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9"/>
  </p:notesMasterIdLst>
  <p:sldIdLst>
    <p:sldId id="317" r:id="rId2"/>
    <p:sldId id="316" r:id="rId3"/>
    <p:sldId id="315" r:id="rId4"/>
    <p:sldId id="318" r:id="rId5"/>
    <p:sldId id="319" r:id="rId6"/>
    <p:sldId id="320" r:id="rId7"/>
    <p:sldId id="321" r:id="rId8"/>
    <p:sldId id="340" r:id="rId9"/>
    <p:sldId id="341" r:id="rId10"/>
    <p:sldId id="328" r:id="rId11"/>
    <p:sldId id="324" r:id="rId12"/>
    <p:sldId id="307" r:id="rId13"/>
    <p:sldId id="323" r:id="rId14"/>
    <p:sldId id="302" r:id="rId15"/>
    <p:sldId id="304" r:id="rId16"/>
    <p:sldId id="325" r:id="rId17"/>
    <p:sldId id="326" r:id="rId18"/>
    <p:sldId id="327" r:id="rId19"/>
    <p:sldId id="311" r:id="rId20"/>
    <p:sldId id="310" r:id="rId21"/>
    <p:sldId id="312" r:id="rId22"/>
    <p:sldId id="338" r:id="rId23"/>
    <p:sldId id="339" r:id="rId24"/>
    <p:sldId id="352" r:id="rId25"/>
    <p:sldId id="336" r:id="rId26"/>
    <p:sldId id="337" r:id="rId27"/>
    <p:sldId id="351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00"/>
    <a:srgbClr val="0000FF"/>
    <a:srgbClr val="00CCFF"/>
    <a:srgbClr val="030303"/>
    <a:srgbClr val="003E6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8" d="100"/>
        <a:sy n="48" d="100"/>
      </p:scale>
      <p:origin x="0" y="20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03D66AA-5BE3-458C-AF26-15C39C932D6C}" type="datetimeFigureOut">
              <a:rPr lang="ru-RU"/>
              <a:pPr>
                <a:defRPr/>
              </a:pPr>
              <a:t>06.05.2019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6431966-410A-44D8-846C-20D298455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80599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59733-212C-4695-A9B9-5C472E12B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57845-3E8C-4AE0-87BA-7CFAFF595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4643D-D4C7-4309-BFAD-C58AB18683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392D7-4914-44FD-B83D-44FE090D15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54CB7-0F47-4A15-B6FB-A4A4AA8374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31A88-9E09-43DC-96BC-AAFF81841E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1F4B7-046A-4427-B3DD-C58F9C9A51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07C5D-4DEC-4963-B09B-64E47902D1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1F7EE-3222-40CA-A8CB-BE7D99F5B2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16F7C-16AA-4412-8434-9CACD60DF6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ED68C-EFB3-478E-AF7F-2EE1D9BC6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E46F82D-C26C-4774-8513-78060D8D50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56" r:id="rId4"/>
    <p:sldLayoutId id="2147483865" r:id="rId5"/>
    <p:sldLayoutId id="2147483857" r:id="rId6"/>
    <p:sldLayoutId id="2147483858" r:id="rId7"/>
    <p:sldLayoutId id="2147483866" r:id="rId8"/>
    <p:sldLayoutId id="2147483859" r:id="rId9"/>
    <p:sldLayoutId id="2147483860" r:id="rId10"/>
    <p:sldLayoutId id="21474838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2.wav"/><Relationship Id="rId4" Type="http://schemas.openxmlformats.org/officeDocument/2006/relationships/audio" Target="../media/audio4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7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5" Type="http://schemas.openxmlformats.org/officeDocument/2006/relationships/audio" Target="../media/audio11.wav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audio" Target="../media/audio7.wav"/><Relationship Id="rId4" Type="http://schemas.openxmlformats.org/officeDocument/2006/relationships/audio" Target="../media/audio5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audio" Target="../media/audio5.wav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5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5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6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4.wav"/><Relationship Id="rId4" Type="http://schemas.openxmlformats.org/officeDocument/2006/relationships/audio" Target="../media/audio5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3" Type="http://schemas.openxmlformats.org/officeDocument/2006/relationships/audio" Target="../media/audio4.wav"/><Relationship Id="rId7" Type="http://schemas.openxmlformats.org/officeDocument/2006/relationships/audio" Target="../media/audio5.wav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audio" Target="../media/audio2.wav"/><Relationship Id="rId11" Type="http://schemas.openxmlformats.org/officeDocument/2006/relationships/oleObject" Target="../embeddings/oleObject3.bin"/><Relationship Id="rId5" Type="http://schemas.openxmlformats.org/officeDocument/2006/relationships/audio" Target="../media/audio6.wav"/><Relationship Id="rId10" Type="http://schemas.openxmlformats.org/officeDocument/2006/relationships/oleObject" Target="../embeddings/oleObject2.bin"/><Relationship Id="rId4" Type="http://schemas.openxmlformats.org/officeDocument/2006/relationships/audio" Target="../media/audio1.wav"/><Relationship Id="rId9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6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8.wav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3" Type="http://schemas.openxmlformats.org/officeDocument/2006/relationships/audio" Target="../media/audio6.wav"/><Relationship Id="rId7" Type="http://schemas.openxmlformats.org/officeDocument/2006/relationships/audio" Target="../media/audio7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5.wav"/><Relationship Id="rId4" Type="http://schemas.openxmlformats.org/officeDocument/2006/relationships/audio" Target="../media/audio1.wav"/><Relationship Id="rId9" Type="http://schemas.openxmlformats.org/officeDocument/2006/relationships/audio" Target="../media/audio9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4.wav"/><Relationship Id="rId4" Type="http://schemas.openxmlformats.org/officeDocument/2006/relationships/audio" Target="../media/audio10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71670" y="21429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1071546"/>
            <a:ext cx="4214813" cy="207168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Зачет №6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0"/>
                            </p:stCondLst>
                            <p:childTnLst>
                              <p:par>
                                <p:cTn id="52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0"/>
                            </p:stCondLst>
                            <p:childTnLst>
                              <p:par>
                                <p:cTn id="6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6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500"/>
                            </p:stCondLst>
                            <p:childTnLst>
                              <p:par>
                                <p:cTn id="69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500"/>
                            </p:stCondLst>
                            <p:childTnLst>
                              <p:par>
                                <p:cTn id="7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500"/>
                            </p:stCondLst>
                            <p:childTnLst>
                              <p:par>
                                <p:cTn id="8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5.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Электрическая цепь состоит из источника тока с внутренним сопротивлением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 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и проводника с электрическим сопротивлением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 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Сила тока в этой цепи равна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 А.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Чему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ЭДС источника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тока?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Ответ выразите 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вольтах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с точностью до десятых..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7"/>
          <p:cNvGrpSpPr/>
          <p:nvPr/>
        </p:nvGrpSpPr>
        <p:grpSpPr>
          <a:xfrm>
            <a:off x="6715140" y="2357430"/>
            <a:ext cx="2357454" cy="1938993"/>
            <a:chOff x="4929190" y="4019985"/>
            <a:chExt cx="2357454" cy="1938993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6000760" y="4019985"/>
              <a:ext cx="857256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66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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929190" y="4643446"/>
              <a:ext cx="1000132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929322" y="5127981"/>
              <a:ext cx="1357322" cy="83099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en-US" sz="48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r</a:t>
              </a:r>
              <a:endParaRPr lang="ru-RU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Прямоугольник 10"/>
          <p:cNvSpPr/>
          <p:nvPr/>
        </p:nvSpPr>
        <p:spPr>
          <a:xfrm>
            <a:off x="4214810" y="2643182"/>
            <a:ext cx="2456122" cy="7694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44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lang="en-US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R+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4400" b="1" dirty="0" err="1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endParaRPr lang="ru-RU" sz="44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3" name="Группа 14"/>
          <p:cNvGrpSpPr/>
          <p:nvPr/>
        </p:nvGrpSpPr>
        <p:grpSpPr>
          <a:xfrm>
            <a:off x="4000496" y="3357562"/>
            <a:ext cx="2770310" cy="769441"/>
            <a:chOff x="4071934" y="3429000"/>
            <a:chExt cx="2770310" cy="76944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4071934" y="3429000"/>
              <a:ext cx="2770310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4400" b="1" dirty="0" smtClean="0">
                  <a:solidFill>
                    <a:srgbClr val="220FB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</a:t>
              </a:r>
              <a:r>
                <a:rPr lang="en-US" sz="44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=</a:t>
              </a:r>
              <a:r>
                <a:rPr lang="ru-RU" sz="4400" b="1" dirty="0" smtClean="0">
                  <a:solidFill>
                    <a:srgbClr val="0066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3</a:t>
              </a:r>
              <a:r>
                <a:rPr lang="ru-RU" sz="4400" b="1" dirty="0" smtClean="0">
                  <a:solidFill>
                    <a:srgbClr val="220FB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</a:t>
              </a:r>
              <a:r>
                <a:rPr lang="ru-RU" sz="44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1</a:t>
              </a:r>
              <a:r>
                <a:rPr lang="en-US" sz="44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+</a:t>
              </a:r>
              <a:r>
                <a:rPr lang="ru-RU" sz="4400" b="1" dirty="0" smtClean="0">
                  <a:solidFill>
                    <a:srgbClr val="0066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ru-RU" sz="44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ru-RU" sz="44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ru-RU" sz="4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4" name="Умножение 13"/>
            <p:cNvSpPr/>
            <p:nvPr/>
          </p:nvSpPr>
          <p:spPr>
            <a:xfrm>
              <a:off x="6143636" y="3638660"/>
              <a:ext cx="357190" cy="357190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Умножение 15"/>
            <p:cNvSpPr/>
            <p:nvPr/>
          </p:nvSpPr>
          <p:spPr>
            <a:xfrm>
              <a:off x="5000628" y="3643314"/>
              <a:ext cx="357190" cy="357190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7" name="Прямоугольник 16"/>
          <p:cNvSpPr/>
          <p:nvPr/>
        </p:nvSpPr>
        <p:spPr>
          <a:xfrm rot="19485894">
            <a:off x="8056014" y="112363"/>
            <a:ext cx="732893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9В</a:t>
            </a:r>
            <a:r>
              <a:rPr lang="ru-RU" sz="3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grpSp>
        <p:nvGrpSpPr>
          <p:cNvPr id="4" name="Группа 17"/>
          <p:cNvGrpSpPr/>
          <p:nvPr/>
        </p:nvGrpSpPr>
        <p:grpSpPr>
          <a:xfrm>
            <a:off x="1003675" y="2643182"/>
            <a:ext cx="3211135" cy="769441"/>
            <a:chOff x="4071934" y="3429000"/>
            <a:chExt cx="3211135" cy="769441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9" name="Прямоугольник 18"/>
            <p:cNvSpPr/>
            <p:nvPr/>
          </p:nvSpPr>
          <p:spPr>
            <a:xfrm>
              <a:off x="4071934" y="3429000"/>
              <a:ext cx="3211135" cy="76944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4400" b="1" dirty="0" smtClean="0">
                  <a:solidFill>
                    <a:srgbClr val="220FB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12</a:t>
              </a:r>
              <a:r>
                <a:rPr lang="en-US" sz="44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=</a:t>
              </a:r>
              <a:r>
                <a:rPr lang="ru-RU" sz="4400" b="1" dirty="0" smtClean="0">
                  <a:solidFill>
                    <a:srgbClr val="0066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</a:t>
              </a:r>
              <a:r>
                <a:rPr lang="ru-RU" sz="4400" b="1" dirty="0" smtClean="0">
                  <a:solidFill>
                    <a:srgbClr val="220FB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</a:t>
              </a:r>
              <a:r>
                <a:rPr lang="en-US" sz="44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R+</a:t>
              </a:r>
              <a:r>
                <a:rPr lang="ru-RU" sz="4400" b="1" dirty="0" smtClean="0">
                  <a:solidFill>
                    <a:srgbClr val="0066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ru-RU" sz="44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ru-RU" sz="44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ru-RU" sz="4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0" name="Умножение 19"/>
            <p:cNvSpPr/>
            <p:nvPr/>
          </p:nvSpPr>
          <p:spPr>
            <a:xfrm>
              <a:off x="6572264" y="3638660"/>
              <a:ext cx="357190" cy="357190"/>
            </a:xfrm>
            <a:prstGeom prst="mathMultiply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Умножение 20"/>
            <p:cNvSpPr/>
            <p:nvPr/>
          </p:nvSpPr>
          <p:spPr>
            <a:xfrm>
              <a:off x="5286380" y="3643314"/>
              <a:ext cx="357190" cy="357190"/>
            </a:xfrm>
            <a:prstGeom prst="mathMultiply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4714884"/>
            <a:ext cx="9144000" cy="21431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5.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Электрическая цепь состоит из источника тока с  ЭДС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12 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внутренним сопротивлением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 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и проводника с электрическим сопротивлением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 Ом.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сила тока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цепи?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выразите в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амперах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с точностью до десятых..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17"/>
          <p:cNvGrpSpPr/>
          <p:nvPr/>
        </p:nvGrpSpPr>
        <p:grpSpPr>
          <a:xfrm>
            <a:off x="1785918" y="2418701"/>
            <a:ext cx="2357454" cy="1938993"/>
            <a:chOff x="4929190" y="4019985"/>
            <a:chExt cx="2357454" cy="1938993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6000760" y="4019985"/>
              <a:ext cx="1071570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66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12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929190" y="4643446"/>
              <a:ext cx="1000132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929322" y="5127981"/>
              <a:ext cx="1357322" cy="83099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4800" b="1" cap="all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ru-RU" sz="4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ru-RU" sz="48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ru-RU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Прямоугольник 27"/>
          <p:cNvSpPr/>
          <p:nvPr/>
        </p:nvSpPr>
        <p:spPr>
          <a:xfrm rot="21029166">
            <a:off x="8634480" y="4967809"/>
            <a:ext cx="526106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4286256"/>
            <a:ext cx="9144000" cy="214314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5.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Электрическая цепь состоит из источника тока с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ЭДС 12 В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 с электрическим сопротивлением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 Ом.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Чему равно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cs typeface="Times New Roman" pitchFamily="18" charset="0"/>
              </a:rPr>
              <a:t>напряжение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на внешнем сопротивлении,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если его величина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 Ома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Ответ выразите в вольтах  с точностью до десятых.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308074"/>
            <a:ext cx="9144000" cy="18573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В электрической цепи, состоящей из источника тока с ЭДС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12 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и  с электрическим сопротивлением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 Ом,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протекает ток. Сила тока в этой цепи равна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 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Чему равно внешнее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сопротивление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электрической цепи?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Ответ выразите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с точностью до десятых..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2033551">
            <a:off x="8465251" y="1015218"/>
            <a:ext cx="526106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0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/>
          </a:p>
        </p:txBody>
      </p:sp>
      <p:grpSp>
        <p:nvGrpSpPr>
          <p:cNvPr id="6" name="Группа 17"/>
          <p:cNvGrpSpPr/>
          <p:nvPr/>
        </p:nvGrpSpPr>
        <p:grpSpPr>
          <a:xfrm>
            <a:off x="1000100" y="2714620"/>
            <a:ext cx="2714611" cy="1673006"/>
            <a:chOff x="4619627" y="4162861"/>
            <a:chExt cx="2413012" cy="1673006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6016622" y="4162861"/>
              <a:ext cx="1016017" cy="9233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54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</a:t>
              </a:r>
              <a:r>
                <a:rPr lang="en-US" sz="5400" b="1" cap="all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5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4619627" y="4643446"/>
              <a:ext cx="1333494" cy="9233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54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5400" b="1" cap="all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54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5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929322" y="5127981"/>
              <a:ext cx="1039845" cy="70788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4000" b="1" cap="all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r</a:t>
              </a:r>
              <a:endParaRPr lang="ru-RU" sz="4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Прямоугольник 33"/>
          <p:cNvSpPr/>
          <p:nvPr/>
        </p:nvSpPr>
        <p:spPr>
          <a:xfrm rot="20232621">
            <a:off x="8117588" y="5717840"/>
            <a:ext cx="526106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4000" b="1" baseline="-25000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220FB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11" grpId="0" animBg="1"/>
      <p:bldP spid="17" grpId="0" animBg="1"/>
      <p:bldP spid="7172" grpId="0" animBg="1"/>
      <p:bldP spid="28" grpId="0" animBg="1"/>
      <p:bldP spid="7173" grpId="0" animBg="1"/>
      <p:bldP spid="7171" grpId="0" animBg="1"/>
      <p:bldP spid="22" grpId="0" animBg="1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2" y="-24"/>
            <a:ext cx="9144000" cy="1143008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6.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Какое минимальное по абсолютному значению количество электричества может быть перенесено электрическим током через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металлический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проводник?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0" y="1142984"/>
            <a:ext cx="9144000" cy="857256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6.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Какое минимальное по абсолютному значению количество электричества может быть перенесено электрическим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током в газе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          </a:t>
            </a:r>
          </a:p>
          <a:p>
            <a:pPr marL="0" marR="131763" lvl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827828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Любое сколько угодно малое.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1,6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-19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Кл.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1,6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-19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Кл.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Минимальное количество зависит от времени пропускания тока. 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  <a:endParaRPr lang="ru-RU" sz="2800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2000240"/>
            <a:ext cx="9144000" cy="1428736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Какое минимальное по абсолютному значению количество электричества может быть перенесено электрическим током через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электролит?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-32" y="3429000"/>
            <a:ext cx="9144000" cy="1357322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31763" lvl="1">
              <a:lnSpc>
                <a:spcPct val="9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Какое минимальное по абсолютному значению количество электричества может быть перенесено электрическим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током в вакууме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6998" y="4214818"/>
            <a:ext cx="356700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В.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1,6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4000" b="1" baseline="30000" dirty="0" smtClean="0">
                <a:latin typeface="Times New Roman" pitchFamily="18" charset="0"/>
                <a:cs typeface="Times New Roman" pitchFamily="18" charset="0"/>
              </a:rPr>
              <a:t>-19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Кл. 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4282" y="1643058"/>
            <a:ext cx="125416" cy="1239046"/>
            <a:chOff x="8705" y="5112"/>
            <a:chExt cx="60" cy="526"/>
          </a:xfrm>
        </p:grpSpPr>
        <p:sp>
          <p:nvSpPr>
            <p:cNvPr id="27652" name="Line 4"/>
            <p:cNvSpPr>
              <a:spLocks noChangeShapeType="1"/>
            </p:cNvSpPr>
            <p:nvPr/>
          </p:nvSpPr>
          <p:spPr bwMode="auto">
            <a:xfrm flipH="1">
              <a:off x="8705" y="5608"/>
              <a:ext cx="59" cy="3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53" name="Line 5"/>
            <p:cNvSpPr>
              <a:spLocks noChangeShapeType="1"/>
            </p:cNvSpPr>
            <p:nvPr/>
          </p:nvSpPr>
          <p:spPr bwMode="auto">
            <a:xfrm flipH="1">
              <a:off x="8706" y="5112"/>
              <a:ext cx="59" cy="3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" name="Группа 114"/>
          <p:cNvGrpSpPr/>
          <p:nvPr/>
        </p:nvGrpSpPr>
        <p:grpSpPr>
          <a:xfrm>
            <a:off x="297895" y="1260248"/>
            <a:ext cx="4757452" cy="965795"/>
            <a:chOff x="297895" y="1260248"/>
            <a:chExt cx="4757452" cy="965795"/>
          </a:xfrm>
        </p:grpSpPr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3146929" y="1674736"/>
              <a:ext cx="723233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97895" y="1260248"/>
              <a:ext cx="4757452" cy="965795"/>
              <a:chOff x="8739" y="4951"/>
              <a:chExt cx="2276" cy="410"/>
            </a:xfrm>
          </p:grpSpPr>
          <p:sp>
            <p:nvSpPr>
              <p:cNvPr id="27657" name="Text Box 9"/>
              <p:cNvSpPr txBox="1">
                <a:spLocks noChangeArrowheads="1"/>
              </p:cNvSpPr>
              <p:nvPr/>
            </p:nvSpPr>
            <p:spPr bwMode="auto">
              <a:xfrm>
                <a:off x="9783" y="4951"/>
                <a:ext cx="351" cy="410"/>
              </a:xfrm>
              <a:prstGeom prst="rect">
                <a:avLst/>
              </a:prstGeom>
              <a:noFill/>
              <a:ln w="349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8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27658" name="Oval 10"/>
              <p:cNvSpPr>
                <a:spLocks noChangeArrowheads="1"/>
              </p:cNvSpPr>
              <p:nvPr/>
            </p:nvSpPr>
            <p:spPr bwMode="auto">
              <a:xfrm>
                <a:off x="9786" y="5003"/>
                <a:ext cx="315" cy="258"/>
              </a:xfrm>
              <a:prstGeom prst="ellips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59" name="Line 11"/>
              <p:cNvSpPr>
                <a:spLocks noChangeShapeType="1"/>
              </p:cNvSpPr>
              <p:nvPr/>
            </p:nvSpPr>
            <p:spPr bwMode="auto">
              <a:xfrm>
                <a:off x="9432" y="5133"/>
                <a:ext cx="345" cy="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0" name="Line 12"/>
              <p:cNvSpPr>
                <a:spLocks noChangeShapeType="1"/>
              </p:cNvSpPr>
              <p:nvPr/>
            </p:nvSpPr>
            <p:spPr bwMode="auto">
              <a:xfrm>
                <a:off x="8739" y="5132"/>
                <a:ext cx="728" cy="2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1" name="Line 13"/>
              <p:cNvSpPr>
                <a:spLocks noChangeShapeType="1"/>
              </p:cNvSpPr>
              <p:nvPr/>
            </p:nvSpPr>
            <p:spPr bwMode="auto">
              <a:xfrm>
                <a:off x="10256" y="5129"/>
                <a:ext cx="728" cy="4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2" name="Line 14"/>
              <p:cNvSpPr>
                <a:spLocks noChangeShapeType="1"/>
              </p:cNvSpPr>
              <p:nvPr/>
            </p:nvSpPr>
            <p:spPr bwMode="auto">
              <a:xfrm flipH="1">
                <a:off x="10956" y="5120"/>
                <a:ext cx="59" cy="3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270719" y="360895"/>
            <a:ext cx="1594875" cy="744369"/>
            <a:chOff x="8051" y="3841"/>
            <a:chExt cx="883" cy="409"/>
          </a:xfrm>
        </p:grpSpPr>
        <p:sp>
          <p:nvSpPr>
            <p:cNvPr id="27665" name="Oval 17"/>
            <p:cNvSpPr>
              <a:spLocks noChangeArrowheads="1"/>
            </p:cNvSpPr>
            <p:nvPr/>
          </p:nvSpPr>
          <p:spPr bwMode="auto">
            <a:xfrm>
              <a:off x="8318" y="3841"/>
              <a:ext cx="343" cy="409"/>
            </a:xfrm>
            <a:prstGeom prst="ellips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 flipH="1">
              <a:off x="8671" y="4049"/>
              <a:ext cx="263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67" name="Line 19"/>
            <p:cNvSpPr>
              <a:spLocks noChangeShapeType="1"/>
            </p:cNvSpPr>
            <p:nvPr/>
          </p:nvSpPr>
          <p:spPr bwMode="auto">
            <a:xfrm flipH="1">
              <a:off x="8051" y="4048"/>
              <a:ext cx="263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7670" name="Line 22"/>
          <p:cNvSpPr>
            <a:spLocks noChangeShapeType="1"/>
          </p:cNvSpPr>
          <p:nvPr/>
        </p:nvSpPr>
        <p:spPr bwMode="auto">
          <a:xfrm flipH="1">
            <a:off x="285351" y="754280"/>
            <a:ext cx="2090" cy="287618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 flipH="1">
            <a:off x="5000997" y="429207"/>
            <a:ext cx="2090" cy="1823233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270719" y="2853118"/>
            <a:ext cx="2201053" cy="706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 flipV="1">
            <a:off x="2492675" y="2712986"/>
            <a:ext cx="938531" cy="328580"/>
          </a:xfrm>
          <a:prstGeom prst="rect">
            <a:avLst/>
          </a:prstGeom>
          <a:noFill/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2945647" y="2223445"/>
            <a:ext cx="0" cy="47715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 flipV="1">
            <a:off x="2934121" y="2236994"/>
            <a:ext cx="2077727" cy="2356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         </a:t>
            </a:r>
            <a:endParaRPr lang="ru-RU" dirty="0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>
            <a:off x="3433295" y="2893163"/>
            <a:ext cx="1636680" cy="2356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296786" y="3165927"/>
            <a:ext cx="2309747" cy="449919"/>
            <a:chOff x="10968" y="4305"/>
            <a:chExt cx="1149" cy="246"/>
          </a:xfrm>
        </p:grpSpPr>
        <p:sp>
          <p:nvSpPr>
            <p:cNvPr id="27680" name="Line 32"/>
            <p:cNvSpPr>
              <a:spLocks noChangeShapeType="1"/>
            </p:cNvSpPr>
            <p:nvPr/>
          </p:nvSpPr>
          <p:spPr bwMode="auto">
            <a:xfrm>
              <a:off x="11673" y="4535"/>
              <a:ext cx="4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81" name="Line 33"/>
            <p:cNvSpPr>
              <a:spLocks noChangeShapeType="1"/>
            </p:cNvSpPr>
            <p:nvPr/>
          </p:nvSpPr>
          <p:spPr bwMode="auto">
            <a:xfrm flipV="1">
              <a:off x="11397" y="4305"/>
              <a:ext cx="246" cy="245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82" name="Line 34"/>
            <p:cNvSpPr>
              <a:spLocks noChangeShapeType="1"/>
            </p:cNvSpPr>
            <p:nvPr/>
          </p:nvSpPr>
          <p:spPr bwMode="auto">
            <a:xfrm>
              <a:off x="10968" y="4551"/>
              <a:ext cx="4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7683" name="Line 35"/>
          <p:cNvSpPr>
            <a:spLocks noChangeShapeType="1"/>
          </p:cNvSpPr>
          <p:nvPr/>
        </p:nvSpPr>
        <p:spPr bwMode="auto">
          <a:xfrm>
            <a:off x="3596336" y="3562396"/>
            <a:ext cx="1475730" cy="706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26" name="Группа 125"/>
          <p:cNvGrpSpPr/>
          <p:nvPr/>
        </p:nvGrpSpPr>
        <p:grpSpPr>
          <a:xfrm>
            <a:off x="2567924" y="3295485"/>
            <a:ext cx="1164280" cy="673701"/>
            <a:chOff x="2567924" y="3295485"/>
            <a:chExt cx="1164280" cy="673701"/>
          </a:xfrm>
        </p:grpSpPr>
        <p:grpSp>
          <p:nvGrpSpPr>
            <p:cNvPr id="7" name="Группа 112"/>
            <p:cNvGrpSpPr/>
            <p:nvPr/>
          </p:nvGrpSpPr>
          <p:grpSpPr>
            <a:xfrm>
              <a:off x="2567924" y="3295485"/>
              <a:ext cx="459204" cy="673701"/>
              <a:chOff x="2567924" y="3281837"/>
              <a:chExt cx="459204" cy="673701"/>
            </a:xfrm>
          </p:grpSpPr>
          <p:sp>
            <p:nvSpPr>
              <p:cNvPr id="27686" name="Line 38"/>
              <p:cNvSpPr>
                <a:spLocks noChangeShapeType="1"/>
              </p:cNvSpPr>
              <p:nvPr/>
            </p:nvSpPr>
            <p:spPr bwMode="auto">
              <a:xfrm>
                <a:off x="2567924" y="3573957"/>
                <a:ext cx="437509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7" name="Line 39"/>
              <p:cNvSpPr>
                <a:spLocks noChangeShapeType="1"/>
              </p:cNvSpPr>
              <p:nvPr/>
            </p:nvSpPr>
            <p:spPr bwMode="auto">
              <a:xfrm>
                <a:off x="3027128" y="3281837"/>
                <a:ext cx="0" cy="673701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8" name="Группа 113"/>
            <p:cNvGrpSpPr/>
            <p:nvPr/>
          </p:nvGrpSpPr>
          <p:grpSpPr>
            <a:xfrm>
              <a:off x="3173567" y="3436158"/>
              <a:ext cx="558637" cy="273862"/>
              <a:chOff x="3173567" y="3449806"/>
              <a:chExt cx="558637" cy="273862"/>
            </a:xfrm>
          </p:grpSpPr>
          <p:sp>
            <p:nvSpPr>
              <p:cNvPr id="27685" name="Line 37"/>
              <p:cNvSpPr>
                <a:spLocks noChangeShapeType="1"/>
              </p:cNvSpPr>
              <p:nvPr/>
            </p:nvSpPr>
            <p:spPr bwMode="auto">
              <a:xfrm flipH="1">
                <a:off x="3193453" y="3449806"/>
                <a:ext cx="0" cy="273862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8" name="Line 40"/>
              <p:cNvSpPr>
                <a:spLocks noChangeShapeType="1"/>
              </p:cNvSpPr>
              <p:nvPr/>
            </p:nvSpPr>
            <p:spPr bwMode="auto">
              <a:xfrm>
                <a:off x="3173567" y="3575782"/>
                <a:ext cx="558637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5050057" y="2897874"/>
            <a:ext cx="2090" cy="659568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" name="Group 42"/>
          <p:cNvGrpSpPr>
            <a:grpSpLocks/>
          </p:cNvGrpSpPr>
          <p:nvPr/>
        </p:nvGrpSpPr>
        <p:grpSpPr bwMode="auto">
          <a:xfrm>
            <a:off x="609350" y="316130"/>
            <a:ext cx="4393746" cy="956372"/>
            <a:chOff x="8894" y="4544"/>
            <a:chExt cx="2102" cy="406"/>
          </a:xfrm>
        </p:grpSpPr>
        <p:sp>
          <p:nvSpPr>
            <p:cNvPr id="27691" name="Text Box 43"/>
            <p:cNvSpPr txBox="1">
              <a:spLocks noChangeArrowheads="1"/>
            </p:cNvSpPr>
            <p:nvPr/>
          </p:nvSpPr>
          <p:spPr bwMode="auto">
            <a:xfrm>
              <a:off x="8894" y="4582"/>
              <a:ext cx="483" cy="368"/>
            </a:xfrm>
            <a:prstGeom prst="rect">
              <a:avLst/>
            </a:prstGeom>
            <a:noFill/>
            <a:ln w="349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1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" name="Group 44"/>
            <p:cNvGrpSpPr>
              <a:grpSpLocks/>
            </p:cNvGrpSpPr>
            <p:nvPr/>
          </p:nvGrpSpPr>
          <p:grpSpPr bwMode="auto">
            <a:xfrm>
              <a:off x="9407" y="4544"/>
              <a:ext cx="1589" cy="357"/>
              <a:chOff x="6860" y="5012"/>
              <a:chExt cx="1837" cy="461"/>
            </a:xfrm>
          </p:grpSpPr>
          <p:sp>
            <p:nvSpPr>
              <p:cNvPr id="27693" name="AutoShape 45"/>
              <p:cNvSpPr>
                <a:spLocks noChangeArrowheads="1"/>
              </p:cNvSpPr>
              <p:nvPr/>
            </p:nvSpPr>
            <p:spPr bwMode="auto">
              <a:xfrm>
                <a:off x="7091" y="5012"/>
                <a:ext cx="1383" cy="461"/>
              </a:xfrm>
              <a:prstGeom prst="roundRect">
                <a:avLst>
                  <a:gd name="adj" fmla="val 50000"/>
                </a:avLst>
              </a:prstGeom>
              <a:noFill/>
              <a:ln w="349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1" name="Group 46"/>
              <p:cNvGrpSpPr>
                <a:grpSpLocks/>
              </p:cNvGrpSpPr>
              <p:nvPr/>
            </p:nvGrpSpPr>
            <p:grpSpPr bwMode="auto">
              <a:xfrm>
                <a:off x="6860" y="5096"/>
                <a:ext cx="415" cy="300"/>
                <a:chOff x="4700" y="6785"/>
                <a:chExt cx="449" cy="415"/>
              </a:xfrm>
            </p:grpSpPr>
            <p:sp>
              <p:nvSpPr>
                <p:cNvPr id="27695" name="Line 47"/>
                <p:cNvSpPr>
                  <a:spLocks noChangeShapeType="1"/>
                </p:cNvSpPr>
                <p:nvPr/>
              </p:nvSpPr>
              <p:spPr bwMode="auto">
                <a:xfrm>
                  <a:off x="5149" y="6785"/>
                  <a:ext cx="0" cy="415"/>
                </a:xfrm>
                <a:prstGeom prst="line">
                  <a:avLst/>
                </a:prstGeom>
                <a:noFill/>
                <a:ln w="349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696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4700" y="6993"/>
                  <a:ext cx="438" cy="0"/>
                </a:xfrm>
                <a:prstGeom prst="line">
                  <a:avLst/>
                </a:prstGeom>
                <a:noFill/>
                <a:ln w="349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7697" name="Arc 49"/>
              <p:cNvSpPr>
                <a:spLocks/>
              </p:cNvSpPr>
              <p:nvPr/>
            </p:nvSpPr>
            <p:spPr bwMode="auto">
              <a:xfrm rot="16648325" flipH="1">
                <a:off x="8154" y="5155"/>
                <a:ext cx="326" cy="152"/>
              </a:xfrm>
              <a:custGeom>
                <a:avLst/>
                <a:gdLst>
                  <a:gd name="G0" fmla="+- 21326 0 0"/>
                  <a:gd name="G1" fmla="+- 21600 0 0"/>
                  <a:gd name="G2" fmla="+- 21600 0 0"/>
                  <a:gd name="T0" fmla="*/ 0 w 42926"/>
                  <a:gd name="T1" fmla="*/ 18171 h 21600"/>
                  <a:gd name="T2" fmla="*/ 42926 w 42926"/>
                  <a:gd name="T3" fmla="*/ 21600 h 21600"/>
                  <a:gd name="T4" fmla="*/ 21326 w 4292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926" h="21600" fill="none" extrusionOk="0">
                    <a:moveTo>
                      <a:pt x="-1" y="18170"/>
                    </a:moveTo>
                    <a:cubicBezTo>
                      <a:pt x="1683" y="7699"/>
                      <a:pt x="10720" y="-1"/>
                      <a:pt x="21326" y="0"/>
                    </a:cubicBezTo>
                    <a:cubicBezTo>
                      <a:pt x="33255" y="0"/>
                      <a:pt x="42926" y="9670"/>
                      <a:pt x="42926" y="21600"/>
                    </a:cubicBezTo>
                  </a:path>
                  <a:path w="42926" h="21600" stroke="0" extrusionOk="0">
                    <a:moveTo>
                      <a:pt x="-1" y="18170"/>
                    </a:moveTo>
                    <a:cubicBezTo>
                      <a:pt x="1683" y="7699"/>
                      <a:pt x="10720" y="-1"/>
                      <a:pt x="21326" y="0"/>
                    </a:cubicBezTo>
                    <a:cubicBezTo>
                      <a:pt x="33255" y="0"/>
                      <a:pt x="42926" y="9670"/>
                      <a:pt x="42926" y="21600"/>
                    </a:cubicBezTo>
                    <a:lnTo>
                      <a:pt x="21326" y="21600"/>
                    </a:lnTo>
                    <a:close/>
                  </a:path>
                </a:pathLst>
              </a:cu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2" name="Group 50"/>
              <p:cNvGrpSpPr>
                <a:grpSpLocks/>
              </p:cNvGrpSpPr>
              <p:nvPr/>
            </p:nvGrpSpPr>
            <p:grpSpPr bwMode="auto">
              <a:xfrm>
                <a:off x="8300" y="5174"/>
                <a:ext cx="397" cy="141"/>
                <a:chOff x="5284" y="5030"/>
                <a:chExt cx="584" cy="144"/>
              </a:xfrm>
            </p:grpSpPr>
            <p:sp>
              <p:nvSpPr>
                <p:cNvPr id="27699" name="Arc 51"/>
                <p:cNvSpPr>
                  <a:spLocks/>
                </p:cNvSpPr>
                <p:nvPr/>
              </p:nvSpPr>
              <p:spPr bwMode="auto">
                <a:xfrm rot="16191512" flipH="1">
                  <a:off x="5472" y="4845"/>
                  <a:ext cx="141" cy="51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83 w 43200"/>
                    <a:gd name="T1" fmla="*/ 23493 h 23493"/>
                    <a:gd name="T2" fmla="*/ 43200 w 43200"/>
                    <a:gd name="T3" fmla="*/ 21600 h 23493"/>
                    <a:gd name="T4" fmla="*/ 21600 w 43200"/>
                    <a:gd name="T5" fmla="*/ 21600 h 23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3493" fill="none" extrusionOk="0">
                      <a:moveTo>
                        <a:pt x="83" y="23492"/>
                      </a:moveTo>
                      <a:cubicBezTo>
                        <a:pt x="27" y="22863"/>
                        <a:pt x="0" y="2223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-1"/>
                        <a:pt x="43199" y="9670"/>
                        <a:pt x="43200" y="21599"/>
                      </a:cubicBezTo>
                    </a:path>
                    <a:path w="43200" h="23493" stroke="0" extrusionOk="0">
                      <a:moveTo>
                        <a:pt x="83" y="23492"/>
                      </a:moveTo>
                      <a:cubicBezTo>
                        <a:pt x="27" y="22863"/>
                        <a:pt x="0" y="2223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-1"/>
                        <a:pt x="43199" y="9670"/>
                        <a:pt x="43200" y="21599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349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700" name="Line 52"/>
                <p:cNvSpPr>
                  <a:spLocks noChangeShapeType="1"/>
                </p:cNvSpPr>
                <p:nvPr/>
              </p:nvSpPr>
              <p:spPr bwMode="auto">
                <a:xfrm>
                  <a:off x="5753" y="5170"/>
                  <a:ext cx="98" cy="0"/>
                </a:xfrm>
                <a:prstGeom prst="line">
                  <a:avLst/>
                </a:prstGeom>
                <a:noFill/>
                <a:ln w="349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701" name="Line 53"/>
                <p:cNvSpPr>
                  <a:spLocks noChangeShapeType="1"/>
                </p:cNvSpPr>
                <p:nvPr/>
              </p:nvSpPr>
              <p:spPr bwMode="auto">
                <a:xfrm>
                  <a:off x="5770" y="5030"/>
                  <a:ext cx="98" cy="0"/>
                </a:xfrm>
                <a:prstGeom prst="line">
                  <a:avLst/>
                </a:prstGeom>
                <a:noFill/>
                <a:ln w="349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7702" name="Line 54"/>
          <p:cNvSpPr>
            <a:spLocks noChangeShapeType="1"/>
          </p:cNvSpPr>
          <p:nvPr/>
        </p:nvSpPr>
        <p:spPr bwMode="auto">
          <a:xfrm flipH="1">
            <a:off x="4388548" y="438144"/>
            <a:ext cx="614539" cy="0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05" name="Line 57"/>
          <p:cNvSpPr>
            <a:spLocks noChangeShapeType="1"/>
          </p:cNvSpPr>
          <p:nvPr/>
        </p:nvSpPr>
        <p:spPr bwMode="auto">
          <a:xfrm flipV="1">
            <a:off x="5173963" y="3571877"/>
            <a:ext cx="0" cy="281446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06" name="Line 58"/>
          <p:cNvSpPr>
            <a:spLocks noChangeShapeType="1"/>
          </p:cNvSpPr>
          <p:nvPr/>
        </p:nvSpPr>
        <p:spPr bwMode="auto">
          <a:xfrm>
            <a:off x="3011558" y="6112916"/>
            <a:ext cx="5357849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08" name="Line 60"/>
          <p:cNvSpPr>
            <a:spLocks noChangeShapeType="1"/>
          </p:cNvSpPr>
          <p:nvPr/>
        </p:nvSpPr>
        <p:spPr bwMode="auto">
          <a:xfrm>
            <a:off x="3549343" y="6098333"/>
            <a:ext cx="1473159" cy="0"/>
          </a:xfrm>
          <a:prstGeom prst="line">
            <a:avLst/>
          </a:prstGeom>
          <a:noFill/>
          <a:ln w="698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09" name="Arc 61"/>
          <p:cNvSpPr>
            <a:spLocks/>
          </p:cNvSpPr>
          <p:nvPr/>
        </p:nvSpPr>
        <p:spPr bwMode="auto">
          <a:xfrm flipH="1">
            <a:off x="5033854" y="4893976"/>
            <a:ext cx="1071569" cy="21134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9459"/>
              <a:gd name="T1" fmla="*/ 0 h 21600"/>
              <a:gd name="T2" fmla="*/ 19459 w 19459"/>
              <a:gd name="T3" fmla="*/ 12224 h 21600"/>
              <a:gd name="T4" fmla="*/ 0 w 1945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459" h="21600" fill="none" extrusionOk="0">
                <a:moveTo>
                  <a:pt x="-1" y="0"/>
                </a:moveTo>
                <a:cubicBezTo>
                  <a:pt x="8295" y="0"/>
                  <a:pt x="15858" y="4750"/>
                  <a:pt x="19458" y="12224"/>
                </a:cubicBezTo>
              </a:path>
              <a:path w="19459" h="21600" stroke="0" extrusionOk="0">
                <a:moveTo>
                  <a:pt x="-1" y="0"/>
                </a:moveTo>
                <a:cubicBezTo>
                  <a:pt x="8295" y="0"/>
                  <a:pt x="15858" y="4750"/>
                  <a:pt x="19458" y="12224"/>
                </a:cubicBezTo>
                <a:lnTo>
                  <a:pt x="0" y="21600"/>
                </a:lnTo>
                <a:close/>
              </a:path>
            </a:pathLst>
          </a:custGeom>
          <a:noFill/>
          <a:ln w="603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10" name="Line 62"/>
          <p:cNvSpPr>
            <a:spLocks noChangeShapeType="1"/>
          </p:cNvSpPr>
          <p:nvPr/>
        </p:nvSpPr>
        <p:spPr bwMode="auto">
          <a:xfrm flipV="1">
            <a:off x="6094964" y="4885969"/>
            <a:ext cx="767305" cy="1823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12" name="Line 64"/>
          <p:cNvSpPr>
            <a:spLocks noChangeShapeType="1"/>
          </p:cNvSpPr>
          <p:nvPr/>
        </p:nvSpPr>
        <p:spPr bwMode="auto">
          <a:xfrm>
            <a:off x="5195229" y="4848234"/>
            <a:ext cx="2466338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3" name="Group 85"/>
          <p:cNvGrpSpPr>
            <a:grpSpLocks/>
          </p:cNvGrpSpPr>
          <p:nvPr/>
        </p:nvGrpSpPr>
        <p:grpSpPr bwMode="auto">
          <a:xfrm rot="5417574">
            <a:off x="4851998" y="4559173"/>
            <a:ext cx="1807521" cy="643773"/>
            <a:chOff x="6860" y="5012"/>
            <a:chExt cx="1861" cy="461"/>
          </a:xfrm>
        </p:grpSpPr>
        <p:sp>
          <p:nvSpPr>
            <p:cNvPr id="27734" name="AutoShape 86"/>
            <p:cNvSpPr>
              <a:spLocks noChangeArrowheads="1"/>
            </p:cNvSpPr>
            <p:nvPr/>
          </p:nvSpPr>
          <p:spPr bwMode="auto">
            <a:xfrm>
              <a:off x="7091" y="5012"/>
              <a:ext cx="1383" cy="461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4" name="Group 87"/>
            <p:cNvGrpSpPr>
              <a:grpSpLocks/>
            </p:cNvGrpSpPr>
            <p:nvPr/>
          </p:nvGrpSpPr>
          <p:grpSpPr bwMode="auto">
            <a:xfrm>
              <a:off x="6860" y="5096"/>
              <a:ext cx="415" cy="300"/>
              <a:chOff x="4700" y="6785"/>
              <a:chExt cx="449" cy="415"/>
            </a:xfrm>
          </p:grpSpPr>
          <p:sp>
            <p:nvSpPr>
              <p:cNvPr id="27736" name="Line 88"/>
              <p:cNvSpPr>
                <a:spLocks noChangeShapeType="1"/>
              </p:cNvSpPr>
              <p:nvPr/>
            </p:nvSpPr>
            <p:spPr bwMode="auto">
              <a:xfrm>
                <a:off x="5149" y="6785"/>
                <a:ext cx="0" cy="41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737" name="Line 89"/>
              <p:cNvSpPr>
                <a:spLocks noChangeShapeType="1"/>
              </p:cNvSpPr>
              <p:nvPr/>
            </p:nvSpPr>
            <p:spPr bwMode="auto">
              <a:xfrm flipH="1">
                <a:off x="4700" y="6993"/>
                <a:ext cx="438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7738" name="Arc 90"/>
            <p:cNvSpPr>
              <a:spLocks/>
            </p:cNvSpPr>
            <p:nvPr/>
          </p:nvSpPr>
          <p:spPr bwMode="auto">
            <a:xfrm rot="16648325" flipH="1">
              <a:off x="8154" y="5155"/>
              <a:ext cx="326" cy="152"/>
            </a:xfrm>
            <a:custGeom>
              <a:avLst/>
              <a:gdLst>
                <a:gd name="G0" fmla="+- 21326 0 0"/>
                <a:gd name="G1" fmla="+- 21600 0 0"/>
                <a:gd name="G2" fmla="+- 21600 0 0"/>
                <a:gd name="T0" fmla="*/ 0 w 42926"/>
                <a:gd name="T1" fmla="*/ 18171 h 21600"/>
                <a:gd name="T2" fmla="*/ 42926 w 42926"/>
                <a:gd name="T3" fmla="*/ 21600 h 21600"/>
                <a:gd name="T4" fmla="*/ 21326 w 4292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26" h="21600" fill="none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</a:path>
                <a:path w="42926" h="21600" stroke="0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  <a:lnTo>
                    <a:pt x="21326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Group 91"/>
            <p:cNvGrpSpPr>
              <a:grpSpLocks/>
            </p:cNvGrpSpPr>
            <p:nvPr/>
          </p:nvGrpSpPr>
          <p:grpSpPr bwMode="auto">
            <a:xfrm>
              <a:off x="8302" y="5174"/>
              <a:ext cx="419" cy="141"/>
              <a:chOff x="5284" y="5030"/>
              <a:chExt cx="616" cy="144"/>
            </a:xfrm>
          </p:grpSpPr>
          <p:sp>
            <p:nvSpPr>
              <p:cNvPr id="27740" name="Arc 92"/>
              <p:cNvSpPr>
                <a:spLocks/>
              </p:cNvSpPr>
              <p:nvPr/>
            </p:nvSpPr>
            <p:spPr bwMode="auto">
              <a:xfrm rot="16191512" flipH="1">
                <a:off x="5472" y="4845"/>
                <a:ext cx="141" cy="51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83 w 43200"/>
                  <a:gd name="T1" fmla="*/ 23493 h 23493"/>
                  <a:gd name="T2" fmla="*/ 43200 w 43200"/>
                  <a:gd name="T3" fmla="*/ 21600 h 23493"/>
                  <a:gd name="T4" fmla="*/ 21600 w 43200"/>
                  <a:gd name="T5" fmla="*/ 21600 h 2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3493" fill="none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</a:path>
                  <a:path w="43200" h="23493" stroke="0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741" name="Line 93"/>
              <p:cNvSpPr>
                <a:spLocks noChangeShapeType="1"/>
              </p:cNvSpPr>
              <p:nvPr/>
            </p:nvSpPr>
            <p:spPr bwMode="auto">
              <a:xfrm>
                <a:off x="5802" y="5155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742" name="Line 94"/>
              <p:cNvSpPr>
                <a:spLocks noChangeShapeType="1"/>
              </p:cNvSpPr>
              <p:nvPr/>
            </p:nvSpPr>
            <p:spPr bwMode="auto">
              <a:xfrm>
                <a:off x="5795" y="5030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16" name="Group 96"/>
          <p:cNvGrpSpPr>
            <a:grpSpLocks/>
          </p:cNvGrpSpPr>
          <p:nvPr/>
        </p:nvGrpSpPr>
        <p:grpSpPr bwMode="auto">
          <a:xfrm>
            <a:off x="6072198" y="3857628"/>
            <a:ext cx="269970" cy="314152"/>
            <a:chOff x="7108" y="3188"/>
            <a:chExt cx="207" cy="207"/>
          </a:xfrm>
        </p:grpSpPr>
        <p:sp>
          <p:nvSpPr>
            <p:cNvPr id="27745" name="Line 97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746" name="Line 98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7" name="Group 99"/>
          <p:cNvGrpSpPr>
            <a:grpSpLocks/>
          </p:cNvGrpSpPr>
          <p:nvPr/>
        </p:nvGrpSpPr>
        <p:grpSpPr bwMode="auto">
          <a:xfrm>
            <a:off x="7500958" y="3500438"/>
            <a:ext cx="456870" cy="459847"/>
            <a:chOff x="7108" y="3188"/>
            <a:chExt cx="207" cy="207"/>
          </a:xfrm>
        </p:grpSpPr>
        <p:sp>
          <p:nvSpPr>
            <p:cNvPr id="27748" name="Line 100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749" name="Line 101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8" name="Group 96"/>
          <p:cNvGrpSpPr>
            <a:grpSpLocks/>
          </p:cNvGrpSpPr>
          <p:nvPr/>
        </p:nvGrpSpPr>
        <p:grpSpPr bwMode="auto">
          <a:xfrm>
            <a:off x="3214678" y="5500702"/>
            <a:ext cx="269970" cy="314152"/>
            <a:chOff x="7108" y="3188"/>
            <a:chExt cx="207" cy="207"/>
          </a:xfrm>
        </p:grpSpPr>
        <p:sp>
          <p:nvSpPr>
            <p:cNvPr id="106" name="Line 97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Line 98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8" name="Line 3"/>
          <p:cNvSpPr>
            <a:spLocks noChangeShapeType="1"/>
          </p:cNvSpPr>
          <p:nvPr/>
        </p:nvSpPr>
        <p:spPr bwMode="auto">
          <a:xfrm>
            <a:off x="3344364" y="4310193"/>
            <a:ext cx="357190" cy="45719"/>
          </a:xfrm>
          <a:prstGeom prst="line">
            <a:avLst/>
          </a:prstGeom>
          <a:noFill/>
          <a:ln w="95250">
            <a:solidFill>
              <a:srgbClr val="FF0000"/>
            </a:solidFill>
            <a:round/>
            <a:headEnd/>
            <a:tailEnd/>
          </a:ln>
          <a:scene3d>
            <a:camera prst="orthographicFront">
              <a:rot lat="0" lon="0" rev="480000"/>
            </a:camera>
            <a:lightRig rig="threePt" dir="t"/>
          </a:scene3d>
        </p:spPr>
        <p:txBody>
          <a:bodyPr/>
          <a:lstStyle/>
          <a:p>
            <a:endParaRPr lang="ru-RU"/>
          </a:p>
        </p:txBody>
      </p:sp>
      <p:sp>
        <p:nvSpPr>
          <p:cNvPr id="109" name="Line 3"/>
          <p:cNvSpPr>
            <a:spLocks noChangeShapeType="1"/>
          </p:cNvSpPr>
          <p:nvPr/>
        </p:nvSpPr>
        <p:spPr bwMode="auto">
          <a:xfrm>
            <a:off x="6143636" y="5643578"/>
            <a:ext cx="357190" cy="45719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/>
          </a:ln>
          <a:scene3d>
            <a:camera prst="orthographicFront">
              <a:rot lat="0" lon="0" rev="480000"/>
            </a:camera>
            <a:lightRig rig="threePt" dir="t"/>
          </a:scene3d>
        </p:spPr>
        <p:txBody>
          <a:bodyPr/>
          <a:lstStyle/>
          <a:p>
            <a:endParaRPr lang="ru-RU"/>
          </a:p>
        </p:txBody>
      </p:sp>
      <p:sp>
        <p:nvSpPr>
          <p:cNvPr id="110" name="Line 3"/>
          <p:cNvSpPr>
            <a:spLocks noChangeShapeType="1"/>
          </p:cNvSpPr>
          <p:nvPr/>
        </p:nvSpPr>
        <p:spPr bwMode="auto">
          <a:xfrm>
            <a:off x="7715272" y="5500702"/>
            <a:ext cx="357190" cy="45719"/>
          </a:xfrm>
          <a:prstGeom prst="line">
            <a:avLst/>
          </a:prstGeom>
          <a:noFill/>
          <a:ln w="95250">
            <a:solidFill>
              <a:srgbClr val="FF0000"/>
            </a:solidFill>
            <a:round/>
            <a:headEnd/>
            <a:tailEnd/>
          </a:ln>
          <a:scene3d>
            <a:camera prst="orthographicFront">
              <a:rot lat="0" lon="0" rev="480000"/>
            </a:camera>
            <a:lightRig rig="threePt" dir="t"/>
          </a:scene3d>
        </p:spPr>
        <p:txBody>
          <a:bodyPr/>
          <a:lstStyle/>
          <a:p>
            <a:endParaRPr lang="ru-RU"/>
          </a:p>
        </p:txBody>
      </p:sp>
      <p:sp>
        <p:nvSpPr>
          <p:cNvPr id="111" name="TextBox 31"/>
          <p:cNvSpPr txBox="1">
            <a:spLocks noChangeArrowheads="1"/>
          </p:cNvSpPr>
          <p:nvPr/>
        </p:nvSpPr>
        <p:spPr bwMode="auto">
          <a:xfrm>
            <a:off x="5262637" y="3225245"/>
            <a:ext cx="64293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TextBox 31"/>
          <p:cNvSpPr txBox="1">
            <a:spLocks noChangeArrowheads="1"/>
          </p:cNvSpPr>
          <p:nvPr/>
        </p:nvSpPr>
        <p:spPr bwMode="auto">
          <a:xfrm>
            <a:off x="8341368" y="5953428"/>
            <a:ext cx="7143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  </a:t>
            </a:r>
            <a:endParaRPr lang="ru-RU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5643571" y="5072076"/>
            <a:ext cx="285751" cy="285750"/>
            <a:chOff x="1783" y="8526"/>
            <a:chExt cx="366" cy="388"/>
          </a:xfrm>
        </p:grpSpPr>
        <p:sp>
          <p:nvSpPr>
            <p:cNvPr id="11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5572132" y="5072074"/>
            <a:ext cx="285751" cy="285750"/>
            <a:chOff x="1783" y="8526"/>
            <a:chExt cx="366" cy="388"/>
          </a:xfrm>
        </p:grpSpPr>
        <p:sp>
          <p:nvSpPr>
            <p:cNvPr id="121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5500695" y="5072074"/>
            <a:ext cx="285751" cy="285750"/>
            <a:chOff x="1783" y="8526"/>
            <a:chExt cx="366" cy="388"/>
          </a:xfrm>
        </p:grpSpPr>
        <p:sp>
          <p:nvSpPr>
            <p:cNvPr id="124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" name="Group 85"/>
          <p:cNvGrpSpPr>
            <a:grpSpLocks/>
          </p:cNvGrpSpPr>
          <p:nvPr/>
        </p:nvGrpSpPr>
        <p:grpSpPr bwMode="auto">
          <a:xfrm rot="5417574">
            <a:off x="6415906" y="4290479"/>
            <a:ext cx="1823058" cy="643773"/>
            <a:chOff x="6844" y="5012"/>
            <a:chExt cx="1877" cy="461"/>
          </a:xfrm>
        </p:grpSpPr>
        <p:sp>
          <p:nvSpPr>
            <p:cNvPr id="127" name="AutoShape 86"/>
            <p:cNvSpPr>
              <a:spLocks noChangeArrowheads="1"/>
            </p:cNvSpPr>
            <p:nvPr/>
          </p:nvSpPr>
          <p:spPr bwMode="auto">
            <a:xfrm>
              <a:off x="7091" y="5012"/>
              <a:ext cx="1383" cy="461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3" name="Group 87"/>
            <p:cNvGrpSpPr>
              <a:grpSpLocks/>
            </p:cNvGrpSpPr>
            <p:nvPr/>
          </p:nvGrpSpPr>
          <p:grpSpPr bwMode="auto">
            <a:xfrm>
              <a:off x="6844" y="5097"/>
              <a:ext cx="455" cy="300"/>
              <a:chOff x="4328" y="6786"/>
              <a:chExt cx="455" cy="415"/>
            </a:xfrm>
          </p:grpSpPr>
          <p:sp>
            <p:nvSpPr>
              <p:cNvPr id="134" name="Line 88"/>
              <p:cNvSpPr>
                <a:spLocks noChangeShapeType="1"/>
              </p:cNvSpPr>
              <p:nvPr/>
            </p:nvSpPr>
            <p:spPr bwMode="auto">
              <a:xfrm>
                <a:off x="4783" y="6786"/>
                <a:ext cx="0" cy="41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5" name="Line 89"/>
              <p:cNvSpPr>
                <a:spLocks noChangeShapeType="1"/>
              </p:cNvSpPr>
              <p:nvPr/>
            </p:nvSpPr>
            <p:spPr bwMode="auto">
              <a:xfrm flipH="1">
                <a:off x="4328" y="6994"/>
                <a:ext cx="438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29" name="Arc 90"/>
            <p:cNvSpPr>
              <a:spLocks/>
            </p:cNvSpPr>
            <p:nvPr/>
          </p:nvSpPr>
          <p:spPr bwMode="auto">
            <a:xfrm rot="16648325" flipH="1">
              <a:off x="8154" y="5155"/>
              <a:ext cx="326" cy="152"/>
            </a:xfrm>
            <a:custGeom>
              <a:avLst/>
              <a:gdLst>
                <a:gd name="G0" fmla="+- 21326 0 0"/>
                <a:gd name="G1" fmla="+- 21600 0 0"/>
                <a:gd name="G2" fmla="+- 21600 0 0"/>
                <a:gd name="T0" fmla="*/ 0 w 42926"/>
                <a:gd name="T1" fmla="*/ 18171 h 21600"/>
                <a:gd name="T2" fmla="*/ 42926 w 42926"/>
                <a:gd name="T3" fmla="*/ 21600 h 21600"/>
                <a:gd name="T4" fmla="*/ 21326 w 4292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26" h="21600" fill="none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</a:path>
                <a:path w="42926" h="21600" stroke="0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  <a:lnTo>
                    <a:pt x="21326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4" name="Group 91"/>
            <p:cNvGrpSpPr>
              <a:grpSpLocks/>
            </p:cNvGrpSpPr>
            <p:nvPr/>
          </p:nvGrpSpPr>
          <p:grpSpPr bwMode="auto">
            <a:xfrm>
              <a:off x="8302" y="5174"/>
              <a:ext cx="419" cy="141"/>
              <a:chOff x="5284" y="5030"/>
              <a:chExt cx="616" cy="144"/>
            </a:xfrm>
          </p:grpSpPr>
          <p:sp>
            <p:nvSpPr>
              <p:cNvPr id="131" name="Arc 92"/>
              <p:cNvSpPr>
                <a:spLocks/>
              </p:cNvSpPr>
              <p:nvPr/>
            </p:nvSpPr>
            <p:spPr bwMode="auto">
              <a:xfrm rot="16191512" flipH="1">
                <a:off x="5472" y="4845"/>
                <a:ext cx="141" cy="51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83 w 43200"/>
                  <a:gd name="T1" fmla="*/ 23493 h 23493"/>
                  <a:gd name="T2" fmla="*/ 43200 w 43200"/>
                  <a:gd name="T3" fmla="*/ 21600 h 23493"/>
                  <a:gd name="T4" fmla="*/ 21600 w 43200"/>
                  <a:gd name="T5" fmla="*/ 21600 h 2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3493" fill="none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</a:path>
                  <a:path w="43200" h="23493" stroke="0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2" name="Line 93"/>
              <p:cNvSpPr>
                <a:spLocks noChangeShapeType="1"/>
              </p:cNvSpPr>
              <p:nvPr/>
            </p:nvSpPr>
            <p:spPr bwMode="auto">
              <a:xfrm>
                <a:off x="5802" y="5155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3" name="Line 94"/>
              <p:cNvSpPr>
                <a:spLocks noChangeShapeType="1"/>
              </p:cNvSpPr>
              <p:nvPr/>
            </p:nvSpPr>
            <p:spPr bwMode="auto">
              <a:xfrm>
                <a:off x="5795" y="5030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7143768" y="4811160"/>
            <a:ext cx="285751" cy="285750"/>
            <a:chOff x="1783" y="8526"/>
            <a:chExt cx="366" cy="388"/>
          </a:xfrm>
        </p:grpSpPr>
        <p:sp>
          <p:nvSpPr>
            <p:cNvPr id="13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7572396" y="455986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насыщения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85"/>
          <p:cNvGrpSpPr>
            <a:grpSpLocks/>
          </p:cNvGrpSpPr>
          <p:nvPr/>
        </p:nvGrpSpPr>
        <p:grpSpPr bwMode="auto">
          <a:xfrm rot="5417574">
            <a:off x="3201196" y="4663218"/>
            <a:ext cx="1823058" cy="643773"/>
            <a:chOff x="6844" y="5012"/>
            <a:chExt cx="1877" cy="461"/>
          </a:xfrm>
        </p:grpSpPr>
        <p:sp>
          <p:nvSpPr>
            <p:cNvPr id="141" name="AutoShape 86"/>
            <p:cNvSpPr>
              <a:spLocks noChangeArrowheads="1"/>
            </p:cNvSpPr>
            <p:nvPr/>
          </p:nvSpPr>
          <p:spPr bwMode="auto">
            <a:xfrm>
              <a:off x="7091" y="5012"/>
              <a:ext cx="1383" cy="461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7" name="Group 87"/>
            <p:cNvGrpSpPr>
              <a:grpSpLocks/>
            </p:cNvGrpSpPr>
            <p:nvPr/>
          </p:nvGrpSpPr>
          <p:grpSpPr bwMode="auto">
            <a:xfrm>
              <a:off x="6844" y="5097"/>
              <a:ext cx="455" cy="300"/>
              <a:chOff x="4328" y="6786"/>
              <a:chExt cx="455" cy="415"/>
            </a:xfrm>
          </p:grpSpPr>
          <p:sp>
            <p:nvSpPr>
              <p:cNvPr id="148" name="Line 88"/>
              <p:cNvSpPr>
                <a:spLocks noChangeShapeType="1"/>
              </p:cNvSpPr>
              <p:nvPr/>
            </p:nvSpPr>
            <p:spPr bwMode="auto">
              <a:xfrm>
                <a:off x="4783" y="6786"/>
                <a:ext cx="0" cy="41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Line 89"/>
              <p:cNvSpPr>
                <a:spLocks noChangeShapeType="1"/>
              </p:cNvSpPr>
              <p:nvPr/>
            </p:nvSpPr>
            <p:spPr bwMode="auto">
              <a:xfrm flipH="1">
                <a:off x="4328" y="6994"/>
                <a:ext cx="438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43" name="Arc 90"/>
            <p:cNvSpPr>
              <a:spLocks/>
            </p:cNvSpPr>
            <p:nvPr/>
          </p:nvSpPr>
          <p:spPr bwMode="auto">
            <a:xfrm rot="16648325" flipH="1">
              <a:off x="8154" y="5155"/>
              <a:ext cx="326" cy="152"/>
            </a:xfrm>
            <a:custGeom>
              <a:avLst/>
              <a:gdLst>
                <a:gd name="G0" fmla="+- 21326 0 0"/>
                <a:gd name="G1" fmla="+- 21600 0 0"/>
                <a:gd name="G2" fmla="+- 21600 0 0"/>
                <a:gd name="T0" fmla="*/ 0 w 42926"/>
                <a:gd name="T1" fmla="*/ 18171 h 21600"/>
                <a:gd name="T2" fmla="*/ 42926 w 42926"/>
                <a:gd name="T3" fmla="*/ 21600 h 21600"/>
                <a:gd name="T4" fmla="*/ 21326 w 4292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26" h="21600" fill="none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</a:path>
                <a:path w="42926" h="21600" stroke="0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  <a:lnTo>
                    <a:pt x="21326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8" name="Group 91"/>
            <p:cNvGrpSpPr>
              <a:grpSpLocks/>
            </p:cNvGrpSpPr>
            <p:nvPr/>
          </p:nvGrpSpPr>
          <p:grpSpPr bwMode="auto">
            <a:xfrm>
              <a:off x="8302" y="5174"/>
              <a:ext cx="419" cy="141"/>
              <a:chOff x="5284" y="5030"/>
              <a:chExt cx="616" cy="144"/>
            </a:xfrm>
          </p:grpSpPr>
          <p:sp>
            <p:nvSpPr>
              <p:cNvPr id="145" name="Arc 92"/>
              <p:cNvSpPr>
                <a:spLocks/>
              </p:cNvSpPr>
              <p:nvPr/>
            </p:nvSpPr>
            <p:spPr bwMode="auto">
              <a:xfrm rot="16191512" flipH="1">
                <a:off x="5472" y="4845"/>
                <a:ext cx="141" cy="51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83 w 43200"/>
                  <a:gd name="T1" fmla="*/ 23493 h 23493"/>
                  <a:gd name="T2" fmla="*/ 43200 w 43200"/>
                  <a:gd name="T3" fmla="*/ 21600 h 23493"/>
                  <a:gd name="T4" fmla="*/ 21600 w 43200"/>
                  <a:gd name="T5" fmla="*/ 21600 h 2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3493" fill="none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</a:path>
                  <a:path w="43200" h="23493" stroke="0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Line 93"/>
              <p:cNvSpPr>
                <a:spLocks noChangeShapeType="1"/>
              </p:cNvSpPr>
              <p:nvPr/>
            </p:nvSpPr>
            <p:spPr bwMode="auto">
              <a:xfrm>
                <a:off x="5802" y="5155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Line 94"/>
              <p:cNvSpPr>
                <a:spLocks noChangeShapeType="1"/>
              </p:cNvSpPr>
              <p:nvPr/>
            </p:nvSpPr>
            <p:spPr bwMode="auto">
              <a:xfrm>
                <a:off x="5795" y="5030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9" name="Group 2"/>
          <p:cNvGrpSpPr>
            <a:grpSpLocks/>
          </p:cNvGrpSpPr>
          <p:nvPr/>
        </p:nvGrpSpPr>
        <p:grpSpPr bwMode="auto">
          <a:xfrm>
            <a:off x="3981446" y="5270512"/>
            <a:ext cx="285751" cy="285750"/>
            <a:chOff x="1783" y="8526"/>
            <a:chExt cx="366" cy="388"/>
          </a:xfrm>
        </p:grpSpPr>
        <p:sp>
          <p:nvSpPr>
            <p:cNvPr id="15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" name="Group 2"/>
          <p:cNvGrpSpPr>
            <a:grpSpLocks/>
          </p:cNvGrpSpPr>
          <p:nvPr/>
        </p:nvGrpSpPr>
        <p:grpSpPr bwMode="auto">
          <a:xfrm>
            <a:off x="7286644" y="4786322"/>
            <a:ext cx="285751" cy="285750"/>
            <a:chOff x="1783" y="8526"/>
            <a:chExt cx="366" cy="388"/>
          </a:xfrm>
        </p:grpSpPr>
        <p:sp>
          <p:nvSpPr>
            <p:cNvPr id="15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7" name="TextBox 156"/>
          <p:cNvSpPr txBox="1"/>
          <p:nvPr/>
        </p:nvSpPr>
        <p:spPr>
          <a:xfrm>
            <a:off x="2000232" y="4929198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заперта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5357786" y="0"/>
            <a:ext cx="378621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односторонняя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проводим.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«</a:t>
            </a:r>
            <a:r>
              <a:rPr lang="ru-RU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нипель</a:t>
            </a:r>
            <a:r>
              <a:rPr lang="ru-RU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выпрямление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тока</a:t>
            </a:r>
            <a:endParaRPr lang="ru-RU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2"/>
          <p:cNvGrpSpPr>
            <a:grpSpLocks/>
          </p:cNvGrpSpPr>
          <p:nvPr/>
        </p:nvGrpSpPr>
        <p:grpSpPr bwMode="auto">
          <a:xfrm>
            <a:off x="4000496" y="608260"/>
            <a:ext cx="285751" cy="285750"/>
            <a:chOff x="1783" y="8526"/>
            <a:chExt cx="366" cy="388"/>
          </a:xfrm>
        </p:grpSpPr>
        <p:sp>
          <p:nvSpPr>
            <p:cNvPr id="15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1" name="TextBox 160"/>
          <p:cNvSpPr txBox="1"/>
          <p:nvPr/>
        </p:nvSpPr>
        <p:spPr>
          <a:xfrm>
            <a:off x="8001024" y="4214818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Все!!!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8" name="Group 2"/>
          <p:cNvGrpSpPr>
            <a:grpSpLocks/>
          </p:cNvGrpSpPr>
          <p:nvPr/>
        </p:nvGrpSpPr>
        <p:grpSpPr bwMode="auto">
          <a:xfrm>
            <a:off x="4000496" y="714358"/>
            <a:ext cx="285751" cy="285750"/>
            <a:chOff x="1783" y="8526"/>
            <a:chExt cx="366" cy="388"/>
          </a:xfrm>
        </p:grpSpPr>
        <p:sp>
          <p:nvSpPr>
            <p:cNvPr id="13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0" name="Text Box 9"/>
          <p:cNvSpPr txBox="1">
            <a:spLocks noChangeArrowheads="1"/>
          </p:cNvSpPr>
          <p:nvPr/>
        </p:nvSpPr>
        <p:spPr bwMode="auto">
          <a:xfrm>
            <a:off x="2830204" y="332656"/>
            <a:ext cx="733684" cy="965795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42" name="Text Box 9"/>
          <p:cNvSpPr txBox="1">
            <a:spLocks noChangeArrowheads="1"/>
          </p:cNvSpPr>
          <p:nvPr/>
        </p:nvSpPr>
        <p:spPr bwMode="auto">
          <a:xfrm>
            <a:off x="1979712" y="2241290"/>
            <a:ext cx="558621" cy="755662"/>
          </a:xfrm>
          <a:prstGeom prst="rect">
            <a:avLst/>
          </a:prstGeom>
          <a:solidFill>
            <a:schemeClr val="bg2"/>
          </a:solidFill>
          <a:ln w="349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44" name="Text Box 9"/>
          <p:cNvSpPr txBox="1">
            <a:spLocks noChangeArrowheads="1"/>
          </p:cNvSpPr>
          <p:nvPr/>
        </p:nvSpPr>
        <p:spPr bwMode="auto">
          <a:xfrm>
            <a:off x="2411760" y="3645024"/>
            <a:ext cx="558621" cy="755662"/>
          </a:xfrm>
          <a:prstGeom prst="rect">
            <a:avLst/>
          </a:prstGeom>
          <a:solidFill>
            <a:schemeClr val="bg2"/>
          </a:solidFill>
          <a:ln w="349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50" name="Text Box 9"/>
          <p:cNvSpPr txBox="1">
            <a:spLocks noChangeArrowheads="1"/>
          </p:cNvSpPr>
          <p:nvPr/>
        </p:nvSpPr>
        <p:spPr bwMode="auto">
          <a:xfrm>
            <a:off x="27991" y="5878527"/>
            <a:ext cx="3440841" cy="965795"/>
          </a:xfrm>
          <a:prstGeom prst="rect">
            <a:avLst/>
          </a:prstGeom>
          <a:solidFill>
            <a:schemeClr val="bg2"/>
          </a:solidFill>
          <a:ln w="349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Вопрос №7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2071670" y="214290"/>
            <a:ext cx="2928958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Исследуемый объект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285720" y="214290"/>
            <a:ext cx="1714512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амперметр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785786" y="1285860"/>
            <a:ext cx="1714512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вольтметр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071802" y="2357430"/>
            <a:ext cx="2214578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потенциометр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2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10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64" presetClass="path" presetSubtype="0" repeatCount="1000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-0.17362 -0.00277 " pathEditMode="relative" rAng="0" ptsTypes="AA">
                                      <p:cBhvr>
                                        <p:cTn id="85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4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2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"/>
                            </p:stCondLst>
                            <p:childTnLst>
                              <p:par>
                                <p:cTn id="1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000"/>
                            </p:stCondLst>
                            <p:childTnLst>
                              <p:par>
                                <p:cTn id="138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8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0"/>
                            </p:stCondLst>
                            <p:childTnLst>
                              <p:par>
                                <p:cTn id="1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500"/>
                            </p:stCondLst>
                            <p:childTnLst>
                              <p:par>
                                <p:cTn id="147" presetID="64" presetClass="path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7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7500"/>
                            </p:stCondLst>
                            <p:childTnLst>
                              <p:par>
                                <p:cTn id="1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000"/>
                            </p:stCondLst>
                            <p:childTnLst>
                              <p:par>
                                <p:cTn id="156" presetID="64" presetClass="path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6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3000"/>
                                        <p:tgtEl>
                                          <p:spTgt spid="2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277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7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8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0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0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500"/>
                            </p:stCondLst>
                            <p:childTnLst>
                              <p:par>
                                <p:cTn id="19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1000"/>
                                        <p:tgtEl>
                                          <p:spTgt spid="27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6000"/>
                            </p:stCondLst>
                            <p:childTnLst>
                              <p:par>
                                <p:cTn id="2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7000"/>
                            </p:stCondLst>
                            <p:childTnLst>
                              <p:par>
                                <p:cTn id="2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18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2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0.05046 L -0.00191 -0.01713 " pathEditMode="relative" rAng="0" ptsTypes="AA">
                                      <p:cBhvr>
                                        <p:cTn id="22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29" presetID="64" presetClass="path" presetSubtype="0" repeatCount="indefinite" ac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-0.11858 -0.00301 " pathEditMode="relative" rAng="0" ptsTypes="AA">
                                      <p:cBhvr>
                                        <p:cTn id="230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-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500"/>
                            </p:stCondLst>
                            <p:childTnLst>
                              <p:par>
                                <p:cTn id="243" presetID="64" presetClass="path" presetSubtype="0" repeatCount="indefinite" ac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185 L -0.00034 -0.09051 " pathEditMode="relative" rAng="0" ptsTypes="AA">
                                      <p:cBhvr>
                                        <p:cTn id="2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"/>
                            </p:stCondLst>
                            <p:childTnLst>
                              <p:par>
                                <p:cTn id="2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1" dur="2000"/>
                                        <p:tgtEl>
                                          <p:spTgt spid="2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3000"/>
                            </p:stCondLst>
                            <p:childTnLst>
                              <p:par>
                                <p:cTn id="2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2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3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4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8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06" dur="2000" fill="hold"/>
                                        <p:tgtEl>
                                          <p:spTgt spid="15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0" grpId="0" animBg="1"/>
      <p:bldP spid="27672" grpId="0" animBg="1"/>
      <p:bldP spid="27673" grpId="0" animBg="1"/>
      <p:bldP spid="27675" grpId="0" animBg="1"/>
      <p:bldP spid="27676" grpId="0" animBg="1"/>
      <p:bldP spid="27677" grpId="0" animBg="1"/>
      <p:bldP spid="27678" grpId="0" animBg="1"/>
      <p:bldP spid="27683" grpId="0" animBg="1"/>
      <p:bldP spid="27689" grpId="0" animBg="1"/>
      <p:bldP spid="27702" grpId="0" animBg="1"/>
      <p:bldP spid="27705" grpId="0" animBg="1"/>
      <p:bldP spid="27706" grpId="0" animBg="1"/>
      <p:bldP spid="27708" grpId="0" animBg="1"/>
      <p:bldP spid="27709" grpId="0" animBg="1"/>
      <p:bldP spid="27710" grpId="0" animBg="1"/>
      <p:bldP spid="27712" grpId="0" animBg="1"/>
      <p:bldP spid="108" grpId="0" animBg="1"/>
      <p:bldP spid="109" grpId="0" animBg="1"/>
      <p:bldP spid="110" grpId="0" animBg="1"/>
      <p:bldP spid="111" grpId="0"/>
      <p:bldP spid="111" grpId="1"/>
      <p:bldP spid="112" grpId="0"/>
      <p:bldP spid="112" grpId="1"/>
      <p:bldP spid="139" grpId="0"/>
      <p:bldP spid="157" grpId="0"/>
      <p:bldP spid="158" grpId="0"/>
      <p:bldP spid="158" grpId="1"/>
      <p:bldP spid="161" grpId="0"/>
      <p:bldP spid="151" grpId="0" animBg="1"/>
      <p:bldP spid="154" grpId="0" animBg="1"/>
      <p:bldP spid="162" grpId="0" animBg="1"/>
      <p:bldP spid="1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7503" y="-1"/>
            <a:ext cx="8917845" cy="2997313"/>
            <a:chOff x="621" y="7927"/>
            <a:chExt cx="10440" cy="2699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621" y="7927"/>
              <a:ext cx="10440" cy="21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1077" y="8312"/>
              <a:ext cx="9554" cy="2314"/>
              <a:chOff x="1119" y="9794"/>
              <a:chExt cx="9554" cy="2314"/>
            </a:xfrm>
          </p:grpSpPr>
          <p:grpSp>
            <p:nvGrpSpPr>
              <p:cNvPr id="5" name="Group 5"/>
              <p:cNvGrpSpPr>
                <a:grpSpLocks/>
              </p:cNvGrpSpPr>
              <p:nvPr/>
            </p:nvGrpSpPr>
            <p:grpSpPr bwMode="auto">
              <a:xfrm>
                <a:off x="1119" y="9794"/>
                <a:ext cx="9554" cy="2314"/>
                <a:chOff x="1119" y="9794"/>
                <a:chExt cx="9554" cy="2314"/>
              </a:xfrm>
            </p:grpSpPr>
            <p:grpSp>
              <p:nvGrpSpPr>
                <p:cNvPr id="11" name="Group 6"/>
                <p:cNvGrpSpPr>
                  <a:grpSpLocks/>
                </p:cNvGrpSpPr>
                <p:nvPr/>
              </p:nvGrpSpPr>
              <p:grpSpPr bwMode="auto">
                <a:xfrm>
                  <a:off x="1119" y="10016"/>
                  <a:ext cx="1302" cy="1748"/>
                  <a:chOff x="1011" y="4673"/>
                  <a:chExt cx="2022" cy="1748"/>
                </a:xfrm>
              </p:grpSpPr>
              <p:grpSp>
                <p:nvGrpSpPr>
                  <p:cNvPr id="2086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1011" y="4718"/>
                    <a:ext cx="2022" cy="1410"/>
                    <a:chOff x="1011" y="4718"/>
                    <a:chExt cx="2022" cy="1410"/>
                  </a:xfrm>
                </p:grpSpPr>
                <p:sp>
                  <p:nvSpPr>
                    <p:cNvPr id="2096" name="Line 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118" y="4718"/>
                      <a:ext cx="0" cy="141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97" name="Line 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11" y="6020"/>
                      <a:ext cx="202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2087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1113" y="4673"/>
                    <a:ext cx="1706" cy="1748"/>
                    <a:chOff x="1113" y="4673"/>
                    <a:chExt cx="1982" cy="1748"/>
                  </a:xfrm>
                </p:grpSpPr>
                <p:sp>
                  <p:nvSpPr>
                    <p:cNvPr id="2090" name="Line 1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681" y="4673"/>
                      <a:ext cx="414" cy="751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2091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13" y="5374"/>
                      <a:ext cx="1584" cy="1047"/>
                      <a:chOff x="1113" y="5374"/>
                      <a:chExt cx="1584" cy="1047"/>
                    </a:xfrm>
                  </p:grpSpPr>
                  <p:sp>
                    <p:nvSpPr>
                      <p:cNvPr id="2093" name="Arc 13"/>
                      <p:cNvSpPr>
                        <a:spLocks/>
                      </p:cNvSpPr>
                      <p:nvPr/>
                    </p:nvSpPr>
                    <p:spPr bwMode="auto">
                      <a:xfrm flipH="1">
                        <a:off x="1113" y="5500"/>
                        <a:ext cx="864" cy="921"/>
                      </a:xfrm>
                      <a:custGeom>
                        <a:avLst/>
                        <a:gdLst>
                          <a:gd name="G0" fmla="+- 0 0 0"/>
                          <a:gd name="G1" fmla="+- 21600 0 0"/>
                          <a:gd name="G2" fmla="+- 21600 0 0"/>
                          <a:gd name="T0" fmla="*/ 0 w 19459"/>
                          <a:gd name="T1" fmla="*/ 0 h 21600"/>
                          <a:gd name="T2" fmla="*/ 19459 w 19459"/>
                          <a:gd name="T3" fmla="*/ 12224 h 21600"/>
                          <a:gd name="T4" fmla="*/ 0 w 19459"/>
                          <a:gd name="T5" fmla="*/ 21600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19459" h="21600" fill="none" extrusionOk="0">
                            <a:moveTo>
                              <a:pt x="-1" y="0"/>
                            </a:moveTo>
                            <a:cubicBezTo>
                              <a:pt x="8295" y="0"/>
                              <a:pt x="15858" y="4750"/>
                              <a:pt x="19458" y="12224"/>
                            </a:cubicBezTo>
                          </a:path>
                          <a:path w="19459" h="21600" stroke="0" extrusionOk="0">
                            <a:moveTo>
                              <a:pt x="-1" y="0"/>
                            </a:moveTo>
                            <a:cubicBezTo>
                              <a:pt x="8295" y="0"/>
                              <a:pt x="15858" y="4750"/>
                              <a:pt x="19458" y="12224"/>
                            </a:cubicBezTo>
                            <a:lnTo>
                              <a:pt x="0" y="21600"/>
                            </a:lnTo>
                            <a:close/>
                          </a:path>
                        </a:pathLst>
                      </a:custGeom>
                      <a:noFill/>
                      <a:ln w="19050">
                        <a:solidFill>
                          <a:srgbClr val="000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2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094" name="Line 1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930" y="5514"/>
                        <a:ext cx="537" cy="1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2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095" name="Arc 15"/>
                      <p:cNvSpPr>
                        <a:spLocks/>
                      </p:cNvSpPr>
                      <p:nvPr/>
                    </p:nvSpPr>
                    <p:spPr bwMode="auto">
                      <a:xfrm flipV="1">
                        <a:off x="2452" y="5374"/>
                        <a:ext cx="245" cy="141"/>
                      </a:xfrm>
                      <a:custGeom>
                        <a:avLst/>
                        <a:gdLst>
                          <a:gd name="G0" fmla="+- 0 0 0"/>
                          <a:gd name="G1" fmla="+- 21600 0 0"/>
                          <a:gd name="G2" fmla="+- 21600 0 0"/>
                          <a:gd name="T0" fmla="*/ 0 w 21600"/>
                          <a:gd name="T1" fmla="*/ 0 h 21600"/>
                          <a:gd name="T2" fmla="*/ 21600 w 21600"/>
                          <a:gd name="T3" fmla="*/ 21600 h 21600"/>
                          <a:gd name="T4" fmla="*/ 0 w 21600"/>
                          <a:gd name="T5" fmla="*/ 21600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1600" h="21600" fill="none" extrusionOk="0">
                            <a:moveTo>
                              <a:pt x="-1" y="0"/>
                            </a:moveTo>
                            <a:cubicBezTo>
                              <a:pt x="11929" y="0"/>
                              <a:pt x="21600" y="9670"/>
                              <a:pt x="21600" y="21600"/>
                            </a:cubicBezTo>
                          </a:path>
                          <a:path w="21600" h="21600" stroke="0" extrusionOk="0">
                            <a:moveTo>
                              <a:pt x="-1" y="0"/>
                            </a:moveTo>
                            <a:cubicBezTo>
                              <a:pt x="11929" y="0"/>
                              <a:pt x="21600" y="9670"/>
                              <a:pt x="21600" y="21600"/>
                            </a:cubicBezTo>
                            <a:lnTo>
                              <a:pt x="0" y="21600"/>
                            </a:lnTo>
                            <a:close/>
                          </a:path>
                        </a:pathLst>
                      </a:custGeom>
                      <a:noFill/>
                      <a:ln w="19050">
                        <a:solidFill>
                          <a:srgbClr val="000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2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  <p:sp>
                <p:nvSpPr>
                  <p:cNvPr id="2088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97" y="4979"/>
                    <a:ext cx="414" cy="1026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089" name="Line 1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103" y="5485"/>
                    <a:ext cx="1057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2" name="Group 18"/>
                <p:cNvGrpSpPr>
                  <a:grpSpLocks/>
                </p:cNvGrpSpPr>
                <p:nvPr/>
              </p:nvGrpSpPr>
              <p:grpSpPr bwMode="auto">
                <a:xfrm>
                  <a:off x="2784" y="9995"/>
                  <a:ext cx="1787" cy="1646"/>
                  <a:chOff x="8870" y="5910"/>
                  <a:chExt cx="3226" cy="1646"/>
                </a:xfrm>
              </p:grpSpPr>
              <p:grpSp>
                <p:nvGrpSpPr>
                  <p:cNvPr id="29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8870" y="5910"/>
                    <a:ext cx="3226" cy="1544"/>
                    <a:chOff x="8870" y="5910"/>
                    <a:chExt cx="3226" cy="1544"/>
                  </a:xfrm>
                </p:grpSpPr>
                <p:sp>
                  <p:nvSpPr>
                    <p:cNvPr id="2084" name="Line 2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172" y="5910"/>
                      <a:ext cx="0" cy="15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85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870" y="7304"/>
                      <a:ext cx="322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30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9181" y="6635"/>
                    <a:ext cx="2219" cy="921"/>
                    <a:chOff x="9181" y="6635"/>
                    <a:chExt cx="2219" cy="921"/>
                  </a:xfrm>
                </p:grpSpPr>
                <p:sp>
                  <p:nvSpPr>
                    <p:cNvPr id="2080" name="Line 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181" y="7296"/>
                      <a:ext cx="887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81" name="Arc 24"/>
                    <p:cNvSpPr>
                      <a:spLocks/>
                    </p:cNvSpPr>
                    <p:nvPr/>
                  </p:nvSpPr>
                  <p:spPr bwMode="auto">
                    <a:xfrm flipH="1">
                      <a:off x="10224" y="6635"/>
                      <a:ext cx="743" cy="921"/>
                    </a:xfrm>
                    <a:custGeom>
                      <a:avLst/>
                      <a:gdLst>
                        <a:gd name="G0" fmla="+- 0 0 0"/>
                        <a:gd name="G1" fmla="+- 21600 0 0"/>
                        <a:gd name="G2" fmla="+- 21600 0 0"/>
                        <a:gd name="T0" fmla="*/ 0 w 19459"/>
                        <a:gd name="T1" fmla="*/ 0 h 21600"/>
                        <a:gd name="T2" fmla="*/ 19459 w 19459"/>
                        <a:gd name="T3" fmla="*/ 12224 h 21600"/>
                        <a:gd name="T4" fmla="*/ 0 w 19459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9459" h="21600" fill="none" extrusionOk="0">
                          <a:moveTo>
                            <a:pt x="-1" y="0"/>
                          </a:moveTo>
                          <a:cubicBezTo>
                            <a:pt x="8295" y="0"/>
                            <a:pt x="15858" y="4750"/>
                            <a:pt x="19458" y="12224"/>
                          </a:cubicBezTo>
                        </a:path>
                        <a:path w="19459" h="21600" stroke="0" extrusionOk="0">
                          <a:moveTo>
                            <a:pt x="-1" y="0"/>
                          </a:moveTo>
                          <a:cubicBezTo>
                            <a:pt x="8295" y="0"/>
                            <a:pt x="15858" y="4750"/>
                            <a:pt x="19458" y="12224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FF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82" name="Line 2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938" y="6636"/>
                      <a:ext cx="462" cy="1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FF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83" name="Arc 26"/>
                    <p:cNvSpPr>
                      <a:spLocks/>
                    </p:cNvSpPr>
                    <p:nvPr/>
                  </p:nvSpPr>
                  <p:spPr bwMode="auto">
                    <a:xfrm flipV="1">
                      <a:off x="10015" y="7143"/>
                      <a:ext cx="211" cy="141"/>
                    </a:xfrm>
                    <a:custGeom>
                      <a:avLst/>
                      <a:gdLst>
                        <a:gd name="G0" fmla="+- 0 0 0"/>
                        <a:gd name="G1" fmla="+- 21600 0 0"/>
                        <a:gd name="G2" fmla="+- 21600 0 0"/>
                        <a:gd name="T0" fmla="*/ 0 w 21600"/>
                        <a:gd name="T1" fmla="*/ 0 h 21600"/>
                        <a:gd name="T2" fmla="*/ 21600 w 21600"/>
                        <a:gd name="T3" fmla="*/ 21600 h 21600"/>
                        <a:gd name="T4" fmla="*/ 0 w 21600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FF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31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10172" y="6606"/>
                    <a:ext cx="148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3" name="Group 28"/>
                <p:cNvGrpSpPr>
                  <a:grpSpLocks/>
                </p:cNvGrpSpPr>
                <p:nvPr/>
              </p:nvGrpSpPr>
              <p:grpSpPr bwMode="auto">
                <a:xfrm>
                  <a:off x="4926" y="10058"/>
                  <a:ext cx="1620" cy="1506"/>
                  <a:chOff x="5661" y="10487"/>
                  <a:chExt cx="1620" cy="1506"/>
                </a:xfrm>
              </p:grpSpPr>
              <p:sp>
                <p:nvSpPr>
                  <p:cNvPr id="23" name="Arc 29"/>
                  <p:cNvSpPr>
                    <a:spLocks/>
                  </p:cNvSpPr>
                  <p:nvPr/>
                </p:nvSpPr>
                <p:spPr bwMode="auto">
                  <a:xfrm rot="19259197" flipV="1">
                    <a:off x="5981" y="10693"/>
                    <a:ext cx="1029" cy="991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16251"/>
                      <a:gd name="T1" fmla="*/ 0 h 21600"/>
                      <a:gd name="T2" fmla="*/ 16251 w 16251"/>
                      <a:gd name="T3" fmla="*/ 7371 h 21600"/>
                      <a:gd name="T4" fmla="*/ 0 w 1625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6251" h="21600" fill="none" extrusionOk="0">
                        <a:moveTo>
                          <a:pt x="-1" y="0"/>
                        </a:moveTo>
                        <a:cubicBezTo>
                          <a:pt x="6226" y="0"/>
                          <a:pt x="12149" y="2686"/>
                          <a:pt x="16251" y="7370"/>
                        </a:cubicBezTo>
                      </a:path>
                      <a:path w="16251" h="21600" stroke="0" extrusionOk="0">
                        <a:moveTo>
                          <a:pt x="-1" y="0"/>
                        </a:moveTo>
                        <a:cubicBezTo>
                          <a:pt x="6226" y="0"/>
                          <a:pt x="12149" y="2686"/>
                          <a:pt x="16251" y="737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24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5661" y="10487"/>
                    <a:ext cx="1620" cy="1506"/>
                    <a:chOff x="5661" y="10193"/>
                    <a:chExt cx="2911" cy="1506"/>
                  </a:xfrm>
                </p:grpSpPr>
                <p:grpSp>
                  <p:nvGrpSpPr>
                    <p:cNvPr id="25" name="Group 3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661" y="10193"/>
                      <a:ext cx="2911" cy="1506"/>
                      <a:chOff x="9032" y="2304"/>
                      <a:chExt cx="2696" cy="1682"/>
                    </a:xfrm>
                  </p:grpSpPr>
                  <p:sp>
                    <p:nvSpPr>
                      <p:cNvPr id="27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032" y="3778"/>
                        <a:ext cx="269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2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8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0368" y="2304"/>
                        <a:ext cx="0" cy="168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2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26" name="Arc 34"/>
                    <p:cNvSpPr>
                      <a:spLocks/>
                    </p:cNvSpPr>
                    <p:nvPr/>
                  </p:nvSpPr>
                  <p:spPr bwMode="auto">
                    <a:xfrm flipV="1">
                      <a:off x="6011" y="11507"/>
                      <a:ext cx="1082" cy="99"/>
                    </a:xfrm>
                    <a:custGeom>
                      <a:avLst/>
                      <a:gdLst>
                        <a:gd name="G0" fmla="+- 0 0 0"/>
                        <a:gd name="G1" fmla="+- 21600 0 0"/>
                        <a:gd name="G2" fmla="+- 21600 0 0"/>
                        <a:gd name="T0" fmla="*/ 0 w 21600"/>
                        <a:gd name="T1" fmla="*/ 0 h 21600"/>
                        <a:gd name="T2" fmla="*/ 21600 w 21600"/>
                        <a:gd name="T3" fmla="*/ 21600 h 21600"/>
                        <a:gd name="T4" fmla="*/ 0 w 21600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9050">
                      <a:solidFill>
                        <a:srgbClr val="0000FF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  <p:grpSp>
              <p:nvGrpSpPr>
                <p:cNvPr id="14" name="Group 35"/>
                <p:cNvGrpSpPr>
                  <a:grpSpLocks/>
                </p:cNvGrpSpPr>
                <p:nvPr/>
              </p:nvGrpSpPr>
              <p:grpSpPr bwMode="auto">
                <a:xfrm>
                  <a:off x="7308" y="9794"/>
                  <a:ext cx="1267" cy="1670"/>
                  <a:chOff x="2926" y="6774"/>
                  <a:chExt cx="1267" cy="1509"/>
                </a:xfrm>
              </p:grpSpPr>
              <p:grpSp>
                <p:nvGrpSpPr>
                  <p:cNvPr id="19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2926" y="6774"/>
                    <a:ext cx="1267" cy="1509"/>
                    <a:chOff x="933" y="6774"/>
                    <a:chExt cx="1267" cy="1509"/>
                  </a:xfrm>
                </p:grpSpPr>
                <p:sp>
                  <p:nvSpPr>
                    <p:cNvPr id="21" name="Line 3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71" y="6774"/>
                      <a:ext cx="0" cy="1509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2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3" y="8191"/>
                      <a:ext cx="1267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20" name="Arc 39"/>
                  <p:cNvSpPr>
                    <a:spLocks/>
                  </p:cNvSpPr>
                  <p:nvPr/>
                </p:nvSpPr>
                <p:spPr bwMode="auto">
                  <a:xfrm flipH="1" flipV="1">
                    <a:off x="3203" y="7235"/>
                    <a:ext cx="783" cy="771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41275">
                    <a:solidFill>
                      <a:srgbClr val="FF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5" name="Group 40"/>
                <p:cNvGrpSpPr>
                  <a:grpSpLocks/>
                </p:cNvGrpSpPr>
                <p:nvPr/>
              </p:nvGrpSpPr>
              <p:grpSpPr bwMode="auto">
                <a:xfrm>
                  <a:off x="8783" y="9794"/>
                  <a:ext cx="1890" cy="2314"/>
                  <a:chOff x="8783" y="9794"/>
                  <a:chExt cx="1890" cy="2314"/>
                </a:xfrm>
              </p:grpSpPr>
              <p:grpSp>
                <p:nvGrpSpPr>
                  <p:cNvPr id="16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9406" y="9794"/>
                    <a:ext cx="1267" cy="1670"/>
                    <a:chOff x="933" y="6774"/>
                    <a:chExt cx="1267" cy="1509"/>
                  </a:xfrm>
                </p:grpSpPr>
                <p:sp>
                  <p:nvSpPr>
                    <p:cNvPr id="17" name="Line 4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71" y="6774"/>
                      <a:ext cx="0" cy="1509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8" name="Line 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3" y="8191"/>
                      <a:ext cx="1267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cxnSp>
                <p:nvCxnSpPr>
                  <p:cNvPr id="2092" name="AutoShape 44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8783" y="10502"/>
                    <a:ext cx="1558" cy="1606"/>
                  </a:xfrm>
                  <a:prstGeom prst="straightConnector1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sp>
            <p:nvSpPr>
              <p:cNvPr id="6" name="Text Box 45"/>
              <p:cNvSpPr txBox="1">
                <a:spLocks noChangeArrowheads="1"/>
              </p:cNvSpPr>
              <p:nvPr/>
            </p:nvSpPr>
            <p:spPr bwMode="auto">
              <a:xfrm>
                <a:off x="1313" y="10253"/>
                <a:ext cx="395" cy="31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Text Box 46"/>
              <p:cNvSpPr txBox="1">
                <a:spLocks noChangeArrowheads="1"/>
              </p:cNvSpPr>
              <p:nvPr/>
            </p:nvSpPr>
            <p:spPr bwMode="auto">
              <a:xfrm>
                <a:off x="3929" y="10061"/>
                <a:ext cx="455" cy="313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Text Box 47"/>
              <p:cNvSpPr txBox="1">
                <a:spLocks noChangeArrowheads="1"/>
              </p:cNvSpPr>
              <p:nvPr/>
            </p:nvSpPr>
            <p:spPr bwMode="auto">
              <a:xfrm>
                <a:off x="5121" y="10613"/>
                <a:ext cx="500" cy="54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 Box 48"/>
              <p:cNvSpPr txBox="1">
                <a:spLocks noChangeArrowheads="1"/>
              </p:cNvSpPr>
              <p:nvPr/>
            </p:nvSpPr>
            <p:spPr bwMode="auto">
              <a:xfrm>
                <a:off x="7890" y="10304"/>
                <a:ext cx="748" cy="54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kumimoji="0" lang="ru-RU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 Box 49"/>
              <p:cNvSpPr txBox="1">
                <a:spLocks noChangeArrowheads="1"/>
              </p:cNvSpPr>
              <p:nvPr/>
            </p:nvSpPr>
            <p:spPr bwMode="auto">
              <a:xfrm>
                <a:off x="9594" y="10061"/>
                <a:ext cx="393" cy="313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kumimoji="0" lang="ru-RU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098" name="Прямоугольник 2097"/>
          <p:cNvSpPr/>
          <p:nvPr/>
        </p:nvSpPr>
        <p:spPr>
          <a:xfrm>
            <a:off x="107504" y="2708920"/>
            <a:ext cx="9036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Вольтамперная   характеристика  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электролита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изображена  под номером…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07504" y="3357562"/>
            <a:ext cx="9036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Вольтамперная   характеристика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металла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изображена  под номером…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0" y="4077072"/>
            <a:ext cx="9036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Вольтамперная   характеристика   </a:t>
            </a:r>
            <a:r>
              <a:rPr lang="ru-RU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диода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изображена  под номером…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-11147" y="4869160"/>
            <a:ext cx="90364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ВАХ   электровакуумного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диода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изображена  под номером…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-11147" y="5517232"/>
            <a:ext cx="9036496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ВАХ  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газонаполненной лампы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изображена  под номером…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Box 31"/>
          <p:cNvSpPr txBox="1">
            <a:spLocks noChangeArrowheads="1"/>
          </p:cNvSpPr>
          <p:nvPr/>
        </p:nvSpPr>
        <p:spPr bwMode="auto">
          <a:xfrm>
            <a:off x="5436097" y="159023"/>
            <a:ext cx="360039" cy="46166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TextBox 31"/>
          <p:cNvSpPr txBox="1">
            <a:spLocks noChangeArrowheads="1"/>
          </p:cNvSpPr>
          <p:nvPr/>
        </p:nvSpPr>
        <p:spPr bwMode="auto">
          <a:xfrm>
            <a:off x="6948264" y="1887215"/>
            <a:ext cx="432048" cy="46166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  </a:t>
            </a:r>
            <a:endParaRPr 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49"/>
          <p:cNvSpPr txBox="1">
            <a:spLocks noChangeArrowheads="1"/>
          </p:cNvSpPr>
          <p:nvPr/>
        </p:nvSpPr>
        <p:spPr bwMode="auto">
          <a:xfrm>
            <a:off x="7786710" y="714356"/>
            <a:ext cx="335700" cy="3475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endParaRPr kumimoji="0" 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 Box 49"/>
          <p:cNvSpPr txBox="1">
            <a:spLocks noChangeArrowheads="1"/>
          </p:cNvSpPr>
          <p:nvPr/>
        </p:nvSpPr>
        <p:spPr bwMode="auto">
          <a:xfrm>
            <a:off x="8143900" y="866827"/>
            <a:ext cx="335700" cy="3475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49"/>
          <p:cNvSpPr txBox="1">
            <a:spLocks noChangeArrowheads="1"/>
          </p:cNvSpPr>
          <p:nvPr/>
        </p:nvSpPr>
        <p:spPr bwMode="auto">
          <a:xfrm>
            <a:off x="4429124" y="1000108"/>
            <a:ext cx="335700" cy="3475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49"/>
          <p:cNvSpPr txBox="1">
            <a:spLocks noChangeArrowheads="1"/>
          </p:cNvSpPr>
          <p:nvPr/>
        </p:nvSpPr>
        <p:spPr bwMode="auto">
          <a:xfrm>
            <a:off x="2928926" y="1071546"/>
            <a:ext cx="335700" cy="3475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49"/>
          <p:cNvSpPr txBox="1">
            <a:spLocks noChangeArrowheads="1"/>
          </p:cNvSpPr>
          <p:nvPr/>
        </p:nvSpPr>
        <p:spPr bwMode="auto">
          <a:xfrm>
            <a:off x="1285852" y="1285860"/>
            <a:ext cx="335700" cy="3475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55412E-6 L -0.02326 0.3073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1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1.11008E-7 L -0.14114 0.38992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1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3.43201E-6 L 0.32813 0.48589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" y="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3.59852E-6 L 0.42917 0.55944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" y="2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4.6901E-6 L 0.79792 0.61217 " pathEditMode="relative" rAng="0" ptsTypes="AA">
                                      <p:cBhvr>
                                        <p:cTn id="9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" y="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8" grpId="0"/>
      <p:bldP spid="103" grpId="0"/>
      <p:bldP spid="104" grpId="0"/>
      <p:bldP spid="105" grpId="0"/>
      <p:bldP spid="106" grpId="0" animBg="1"/>
      <p:bldP spid="107" grpId="0" animBg="1"/>
      <p:bldP spid="107" grpId="1" animBg="1"/>
      <p:bldP spid="108" grpId="0" animBg="1"/>
      <p:bldP spid="108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/>
          <p:cNvSpPr txBox="1"/>
          <p:nvPr/>
        </p:nvSpPr>
        <p:spPr>
          <a:xfrm>
            <a:off x="5643570" y="2071678"/>
            <a:ext cx="57150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dirty="0">
              <a:solidFill>
                <a:srgbClr val="0000FF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85918" y="5903893"/>
            <a:ext cx="3857652" cy="954107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накал </a:t>
            </a:r>
          </a:p>
          <a:p>
            <a:r>
              <a:rPr lang="ru-RU" sz="2800" b="1" dirty="0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err="1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Ва,Са</a:t>
            </a:r>
            <a:r>
              <a:rPr lang="ru-RU" sz="2800" b="1" dirty="0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..) малая </a:t>
            </a:r>
            <a:r>
              <a:rPr lang="ru-RU" sz="2800" b="1" dirty="0" err="1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cap="all" baseline="-25000" dirty="0" err="1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вых</a:t>
            </a:r>
            <a:endParaRPr lang="ru-RU" sz="2800" dirty="0">
              <a:solidFill>
                <a:srgbClr val="03030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6143636" cy="584775"/>
          </a:xfrm>
          <a:prstGeom prst="rect">
            <a:avLst/>
          </a:prstGeom>
          <a:blipFill dpi="0" rotWithShape="1">
            <a:blip r:embed="rId6" cstate="print">
              <a:alphaModFix amt="72000"/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400" b="1" u="sng" cap="all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ru-RU" sz="2400" b="1" u="sng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ток  в вакууме.</a:t>
            </a:r>
            <a:r>
              <a:rPr lang="ru-RU" sz="2400" b="1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(изолятор!!!)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84516" y="0"/>
            <a:ext cx="285755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Вопрос №9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28670"/>
            <a:ext cx="3286116" cy="1015663"/>
          </a:xfrm>
          <a:prstGeom prst="rect">
            <a:avLst/>
          </a:prstGeom>
          <a:solidFill>
            <a:schemeClr val="accent1">
              <a:alpha val="22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нагреть    ( ТЭЭ )                 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Осветить  (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/эф.)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0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…ЭЛЕКТРОНОВ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2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0562" y="928670"/>
            <a:ext cx="314327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диод -</a:t>
            </a:r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двух…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1977232" y="2569287"/>
            <a:ext cx="801038" cy="1840645"/>
          </a:xfrm>
          <a:prstGeom prst="can">
            <a:avLst>
              <a:gd name="adj" fmla="val 65044"/>
            </a:avLst>
          </a:pr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 rot="16212652">
            <a:off x="1367115" y="4513159"/>
            <a:ext cx="1164142" cy="485530"/>
            <a:chOff x="9201" y="10684"/>
            <a:chExt cx="763" cy="276"/>
          </a:xfrm>
        </p:grpSpPr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>
              <a:off x="9201" y="10684"/>
              <a:ext cx="184" cy="276"/>
              <a:chOff x="3503" y="4378"/>
              <a:chExt cx="184" cy="276"/>
            </a:xfrm>
          </p:grpSpPr>
          <p:sp>
            <p:nvSpPr>
              <p:cNvPr id="1036" name="Oval 12"/>
              <p:cNvSpPr>
                <a:spLocks noChangeArrowheads="1"/>
              </p:cNvSpPr>
              <p:nvPr/>
            </p:nvSpPr>
            <p:spPr bwMode="auto">
              <a:xfrm>
                <a:off x="3525" y="4458"/>
                <a:ext cx="141" cy="141"/>
              </a:xfrm>
              <a:prstGeom prst="ellipse">
                <a:avLst/>
              </a:prstGeom>
              <a:solidFill>
                <a:srgbClr val="FFFFFF"/>
              </a:solidFill>
              <a:ln w="476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auto">
              <a:xfrm flipV="1">
                <a:off x="3503" y="4378"/>
                <a:ext cx="184" cy="276"/>
              </a:xfrm>
              <a:prstGeom prst="line">
                <a:avLst/>
              </a:prstGeom>
              <a:noFill/>
              <a:ln w="476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9347" y="10836"/>
              <a:ext cx="617" cy="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2234896" y="3044542"/>
            <a:ext cx="297979" cy="2094527"/>
            <a:chOff x="7072" y="5290"/>
            <a:chExt cx="170" cy="1353"/>
          </a:xfrm>
        </p:grpSpPr>
        <p:sp>
          <p:nvSpPr>
            <p:cNvPr id="1040" name="Arc 16"/>
            <p:cNvSpPr>
              <a:spLocks/>
            </p:cNvSpPr>
            <p:nvPr/>
          </p:nvSpPr>
          <p:spPr bwMode="auto">
            <a:xfrm rot="21591512" flipH="1">
              <a:off x="7072" y="5290"/>
              <a:ext cx="168" cy="1171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83 w 43200"/>
                <a:gd name="T1" fmla="*/ 23493 h 24177"/>
                <a:gd name="T2" fmla="*/ 43046 w 43200"/>
                <a:gd name="T3" fmla="*/ 24177 h 24177"/>
                <a:gd name="T4" fmla="*/ 21600 w 43200"/>
                <a:gd name="T5" fmla="*/ 21600 h 24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177" fill="none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461"/>
                    <a:pt x="43148" y="23321"/>
                    <a:pt x="43045" y="24176"/>
                  </a:cubicBezTo>
                </a:path>
                <a:path w="43200" h="24177" stroke="0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461"/>
                    <a:pt x="43148" y="23321"/>
                    <a:pt x="43045" y="24176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7625">
              <a:solidFill>
                <a:srgbClr val="03030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 rot="5400000">
              <a:off x="6967" y="6536"/>
              <a:ext cx="215" cy="0"/>
            </a:xfrm>
            <a:prstGeom prst="line">
              <a:avLst/>
            </a:prstGeom>
            <a:noFill/>
            <a:ln w="4762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 rot="5400000">
              <a:off x="7134" y="6520"/>
              <a:ext cx="216" cy="0"/>
            </a:xfrm>
            <a:prstGeom prst="line">
              <a:avLst/>
            </a:prstGeom>
            <a:noFill/>
            <a:ln w="4762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43" name="Line 19"/>
          <p:cNvSpPr>
            <a:spLocks noChangeShapeType="1"/>
          </p:cNvSpPr>
          <p:nvPr/>
        </p:nvSpPr>
        <p:spPr bwMode="auto">
          <a:xfrm flipH="1">
            <a:off x="3499448" y="2294366"/>
            <a:ext cx="458794" cy="295272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V="1">
            <a:off x="4429124" y="4572008"/>
            <a:ext cx="714380" cy="42862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 flipH="1" flipV="1">
            <a:off x="2571736" y="5143512"/>
            <a:ext cx="735012" cy="642942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9" name="AutoShape 25"/>
          <p:cNvSpPr>
            <a:spLocks noChangeArrowheads="1"/>
          </p:cNvSpPr>
          <p:nvPr/>
        </p:nvSpPr>
        <p:spPr bwMode="auto">
          <a:xfrm rot="5417574">
            <a:off x="4152597" y="3180337"/>
            <a:ext cx="2544985" cy="1422537"/>
          </a:xfrm>
          <a:prstGeom prst="roundRect">
            <a:avLst>
              <a:gd name="adj" fmla="val 50000"/>
            </a:avLst>
          </a:prstGeom>
          <a:noFill/>
          <a:ln w="6667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50" name="Group 26"/>
          <p:cNvGrpSpPr>
            <a:grpSpLocks/>
          </p:cNvGrpSpPr>
          <p:nvPr/>
        </p:nvGrpSpPr>
        <p:grpSpPr bwMode="auto">
          <a:xfrm rot="5417574">
            <a:off x="5039176" y="2112965"/>
            <a:ext cx="763680" cy="925729"/>
            <a:chOff x="4700" y="6785"/>
            <a:chExt cx="449" cy="415"/>
          </a:xfrm>
        </p:grpSpPr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5149" y="6785"/>
              <a:ext cx="0" cy="415"/>
            </a:xfrm>
            <a:prstGeom prst="line">
              <a:avLst/>
            </a:prstGeom>
            <a:noFill/>
            <a:ln w="666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H="1">
              <a:off x="4700" y="6993"/>
              <a:ext cx="438" cy="0"/>
            </a:xfrm>
            <a:prstGeom prst="line">
              <a:avLst/>
            </a:prstGeom>
            <a:noFill/>
            <a:ln w="666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54" name="Group 30"/>
          <p:cNvGrpSpPr>
            <a:grpSpLocks/>
          </p:cNvGrpSpPr>
          <p:nvPr/>
        </p:nvGrpSpPr>
        <p:grpSpPr bwMode="auto">
          <a:xfrm rot="5417574">
            <a:off x="5026540" y="5039404"/>
            <a:ext cx="771040" cy="435093"/>
            <a:chOff x="5284" y="5030"/>
            <a:chExt cx="616" cy="144"/>
          </a:xfrm>
        </p:grpSpPr>
        <p:sp>
          <p:nvSpPr>
            <p:cNvPr id="1055" name="Arc 31"/>
            <p:cNvSpPr>
              <a:spLocks/>
            </p:cNvSpPr>
            <p:nvPr/>
          </p:nvSpPr>
          <p:spPr bwMode="auto">
            <a:xfrm rot="16191512" flipH="1">
              <a:off x="5472" y="4845"/>
              <a:ext cx="141" cy="51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83 w 43200"/>
                <a:gd name="T1" fmla="*/ 23493 h 23493"/>
                <a:gd name="T2" fmla="*/ 43200 w 43200"/>
                <a:gd name="T3" fmla="*/ 21600 h 23493"/>
                <a:gd name="T4" fmla="*/ 21600 w 43200"/>
                <a:gd name="T5" fmla="*/ 21600 h 23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3493" fill="none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3493" stroke="0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66675">
              <a:solidFill>
                <a:srgbClr val="03030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6" name="Line 32"/>
            <p:cNvSpPr>
              <a:spLocks noChangeShapeType="1"/>
            </p:cNvSpPr>
            <p:nvPr/>
          </p:nvSpPr>
          <p:spPr bwMode="auto">
            <a:xfrm>
              <a:off x="5802" y="5171"/>
              <a:ext cx="98" cy="0"/>
            </a:xfrm>
            <a:prstGeom prst="line">
              <a:avLst/>
            </a:prstGeom>
            <a:noFill/>
            <a:ln w="6667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7" name="Line 33"/>
            <p:cNvSpPr>
              <a:spLocks noChangeShapeType="1"/>
            </p:cNvSpPr>
            <p:nvPr/>
          </p:nvSpPr>
          <p:spPr bwMode="auto">
            <a:xfrm>
              <a:off x="5795" y="5030"/>
              <a:ext cx="98" cy="0"/>
            </a:xfrm>
            <a:prstGeom prst="line">
              <a:avLst/>
            </a:prstGeom>
            <a:noFill/>
            <a:ln w="6667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53" name="Arc 29"/>
          <p:cNvSpPr>
            <a:spLocks/>
          </p:cNvSpPr>
          <p:nvPr/>
        </p:nvSpPr>
        <p:spPr bwMode="auto">
          <a:xfrm rot="162906" flipH="1">
            <a:off x="4946782" y="4660023"/>
            <a:ext cx="1005959" cy="279709"/>
          </a:xfrm>
          <a:custGeom>
            <a:avLst/>
            <a:gdLst>
              <a:gd name="G0" fmla="+- 21326 0 0"/>
              <a:gd name="G1" fmla="+- 21600 0 0"/>
              <a:gd name="G2" fmla="+- 21600 0 0"/>
              <a:gd name="T0" fmla="*/ 0 w 42926"/>
              <a:gd name="T1" fmla="*/ 18171 h 21600"/>
              <a:gd name="T2" fmla="*/ 42926 w 42926"/>
              <a:gd name="T3" fmla="*/ 21600 h 21600"/>
              <a:gd name="T4" fmla="*/ 21326 w 4292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926" h="21600" fill="none" extrusionOk="0">
                <a:moveTo>
                  <a:pt x="-1" y="18170"/>
                </a:moveTo>
                <a:cubicBezTo>
                  <a:pt x="1683" y="7699"/>
                  <a:pt x="10720" y="-1"/>
                  <a:pt x="21326" y="0"/>
                </a:cubicBezTo>
                <a:cubicBezTo>
                  <a:pt x="33255" y="0"/>
                  <a:pt x="42926" y="9670"/>
                  <a:pt x="42926" y="21600"/>
                </a:cubicBezTo>
              </a:path>
              <a:path w="42926" h="21600" stroke="0" extrusionOk="0">
                <a:moveTo>
                  <a:pt x="-1" y="18170"/>
                </a:moveTo>
                <a:cubicBezTo>
                  <a:pt x="1683" y="7699"/>
                  <a:pt x="10720" y="-1"/>
                  <a:pt x="21326" y="0"/>
                </a:cubicBezTo>
                <a:cubicBezTo>
                  <a:pt x="33255" y="0"/>
                  <a:pt x="42926" y="9670"/>
                  <a:pt x="42926" y="21600"/>
                </a:cubicBezTo>
                <a:lnTo>
                  <a:pt x="21326" y="21600"/>
                </a:lnTo>
                <a:close/>
              </a:path>
            </a:pathLst>
          </a:custGeom>
          <a:noFill/>
          <a:ln w="666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7" name="Группа 46"/>
          <p:cNvGrpSpPr/>
          <p:nvPr/>
        </p:nvGrpSpPr>
        <p:grpSpPr>
          <a:xfrm>
            <a:off x="5697497" y="4883125"/>
            <a:ext cx="485530" cy="1165030"/>
            <a:chOff x="5697497" y="4883125"/>
            <a:chExt cx="485530" cy="1165030"/>
          </a:xfrm>
        </p:grpSpPr>
        <p:sp>
          <p:nvSpPr>
            <p:cNvPr id="41" name="Oval 12"/>
            <p:cNvSpPr>
              <a:spLocks noChangeArrowheads="1"/>
            </p:cNvSpPr>
            <p:nvPr/>
          </p:nvSpPr>
          <p:spPr bwMode="auto">
            <a:xfrm rot="16212652">
              <a:off x="5854689" y="5783084"/>
              <a:ext cx="215130" cy="248043"/>
            </a:xfrm>
            <a:prstGeom prst="ellipse">
              <a:avLst/>
            </a:prstGeom>
            <a:solidFill>
              <a:srgbClr val="FFFFFF"/>
            </a:solidFill>
            <a:ln w="476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Line 13"/>
            <p:cNvSpPr>
              <a:spLocks noChangeShapeType="1"/>
            </p:cNvSpPr>
            <p:nvPr/>
          </p:nvSpPr>
          <p:spPr bwMode="auto">
            <a:xfrm rot="16212652" flipV="1">
              <a:off x="5799893" y="5665022"/>
              <a:ext cx="280737" cy="48553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Line 14"/>
            <p:cNvSpPr>
              <a:spLocks noChangeShapeType="1"/>
            </p:cNvSpPr>
            <p:nvPr/>
          </p:nvSpPr>
          <p:spPr bwMode="auto">
            <a:xfrm rot="16212652">
              <a:off x="5478967" y="5353817"/>
              <a:ext cx="941384" cy="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714744" y="1714488"/>
            <a:ext cx="121444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анод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Line 19"/>
          <p:cNvSpPr>
            <a:spLocks noChangeShapeType="1"/>
          </p:cNvSpPr>
          <p:nvPr/>
        </p:nvSpPr>
        <p:spPr bwMode="auto">
          <a:xfrm>
            <a:off x="4714876" y="2285992"/>
            <a:ext cx="612776" cy="285752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3286116" y="4929198"/>
            <a:ext cx="1214446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катод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Line 22"/>
          <p:cNvSpPr>
            <a:spLocks noChangeShapeType="1"/>
          </p:cNvSpPr>
          <p:nvPr/>
        </p:nvSpPr>
        <p:spPr bwMode="auto">
          <a:xfrm flipH="1" flipV="1">
            <a:off x="2571736" y="4429132"/>
            <a:ext cx="785818" cy="571504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6096296" y="5000636"/>
            <a:ext cx="642942" cy="646331"/>
          </a:xfrm>
          <a:prstGeom prst="rect">
            <a:avLst/>
          </a:prstGeom>
          <a:gradFill>
            <a:gsLst>
              <a:gs pos="36000">
                <a:schemeClr val="accent4">
                  <a:tint val="75000"/>
                  <a:shade val="85000"/>
                  <a:satMod val="230000"/>
                  <a:alpha val="0"/>
                </a:schemeClr>
              </a:gs>
              <a:gs pos="25000">
                <a:schemeClr val="accent4">
                  <a:tint val="90000"/>
                  <a:shade val="70000"/>
                  <a:satMod val="220000"/>
                </a:schemeClr>
              </a:gs>
              <a:gs pos="50000">
                <a:schemeClr val="accent4">
                  <a:tint val="90000"/>
                  <a:shade val="58000"/>
                  <a:satMod val="225000"/>
                </a:schemeClr>
              </a:gs>
              <a:gs pos="65000">
                <a:schemeClr val="accent4">
                  <a:tint val="90000"/>
                  <a:shade val="58000"/>
                  <a:satMod val="225000"/>
                </a:schemeClr>
              </a:gs>
              <a:gs pos="80000">
                <a:schemeClr val="accent4">
                  <a:tint val="90000"/>
                  <a:shade val="69000"/>
                  <a:satMod val="220000"/>
                </a:schemeClr>
              </a:gs>
              <a:gs pos="100000">
                <a:schemeClr val="accent4">
                  <a:tint val="77000"/>
                  <a:shade val="80000"/>
                  <a:satMod val="230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6" name="Line 23"/>
          <p:cNvSpPr>
            <a:spLocks noChangeShapeType="1"/>
          </p:cNvSpPr>
          <p:nvPr/>
        </p:nvSpPr>
        <p:spPr bwMode="auto">
          <a:xfrm flipV="1">
            <a:off x="4235442" y="5214950"/>
            <a:ext cx="979500" cy="642942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5" name="Группа 54"/>
          <p:cNvGrpSpPr/>
          <p:nvPr/>
        </p:nvGrpSpPr>
        <p:grpSpPr>
          <a:xfrm>
            <a:off x="571472" y="2285992"/>
            <a:ext cx="2928958" cy="2512504"/>
            <a:chOff x="571472" y="2285992"/>
            <a:chExt cx="2928958" cy="2512504"/>
          </a:xfrm>
        </p:grpSpPr>
        <p:sp>
          <p:nvSpPr>
            <p:cNvPr id="1027" name="AutoShape 3"/>
            <p:cNvSpPr>
              <a:spLocks noChangeArrowheads="1"/>
            </p:cNvSpPr>
            <p:nvPr/>
          </p:nvSpPr>
          <p:spPr bwMode="auto">
            <a:xfrm>
              <a:off x="1297138" y="2285992"/>
              <a:ext cx="2203292" cy="2512504"/>
            </a:xfrm>
            <a:prstGeom prst="can">
              <a:avLst>
                <a:gd name="adj" fmla="val 32279"/>
              </a:avLst>
            </a:prstGeom>
            <a:noFill/>
            <a:ln w="476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571472" y="4290731"/>
              <a:ext cx="732678" cy="427265"/>
              <a:chOff x="9201" y="10684"/>
              <a:chExt cx="763" cy="276"/>
            </a:xfrm>
          </p:grpSpPr>
          <p:grpSp>
            <p:nvGrpSpPr>
              <p:cNvPr id="1029" name="Group 5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1030" name="Oval 6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76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1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76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476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57" name="Group 2"/>
          <p:cNvGrpSpPr>
            <a:grpSpLocks/>
          </p:cNvGrpSpPr>
          <p:nvPr/>
        </p:nvGrpSpPr>
        <p:grpSpPr bwMode="auto">
          <a:xfrm>
            <a:off x="5429256" y="4357694"/>
            <a:ext cx="285751" cy="285750"/>
            <a:chOff x="1783" y="8526"/>
            <a:chExt cx="366" cy="388"/>
          </a:xfrm>
        </p:grpSpPr>
        <p:sp>
          <p:nvSpPr>
            <p:cNvPr id="5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" name="Group 2"/>
          <p:cNvGrpSpPr>
            <a:grpSpLocks/>
          </p:cNvGrpSpPr>
          <p:nvPr/>
        </p:nvGrpSpPr>
        <p:grpSpPr bwMode="auto">
          <a:xfrm>
            <a:off x="5143504" y="4357694"/>
            <a:ext cx="285751" cy="285750"/>
            <a:chOff x="1783" y="8526"/>
            <a:chExt cx="366" cy="388"/>
          </a:xfrm>
        </p:grpSpPr>
        <p:sp>
          <p:nvSpPr>
            <p:cNvPr id="61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" name="Group 2"/>
          <p:cNvGrpSpPr>
            <a:grpSpLocks/>
          </p:cNvGrpSpPr>
          <p:nvPr/>
        </p:nvGrpSpPr>
        <p:grpSpPr bwMode="auto">
          <a:xfrm>
            <a:off x="2714612" y="3857630"/>
            <a:ext cx="285751" cy="285750"/>
            <a:chOff x="1783" y="8526"/>
            <a:chExt cx="366" cy="388"/>
          </a:xfrm>
        </p:grpSpPr>
        <p:sp>
          <p:nvSpPr>
            <p:cNvPr id="7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" name="Group 2"/>
          <p:cNvGrpSpPr>
            <a:grpSpLocks/>
          </p:cNvGrpSpPr>
          <p:nvPr/>
        </p:nvGrpSpPr>
        <p:grpSpPr bwMode="auto">
          <a:xfrm>
            <a:off x="2714612" y="3500438"/>
            <a:ext cx="285751" cy="285750"/>
            <a:chOff x="1783" y="8526"/>
            <a:chExt cx="366" cy="388"/>
          </a:xfrm>
        </p:grpSpPr>
        <p:sp>
          <p:nvSpPr>
            <p:cNvPr id="76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7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8" name="Group 2"/>
          <p:cNvGrpSpPr>
            <a:grpSpLocks/>
          </p:cNvGrpSpPr>
          <p:nvPr/>
        </p:nvGrpSpPr>
        <p:grpSpPr bwMode="auto">
          <a:xfrm>
            <a:off x="1857356" y="3571876"/>
            <a:ext cx="285751" cy="285750"/>
            <a:chOff x="1783" y="8526"/>
            <a:chExt cx="366" cy="388"/>
          </a:xfrm>
        </p:grpSpPr>
        <p:sp>
          <p:nvSpPr>
            <p:cNvPr id="7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1" name="Group 2"/>
          <p:cNvGrpSpPr>
            <a:grpSpLocks/>
          </p:cNvGrpSpPr>
          <p:nvPr/>
        </p:nvGrpSpPr>
        <p:grpSpPr bwMode="auto">
          <a:xfrm>
            <a:off x="2714612" y="3143250"/>
            <a:ext cx="285751" cy="285750"/>
            <a:chOff x="1783" y="8526"/>
            <a:chExt cx="366" cy="388"/>
          </a:xfrm>
        </p:grpSpPr>
        <p:sp>
          <p:nvSpPr>
            <p:cNvPr id="8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4" name="Group 2"/>
          <p:cNvGrpSpPr>
            <a:grpSpLocks/>
          </p:cNvGrpSpPr>
          <p:nvPr/>
        </p:nvGrpSpPr>
        <p:grpSpPr bwMode="auto">
          <a:xfrm>
            <a:off x="1854158" y="3214686"/>
            <a:ext cx="285751" cy="285750"/>
            <a:chOff x="1783" y="8526"/>
            <a:chExt cx="366" cy="388"/>
          </a:xfrm>
        </p:grpSpPr>
        <p:sp>
          <p:nvSpPr>
            <p:cNvPr id="8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99" name="Прямая соединительная линия 98"/>
          <p:cNvCxnSpPr/>
          <p:nvPr/>
        </p:nvCxnSpPr>
        <p:spPr>
          <a:xfrm rot="16200000" flipV="1">
            <a:off x="5572932" y="3928266"/>
            <a:ext cx="1712916" cy="4"/>
          </a:xfrm>
          <a:prstGeom prst="line">
            <a:avLst/>
          </a:prstGeom>
          <a:ln w="889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31"/>
          <p:cNvSpPr txBox="1">
            <a:spLocks noChangeArrowheads="1"/>
          </p:cNvSpPr>
          <p:nvPr/>
        </p:nvSpPr>
        <p:spPr bwMode="auto">
          <a:xfrm>
            <a:off x="6500826" y="3143248"/>
            <a:ext cx="1071563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3" name="Group 2"/>
          <p:cNvGrpSpPr>
            <a:grpSpLocks/>
          </p:cNvGrpSpPr>
          <p:nvPr/>
        </p:nvGrpSpPr>
        <p:grpSpPr bwMode="auto">
          <a:xfrm>
            <a:off x="6357950" y="2010690"/>
            <a:ext cx="815975" cy="833437"/>
            <a:chOff x="7108" y="3188"/>
            <a:chExt cx="207" cy="207"/>
          </a:xfrm>
        </p:grpSpPr>
        <p:sp>
          <p:nvSpPr>
            <p:cNvPr id="104" name="Line 3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1270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" name="Line 4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1270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" name="Line 3"/>
          <p:cNvSpPr>
            <a:spLocks noChangeShapeType="1"/>
          </p:cNvSpPr>
          <p:nvPr/>
        </p:nvSpPr>
        <p:spPr bwMode="auto">
          <a:xfrm>
            <a:off x="6786578" y="5284544"/>
            <a:ext cx="815975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7" name="Group 2"/>
          <p:cNvGrpSpPr>
            <a:grpSpLocks/>
          </p:cNvGrpSpPr>
          <p:nvPr/>
        </p:nvGrpSpPr>
        <p:grpSpPr bwMode="auto">
          <a:xfrm>
            <a:off x="1857356" y="3929068"/>
            <a:ext cx="285751" cy="285750"/>
            <a:chOff x="1783" y="8526"/>
            <a:chExt cx="366" cy="388"/>
          </a:xfrm>
        </p:grpSpPr>
        <p:sp>
          <p:nvSpPr>
            <p:cNvPr id="8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5500694" y="2500306"/>
            <a:ext cx="714380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анод</a:t>
            </a:r>
            <a:endParaRPr lang="ru-RU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43570" y="4429132"/>
            <a:ext cx="1143008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катод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929190" y="5214950"/>
            <a:ext cx="1143008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накал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857884" y="3214686"/>
            <a:ext cx="1143008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лампа</a:t>
            </a:r>
            <a:endParaRPr lang="ru-RU" sz="20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0087 -0.21921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9"/>
                                            </p:cond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500"/>
                            </p:stCondLst>
                            <p:childTnLst>
                              <p:par>
                                <p:cTn id="1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0087 -0.21921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8"/>
                                            </p:cond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6000"/>
                            </p:stCondLst>
                            <p:childTnLst>
                              <p:par>
                                <p:cTn id="146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06163 0.00046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6"/>
                                            </p:cond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3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06163 0.00046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3"/>
                                            </p:cond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8000"/>
                            </p:stCondLst>
                            <p:childTnLst>
                              <p:par>
                                <p:cTn id="161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51526E-7 L -0.07118 0.00046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1"/>
                                            </p:cond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06163 0.00046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8"/>
                                            </p:cond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34783E-7 L -0.07327 -4.34783E-7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5"/>
                                            </p:cond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3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000"/>
                            </p:stCondLst>
                            <p:childTnLst>
                              <p:par>
                                <p:cTn id="1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500"/>
                            </p:stCondLst>
                            <p:childTnLst>
                              <p:par>
                                <p:cTn id="18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500"/>
                            </p:stCondLst>
                            <p:childTnLst>
                              <p:par>
                                <p:cTn id="1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000"/>
                            </p:stCondLst>
                            <p:childTnLst>
                              <p:par>
                                <p:cTn id="206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51526E-7 L -0.07118 0.00046 " pathEditMode="relative" rAng="0" ptsTypes="AA">
                                      <p:cBhvr>
                                        <p:cTn id="207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6"/>
                                            </p:cond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52" grpId="0" animBg="1"/>
      <p:bldP spid="2" grpId="0" animBg="1"/>
      <p:bldP spid="3" grpId="0" animBg="1"/>
      <p:bldP spid="4" grpId="0" animBg="1"/>
      <p:bldP spid="4" grpId="1" animBg="1"/>
      <p:bldP spid="6" grpId="0" animBg="1"/>
      <p:bldP spid="1033" grpId="0" animBg="1"/>
      <p:bldP spid="1043" grpId="0" animBg="1"/>
      <p:bldP spid="1046" grpId="0" animBg="1"/>
      <p:bldP spid="1047" grpId="0" animBg="1"/>
      <p:bldP spid="1049" grpId="0" animBg="1"/>
      <p:bldP spid="1053" grpId="0" animBg="1"/>
      <p:bldP spid="44" grpId="0" animBg="1"/>
      <p:bldP spid="49" grpId="0" animBg="1"/>
      <p:bldP spid="50" grpId="0" animBg="1"/>
      <p:bldP spid="51" grpId="0" animBg="1"/>
      <p:bldP spid="53" grpId="0" animBg="1"/>
      <p:bldP spid="56" grpId="0" animBg="1"/>
      <p:bldP spid="100" grpId="0"/>
      <p:bldP spid="107" grpId="0" animBg="1"/>
      <p:bldP spid="91" grpId="0" animBg="1"/>
      <p:bldP spid="92" grpId="0" animBg="1"/>
      <p:bldP spid="93" grpId="0" animBg="1"/>
      <p:bldP spid="9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Группа 64"/>
          <p:cNvGrpSpPr/>
          <p:nvPr/>
        </p:nvGrpSpPr>
        <p:grpSpPr>
          <a:xfrm>
            <a:off x="1646282" y="898829"/>
            <a:ext cx="1186795" cy="2696420"/>
            <a:chOff x="1646282" y="898829"/>
            <a:chExt cx="1186795" cy="2696420"/>
          </a:xfrm>
        </p:grpSpPr>
        <p:sp>
          <p:nvSpPr>
            <p:cNvPr id="1034" name="AutoShape 10"/>
            <p:cNvSpPr>
              <a:spLocks noChangeArrowheads="1"/>
            </p:cNvSpPr>
            <p:nvPr/>
          </p:nvSpPr>
          <p:spPr bwMode="auto">
            <a:xfrm>
              <a:off x="1934352" y="898829"/>
              <a:ext cx="898725" cy="1824032"/>
            </a:xfrm>
            <a:prstGeom prst="can">
              <a:avLst>
                <a:gd name="adj" fmla="val 65044"/>
              </a:avLst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 rot="16212652">
              <a:off x="1341835" y="2746061"/>
              <a:ext cx="1153635" cy="544741"/>
              <a:chOff x="9201" y="10684"/>
              <a:chExt cx="763" cy="276"/>
            </a:xfrm>
          </p:grpSpPr>
          <p:grpSp>
            <p:nvGrpSpPr>
              <p:cNvPr id="1036" name="Group 12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1037" name="Oval 13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39" name="Line 15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3286084" y="4071942"/>
            <a:ext cx="58579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(-)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 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(+)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4" name="Группа 63"/>
          <p:cNvGrpSpPr/>
          <p:nvPr/>
        </p:nvGrpSpPr>
        <p:grpSpPr>
          <a:xfrm>
            <a:off x="341392" y="618091"/>
            <a:ext cx="3301914" cy="2489826"/>
            <a:chOff x="341392" y="618091"/>
            <a:chExt cx="3301914" cy="2489826"/>
          </a:xfrm>
        </p:grpSpPr>
        <p:sp>
          <p:nvSpPr>
            <p:cNvPr id="1028" name="AutoShape 4"/>
            <p:cNvSpPr>
              <a:spLocks noChangeArrowheads="1"/>
            </p:cNvSpPr>
            <p:nvPr/>
          </p:nvSpPr>
          <p:spPr bwMode="auto">
            <a:xfrm>
              <a:off x="1171320" y="618091"/>
              <a:ext cx="2471986" cy="2489826"/>
            </a:xfrm>
            <a:prstGeom prst="can">
              <a:avLst>
                <a:gd name="adj" fmla="val 32279"/>
              </a:avLst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29" name="Group 5"/>
            <p:cNvGrpSpPr>
              <a:grpSpLocks/>
            </p:cNvGrpSpPr>
            <p:nvPr/>
          </p:nvGrpSpPr>
          <p:grpSpPr bwMode="auto">
            <a:xfrm>
              <a:off x="341392" y="2525906"/>
              <a:ext cx="822029" cy="423408"/>
              <a:chOff x="9201" y="10684"/>
              <a:chExt cx="763" cy="276"/>
            </a:xfrm>
          </p:grpSpPr>
          <p:grpSp>
            <p:nvGrpSpPr>
              <p:cNvPr id="1030" name="Group 6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1031" name="Oval 7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2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33" name="Line 9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1040" name="Group 16"/>
          <p:cNvGrpSpPr>
            <a:grpSpLocks/>
          </p:cNvGrpSpPr>
          <p:nvPr/>
        </p:nvGrpSpPr>
        <p:grpSpPr bwMode="auto">
          <a:xfrm>
            <a:off x="2223438" y="1369794"/>
            <a:ext cx="332351" cy="2075622"/>
            <a:chOff x="7072" y="5290"/>
            <a:chExt cx="169" cy="1353"/>
          </a:xfrm>
        </p:grpSpPr>
        <p:sp>
          <p:nvSpPr>
            <p:cNvPr id="1041" name="Arc 17"/>
            <p:cNvSpPr>
              <a:spLocks/>
            </p:cNvSpPr>
            <p:nvPr/>
          </p:nvSpPr>
          <p:spPr bwMode="auto">
            <a:xfrm rot="21591512" flipH="1">
              <a:off x="7072" y="5290"/>
              <a:ext cx="168" cy="1171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83 w 43200"/>
                <a:gd name="T1" fmla="*/ 23493 h 24177"/>
                <a:gd name="T2" fmla="*/ 43046 w 43200"/>
                <a:gd name="T3" fmla="*/ 24177 h 24177"/>
                <a:gd name="T4" fmla="*/ 21600 w 43200"/>
                <a:gd name="T5" fmla="*/ 21600 h 24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177" fill="none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461"/>
                    <a:pt x="43148" y="23321"/>
                    <a:pt x="43045" y="24176"/>
                  </a:cubicBezTo>
                </a:path>
                <a:path w="43200" h="24177" stroke="0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461"/>
                    <a:pt x="43148" y="23321"/>
                    <a:pt x="43045" y="24176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 rot="5400000">
              <a:off x="6966" y="6536"/>
              <a:ext cx="215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rot="5400000">
              <a:off x="7133" y="6520"/>
              <a:ext cx="216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1690496" y="891440"/>
            <a:ext cx="1654874" cy="2852639"/>
            <a:chOff x="1690496" y="891440"/>
            <a:chExt cx="1654874" cy="2852639"/>
          </a:xfrm>
        </p:grpSpPr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>
              <a:off x="1690496" y="891440"/>
              <a:ext cx="1400202" cy="2046474"/>
            </a:xfrm>
            <a:prstGeom prst="can">
              <a:avLst>
                <a:gd name="adj" fmla="val 46840"/>
              </a:avLst>
            </a:prstGeom>
            <a:noFill/>
            <a:ln w="317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45" name="Group 21"/>
            <p:cNvGrpSpPr>
              <a:grpSpLocks/>
            </p:cNvGrpSpPr>
            <p:nvPr/>
          </p:nvGrpSpPr>
          <p:grpSpPr bwMode="auto">
            <a:xfrm rot="16200000">
              <a:off x="2488728" y="2887436"/>
              <a:ext cx="1170510" cy="542775"/>
              <a:chOff x="9201" y="10684"/>
              <a:chExt cx="763" cy="276"/>
            </a:xfrm>
          </p:grpSpPr>
          <p:grpSp>
            <p:nvGrpSpPr>
              <p:cNvPr id="1046" name="Group 22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1047" name="Oval 23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8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49" name="Line 25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6426742" y="3104680"/>
            <a:ext cx="1728" cy="71119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5664700" y="2289446"/>
            <a:ext cx="900329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54" name="Group 30"/>
          <p:cNvGrpSpPr>
            <a:grpSpLocks/>
          </p:cNvGrpSpPr>
          <p:nvPr/>
        </p:nvGrpSpPr>
        <p:grpSpPr bwMode="auto">
          <a:xfrm>
            <a:off x="4468870" y="1979439"/>
            <a:ext cx="1318524" cy="629132"/>
            <a:chOff x="9201" y="10684"/>
            <a:chExt cx="763" cy="276"/>
          </a:xfrm>
        </p:grpSpPr>
        <p:grpSp>
          <p:nvGrpSpPr>
            <p:cNvPr id="1055" name="Group 31"/>
            <p:cNvGrpSpPr>
              <a:grpSpLocks/>
            </p:cNvGrpSpPr>
            <p:nvPr/>
          </p:nvGrpSpPr>
          <p:grpSpPr bwMode="auto">
            <a:xfrm>
              <a:off x="9201" y="10684"/>
              <a:ext cx="184" cy="276"/>
              <a:chOff x="3503" y="4378"/>
              <a:chExt cx="184" cy="276"/>
            </a:xfrm>
          </p:grpSpPr>
          <p:sp>
            <p:nvSpPr>
              <p:cNvPr id="1056" name="Oval 32"/>
              <p:cNvSpPr>
                <a:spLocks noChangeArrowheads="1"/>
              </p:cNvSpPr>
              <p:nvPr/>
            </p:nvSpPr>
            <p:spPr bwMode="auto">
              <a:xfrm>
                <a:off x="3525" y="4458"/>
                <a:ext cx="141" cy="141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7" name="Line 33"/>
              <p:cNvSpPr>
                <a:spLocks noChangeShapeType="1"/>
              </p:cNvSpPr>
              <p:nvPr/>
            </p:nvSpPr>
            <p:spPr bwMode="auto">
              <a:xfrm flipV="1">
                <a:off x="3503" y="4378"/>
                <a:ext cx="184" cy="2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58" name="Line 34"/>
            <p:cNvSpPr>
              <a:spLocks noChangeShapeType="1"/>
            </p:cNvSpPr>
            <p:nvPr/>
          </p:nvSpPr>
          <p:spPr bwMode="auto">
            <a:xfrm>
              <a:off x="9347" y="10817"/>
              <a:ext cx="61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59" name="Group 35"/>
          <p:cNvGrpSpPr>
            <a:grpSpLocks/>
          </p:cNvGrpSpPr>
          <p:nvPr/>
        </p:nvGrpSpPr>
        <p:grpSpPr bwMode="auto">
          <a:xfrm flipH="1">
            <a:off x="6392222" y="3445134"/>
            <a:ext cx="1112883" cy="841122"/>
            <a:chOff x="2004" y="7246"/>
            <a:chExt cx="644" cy="369"/>
          </a:xfrm>
        </p:grpSpPr>
        <p:sp>
          <p:nvSpPr>
            <p:cNvPr id="1060" name="Line 36"/>
            <p:cNvSpPr>
              <a:spLocks noChangeShapeType="1"/>
            </p:cNvSpPr>
            <p:nvPr/>
          </p:nvSpPr>
          <p:spPr bwMode="auto">
            <a:xfrm flipH="1">
              <a:off x="2350" y="7338"/>
              <a:ext cx="0" cy="1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>
              <a:off x="2004" y="7406"/>
              <a:ext cx="24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2" name="Line 38"/>
            <p:cNvSpPr>
              <a:spLocks noChangeShapeType="1"/>
            </p:cNvSpPr>
            <p:nvPr/>
          </p:nvSpPr>
          <p:spPr bwMode="auto">
            <a:xfrm>
              <a:off x="2258" y="7246"/>
              <a:ext cx="0" cy="36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>
              <a:off x="2339" y="7407"/>
              <a:ext cx="30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64" name="Group 40"/>
          <p:cNvGrpSpPr>
            <a:grpSpLocks/>
          </p:cNvGrpSpPr>
          <p:nvPr/>
        </p:nvGrpSpPr>
        <p:grpSpPr bwMode="auto">
          <a:xfrm rot="5400000">
            <a:off x="4781806" y="1916534"/>
            <a:ext cx="2736971" cy="796644"/>
            <a:chOff x="9791" y="5313"/>
            <a:chExt cx="1859" cy="461"/>
          </a:xfrm>
        </p:grpSpPr>
        <p:sp>
          <p:nvSpPr>
            <p:cNvPr id="1065" name="AutoShape 41"/>
            <p:cNvSpPr>
              <a:spLocks noChangeArrowheads="1"/>
            </p:cNvSpPr>
            <p:nvPr/>
          </p:nvSpPr>
          <p:spPr bwMode="auto">
            <a:xfrm>
              <a:off x="10020" y="5313"/>
              <a:ext cx="1383" cy="461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66" name="Group 42"/>
            <p:cNvGrpSpPr>
              <a:grpSpLocks/>
            </p:cNvGrpSpPr>
            <p:nvPr/>
          </p:nvGrpSpPr>
          <p:grpSpPr bwMode="auto">
            <a:xfrm>
              <a:off x="9791" y="5397"/>
              <a:ext cx="412" cy="300"/>
              <a:chOff x="4703" y="6785"/>
              <a:chExt cx="446" cy="415"/>
            </a:xfrm>
          </p:grpSpPr>
          <p:sp>
            <p:nvSpPr>
              <p:cNvPr id="1067" name="Line 43"/>
              <p:cNvSpPr>
                <a:spLocks noChangeShapeType="1"/>
              </p:cNvSpPr>
              <p:nvPr/>
            </p:nvSpPr>
            <p:spPr bwMode="auto">
              <a:xfrm>
                <a:off x="5149" y="6785"/>
                <a:ext cx="0" cy="41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8" name="Line 44"/>
              <p:cNvSpPr>
                <a:spLocks noChangeShapeType="1"/>
              </p:cNvSpPr>
              <p:nvPr/>
            </p:nvSpPr>
            <p:spPr bwMode="auto">
              <a:xfrm flipH="1">
                <a:off x="4703" y="6970"/>
                <a:ext cx="43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69" name="Arc 45"/>
            <p:cNvSpPr>
              <a:spLocks/>
            </p:cNvSpPr>
            <p:nvPr/>
          </p:nvSpPr>
          <p:spPr bwMode="auto">
            <a:xfrm rot="16648325" flipH="1">
              <a:off x="11070" y="5456"/>
              <a:ext cx="326" cy="152"/>
            </a:xfrm>
            <a:custGeom>
              <a:avLst/>
              <a:gdLst>
                <a:gd name="G0" fmla="+- 21326 0 0"/>
                <a:gd name="G1" fmla="+- 21600 0 0"/>
                <a:gd name="G2" fmla="+- 21600 0 0"/>
                <a:gd name="T0" fmla="*/ 0 w 42926"/>
                <a:gd name="T1" fmla="*/ 18171 h 21600"/>
                <a:gd name="T2" fmla="*/ 42926 w 42926"/>
                <a:gd name="T3" fmla="*/ 21600 h 21600"/>
                <a:gd name="T4" fmla="*/ 21326 w 4292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26" h="21600" fill="none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</a:path>
                <a:path w="42926" h="21600" stroke="0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  <a:lnTo>
                    <a:pt x="21326" y="2160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70" name="Group 46"/>
            <p:cNvGrpSpPr>
              <a:grpSpLocks/>
            </p:cNvGrpSpPr>
            <p:nvPr/>
          </p:nvGrpSpPr>
          <p:grpSpPr bwMode="auto">
            <a:xfrm>
              <a:off x="11231" y="5475"/>
              <a:ext cx="419" cy="141"/>
              <a:chOff x="5284" y="5030"/>
              <a:chExt cx="616" cy="144"/>
            </a:xfrm>
          </p:grpSpPr>
          <p:sp>
            <p:nvSpPr>
              <p:cNvPr id="1071" name="Arc 47"/>
              <p:cNvSpPr>
                <a:spLocks/>
              </p:cNvSpPr>
              <p:nvPr/>
            </p:nvSpPr>
            <p:spPr bwMode="auto">
              <a:xfrm rot="16191512" flipH="1">
                <a:off x="5472" y="4845"/>
                <a:ext cx="141" cy="51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83 w 43200"/>
                  <a:gd name="T1" fmla="*/ 23493 h 23493"/>
                  <a:gd name="T2" fmla="*/ 43200 w 43200"/>
                  <a:gd name="T3" fmla="*/ 21600 h 23493"/>
                  <a:gd name="T4" fmla="*/ 21600 w 43200"/>
                  <a:gd name="T5" fmla="*/ 21600 h 2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3493" fill="none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</a:path>
                  <a:path w="43200" h="23493" stroke="0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2" name="Line 48"/>
              <p:cNvSpPr>
                <a:spLocks noChangeShapeType="1"/>
              </p:cNvSpPr>
              <p:nvPr/>
            </p:nvSpPr>
            <p:spPr bwMode="auto">
              <a:xfrm>
                <a:off x="5802" y="5155"/>
                <a:ext cx="9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3" name="Line 49"/>
              <p:cNvSpPr>
                <a:spLocks noChangeShapeType="1"/>
              </p:cNvSpPr>
              <p:nvPr/>
            </p:nvSpPr>
            <p:spPr bwMode="auto">
              <a:xfrm>
                <a:off x="5795" y="5030"/>
                <a:ext cx="9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074" name="Rectangle 50"/>
          <p:cNvSpPr>
            <a:spLocks noChangeArrowheads="1"/>
          </p:cNvSpPr>
          <p:nvPr/>
        </p:nvSpPr>
        <p:spPr bwMode="auto">
          <a:xfrm rot="16200000">
            <a:off x="7081070" y="2197596"/>
            <a:ext cx="891270" cy="33870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5" name="Line 51"/>
          <p:cNvSpPr>
            <a:spLocks noChangeShapeType="1"/>
          </p:cNvSpPr>
          <p:nvPr/>
        </p:nvSpPr>
        <p:spPr bwMode="auto">
          <a:xfrm>
            <a:off x="6164115" y="937317"/>
            <a:ext cx="1384191" cy="250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6" name="Line 52"/>
          <p:cNvSpPr>
            <a:spLocks noChangeShapeType="1"/>
          </p:cNvSpPr>
          <p:nvPr/>
        </p:nvSpPr>
        <p:spPr bwMode="auto">
          <a:xfrm flipH="1" flipV="1">
            <a:off x="7532754" y="949122"/>
            <a:ext cx="0" cy="97561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7" name="Line 53"/>
          <p:cNvSpPr>
            <a:spLocks noChangeShapeType="1"/>
          </p:cNvSpPr>
          <p:nvPr/>
        </p:nvSpPr>
        <p:spPr bwMode="auto">
          <a:xfrm flipV="1">
            <a:off x="7502450" y="2807535"/>
            <a:ext cx="0" cy="100068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8" name="Line 54"/>
          <p:cNvSpPr>
            <a:spLocks noChangeShapeType="1"/>
          </p:cNvSpPr>
          <p:nvPr/>
        </p:nvSpPr>
        <p:spPr bwMode="auto">
          <a:xfrm rot="5400000" flipV="1">
            <a:off x="7828214" y="1425899"/>
            <a:ext cx="0" cy="57717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9" name="Line 55"/>
          <p:cNvSpPr>
            <a:spLocks noChangeShapeType="1"/>
          </p:cNvSpPr>
          <p:nvPr/>
        </p:nvSpPr>
        <p:spPr bwMode="auto">
          <a:xfrm rot="5400000" flipV="1">
            <a:off x="7817419" y="2727549"/>
            <a:ext cx="0" cy="57717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80" name="Group 56"/>
          <p:cNvGrpSpPr>
            <a:grpSpLocks/>
          </p:cNvGrpSpPr>
          <p:nvPr/>
        </p:nvGrpSpPr>
        <p:grpSpPr bwMode="auto">
          <a:xfrm>
            <a:off x="4429124" y="3490914"/>
            <a:ext cx="1318524" cy="629132"/>
            <a:chOff x="9201" y="10684"/>
            <a:chExt cx="763" cy="276"/>
          </a:xfrm>
        </p:grpSpPr>
        <p:grpSp>
          <p:nvGrpSpPr>
            <p:cNvPr id="1081" name="Group 57"/>
            <p:cNvGrpSpPr>
              <a:grpSpLocks/>
            </p:cNvGrpSpPr>
            <p:nvPr/>
          </p:nvGrpSpPr>
          <p:grpSpPr bwMode="auto">
            <a:xfrm>
              <a:off x="9201" y="10684"/>
              <a:ext cx="184" cy="276"/>
              <a:chOff x="3503" y="4378"/>
              <a:chExt cx="184" cy="276"/>
            </a:xfrm>
          </p:grpSpPr>
          <p:sp>
            <p:nvSpPr>
              <p:cNvPr id="1082" name="Oval 58"/>
              <p:cNvSpPr>
                <a:spLocks noChangeArrowheads="1"/>
              </p:cNvSpPr>
              <p:nvPr/>
            </p:nvSpPr>
            <p:spPr bwMode="auto">
              <a:xfrm>
                <a:off x="3525" y="4458"/>
                <a:ext cx="141" cy="141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3" name="Line 59"/>
              <p:cNvSpPr>
                <a:spLocks noChangeShapeType="1"/>
              </p:cNvSpPr>
              <p:nvPr/>
            </p:nvSpPr>
            <p:spPr bwMode="auto">
              <a:xfrm flipV="1">
                <a:off x="3503" y="4378"/>
                <a:ext cx="184" cy="2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84" name="Line 60"/>
            <p:cNvSpPr>
              <a:spLocks noChangeShapeType="1"/>
            </p:cNvSpPr>
            <p:nvPr/>
          </p:nvSpPr>
          <p:spPr bwMode="auto">
            <a:xfrm>
              <a:off x="9347" y="10831"/>
              <a:ext cx="61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85" name="Line 61"/>
          <p:cNvSpPr>
            <a:spLocks noChangeShapeType="1"/>
          </p:cNvSpPr>
          <p:nvPr/>
        </p:nvSpPr>
        <p:spPr bwMode="auto">
          <a:xfrm flipV="1">
            <a:off x="4925083" y="3812128"/>
            <a:ext cx="1472323" cy="2735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1142976" y="0"/>
            <a:ext cx="8001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Триод</a:t>
            </a:r>
            <a:r>
              <a:rPr lang="ru-RU" sz="36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400" b="1" cap="all" dirty="0" err="1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трехэлектродная</a:t>
            </a:r>
            <a:r>
              <a:rPr lang="ru-RU" sz="2400" b="1" cap="all" dirty="0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электронная</a:t>
            </a:r>
            <a:endParaRPr lang="ru-RU" sz="2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90641" y="4786322"/>
            <a:ext cx="700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усилитель,  управление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" name="Group 2"/>
          <p:cNvGrpSpPr>
            <a:grpSpLocks/>
          </p:cNvGrpSpPr>
          <p:nvPr/>
        </p:nvGrpSpPr>
        <p:grpSpPr bwMode="auto">
          <a:xfrm>
            <a:off x="6000760" y="2857498"/>
            <a:ext cx="285751" cy="285750"/>
            <a:chOff x="1783" y="8526"/>
            <a:chExt cx="366" cy="388"/>
          </a:xfrm>
        </p:grpSpPr>
        <p:sp>
          <p:nvSpPr>
            <p:cNvPr id="7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16613" y="2398318"/>
            <a:ext cx="1549452" cy="1214446"/>
            <a:chOff x="4483" y="6705"/>
            <a:chExt cx="662" cy="380"/>
          </a:xfrm>
        </p:grpSpPr>
        <p:sp>
          <p:nvSpPr>
            <p:cNvPr id="1027" name="Line 3"/>
            <p:cNvSpPr>
              <a:spLocks noChangeShapeType="1"/>
            </p:cNvSpPr>
            <p:nvPr/>
          </p:nvSpPr>
          <p:spPr bwMode="auto">
            <a:xfrm>
              <a:off x="4483" y="6705"/>
              <a:ext cx="0" cy="380"/>
            </a:xfrm>
            <a:prstGeom prst="line">
              <a:avLst/>
            </a:prstGeom>
            <a:noFill/>
            <a:ln w="412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" name="Oval 4"/>
            <p:cNvSpPr>
              <a:spLocks noChangeArrowheads="1"/>
            </p:cNvSpPr>
            <p:nvPr/>
          </p:nvSpPr>
          <p:spPr bwMode="auto">
            <a:xfrm>
              <a:off x="4493" y="6727"/>
              <a:ext cx="300" cy="288"/>
            </a:xfrm>
            <a:prstGeom prst="ellipse">
              <a:avLst/>
            </a:prstGeom>
            <a:noFill/>
            <a:ln w="412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Line 5"/>
            <p:cNvSpPr>
              <a:spLocks noChangeShapeType="1"/>
            </p:cNvSpPr>
            <p:nvPr/>
          </p:nvSpPr>
          <p:spPr bwMode="auto">
            <a:xfrm flipV="1">
              <a:off x="4777" y="6819"/>
              <a:ext cx="368" cy="1"/>
            </a:xfrm>
            <a:prstGeom prst="line">
              <a:avLst/>
            </a:prstGeom>
            <a:noFill/>
            <a:ln w="412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 flipV="1">
              <a:off x="4777" y="6923"/>
              <a:ext cx="368" cy="1"/>
            </a:xfrm>
            <a:prstGeom prst="line">
              <a:avLst/>
            </a:prstGeom>
            <a:noFill/>
            <a:ln w="412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8113350" y="714356"/>
            <a:ext cx="631828" cy="3429024"/>
            <a:chOff x="4014" y="9116"/>
            <a:chExt cx="292" cy="613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4014" y="9266"/>
              <a:ext cx="148" cy="299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 rot="-16198976">
              <a:off x="3929" y="9352"/>
              <a:ext cx="613" cy="141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6" name="Group 2"/>
          <p:cNvGrpSpPr>
            <a:grpSpLocks/>
          </p:cNvGrpSpPr>
          <p:nvPr/>
        </p:nvGrpSpPr>
        <p:grpSpPr bwMode="auto">
          <a:xfrm>
            <a:off x="1785919" y="2000240"/>
            <a:ext cx="285751" cy="285750"/>
            <a:chOff x="1783" y="8526"/>
            <a:chExt cx="366" cy="388"/>
          </a:xfrm>
        </p:grpSpPr>
        <p:sp>
          <p:nvSpPr>
            <p:cNvPr id="7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9" name="Group 2"/>
          <p:cNvGrpSpPr>
            <a:grpSpLocks/>
          </p:cNvGrpSpPr>
          <p:nvPr/>
        </p:nvGrpSpPr>
        <p:grpSpPr bwMode="auto">
          <a:xfrm>
            <a:off x="2714613" y="1928802"/>
            <a:ext cx="285751" cy="285750"/>
            <a:chOff x="1783" y="8526"/>
            <a:chExt cx="366" cy="388"/>
          </a:xfrm>
        </p:grpSpPr>
        <p:sp>
          <p:nvSpPr>
            <p:cNvPr id="8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0" y="5473029"/>
            <a:ext cx="9144000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схеме усиления на триоде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катод,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анод,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нагрузочное сопротивление, сетка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триоде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отмечен номером…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5112E-17 L -0.08108 -0.0120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0" y="-6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"/>
                                            </p:cond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3.33333E-6 L 0.08073 -0.0016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-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3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20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7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0139 -0.2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00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0"/>
                            </p:stCondLst>
                            <p:childTnLst>
                              <p:par>
                                <p:cTn id="13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1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51" grpId="0" animBg="1"/>
      <p:bldP spid="1052" grpId="0" animBg="1"/>
      <p:bldP spid="1074" grpId="0" animBg="1"/>
      <p:bldP spid="1075" grpId="0" animBg="1"/>
      <p:bldP spid="1076" grpId="0" animBg="1"/>
      <p:bldP spid="1077" grpId="0" animBg="1"/>
      <p:bldP spid="1078" grpId="0" animBg="1"/>
      <p:bldP spid="1079" grpId="0" animBg="1"/>
      <p:bldP spid="1085" grpId="0" animBg="1"/>
      <p:bldP spid="63" grpId="0"/>
      <p:bldP spid="67" grpId="0"/>
      <p:bldP spid="67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228600"/>
            <a:ext cx="9144000" cy="2192288"/>
          </a:xfrm>
          <a:prstGeom prst="rect">
            <a:avLst/>
          </a:prstGeom>
          <a:solidFill>
            <a:schemeClr val="bg2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11.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Выберите явления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самостоятельного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разряда в газах.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Огни святого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Эльма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Полярные сияния,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Гальваностегия,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Коронный разряд,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5.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Электрическая дуга,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6.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Молния,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7.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Искра в выключателе,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8.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Работа ламп дневного света «экономичные лампы»,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9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Постепенная разрядка заряженного шарика,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.Разрядка заряженного электрометра  вблизи горящей спички.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4214810" y="2143116"/>
            <a:ext cx="2618468" cy="21558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А.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Всё кроме 1,3и10 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Б.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Всё кроме3,9 и 10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В.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Всё кроме 3,7 и 9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Г.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Всё кроме 1,9 и 10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Все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-15950"/>
            <a:ext cx="9144000" cy="11406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Какой из приведенных графиков   (рис. 3)   соответствует зависимости   удельного   сопротивления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полупроводника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 температуры?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8" y="1137834"/>
            <a:ext cx="8959522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5397" y="3212976"/>
            <a:ext cx="8282976" cy="50405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2.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3.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4057122"/>
            <a:ext cx="9144000" cy="28009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12.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Какие действия электрического тока наблюдаются при пропускании тока через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электролит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А.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Нагревание,  химическое и  магнитное действия.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Химическое и магнитное действия, нагревания нет.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Нагревание и магнитное действие, химического действия нет.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Нагревание и химическое действие, магнитного действия нет,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Только магнитное действие.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18005"/>
            <a:ext cx="9144000" cy="1800200"/>
          </a:xfrm>
          <a:prstGeom prst="rect">
            <a:avLst/>
          </a:prstGeom>
          <a:solidFill>
            <a:schemeClr val="bg2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46038" lvl="0" indent="0" algn="l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13.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Каким типом проводимости обладают полупроводниковые материалы с акцепторными примесями?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основном электронной.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основном дырочной.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равной мере электронной и дырочной.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Не проводят ток.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lvl="1" indent="-457200" eaLnBrk="1" fontAlgn="base" latinLnBrk="0" hangingPunct="1">
              <a:lnSpc>
                <a:spcPct val="84000"/>
              </a:lnSpc>
              <a:spcBef>
                <a:spcPct val="0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Прямая со стрелкой 78"/>
          <p:cNvCxnSpPr/>
          <p:nvPr/>
        </p:nvCxnSpPr>
        <p:spPr>
          <a:xfrm rot="5400000">
            <a:off x="322233" y="3392487"/>
            <a:ext cx="1500198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2571736" y="1142984"/>
            <a:ext cx="1928826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/>
          <p:nvPr/>
        </p:nvCxnSpPr>
        <p:spPr>
          <a:xfrm rot="10800000">
            <a:off x="2604250" y="1507566"/>
            <a:ext cx="1000132" cy="928694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rot="10800000">
            <a:off x="2500298" y="3786190"/>
            <a:ext cx="1928826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 rot="5400000" flipH="1" flipV="1">
            <a:off x="2762892" y="3429000"/>
            <a:ext cx="1571636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0" y="0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Мостовая схема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1147865" y="1355809"/>
            <a:ext cx="2343063" cy="2383871"/>
            <a:chOff x="6727" y="4777"/>
            <a:chExt cx="1753" cy="1694"/>
          </a:xfrm>
        </p:grpSpPr>
        <p:sp>
          <p:nvSpPr>
            <p:cNvPr id="34820" name="Line 4"/>
            <p:cNvSpPr>
              <a:spLocks noChangeShapeType="1"/>
            </p:cNvSpPr>
            <p:nvPr/>
          </p:nvSpPr>
          <p:spPr bwMode="auto">
            <a:xfrm flipH="1">
              <a:off x="6727" y="5605"/>
              <a:ext cx="68" cy="39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 flipH="1">
              <a:off x="8412" y="5621"/>
              <a:ext cx="68" cy="39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 flipH="1">
              <a:off x="7570" y="4777"/>
              <a:ext cx="68" cy="39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3" name="Line 7"/>
            <p:cNvSpPr>
              <a:spLocks noChangeShapeType="1"/>
            </p:cNvSpPr>
            <p:nvPr/>
          </p:nvSpPr>
          <p:spPr bwMode="auto">
            <a:xfrm flipH="1">
              <a:off x="7585" y="6432"/>
              <a:ext cx="68" cy="39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25" name="Group 9"/>
          <p:cNvGrpSpPr>
            <a:grpSpLocks/>
          </p:cNvGrpSpPr>
          <p:nvPr/>
        </p:nvGrpSpPr>
        <p:grpSpPr bwMode="auto">
          <a:xfrm rot="18891765">
            <a:off x="888712" y="1769146"/>
            <a:ext cx="1687283" cy="368902"/>
            <a:chOff x="6549" y="5056"/>
            <a:chExt cx="1199" cy="276"/>
          </a:xfrm>
        </p:grpSpPr>
        <p:grpSp>
          <p:nvGrpSpPr>
            <p:cNvPr id="34826" name="Group 10"/>
            <p:cNvGrpSpPr>
              <a:grpSpLocks/>
            </p:cNvGrpSpPr>
            <p:nvPr/>
          </p:nvGrpSpPr>
          <p:grpSpPr bwMode="auto">
            <a:xfrm>
              <a:off x="6827" y="5056"/>
              <a:ext cx="694" cy="276"/>
              <a:chOff x="10438" y="2443"/>
              <a:chExt cx="1014" cy="299"/>
            </a:xfrm>
          </p:grpSpPr>
          <p:sp>
            <p:nvSpPr>
              <p:cNvPr id="34827" name="AutoShape 11"/>
              <p:cNvSpPr>
                <a:spLocks noChangeArrowheads="1"/>
              </p:cNvSpPr>
              <p:nvPr/>
            </p:nvSpPr>
            <p:spPr bwMode="auto">
              <a:xfrm rot="-5400000">
                <a:off x="10840" y="2419"/>
                <a:ext cx="242" cy="311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349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28" name="Line 12"/>
              <p:cNvSpPr>
                <a:spLocks noChangeShapeType="1"/>
              </p:cNvSpPr>
              <p:nvPr/>
            </p:nvSpPr>
            <p:spPr bwMode="auto">
              <a:xfrm>
                <a:off x="10795" y="2443"/>
                <a:ext cx="0" cy="299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29" name="Line 13"/>
              <p:cNvSpPr>
                <a:spLocks noChangeShapeType="1"/>
              </p:cNvSpPr>
              <p:nvPr/>
            </p:nvSpPr>
            <p:spPr bwMode="auto">
              <a:xfrm flipH="1">
                <a:off x="10438" y="2592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30" name="Line 14"/>
              <p:cNvSpPr>
                <a:spLocks noChangeShapeType="1"/>
              </p:cNvSpPr>
              <p:nvPr/>
            </p:nvSpPr>
            <p:spPr bwMode="auto">
              <a:xfrm flipH="1">
                <a:off x="11118" y="2580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31" name="Line 15"/>
            <p:cNvSpPr>
              <a:spLocks noChangeShapeType="1"/>
            </p:cNvSpPr>
            <p:nvPr/>
          </p:nvSpPr>
          <p:spPr bwMode="auto">
            <a:xfrm>
              <a:off x="7388" y="5183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32" name="Line 16"/>
            <p:cNvSpPr>
              <a:spLocks noChangeShapeType="1"/>
            </p:cNvSpPr>
            <p:nvPr/>
          </p:nvSpPr>
          <p:spPr bwMode="auto">
            <a:xfrm>
              <a:off x="6549" y="5194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33" name="Group 17"/>
          <p:cNvGrpSpPr>
            <a:grpSpLocks/>
          </p:cNvGrpSpPr>
          <p:nvPr/>
        </p:nvGrpSpPr>
        <p:grpSpPr bwMode="auto">
          <a:xfrm rot="18891765">
            <a:off x="2068010" y="2961372"/>
            <a:ext cx="1681656" cy="368902"/>
            <a:chOff x="6549" y="5056"/>
            <a:chExt cx="1226" cy="276"/>
          </a:xfrm>
        </p:grpSpPr>
        <p:grpSp>
          <p:nvGrpSpPr>
            <p:cNvPr id="34834" name="Group 18"/>
            <p:cNvGrpSpPr>
              <a:grpSpLocks/>
            </p:cNvGrpSpPr>
            <p:nvPr/>
          </p:nvGrpSpPr>
          <p:grpSpPr bwMode="auto">
            <a:xfrm>
              <a:off x="6827" y="5056"/>
              <a:ext cx="694" cy="276"/>
              <a:chOff x="10438" y="2443"/>
              <a:chExt cx="1014" cy="299"/>
            </a:xfrm>
          </p:grpSpPr>
          <p:sp>
            <p:nvSpPr>
              <p:cNvPr id="34835" name="AutoShape 19"/>
              <p:cNvSpPr>
                <a:spLocks noChangeArrowheads="1"/>
              </p:cNvSpPr>
              <p:nvPr/>
            </p:nvSpPr>
            <p:spPr bwMode="auto">
              <a:xfrm rot="-5400000">
                <a:off x="10840" y="2419"/>
                <a:ext cx="242" cy="311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349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36" name="Line 20"/>
              <p:cNvSpPr>
                <a:spLocks noChangeShapeType="1"/>
              </p:cNvSpPr>
              <p:nvPr/>
            </p:nvSpPr>
            <p:spPr bwMode="auto">
              <a:xfrm>
                <a:off x="10795" y="2443"/>
                <a:ext cx="0" cy="299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37" name="Line 21"/>
              <p:cNvSpPr>
                <a:spLocks noChangeShapeType="1"/>
              </p:cNvSpPr>
              <p:nvPr/>
            </p:nvSpPr>
            <p:spPr bwMode="auto">
              <a:xfrm flipH="1">
                <a:off x="10438" y="2592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38" name="Line 22"/>
              <p:cNvSpPr>
                <a:spLocks noChangeShapeType="1"/>
              </p:cNvSpPr>
              <p:nvPr/>
            </p:nvSpPr>
            <p:spPr bwMode="auto">
              <a:xfrm flipH="1">
                <a:off x="11118" y="2580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39" name="Line 23"/>
            <p:cNvSpPr>
              <a:spLocks noChangeShapeType="1"/>
            </p:cNvSpPr>
            <p:nvPr/>
          </p:nvSpPr>
          <p:spPr bwMode="auto">
            <a:xfrm>
              <a:off x="7415" y="5180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40" name="Line 24"/>
            <p:cNvSpPr>
              <a:spLocks noChangeShapeType="1"/>
            </p:cNvSpPr>
            <p:nvPr/>
          </p:nvSpPr>
          <p:spPr bwMode="auto">
            <a:xfrm>
              <a:off x="6549" y="5194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41" name="Group 25"/>
          <p:cNvGrpSpPr>
            <a:grpSpLocks/>
          </p:cNvGrpSpPr>
          <p:nvPr/>
        </p:nvGrpSpPr>
        <p:grpSpPr bwMode="auto">
          <a:xfrm rot="13491765">
            <a:off x="2063578" y="1746113"/>
            <a:ext cx="1656050" cy="388399"/>
            <a:chOff x="6536" y="5056"/>
            <a:chExt cx="1239" cy="276"/>
          </a:xfrm>
        </p:grpSpPr>
        <p:grpSp>
          <p:nvGrpSpPr>
            <p:cNvPr id="34842" name="Group 26"/>
            <p:cNvGrpSpPr>
              <a:grpSpLocks/>
            </p:cNvGrpSpPr>
            <p:nvPr/>
          </p:nvGrpSpPr>
          <p:grpSpPr bwMode="auto">
            <a:xfrm>
              <a:off x="6827" y="5056"/>
              <a:ext cx="694" cy="276"/>
              <a:chOff x="10438" y="2443"/>
              <a:chExt cx="1014" cy="299"/>
            </a:xfrm>
          </p:grpSpPr>
          <p:sp>
            <p:nvSpPr>
              <p:cNvPr id="34843" name="AutoShape 27"/>
              <p:cNvSpPr>
                <a:spLocks noChangeArrowheads="1"/>
              </p:cNvSpPr>
              <p:nvPr/>
            </p:nvSpPr>
            <p:spPr bwMode="auto">
              <a:xfrm rot="-5400000">
                <a:off x="10840" y="2419"/>
                <a:ext cx="242" cy="311"/>
              </a:xfrm>
              <a:prstGeom prst="triangle">
                <a:avLst>
                  <a:gd name="adj" fmla="val 50000"/>
                </a:avLst>
              </a:prstGeom>
              <a:noFill/>
              <a:ln w="349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44" name="Line 28"/>
              <p:cNvSpPr>
                <a:spLocks noChangeShapeType="1"/>
              </p:cNvSpPr>
              <p:nvPr/>
            </p:nvSpPr>
            <p:spPr bwMode="auto">
              <a:xfrm>
                <a:off x="10795" y="2443"/>
                <a:ext cx="0" cy="299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45" name="Line 29"/>
              <p:cNvSpPr>
                <a:spLocks noChangeShapeType="1"/>
              </p:cNvSpPr>
              <p:nvPr/>
            </p:nvSpPr>
            <p:spPr bwMode="auto">
              <a:xfrm flipH="1">
                <a:off x="10438" y="2592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46" name="Line 30"/>
              <p:cNvSpPr>
                <a:spLocks noChangeShapeType="1"/>
              </p:cNvSpPr>
              <p:nvPr/>
            </p:nvSpPr>
            <p:spPr bwMode="auto">
              <a:xfrm flipH="1">
                <a:off x="11118" y="2580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47" name="Line 31"/>
            <p:cNvSpPr>
              <a:spLocks noChangeShapeType="1"/>
            </p:cNvSpPr>
            <p:nvPr/>
          </p:nvSpPr>
          <p:spPr bwMode="auto">
            <a:xfrm>
              <a:off x="7415" y="5186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48" name="Line 32"/>
            <p:cNvSpPr>
              <a:spLocks noChangeShapeType="1"/>
            </p:cNvSpPr>
            <p:nvPr/>
          </p:nvSpPr>
          <p:spPr bwMode="auto">
            <a:xfrm>
              <a:off x="6536" y="5194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49" name="Group 33"/>
          <p:cNvGrpSpPr>
            <a:grpSpLocks/>
          </p:cNvGrpSpPr>
          <p:nvPr/>
        </p:nvGrpSpPr>
        <p:grpSpPr bwMode="auto">
          <a:xfrm rot="13491765">
            <a:off x="928662" y="2947402"/>
            <a:ext cx="1638674" cy="388399"/>
            <a:chOff x="6549" y="5056"/>
            <a:chExt cx="1226" cy="276"/>
          </a:xfrm>
        </p:grpSpPr>
        <p:grpSp>
          <p:nvGrpSpPr>
            <p:cNvPr id="34850" name="Group 34"/>
            <p:cNvGrpSpPr>
              <a:grpSpLocks/>
            </p:cNvGrpSpPr>
            <p:nvPr/>
          </p:nvGrpSpPr>
          <p:grpSpPr bwMode="auto">
            <a:xfrm>
              <a:off x="6827" y="5056"/>
              <a:ext cx="694" cy="276"/>
              <a:chOff x="10438" y="2443"/>
              <a:chExt cx="1014" cy="299"/>
            </a:xfrm>
          </p:grpSpPr>
          <p:sp>
            <p:nvSpPr>
              <p:cNvPr id="34851" name="AutoShape 35"/>
              <p:cNvSpPr>
                <a:spLocks noChangeArrowheads="1"/>
              </p:cNvSpPr>
              <p:nvPr/>
            </p:nvSpPr>
            <p:spPr bwMode="auto">
              <a:xfrm rot="-5400000">
                <a:off x="10840" y="2419"/>
                <a:ext cx="242" cy="311"/>
              </a:xfrm>
              <a:prstGeom prst="triangle">
                <a:avLst>
                  <a:gd name="adj" fmla="val 50000"/>
                </a:avLst>
              </a:prstGeom>
              <a:noFill/>
              <a:ln w="349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52" name="Line 36"/>
              <p:cNvSpPr>
                <a:spLocks noChangeShapeType="1"/>
              </p:cNvSpPr>
              <p:nvPr/>
            </p:nvSpPr>
            <p:spPr bwMode="auto">
              <a:xfrm>
                <a:off x="10795" y="2443"/>
                <a:ext cx="0" cy="299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53" name="Line 37"/>
              <p:cNvSpPr>
                <a:spLocks noChangeShapeType="1"/>
              </p:cNvSpPr>
              <p:nvPr/>
            </p:nvSpPr>
            <p:spPr bwMode="auto">
              <a:xfrm flipH="1">
                <a:off x="10438" y="2592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54" name="Line 38"/>
              <p:cNvSpPr>
                <a:spLocks noChangeShapeType="1"/>
              </p:cNvSpPr>
              <p:nvPr/>
            </p:nvSpPr>
            <p:spPr bwMode="auto">
              <a:xfrm flipH="1">
                <a:off x="11118" y="2580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55" name="Line 39"/>
            <p:cNvSpPr>
              <a:spLocks noChangeShapeType="1"/>
            </p:cNvSpPr>
            <p:nvPr/>
          </p:nvSpPr>
          <p:spPr bwMode="auto">
            <a:xfrm>
              <a:off x="7415" y="5186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56" name="Line 40"/>
            <p:cNvSpPr>
              <a:spLocks noChangeShapeType="1"/>
            </p:cNvSpPr>
            <p:nvPr/>
          </p:nvSpPr>
          <p:spPr bwMode="auto">
            <a:xfrm>
              <a:off x="6549" y="5194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57" name="Group 41"/>
          <p:cNvGrpSpPr>
            <a:grpSpLocks/>
          </p:cNvGrpSpPr>
          <p:nvPr/>
        </p:nvGrpSpPr>
        <p:grpSpPr bwMode="auto">
          <a:xfrm>
            <a:off x="943365" y="2536487"/>
            <a:ext cx="368902" cy="1785792"/>
            <a:chOff x="6575" y="5622"/>
            <a:chExt cx="276" cy="1269"/>
          </a:xfrm>
        </p:grpSpPr>
        <p:grpSp>
          <p:nvGrpSpPr>
            <p:cNvPr id="34858" name="Group 42"/>
            <p:cNvGrpSpPr>
              <a:grpSpLocks/>
            </p:cNvGrpSpPr>
            <p:nvPr/>
          </p:nvGrpSpPr>
          <p:grpSpPr bwMode="auto">
            <a:xfrm rot="-5400000">
              <a:off x="6331" y="6372"/>
              <a:ext cx="763" cy="276"/>
              <a:chOff x="9201" y="10684"/>
              <a:chExt cx="763" cy="276"/>
            </a:xfrm>
          </p:grpSpPr>
          <p:grpSp>
            <p:nvGrpSpPr>
              <p:cNvPr id="34859" name="Group 43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4860" name="Oval 44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49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86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49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862" name="Line 46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63" name="Line 47"/>
            <p:cNvSpPr>
              <a:spLocks noChangeShapeType="1"/>
            </p:cNvSpPr>
            <p:nvPr/>
          </p:nvSpPr>
          <p:spPr bwMode="auto">
            <a:xfrm>
              <a:off x="6723" y="5622"/>
              <a:ext cx="0" cy="628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64" name="Group 48"/>
          <p:cNvGrpSpPr>
            <a:grpSpLocks/>
          </p:cNvGrpSpPr>
          <p:nvPr/>
        </p:nvGrpSpPr>
        <p:grpSpPr bwMode="auto">
          <a:xfrm>
            <a:off x="3258359" y="2536487"/>
            <a:ext cx="368902" cy="1806901"/>
            <a:chOff x="8307" y="5622"/>
            <a:chExt cx="276" cy="1284"/>
          </a:xfrm>
        </p:grpSpPr>
        <p:grpSp>
          <p:nvGrpSpPr>
            <p:cNvPr id="34865" name="Group 49"/>
            <p:cNvGrpSpPr>
              <a:grpSpLocks/>
            </p:cNvGrpSpPr>
            <p:nvPr/>
          </p:nvGrpSpPr>
          <p:grpSpPr bwMode="auto">
            <a:xfrm rot="-5400000">
              <a:off x="8063" y="6387"/>
              <a:ext cx="763" cy="276"/>
              <a:chOff x="9201" y="10684"/>
              <a:chExt cx="763" cy="276"/>
            </a:xfrm>
          </p:grpSpPr>
          <p:grpSp>
            <p:nvGrpSpPr>
              <p:cNvPr id="34866" name="Group 50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4867" name="Oval 51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49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868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49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869" name="Line 53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70" name="Line 54"/>
            <p:cNvSpPr>
              <a:spLocks noChangeShapeType="1"/>
            </p:cNvSpPr>
            <p:nvPr/>
          </p:nvSpPr>
          <p:spPr bwMode="auto">
            <a:xfrm>
              <a:off x="8456" y="5622"/>
              <a:ext cx="0" cy="628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4871" name="Line 55"/>
          <p:cNvSpPr>
            <a:spLocks noChangeShapeType="1"/>
          </p:cNvSpPr>
          <p:nvPr/>
        </p:nvSpPr>
        <p:spPr bwMode="auto">
          <a:xfrm flipV="1">
            <a:off x="2343094" y="3741568"/>
            <a:ext cx="2217423" cy="140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2" name="Line 56"/>
          <p:cNvSpPr>
            <a:spLocks noChangeShapeType="1"/>
          </p:cNvSpPr>
          <p:nvPr/>
        </p:nvSpPr>
        <p:spPr bwMode="auto">
          <a:xfrm flipV="1">
            <a:off x="2360908" y="1359722"/>
            <a:ext cx="2217423" cy="140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4873" name="Group 57"/>
          <p:cNvGrpSpPr>
            <a:grpSpLocks/>
          </p:cNvGrpSpPr>
          <p:nvPr/>
        </p:nvGrpSpPr>
        <p:grpSpPr bwMode="auto">
          <a:xfrm>
            <a:off x="4465311" y="1358315"/>
            <a:ext cx="235242" cy="2400758"/>
            <a:chOff x="9210" y="4789"/>
            <a:chExt cx="176" cy="1706"/>
          </a:xfrm>
        </p:grpSpPr>
        <p:grpSp>
          <p:nvGrpSpPr>
            <p:cNvPr id="34874" name="Group 58"/>
            <p:cNvGrpSpPr>
              <a:grpSpLocks/>
            </p:cNvGrpSpPr>
            <p:nvPr/>
          </p:nvGrpSpPr>
          <p:grpSpPr bwMode="auto">
            <a:xfrm>
              <a:off x="9210" y="5255"/>
              <a:ext cx="176" cy="905"/>
              <a:chOff x="7970" y="5293"/>
              <a:chExt cx="176" cy="905"/>
            </a:xfrm>
          </p:grpSpPr>
          <p:sp>
            <p:nvSpPr>
              <p:cNvPr id="34875" name="Rectangle 59"/>
              <p:cNvSpPr>
                <a:spLocks noChangeArrowheads="1"/>
              </p:cNvSpPr>
              <p:nvPr/>
            </p:nvSpPr>
            <p:spPr bwMode="auto">
              <a:xfrm rot="-5400000">
                <a:off x="7850" y="5636"/>
                <a:ext cx="416" cy="176"/>
              </a:xfrm>
              <a:prstGeom prst="rect">
                <a:avLst/>
              </a:prstGeom>
              <a:noFill/>
              <a:ln w="349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76" name="Line 60"/>
              <p:cNvSpPr>
                <a:spLocks noChangeShapeType="1"/>
              </p:cNvSpPr>
              <p:nvPr/>
            </p:nvSpPr>
            <p:spPr bwMode="auto">
              <a:xfrm flipV="1">
                <a:off x="8058" y="5293"/>
                <a:ext cx="0" cy="215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77" name="Line 61"/>
              <p:cNvSpPr>
                <a:spLocks noChangeShapeType="1"/>
              </p:cNvSpPr>
              <p:nvPr/>
            </p:nvSpPr>
            <p:spPr bwMode="auto">
              <a:xfrm flipV="1">
                <a:off x="8051" y="5929"/>
                <a:ext cx="0" cy="269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78" name="Line 62"/>
            <p:cNvSpPr>
              <a:spLocks noChangeShapeType="1"/>
            </p:cNvSpPr>
            <p:nvPr/>
          </p:nvSpPr>
          <p:spPr bwMode="auto">
            <a:xfrm flipV="1">
              <a:off x="9292" y="5944"/>
              <a:ext cx="0" cy="5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79" name="Line 63"/>
            <p:cNvSpPr>
              <a:spLocks noChangeShapeType="1"/>
            </p:cNvSpPr>
            <p:nvPr/>
          </p:nvSpPr>
          <p:spPr bwMode="auto">
            <a:xfrm flipV="1">
              <a:off x="9300" y="4789"/>
              <a:ext cx="0" cy="5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4880" name="Line 64"/>
          <p:cNvSpPr>
            <a:spLocks noChangeShapeType="1"/>
          </p:cNvSpPr>
          <p:nvPr/>
        </p:nvSpPr>
        <p:spPr bwMode="auto">
          <a:xfrm rot="5400000" flipV="1">
            <a:off x="4815500" y="1723639"/>
            <a:ext cx="0" cy="44642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 rot="5400000" flipV="1">
            <a:off x="4794115" y="2940905"/>
            <a:ext cx="0" cy="44642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785786" y="4572008"/>
            <a:ext cx="500066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+</a:t>
            </a:r>
            <a:endParaRPr lang="ru-RU" sz="4000" dirty="0">
              <a:solidFill>
                <a:schemeClr val="bg1"/>
              </a:solidFill>
            </a:endParaRPr>
          </a:p>
        </p:txBody>
      </p:sp>
      <p:grpSp>
        <p:nvGrpSpPr>
          <p:cNvPr id="72" name="Group 104"/>
          <p:cNvGrpSpPr>
            <a:grpSpLocks/>
          </p:cNvGrpSpPr>
          <p:nvPr/>
        </p:nvGrpSpPr>
        <p:grpSpPr bwMode="auto">
          <a:xfrm rot="16200000">
            <a:off x="1345364" y="4018384"/>
            <a:ext cx="1742293" cy="1571637"/>
            <a:chOff x="5207" y="4804"/>
            <a:chExt cx="2903" cy="1359"/>
          </a:xfrm>
        </p:grpSpPr>
        <p:sp>
          <p:nvSpPr>
            <p:cNvPr id="73" name="Line 105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Line 106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5" name="Group 107"/>
          <p:cNvGrpSpPr>
            <a:grpSpLocks/>
          </p:cNvGrpSpPr>
          <p:nvPr/>
        </p:nvGrpSpPr>
        <p:grpSpPr bwMode="auto">
          <a:xfrm rot="16200000">
            <a:off x="1677111" y="4360961"/>
            <a:ext cx="1327575" cy="759797"/>
            <a:chOff x="5438" y="5253"/>
            <a:chExt cx="2212" cy="657"/>
          </a:xfrm>
        </p:grpSpPr>
        <p:sp>
          <p:nvSpPr>
            <p:cNvPr id="76" name="Arc 108"/>
            <p:cNvSpPr>
              <a:spLocks/>
            </p:cNvSpPr>
            <p:nvPr/>
          </p:nvSpPr>
          <p:spPr bwMode="auto">
            <a:xfrm flipH="1">
              <a:off x="5438" y="5253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Arc 109"/>
            <p:cNvSpPr>
              <a:spLocks/>
            </p:cNvSpPr>
            <p:nvPr/>
          </p:nvSpPr>
          <p:spPr bwMode="auto">
            <a:xfrm flipH="1">
              <a:off x="6912" y="5265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Arc 110"/>
            <p:cNvSpPr>
              <a:spLocks/>
            </p:cNvSpPr>
            <p:nvPr/>
          </p:nvSpPr>
          <p:spPr bwMode="auto">
            <a:xfrm flipH="1" flipV="1">
              <a:off x="6175" y="5576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80" name="Прямая со стрелкой 79"/>
          <p:cNvCxnSpPr/>
          <p:nvPr/>
        </p:nvCxnSpPr>
        <p:spPr>
          <a:xfrm rot="16200000" flipV="1">
            <a:off x="1428728" y="2500306"/>
            <a:ext cx="928694" cy="928694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rot="5400000">
            <a:off x="3562065" y="2606669"/>
            <a:ext cx="2357454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6" name="Группа 95"/>
          <p:cNvGrpSpPr/>
          <p:nvPr/>
        </p:nvGrpSpPr>
        <p:grpSpPr>
          <a:xfrm>
            <a:off x="3214678" y="4643446"/>
            <a:ext cx="428628" cy="357190"/>
            <a:chOff x="1785918" y="1714488"/>
            <a:chExt cx="714380" cy="500066"/>
          </a:xfrm>
          <a:solidFill>
            <a:srgbClr val="006600">
              <a:alpha val="81000"/>
            </a:srgbClr>
          </a:solidFill>
        </p:grpSpPr>
        <p:sp>
          <p:nvSpPr>
            <p:cNvPr id="97" name="Прямоугольник 96"/>
            <p:cNvSpPr/>
            <p:nvPr/>
          </p:nvSpPr>
          <p:spPr>
            <a:xfrm>
              <a:off x="1785918" y="1714488"/>
              <a:ext cx="714380" cy="500066"/>
            </a:xfrm>
            <a:prstGeom prst="rect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Line 64"/>
            <p:cNvSpPr>
              <a:spLocks noChangeShapeType="1"/>
            </p:cNvSpPr>
            <p:nvPr/>
          </p:nvSpPr>
          <p:spPr bwMode="auto">
            <a:xfrm>
              <a:off x="1976833" y="1978974"/>
              <a:ext cx="327424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99" name="Arc 97"/>
          <p:cNvSpPr>
            <a:spLocks/>
          </p:cNvSpPr>
          <p:nvPr/>
        </p:nvSpPr>
        <p:spPr bwMode="auto">
          <a:xfrm flipH="1">
            <a:off x="5797692" y="412838"/>
            <a:ext cx="708399" cy="7735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0" name="Group 98"/>
          <p:cNvGrpSpPr>
            <a:grpSpLocks/>
          </p:cNvGrpSpPr>
          <p:nvPr/>
        </p:nvGrpSpPr>
        <p:grpSpPr bwMode="auto">
          <a:xfrm>
            <a:off x="5572132" y="142852"/>
            <a:ext cx="2928958" cy="1785950"/>
            <a:chOff x="5207" y="4804"/>
            <a:chExt cx="2903" cy="1359"/>
          </a:xfrm>
        </p:grpSpPr>
        <p:sp>
          <p:nvSpPr>
            <p:cNvPr id="101" name="Line 99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12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" name="Line 100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12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103" name="Прямая со стрелкой 102"/>
          <p:cNvCxnSpPr/>
          <p:nvPr/>
        </p:nvCxnSpPr>
        <p:spPr>
          <a:xfrm rot="5400000">
            <a:off x="2797441" y="3392487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/>
          <p:nvPr/>
        </p:nvCxnSpPr>
        <p:spPr>
          <a:xfrm rot="5400000" flipH="1" flipV="1">
            <a:off x="2464579" y="2607463"/>
            <a:ext cx="857256" cy="78581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/>
          <p:nvPr/>
        </p:nvCxnSpPr>
        <p:spPr>
          <a:xfrm rot="10800000">
            <a:off x="2643174" y="3792600"/>
            <a:ext cx="1785950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 rot="5400000">
            <a:off x="3428992" y="2428868"/>
            <a:ext cx="200026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/>
          <p:nvPr/>
        </p:nvCxnSpPr>
        <p:spPr>
          <a:xfrm>
            <a:off x="2571736" y="1117862"/>
            <a:ext cx="200026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/>
          <p:nvPr/>
        </p:nvCxnSpPr>
        <p:spPr>
          <a:xfrm flipV="1">
            <a:off x="864616" y="1388830"/>
            <a:ext cx="1285884" cy="1214446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/>
          <p:nvPr/>
        </p:nvCxnSpPr>
        <p:spPr>
          <a:xfrm rot="5400000" flipH="1" flipV="1">
            <a:off x="319475" y="3536157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5" name="Arc 102"/>
          <p:cNvSpPr>
            <a:spLocks/>
          </p:cNvSpPr>
          <p:nvPr/>
        </p:nvSpPr>
        <p:spPr bwMode="auto">
          <a:xfrm flipH="1">
            <a:off x="6491041" y="412838"/>
            <a:ext cx="708399" cy="760209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603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6" name="Arc 101"/>
          <p:cNvSpPr>
            <a:spLocks/>
          </p:cNvSpPr>
          <p:nvPr/>
        </p:nvSpPr>
        <p:spPr bwMode="auto">
          <a:xfrm flipH="1">
            <a:off x="7215206" y="420230"/>
            <a:ext cx="708399" cy="7735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7" name="TextBox 126"/>
          <p:cNvSpPr txBox="1"/>
          <p:nvPr/>
        </p:nvSpPr>
        <p:spPr>
          <a:xfrm>
            <a:off x="5780036" y="1215404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двухполупериодное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5929322" y="-24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Пульсирующий ток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882" name="Group 66"/>
          <p:cNvGrpSpPr>
            <a:grpSpLocks/>
          </p:cNvGrpSpPr>
          <p:nvPr/>
        </p:nvGrpSpPr>
        <p:grpSpPr bwMode="auto">
          <a:xfrm>
            <a:off x="4993236" y="1693294"/>
            <a:ext cx="3000396" cy="1571636"/>
            <a:chOff x="8652" y="8668"/>
            <a:chExt cx="2380" cy="1195"/>
          </a:xfrm>
        </p:grpSpPr>
        <p:sp>
          <p:nvSpPr>
            <p:cNvPr id="34883" name="Line 67"/>
            <p:cNvSpPr>
              <a:spLocks noChangeShapeType="1"/>
            </p:cNvSpPr>
            <p:nvPr/>
          </p:nvSpPr>
          <p:spPr bwMode="auto">
            <a:xfrm rot="5400000">
              <a:off x="10826" y="8762"/>
              <a:ext cx="7" cy="403"/>
            </a:xfrm>
            <a:prstGeom prst="line">
              <a:avLst/>
            </a:prstGeom>
            <a:noFill/>
            <a:ln w="44450">
              <a:solidFill>
                <a:srgbClr val="00808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4884" name="Group 68"/>
            <p:cNvGrpSpPr>
              <a:grpSpLocks/>
            </p:cNvGrpSpPr>
            <p:nvPr/>
          </p:nvGrpSpPr>
          <p:grpSpPr bwMode="auto">
            <a:xfrm>
              <a:off x="9120" y="8668"/>
              <a:ext cx="1133" cy="223"/>
              <a:chOff x="6868" y="7550"/>
              <a:chExt cx="1133" cy="223"/>
            </a:xfrm>
          </p:grpSpPr>
          <p:sp>
            <p:nvSpPr>
              <p:cNvPr id="34885" name="Line 69"/>
              <p:cNvSpPr>
                <a:spLocks noChangeShapeType="1"/>
              </p:cNvSpPr>
              <p:nvPr/>
            </p:nvSpPr>
            <p:spPr bwMode="auto">
              <a:xfrm>
                <a:off x="7137" y="7550"/>
                <a:ext cx="581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4886" name="Group 70"/>
              <p:cNvGrpSpPr>
                <a:grpSpLocks/>
              </p:cNvGrpSpPr>
              <p:nvPr/>
            </p:nvGrpSpPr>
            <p:grpSpPr bwMode="auto">
              <a:xfrm>
                <a:off x="7077" y="7625"/>
                <a:ext cx="734" cy="148"/>
                <a:chOff x="9443" y="8807"/>
                <a:chExt cx="734" cy="148"/>
              </a:xfrm>
            </p:grpSpPr>
            <p:sp>
              <p:nvSpPr>
                <p:cNvPr id="34887" name="Arc 71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888" name="Arc 72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889" name="Arc 73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890" name="Line 74"/>
              <p:cNvSpPr>
                <a:spLocks noChangeShapeType="1"/>
              </p:cNvSpPr>
              <p:nvPr/>
            </p:nvSpPr>
            <p:spPr bwMode="auto">
              <a:xfrm flipV="1">
                <a:off x="7803" y="7733"/>
                <a:ext cx="198" cy="8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1" name="Line 75"/>
              <p:cNvSpPr>
                <a:spLocks noChangeShapeType="1"/>
              </p:cNvSpPr>
              <p:nvPr/>
            </p:nvSpPr>
            <p:spPr bwMode="auto">
              <a:xfrm flipV="1">
                <a:off x="6868" y="7748"/>
                <a:ext cx="198" cy="8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892" name="Group 76"/>
            <p:cNvGrpSpPr>
              <a:grpSpLocks/>
            </p:cNvGrpSpPr>
            <p:nvPr/>
          </p:nvGrpSpPr>
          <p:grpSpPr bwMode="auto">
            <a:xfrm>
              <a:off x="8978" y="8878"/>
              <a:ext cx="315" cy="881"/>
              <a:chOff x="8763" y="8824"/>
              <a:chExt cx="315" cy="881"/>
            </a:xfrm>
          </p:grpSpPr>
          <p:sp>
            <p:nvSpPr>
              <p:cNvPr id="34893" name="Line 77"/>
              <p:cNvSpPr>
                <a:spLocks noChangeShapeType="1"/>
              </p:cNvSpPr>
              <p:nvPr/>
            </p:nvSpPr>
            <p:spPr bwMode="auto">
              <a:xfrm>
                <a:off x="8763" y="9222"/>
                <a:ext cx="314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4" name="Line 78"/>
              <p:cNvSpPr>
                <a:spLocks noChangeShapeType="1"/>
              </p:cNvSpPr>
              <p:nvPr/>
            </p:nvSpPr>
            <p:spPr bwMode="auto">
              <a:xfrm>
                <a:off x="8764" y="9322"/>
                <a:ext cx="314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5" name="Line 79"/>
              <p:cNvSpPr>
                <a:spLocks noChangeShapeType="1"/>
              </p:cNvSpPr>
              <p:nvPr/>
            </p:nvSpPr>
            <p:spPr bwMode="auto">
              <a:xfrm>
                <a:off x="8917" y="8824"/>
                <a:ext cx="0" cy="39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6" name="Line 80"/>
              <p:cNvSpPr>
                <a:spLocks noChangeShapeType="1"/>
              </p:cNvSpPr>
              <p:nvPr/>
            </p:nvSpPr>
            <p:spPr bwMode="auto">
              <a:xfrm>
                <a:off x="8917" y="9315"/>
                <a:ext cx="0" cy="39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897" name="Group 81"/>
            <p:cNvGrpSpPr>
              <a:grpSpLocks/>
            </p:cNvGrpSpPr>
            <p:nvPr/>
          </p:nvGrpSpPr>
          <p:grpSpPr bwMode="auto">
            <a:xfrm>
              <a:off x="10104" y="8855"/>
              <a:ext cx="315" cy="881"/>
              <a:chOff x="8763" y="8824"/>
              <a:chExt cx="315" cy="881"/>
            </a:xfrm>
          </p:grpSpPr>
          <p:sp>
            <p:nvSpPr>
              <p:cNvPr id="34898" name="Line 82"/>
              <p:cNvSpPr>
                <a:spLocks noChangeShapeType="1"/>
              </p:cNvSpPr>
              <p:nvPr/>
            </p:nvSpPr>
            <p:spPr bwMode="auto">
              <a:xfrm>
                <a:off x="8763" y="9222"/>
                <a:ext cx="314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9" name="Line 83"/>
              <p:cNvSpPr>
                <a:spLocks noChangeShapeType="1"/>
              </p:cNvSpPr>
              <p:nvPr/>
            </p:nvSpPr>
            <p:spPr bwMode="auto">
              <a:xfrm>
                <a:off x="8764" y="9322"/>
                <a:ext cx="314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0" name="Line 84"/>
              <p:cNvSpPr>
                <a:spLocks noChangeShapeType="1"/>
              </p:cNvSpPr>
              <p:nvPr/>
            </p:nvSpPr>
            <p:spPr bwMode="auto">
              <a:xfrm>
                <a:off x="8917" y="8824"/>
                <a:ext cx="0" cy="39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1" name="Line 85"/>
              <p:cNvSpPr>
                <a:spLocks noChangeShapeType="1"/>
              </p:cNvSpPr>
              <p:nvPr/>
            </p:nvSpPr>
            <p:spPr bwMode="auto">
              <a:xfrm>
                <a:off x="8917" y="9315"/>
                <a:ext cx="0" cy="39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902" name="Group 86"/>
            <p:cNvGrpSpPr>
              <a:grpSpLocks/>
            </p:cNvGrpSpPr>
            <p:nvPr/>
          </p:nvGrpSpPr>
          <p:grpSpPr bwMode="auto">
            <a:xfrm>
              <a:off x="8652" y="8707"/>
              <a:ext cx="2055" cy="1156"/>
              <a:chOff x="8652" y="8707"/>
              <a:chExt cx="2055" cy="1156"/>
            </a:xfrm>
          </p:grpSpPr>
          <p:grpSp>
            <p:nvGrpSpPr>
              <p:cNvPr id="34903" name="Group 87"/>
              <p:cNvGrpSpPr>
                <a:grpSpLocks/>
              </p:cNvGrpSpPr>
              <p:nvPr/>
            </p:nvGrpSpPr>
            <p:grpSpPr bwMode="auto">
              <a:xfrm>
                <a:off x="8652" y="9587"/>
                <a:ext cx="184" cy="276"/>
                <a:chOff x="3503" y="4378"/>
                <a:chExt cx="184" cy="276"/>
              </a:xfrm>
            </p:grpSpPr>
            <p:sp>
              <p:nvSpPr>
                <p:cNvPr id="34904" name="Oval 88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905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906" name="Rectangle 90"/>
              <p:cNvSpPr>
                <a:spLocks noChangeArrowheads="1"/>
              </p:cNvSpPr>
              <p:nvPr/>
            </p:nvSpPr>
            <p:spPr bwMode="auto">
              <a:xfrm rot="-5400000">
                <a:off x="10423" y="9172"/>
                <a:ext cx="400" cy="169"/>
              </a:xfrm>
              <a:prstGeom prst="rect">
                <a:avLst/>
              </a:prstGeom>
              <a:noFill/>
              <a:ln w="444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7" name="Line 91"/>
              <p:cNvSpPr>
                <a:spLocks noChangeShapeType="1"/>
              </p:cNvSpPr>
              <p:nvPr/>
            </p:nvSpPr>
            <p:spPr bwMode="auto">
              <a:xfrm>
                <a:off x="8740" y="8877"/>
                <a:ext cx="391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8" name="Line 92"/>
              <p:cNvSpPr>
                <a:spLocks noChangeShapeType="1"/>
              </p:cNvSpPr>
              <p:nvPr/>
            </p:nvSpPr>
            <p:spPr bwMode="auto">
              <a:xfrm flipV="1">
                <a:off x="8733" y="9750"/>
                <a:ext cx="1908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9" name="Line 93"/>
              <p:cNvSpPr>
                <a:spLocks noChangeShapeType="1"/>
              </p:cNvSpPr>
              <p:nvPr/>
            </p:nvSpPr>
            <p:spPr bwMode="auto">
              <a:xfrm>
                <a:off x="10249" y="8861"/>
                <a:ext cx="391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4910" name="Group 94"/>
              <p:cNvGrpSpPr>
                <a:grpSpLocks/>
              </p:cNvGrpSpPr>
              <p:nvPr/>
            </p:nvGrpSpPr>
            <p:grpSpPr bwMode="auto">
              <a:xfrm>
                <a:off x="8652" y="8707"/>
                <a:ext cx="184" cy="276"/>
                <a:chOff x="3503" y="4378"/>
                <a:chExt cx="184" cy="276"/>
              </a:xfrm>
            </p:grpSpPr>
            <p:sp>
              <p:nvSpPr>
                <p:cNvPr id="34911" name="Oval 95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912" name="Line 96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913" name="Line 97"/>
              <p:cNvSpPr>
                <a:spLocks noChangeShapeType="1"/>
              </p:cNvSpPr>
              <p:nvPr/>
            </p:nvSpPr>
            <p:spPr bwMode="auto">
              <a:xfrm flipH="1">
                <a:off x="10221" y="8838"/>
                <a:ext cx="68" cy="39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14" name="Line 98"/>
              <p:cNvSpPr>
                <a:spLocks noChangeShapeType="1"/>
              </p:cNvSpPr>
              <p:nvPr/>
            </p:nvSpPr>
            <p:spPr bwMode="auto">
              <a:xfrm flipH="1">
                <a:off x="9093" y="9719"/>
                <a:ext cx="68" cy="39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15" name="Line 99"/>
              <p:cNvSpPr>
                <a:spLocks noChangeShapeType="1"/>
              </p:cNvSpPr>
              <p:nvPr/>
            </p:nvSpPr>
            <p:spPr bwMode="auto">
              <a:xfrm flipH="1">
                <a:off x="10212" y="9711"/>
                <a:ext cx="68" cy="39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16" name="Line 100"/>
              <p:cNvSpPr>
                <a:spLocks noChangeShapeType="1"/>
              </p:cNvSpPr>
              <p:nvPr/>
            </p:nvSpPr>
            <p:spPr bwMode="auto">
              <a:xfrm flipV="1">
                <a:off x="10631" y="8855"/>
                <a:ext cx="0" cy="191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17" name="Line 101"/>
              <p:cNvSpPr>
                <a:spLocks noChangeShapeType="1"/>
              </p:cNvSpPr>
              <p:nvPr/>
            </p:nvSpPr>
            <p:spPr bwMode="auto">
              <a:xfrm flipH="1" flipV="1">
                <a:off x="10631" y="9451"/>
                <a:ext cx="1" cy="291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918" name="Line 102"/>
            <p:cNvSpPr>
              <a:spLocks noChangeShapeType="1"/>
            </p:cNvSpPr>
            <p:nvPr/>
          </p:nvSpPr>
          <p:spPr bwMode="auto">
            <a:xfrm rot="5400000">
              <a:off x="10827" y="9374"/>
              <a:ext cx="7" cy="403"/>
            </a:xfrm>
            <a:prstGeom prst="line">
              <a:avLst/>
            </a:prstGeom>
            <a:noFill/>
            <a:ln w="44450">
              <a:solidFill>
                <a:srgbClr val="00808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919" name="Group 103"/>
          <p:cNvGrpSpPr>
            <a:grpSpLocks/>
          </p:cNvGrpSpPr>
          <p:nvPr/>
        </p:nvGrpSpPr>
        <p:grpSpPr bwMode="auto">
          <a:xfrm>
            <a:off x="5429256" y="3857628"/>
            <a:ext cx="3000396" cy="1487495"/>
            <a:chOff x="4538" y="4599"/>
            <a:chExt cx="1751" cy="657"/>
          </a:xfrm>
        </p:grpSpPr>
        <p:grpSp>
          <p:nvGrpSpPr>
            <p:cNvPr id="34920" name="Group 104"/>
            <p:cNvGrpSpPr>
              <a:grpSpLocks/>
            </p:cNvGrpSpPr>
            <p:nvPr/>
          </p:nvGrpSpPr>
          <p:grpSpPr bwMode="auto">
            <a:xfrm>
              <a:off x="4538" y="4599"/>
              <a:ext cx="1751" cy="657"/>
              <a:chOff x="4573" y="4067"/>
              <a:chExt cx="1740" cy="956"/>
            </a:xfrm>
          </p:grpSpPr>
          <p:sp>
            <p:nvSpPr>
              <p:cNvPr id="34921" name="Line 105"/>
              <p:cNvSpPr>
                <a:spLocks noChangeShapeType="1"/>
              </p:cNvSpPr>
              <p:nvPr/>
            </p:nvSpPr>
            <p:spPr bwMode="auto">
              <a:xfrm>
                <a:off x="4620" y="4067"/>
                <a:ext cx="0" cy="956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 type="triangle" w="med" len="med"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22" name="Line 106"/>
              <p:cNvSpPr>
                <a:spLocks noChangeShapeType="1"/>
              </p:cNvSpPr>
              <p:nvPr/>
            </p:nvSpPr>
            <p:spPr bwMode="auto">
              <a:xfrm>
                <a:off x="4573" y="4977"/>
                <a:ext cx="1740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923" name="Group 107"/>
            <p:cNvGrpSpPr>
              <a:grpSpLocks/>
            </p:cNvGrpSpPr>
            <p:nvPr/>
          </p:nvGrpSpPr>
          <p:grpSpPr bwMode="auto">
            <a:xfrm>
              <a:off x="4607" y="4680"/>
              <a:ext cx="1371" cy="544"/>
              <a:chOff x="4631" y="4597"/>
              <a:chExt cx="1371" cy="394"/>
            </a:xfrm>
          </p:grpSpPr>
          <p:sp>
            <p:nvSpPr>
              <p:cNvPr id="34924" name="Arc 108"/>
              <p:cNvSpPr>
                <a:spLocks/>
              </p:cNvSpPr>
              <p:nvPr/>
            </p:nvSpPr>
            <p:spPr bwMode="auto">
              <a:xfrm flipH="1">
                <a:off x="4631" y="4597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25" name="Arc 109"/>
              <p:cNvSpPr>
                <a:spLocks/>
              </p:cNvSpPr>
              <p:nvPr/>
            </p:nvSpPr>
            <p:spPr bwMode="auto">
              <a:xfrm flipH="1">
                <a:off x="5092" y="4598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26" name="Arc 110"/>
              <p:cNvSpPr>
                <a:spLocks/>
              </p:cNvSpPr>
              <p:nvPr/>
            </p:nvSpPr>
            <p:spPr bwMode="auto">
              <a:xfrm flipH="1">
                <a:off x="5553" y="4611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927" name="Group 111"/>
            <p:cNvGrpSpPr>
              <a:grpSpLocks/>
            </p:cNvGrpSpPr>
            <p:nvPr/>
          </p:nvGrpSpPr>
          <p:grpSpPr bwMode="auto">
            <a:xfrm>
              <a:off x="4608" y="4771"/>
              <a:ext cx="1371" cy="141"/>
              <a:chOff x="4631" y="4597"/>
              <a:chExt cx="1371" cy="394"/>
            </a:xfrm>
          </p:grpSpPr>
          <p:sp>
            <p:nvSpPr>
              <p:cNvPr id="34928" name="Arc 112"/>
              <p:cNvSpPr>
                <a:spLocks/>
              </p:cNvSpPr>
              <p:nvPr/>
            </p:nvSpPr>
            <p:spPr bwMode="auto">
              <a:xfrm flipH="1">
                <a:off x="4631" y="4597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85725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29" name="Arc 113"/>
              <p:cNvSpPr>
                <a:spLocks/>
              </p:cNvSpPr>
              <p:nvPr/>
            </p:nvSpPr>
            <p:spPr bwMode="auto">
              <a:xfrm flipH="1">
                <a:off x="5092" y="4598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85725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30" name="Arc 114"/>
              <p:cNvSpPr>
                <a:spLocks/>
              </p:cNvSpPr>
              <p:nvPr/>
            </p:nvSpPr>
            <p:spPr bwMode="auto">
              <a:xfrm flipH="1">
                <a:off x="5553" y="4611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85725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78" name="TextBox 177"/>
          <p:cNvSpPr txBox="1"/>
          <p:nvPr/>
        </p:nvSpPr>
        <p:spPr>
          <a:xfrm>
            <a:off x="6215074" y="3214686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фильтр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5787261"/>
            <a:ext cx="9144000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каком  направлении идёт ток по нагрузочному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сопротивлению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4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3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2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2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2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8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3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2000"/>
                                        <p:tgtEl>
                                          <p:spTgt spid="3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000"/>
                            </p:stCondLst>
                            <p:childTnLst>
                              <p:par>
                                <p:cTn id="1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3000"/>
                                        <p:tgtEl>
                                          <p:spTgt spid="349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4" dur="2000" fill="hold"/>
                                        <p:tgtEl>
                                          <p:spTgt spid="349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71" grpId="0" animBg="1"/>
      <p:bldP spid="34872" grpId="0" animBg="1"/>
      <p:bldP spid="34880" grpId="0" animBg="1"/>
      <p:bldP spid="34881" grpId="0" animBg="1"/>
      <p:bldP spid="71" grpId="0" animBg="1"/>
      <p:bldP spid="71" grpId="1" animBg="1"/>
      <p:bldP spid="99" grpId="0" animBg="1"/>
      <p:bldP spid="125" grpId="0" animBg="1"/>
      <p:bldP spid="126" grpId="0" animBg="1"/>
      <p:bldP spid="127" grpId="0"/>
      <p:bldP spid="128" grpId="0"/>
      <p:bldP spid="1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-118622" y="0"/>
            <a:ext cx="242348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571480"/>
            <a:ext cx="574997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Темы №20-24,14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>
            <a:off x="90990" y="1428736"/>
            <a:ext cx="6981340" cy="134443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Обобщение</a:t>
            </a: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642910" y="4500570"/>
            <a:ext cx="5429288" cy="1188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разделу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1452921">
            <a:off x="22432" y="2900987"/>
            <a:ext cx="9240744" cy="1401229"/>
          </a:xfrm>
          <a:prstGeom prst="rect">
            <a:avLst/>
          </a:prstGeom>
          <a:solidFill>
            <a:schemeClr val="bg2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66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Ток в различных средах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464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Box 143"/>
          <p:cNvSpPr txBox="1"/>
          <p:nvPr/>
        </p:nvSpPr>
        <p:spPr>
          <a:xfrm>
            <a:off x="2143108" y="3054992"/>
            <a:ext cx="500066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+</a:t>
            </a:r>
            <a:endParaRPr lang="ru-RU" sz="4000" dirty="0">
              <a:solidFill>
                <a:schemeClr val="bg1"/>
              </a:solidFill>
            </a:endParaRPr>
          </a:p>
        </p:txBody>
      </p:sp>
      <p:grpSp>
        <p:nvGrpSpPr>
          <p:cNvPr id="141" name="Группа 140"/>
          <p:cNvGrpSpPr/>
          <p:nvPr/>
        </p:nvGrpSpPr>
        <p:grpSpPr>
          <a:xfrm>
            <a:off x="2189732" y="978298"/>
            <a:ext cx="428628" cy="357190"/>
            <a:chOff x="1785918" y="1714488"/>
            <a:chExt cx="714380" cy="500066"/>
          </a:xfrm>
          <a:solidFill>
            <a:srgbClr val="006600">
              <a:alpha val="81000"/>
            </a:srgbClr>
          </a:solidFill>
        </p:grpSpPr>
        <p:sp>
          <p:nvSpPr>
            <p:cNvPr id="142" name="Прямоугольник 141"/>
            <p:cNvSpPr/>
            <p:nvPr/>
          </p:nvSpPr>
          <p:spPr>
            <a:xfrm>
              <a:off x="1785918" y="1714488"/>
              <a:ext cx="714380" cy="500066"/>
            </a:xfrm>
            <a:prstGeom prst="rect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Line 64"/>
            <p:cNvSpPr>
              <a:spLocks noChangeShapeType="1"/>
            </p:cNvSpPr>
            <p:nvPr/>
          </p:nvSpPr>
          <p:spPr bwMode="auto">
            <a:xfrm>
              <a:off x="1976833" y="1978974"/>
              <a:ext cx="327424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019759" y="6334780"/>
            <a:ext cx="514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Трансформаторные схемы                        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3795" name="Group 3"/>
          <p:cNvGrpSpPr>
            <a:grpSpLocks/>
          </p:cNvGrpSpPr>
          <p:nvPr/>
        </p:nvGrpSpPr>
        <p:grpSpPr bwMode="auto">
          <a:xfrm>
            <a:off x="642910" y="1225180"/>
            <a:ext cx="1643920" cy="2081577"/>
            <a:chOff x="5996" y="5184"/>
            <a:chExt cx="885" cy="1161"/>
          </a:xfrm>
        </p:grpSpPr>
        <p:grpSp>
          <p:nvGrpSpPr>
            <p:cNvPr id="33796" name="Group 4"/>
            <p:cNvGrpSpPr>
              <a:grpSpLocks/>
            </p:cNvGrpSpPr>
            <p:nvPr/>
          </p:nvGrpSpPr>
          <p:grpSpPr bwMode="auto">
            <a:xfrm>
              <a:off x="6733" y="5315"/>
              <a:ext cx="148" cy="912"/>
              <a:chOff x="14023" y="6846"/>
              <a:chExt cx="148" cy="912"/>
            </a:xfrm>
          </p:grpSpPr>
          <p:grpSp>
            <p:nvGrpSpPr>
              <p:cNvPr id="33797" name="Group 5"/>
              <p:cNvGrpSpPr>
                <a:grpSpLocks/>
              </p:cNvGrpSpPr>
              <p:nvPr/>
            </p:nvGrpSpPr>
            <p:grpSpPr bwMode="auto">
              <a:xfrm rot="5400000" flipH="1">
                <a:off x="13806" y="7229"/>
                <a:ext cx="581" cy="148"/>
                <a:chOff x="9443" y="8807"/>
                <a:chExt cx="734" cy="148"/>
              </a:xfrm>
            </p:grpSpPr>
            <p:sp>
              <p:nvSpPr>
                <p:cNvPr id="33798" name="Arc 6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799" name="Arc 7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00" name="Arc 8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01" name="Line 9"/>
              <p:cNvSpPr>
                <a:spLocks noChangeShapeType="1"/>
              </p:cNvSpPr>
              <p:nvPr/>
            </p:nvSpPr>
            <p:spPr bwMode="auto">
              <a:xfrm rot="16200000" flipV="1">
                <a:off x="13950" y="7675"/>
                <a:ext cx="163" cy="4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02" name="Line 10"/>
              <p:cNvSpPr>
                <a:spLocks noChangeShapeType="1"/>
              </p:cNvSpPr>
              <p:nvPr/>
            </p:nvSpPr>
            <p:spPr bwMode="auto">
              <a:xfrm rot="16200000" flipV="1">
                <a:off x="13956" y="6926"/>
                <a:ext cx="163" cy="4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3803" name="Group 11"/>
            <p:cNvGrpSpPr>
              <a:grpSpLocks/>
            </p:cNvGrpSpPr>
            <p:nvPr/>
          </p:nvGrpSpPr>
          <p:grpSpPr bwMode="auto">
            <a:xfrm>
              <a:off x="6004" y="5184"/>
              <a:ext cx="746" cy="276"/>
              <a:chOff x="9201" y="10684"/>
              <a:chExt cx="746" cy="276"/>
            </a:xfrm>
          </p:grpSpPr>
          <p:grpSp>
            <p:nvGrpSpPr>
              <p:cNvPr id="33804" name="Group 12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3805" name="Oval 13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06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07" name="Line 15"/>
              <p:cNvSpPr>
                <a:spLocks noChangeShapeType="1"/>
              </p:cNvSpPr>
              <p:nvPr/>
            </p:nvSpPr>
            <p:spPr bwMode="auto">
              <a:xfrm>
                <a:off x="9330" y="10831"/>
                <a:ext cx="617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3808" name="Group 16"/>
            <p:cNvGrpSpPr>
              <a:grpSpLocks/>
            </p:cNvGrpSpPr>
            <p:nvPr/>
          </p:nvGrpSpPr>
          <p:grpSpPr bwMode="auto">
            <a:xfrm>
              <a:off x="5996" y="6069"/>
              <a:ext cx="746" cy="276"/>
              <a:chOff x="9201" y="10684"/>
              <a:chExt cx="746" cy="276"/>
            </a:xfrm>
          </p:grpSpPr>
          <p:grpSp>
            <p:nvGrpSpPr>
              <p:cNvPr id="33809" name="Group 17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3810" name="Oval 18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11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12" name="Line 20"/>
              <p:cNvSpPr>
                <a:spLocks noChangeShapeType="1"/>
              </p:cNvSpPr>
              <p:nvPr/>
            </p:nvSpPr>
            <p:spPr bwMode="auto">
              <a:xfrm>
                <a:off x="9330" y="10831"/>
                <a:ext cx="617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33814" name="Group 22"/>
          <p:cNvGrpSpPr>
            <a:grpSpLocks/>
          </p:cNvGrpSpPr>
          <p:nvPr/>
        </p:nvGrpSpPr>
        <p:grpSpPr bwMode="auto">
          <a:xfrm>
            <a:off x="2719637" y="1214422"/>
            <a:ext cx="1460024" cy="536083"/>
            <a:chOff x="10438" y="2443"/>
            <a:chExt cx="1014" cy="299"/>
          </a:xfrm>
        </p:grpSpPr>
        <p:sp>
          <p:nvSpPr>
            <p:cNvPr id="33815" name="AutoShape 23"/>
            <p:cNvSpPr>
              <a:spLocks noChangeArrowheads="1"/>
            </p:cNvSpPr>
            <p:nvPr/>
          </p:nvSpPr>
          <p:spPr bwMode="auto">
            <a:xfrm rot="-5400000">
              <a:off x="10840" y="2419"/>
              <a:ext cx="242" cy="31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4445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16" name="Line 24"/>
            <p:cNvSpPr>
              <a:spLocks noChangeShapeType="1"/>
            </p:cNvSpPr>
            <p:nvPr/>
          </p:nvSpPr>
          <p:spPr bwMode="auto">
            <a:xfrm>
              <a:off x="10795" y="2443"/>
              <a:ext cx="0" cy="299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17" name="Line 25"/>
            <p:cNvSpPr>
              <a:spLocks noChangeShapeType="1"/>
            </p:cNvSpPr>
            <p:nvPr/>
          </p:nvSpPr>
          <p:spPr bwMode="auto">
            <a:xfrm flipH="1">
              <a:off x="10438" y="2592"/>
              <a:ext cx="334" cy="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18" name="Line 26"/>
            <p:cNvSpPr>
              <a:spLocks noChangeShapeType="1"/>
            </p:cNvSpPr>
            <p:nvPr/>
          </p:nvSpPr>
          <p:spPr bwMode="auto">
            <a:xfrm flipH="1">
              <a:off x="11118" y="2580"/>
              <a:ext cx="334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19" name="Group 27"/>
          <p:cNvGrpSpPr>
            <a:grpSpLocks/>
          </p:cNvGrpSpPr>
          <p:nvPr/>
        </p:nvGrpSpPr>
        <p:grpSpPr bwMode="auto">
          <a:xfrm flipH="1">
            <a:off x="2450294" y="1461845"/>
            <a:ext cx="274915" cy="1635141"/>
            <a:chOff x="14023" y="6846"/>
            <a:chExt cx="148" cy="912"/>
          </a:xfrm>
        </p:grpSpPr>
        <p:grpSp>
          <p:nvGrpSpPr>
            <p:cNvPr id="33820" name="Group 28"/>
            <p:cNvGrpSpPr>
              <a:grpSpLocks/>
            </p:cNvGrpSpPr>
            <p:nvPr/>
          </p:nvGrpSpPr>
          <p:grpSpPr bwMode="auto">
            <a:xfrm rot="5400000" flipH="1">
              <a:off x="13806" y="7229"/>
              <a:ext cx="581" cy="148"/>
              <a:chOff x="9443" y="8807"/>
              <a:chExt cx="734" cy="148"/>
            </a:xfrm>
          </p:grpSpPr>
          <p:sp>
            <p:nvSpPr>
              <p:cNvPr id="33821" name="Arc 29"/>
              <p:cNvSpPr>
                <a:spLocks/>
              </p:cNvSpPr>
              <p:nvPr/>
            </p:nvSpPr>
            <p:spPr bwMode="auto">
              <a:xfrm flipH="1">
                <a:off x="9443" y="8808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22" name="Arc 30"/>
              <p:cNvSpPr>
                <a:spLocks/>
              </p:cNvSpPr>
              <p:nvPr/>
            </p:nvSpPr>
            <p:spPr bwMode="auto">
              <a:xfrm flipH="1">
                <a:off x="9688" y="8807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23" name="Arc 31"/>
              <p:cNvSpPr>
                <a:spLocks/>
              </p:cNvSpPr>
              <p:nvPr/>
            </p:nvSpPr>
            <p:spPr bwMode="auto">
              <a:xfrm flipH="1">
                <a:off x="9934" y="8814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3824" name="Line 32"/>
            <p:cNvSpPr>
              <a:spLocks noChangeShapeType="1"/>
            </p:cNvSpPr>
            <p:nvPr/>
          </p:nvSpPr>
          <p:spPr bwMode="auto">
            <a:xfrm rot="16200000" flipV="1">
              <a:off x="13950" y="7675"/>
              <a:ext cx="163" cy="4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25" name="Line 33"/>
            <p:cNvSpPr>
              <a:spLocks noChangeShapeType="1"/>
            </p:cNvSpPr>
            <p:nvPr/>
          </p:nvSpPr>
          <p:spPr bwMode="auto">
            <a:xfrm rot="16200000" flipV="1">
              <a:off x="13956" y="6926"/>
              <a:ext cx="163" cy="4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26" name="Line 34"/>
          <p:cNvSpPr>
            <a:spLocks noChangeShapeType="1"/>
          </p:cNvSpPr>
          <p:nvPr/>
        </p:nvSpPr>
        <p:spPr bwMode="auto">
          <a:xfrm flipV="1">
            <a:off x="2695489" y="3070092"/>
            <a:ext cx="1497175" cy="1255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27" name="Group 35"/>
          <p:cNvGrpSpPr>
            <a:grpSpLocks/>
          </p:cNvGrpSpPr>
          <p:nvPr/>
        </p:nvGrpSpPr>
        <p:grpSpPr bwMode="auto">
          <a:xfrm>
            <a:off x="4021770" y="1461845"/>
            <a:ext cx="326926" cy="1636934"/>
            <a:chOff x="7970" y="5285"/>
            <a:chExt cx="176" cy="913"/>
          </a:xfrm>
        </p:grpSpPr>
        <p:sp>
          <p:nvSpPr>
            <p:cNvPr id="33828" name="Rectangle 36"/>
            <p:cNvSpPr>
              <a:spLocks noChangeArrowheads="1"/>
            </p:cNvSpPr>
            <p:nvPr/>
          </p:nvSpPr>
          <p:spPr bwMode="auto">
            <a:xfrm rot="-5400000">
              <a:off x="7850" y="5636"/>
              <a:ext cx="416" cy="176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29" name="Line 37"/>
            <p:cNvSpPr>
              <a:spLocks noChangeShapeType="1"/>
            </p:cNvSpPr>
            <p:nvPr/>
          </p:nvSpPr>
          <p:spPr bwMode="auto">
            <a:xfrm flipV="1">
              <a:off x="8058" y="5285"/>
              <a:ext cx="0" cy="215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30" name="Line 38"/>
            <p:cNvSpPr>
              <a:spLocks noChangeShapeType="1"/>
            </p:cNvSpPr>
            <p:nvPr/>
          </p:nvSpPr>
          <p:spPr bwMode="auto">
            <a:xfrm flipV="1">
              <a:off x="8051" y="5929"/>
              <a:ext cx="0" cy="269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31" name="Line 39"/>
          <p:cNvSpPr>
            <a:spLocks noChangeShapeType="1"/>
          </p:cNvSpPr>
          <p:nvPr/>
        </p:nvSpPr>
        <p:spPr bwMode="auto">
          <a:xfrm rot="5400000" flipV="1">
            <a:off x="4480582" y="1402645"/>
            <a:ext cx="0" cy="620417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32" name="Line 40"/>
          <p:cNvSpPr>
            <a:spLocks noChangeShapeType="1"/>
          </p:cNvSpPr>
          <p:nvPr/>
        </p:nvSpPr>
        <p:spPr bwMode="auto">
          <a:xfrm rot="5400000" flipV="1">
            <a:off x="4482439" y="2499911"/>
            <a:ext cx="0" cy="620417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34" name="Arc 42"/>
          <p:cNvSpPr>
            <a:spLocks/>
          </p:cNvSpPr>
          <p:nvPr/>
        </p:nvSpPr>
        <p:spPr bwMode="auto">
          <a:xfrm flipH="1">
            <a:off x="5691950" y="1954976"/>
            <a:ext cx="644507" cy="422933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35" name="Group 43"/>
          <p:cNvGrpSpPr>
            <a:grpSpLocks/>
          </p:cNvGrpSpPr>
          <p:nvPr/>
        </p:nvGrpSpPr>
        <p:grpSpPr bwMode="auto">
          <a:xfrm>
            <a:off x="5500694" y="1366719"/>
            <a:ext cx="2535235" cy="1720857"/>
            <a:chOff x="5207" y="4804"/>
            <a:chExt cx="2903" cy="1359"/>
          </a:xfrm>
        </p:grpSpPr>
        <p:sp>
          <p:nvSpPr>
            <p:cNvPr id="33836" name="Line 44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37" name="Line 45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38" name="Arc 46"/>
          <p:cNvSpPr>
            <a:spLocks/>
          </p:cNvSpPr>
          <p:nvPr/>
        </p:nvSpPr>
        <p:spPr bwMode="auto">
          <a:xfrm flipH="1">
            <a:off x="6958258" y="1954976"/>
            <a:ext cx="644507" cy="422933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39" name="Line 47"/>
          <p:cNvSpPr>
            <a:spLocks noChangeShapeType="1"/>
          </p:cNvSpPr>
          <p:nvPr/>
        </p:nvSpPr>
        <p:spPr bwMode="auto">
          <a:xfrm>
            <a:off x="6334710" y="2350051"/>
            <a:ext cx="613941" cy="0"/>
          </a:xfrm>
          <a:prstGeom prst="line">
            <a:avLst/>
          </a:prstGeom>
          <a:noFill/>
          <a:ln w="476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41" name="Group 49"/>
          <p:cNvGrpSpPr>
            <a:grpSpLocks/>
          </p:cNvGrpSpPr>
          <p:nvPr/>
        </p:nvGrpSpPr>
        <p:grpSpPr bwMode="auto">
          <a:xfrm>
            <a:off x="714348" y="4148951"/>
            <a:ext cx="1594817" cy="1780379"/>
            <a:chOff x="5996" y="5184"/>
            <a:chExt cx="885" cy="1161"/>
          </a:xfrm>
        </p:grpSpPr>
        <p:grpSp>
          <p:nvGrpSpPr>
            <p:cNvPr id="33842" name="Group 50"/>
            <p:cNvGrpSpPr>
              <a:grpSpLocks/>
            </p:cNvGrpSpPr>
            <p:nvPr/>
          </p:nvGrpSpPr>
          <p:grpSpPr bwMode="auto">
            <a:xfrm>
              <a:off x="6733" y="5315"/>
              <a:ext cx="148" cy="912"/>
              <a:chOff x="14023" y="6846"/>
              <a:chExt cx="148" cy="912"/>
            </a:xfrm>
          </p:grpSpPr>
          <p:grpSp>
            <p:nvGrpSpPr>
              <p:cNvPr id="33843" name="Group 51"/>
              <p:cNvGrpSpPr>
                <a:grpSpLocks/>
              </p:cNvGrpSpPr>
              <p:nvPr/>
            </p:nvGrpSpPr>
            <p:grpSpPr bwMode="auto">
              <a:xfrm rot="5400000" flipH="1">
                <a:off x="13806" y="7229"/>
                <a:ext cx="581" cy="148"/>
                <a:chOff x="9443" y="8807"/>
                <a:chExt cx="734" cy="148"/>
              </a:xfrm>
            </p:grpSpPr>
            <p:sp>
              <p:nvSpPr>
                <p:cNvPr id="33844" name="Arc 52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45" name="Arc 53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46" name="Arc 54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47" name="Line 55"/>
              <p:cNvSpPr>
                <a:spLocks noChangeShapeType="1"/>
              </p:cNvSpPr>
              <p:nvPr/>
            </p:nvSpPr>
            <p:spPr bwMode="auto">
              <a:xfrm rot="16200000" flipV="1">
                <a:off x="13950" y="7675"/>
                <a:ext cx="163" cy="4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48" name="Line 56"/>
              <p:cNvSpPr>
                <a:spLocks noChangeShapeType="1"/>
              </p:cNvSpPr>
              <p:nvPr/>
            </p:nvSpPr>
            <p:spPr bwMode="auto">
              <a:xfrm rot="16200000" flipV="1">
                <a:off x="13956" y="6926"/>
                <a:ext cx="163" cy="4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3849" name="Group 57"/>
            <p:cNvGrpSpPr>
              <a:grpSpLocks/>
            </p:cNvGrpSpPr>
            <p:nvPr/>
          </p:nvGrpSpPr>
          <p:grpSpPr bwMode="auto">
            <a:xfrm>
              <a:off x="6004" y="5184"/>
              <a:ext cx="737" cy="276"/>
              <a:chOff x="9201" y="10684"/>
              <a:chExt cx="737" cy="276"/>
            </a:xfrm>
          </p:grpSpPr>
          <p:grpSp>
            <p:nvGrpSpPr>
              <p:cNvPr id="33850" name="Group 58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3851" name="Oval 59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52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53" name="Line 61"/>
              <p:cNvSpPr>
                <a:spLocks noChangeShapeType="1"/>
              </p:cNvSpPr>
              <p:nvPr/>
            </p:nvSpPr>
            <p:spPr bwMode="auto">
              <a:xfrm>
                <a:off x="9321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3854" name="Group 62"/>
            <p:cNvGrpSpPr>
              <a:grpSpLocks/>
            </p:cNvGrpSpPr>
            <p:nvPr/>
          </p:nvGrpSpPr>
          <p:grpSpPr bwMode="auto">
            <a:xfrm>
              <a:off x="5996" y="6069"/>
              <a:ext cx="746" cy="276"/>
              <a:chOff x="9201" y="10684"/>
              <a:chExt cx="746" cy="276"/>
            </a:xfrm>
          </p:grpSpPr>
          <p:grpSp>
            <p:nvGrpSpPr>
              <p:cNvPr id="33855" name="Group 63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3856" name="Oval 64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57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58" name="Line 66"/>
              <p:cNvSpPr>
                <a:spLocks noChangeShapeType="1"/>
              </p:cNvSpPr>
              <p:nvPr/>
            </p:nvSpPr>
            <p:spPr bwMode="auto">
              <a:xfrm>
                <a:off x="9330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33859" name="Group 67"/>
          <p:cNvGrpSpPr>
            <a:grpSpLocks/>
          </p:cNvGrpSpPr>
          <p:nvPr/>
        </p:nvGrpSpPr>
        <p:grpSpPr bwMode="auto">
          <a:xfrm>
            <a:off x="2687597" y="4153401"/>
            <a:ext cx="1416414" cy="458513"/>
            <a:chOff x="10438" y="2443"/>
            <a:chExt cx="1014" cy="299"/>
          </a:xfrm>
        </p:grpSpPr>
        <p:sp>
          <p:nvSpPr>
            <p:cNvPr id="33860" name="AutoShape 68"/>
            <p:cNvSpPr>
              <a:spLocks noChangeArrowheads="1"/>
            </p:cNvSpPr>
            <p:nvPr/>
          </p:nvSpPr>
          <p:spPr bwMode="auto">
            <a:xfrm rot="-5400000">
              <a:off x="10840" y="2419"/>
              <a:ext cx="242" cy="31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3175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61" name="Line 69"/>
            <p:cNvSpPr>
              <a:spLocks noChangeShapeType="1"/>
            </p:cNvSpPr>
            <p:nvPr/>
          </p:nvSpPr>
          <p:spPr bwMode="auto">
            <a:xfrm>
              <a:off x="10795" y="2443"/>
              <a:ext cx="0" cy="299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62" name="Line 70"/>
            <p:cNvSpPr>
              <a:spLocks noChangeShapeType="1"/>
            </p:cNvSpPr>
            <p:nvPr/>
          </p:nvSpPr>
          <p:spPr bwMode="auto">
            <a:xfrm flipH="1">
              <a:off x="10438" y="2592"/>
              <a:ext cx="334" cy="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63" name="Line 71"/>
            <p:cNvSpPr>
              <a:spLocks noChangeShapeType="1"/>
            </p:cNvSpPr>
            <p:nvPr/>
          </p:nvSpPr>
          <p:spPr bwMode="auto">
            <a:xfrm flipH="1">
              <a:off x="11118" y="2580"/>
              <a:ext cx="334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64" name="Group 72"/>
          <p:cNvGrpSpPr>
            <a:grpSpLocks/>
          </p:cNvGrpSpPr>
          <p:nvPr/>
        </p:nvGrpSpPr>
        <p:grpSpPr bwMode="auto">
          <a:xfrm flipH="1">
            <a:off x="2453330" y="4358068"/>
            <a:ext cx="266704" cy="1398540"/>
            <a:chOff x="14023" y="6846"/>
            <a:chExt cx="148" cy="912"/>
          </a:xfrm>
        </p:grpSpPr>
        <p:grpSp>
          <p:nvGrpSpPr>
            <p:cNvPr id="33865" name="Group 73"/>
            <p:cNvGrpSpPr>
              <a:grpSpLocks/>
            </p:cNvGrpSpPr>
            <p:nvPr/>
          </p:nvGrpSpPr>
          <p:grpSpPr bwMode="auto">
            <a:xfrm rot="5400000" flipH="1">
              <a:off x="13806" y="7229"/>
              <a:ext cx="581" cy="148"/>
              <a:chOff x="9443" y="8807"/>
              <a:chExt cx="734" cy="148"/>
            </a:xfrm>
          </p:grpSpPr>
          <p:sp>
            <p:nvSpPr>
              <p:cNvPr id="33866" name="Arc 74"/>
              <p:cNvSpPr>
                <a:spLocks/>
              </p:cNvSpPr>
              <p:nvPr/>
            </p:nvSpPr>
            <p:spPr bwMode="auto">
              <a:xfrm flipH="1">
                <a:off x="9443" y="8808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67" name="Arc 75"/>
              <p:cNvSpPr>
                <a:spLocks/>
              </p:cNvSpPr>
              <p:nvPr/>
            </p:nvSpPr>
            <p:spPr bwMode="auto">
              <a:xfrm flipH="1">
                <a:off x="9688" y="8807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68" name="Arc 76"/>
              <p:cNvSpPr>
                <a:spLocks/>
              </p:cNvSpPr>
              <p:nvPr/>
            </p:nvSpPr>
            <p:spPr bwMode="auto">
              <a:xfrm flipH="1">
                <a:off x="9934" y="8814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3869" name="Line 77"/>
            <p:cNvSpPr>
              <a:spLocks noChangeShapeType="1"/>
            </p:cNvSpPr>
            <p:nvPr/>
          </p:nvSpPr>
          <p:spPr bwMode="auto">
            <a:xfrm rot="16200000" flipV="1">
              <a:off x="13950" y="7675"/>
              <a:ext cx="163" cy="4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70" name="Line 78"/>
            <p:cNvSpPr>
              <a:spLocks noChangeShapeType="1"/>
            </p:cNvSpPr>
            <p:nvPr/>
          </p:nvSpPr>
          <p:spPr bwMode="auto">
            <a:xfrm rot="16200000" flipV="1">
              <a:off x="13956" y="6926"/>
              <a:ext cx="163" cy="4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71" name="Group 79"/>
          <p:cNvGrpSpPr>
            <a:grpSpLocks/>
          </p:cNvGrpSpPr>
          <p:nvPr/>
        </p:nvGrpSpPr>
        <p:grpSpPr bwMode="auto">
          <a:xfrm rot="5400000">
            <a:off x="3266364" y="4383024"/>
            <a:ext cx="636397" cy="1645275"/>
            <a:chOff x="10472" y="5937"/>
            <a:chExt cx="415" cy="913"/>
          </a:xfrm>
        </p:grpSpPr>
        <p:grpSp>
          <p:nvGrpSpPr>
            <p:cNvPr id="33872" name="Group 80"/>
            <p:cNvGrpSpPr>
              <a:grpSpLocks/>
            </p:cNvGrpSpPr>
            <p:nvPr/>
          </p:nvGrpSpPr>
          <p:grpSpPr bwMode="auto">
            <a:xfrm>
              <a:off x="10472" y="5937"/>
              <a:ext cx="176" cy="913"/>
              <a:chOff x="7970" y="5285"/>
              <a:chExt cx="176" cy="913"/>
            </a:xfrm>
          </p:grpSpPr>
          <p:sp>
            <p:nvSpPr>
              <p:cNvPr id="33873" name="Rectangle 81"/>
              <p:cNvSpPr>
                <a:spLocks noChangeArrowheads="1"/>
              </p:cNvSpPr>
              <p:nvPr/>
            </p:nvSpPr>
            <p:spPr bwMode="auto">
              <a:xfrm rot="-5400000">
                <a:off x="7850" y="5636"/>
                <a:ext cx="416" cy="176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74" name="Line 82"/>
              <p:cNvSpPr>
                <a:spLocks noChangeShapeType="1"/>
              </p:cNvSpPr>
              <p:nvPr/>
            </p:nvSpPr>
            <p:spPr bwMode="auto">
              <a:xfrm flipV="1">
                <a:off x="8058" y="5285"/>
                <a:ext cx="0" cy="215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75" name="Line 83"/>
              <p:cNvSpPr>
                <a:spLocks noChangeShapeType="1"/>
              </p:cNvSpPr>
              <p:nvPr/>
            </p:nvSpPr>
            <p:spPr bwMode="auto">
              <a:xfrm flipV="1">
                <a:off x="8051" y="5929"/>
                <a:ext cx="0" cy="269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 rot="5400000" flipV="1">
              <a:off x="10719" y="5910"/>
              <a:ext cx="0" cy="33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77" name="Line 85"/>
            <p:cNvSpPr>
              <a:spLocks noChangeShapeType="1"/>
            </p:cNvSpPr>
            <p:nvPr/>
          </p:nvSpPr>
          <p:spPr bwMode="auto">
            <a:xfrm rot="5400000" flipV="1">
              <a:off x="10720" y="6522"/>
              <a:ext cx="0" cy="33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78" name="Group 86"/>
          <p:cNvGrpSpPr>
            <a:grpSpLocks/>
          </p:cNvGrpSpPr>
          <p:nvPr/>
        </p:nvGrpSpPr>
        <p:grpSpPr bwMode="auto">
          <a:xfrm>
            <a:off x="2700211" y="5532719"/>
            <a:ext cx="1416414" cy="458513"/>
            <a:chOff x="10438" y="2443"/>
            <a:chExt cx="1014" cy="299"/>
          </a:xfrm>
        </p:grpSpPr>
        <p:sp>
          <p:nvSpPr>
            <p:cNvPr id="33879" name="AutoShape 87"/>
            <p:cNvSpPr>
              <a:spLocks noChangeArrowheads="1"/>
            </p:cNvSpPr>
            <p:nvPr/>
          </p:nvSpPr>
          <p:spPr bwMode="auto">
            <a:xfrm rot="-5400000">
              <a:off x="10840" y="2419"/>
              <a:ext cx="242" cy="31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3175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80" name="Line 88"/>
            <p:cNvSpPr>
              <a:spLocks noChangeShapeType="1"/>
            </p:cNvSpPr>
            <p:nvPr/>
          </p:nvSpPr>
          <p:spPr bwMode="auto">
            <a:xfrm>
              <a:off x="10795" y="2443"/>
              <a:ext cx="0" cy="299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81" name="Line 89"/>
            <p:cNvSpPr>
              <a:spLocks noChangeShapeType="1"/>
            </p:cNvSpPr>
            <p:nvPr/>
          </p:nvSpPr>
          <p:spPr bwMode="auto">
            <a:xfrm flipH="1">
              <a:off x="10438" y="2592"/>
              <a:ext cx="334" cy="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 flipH="1">
              <a:off x="11118" y="2580"/>
              <a:ext cx="334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84" name="Line 92"/>
          <p:cNvSpPr>
            <a:spLocks noChangeShapeType="1"/>
          </p:cNvSpPr>
          <p:nvPr/>
        </p:nvSpPr>
        <p:spPr bwMode="auto">
          <a:xfrm rot="5400000" flipH="1" flipV="1">
            <a:off x="3692129" y="5049537"/>
            <a:ext cx="1387806" cy="1802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85" name="Line 93"/>
          <p:cNvSpPr>
            <a:spLocks noChangeShapeType="1"/>
          </p:cNvSpPr>
          <p:nvPr/>
        </p:nvSpPr>
        <p:spPr bwMode="auto">
          <a:xfrm>
            <a:off x="3905784" y="5744341"/>
            <a:ext cx="482951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86" name="Line 94"/>
          <p:cNvSpPr>
            <a:spLocks noChangeShapeType="1"/>
          </p:cNvSpPr>
          <p:nvPr/>
        </p:nvSpPr>
        <p:spPr bwMode="auto">
          <a:xfrm>
            <a:off x="3891368" y="4366068"/>
            <a:ext cx="482951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87" name="Line 95"/>
          <p:cNvSpPr>
            <a:spLocks noChangeShapeType="1"/>
          </p:cNvSpPr>
          <p:nvPr/>
        </p:nvSpPr>
        <p:spPr bwMode="auto">
          <a:xfrm flipH="1">
            <a:off x="4318010" y="5012268"/>
            <a:ext cx="122540" cy="59806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89" name="Arc 97"/>
          <p:cNvSpPr>
            <a:spLocks/>
          </p:cNvSpPr>
          <p:nvPr/>
        </p:nvSpPr>
        <p:spPr bwMode="auto">
          <a:xfrm flipH="1">
            <a:off x="5424736" y="4000504"/>
            <a:ext cx="708399" cy="7735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90" name="Group 98"/>
          <p:cNvGrpSpPr>
            <a:grpSpLocks/>
          </p:cNvGrpSpPr>
          <p:nvPr/>
        </p:nvGrpSpPr>
        <p:grpSpPr bwMode="auto">
          <a:xfrm>
            <a:off x="5214942" y="3714752"/>
            <a:ext cx="2928958" cy="1785950"/>
            <a:chOff x="5207" y="4804"/>
            <a:chExt cx="2903" cy="1359"/>
          </a:xfrm>
        </p:grpSpPr>
        <p:sp>
          <p:nvSpPr>
            <p:cNvPr id="33891" name="Line 99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12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92" name="Line 100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12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93" name="Arc 101"/>
          <p:cNvSpPr>
            <a:spLocks/>
          </p:cNvSpPr>
          <p:nvPr/>
        </p:nvSpPr>
        <p:spPr bwMode="auto">
          <a:xfrm flipH="1">
            <a:off x="6879679" y="4000504"/>
            <a:ext cx="708399" cy="7735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94" name="Arc 102"/>
          <p:cNvSpPr>
            <a:spLocks/>
          </p:cNvSpPr>
          <p:nvPr/>
        </p:nvSpPr>
        <p:spPr bwMode="auto">
          <a:xfrm flipH="1">
            <a:off x="6168555" y="4000504"/>
            <a:ext cx="708399" cy="760209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603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96" name="Group 104"/>
          <p:cNvGrpSpPr>
            <a:grpSpLocks/>
          </p:cNvGrpSpPr>
          <p:nvPr/>
        </p:nvGrpSpPr>
        <p:grpSpPr bwMode="auto">
          <a:xfrm>
            <a:off x="318234" y="1722862"/>
            <a:ext cx="1203339" cy="1138236"/>
            <a:chOff x="5207" y="4804"/>
            <a:chExt cx="2903" cy="1359"/>
          </a:xfrm>
        </p:grpSpPr>
        <p:sp>
          <p:nvSpPr>
            <p:cNvPr id="33897" name="Line 105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98" name="Line 106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99" name="Group 107"/>
          <p:cNvGrpSpPr>
            <a:grpSpLocks/>
          </p:cNvGrpSpPr>
          <p:nvPr/>
        </p:nvGrpSpPr>
        <p:grpSpPr bwMode="auto">
          <a:xfrm>
            <a:off x="413987" y="2108974"/>
            <a:ext cx="916909" cy="550273"/>
            <a:chOff x="5438" y="5253"/>
            <a:chExt cx="2212" cy="657"/>
          </a:xfrm>
        </p:grpSpPr>
        <p:sp>
          <p:nvSpPr>
            <p:cNvPr id="33900" name="Arc 108"/>
            <p:cNvSpPr>
              <a:spLocks/>
            </p:cNvSpPr>
            <p:nvPr/>
          </p:nvSpPr>
          <p:spPr bwMode="auto">
            <a:xfrm flipH="1">
              <a:off x="5438" y="5253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901" name="Arc 109"/>
            <p:cNvSpPr>
              <a:spLocks/>
            </p:cNvSpPr>
            <p:nvPr/>
          </p:nvSpPr>
          <p:spPr bwMode="auto">
            <a:xfrm flipH="1">
              <a:off x="6912" y="5265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902" name="Arc 110"/>
            <p:cNvSpPr>
              <a:spLocks/>
            </p:cNvSpPr>
            <p:nvPr/>
          </p:nvSpPr>
          <p:spPr bwMode="auto">
            <a:xfrm flipH="1" flipV="1">
              <a:off x="6175" y="5576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1142976" y="3286124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двухполупериодное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357818" y="785794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днополупериодное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357818" y="3286124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Пульсирующий ток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1" name="Прямая со стрелкой 120"/>
          <p:cNvCxnSpPr/>
          <p:nvPr/>
        </p:nvCxnSpPr>
        <p:spPr>
          <a:xfrm>
            <a:off x="2714612" y="3088558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Прямая со стрелкой 129"/>
          <p:cNvCxnSpPr/>
          <p:nvPr/>
        </p:nvCxnSpPr>
        <p:spPr>
          <a:xfrm rot="5400000">
            <a:off x="3466863" y="2305151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/>
          <p:nvPr/>
        </p:nvCxnSpPr>
        <p:spPr>
          <a:xfrm>
            <a:off x="2668296" y="1466678"/>
            <a:ext cx="157160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Прямая со стрелкой 134"/>
          <p:cNvCxnSpPr/>
          <p:nvPr/>
        </p:nvCxnSpPr>
        <p:spPr>
          <a:xfrm rot="16200000" flipV="1">
            <a:off x="1929604" y="2213744"/>
            <a:ext cx="1427172" cy="32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Прямая со стрелкой 144"/>
          <p:cNvCxnSpPr/>
          <p:nvPr/>
        </p:nvCxnSpPr>
        <p:spPr>
          <a:xfrm>
            <a:off x="2714612" y="1214422"/>
            <a:ext cx="571504" cy="1588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8" name="Group 104"/>
          <p:cNvGrpSpPr>
            <a:grpSpLocks/>
          </p:cNvGrpSpPr>
          <p:nvPr/>
        </p:nvGrpSpPr>
        <p:grpSpPr bwMode="auto">
          <a:xfrm>
            <a:off x="269954" y="4402372"/>
            <a:ext cx="1203339" cy="1138236"/>
            <a:chOff x="5207" y="4804"/>
            <a:chExt cx="2903" cy="1359"/>
          </a:xfrm>
        </p:grpSpPr>
        <p:sp>
          <p:nvSpPr>
            <p:cNvPr id="149" name="Line 105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0" name="Line 106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51" name="Group 107"/>
          <p:cNvGrpSpPr>
            <a:grpSpLocks/>
          </p:cNvGrpSpPr>
          <p:nvPr/>
        </p:nvGrpSpPr>
        <p:grpSpPr bwMode="auto">
          <a:xfrm>
            <a:off x="381473" y="4820815"/>
            <a:ext cx="916909" cy="550273"/>
            <a:chOff x="5438" y="5253"/>
            <a:chExt cx="2212" cy="657"/>
          </a:xfrm>
        </p:grpSpPr>
        <p:sp>
          <p:nvSpPr>
            <p:cNvPr id="152" name="Arc 108"/>
            <p:cNvSpPr>
              <a:spLocks/>
            </p:cNvSpPr>
            <p:nvPr/>
          </p:nvSpPr>
          <p:spPr bwMode="auto">
            <a:xfrm flipH="1">
              <a:off x="5438" y="5253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" name="Arc 109"/>
            <p:cNvSpPr>
              <a:spLocks/>
            </p:cNvSpPr>
            <p:nvPr/>
          </p:nvSpPr>
          <p:spPr bwMode="auto">
            <a:xfrm flipH="1">
              <a:off x="6912" y="5265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" name="Arc 110"/>
            <p:cNvSpPr>
              <a:spLocks/>
            </p:cNvSpPr>
            <p:nvPr/>
          </p:nvSpPr>
          <p:spPr bwMode="auto">
            <a:xfrm flipH="1" flipV="1">
              <a:off x="6175" y="5576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55" name="TextBox 154"/>
          <p:cNvSpPr txBox="1"/>
          <p:nvPr/>
        </p:nvSpPr>
        <p:spPr>
          <a:xfrm>
            <a:off x="2319480" y="5811660"/>
            <a:ext cx="500066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+</a:t>
            </a:r>
            <a:endParaRPr lang="ru-RU" sz="4000" dirty="0">
              <a:solidFill>
                <a:schemeClr val="bg1"/>
              </a:solidFill>
            </a:endParaRPr>
          </a:p>
        </p:txBody>
      </p:sp>
      <p:grpSp>
        <p:nvGrpSpPr>
          <p:cNvPr id="156" name="Группа 155"/>
          <p:cNvGrpSpPr/>
          <p:nvPr/>
        </p:nvGrpSpPr>
        <p:grpSpPr>
          <a:xfrm>
            <a:off x="2428860" y="3929066"/>
            <a:ext cx="428628" cy="357190"/>
            <a:chOff x="1785918" y="1714488"/>
            <a:chExt cx="714380" cy="500066"/>
          </a:xfrm>
          <a:solidFill>
            <a:srgbClr val="006600">
              <a:alpha val="81000"/>
            </a:srgbClr>
          </a:solidFill>
        </p:grpSpPr>
        <p:sp>
          <p:nvSpPr>
            <p:cNvPr id="157" name="Прямоугольник 156"/>
            <p:cNvSpPr/>
            <p:nvPr/>
          </p:nvSpPr>
          <p:spPr>
            <a:xfrm>
              <a:off x="1785918" y="1714488"/>
              <a:ext cx="714380" cy="500066"/>
            </a:xfrm>
            <a:prstGeom prst="rect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8" name="Line 64"/>
            <p:cNvSpPr>
              <a:spLocks noChangeShapeType="1"/>
            </p:cNvSpPr>
            <p:nvPr/>
          </p:nvSpPr>
          <p:spPr bwMode="auto">
            <a:xfrm>
              <a:off x="1976833" y="1978974"/>
              <a:ext cx="327424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cxnSp>
        <p:nvCxnSpPr>
          <p:cNvPr id="159" name="Прямая со стрелкой 158"/>
          <p:cNvCxnSpPr/>
          <p:nvPr/>
        </p:nvCxnSpPr>
        <p:spPr>
          <a:xfrm>
            <a:off x="2714612" y="4999048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Прямая со стрелкой 159"/>
          <p:cNvCxnSpPr/>
          <p:nvPr/>
        </p:nvCxnSpPr>
        <p:spPr>
          <a:xfrm rot="5400000">
            <a:off x="4042178" y="4651026"/>
            <a:ext cx="714380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Прямая со стрелкой 161"/>
          <p:cNvCxnSpPr/>
          <p:nvPr/>
        </p:nvCxnSpPr>
        <p:spPr>
          <a:xfrm>
            <a:off x="2786050" y="4346374"/>
            <a:ext cx="157160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Прямая со стрелкой 162"/>
          <p:cNvCxnSpPr/>
          <p:nvPr/>
        </p:nvCxnSpPr>
        <p:spPr>
          <a:xfrm rot="5400000" flipH="1" flipV="1">
            <a:off x="2392347" y="4677389"/>
            <a:ext cx="642942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Прямая со стрелкой 169"/>
          <p:cNvCxnSpPr/>
          <p:nvPr/>
        </p:nvCxnSpPr>
        <p:spPr>
          <a:xfrm>
            <a:off x="2714612" y="5715016"/>
            <a:ext cx="157160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Прямая со стрелкой 170"/>
          <p:cNvCxnSpPr/>
          <p:nvPr/>
        </p:nvCxnSpPr>
        <p:spPr>
          <a:xfrm rot="5400000">
            <a:off x="2358216" y="5357032"/>
            <a:ext cx="714380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Прямая со стрелкой 171"/>
          <p:cNvCxnSpPr/>
          <p:nvPr/>
        </p:nvCxnSpPr>
        <p:spPr>
          <a:xfrm>
            <a:off x="2714612" y="4929198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Прямая со стрелкой 172"/>
          <p:cNvCxnSpPr/>
          <p:nvPr/>
        </p:nvCxnSpPr>
        <p:spPr>
          <a:xfrm rot="5400000" flipH="1" flipV="1">
            <a:off x="4037009" y="5384377"/>
            <a:ext cx="642942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6" name="Прямоугольник 135"/>
          <p:cNvSpPr/>
          <p:nvPr/>
        </p:nvSpPr>
        <p:spPr>
          <a:xfrm>
            <a:off x="-36512" y="-27384"/>
            <a:ext cx="9144000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каком  направлении идёт ток по нагрузочному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сопротивлению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3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3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8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3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3000"/>
                                        <p:tgtEl>
                                          <p:spTgt spid="338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0"/>
                                            </p:cond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8"/>
                                            </p:cond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2"/>
                                            </p:cond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3000"/>
                                        <p:tgtEl>
                                          <p:spTgt spid="338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2.59259E-6 L 0.00538 0.35949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1800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00347 -0.31204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15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33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2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2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2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2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2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2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1000"/>
                                        <p:tgtEl>
                                          <p:spTgt spid="33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1000"/>
                                        <p:tgtEl>
                                          <p:spTgt spid="33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3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33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33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000"/>
                            </p:stCondLst>
                            <p:childTnLst>
                              <p:par>
                                <p:cTn id="1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1000"/>
                                        <p:tgtEl>
                                          <p:spTgt spid="33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0"/>
                            </p:stCondLst>
                            <p:childTnLst>
                              <p:par>
                                <p:cTn id="1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1000"/>
                                        <p:tgtEl>
                                          <p:spTgt spid="338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38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3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3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0"/>
                            </p:stCondLst>
                            <p:childTnLst>
                              <p:par>
                                <p:cTn id="16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6000"/>
                            </p:stCondLst>
                            <p:childTnLst>
                              <p:par>
                                <p:cTn id="1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7000"/>
                            </p:stCondLst>
                            <p:childTnLst>
                              <p:par>
                                <p:cTn id="1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9"/>
                                            </p:cond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8000"/>
                            </p:stCondLst>
                            <p:childTnLst>
                              <p:par>
                                <p:cTn id="18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5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3"/>
                                            </p:cond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9000"/>
                            </p:stCondLst>
                            <p:childTnLst>
                              <p:par>
                                <p:cTn id="1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7"/>
                                            </p:cond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2000"/>
                                        <p:tgtEl>
                                          <p:spTgt spid="338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00173 0.28959 " pathEditMode="relative" rAng="0" ptsTypes="AA">
                                      <p:cBhvr>
                                        <p:cTn id="197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14500"/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-0.01065 L 0.00503 -0.31528 " pathEditMode="relative" rAng="0" ptsTypes="AA">
                                      <p:cBhvr>
                                        <p:cTn id="199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5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3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1"/>
                                            </p:cond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2000"/>
                            </p:stCondLst>
                            <p:childTnLst>
                              <p:par>
                                <p:cTn id="2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5"/>
                                            </p:cond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3000"/>
                            </p:stCondLst>
                            <p:childTnLst>
                              <p:par>
                                <p:cTn id="2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000"/>
                            </p:stCondLst>
                            <p:childTnLst>
                              <p:par>
                                <p:cTn id="2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5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3"/>
                                            </p:cond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0"/>
                            </p:stCondLst>
                            <p:childTnLst>
                              <p:par>
                                <p:cTn id="2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2000"/>
                                        <p:tgtEl>
                                          <p:spTgt spid="33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1000"/>
                                        <p:tgtEl>
                                          <p:spTgt spid="33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3000"/>
                            </p:stCondLst>
                            <p:childTnLst>
                              <p:par>
                                <p:cTn id="23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1" dur="2000" fill="hold"/>
                                        <p:tgtEl>
                                          <p:spTgt spid="1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1" animBg="1"/>
      <p:bldP spid="144" grpId="2" animBg="1"/>
      <p:bldP spid="33826" grpId="0" animBg="1"/>
      <p:bldP spid="33831" grpId="0" animBg="1"/>
      <p:bldP spid="33832" grpId="0" animBg="1"/>
      <p:bldP spid="33834" grpId="0" animBg="1"/>
      <p:bldP spid="33838" grpId="0" animBg="1"/>
      <p:bldP spid="33839" grpId="0" animBg="1"/>
      <p:bldP spid="33884" grpId="0" animBg="1"/>
      <p:bldP spid="33885" grpId="0" animBg="1"/>
      <p:bldP spid="33886" grpId="0" animBg="1"/>
      <p:bldP spid="33889" grpId="0" animBg="1"/>
      <p:bldP spid="33893" grpId="0" animBg="1"/>
      <p:bldP spid="33894" grpId="0" animBg="1"/>
      <p:bldP spid="113" grpId="0"/>
      <p:bldP spid="114" grpId="0"/>
      <p:bldP spid="115" grpId="0"/>
      <p:bldP spid="115" grpId="1"/>
      <p:bldP spid="155" grpId="0" animBg="1"/>
      <p:bldP spid="15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Box 191"/>
          <p:cNvSpPr txBox="1"/>
          <p:nvPr/>
        </p:nvSpPr>
        <p:spPr>
          <a:xfrm>
            <a:off x="5283182" y="4231664"/>
            <a:ext cx="64294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0944" y="1700840"/>
            <a:ext cx="64294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8409576" y="3262026"/>
            <a:ext cx="85725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71414"/>
            <a:ext cx="464347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транзистор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(п.п. триод)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928934"/>
            <a:ext cx="2214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cap="all" baseline="-25000" dirty="0" smtClean="0">
                <a:latin typeface="Times New Roman" pitchFamily="18" charset="0"/>
                <a:cs typeface="Times New Roman" pitchFamily="18" charset="0"/>
              </a:rPr>
              <a:t>Б-К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большое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резко его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6050" y="3071810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Усилитель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Генератор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00562" y="1000108"/>
            <a:ext cx="365130" cy="344441"/>
            <a:chOff x="7108" y="3188"/>
            <a:chExt cx="207" cy="207"/>
          </a:xfrm>
        </p:grpSpPr>
        <p:sp>
          <p:nvSpPr>
            <p:cNvPr id="1027" name="Line 3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357155" y="857238"/>
            <a:ext cx="4756388" cy="2000258"/>
            <a:chOff x="12056" y="4051"/>
            <a:chExt cx="2702" cy="1205"/>
          </a:xfrm>
        </p:grpSpPr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 rot="-5400000">
              <a:off x="14219" y="4573"/>
              <a:ext cx="339" cy="141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31" name="Group 7"/>
            <p:cNvGrpSpPr>
              <a:grpSpLocks/>
            </p:cNvGrpSpPr>
            <p:nvPr/>
          </p:nvGrpSpPr>
          <p:grpSpPr bwMode="auto">
            <a:xfrm>
              <a:off x="12056" y="4051"/>
              <a:ext cx="2702" cy="1205"/>
              <a:chOff x="12339" y="4334"/>
              <a:chExt cx="2702" cy="1205"/>
            </a:xfrm>
          </p:grpSpPr>
          <p:grpSp>
            <p:nvGrpSpPr>
              <p:cNvPr id="1032" name="Group 8"/>
              <p:cNvGrpSpPr>
                <a:grpSpLocks/>
              </p:cNvGrpSpPr>
              <p:nvPr/>
            </p:nvGrpSpPr>
            <p:grpSpPr bwMode="auto">
              <a:xfrm>
                <a:off x="12414" y="4334"/>
                <a:ext cx="2063" cy="465"/>
                <a:chOff x="12453" y="4117"/>
                <a:chExt cx="2063" cy="465"/>
              </a:xfrm>
            </p:grpSpPr>
            <p:grpSp>
              <p:nvGrpSpPr>
                <p:cNvPr id="1033" name="Group 9"/>
                <p:cNvGrpSpPr>
                  <a:grpSpLocks/>
                </p:cNvGrpSpPr>
                <p:nvPr/>
              </p:nvGrpSpPr>
              <p:grpSpPr bwMode="auto">
                <a:xfrm>
                  <a:off x="13327" y="4117"/>
                  <a:ext cx="311" cy="461"/>
                  <a:chOff x="13592" y="5296"/>
                  <a:chExt cx="311" cy="461"/>
                </a:xfrm>
              </p:grpSpPr>
              <p:sp>
                <p:nvSpPr>
                  <p:cNvPr id="1034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3592" y="5296"/>
                    <a:ext cx="311" cy="461"/>
                  </a:xfrm>
                  <a:prstGeom prst="rect">
                    <a:avLst/>
                  </a:prstGeom>
                  <a:noFill/>
                  <a:ln w="31750">
                    <a:solidFill>
                      <a:srgbClr val="FF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035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13673" y="5309"/>
                    <a:ext cx="162" cy="187"/>
                    <a:chOff x="846" y="9235"/>
                    <a:chExt cx="366" cy="388"/>
                  </a:xfrm>
                </p:grpSpPr>
                <p:sp>
                  <p:nvSpPr>
                    <p:cNvPr id="1036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9235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37" name="Group 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7" y="9337"/>
                      <a:ext cx="207" cy="207"/>
                      <a:chOff x="7108" y="3188"/>
                      <a:chExt cx="207" cy="207"/>
                    </a:xfrm>
                  </p:grpSpPr>
                  <p:sp>
                    <p:nvSpPr>
                      <p:cNvPr id="1038" name="Line 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08" y="3294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39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 rot="-5400000">
                        <a:off x="7108" y="3292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040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13672" y="5539"/>
                    <a:ext cx="162" cy="187"/>
                    <a:chOff x="846" y="9235"/>
                    <a:chExt cx="366" cy="388"/>
                  </a:xfrm>
                </p:grpSpPr>
                <p:sp>
                  <p:nvSpPr>
                    <p:cNvPr id="1041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9235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42" name="Group 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7" y="9337"/>
                      <a:ext cx="207" cy="207"/>
                      <a:chOff x="7108" y="3188"/>
                      <a:chExt cx="207" cy="207"/>
                    </a:xfrm>
                  </p:grpSpPr>
                  <p:sp>
                    <p:nvSpPr>
                      <p:cNvPr id="1043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08" y="3294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44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 rot="-5400000">
                        <a:off x="7108" y="3292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grpSp>
              <p:nvGrpSpPr>
                <p:cNvPr id="1045" name="Group 21"/>
                <p:cNvGrpSpPr>
                  <a:grpSpLocks/>
                </p:cNvGrpSpPr>
                <p:nvPr/>
              </p:nvGrpSpPr>
              <p:grpSpPr bwMode="auto">
                <a:xfrm>
                  <a:off x="12453" y="4121"/>
                  <a:ext cx="891" cy="461"/>
                  <a:chOff x="12453" y="4121"/>
                  <a:chExt cx="891" cy="461"/>
                </a:xfrm>
              </p:grpSpPr>
              <p:sp>
                <p:nvSpPr>
                  <p:cNvPr id="1046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2641" y="4121"/>
                    <a:ext cx="703" cy="461"/>
                  </a:xfrm>
                  <a:prstGeom prst="rect">
                    <a:avLst/>
                  </a:prstGeom>
                  <a:noFill/>
                  <a:ln w="31750">
                    <a:solidFill>
                      <a:srgbClr val="0000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047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12716" y="4145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48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49" name="Oval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50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13146" y="4129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51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52" name="Oval 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53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12701" y="4367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54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55" name="Oval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56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13145" y="4352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57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58" name="Oval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59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12913" y="4226"/>
                    <a:ext cx="162" cy="187"/>
                    <a:chOff x="846" y="9235"/>
                    <a:chExt cx="366" cy="388"/>
                  </a:xfrm>
                </p:grpSpPr>
                <p:sp>
                  <p:nvSpPr>
                    <p:cNvPr id="1060" name="Oval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9235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61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7" y="9337"/>
                      <a:ext cx="207" cy="207"/>
                      <a:chOff x="7108" y="3188"/>
                      <a:chExt cx="207" cy="207"/>
                    </a:xfrm>
                  </p:grpSpPr>
                  <p:sp>
                    <p:nvSpPr>
                      <p:cNvPr id="1062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08" y="3294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63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 rot="-5400000">
                        <a:off x="7108" y="3292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sp>
                <p:nvSpPr>
                  <p:cNvPr id="1064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12453" y="4377"/>
                    <a:ext cx="191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65" name="Group 41"/>
                <p:cNvGrpSpPr>
                  <a:grpSpLocks/>
                </p:cNvGrpSpPr>
                <p:nvPr/>
              </p:nvGrpSpPr>
              <p:grpSpPr bwMode="auto">
                <a:xfrm flipH="1">
                  <a:off x="13625" y="4120"/>
                  <a:ext cx="891" cy="461"/>
                  <a:chOff x="12453" y="4121"/>
                  <a:chExt cx="891" cy="461"/>
                </a:xfrm>
              </p:grpSpPr>
              <p:sp>
                <p:nvSpPr>
                  <p:cNvPr id="1066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12641" y="4121"/>
                    <a:ext cx="703" cy="461"/>
                  </a:xfrm>
                  <a:prstGeom prst="rect">
                    <a:avLst/>
                  </a:prstGeom>
                  <a:noFill/>
                  <a:ln w="31750">
                    <a:solidFill>
                      <a:srgbClr val="0000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067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12716" y="4145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68" name="Line 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69" name="Oval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70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13146" y="4129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71" name="Line 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72" name="Oval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73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12701" y="4367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74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75" name="Oval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76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13145" y="4352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77" name="Line 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78" name="Oval 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79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12913" y="4226"/>
                    <a:ext cx="162" cy="187"/>
                    <a:chOff x="846" y="9235"/>
                    <a:chExt cx="366" cy="388"/>
                  </a:xfrm>
                </p:grpSpPr>
                <p:sp>
                  <p:nvSpPr>
                    <p:cNvPr id="1080" name="Oval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9235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81" name="Group 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7" y="9337"/>
                      <a:ext cx="207" cy="207"/>
                      <a:chOff x="7108" y="3188"/>
                      <a:chExt cx="207" cy="207"/>
                    </a:xfrm>
                  </p:grpSpPr>
                  <p:sp>
                    <p:nvSpPr>
                      <p:cNvPr id="1082" name="Line 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08" y="3294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83" name="Line 59"/>
                      <p:cNvSpPr>
                        <a:spLocks noChangeShapeType="1"/>
                      </p:cNvSpPr>
                      <p:nvPr/>
                    </p:nvSpPr>
                    <p:spPr bwMode="auto">
                      <a:xfrm rot="-5400000">
                        <a:off x="7108" y="3292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sp>
                <p:nvSpPr>
                  <p:cNvPr id="1084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12453" y="4377"/>
                    <a:ext cx="191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85" name="Group 61"/>
              <p:cNvGrpSpPr>
                <a:grpSpLocks/>
              </p:cNvGrpSpPr>
              <p:nvPr/>
            </p:nvGrpSpPr>
            <p:grpSpPr bwMode="auto">
              <a:xfrm>
                <a:off x="12339" y="4580"/>
                <a:ext cx="2702" cy="959"/>
                <a:chOff x="12339" y="4580"/>
                <a:chExt cx="2702" cy="959"/>
              </a:xfrm>
            </p:grpSpPr>
            <p:grpSp>
              <p:nvGrpSpPr>
                <p:cNvPr id="1086" name="Group 62"/>
                <p:cNvGrpSpPr>
                  <a:grpSpLocks/>
                </p:cNvGrpSpPr>
                <p:nvPr/>
              </p:nvGrpSpPr>
              <p:grpSpPr bwMode="auto">
                <a:xfrm>
                  <a:off x="14665" y="4580"/>
                  <a:ext cx="0" cy="757"/>
                  <a:chOff x="14712" y="4371"/>
                  <a:chExt cx="0" cy="757"/>
                </a:xfrm>
              </p:grpSpPr>
              <p:sp>
                <p:nvSpPr>
                  <p:cNvPr id="1087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14712" y="4371"/>
                    <a:ext cx="0" cy="17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88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14712" y="4895"/>
                    <a:ext cx="0" cy="233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89" name="Group 65"/>
                <p:cNvGrpSpPr>
                  <a:grpSpLocks/>
                </p:cNvGrpSpPr>
                <p:nvPr/>
              </p:nvGrpSpPr>
              <p:grpSpPr bwMode="auto">
                <a:xfrm flipH="1">
                  <a:off x="12419" y="5170"/>
                  <a:ext cx="644" cy="369"/>
                  <a:chOff x="2004" y="7246"/>
                  <a:chExt cx="644" cy="369"/>
                </a:xfrm>
              </p:grpSpPr>
              <p:sp>
                <p:nvSpPr>
                  <p:cNvPr id="1090" name="Line 6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50" y="7338"/>
                    <a:ext cx="0" cy="150"/>
                  </a:xfrm>
                  <a:prstGeom prst="line">
                    <a:avLst/>
                  </a:prstGeom>
                  <a:noFill/>
                  <a:ln w="5397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1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2004" y="7406"/>
                    <a:ext cx="242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2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2258" y="7246"/>
                    <a:ext cx="0" cy="369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3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2339" y="7407"/>
                    <a:ext cx="309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4" name="Group 70"/>
                <p:cNvGrpSpPr>
                  <a:grpSpLocks/>
                </p:cNvGrpSpPr>
                <p:nvPr/>
              </p:nvGrpSpPr>
              <p:grpSpPr bwMode="auto">
                <a:xfrm>
                  <a:off x="13665" y="5153"/>
                  <a:ext cx="774" cy="370"/>
                  <a:chOff x="8049" y="6037"/>
                  <a:chExt cx="774" cy="370"/>
                </a:xfrm>
              </p:grpSpPr>
              <p:sp>
                <p:nvSpPr>
                  <p:cNvPr id="1095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8347" y="6137"/>
                    <a:ext cx="0" cy="150"/>
                  </a:xfrm>
                  <a:prstGeom prst="line">
                    <a:avLst/>
                  </a:prstGeom>
                  <a:noFill/>
                  <a:ln w="571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6" name="Line 7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581" y="6214"/>
                    <a:ext cx="242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7" name="Line 7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31" y="6037"/>
                    <a:ext cx="0" cy="369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8" name="Line 7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049" y="6206"/>
                    <a:ext cx="309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9" name="Line 75"/>
                  <p:cNvSpPr>
                    <a:spLocks noChangeShapeType="1"/>
                  </p:cNvSpPr>
                  <p:nvPr/>
                </p:nvSpPr>
                <p:spPr bwMode="auto">
                  <a:xfrm>
                    <a:off x="8508" y="6145"/>
                    <a:ext cx="0" cy="150"/>
                  </a:xfrm>
                  <a:prstGeom prst="line">
                    <a:avLst/>
                  </a:prstGeom>
                  <a:noFill/>
                  <a:ln w="5397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00" name="Line 7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584" y="6038"/>
                    <a:ext cx="0" cy="369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01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13427" y="4789"/>
                  <a:ext cx="0" cy="542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2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12967" y="5326"/>
                  <a:ext cx="865" cy="7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3" name="Line 79"/>
                <p:cNvSpPr>
                  <a:spLocks noChangeShapeType="1"/>
                </p:cNvSpPr>
                <p:nvPr/>
              </p:nvSpPr>
              <p:spPr bwMode="auto">
                <a:xfrm>
                  <a:off x="14364" y="5329"/>
                  <a:ext cx="314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4" name="Line 80"/>
                <p:cNvSpPr>
                  <a:spLocks noChangeShapeType="1"/>
                </p:cNvSpPr>
                <p:nvPr/>
              </p:nvSpPr>
              <p:spPr bwMode="auto">
                <a:xfrm>
                  <a:off x="14672" y="5199"/>
                  <a:ext cx="369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5" name="Line 81"/>
                <p:cNvSpPr>
                  <a:spLocks noChangeShapeType="1"/>
                </p:cNvSpPr>
                <p:nvPr/>
              </p:nvSpPr>
              <p:spPr bwMode="auto">
                <a:xfrm>
                  <a:off x="14658" y="4692"/>
                  <a:ext cx="369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06" name="Group 82"/>
                <p:cNvGrpSpPr>
                  <a:grpSpLocks/>
                </p:cNvGrpSpPr>
                <p:nvPr/>
              </p:nvGrpSpPr>
              <p:grpSpPr bwMode="auto">
                <a:xfrm rot="-5400000">
                  <a:off x="12277" y="4644"/>
                  <a:ext cx="265" cy="141"/>
                  <a:chOff x="9201" y="10684"/>
                  <a:chExt cx="763" cy="276"/>
                </a:xfrm>
              </p:grpSpPr>
              <p:grpSp>
                <p:nvGrpSpPr>
                  <p:cNvPr id="1107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9201" y="10684"/>
                    <a:ext cx="184" cy="276"/>
                    <a:chOff x="3503" y="4378"/>
                    <a:chExt cx="184" cy="276"/>
                  </a:xfrm>
                </p:grpSpPr>
                <p:sp>
                  <p:nvSpPr>
                    <p:cNvPr id="1108" name="Oval 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4458"/>
                      <a:ext cx="141" cy="14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9" name="Line 8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03" y="4378"/>
                      <a:ext cx="184" cy="276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110" name="Line 86"/>
                  <p:cNvSpPr>
                    <a:spLocks noChangeShapeType="1"/>
                  </p:cNvSpPr>
                  <p:nvPr/>
                </p:nvSpPr>
                <p:spPr bwMode="auto">
                  <a:xfrm>
                    <a:off x="9347" y="10831"/>
                    <a:ext cx="61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11" name="Group 87"/>
                <p:cNvGrpSpPr>
                  <a:grpSpLocks/>
                </p:cNvGrpSpPr>
                <p:nvPr/>
              </p:nvGrpSpPr>
              <p:grpSpPr bwMode="auto">
                <a:xfrm rot="5400000" flipV="1">
                  <a:off x="12285" y="5143"/>
                  <a:ext cx="265" cy="141"/>
                  <a:chOff x="9201" y="10684"/>
                  <a:chExt cx="763" cy="276"/>
                </a:xfrm>
              </p:grpSpPr>
              <p:grpSp>
                <p:nvGrpSpPr>
                  <p:cNvPr id="1112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9201" y="10684"/>
                    <a:ext cx="184" cy="276"/>
                    <a:chOff x="3503" y="4378"/>
                    <a:chExt cx="184" cy="276"/>
                  </a:xfrm>
                </p:grpSpPr>
                <p:sp>
                  <p:nvSpPr>
                    <p:cNvPr id="1113" name="Oval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4458"/>
                      <a:ext cx="141" cy="14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14" name="Line 9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03" y="4378"/>
                      <a:ext cx="184" cy="276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115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9347" y="10831"/>
                    <a:ext cx="61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</p:grpSp>
      </p:grpSp>
      <p:cxnSp>
        <p:nvCxnSpPr>
          <p:cNvPr id="97" name="Прямая соединительная линия 96"/>
          <p:cNvCxnSpPr/>
          <p:nvPr/>
        </p:nvCxnSpPr>
        <p:spPr>
          <a:xfrm>
            <a:off x="3929058" y="1284272"/>
            <a:ext cx="500066" cy="1588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17" name="Group 93"/>
          <p:cNvGrpSpPr>
            <a:grpSpLocks/>
          </p:cNvGrpSpPr>
          <p:nvPr/>
        </p:nvGrpSpPr>
        <p:grpSpPr bwMode="auto">
          <a:xfrm>
            <a:off x="5786446" y="1785926"/>
            <a:ext cx="3000364" cy="3817949"/>
            <a:chOff x="7459" y="4833"/>
            <a:chExt cx="2088" cy="2236"/>
          </a:xfrm>
        </p:grpSpPr>
        <p:grpSp>
          <p:nvGrpSpPr>
            <p:cNvPr id="1118" name="Group 94"/>
            <p:cNvGrpSpPr>
              <a:grpSpLocks/>
            </p:cNvGrpSpPr>
            <p:nvPr/>
          </p:nvGrpSpPr>
          <p:grpSpPr bwMode="auto">
            <a:xfrm rot="-5400000">
              <a:off x="7369" y="5632"/>
              <a:ext cx="2063" cy="465"/>
              <a:chOff x="12453" y="4117"/>
              <a:chExt cx="2063" cy="465"/>
            </a:xfrm>
          </p:grpSpPr>
          <p:grpSp>
            <p:nvGrpSpPr>
              <p:cNvPr id="1119" name="Group 95"/>
              <p:cNvGrpSpPr>
                <a:grpSpLocks/>
              </p:cNvGrpSpPr>
              <p:nvPr/>
            </p:nvGrpSpPr>
            <p:grpSpPr bwMode="auto">
              <a:xfrm>
                <a:off x="13335" y="4117"/>
                <a:ext cx="311" cy="461"/>
                <a:chOff x="13600" y="5296"/>
                <a:chExt cx="311" cy="461"/>
              </a:xfrm>
            </p:grpSpPr>
            <p:sp>
              <p:nvSpPr>
                <p:cNvPr id="1120" name="Rectangle 96"/>
                <p:cNvSpPr>
                  <a:spLocks noChangeArrowheads="1"/>
                </p:cNvSpPr>
                <p:nvPr/>
              </p:nvSpPr>
              <p:spPr bwMode="auto">
                <a:xfrm>
                  <a:off x="13600" y="5296"/>
                  <a:ext cx="311" cy="461"/>
                </a:xfrm>
                <a:prstGeom prst="rect">
                  <a:avLst/>
                </a:prstGeom>
                <a:noFill/>
                <a:ln w="3175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21" name="Group 97"/>
                <p:cNvGrpSpPr>
                  <a:grpSpLocks/>
                </p:cNvGrpSpPr>
                <p:nvPr/>
              </p:nvGrpSpPr>
              <p:grpSpPr bwMode="auto">
                <a:xfrm>
                  <a:off x="13673" y="5309"/>
                  <a:ext cx="162" cy="187"/>
                  <a:chOff x="846" y="9235"/>
                  <a:chExt cx="366" cy="388"/>
                </a:xfrm>
              </p:grpSpPr>
              <p:sp>
                <p:nvSpPr>
                  <p:cNvPr id="1122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23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24" name="Line 1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5" name="Line 101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26" name="Group 102"/>
                <p:cNvGrpSpPr>
                  <a:grpSpLocks/>
                </p:cNvGrpSpPr>
                <p:nvPr/>
              </p:nvGrpSpPr>
              <p:grpSpPr bwMode="auto">
                <a:xfrm>
                  <a:off x="13672" y="5539"/>
                  <a:ext cx="162" cy="187"/>
                  <a:chOff x="846" y="9235"/>
                  <a:chExt cx="366" cy="388"/>
                </a:xfrm>
              </p:grpSpPr>
              <p:sp>
                <p:nvSpPr>
                  <p:cNvPr id="1127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2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29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0" name="Line 106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1131" name="Group 107"/>
              <p:cNvGrpSpPr>
                <a:grpSpLocks/>
              </p:cNvGrpSpPr>
              <p:nvPr/>
            </p:nvGrpSpPr>
            <p:grpSpPr bwMode="auto">
              <a:xfrm>
                <a:off x="12453" y="4121"/>
                <a:ext cx="875" cy="461"/>
                <a:chOff x="12453" y="4121"/>
                <a:chExt cx="875" cy="461"/>
              </a:xfrm>
            </p:grpSpPr>
            <p:sp>
              <p:nvSpPr>
                <p:cNvPr id="1132" name="Rectangle 108"/>
                <p:cNvSpPr>
                  <a:spLocks noChangeArrowheads="1"/>
                </p:cNvSpPr>
                <p:nvPr/>
              </p:nvSpPr>
              <p:spPr bwMode="auto">
                <a:xfrm>
                  <a:off x="12625" y="4121"/>
                  <a:ext cx="703" cy="461"/>
                </a:xfrm>
                <a:prstGeom prst="rect">
                  <a:avLst/>
                </a:prstGeom>
                <a:noFill/>
                <a:ln w="31750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33" name="Group 109"/>
                <p:cNvGrpSpPr>
                  <a:grpSpLocks/>
                </p:cNvGrpSpPr>
                <p:nvPr/>
              </p:nvGrpSpPr>
              <p:grpSpPr bwMode="auto">
                <a:xfrm>
                  <a:off x="12716" y="4145"/>
                  <a:ext cx="141" cy="141"/>
                  <a:chOff x="1783" y="8526"/>
                  <a:chExt cx="366" cy="388"/>
                </a:xfrm>
              </p:grpSpPr>
              <p:sp>
                <p:nvSpPr>
                  <p:cNvPr id="1134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35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6" name="Group 112"/>
                <p:cNvGrpSpPr>
                  <a:grpSpLocks/>
                </p:cNvGrpSpPr>
                <p:nvPr/>
              </p:nvGrpSpPr>
              <p:grpSpPr bwMode="auto">
                <a:xfrm>
                  <a:off x="13146" y="4129"/>
                  <a:ext cx="141" cy="141"/>
                  <a:chOff x="1783" y="8526"/>
                  <a:chExt cx="366" cy="388"/>
                </a:xfrm>
              </p:grpSpPr>
              <p:sp>
                <p:nvSpPr>
                  <p:cNvPr id="1137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38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9" name="Group 115"/>
                <p:cNvGrpSpPr>
                  <a:grpSpLocks/>
                </p:cNvGrpSpPr>
                <p:nvPr/>
              </p:nvGrpSpPr>
              <p:grpSpPr bwMode="auto">
                <a:xfrm>
                  <a:off x="12701" y="4367"/>
                  <a:ext cx="141" cy="141"/>
                  <a:chOff x="1783" y="8526"/>
                  <a:chExt cx="366" cy="388"/>
                </a:xfrm>
              </p:grpSpPr>
              <p:sp>
                <p:nvSpPr>
                  <p:cNvPr id="1140" name="Line 116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41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2" name="Group 118"/>
                <p:cNvGrpSpPr>
                  <a:grpSpLocks/>
                </p:cNvGrpSpPr>
                <p:nvPr/>
              </p:nvGrpSpPr>
              <p:grpSpPr bwMode="auto">
                <a:xfrm>
                  <a:off x="13145" y="4352"/>
                  <a:ext cx="141" cy="141"/>
                  <a:chOff x="1783" y="8526"/>
                  <a:chExt cx="366" cy="388"/>
                </a:xfrm>
              </p:grpSpPr>
              <p:sp>
                <p:nvSpPr>
                  <p:cNvPr id="1143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44" name="Oval 120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5" name="Group 121"/>
                <p:cNvGrpSpPr>
                  <a:grpSpLocks/>
                </p:cNvGrpSpPr>
                <p:nvPr/>
              </p:nvGrpSpPr>
              <p:grpSpPr bwMode="auto">
                <a:xfrm>
                  <a:off x="12913" y="4226"/>
                  <a:ext cx="162" cy="187"/>
                  <a:chOff x="846" y="9235"/>
                  <a:chExt cx="366" cy="388"/>
                </a:xfrm>
              </p:grpSpPr>
              <p:sp>
                <p:nvSpPr>
                  <p:cNvPr id="1146" name="Oval 12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47" name="Group 123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48" name="Line 1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9" name="Line 12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1150" name="Line 126"/>
                <p:cNvSpPr>
                  <a:spLocks noChangeShapeType="1"/>
                </p:cNvSpPr>
                <p:nvPr/>
              </p:nvSpPr>
              <p:spPr bwMode="auto">
                <a:xfrm>
                  <a:off x="12453" y="4377"/>
                  <a:ext cx="191" cy="0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151" name="Group 127"/>
              <p:cNvGrpSpPr>
                <a:grpSpLocks/>
              </p:cNvGrpSpPr>
              <p:nvPr/>
            </p:nvGrpSpPr>
            <p:grpSpPr bwMode="auto">
              <a:xfrm flipH="1">
                <a:off x="13649" y="4120"/>
                <a:ext cx="867" cy="461"/>
                <a:chOff x="12453" y="4121"/>
                <a:chExt cx="867" cy="461"/>
              </a:xfrm>
            </p:grpSpPr>
            <p:sp>
              <p:nvSpPr>
                <p:cNvPr id="1152" name="Rectangle 128"/>
                <p:cNvSpPr>
                  <a:spLocks noChangeArrowheads="1"/>
                </p:cNvSpPr>
                <p:nvPr/>
              </p:nvSpPr>
              <p:spPr bwMode="auto">
                <a:xfrm>
                  <a:off x="12617" y="4121"/>
                  <a:ext cx="703" cy="461"/>
                </a:xfrm>
                <a:prstGeom prst="rect">
                  <a:avLst/>
                </a:prstGeom>
                <a:noFill/>
                <a:ln w="31750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53" name="Group 129"/>
                <p:cNvGrpSpPr>
                  <a:grpSpLocks/>
                </p:cNvGrpSpPr>
                <p:nvPr/>
              </p:nvGrpSpPr>
              <p:grpSpPr bwMode="auto">
                <a:xfrm>
                  <a:off x="12716" y="4145"/>
                  <a:ext cx="141" cy="141"/>
                  <a:chOff x="1783" y="8526"/>
                  <a:chExt cx="366" cy="388"/>
                </a:xfrm>
              </p:grpSpPr>
              <p:sp>
                <p:nvSpPr>
                  <p:cNvPr id="1154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55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6" name="Group 132"/>
                <p:cNvGrpSpPr>
                  <a:grpSpLocks/>
                </p:cNvGrpSpPr>
                <p:nvPr/>
              </p:nvGrpSpPr>
              <p:grpSpPr bwMode="auto">
                <a:xfrm>
                  <a:off x="13146" y="4129"/>
                  <a:ext cx="141" cy="141"/>
                  <a:chOff x="1783" y="8526"/>
                  <a:chExt cx="366" cy="388"/>
                </a:xfrm>
              </p:grpSpPr>
              <p:sp>
                <p:nvSpPr>
                  <p:cNvPr id="1157" name="Line 133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58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9" name="Group 135"/>
                <p:cNvGrpSpPr>
                  <a:grpSpLocks/>
                </p:cNvGrpSpPr>
                <p:nvPr/>
              </p:nvGrpSpPr>
              <p:grpSpPr bwMode="auto">
                <a:xfrm>
                  <a:off x="12701" y="4367"/>
                  <a:ext cx="141" cy="141"/>
                  <a:chOff x="1783" y="8526"/>
                  <a:chExt cx="366" cy="388"/>
                </a:xfrm>
              </p:grpSpPr>
              <p:sp>
                <p:nvSpPr>
                  <p:cNvPr id="1160" name="Line 136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61" name="Oval 137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2" name="Group 138"/>
                <p:cNvGrpSpPr>
                  <a:grpSpLocks/>
                </p:cNvGrpSpPr>
                <p:nvPr/>
              </p:nvGrpSpPr>
              <p:grpSpPr bwMode="auto">
                <a:xfrm>
                  <a:off x="13145" y="4352"/>
                  <a:ext cx="141" cy="141"/>
                  <a:chOff x="1783" y="8526"/>
                  <a:chExt cx="366" cy="388"/>
                </a:xfrm>
              </p:grpSpPr>
              <p:sp>
                <p:nvSpPr>
                  <p:cNvPr id="1163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64" name="Oval 140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5" name="Group 141"/>
                <p:cNvGrpSpPr>
                  <a:grpSpLocks/>
                </p:cNvGrpSpPr>
                <p:nvPr/>
              </p:nvGrpSpPr>
              <p:grpSpPr bwMode="auto">
                <a:xfrm>
                  <a:off x="12913" y="4226"/>
                  <a:ext cx="162" cy="187"/>
                  <a:chOff x="846" y="9235"/>
                  <a:chExt cx="366" cy="388"/>
                </a:xfrm>
              </p:grpSpPr>
              <p:sp>
                <p:nvSpPr>
                  <p:cNvPr id="1166" name="Oval 14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67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68" name="Line 1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9" name="Line 14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1170" name="Line 146"/>
                <p:cNvSpPr>
                  <a:spLocks noChangeShapeType="1"/>
                </p:cNvSpPr>
                <p:nvPr/>
              </p:nvSpPr>
              <p:spPr bwMode="auto">
                <a:xfrm>
                  <a:off x="12453" y="4377"/>
                  <a:ext cx="191" cy="0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171" name="Group 147"/>
            <p:cNvGrpSpPr>
              <a:grpSpLocks/>
            </p:cNvGrpSpPr>
            <p:nvPr/>
          </p:nvGrpSpPr>
          <p:grpSpPr bwMode="auto">
            <a:xfrm>
              <a:off x="8434" y="4835"/>
              <a:ext cx="1113" cy="2057"/>
              <a:chOff x="8434" y="4835"/>
              <a:chExt cx="1113" cy="2057"/>
            </a:xfrm>
          </p:grpSpPr>
          <p:sp>
            <p:nvSpPr>
              <p:cNvPr id="1172" name="Rectangle 148"/>
              <p:cNvSpPr>
                <a:spLocks noChangeArrowheads="1"/>
              </p:cNvSpPr>
              <p:nvPr/>
            </p:nvSpPr>
            <p:spPr bwMode="auto">
              <a:xfrm rot="-5400000">
                <a:off x="8907" y="5798"/>
                <a:ext cx="576" cy="230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3" name="Line 149"/>
              <p:cNvSpPr>
                <a:spLocks noChangeShapeType="1"/>
              </p:cNvSpPr>
              <p:nvPr/>
            </p:nvSpPr>
            <p:spPr bwMode="auto">
              <a:xfrm>
                <a:off x="8434" y="4844"/>
                <a:ext cx="769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4" name="Line 150"/>
              <p:cNvSpPr>
                <a:spLocks noChangeShapeType="1"/>
              </p:cNvSpPr>
              <p:nvPr/>
            </p:nvSpPr>
            <p:spPr bwMode="auto">
              <a:xfrm rot="-5400000">
                <a:off x="8800" y="5235"/>
                <a:ext cx="800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5" name="Line 151"/>
              <p:cNvSpPr>
                <a:spLocks noChangeShapeType="1"/>
              </p:cNvSpPr>
              <p:nvPr/>
            </p:nvSpPr>
            <p:spPr bwMode="auto">
              <a:xfrm rot="-5400000">
                <a:off x="8855" y="6545"/>
                <a:ext cx="692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6" name="Line 152"/>
              <p:cNvSpPr>
                <a:spLocks noChangeShapeType="1"/>
              </p:cNvSpPr>
              <p:nvPr/>
            </p:nvSpPr>
            <p:spPr bwMode="auto">
              <a:xfrm rot="5400000" flipV="1">
                <a:off x="9380" y="5296"/>
                <a:ext cx="0" cy="33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7" name="Line 153"/>
              <p:cNvSpPr>
                <a:spLocks noChangeShapeType="1"/>
              </p:cNvSpPr>
              <p:nvPr/>
            </p:nvSpPr>
            <p:spPr bwMode="auto">
              <a:xfrm rot="5400000" flipV="1">
                <a:off x="9373" y="6223"/>
                <a:ext cx="0" cy="33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178" name="Group 154"/>
            <p:cNvGrpSpPr>
              <a:grpSpLocks/>
            </p:cNvGrpSpPr>
            <p:nvPr/>
          </p:nvGrpSpPr>
          <p:grpSpPr bwMode="auto">
            <a:xfrm>
              <a:off x="7459" y="5866"/>
              <a:ext cx="1734" cy="1203"/>
              <a:chOff x="7459" y="5866"/>
              <a:chExt cx="1734" cy="1203"/>
            </a:xfrm>
          </p:grpSpPr>
          <p:grpSp>
            <p:nvGrpSpPr>
              <p:cNvPr id="1179" name="Group 155"/>
              <p:cNvGrpSpPr>
                <a:grpSpLocks/>
              </p:cNvGrpSpPr>
              <p:nvPr/>
            </p:nvGrpSpPr>
            <p:grpSpPr bwMode="auto">
              <a:xfrm rot="-5400000">
                <a:off x="7296" y="6029"/>
                <a:ext cx="487" cy="162"/>
                <a:chOff x="9201" y="10684"/>
                <a:chExt cx="763" cy="276"/>
              </a:xfrm>
            </p:grpSpPr>
            <p:grpSp>
              <p:nvGrpSpPr>
                <p:cNvPr id="1180" name="Group 156"/>
                <p:cNvGrpSpPr>
                  <a:grpSpLocks/>
                </p:cNvGrpSpPr>
                <p:nvPr/>
              </p:nvGrpSpPr>
              <p:grpSpPr bwMode="auto">
                <a:xfrm>
                  <a:off x="9201" y="10684"/>
                  <a:ext cx="184" cy="276"/>
                  <a:chOff x="3503" y="4378"/>
                  <a:chExt cx="184" cy="276"/>
                </a:xfrm>
              </p:grpSpPr>
              <p:sp>
                <p:nvSpPr>
                  <p:cNvPr id="1181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82" name="Line 15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83" name="Line 159"/>
                <p:cNvSpPr>
                  <a:spLocks noChangeShapeType="1"/>
                </p:cNvSpPr>
                <p:nvPr/>
              </p:nvSpPr>
              <p:spPr bwMode="auto">
                <a:xfrm>
                  <a:off x="9347" y="10831"/>
                  <a:ext cx="617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184" name="Group 160"/>
              <p:cNvGrpSpPr>
                <a:grpSpLocks/>
              </p:cNvGrpSpPr>
              <p:nvPr/>
            </p:nvGrpSpPr>
            <p:grpSpPr bwMode="auto">
              <a:xfrm>
                <a:off x="8419" y="6699"/>
                <a:ext cx="774" cy="370"/>
                <a:chOff x="8049" y="6037"/>
                <a:chExt cx="774" cy="370"/>
              </a:xfrm>
            </p:grpSpPr>
            <p:sp>
              <p:nvSpPr>
                <p:cNvPr id="1185" name="Line 161"/>
                <p:cNvSpPr>
                  <a:spLocks noChangeShapeType="1"/>
                </p:cNvSpPr>
                <p:nvPr/>
              </p:nvSpPr>
              <p:spPr bwMode="auto">
                <a:xfrm>
                  <a:off x="8366" y="6137"/>
                  <a:ext cx="0" cy="15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6" name="Line 162"/>
                <p:cNvSpPr>
                  <a:spLocks noChangeShapeType="1"/>
                </p:cNvSpPr>
                <p:nvPr/>
              </p:nvSpPr>
              <p:spPr bwMode="auto">
                <a:xfrm flipH="1">
                  <a:off x="8581" y="6214"/>
                  <a:ext cx="242" cy="0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7" name="Line 163"/>
                <p:cNvSpPr>
                  <a:spLocks noChangeShapeType="1"/>
                </p:cNvSpPr>
                <p:nvPr/>
              </p:nvSpPr>
              <p:spPr bwMode="auto">
                <a:xfrm flipH="1">
                  <a:off x="8431" y="6037"/>
                  <a:ext cx="0" cy="369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8" name="Line 164"/>
                <p:cNvSpPr>
                  <a:spLocks noChangeShapeType="1"/>
                </p:cNvSpPr>
                <p:nvPr/>
              </p:nvSpPr>
              <p:spPr bwMode="auto">
                <a:xfrm flipH="1">
                  <a:off x="8049" y="6214"/>
                  <a:ext cx="309" cy="0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9" name="Line 165"/>
                <p:cNvSpPr>
                  <a:spLocks noChangeShapeType="1"/>
                </p:cNvSpPr>
                <p:nvPr/>
              </p:nvSpPr>
              <p:spPr bwMode="auto">
                <a:xfrm>
                  <a:off x="8508" y="6145"/>
                  <a:ext cx="0" cy="150"/>
                </a:xfrm>
                <a:prstGeom prst="line">
                  <a:avLst/>
                </a:prstGeom>
                <a:noFill/>
                <a:ln w="539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90" name="Line 166"/>
                <p:cNvSpPr>
                  <a:spLocks noChangeShapeType="1"/>
                </p:cNvSpPr>
                <p:nvPr/>
              </p:nvSpPr>
              <p:spPr bwMode="auto">
                <a:xfrm flipH="1">
                  <a:off x="8584" y="6038"/>
                  <a:ext cx="0" cy="369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191" name="Line 167"/>
              <p:cNvSpPr>
                <a:spLocks noChangeShapeType="1"/>
              </p:cNvSpPr>
              <p:nvPr/>
            </p:nvSpPr>
            <p:spPr bwMode="auto">
              <a:xfrm>
                <a:off x="7539" y="5878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192" name="Group 168"/>
              <p:cNvGrpSpPr>
                <a:grpSpLocks/>
              </p:cNvGrpSpPr>
              <p:nvPr/>
            </p:nvGrpSpPr>
            <p:grpSpPr bwMode="auto">
              <a:xfrm rot="5400000" flipV="1">
                <a:off x="7296" y="6558"/>
                <a:ext cx="487" cy="162"/>
                <a:chOff x="9201" y="10684"/>
                <a:chExt cx="763" cy="276"/>
              </a:xfrm>
            </p:grpSpPr>
            <p:grpSp>
              <p:nvGrpSpPr>
                <p:cNvPr id="1193" name="Group 169"/>
                <p:cNvGrpSpPr>
                  <a:grpSpLocks/>
                </p:cNvGrpSpPr>
                <p:nvPr/>
              </p:nvGrpSpPr>
              <p:grpSpPr bwMode="auto">
                <a:xfrm>
                  <a:off x="9201" y="10684"/>
                  <a:ext cx="184" cy="276"/>
                  <a:chOff x="3503" y="4378"/>
                  <a:chExt cx="184" cy="276"/>
                </a:xfrm>
              </p:grpSpPr>
              <p:sp>
                <p:nvSpPr>
                  <p:cNvPr id="1194" name="Oval 170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95" name="Line 17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96" name="Line 172"/>
                <p:cNvSpPr>
                  <a:spLocks noChangeShapeType="1"/>
                </p:cNvSpPr>
                <p:nvPr/>
              </p:nvSpPr>
              <p:spPr bwMode="auto">
                <a:xfrm>
                  <a:off x="9347" y="10831"/>
                  <a:ext cx="617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197" name="Line 173"/>
              <p:cNvSpPr>
                <a:spLocks noChangeShapeType="1"/>
              </p:cNvSpPr>
              <p:nvPr/>
            </p:nvSpPr>
            <p:spPr bwMode="auto">
              <a:xfrm>
                <a:off x="7538" y="6882"/>
                <a:ext cx="892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98" name="Line 174"/>
              <p:cNvSpPr>
                <a:spLocks noChangeShapeType="1"/>
              </p:cNvSpPr>
              <p:nvPr/>
            </p:nvSpPr>
            <p:spPr bwMode="auto">
              <a:xfrm flipH="1">
                <a:off x="8398" y="6838"/>
                <a:ext cx="68" cy="39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80" name="TextBox 179"/>
          <p:cNvSpPr txBox="1"/>
          <p:nvPr/>
        </p:nvSpPr>
        <p:spPr>
          <a:xfrm>
            <a:off x="6121241" y="878818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Схема…                                                                  с общим Эмиттером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714348" y="3857628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Схема…                                                                  с общей  базой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28596" y="50004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3857620" y="57148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2241842" y="1541118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286512" y="3143248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6357950" y="471488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6143636" y="200024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9" name="Line 3"/>
          <p:cNvSpPr>
            <a:spLocks noChangeShapeType="1"/>
          </p:cNvSpPr>
          <p:nvPr/>
        </p:nvSpPr>
        <p:spPr bwMode="auto">
          <a:xfrm flipV="1">
            <a:off x="142877" y="1071545"/>
            <a:ext cx="428595" cy="71435"/>
          </a:xfrm>
          <a:prstGeom prst="line">
            <a:avLst/>
          </a:prstGeom>
          <a:noFill/>
          <a:ln w="88900">
            <a:solidFill>
              <a:srgbClr val="FF0000"/>
            </a:solidFill>
            <a:round/>
            <a:headEnd/>
            <a:tailEnd/>
          </a:ln>
          <a:scene3d>
            <a:camera prst="orthographicFront">
              <a:rot lat="0" lon="0" rev="21180000"/>
            </a:camera>
            <a:lightRig rig="threePt" dir="t"/>
          </a:scene3d>
        </p:spPr>
        <p:txBody>
          <a:bodyPr/>
          <a:lstStyle/>
          <a:p>
            <a:endParaRPr lang="ru-RU"/>
          </a:p>
        </p:txBody>
      </p:sp>
      <p:sp>
        <p:nvSpPr>
          <p:cNvPr id="194" name="TextBox 193"/>
          <p:cNvSpPr txBox="1"/>
          <p:nvPr/>
        </p:nvSpPr>
        <p:spPr>
          <a:xfrm>
            <a:off x="4857752" y="1571612"/>
            <a:ext cx="85725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6152223" y="0"/>
            <a:ext cx="299177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Вопрос №15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239" y="5685055"/>
            <a:ext cx="9137875" cy="120032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Какой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контакт включен в прямом направлении?  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Эмиттер - база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Коллектор - база.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Всё зависит  от входящего  тока.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Оба в прямом направлении..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Оба в обратном направлении.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" grpId="0" animBg="1"/>
      <p:bldP spid="19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16.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равно в Омах сопротивление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R1-?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на рис. 5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4613263" y="1214602"/>
            <a:ext cx="4530737" cy="2621618"/>
            <a:chOff x="7430" y="12787"/>
            <a:chExt cx="4174" cy="1950"/>
          </a:xfrm>
        </p:grpSpPr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7430" y="12787"/>
              <a:ext cx="4174" cy="1950"/>
              <a:chOff x="480" y="10318"/>
              <a:chExt cx="3840" cy="1950"/>
            </a:xfrm>
          </p:grpSpPr>
          <p:grpSp>
            <p:nvGrpSpPr>
              <p:cNvPr id="11269" name="Group 5"/>
              <p:cNvGrpSpPr>
                <a:grpSpLocks/>
              </p:cNvGrpSpPr>
              <p:nvPr/>
            </p:nvGrpSpPr>
            <p:grpSpPr bwMode="auto">
              <a:xfrm>
                <a:off x="480" y="10318"/>
                <a:ext cx="3840" cy="1950"/>
                <a:chOff x="105" y="10318"/>
                <a:chExt cx="3840" cy="1950"/>
              </a:xfrm>
            </p:grpSpPr>
            <p:grpSp>
              <p:nvGrpSpPr>
                <p:cNvPr id="11270" name="Group 6"/>
                <p:cNvGrpSpPr>
                  <a:grpSpLocks/>
                </p:cNvGrpSpPr>
                <p:nvPr/>
              </p:nvGrpSpPr>
              <p:grpSpPr bwMode="auto">
                <a:xfrm>
                  <a:off x="705" y="10318"/>
                  <a:ext cx="3240" cy="1950"/>
                  <a:chOff x="4320" y="12208"/>
                  <a:chExt cx="3240" cy="1950"/>
                </a:xfrm>
              </p:grpSpPr>
              <p:grpSp>
                <p:nvGrpSpPr>
                  <p:cNvPr id="11271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4320" y="12962"/>
                    <a:ext cx="2743" cy="1196"/>
                    <a:chOff x="979" y="4273"/>
                    <a:chExt cx="2743" cy="1174"/>
                  </a:xfrm>
                </p:grpSpPr>
                <p:grpSp>
                  <p:nvGrpSpPr>
                    <p:cNvPr id="11272" name="Group 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9" y="4273"/>
                      <a:ext cx="2743" cy="343"/>
                      <a:chOff x="3223" y="6971"/>
                      <a:chExt cx="2743" cy="343"/>
                    </a:xfrm>
                  </p:grpSpPr>
                  <p:sp>
                    <p:nvSpPr>
                      <p:cNvPr id="11273" name="Rectangle 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7" y="6971"/>
                        <a:ext cx="1212" cy="343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1274" name="Line 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211" y="7131"/>
                        <a:ext cx="755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1275" name="Line 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23" y="7154"/>
                        <a:ext cx="755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11276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89" y="4839"/>
                      <a:ext cx="885" cy="608"/>
                      <a:chOff x="5651" y="11634"/>
                      <a:chExt cx="885" cy="608"/>
                    </a:xfrm>
                  </p:grpSpPr>
                  <p:sp>
                    <p:nvSpPr>
                      <p:cNvPr id="11277" name="Text Box 1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696" y="11634"/>
                        <a:ext cx="654" cy="608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32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 </a:t>
                        </a:r>
                        <a:r>
                          <a:rPr kumimoji="0" lang="ru-RU" sz="20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800000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3А</a:t>
                        </a:r>
                        <a:endParaRPr kumimoji="0" lang="ru-RU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1278" name="Oval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920" y="11670"/>
                        <a:ext cx="343" cy="409"/>
                      </a:xfrm>
                      <a:prstGeom prst="ellips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1279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6273" y="11878"/>
                        <a:ext cx="263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1280" name="Line 16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5651" y="11878"/>
                        <a:ext cx="263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11281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50" y="4947"/>
                      <a:ext cx="1464" cy="239"/>
                      <a:chOff x="3223" y="6971"/>
                      <a:chExt cx="2743" cy="343"/>
                    </a:xfrm>
                  </p:grpSpPr>
                  <p:sp>
                    <p:nvSpPr>
                      <p:cNvPr id="11282" name="Rectangle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7" y="6971"/>
                        <a:ext cx="1212" cy="343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1283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211" y="7131"/>
                        <a:ext cx="755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1284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23" y="7154"/>
                        <a:ext cx="755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11285" name="Line 21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1093" y="4766"/>
                      <a:ext cx="617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1286" name="Line 22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3201" y="4756"/>
                      <a:ext cx="617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11287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785" y="13556"/>
                    <a:ext cx="816" cy="5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R</a:t>
                    </a:r>
                    <a:r>
                      <a:rPr kumimoji="0" lang="en-US" sz="28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-</a:t>
                    </a:r>
                    <a:r>
                      <a: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?</a:t>
                    </a:r>
                  </a:p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288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55" y="12953"/>
                    <a:ext cx="952" cy="3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60</a:t>
                    </a:r>
                    <a:r>
                      <a: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Ом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289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478" y="12208"/>
                    <a:ext cx="1082" cy="3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Рис. 5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1290" name="Group 26"/>
                <p:cNvGrpSpPr>
                  <a:grpSpLocks/>
                </p:cNvGrpSpPr>
                <p:nvPr/>
              </p:nvGrpSpPr>
              <p:grpSpPr bwMode="auto">
                <a:xfrm>
                  <a:off x="105" y="11055"/>
                  <a:ext cx="885" cy="502"/>
                  <a:chOff x="6135" y="10264"/>
                  <a:chExt cx="885" cy="608"/>
                </a:xfrm>
              </p:grpSpPr>
              <p:sp>
                <p:nvSpPr>
                  <p:cNvPr id="11291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95" y="10264"/>
                    <a:ext cx="813" cy="60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</a:t>
                    </a:r>
                    <a:r>
                      <a: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?</a:t>
                    </a:r>
                    <a:r>
                      <a: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А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292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6404" y="10299"/>
                    <a:ext cx="343" cy="409"/>
                  </a:xfrm>
                  <a:prstGeom prst="ellips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293" name="Line 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757" y="10507"/>
                    <a:ext cx="263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294" name="Line 3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135" y="10507"/>
                    <a:ext cx="263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grpSp>
            <p:nvGrpSpPr>
              <p:cNvPr id="11295" name="Group 31"/>
              <p:cNvGrpSpPr>
                <a:grpSpLocks/>
              </p:cNvGrpSpPr>
              <p:nvPr/>
            </p:nvGrpSpPr>
            <p:grpSpPr bwMode="auto">
              <a:xfrm>
                <a:off x="1665" y="10504"/>
                <a:ext cx="1620" cy="716"/>
                <a:chOff x="9377" y="4917"/>
                <a:chExt cx="1130" cy="716"/>
              </a:xfrm>
            </p:grpSpPr>
            <p:grpSp>
              <p:nvGrpSpPr>
                <p:cNvPr id="11296" name="Group 32"/>
                <p:cNvGrpSpPr>
                  <a:grpSpLocks/>
                </p:cNvGrpSpPr>
                <p:nvPr/>
              </p:nvGrpSpPr>
              <p:grpSpPr bwMode="auto">
                <a:xfrm>
                  <a:off x="9750" y="4917"/>
                  <a:ext cx="599" cy="530"/>
                  <a:chOff x="9750" y="4917"/>
                  <a:chExt cx="599" cy="530"/>
                </a:xfrm>
              </p:grpSpPr>
              <p:sp>
                <p:nvSpPr>
                  <p:cNvPr id="11297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0" y="4917"/>
                    <a:ext cx="599" cy="5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20FB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120</a:t>
                    </a:r>
                    <a:r>
                      <a: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В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298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9779" y="4917"/>
                    <a:ext cx="346" cy="334"/>
                  </a:xfrm>
                  <a:prstGeom prst="ellips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1299" name="Line 35"/>
                <p:cNvSpPr>
                  <a:spLocks noChangeShapeType="1"/>
                </p:cNvSpPr>
                <p:nvPr/>
              </p:nvSpPr>
              <p:spPr bwMode="auto">
                <a:xfrm>
                  <a:off x="10127" y="5092"/>
                  <a:ext cx="38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300" name="Line 36"/>
                <p:cNvSpPr>
                  <a:spLocks noChangeShapeType="1"/>
                </p:cNvSpPr>
                <p:nvPr/>
              </p:nvSpPr>
              <p:spPr bwMode="auto">
                <a:xfrm>
                  <a:off x="9390" y="5093"/>
                  <a:ext cx="38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301" name="Line 37"/>
                <p:cNvSpPr>
                  <a:spLocks noChangeShapeType="1"/>
                </p:cNvSpPr>
                <p:nvPr/>
              </p:nvSpPr>
              <p:spPr bwMode="auto">
                <a:xfrm>
                  <a:off x="9377" y="5091"/>
                  <a:ext cx="0" cy="542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302" name="Line 38"/>
                <p:cNvSpPr>
                  <a:spLocks noChangeShapeType="1"/>
                </p:cNvSpPr>
                <p:nvPr/>
              </p:nvSpPr>
              <p:spPr bwMode="auto">
                <a:xfrm>
                  <a:off x="10495" y="5091"/>
                  <a:ext cx="0" cy="542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7580" y="12840"/>
              <a:ext cx="3780" cy="1800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0" y="357166"/>
            <a:ext cx="91440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17.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равна в амперах сила тока на сопротивлении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60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2" name="Text Box 2"/>
          <p:cNvSpPr txBox="1">
            <a:spLocks noChangeArrowheads="1"/>
          </p:cNvSpPr>
          <p:nvPr/>
        </p:nvSpPr>
        <p:spPr bwMode="auto">
          <a:xfrm>
            <a:off x="-32" y="1142984"/>
            <a:ext cx="5000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19.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А общее сопротивление равно…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"/>
          <p:cNvSpPr txBox="1">
            <a:spLocks noChangeArrowheads="1"/>
          </p:cNvSpPr>
          <p:nvPr/>
        </p:nvSpPr>
        <p:spPr bwMode="auto">
          <a:xfrm>
            <a:off x="0" y="714356"/>
            <a:ext cx="635795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18.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Чему равна в амперах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общая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сила тока?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4" name="Группа 22"/>
          <p:cNvGrpSpPr/>
          <p:nvPr/>
        </p:nvGrpSpPr>
        <p:grpSpPr>
          <a:xfrm>
            <a:off x="214282" y="1571612"/>
            <a:ext cx="1654949" cy="1661994"/>
            <a:chOff x="7560521" y="4741143"/>
            <a:chExt cx="1654949" cy="1661994"/>
          </a:xfrm>
          <a:solidFill>
            <a:schemeClr val="bg1"/>
          </a:solidFill>
        </p:grpSpPr>
        <p:sp>
          <p:nvSpPr>
            <p:cNvPr id="45" name="Прямоугольник 44"/>
            <p:cNvSpPr/>
            <p:nvPr/>
          </p:nvSpPr>
          <p:spPr>
            <a:xfrm>
              <a:off x="7560521" y="5214950"/>
              <a:ext cx="1214446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8358214" y="4741143"/>
              <a:ext cx="857256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8512965" y="5572140"/>
              <a:ext cx="619192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8" name="Прямая соединительная линия 47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Группа 27"/>
          <p:cNvGrpSpPr/>
          <p:nvPr/>
        </p:nvGrpSpPr>
        <p:grpSpPr>
          <a:xfrm>
            <a:off x="1857356" y="1818895"/>
            <a:ext cx="2048104" cy="1379414"/>
            <a:chOff x="7560521" y="4916988"/>
            <a:chExt cx="2048104" cy="1379414"/>
          </a:xfrm>
          <a:solidFill>
            <a:schemeClr val="bg1"/>
          </a:solidFill>
        </p:grpSpPr>
        <p:sp>
          <p:nvSpPr>
            <p:cNvPr id="50" name="Прямоугольник 49"/>
            <p:cNvSpPr/>
            <p:nvPr/>
          </p:nvSpPr>
          <p:spPr>
            <a:xfrm>
              <a:off x="7560521" y="5214950"/>
              <a:ext cx="1214446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8191740" y="4916988"/>
              <a:ext cx="1416885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4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120В</a:t>
              </a:r>
              <a:endParaRPr lang="ru-RU" sz="4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8274901" y="5526961"/>
              <a:ext cx="976382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4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3А</a:t>
              </a:r>
              <a:endParaRPr lang="ru-RU" sz="4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3" name="Прямая соединительная линия 52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 23"/>
          <p:cNvSpPr txBox="1">
            <a:spLocks noChangeArrowheads="1"/>
          </p:cNvSpPr>
          <p:nvPr/>
        </p:nvSpPr>
        <p:spPr bwMode="auto">
          <a:xfrm>
            <a:off x="6858092" y="2643182"/>
            <a:ext cx="1642998" cy="50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en-US" sz="2800" b="1" i="0" u="none" strike="noStrike" cap="none" normalizeH="0" baseline="-25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=40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Ом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6" name="Группа 17"/>
          <p:cNvGrpSpPr/>
          <p:nvPr/>
        </p:nvGrpSpPr>
        <p:grpSpPr>
          <a:xfrm>
            <a:off x="195981" y="3214686"/>
            <a:ext cx="1232747" cy="1168800"/>
            <a:chOff x="5410955" y="4569370"/>
            <a:chExt cx="1232747" cy="1168800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5993120" y="4569370"/>
              <a:ext cx="571504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5410955" y="4924925"/>
              <a:ext cx="642942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3200" b="1" cap="all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6072198" y="5214950"/>
              <a:ext cx="500066" cy="52322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2800" b="1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0" name="Прямая соединительная линия 59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Группа 27"/>
          <p:cNvGrpSpPr/>
          <p:nvPr/>
        </p:nvGrpSpPr>
        <p:grpSpPr>
          <a:xfrm>
            <a:off x="1714480" y="3088187"/>
            <a:ext cx="2059827" cy="1281230"/>
            <a:chOff x="7560521" y="4900396"/>
            <a:chExt cx="2059827" cy="1281230"/>
          </a:xfrm>
          <a:solidFill>
            <a:schemeClr val="bg1"/>
          </a:solidFill>
        </p:grpSpPr>
        <p:sp>
          <p:nvSpPr>
            <p:cNvPr id="62" name="Прямоугольник 61"/>
            <p:cNvSpPr/>
            <p:nvPr/>
          </p:nvSpPr>
          <p:spPr>
            <a:xfrm>
              <a:off x="7560521" y="5214950"/>
              <a:ext cx="1214446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8203463" y="4900396"/>
              <a:ext cx="1416885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4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120В</a:t>
              </a:r>
              <a:endParaRPr lang="ru-RU" sz="4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8251455" y="5596851"/>
              <a:ext cx="1357322" cy="58477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lvl="0"/>
              <a:r>
                <a:rPr lang="ru-RU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60</a:t>
              </a:r>
              <a:r>
                <a:rPr lang="ru-RU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Ом</a:t>
              </a:r>
              <a:endParaRPr lang="ru-RU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5" name="Прямая соединительная линия 64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 Box 27"/>
          <p:cNvSpPr txBox="1">
            <a:spLocks noChangeArrowheads="1"/>
          </p:cNvSpPr>
          <p:nvPr/>
        </p:nvSpPr>
        <p:spPr bwMode="auto">
          <a:xfrm>
            <a:off x="6398840" y="1753969"/>
            <a:ext cx="959242" cy="6748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2А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 Box 27"/>
          <p:cNvSpPr txBox="1">
            <a:spLocks noChangeArrowheads="1"/>
          </p:cNvSpPr>
          <p:nvPr/>
        </p:nvSpPr>
        <p:spPr bwMode="auto">
          <a:xfrm>
            <a:off x="4714876" y="1571612"/>
            <a:ext cx="959242" cy="674899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5А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3" name="Группа 72"/>
          <p:cNvGrpSpPr/>
          <p:nvPr/>
        </p:nvGrpSpPr>
        <p:grpSpPr>
          <a:xfrm>
            <a:off x="142844" y="4429132"/>
            <a:ext cx="3075258" cy="1272183"/>
            <a:chOff x="2402765" y="2786058"/>
            <a:chExt cx="3075258" cy="1272183"/>
          </a:xfrm>
        </p:grpSpPr>
        <p:grpSp>
          <p:nvGrpSpPr>
            <p:cNvPr id="74" name="Группа 17"/>
            <p:cNvGrpSpPr/>
            <p:nvPr/>
          </p:nvGrpSpPr>
          <p:grpSpPr>
            <a:xfrm>
              <a:off x="2402768" y="2866265"/>
              <a:ext cx="1228350" cy="1191981"/>
              <a:chOff x="5873395" y="4453401"/>
              <a:chExt cx="1680901" cy="1381051"/>
            </a:xfrm>
            <a:solidFill>
              <a:schemeClr val="bg1"/>
            </a:solidFill>
          </p:grpSpPr>
          <p:sp>
            <p:nvSpPr>
              <p:cNvPr id="86" name="Прямоугольник 85"/>
              <p:cNvSpPr/>
              <p:nvPr/>
            </p:nvSpPr>
            <p:spPr>
              <a:xfrm>
                <a:off x="5873395" y="4453401"/>
                <a:ext cx="857255" cy="820171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40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4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" name="Прямоугольник 86"/>
              <p:cNvSpPr/>
              <p:nvPr/>
            </p:nvSpPr>
            <p:spPr>
              <a:xfrm>
                <a:off x="6772238" y="4701711"/>
                <a:ext cx="782058" cy="89148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44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lang="ru-RU" sz="4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" name="Прямоугольник 87"/>
              <p:cNvSpPr/>
              <p:nvPr/>
            </p:nvSpPr>
            <p:spPr>
              <a:xfrm>
                <a:off x="5946005" y="5085600"/>
                <a:ext cx="988380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20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89" name="Прямая соединительная линия 88"/>
              <p:cNvCxnSpPr/>
              <p:nvPr/>
            </p:nvCxnSpPr>
            <p:spPr>
              <a:xfrm>
                <a:off x="5929322" y="519941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Группа 17"/>
            <p:cNvGrpSpPr/>
            <p:nvPr/>
          </p:nvGrpSpPr>
          <p:grpSpPr>
            <a:xfrm>
              <a:off x="3559672" y="2866263"/>
              <a:ext cx="1228348" cy="1191980"/>
              <a:chOff x="5873395" y="4453402"/>
              <a:chExt cx="1680901" cy="1381051"/>
            </a:xfrm>
            <a:solidFill>
              <a:schemeClr val="bg1"/>
            </a:solidFill>
          </p:grpSpPr>
          <p:sp>
            <p:nvSpPr>
              <p:cNvPr id="82" name="Прямоугольник 81"/>
              <p:cNvSpPr/>
              <p:nvPr/>
            </p:nvSpPr>
            <p:spPr>
              <a:xfrm>
                <a:off x="5873395" y="4453402"/>
                <a:ext cx="857256" cy="82017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4000" b="1" cap="all" dirty="0" smtClean="0">
                    <a:latin typeface="Times New Roman" pitchFamily="18" charset="0"/>
                    <a:cs typeface="Times New Roman" pitchFamily="18" charset="0"/>
                  </a:rPr>
                  <a:t>U</a:t>
                </a:r>
                <a:endParaRPr lang="ru-RU" sz="4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3" name="Прямоугольник 82"/>
              <p:cNvSpPr/>
              <p:nvPr/>
            </p:nvSpPr>
            <p:spPr>
              <a:xfrm>
                <a:off x="6772238" y="4701711"/>
                <a:ext cx="782058" cy="891490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44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4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4" name="Прямоугольник 83"/>
              <p:cNvSpPr/>
              <p:nvPr/>
            </p:nvSpPr>
            <p:spPr>
              <a:xfrm>
                <a:off x="5946005" y="5085601"/>
                <a:ext cx="988380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20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600" b="1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85" name="Прямая соединительная линия 84"/>
              <p:cNvCxnSpPr/>
              <p:nvPr/>
            </p:nvCxnSpPr>
            <p:spPr>
              <a:xfrm>
                <a:off x="5929322" y="519941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Группа 17"/>
            <p:cNvGrpSpPr/>
            <p:nvPr/>
          </p:nvGrpSpPr>
          <p:grpSpPr>
            <a:xfrm>
              <a:off x="4702685" y="2866261"/>
              <a:ext cx="775338" cy="1191980"/>
              <a:chOff x="5873395" y="4453402"/>
              <a:chExt cx="1060990" cy="1381052"/>
            </a:xfrm>
            <a:solidFill>
              <a:schemeClr val="bg1"/>
            </a:solidFill>
          </p:grpSpPr>
          <p:sp>
            <p:nvSpPr>
              <p:cNvPr id="79" name="Прямоугольник 78"/>
              <p:cNvSpPr/>
              <p:nvPr/>
            </p:nvSpPr>
            <p:spPr>
              <a:xfrm>
                <a:off x="5873395" y="4453402"/>
                <a:ext cx="857256" cy="82017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4000" b="1" cap="all" dirty="0" smtClean="0">
                    <a:latin typeface="Times New Roman" pitchFamily="18" charset="0"/>
                    <a:cs typeface="Times New Roman" pitchFamily="18" charset="0"/>
                  </a:rPr>
                  <a:t>U</a:t>
                </a:r>
                <a:endParaRPr lang="ru-RU" sz="4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0" name="Прямоугольник 79"/>
              <p:cNvSpPr/>
              <p:nvPr/>
            </p:nvSpPr>
            <p:spPr>
              <a:xfrm>
                <a:off x="5946005" y="5085602"/>
                <a:ext cx="988380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20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36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81" name="Прямая соединительная линия 80"/>
              <p:cNvCxnSpPr/>
              <p:nvPr/>
            </p:nvCxnSpPr>
            <p:spPr>
              <a:xfrm>
                <a:off x="5929322" y="519941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7" name="TextBox 76"/>
            <p:cNvSpPr txBox="1"/>
            <p:nvPr/>
          </p:nvSpPr>
          <p:spPr>
            <a:xfrm>
              <a:off x="3641592" y="2786058"/>
              <a:ext cx="428628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795078" y="2796536"/>
              <a:ext cx="428628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0" name="Группа 89"/>
          <p:cNvGrpSpPr/>
          <p:nvPr/>
        </p:nvGrpSpPr>
        <p:grpSpPr>
          <a:xfrm>
            <a:off x="3428995" y="4500570"/>
            <a:ext cx="3075255" cy="1272187"/>
            <a:chOff x="2402768" y="2786058"/>
            <a:chExt cx="3075255" cy="1272187"/>
          </a:xfrm>
        </p:grpSpPr>
        <p:grpSp>
          <p:nvGrpSpPr>
            <p:cNvPr id="91" name="Группа 17"/>
            <p:cNvGrpSpPr/>
            <p:nvPr/>
          </p:nvGrpSpPr>
          <p:grpSpPr>
            <a:xfrm>
              <a:off x="2402768" y="2866264"/>
              <a:ext cx="1228350" cy="1191981"/>
              <a:chOff x="5873395" y="4453401"/>
              <a:chExt cx="1680901" cy="1381051"/>
            </a:xfrm>
            <a:solidFill>
              <a:schemeClr val="bg1"/>
            </a:solidFill>
          </p:grpSpPr>
          <p:sp>
            <p:nvSpPr>
              <p:cNvPr id="103" name="Прямоугольник 102"/>
              <p:cNvSpPr/>
              <p:nvPr/>
            </p:nvSpPr>
            <p:spPr>
              <a:xfrm>
                <a:off x="5873395" y="4453401"/>
                <a:ext cx="857255" cy="820171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40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4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4" name="Прямоугольник 103"/>
              <p:cNvSpPr/>
              <p:nvPr/>
            </p:nvSpPr>
            <p:spPr>
              <a:xfrm>
                <a:off x="6772238" y="4701711"/>
                <a:ext cx="782058" cy="89148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44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lang="ru-RU" sz="4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5" name="Прямоугольник 104"/>
              <p:cNvSpPr/>
              <p:nvPr/>
            </p:nvSpPr>
            <p:spPr>
              <a:xfrm>
                <a:off x="5946005" y="5085600"/>
                <a:ext cx="988380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20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6" name="Прямая соединительная линия 105"/>
              <p:cNvCxnSpPr/>
              <p:nvPr/>
            </p:nvCxnSpPr>
            <p:spPr>
              <a:xfrm>
                <a:off x="5929322" y="519941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Группа 17"/>
            <p:cNvGrpSpPr/>
            <p:nvPr/>
          </p:nvGrpSpPr>
          <p:grpSpPr>
            <a:xfrm>
              <a:off x="3559672" y="2866261"/>
              <a:ext cx="1228348" cy="1191982"/>
              <a:chOff x="5873395" y="4453402"/>
              <a:chExt cx="1680901" cy="1381054"/>
            </a:xfrm>
            <a:solidFill>
              <a:schemeClr val="bg1"/>
            </a:solidFill>
          </p:grpSpPr>
          <p:sp>
            <p:nvSpPr>
              <p:cNvPr id="99" name="Прямоугольник 98"/>
              <p:cNvSpPr/>
              <p:nvPr/>
            </p:nvSpPr>
            <p:spPr>
              <a:xfrm>
                <a:off x="5873395" y="4453402"/>
                <a:ext cx="857256" cy="82017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4000" b="1" cap="all" dirty="0" smtClean="0">
                    <a:latin typeface="Times New Roman" pitchFamily="18" charset="0"/>
                    <a:cs typeface="Times New Roman" pitchFamily="18" charset="0"/>
                  </a:rPr>
                  <a:t>U</a:t>
                </a:r>
                <a:endParaRPr lang="ru-RU" sz="4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0" name="Прямоугольник 99"/>
              <p:cNvSpPr/>
              <p:nvPr/>
            </p:nvSpPr>
            <p:spPr>
              <a:xfrm>
                <a:off x="6772238" y="4701711"/>
                <a:ext cx="782058" cy="891490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44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44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1" name="Прямоугольник 100"/>
              <p:cNvSpPr/>
              <p:nvPr/>
            </p:nvSpPr>
            <p:spPr>
              <a:xfrm>
                <a:off x="5946005" y="5085604"/>
                <a:ext cx="988380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6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60</a:t>
                </a:r>
                <a:endParaRPr lang="ru-RU" sz="3600" b="1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2" name="Прямая соединительная линия 101"/>
              <p:cNvCxnSpPr/>
              <p:nvPr/>
            </p:nvCxnSpPr>
            <p:spPr>
              <a:xfrm>
                <a:off x="5929322" y="519941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Группа 17"/>
            <p:cNvGrpSpPr/>
            <p:nvPr/>
          </p:nvGrpSpPr>
          <p:grpSpPr>
            <a:xfrm>
              <a:off x="4702685" y="2866261"/>
              <a:ext cx="775338" cy="1191979"/>
              <a:chOff x="5873395" y="4453402"/>
              <a:chExt cx="1060990" cy="1381051"/>
            </a:xfrm>
            <a:solidFill>
              <a:schemeClr val="bg1"/>
            </a:solidFill>
          </p:grpSpPr>
          <p:sp>
            <p:nvSpPr>
              <p:cNvPr id="96" name="Прямоугольник 95"/>
              <p:cNvSpPr/>
              <p:nvPr/>
            </p:nvSpPr>
            <p:spPr>
              <a:xfrm>
                <a:off x="5873395" y="4453402"/>
                <a:ext cx="857256" cy="82017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4000" b="1" cap="all" dirty="0" smtClean="0">
                    <a:latin typeface="Times New Roman" pitchFamily="18" charset="0"/>
                    <a:cs typeface="Times New Roman" pitchFamily="18" charset="0"/>
                  </a:rPr>
                  <a:t>U</a:t>
                </a:r>
                <a:endParaRPr lang="ru-RU" sz="4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7" name="Прямоугольник 96"/>
              <p:cNvSpPr/>
              <p:nvPr/>
            </p:nvSpPr>
            <p:spPr>
              <a:xfrm>
                <a:off x="5946005" y="5085601"/>
                <a:ext cx="988380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6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40</a:t>
                </a:r>
                <a:endParaRPr lang="ru-RU" sz="36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98" name="Прямая соединительная линия 97"/>
              <p:cNvCxnSpPr/>
              <p:nvPr/>
            </p:nvCxnSpPr>
            <p:spPr>
              <a:xfrm>
                <a:off x="5929322" y="519941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TextBox 93"/>
            <p:cNvSpPr txBox="1"/>
            <p:nvPr/>
          </p:nvSpPr>
          <p:spPr>
            <a:xfrm>
              <a:off x="3641592" y="2786058"/>
              <a:ext cx="428628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795078" y="2796536"/>
              <a:ext cx="428628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7" name="Text Box 27"/>
          <p:cNvSpPr txBox="1">
            <a:spLocks noChangeArrowheads="1"/>
          </p:cNvSpPr>
          <p:nvPr/>
        </p:nvSpPr>
        <p:spPr bwMode="auto">
          <a:xfrm>
            <a:off x="6500826" y="4786322"/>
            <a:ext cx="1500198" cy="674899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24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Ом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5029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41" grpId="0"/>
      <p:bldP spid="42" grpId="0"/>
      <p:bldP spid="43" grpId="0"/>
      <p:bldP spid="55" grpId="0"/>
      <p:bldP spid="71" grpId="0"/>
      <p:bldP spid="72" grpId="0" animBg="1"/>
      <p:bldP spid="10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Группа 76"/>
          <p:cNvGrpSpPr/>
          <p:nvPr/>
        </p:nvGrpSpPr>
        <p:grpSpPr>
          <a:xfrm>
            <a:off x="4335288" y="-24"/>
            <a:ext cx="5286392" cy="3451504"/>
            <a:chOff x="4143372" y="357166"/>
            <a:chExt cx="4714888" cy="2857520"/>
          </a:xfrm>
        </p:grpSpPr>
        <p:grpSp>
          <p:nvGrpSpPr>
            <p:cNvPr id="3073" name="Group 1"/>
            <p:cNvGrpSpPr>
              <a:grpSpLocks/>
            </p:cNvGrpSpPr>
            <p:nvPr/>
          </p:nvGrpSpPr>
          <p:grpSpPr bwMode="auto">
            <a:xfrm>
              <a:off x="4143372" y="357166"/>
              <a:ext cx="4714888" cy="2857520"/>
              <a:chOff x="7200" y="13140"/>
              <a:chExt cx="4140" cy="2340"/>
            </a:xfrm>
          </p:grpSpPr>
          <p:grpSp>
            <p:nvGrpSpPr>
              <p:cNvPr id="3074" name="Group 2"/>
              <p:cNvGrpSpPr>
                <a:grpSpLocks/>
              </p:cNvGrpSpPr>
              <p:nvPr/>
            </p:nvGrpSpPr>
            <p:grpSpPr bwMode="auto">
              <a:xfrm>
                <a:off x="7320" y="13333"/>
                <a:ext cx="3581" cy="1543"/>
                <a:chOff x="480" y="10504"/>
                <a:chExt cx="3581" cy="1543"/>
              </a:xfrm>
            </p:grpSpPr>
            <p:grpSp>
              <p:nvGrpSpPr>
                <p:cNvPr id="3075" name="Group 3"/>
                <p:cNvGrpSpPr>
                  <a:grpSpLocks/>
                </p:cNvGrpSpPr>
                <p:nvPr/>
              </p:nvGrpSpPr>
              <p:grpSpPr bwMode="auto">
                <a:xfrm>
                  <a:off x="480" y="10721"/>
                  <a:ext cx="3581" cy="1326"/>
                  <a:chOff x="105" y="10721"/>
                  <a:chExt cx="3581" cy="1326"/>
                </a:xfrm>
              </p:grpSpPr>
              <p:grpSp>
                <p:nvGrpSpPr>
                  <p:cNvPr id="3076" name="Group 4"/>
                  <p:cNvGrpSpPr>
                    <a:grpSpLocks/>
                  </p:cNvGrpSpPr>
                  <p:nvPr/>
                </p:nvGrpSpPr>
                <p:grpSpPr bwMode="auto">
                  <a:xfrm>
                    <a:off x="705" y="10721"/>
                    <a:ext cx="2981" cy="1326"/>
                    <a:chOff x="4320" y="12611"/>
                    <a:chExt cx="2981" cy="1326"/>
                  </a:xfrm>
                </p:grpSpPr>
                <p:grpSp>
                  <p:nvGrpSpPr>
                    <p:cNvPr id="3077" name="Group 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20" y="13020"/>
                      <a:ext cx="2828" cy="917"/>
                      <a:chOff x="979" y="4317"/>
                      <a:chExt cx="2828" cy="898"/>
                    </a:xfrm>
                  </p:grpSpPr>
                  <p:grpSp>
                    <p:nvGrpSpPr>
                      <p:cNvPr id="3078" name="Group 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9" y="4317"/>
                        <a:ext cx="2828" cy="232"/>
                        <a:chOff x="3223" y="7015"/>
                        <a:chExt cx="2828" cy="232"/>
                      </a:xfrm>
                    </p:grpSpPr>
                    <p:sp>
                      <p:nvSpPr>
                        <p:cNvPr id="3079" name="Rectangle 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7" y="7015"/>
                          <a:ext cx="721" cy="232"/>
                        </a:xfrm>
                        <a:prstGeom prst="rect">
                          <a:avLst/>
                        </a:prstGeom>
                        <a:noFill/>
                        <a:ln w="28575">
                          <a:solidFill>
                            <a:srgbClr val="0033CC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0" name="Line 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92" y="7126"/>
                          <a:ext cx="1359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1" name="Line 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23" y="7154"/>
                          <a:ext cx="755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grpSp>
                    <p:nvGrpSpPr>
                      <p:cNvPr id="3082" name="Group 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34" y="4887"/>
                        <a:ext cx="692" cy="328"/>
                        <a:chOff x="5396" y="11682"/>
                        <a:chExt cx="692" cy="328"/>
                      </a:xfrm>
                    </p:grpSpPr>
                    <p:sp>
                      <p:nvSpPr>
                        <p:cNvPr id="3083" name="Text Box 11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40" y="11721"/>
                          <a:ext cx="448" cy="237"/>
                        </a:xfrm>
                        <a:prstGeom prst="rect">
                          <a:avLst/>
                        </a:prstGeom>
                        <a:noFill/>
                        <a:ln w="12700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16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80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1А</a:t>
                          </a:r>
                          <a:endParaRPr kumimoji="0" lang="ru-RU" sz="4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4" name="Oval 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41" y="11682"/>
                          <a:ext cx="343" cy="328"/>
                        </a:xfrm>
                        <a:prstGeom prst="ellips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6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>
                          <a:off x="5396" y="11863"/>
                          <a:ext cx="263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grpSp>
                    <p:nvGrpSpPr>
                      <p:cNvPr id="3087" name="Group 1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14" y="4960"/>
                        <a:ext cx="1876" cy="190"/>
                        <a:chOff x="2590" y="6973"/>
                        <a:chExt cx="3514" cy="272"/>
                      </a:xfrm>
                    </p:grpSpPr>
                    <p:sp>
                      <p:nvSpPr>
                        <p:cNvPr id="3088" name="Rectangle 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56" y="6973"/>
                          <a:ext cx="856" cy="272"/>
                        </a:xfrm>
                        <a:prstGeom prst="rect">
                          <a:avLst/>
                        </a:prstGeom>
                        <a:noFill/>
                        <a:ln w="2857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9" name="Line 1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5571" y="7100"/>
                          <a:ext cx="533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90" name="Line 1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590" y="7132"/>
                          <a:ext cx="755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FF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76" name="Line 1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207" y="7113"/>
                          <a:ext cx="533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3091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 rot="16200000">
                        <a:off x="829" y="4766"/>
                        <a:ext cx="617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092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 rot="16200000">
                        <a:off x="3275" y="4739"/>
                        <a:ext cx="616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3093" name="Text 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443" y="13616"/>
                      <a:ext cx="550" cy="26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094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16" y="12743"/>
                      <a:ext cx="615" cy="242"/>
                    </a:xfrm>
                    <a:prstGeom prst="rect">
                      <a:avLst/>
                    </a:prstGeom>
                    <a:solidFill>
                      <a:schemeClr val="tx2">
                        <a:lumMod val="20000"/>
                        <a:lumOff val="80000"/>
                      </a:schemeClr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Ом</a:t>
                      </a:r>
                      <a:endParaRPr kumimoji="0" lang="ru-RU" sz="4800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095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611" y="12611"/>
                      <a:ext cx="690" cy="29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Рис. 5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8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74" y="13412"/>
                      <a:ext cx="504" cy="194"/>
                    </a:xfrm>
                    <a:prstGeom prst="rect">
                      <a:avLst/>
                    </a:prstGeom>
                    <a:solidFill>
                      <a:schemeClr val="bg1">
                        <a:lumMod val="85000"/>
                      </a:schemeClr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6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Ом</a:t>
                      </a:r>
                      <a:endParaRPr kumimoji="0" lang="ru-RU" sz="4000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9" name="Text 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35" y="13590"/>
                      <a:ext cx="376" cy="26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80" name="Text 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231" y="12981"/>
                      <a:ext cx="376" cy="26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3096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105" y="11055"/>
                    <a:ext cx="885" cy="502"/>
                    <a:chOff x="6135" y="10264"/>
                    <a:chExt cx="885" cy="608"/>
                  </a:xfrm>
                </p:grpSpPr>
                <p:sp>
                  <p:nvSpPr>
                    <p:cNvPr id="3097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93" y="10264"/>
                      <a:ext cx="803" cy="608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098" name="Oval 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4" y="10299"/>
                      <a:ext cx="343" cy="409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099" name="Line 2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757" y="10507"/>
                      <a:ext cx="26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100" name="Line 2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135" y="10507"/>
                      <a:ext cx="26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  <p:grpSp>
              <p:nvGrpSpPr>
                <p:cNvPr id="3101" name="Group 29"/>
                <p:cNvGrpSpPr>
                  <a:grpSpLocks/>
                </p:cNvGrpSpPr>
                <p:nvPr/>
              </p:nvGrpSpPr>
              <p:grpSpPr bwMode="auto">
                <a:xfrm>
                  <a:off x="1681" y="10504"/>
                  <a:ext cx="1601" cy="765"/>
                  <a:chOff x="9390" y="4917"/>
                  <a:chExt cx="1117" cy="765"/>
                </a:xfrm>
              </p:grpSpPr>
              <p:grpSp>
                <p:nvGrpSpPr>
                  <p:cNvPr id="310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9759" y="4917"/>
                    <a:ext cx="462" cy="378"/>
                    <a:chOff x="9759" y="4917"/>
                    <a:chExt cx="462" cy="378"/>
                  </a:xfrm>
                </p:grpSpPr>
                <p:sp>
                  <p:nvSpPr>
                    <p:cNvPr id="3103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9" y="4918"/>
                      <a:ext cx="462" cy="37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10В</a:t>
                      </a:r>
                      <a:endParaRPr kumimoji="0" lang="ru-RU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104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79" y="4917"/>
                      <a:ext cx="346" cy="334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3105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0127" y="5092"/>
                    <a:ext cx="38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0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9390" y="5093"/>
                    <a:ext cx="38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07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9392" y="5097"/>
                    <a:ext cx="0" cy="58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08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10505" y="5097"/>
                    <a:ext cx="0" cy="54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3109" name="Rectangle 37"/>
              <p:cNvSpPr>
                <a:spLocks noChangeArrowheads="1"/>
              </p:cNvSpPr>
              <p:nvPr/>
            </p:nvSpPr>
            <p:spPr bwMode="auto">
              <a:xfrm>
                <a:off x="7200" y="13140"/>
                <a:ext cx="4140" cy="23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9" name="Rectangle 16"/>
            <p:cNvSpPr>
              <a:spLocks noChangeArrowheads="1"/>
            </p:cNvSpPr>
            <p:nvPr/>
          </p:nvSpPr>
          <p:spPr bwMode="auto">
            <a:xfrm>
              <a:off x="7100054" y="2122644"/>
              <a:ext cx="520538" cy="235237"/>
            </a:xfrm>
            <a:prstGeom prst="rect">
              <a:avLst/>
            </a:prstGeom>
            <a:noFill/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1" name="Rectangle 3"/>
          <p:cNvSpPr>
            <a:spLocks noChangeArrowheads="1"/>
          </p:cNvSpPr>
          <p:nvPr/>
        </p:nvSpPr>
        <p:spPr bwMode="auto">
          <a:xfrm>
            <a:off x="0" y="-24"/>
            <a:ext cx="331853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1,2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0" y="5129864"/>
            <a:ext cx="91440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19.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общее сопротивление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 точностью до десятых равно…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0" y="2571744"/>
            <a:ext cx="70008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16.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Чему равно в Омах сопротивление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-40944" y="2977218"/>
            <a:ext cx="93583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17.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Чему равна в амперах сила тока на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сопротивлении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0" y="4701236"/>
            <a:ext cx="7072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18.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Чему равна в амперах </a:t>
            </a: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общая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сила тока?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6" name="Группа 17"/>
          <p:cNvGrpSpPr/>
          <p:nvPr/>
        </p:nvGrpSpPr>
        <p:grpSpPr>
          <a:xfrm>
            <a:off x="-3" y="785794"/>
            <a:ext cx="2074953" cy="1230355"/>
            <a:chOff x="4910953" y="4569370"/>
            <a:chExt cx="1750738" cy="1230355"/>
          </a:xfrm>
        </p:grpSpPr>
        <p:sp>
          <p:nvSpPr>
            <p:cNvPr id="87" name="Прямоугольник 86"/>
            <p:cNvSpPr/>
            <p:nvPr/>
          </p:nvSpPr>
          <p:spPr>
            <a:xfrm>
              <a:off x="5815062" y="4569370"/>
              <a:ext cx="846629" cy="95410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ru-RU" sz="24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1,2</a:t>
              </a:r>
              <a:endPara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4910953" y="4924925"/>
              <a:ext cx="904108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latin typeface="Times New Roman" pitchFamily="18" charset="0"/>
                  <a:cs typeface="Times New Roman" pitchFamily="18" charset="0"/>
                </a:rPr>
                <a:t>1,2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5935615" y="5214950"/>
              <a:ext cx="624641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0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1,2</a:t>
              </a:r>
              <a:endPara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0" name="Прямая соединительная линия 89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Прямоугольник 90"/>
          <p:cNvSpPr/>
          <p:nvPr/>
        </p:nvSpPr>
        <p:spPr>
          <a:xfrm>
            <a:off x="2071670" y="1071546"/>
            <a:ext cx="2071702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cap="all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="1" cap="all" dirty="0" smtClean="0">
                <a:latin typeface="Times New Roman" pitchFamily="18" charset="0"/>
                <a:cs typeface="Times New Roman" pitchFamily="18" charset="0"/>
              </a:rPr>
              <a:t>1,2</a:t>
            </a:r>
            <a:r>
              <a:rPr lang="en-US" sz="3200" b="1" cap="all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200" cap="all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Rectangle 3"/>
          <p:cNvSpPr>
            <a:spLocks noChangeArrowheads="1"/>
          </p:cNvSpPr>
          <p:nvPr/>
        </p:nvSpPr>
        <p:spPr bwMode="auto">
          <a:xfrm>
            <a:off x="-13648" y="1834960"/>
            <a:ext cx="399981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endParaRPr kumimoji="0" lang="ru-RU" sz="44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857620" y="2032428"/>
            <a:ext cx="857256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4" name="Группа 17"/>
          <p:cNvGrpSpPr/>
          <p:nvPr/>
        </p:nvGrpSpPr>
        <p:grpSpPr>
          <a:xfrm>
            <a:off x="142844" y="3500438"/>
            <a:ext cx="1428759" cy="1168800"/>
            <a:chOff x="5268079" y="4569370"/>
            <a:chExt cx="1428759" cy="1168800"/>
          </a:xfrm>
        </p:grpSpPr>
        <p:sp>
          <p:nvSpPr>
            <p:cNvPr id="95" name="Прямоугольник 94"/>
            <p:cNvSpPr/>
            <p:nvPr/>
          </p:nvSpPr>
          <p:spPr>
            <a:xfrm>
              <a:off x="5993120" y="4569370"/>
              <a:ext cx="632282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ru-RU" sz="24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5268079" y="4924925"/>
              <a:ext cx="785818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ru-RU" sz="2800" b="1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8" name="Прямая соединительная линия 97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Группа 17"/>
          <p:cNvGrpSpPr/>
          <p:nvPr/>
        </p:nvGrpSpPr>
        <p:grpSpPr>
          <a:xfrm>
            <a:off x="1636646" y="3544580"/>
            <a:ext cx="1792346" cy="1168800"/>
            <a:chOff x="5268079" y="4569370"/>
            <a:chExt cx="1792346" cy="1168800"/>
          </a:xfrm>
        </p:grpSpPr>
        <p:sp>
          <p:nvSpPr>
            <p:cNvPr id="100" name="Прямоугольник 99"/>
            <p:cNvSpPr/>
            <p:nvPr/>
          </p:nvSpPr>
          <p:spPr>
            <a:xfrm>
              <a:off x="5993120" y="4569370"/>
              <a:ext cx="924430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10В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5268079" y="4924925"/>
              <a:ext cx="785818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" name="Прямоугольник 101"/>
            <p:cNvSpPr/>
            <p:nvPr/>
          </p:nvSpPr>
          <p:spPr>
            <a:xfrm>
              <a:off x="6072197" y="5214950"/>
              <a:ext cx="988228" cy="52322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800" b="1" cap="all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ru-RU" sz="2800" cap="all" dirty="0" smtClean="0"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ru-RU" sz="2800" dirty="0" smtClean="0">
                  <a:latin typeface="Times New Roman" pitchFamily="18" charset="0"/>
                  <a:cs typeface="Times New Roman" pitchFamily="18" charset="0"/>
                </a:rPr>
                <a:t>м</a:t>
              </a:r>
              <a:endParaRPr lang="ru-RU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3" name="Прямая соединительная линия 102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Прямоугольник 103"/>
          <p:cNvSpPr/>
          <p:nvPr/>
        </p:nvSpPr>
        <p:spPr>
          <a:xfrm>
            <a:off x="3857620" y="3857628"/>
            <a:ext cx="714380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Rectangle 1"/>
          <p:cNvSpPr>
            <a:spLocks noChangeArrowheads="1"/>
          </p:cNvSpPr>
          <p:nvPr/>
        </p:nvSpPr>
        <p:spPr bwMode="auto">
          <a:xfrm>
            <a:off x="5715008" y="3571876"/>
            <a:ext cx="2214578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4400" b="1" i="0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kumimoji="0" lang="ru-RU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4400" b="1" i="0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4400" b="1" i="0" strike="noStrike" cap="none" normalizeH="0" baseline="-3000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6" name="Rectangle 1"/>
          <p:cNvSpPr>
            <a:spLocks noChangeArrowheads="1"/>
          </p:cNvSpPr>
          <p:nvPr/>
        </p:nvSpPr>
        <p:spPr bwMode="auto">
          <a:xfrm>
            <a:off x="8358214" y="3643314"/>
            <a:ext cx="71438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3А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61167" y="5500538"/>
            <a:ext cx="3010635" cy="1115269"/>
            <a:chOff x="3612741" y="5691079"/>
            <a:chExt cx="3010635" cy="1115269"/>
          </a:xfrm>
        </p:grpSpPr>
        <p:grpSp>
          <p:nvGrpSpPr>
            <p:cNvPr id="108" name="Группа 17"/>
            <p:cNvGrpSpPr/>
            <p:nvPr/>
          </p:nvGrpSpPr>
          <p:grpSpPr>
            <a:xfrm>
              <a:off x="3612741" y="5691079"/>
              <a:ext cx="1187478" cy="1115269"/>
              <a:chOff x="5929324" y="4399638"/>
              <a:chExt cx="1624972" cy="1292173"/>
            </a:xfrm>
            <a:solidFill>
              <a:schemeClr val="bg1"/>
            </a:solidFill>
          </p:grpSpPr>
          <p:sp>
            <p:nvSpPr>
              <p:cNvPr id="118" name="Прямоугольник 117"/>
              <p:cNvSpPr/>
              <p:nvPr/>
            </p:nvSpPr>
            <p:spPr>
              <a:xfrm>
                <a:off x="6772238" y="4701709"/>
                <a:ext cx="782058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9" name="Прямоугольник 118"/>
              <p:cNvSpPr/>
              <p:nvPr/>
            </p:nvSpPr>
            <p:spPr>
              <a:xfrm>
                <a:off x="5946006" y="5085598"/>
                <a:ext cx="988381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1600" b="1" cap="all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28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0" name="Прямоугольник 119"/>
              <p:cNvSpPr/>
              <p:nvPr/>
            </p:nvSpPr>
            <p:spPr>
              <a:xfrm>
                <a:off x="5993717" y="4399638"/>
                <a:ext cx="726999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1" name="Прямая соединительная линия 120"/>
              <p:cNvCxnSpPr/>
              <p:nvPr/>
            </p:nvCxnSpPr>
            <p:spPr>
              <a:xfrm>
                <a:off x="5929324" y="5089527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Группа 17"/>
            <p:cNvGrpSpPr/>
            <p:nvPr/>
          </p:nvGrpSpPr>
          <p:grpSpPr>
            <a:xfrm>
              <a:off x="4728782" y="5737480"/>
              <a:ext cx="1228350" cy="1021365"/>
              <a:chOff x="5873395" y="4453401"/>
              <a:chExt cx="1680901" cy="1183374"/>
            </a:xfrm>
            <a:solidFill>
              <a:schemeClr val="bg1"/>
            </a:solidFill>
          </p:grpSpPr>
          <p:sp>
            <p:nvSpPr>
              <p:cNvPr id="114" name="Прямоугольник 113"/>
              <p:cNvSpPr/>
              <p:nvPr/>
            </p:nvSpPr>
            <p:spPr>
              <a:xfrm>
                <a:off x="5873395" y="4453401"/>
                <a:ext cx="857255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5" name="Прямоугольник 114"/>
              <p:cNvSpPr/>
              <p:nvPr/>
            </p:nvSpPr>
            <p:spPr>
              <a:xfrm>
                <a:off x="6772238" y="4701711"/>
                <a:ext cx="782058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6" name="Прямоугольник 115"/>
              <p:cNvSpPr/>
              <p:nvPr/>
            </p:nvSpPr>
            <p:spPr>
              <a:xfrm>
                <a:off x="5929755" y="5030562"/>
                <a:ext cx="988380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ru-RU" sz="1600" b="1" cap="all" dirty="0" smtClean="0">
                    <a:latin typeface="Times New Roman" pitchFamily="18" charset="0"/>
                    <a:cs typeface="Times New Roman" pitchFamily="18" charset="0"/>
                  </a:rPr>
                  <a:t>1,2</a:t>
                </a:r>
                <a:endParaRPr lang="ru-RU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17" name="Прямая соединительная линия 116"/>
              <p:cNvCxnSpPr/>
              <p:nvPr/>
            </p:nvCxnSpPr>
            <p:spPr>
              <a:xfrm>
                <a:off x="5929322" y="508952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Группа 17"/>
            <p:cNvGrpSpPr/>
            <p:nvPr/>
          </p:nvGrpSpPr>
          <p:grpSpPr>
            <a:xfrm>
              <a:off x="5871788" y="5737490"/>
              <a:ext cx="751588" cy="1021368"/>
              <a:chOff x="5873395" y="4453402"/>
              <a:chExt cx="1028490" cy="1183375"/>
            </a:xfrm>
            <a:solidFill>
              <a:schemeClr val="bg1"/>
            </a:solidFill>
          </p:grpSpPr>
          <p:sp>
            <p:nvSpPr>
              <p:cNvPr id="111" name="Прямоугольник 110"/>
              <p:cNvSpPr/>
              <p:nvPr/>
            </p:nvSpPr>
            <p:spPr>
              <a:xfrm>
                <a:off x="5873395" y="4453402"/>
                <a:ext cx="857255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2" name="Прямоугольник 111"/>
              <p:cNvSpPr/>
              <p:nvPr/>
            </p:nvSpPr>
            <p:spPr>
              <a:xfrm>
                <a:off x="5913505" y="5030564"/>
                <a:ext cx="988380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ru-RU" sz="16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ru-RU" sz="28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13" name="Прямая соединительная линия 112"/>
              <p:cNvCxnSpPr/>
              <p:nvPr/>
            </p:nvCxnSpPr>
            <p:spPr>
              <a:xfrm>
                <a:off x="5929322" y="5089528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2" name="Группа 121"/>
          <p:cNvGrpSpPr/>
          <p:nvPr/>
        </p:nvGrpSpPr>
        <p:grpSpPr>
          <a:xfrm>
            <a:off x="3143246" y="5457003"/>
            <a:ext cx="2571762" cy="1115269"/>
            <a:chOff x="3612741" y="5691079"/>
            <a:chExt cx="2571762" cy="1115269"/>
          </a:xfrm>
        </p:grpSpPr>
        <p:grpSp>
          <p:nvGrpSpPr>
            <p:cNvPr id="123" name="Группа 122"/>
            <p:cNvGrpSpPr/>
            <p:nvPr/>
          </p:nvGrpSpPr>
          <p:grpSpPr>
            <a:xfrm>
              <a:off x="3612741" y="5691079"/>
              <a:ext cx="1187478" cy="1115269"/>
              <a:chOff x="5929324" y="4399638"/>
              <a:chExt cx="1624972" cy="1292173"/>
            </a:xfrm>
            <a:solidFill>
              <a:schemeClr val="bg1"/>
            </a:solidFill>
          </p:grpSpPr>
          <p:sp>
            <p:nvSpPr>
              <p:cNvPr id="133" name="Прямоугольник 132"/>
              <p:cNvSpPr/>
              <p:nvPr/>
            </p:nvSpPr>
            <p:spPr>
              <a:xfrm>
                <a:off x="6772238" y="4701709"/>
                <a:ext cx="782058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4" name="Прямоугольник 133"/>
              <p:cNvSpPr/>
              <p:nvPr/>
            </p:nvSpPr>
            <p:spPr>
              <a:xfrm>
                <a:off x="5946006" y="5085598"/>
                <a:ext cx="988381" cy="6062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1600" b="1" cap="all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28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5" name="Прямоугольник 134"/>
              <p:cNvSpPr/>
              <p:nvPr/>
            </p:nvSpPr>
            <p:spPr>
              <a:xfrm>
                <a:off x="5993717" y="4399638"/>
                <a:ext cx="726999" cy="6775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6" name="Прямая соединительная линия 135"/>
              <p:cNvCxnSpPr/>
              <p:nvPr/>
            </p:nvCxnSpPr>
            <p:spPr>
              <a:xfrm>
                <a:off x="5929324" y="5089527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Группа 17"/>
            <p:cNvGrpSpPr/>
            <p:nvPr/>
          </p:nvGrpSpPr>
          <p:grpSpPr>
            <a:xfrm>
              <a:off x="4574407" y="5737482"/>
              <a:ext cx="1110784" cy="1021364"/>
              <a:chOff x="5662151" y="4453401"/>
              <a:chExt cx="1520023" cy="1183373"/>
            </a:xfrm>
            <a:solidFill>
              <a:schemeClr val="bg1"/>
            </a:solidFill>
          </p:grpSpPr>
          <p:sp>
            <p:nvSpPr>
              <p:cNvPr id="129" name="Прямоугольник 128"/>
              <p:cNvSpPr/>
              <p:nvPr/>
            </p:nvSpPr>
            <p:spPr>
              <a:xfrm>
                <a:off x="5662151" y="4453401"/>
                <a:ext cx="857256" cy="6775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0" name="Прямоугольник 129"/>
              <p:cNvSpPr/>
              <p:nvPr/>
            </p:nvSpPr>
            <p:spPr>
              <a:xfrm>
                <a:off x="6400114" y="4729228"/>
                <a:ext cx="782060" cy="7488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1" name="Прямоугольник 130"/>
              <p:cNvSpPr/>
              <p:nvPr/>
            </p:nvSpPr>
            <p:spPr>
              <a:xfrm>
                <a:off x="5718511" y="5030561"/>
                <a:ext cx="988381" cy="6062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800" b="1" cap="all" dirty="0" smtClean="0">
                    <a:latin typeface="Times New Roman" pitchFamily="18" charset="0"/>
                    <a:cs typeface="Times New Roman" pitchFamily="18" charset="0"/>
                  </a:rPr>
                  <a:t>10</a:t>
                </a:r>
                <a:endParaRPr lang="ru-RU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2" name="Прямая соединительная линия 131"/>
              <p:cNvCxnSpPr/>
              <p:nvPr/>
            </p:nvCxnSpPr>
            <p:spPr>
              <a:xfrm>
                <a:off x="5714783" y="5089529"/>
                <a:ext cx="714381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Группа 17"/>
            <p:cNvGrpSpPr/>
            <p:nvPr/>
          </p:nvGrpSpPr>
          <p:grpSpPr>
            <a:xfrm>
              <a:off x="5506125" y="5749364"/>
              <a:ext cx="678378" cy="1021368"/>
              <a:chOff x="5373032" y="4467160"/>
              <a:chExt cx="928310" cy="1183375"/>
            </a:xfrm>
            <a:solidFill>
              <a:schemeClr val="bg1"/>
            </a:solidFill>
          </p:grpSpPr>
          <p:sp>
            <p:nvSpPr>
              <p:cNvPr id="126" name="Прямоугольник 125"/>
              <p:cNvSpPr/>
              <p:nvPr/>
            </p:nvSpPr>
            <p:spPr>
              <a:xfrm>
                <a:off x="5373032" y="4467160"/>
                <a:ext cx="857257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" name="Прямоугольник 126"/>
              <p:cNvSpPr/>
              <p:nvPr/>
            </p:nvSpPr>
            <p:spPr>
              <a:xfrm>
                <a:off x="5413142" y="5044322"/>
                <a:ext cx="888200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28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ru-RU" sz="28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8" name="Прямая соединительная линия 127"/>
              <p:cNvCxnSpPr/>
              <p:nvPr/>
            </p:nvCxnSpPr>
            <p:spPr>
              <a:xfrm>
                <a:off x="5428960" y="5103286"/>
                <a:ext cx="714381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7" name="Скругленный прямоугольник 136"/>
          <p:cNvSpPr/>
          <p:nvPr/>
        </p:nvSpPr>
        <p:spPr>
          <a:xfrm>
            <a:off x="0" y="5572164"/>
            <a:ext cx="3000364" cy="107154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8" name="Прямоугольник 137"/>
          <p:cNvSpPr/>
          <p:nvPr/>
        </p:nvSpPr>
        <p:spPr>
          <a:xfrm>
            <a:off x="8014672" y="5116216"/>
            <a:ext cx="1143008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3,3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9" name="Группа 17"/>
          <p:cNvGrpSpPr/>
          <p:nvPr/>
        </p:nvGrpSpPr>
        <p:grpSpPr>
          <a:xfrm>
            <a:off x="6000760" y="5500702"/>
            <a:ext cx="1857387" cy="1168800"/>
            <a:chOff x="5053797" y="4569370"/>
            <a:chExt cx="1857387" cy="1168800"/>
          </a:xfrm>
        </p:grpSpPr>
        <p:sp>
          <p:nvSpPr>
            <p:cNvPr id="140" name="Прямоугольник 139"/>
            <p:cNvSpPr/>
            <p:nvPr/>
          </p:nvSpPr>
          <p:spPr>
            <a:xfrm>
              <a:off x="5993119" y="4569370"/>
              <a:ext cx="918065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ru-RU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0В</a:t>
              </a:r>
              <a:endPara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1" name="Прямоугольник 140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2" name="Прямоугольник 141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8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3А</a:t>
              </a:r>
              <a:endPara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3" name="Прямая соединительная линия 142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236592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832 L 0.29913 -0.05273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00" y="-2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23959E-6 L 0.3776 -0.39431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0" y="-19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74838E-6 L -0.39011 -0.44103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00" y="-22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7" dur="2000" fill="hold"/>
                                        <p:tgtEl>
                                          <p:spTgt spid="1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5" presetClass="emph" presetSubtype="0" repeatCount="4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3110" grpId="0"/>
      <p:bldP spid="83" grpId="0"/>
      <p:bldP spid="84" grpId="0"/>
      <p:bldP spid="85" grpId="0"/>
      <p:bldP spid="91" grpId="0" animBg="1"/>
      <p:bldP spid="92" grpId="0"/>
      <p:bldP spid="93" grpId="0" animBg="1"/>
      <p:bldP spid="93" grpId="1" animBg="1"/>
      <p:bldP spid="104" grpId="0" animBg="1"/>
      <p:bldP spid="104" grpId="1" animBg="1"/>
      <p:bldP spid="105" grpId="0" animBg="1"/>
      <p:bldP spid="106" grpId="0" animBg="1"/>
      <p:bldP spid="106" grpId="1" animBg="1"/>
      <p:bldP spid="137" grpId="0" animBg="1"/>
      <p:bldP spid="138" grpId="0" animBg="1"/>
      <p:bldP spid="138" grpId="1" animBg="1"/>
      <p:bldP spid="138" grpId="2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Качественные вопросы.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512" y="523220"/>
            <a:ext cx="9144000" cy="618630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Где электроны двигаются быстрее (и почему) в металле или вакууме при одинаковой напряженности электрического поля?</a:t>
            </a:r>
          </a:p>
          <a:p>
            <a:r>
              <a:rPr lang="ru-RU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Две одинаковые электролитические ванны (А и В) наполнены раствором медного купороса. Концентрация раствора в ванне А больше, чем в ванне В. В какой из ванн выделится больше меди, если их соединить последовательно? параллельно?</a:t>
            </a:r>
            <a:r>
              <a:rPr lang="ru-RU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Как надо расположить электроды, чтобы электролитическим путем покрыть внутреннюю поверхность полого металлического предмета.</a:t>
            </a:r>
          </a:p>
          <a:p>
            <a:r>
              <a:rPr lang="ru-RU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Почему электрические лампы накаливания чаще всего перегорают в момент включения</a:t>
            </a:r>
            <a:r>
              <a:rPr lang="ru-RU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Объясните, почему разряжается электрометр, если к его катоду поднести горящую спичку.</a:t>
            </a:r>
          </a:p>
          <a:p>
            <a:r>
              <a:rPr lang="ru-RU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Почему  больше меди выделяется на стороне, обращенной к другому электроду?  Как сделать, чтобы было равномерно</a:t>
            </a:r>
            <a:r>
              <a:rPr lang="ru-RU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Почему провода линии высокого напряжения не покрыты изолирующей оболочкой?</a:t>
            </a:r>
          </a:p>
          <a:p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Как объяснить отклонение в сторону отрицательного полюса пламени свечи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79608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7155795" cy="3240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8197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28197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71670" y="21429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1071546"/>
            <a:ext cx="4214813" cy="207168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Зачет №6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0"/>
                            </p:stCondLst>
                            <p:childTnLst>
                              <p:par>
                                <p:cTn id="52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0"/>
                            </p:stCondLst>
                            <p:childTnLst>
                              <p:par>
                                <p:cTn id="6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6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500"/>
                            </p:stCondLst>
                            <p:childTnLst>
                              <p:par>
                                <p:cTn id="69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500"/>
                            </p:stCondLst>
                            <p:childTnLst>
                              <p:par>
                                <p:cTn id="7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500"/>
                            </p:stCondLst>
                            <p:childTnLst>
                              <p:par>
                                <p:cTn id="8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0"/>
            <a:ext cx="9143999" cy="100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Выберите правильное математическое выражение для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201613" lvl="1" indent="0" algn="l" defTabSz="914400" rtl="0" eaLnBrk="1" fontAlgn="base" latinLnBrk="0" hangingPunct="1">
              <a:lnSpc>
                <a:spcPct val="77000"/>
              </a:lnSpc>
              <a:spcBef>
                <a:spcPts val="3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188913" lvl="0" indent="0" algn="l" defTabSz="914400" rtl="0" eaLnBrk="1" fontAlgn="base" latinLnBrk="0" hangingPunct="1">
              <a:lnSpc>
                <a:spcPct val="102000"/>
              </a:lnSpc>
              <a:spcBef>
                <a:spcPts val="1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908720"/>
            <a:ext cx="22677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  </a:t>
            </a:r>
          </a:p>
          <a:p>
            <a:pPr>
              <a:lnSpc>
                <a:spcPct val="200000"/>
              </a:lnSpc>
            </a:pP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lnSpc>
                <a:spcPct val="20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lnSpc>
                <a:spcPct val="20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lnSpc>
                <a:spcPct val="20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6.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m =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kIt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R=R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 = q n S v </a:t>
            </a:r>
            <a:endParaRPr 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024676345"/>
              </p:ext>
            </p:extLst>
          </p:nvPr>
        </p:nvGraphicFramePr>
        <p:xfrm>
          <a:off x="428596" y="980728"/>
          <a:ext cx="1000132" cy="857256"/>
        </p:xfrm>
        <a:graphic>
          <a:graphicData uri="http://schemas.openxmlformats.org/presentationml/2006/ole">
            <p:oleObj spid="_x0000_s1119" name="Формула" r:id="rId9" imgW="380835" imgH="393529" progId="Equation.3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767777450"/>
              </p:ext>
            </p:extLst>
          </p:nvPr>
        </p:nvGraphicFramePr>
        <p:xfrm>
          <a:off x="428596" y="1772816"/>
          <a:ext cx="1000100" cy="828660"/>
        </p:xfrm>
        <a:graphic>
          <a:graphicData uri="http://schemas.openxmlformats.org/presentationml/2006/ole">
            <p:oleObj spid="_x0000_s1120" name="Формула" r:id="rId10" imgW="418918" imgH="393529" progId="Equation.3">
              <p:embed/>
            </p:oleObj>
          </a:graphicData>
        </a:graphic>
      </p:graphicFrame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62627768"/>
              </p:ext>
            </p:extLst>
          </p:nvPr>
        </p:nvGraphicFramePr>
        <p:xfrm>
          <a:off x="476094" y="2420888"/>
          <a:ext cx="1071570" cy="1003171"/>
        </p:xfrm>
        <a:graphic>
          <a:graphicData uri="http://schemas.openxmlformats.org/presentationml/2006/ole">
            <p:oleObj spid="_x0000_s1121" name="Формула" r:id="rId11" imgW="444307" imgH="418918" progId="Equation.3">
              <p:embed/>
            </p:oleObj>
          </a:graphicData>
        </a:graphic>
      </p:graphicFrame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93483017"/>
              </p:ext>
            </p:extLst>
          </p:nvPr>
        </p:nvGraphicFramePr>
        <p:xfrm>
          <a:off x="574985" y="3284984"/>
          <a:ext cx="996619" cy="833905"/>
        </p:xfrm>
        <a:graphic>
          <a:graphicData uri="http://schemas.openxmlformats.org/presentationml/2006/ole">
            <p:oleObj spid="_x0000_s1122" name="Формула" r:id="rId12" imgW="469696" imgH="393529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465015" y="1071546"/>
            <a:ext cx="2067425" cy="52322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закона Ома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727213" y="1857364"/>
            <a:ext cx="4416787" cy="523220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определения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напряжения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961958" y="2714620"/>
            <a:ext cx="4182042" cy="52322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Определения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силы тока </a:t>
            </a:r>
            <a:endParaRPr lang="ru-RU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57818" y="3714752"/>
            <a:ext cx="281205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Закона Фарадея</a:t>
            </a:r>
            <a:endParaRPr lang="ru-RU" sz="28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786182" y="4705980"/>
            <a:ext cx="5295873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 чего зависит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сопротивление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11760" y="5517232"/>
            <a:ext cx="6531660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Зависимость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сопротивления от температуры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338323" y="6237312"/>
            <a:ext cx="6048002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Функциональная зависимость 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силы тока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44444E-6 L -0.52466 0.12709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33" y="634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18 2.22222E-6 L -0.36615 0.32106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67" y="1604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198 0.32106 L -0.35295 0.11528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" y="-1030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22222E-6 L -0.38941 -0.2384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79" y="-1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39705 0.15116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61" y="754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-0.22726 -0.17176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-8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3" grpId="0"/>
      <p:bldP spid="12" grpId="0" animBg="1"/>
      <p:bldP spid="12" grpId="1" animBg="1"/>
      <p:bldP spid="13" grpId="0" animBg="1"/>
      <p:bldP spid="13" grpId="1" animBg="1"/>
      <p:bldP spid="13" grpId="2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2433863" y="4714884"/>
            <a:ext cx="3495637" cy="1857033"/>
            <a:chOff x="12404" y="4539"/>
            <a:chExt cx="3804" cy="875"/>
          </a:xfrm>
        </p:grpSpPr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15508" y="5008"/>
              <a:ext cx="700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808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q       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8438" name="Group 6"/>
            <p:cNvGrpSpPr>
              <a:grpSpLocks/>
            </p:cNvGrpSpPr>
            <p:nvPr/>
          </p:nvGrpSpPr>
          <p:grpSpPr bwMode="auto">
            <a:xfrm>
              <a:off x="12404" y="4539"/>
              <a:ext cx="3183" cy="875"/>
              <a:chOff x="12404" y="4491"/>
              <a:chExt cx="3183" cy="875"/>
            </a:xfrm>
          </p:grpSpPr>
          <p:grpSp>
            <p:nvGrpSpPr>
              <p:cNvPr id="18439" name="Group 7"/>
              <p:cNvGrpSpPr>
                <a:grpSpLocks/>
              </p:cNvGrpSpPr>
              <p:nvPr/>
            </p:nvGrpSpPr>
            <p:grpSpPr bwMode="auto">
              <a:xfrm>
                <a:off x="12404" y="4491"/>
                <a:ext cx="3183" cy="875"/>
                <a:chOff x="12404" y="4491"/>
                <a:chExt cx="3183" cy="875"/>
              </a:xfrm>
            </p:grpSpPr>
            <p:sp>
              <p:nvSpPr>
                <p:cNvPr id="1844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4193" y="4960"/>
                  <a:ext cx="622" cy="30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 =       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8441" name="Group 9"/>
                <p:cNvGrpSpPr>
                  <a:grpSpLocks/>
                </p:cNvGrpSpPr>
                <p:nvPr/>
              </p:nvGrpSpPr>
              <p:grpSpPr bwMode="auto">
                <a:xfrm>
                  <a:off x="12404" y="4491"/>
                  <a:ext cx="3183" cy="875"/>
                  <a:chOff x="12404" y="4491"/>
                  <a:chExt cx="3183" cy="875"/>
                </a:xfrm>
              </p:grpSpPr>
              <p:sp>
                <p:nvSpPr>
                  <p:cNvPr id="18442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404" y="4994"/>
                    <a:ext cx="850" cy="2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m </a:t>
                    </a:r>
                    <a:r>
                      <a: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=       </a:t>
                    </a:r>
                    <a:endParaRPr kumimoji="0" lang="ru-RU" sz="4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18443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13278" y="4503"/>
                    <a:ext cx="1152" cy="863"/>
                    <a:chOff x="2961" y="3765"/>
                    <a:chExt cx="1536" cy="863"/>
                  </a:xfrm>
                </p:grpSpPr>
                <p:grpSp>
                  <p:nvGrpSpPr>
                    <p:cNvPr id="18444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61" y="3765"/>
                      <a:ext cx="1536" cy="863"/>
                      <a:chOff x="11567" y="3938"/>
                      <a:chExt cx="1854" cy="835"/>
                    </a:xfrm>
                  </p:grpSpPr>
                  <p:sp>
                    <p:nvSpPr>
                      <p:cNvPr id="18445" name="Line 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567" y="3938"/>
                        <a:ext cx="628" cy="0"/>
                      </a:xfrm>
                      <a:prstGeom prst="line">
                        <a:avLst/>
                      </a:prstGeom>
                      <a:noFill/>
                      <a:ln w="19050">
                        <a:noFill/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0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grpSp>
                    <p:nvGrpSpPr>
                      <p:cNvPr id="18446" name="Group 1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2091" y="4305"/>
                        <a:ext cx="1330" cy="468"/>
                        <a:chOff x="11463" y="4573"/>
                        <a:chExt cx="1063" cy="468"/>
                      </a:xfrm>
                    </p:grpSpPr>
                    <p:sp>
                      <p:nvSpPr>
                        <p:cNvPr id="18447" name="Text Box 1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463" y="4573"/>
                          <a:ext cx="864" cy="22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M</a:t>
                          </a:r>
                          <a:r>
                            <a:rPr kumimoji="0" lang="en-US" sz="2400" b="1" i="0" u="none" strike="noStrike" cap="none" normalizeH="0" baseline="-250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   </a:t>
                          </a:r>
                          <a:endParaRPr kumimoji="0" lang="ru-RU" sz="4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18448" name="Text Box 16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466" y="4779"/>
                          <a:ext cx="1060" cy="26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N</a:t>
                          </a:r>
                          <a:r>
                            <a:rPr kumimoji="0" lang="en-US" sz="2400" b="1" i="0" u="none" strike="noStrike" cap="none" normalizeH="0" baseline="-25000" dirty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endParaRPr kumimoji="0" lang="ru-RU" sz="4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18449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587" y="4380"/>
                      <a:ext cx="583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8450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12760" y="4519"/>
                    <a:ext cx="855" cy="847"/>
                    <a:chOff x="2906" y="3770"/>
                    <a:chExt cx="1142" cy="847"/>
                  </a:xfrm>
                </p:grpSpPr>
                <p:grpSp>
                  <p:nvGrpSpPr>
                    <p:cNvPr id="18451" name="Group 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06" y="3770"/>
                      <a:ext cx="1142" cy="847"/>
                      <a:chOff x="11567" y="3938"/>
                      <a:chExt cx="1386" cy="819"/>
                    </a:xfrm>
                  </p:grpSpPr>
                  <p:sp>
                    <p:nvSpPr>
                      <p:cNvPr id="18452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567" y="3938"/>
                        <a:ext cx="628" cy="0"/>
                      </a:xfrm>
                      <a:prstGeom prst="line">
                        <a:avLst/>
                      </a:prstGeom>
                      <a:noFill/>
                      <a:ln w="19050">
                        <a:noFill/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0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grpSp>
                    <p:nvGrpSpPr>
                      <p:cNvPr id="18453" name="Group 2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797" y="4269"/>
                        <a:ext cx="1156" cy="488"/>
                        <a:chOff x="11176" y="4537"/>
                        <a:chExt cx="920" cy="488"/>
                      </a:xfrm>
                    </p:grpSpPr>
                    <p:sp>
                      <p:nvSpPr>
                        <p:cNvPr id="18454" name="Text Box 2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234" y="4537"/>
                          <a:ext cx="862" cy="25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1" i="0" u="none" strike="noStrike" cap="none" normalizeH="0" baseline="-2500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  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q</a:t>
                          </a:r>
                          <a:endParaRPr kumimoji="0" lang="ru-RU" sz="4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18455" name="Text Box 2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176" y="4738"/>
                          <a:ext cx="862" cy="28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3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943634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n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8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e</a:t>
                          </a:r>
                          <a:endParaRPr kumimoji="0" lang="ru-RU" sz="4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18456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42" y="4375"/>
                      <a:ext cx="583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8457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14024" y="4491"/>
                    <a:ext cx="1563" cy="808"/>
                    <a:chOff x="2955" y="3777"/>
                    <a:chExt cx="1344" cy="808"/>
                  </a:xfrm>
                </p:grpSpPr>
                <p:grpSp>
                  <p:nvGrpSpPr>
                    <p:cNvPr id="18458" name="Group 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55" y="3777"/>
                      <a:ext cx="1344" cy="808"/>
                      <a:chOff x="11567" y="3938"/>
                      <a:chExt cx="1624" cy="780"/>
                    </a:xfrm>
                  </p:grpSpPr>
                  <p:sp>
                    <p:nvSpPr>
                      <p:cNvPr id="18459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567" y="3938"/>
                        <a:ext cx="628" cy="0"/>
                      </a:xfrm>
                      <a:prstGeom prst="line">
                        <a:avLst/>
                      </a:prstGeom>
                      <a:noFill/>
                      <a:ln w="19050">
                        <a:noFill/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0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grpSp>
                    <p:nvGrpSpPr>
                      <p:cNvPr id="18460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979" y="4325"/>
                        <a:ext cx="1212" cy="393"/>
                        <a:chOff x="11356" y="4593"/>
                        <a:chExt cx="968" cy="393"/>
                      </a:xfrm>
                    </p:grpSpPr>
                    <p:sp>
                      <p:nvSpPr>
                        <p:cNvPr id="18461" name="Text Box 29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442" y="4593"/>
                          <a:ext cx="861" cy="22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1" i="0" u="none" strike="noStrike" cap="none" normalizeH="0" baseline="-2500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  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 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M</a:t>
                          </a:r>
                          <a:endParaRPr kumimoji="0" lang="ru-RU" sz="4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18462" name="Text Box 30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356" y="4757"/>
                          <a:ext cx="968" cy="22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N</a:t>
                          </a:r>
                          <a:r>
                            <a:rPr kumimoji="0" lang="en-US" sz="2400" b="1" i="0" u="none" strike="noStrike" cap="none" normalizeH="0" baseline="-25000" dirty="0" err="1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kumimoji="0" lang="en-US" sz="24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8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e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943634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n</a:t>
                          </a:r>
                          <a:r>
                            <a:rPr kumimoji="0" lang="ru-RU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943634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endParaRPr kumimoji="0" lang="ru-RU" sz="4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18463" name="Lin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574" y="4381"/>
                      <a:ext cx="583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18464" name="AutoShape 32"/>
              <p:cNvSpPr>
                <a:spLocks noChangeArrowheads="1"/>
              </p:cNvSpPr>
              <p:nvPr/>
            </p:nvSpPr>
            <p:spPr bwMode="auto">
              <a:xfrm>
                <a:off x="15100" y="4926"/>
                <a:ext cx="333" cy="361"/>
              </a:xfrm>
              <a:prstGeom prst="bracketPair">
                <a:avLst>
                  <a:gd name="adj" fmla="val 16667"/>
                </a:avLst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1" y="1"/>
            <a:ext cx="9144000" cy="5214949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Выберите правильный подбор величин и цвета  в формуле закона электролиза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Заряд электрона – синий, молярная масса 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красным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 валентность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43634"/>
                </a:solidFill>
                <a:effectLst/>
                <a:latin typeface="Times New Roman" pitchFamily="18" charset="0"/>
                <a:cs typeface="Times New Roman" pitchFamily="18" charset="0"/>
              </a:rPr>
              <a:t>коричневым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Заряд электрона – синий, молярная масса 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желтым,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валентность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43634"/>
                </a:solidFill>
                <a:effectLst/>
                <a:latin typeface="Times New Roman" pitchFamily="18" charset="0"/>
                <a:cs typeface="Times New Roman" pitchFamily="18" charset="0"/>
              </a:rPr>
              <a:t>коричневым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Заряд электрона 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красным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 молярная масса 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черным,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валентность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чёрным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Заряд электрона – синий, молярная масса 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черным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валентность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43634"/>
                </a:solidFill>
                <a:effectLst/>
                <a:latin typeface="Times New Roman" pitchFamily="18" charset="0"/>
                <a:cs typeface="Times New Roman" pitchFamily="18" charset="0"/>
              </a:rPr>
              <a:t>коричневым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.Заряд электрона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зелёный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молярная масса 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черным,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валентность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43634"/>
                </a:solidFill>
                <a:effectLst/>
                <a:latin typeface="Times New Roman" pitchFamily="18" charset="0"/>
                <a:cs typeface="Times New Roman" pitchFamily="18" charset="0"/>
              </a:rPr>
              <a:t>коричневым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 rot="21216816">
            <a:off x="314845" y="1618534"/>
            <a:ext cx="7715272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Заряд электрона – </a:t>
            </a:r>
            <a:r>
              <a:rPr lang="ru-RU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зелёный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молярная масса –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черным,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валентность - </a:t>
            </a:r>
            <a:r>
              <a:rPr lang="ru-RU" sz="3200" b="1" dirty="0" smtClean="0">
                <a:solidFill>
                  <a:srgbClr val="943634"/>
                </a:solidFill>
                <a:latin typeface="Times New Roman" pitchFamily="18" charset="0"/>
                <a:cs typeface="Times New Roman" pitchFamily="18" charset="0"/>
              </a:rPr>
              <a:t>коричневым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184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-24"/>
            <a:ext cx="9144000" cy="812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Какими носителями электрического заряда создается электрический ток в металлах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2616200"/>
            <a:ext cx="9144000" cy="812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88913" lvl="1" algn="l" defTabSz="914400" rtl="0" eaLnBrk="1" fontAlgn="base" latinLnBrk="0" hangingPunct="1">
              <a:lnSpc>
                <a:spcPct val="102000"/>
              </a:lnSpc>
              <a:spcBef>
                <a:spcPts val="1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Какими носителями электрического заряда создается электрический ток в электролитах?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0" y="3643314"/>
            <a:ext cx="9144000" cy="741362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marR="114300" lvl="1" indent="-82550" algn="l" defTabSz="914400" rtl="0" eaLnBrk="1" fontAlgn="base" latinLnBrk="0" hangingPunct="1">
              <a:lnSpc>
                <a:spcPct val="76000"/>
              </a:lnSpc>
              <a:spcBef>
                <a:spcPts val="5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Какими носителями электрического заряда создается электрический ток в газах?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188913" lvl="1" indent="0" algn="l" defTabSz="914400" rtl="0" eaLnBrk="1" fontAlgn="base" latinLnBrk="0" hangingPunct="1">
              <a:lnSpc>
                <a:spcPct val="102000"/>
              </a:lnSpc>
              <a:spcBef>
                <a:spcPts val="1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0" y="4714884"/>
            <a:ext cx="9144000" cy="812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201613" lvl="1" algn="l" defTabSz="914400" rtl="0" eaLnBrk="1" fontAlgn="base" latinLnBrk="0" hangingPunct="1">
              <a:lnSpc>
                <a:spcPct val="77000"/>
              </a:lnSpc>
              <a:spcBef>
                <a:spcPts val="3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Какими носителями электрического заряда создается электрический ток в вакуумном диоде?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92867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Электронами и положительными ионами.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Положительными и отрицательными ионами.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Положительными, отрицательными ионами и электронами.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Только электронами.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357166"/>
            <a:ext cx="3627211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Только электронами.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43108" y="2967335"/>
            <a:ext cx="7000892" cy="461665"/>
          </a:xfrm>
          <a:prstGeom prst="rect">
            <a:avLst/>
          </a:prstGeom>
          <a:solidFill>
            <a:srgbClr val="00CCFF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Положительными и отрицательными ионами. 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71604" y="3957584"/>
            <a:ext cx="7500990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В.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Положительными, отрицательными ионами и электронами. 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00430" y="5072074"/>
            <a:ext cx="3627211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Только электронами.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59" grpId="0" animBg="1"/>
      <p:bldP spid="19460" grpId="0" animBg="1"/>
      <p:bldP spid="19461" grpId="0" animBg="1"/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571536" y="5572140"/>
            <a:ext cx="2928894" cy="42862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201613" lvl="1" indent="-457200" algn="l" defTabSz="914400" rtl="0" eaLnBrk="1" fontAlgn="base" latinLnBrk="0" hangingPunct="1">
              <a:lnSpc>
                <a:spcPts val="2000"/>
              </a:lnSpc>
              <a:spcBef>
                <a:spcPts val="3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Электролиз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571504" y="6215082"/>
            <a:ext cx="5286380" cy="428628"/>
          </a:xfrm>
          <a:prstGeom prst="rect">
            <a:avLst/>
          </a:prstGeom>
          <a:solidFill>
            <a:srgbClr val="FF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201613" lvl="1" algn="l" defTabSz="914400" rtl="0" eaLnBrk="1" fontAlgn="base" latinLnBrk="0" hangingPunct="1">
              <a:lnSpc>
                <a:spcPts val="2000"/>
              </a:lnSpc>
              <a:spcBef>
                <a:spcPts val="3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Термоэлектронная эмиссия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188913" lvl="0" indent="0" algn="l" defTabSz="914400" rtl="0" eaLnBrk="1" fontAlgn="base" latinLnBrk="0" hangingPunct="1">
              <a:lnSpc>
                <a:spcPct val="102000"/>
              </a:lnSpc>
              <a:spcBef>
                <a:spcPts val="1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71504" y="4429132"/>
            <a:ext cx="3214678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201613" lvl="1" indent="-457200" algn="l" defTabSz="914400" rtl="0" eaLnBrk="1" fontAlgn="base" latinLnBrk="0" hangingPunct="1">
              <a:lnSpc>
                <a:spcPts val="2000"/>
              </a:lnSpc>
              <a:spcBef>
                <a:spcPts val="350"/>
              </a:spcBef>
              <a:spcAft>
                <a:spcPts val="1000"/>
              </a:spcAft>
              <a:buClrTx/>
              <a:buSzTx/>
              <a:buFontTx/>
              <a:buAutoNum type="arabicPeriod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Рекомбинация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71504" y="4929198"/>
            <a:ext cx="3000364" cy="428628"/>
          </a:xfrm>
          <a:prstGeom prst="rect">
            <a:avLst/>
          </a:prstGeom>
          <a:solidFill>
            <a:srgbClr val="00CCFF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201613" lvl="1" indent="-457200" algn="l" defTabSz="914400" rtl="0" eaLnBrk="1" fontAlgn="base" latinLnBrk="0" hangingPunct="1">
              <a:lnSpc>
                <a:spcPts val="2000"/>
              </a:lnSpc>
              <a:spcBef>
                <a:spcPts val="35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Диссоциация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3836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Распад нейтральных молекул на ионы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это: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Испускание электронов разогретым телом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это: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Прохождение тока по электролиту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это: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Соединение ионов в молекулу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это: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Выделение веществ на электродах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это:</a:t>
            </a:r>
            <a:endParaRPr lang="ru-RU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80204E-6 L 0.52552 -0.62743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00" y="-31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74746E-6 L 0.14844 -0.70976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00" y="-35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5.2729E-7 L 0.4349 -0.50069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00" y="-25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9 0.01064 L 0.57084 -0.26596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00" y="-13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49 -0.50069 L 0.52951 -0.26989 " pathEditMode="relative" rAng="0" ptsTypes="AA">
                                      <p:cBhvr>
                                        <p:cTn id="45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0" y="11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2" grpId="1" animBg="1"/>
      <p:bldP spid="20482" grpId="2" animBg="1"/>
      <p:bldP spid="20483" grpId="0" animBg="1"/>
      <p:bldP spid="20483" grpId="1" animBg="1"/>
      <p:bldP spid="20484" grpId="0" animBg="1"/>
      <p:bldP spid="20484" grpId="1" animBg="1"/>
      <p:bldP spid="20485" grpId="0" animBg="1"/>
      <p:bldP spid="20485" grpId="1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-24"/>
            <a:ext cx="9144000" cy="1214446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Какое  количество электричества  перенесено положительными ионами  через электролит при силе тока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0,2А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10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минут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занесите в кулонах  с точностью до целых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1428736"/>
            <a:ext cx="9144000" cy="1357322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Какое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количество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двухвалентной меди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выделится на катоде  при силе тока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0,2А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минут?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занесите в миллиграммах  с точностью до целых.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2928934"/>
            <a:ext cx="9144000" cy="1214446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Какова была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сила тока,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если масса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двухвалентной меди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выделившейся  на катоде   за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минут составила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800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мг ?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занесите в миллиграммах  с точностью до целых.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0" y="4694234"/>
            <a:ext cx="9144000" cy="1235096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Какое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время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протекал электролиз, если масса   двухвалентной меди выделившейся  на катоде при силе тока 2А составила  400мг ?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занесите в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минутах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с точностью до целых.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95989" y="762640"/>
            <a:ext cx="1250663" cy="584775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2214554"/>
            <a:ext cx="2383986" cy="523220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00958" y="714356"/>
            <a:ext cx="132921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120Кл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572132" y="2214554"/>
            <a:ext cx="2367956" cy="523220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0,33мг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84126" y="2143116"/>
            <a:ext cx="1059906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40мг</a:t>
            </a:r>
            <a:endParaRPr lang="ru-RU" sz="3200" dirty="0">
              <a:solidFill>
                <a:srgbClr val="0066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57422" y="4143380"/>
            <a:ext cx="2114681" cy="523220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00562" y="4143380"/>
            <a:ext cx="4366901" cy="523220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800мг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0,33мг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·200с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285984" y="5929330"/>
            <a:ext cx="2114681" cy="523220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5929330"/>
            <a:ext cx="2367956" cy="523220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0,33мг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8" grpId="0" animBg="1"/>
      <p:bldP spid="21509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1428728" y="3000372"/>
            <a:ext cx="500066" cy="7858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-24"/>
            <a:ext cx="9144000" cy="2246769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Как изменится электроемкость воздушного конденсатора при увеличении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пластин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 раза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одинаковом расстоянии между ними?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Увеличится в 4 раза.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Уменьшится в 2 раза.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изменится.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Уменьшится в 4 раза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Д.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2 раза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4611255"/>
            <a:ext cx="9144000" cy="22467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Электрический заряд на одной пластине конденсатора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+ 3 Кл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другой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-3 Кл,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напряжение между пластинами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Чему равна электроемкость конденсатора?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 выразите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 фарадах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с точностью до десятых..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142854" y="2428868"/>
            <a:ext cx="2249813" cy="1262059"/>
            <a:chOff x="6551" y="5003"/>
            <a:chExt cx="1740" cy="857"/>
          </a:xfrm>
          <a:noFill/>
        </p:grpSpPr>
        <p:grpSp>
          <p:nvGrpSpPr>
            <p:cNvPr id="17" name="Group 3"/>
            <p:cNvGrpSpPr>
              <a:grpSpLocks/>
            </p:cNvGrpSpPr>
            <p:nvPr/>
          </p:nvGrpSpPr>
          <p:grpSpPr bwMode="auto">
            <a:xfrm>
              <a:off x="6551" y="5003"/>
              <a:ext cx="1326" cy="857"/>
              <a:chOff x="978" y="3302"/>
              <a:chExt cx="1153" cy="857"/>
            </a:xfrm>
            <a:grpFill/>
          </p:grpSpPr>
          <p:sp>
            <p:nvSpPr>
              <p:cNvPr id="19" name="Text Box 4"/>
              <p:cNvSpPr txBox="1">
                <a:spLocks noChangeArrowheads="1"/>
              </p:cNvSpPr>
              <p:nvPr/>
            </p:nvSpPr>
            <p:spPr bwMode="auto">
              <a:xfrm>
                <a:off x="991" y="3330"/>
                <a:ext cx="1140" cy="829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Text Box 5"/>
              <p:cNvSpPr txBox="1">
                <a:spLocks noChangeArrowheads="1"/>
              </p:cNvSpPr>
              <p:nvPr/>
            </p:nvSpPr>
            <p:spPr bwMode="auto">
              <a:xfrm>
                <a:off x="978" y="3513"/>
                <a:ext cx="803" cy="4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21" name="Group 6"/>
              <p:cNvGrpSpPr>
                <a:grpSpLocks/>
              </p:cNvGrpSpPr>
              <p:nvPr/>
            </p:nvGrpSpPr>
            <p:grpSpPr bwMode="auto">
              <a:xfrm>
                <a:off x="1425" y="3302"/>
                <a:ext cx="676" cy="450"/>
                <a:chOff x="11364" y="3511"/>
                <a:chExt cx="1081" cy="450"/>
              </a:xfrm>
              <a:grpFill/>
            </p:grpSpPr>
            <p:sp>
              <p:nvSpPr>
                <p:cNvPr id="22" name="Line 7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1364" y="3511"/>
                  <a:ext cx="1081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  <a:r>
                    <a:rPr kumimoji="0" lang="en-US" sz="36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  <a:endParaRPr kumimoji="0" lang="ru-RU" sz="4800" b="0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7233" y="5435"/>
              <a:ext cx="1058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916470" y="2298184"/>
            <a:ext cx="1643074" cy="71438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kumimoji="0" lang="en-US" sz="4400" b="1" i="0" u="none" strike="noStrike" cap="none" normalizeH="0" baseline="-2500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0" lang="ru-RU" sz="4400" b="1" i="0" u="none" strike="noStrike" cap="none" normalizeH="0" baseline="-2500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"/>
          <p:cNvGrpSpPr>
            <a:grpSpLocks/>
          </p:cNvGrpSpPr>
          <p:nvPr/>
        </p:nvGrpSpPr>
        <p:grpSpPr bwMode="auto">
          <a:xfrm>
            <a:off x="4359625" y="2143116"/>
            <a:ext cx="2141201" cy="1262059"/>
            <a:chOff x="6220" y="5003"/>
            <a:chExt cx="1656" cy="857"/>
          </a:xfrm>
          <a:noFill/>
        </p:grpSpPr>
        <p:grpSp>
          <p:nvGrpSpPr>
            <p:cNvPr id="27" name="Group 3"/>
            <p:cNvGrpSpPr>
              <a:grpSpLocks/>
            </p:cNvGrpSpPr>
            <p:nvPr/>
          </p:nvGrpSpPr>
          <p:grpSpPr bwMode="auto">
            <a:xfrm>
              <a:off x="6220" y="5003"/>
              <a:ext cx="1656" cy="857"/>
              <a:chOff x="690" y="3302"/>
              <a:chExt cx="1441" cy="857"/>
            </a:xfrm>
            <a:grpFill/>
          </p:grpSpPr>
          <p:sp>
            <p:nvSpPr>
              <p:cNvPr id="29" name="Text Box 4"/>
              <p:cNvSpPr txBox="1">
                <a:spLocks noChangeArrowheads="1"/>
              </p:cNvSpPr>
              <p:nvPr/>
            </p:nvSpPr>
            <p:spPr bwMode="auto">
              <a:xfrm>
                <a:off x="991" y="3330"/>
                <a:ext cx="1140" cy="829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690" y="3513"/>
                <a:ext cx="804" cy="4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" name="Group 6"/>
              <p:cNvGrpSpPr>
                <a:grpSpLocks/>
              </p:cNvGrpSpPr>
              <p:nvPr/>
            </p:nvGrpSpPr>
            <p:grpSpPr bwMode="auto">
              <a:xfrm>
                <a:off x="1205" y="3302"/>
                <a:ext cx="762" cy="812"/>
                <a:chOff x="10980" y="3511"/>
                <a:chExt cx="1215" cy="812"/>
              </a:xfrm>
              <a:grpFill/>
            </p:grpSpPr>
            <p:sp>
              <p:nvSpPr>
                <p:cNvPr id="32" name="Line 7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0980" y="3511"/>
                  <a:ext cx="1100" cy="812"/>
                  <a:chOff x="10554" y="3779"/>
                  <a:chExt cx="878" cy="812"/>
                </a:xfrm>
                <a:grpFill/>
              </p:grpSpPr>
              <p:sp>
                <p:nvSpPr>
                  <p:cNvPr id="34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54" y="3779"/>
                    <a:ext cx="863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q</a:t>
                    </a: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5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69" y="4141"/>
                    <a:ext cx="863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>
                      <a:spcAft>
                        <a:spcPts val="1000"/>
                      </a:spcAft>
                    </a:pPr>
                    <a:r>
                      <a: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3200" b="1" dirty="0" smtClean="0"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</a:t>
                    </a:r>
                    <a:r>
                      <a: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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28" name="Line 11"/>
            <p:cNvSpPr>
              <a:spLocks noChangeShapeType="1"/>
            </p:cNvSpPr>
            <p:nvPr/>
          </p:nvSpPr>
          <p:spPr bwMode="auto">
            <a:xfrm>
              <a:off x="6882" y="5435"/>
              <a:ext cx="391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6" name="Прямоугольник 35"/>
          <p:cNvSpPr/>
          <p:nvPr/>
        </p:nvSpPr>
        <p:spPr>
          <a:xfrm>
            <a:off x="-25005" y="3500438"/>
            <a:ext cx="2901756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Увеличится в 2 раза </a:t>
            </a:r>
            <a:endParaRPr lang="ru-RU" sz="3200" dirty="0"/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6357950" y="4052193"/>
            <a:ext cx="2071702" cy="6626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0,5 Ф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" name="Group 77"/>
          <p:cNvGrpSpPr>
            <a:grpSpLocks/>
          </p:cNvGrpSpPr>
          <p:nvPr/>
        </p:nvGrpSpPr>
        <p:grpSpPr bwMode="auto">
          <a:xfrm>
            <a:off x="8143900" y="3786190"/>
            <a:ext cx="357190" cy="357190"/>
            <a:chOff x="9014" y="3756"/>
            <a:chExt cx="131" cy="131"/>
          </a:xfrm>
        </p:grpSpPr>
        <p:sp>
          <p:nvSpPr>
            <p:cNvPr id="83" name="Line 78"/>
            <p:cNvSpPr>
              <a:spLocks noChangeShapeType="1"/>
            </p:cNvSpPr>
            <p:nvPr/>
          </p:nvSpPr>
          <p:spPr bwMode="auto">
            <a:xfrm>
              <a:off x="9014" y="3813"/>
              <a:ext cx="131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8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4" name="Line 79"/>
            <p:cNvSpPr>
              <a:spLocks noChangeShapeType="1"/>
            </p:cNvSpPr>
            <p:nvPr/>
          </p:nvSpPr>
          <p:spPr bwMode="auto">
            <a:xfrm rot="5561027" flipH="1">
              <a:off x="9009" y="3818"/>
              <a:ext cx="131" cy="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8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5" name="Line 78"/>
          <p:cNvSpPr>
            <a:spLocks noChangeShapeType="1"/>
          </p:cNvSpPr>
          <p:nvPr/>
        </p:nvSpPr>
        <p:spPr bwMode="auto">
          <a:xfrm>
            <a:off x="8072462" y="3179248"/>
            <a:ext cx="357190" cy="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80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1" name="Группа 90"/>
          <p:cNvGrpSpPr/>
          <p:nvPr/>
        </p:nvGrpSpPr>
        <p:grpSpPr>
          <a:xfrm>
            <a:off x="5688002" y="2285992"/>
            <a:ext cx="3170278" cy="2526768"/>
            <a:chOff x="5688002" y="2285992"/>
            <a:chExt cx="3170278" cy="2526768"/>
          </a:xfrm>
        </p:grpSpPr>
        <p:grpSp>
          <p:nvGrpSpPr>
            <p:cNvPr id="56" name="Группа 163"/>
            <p:cNvGrpSpPr/>
            <p:nvPr/>
          </p:nvGrpSpPr>
          <p:grpSpPr>
            <a:xfrm>
              <a:off x="6269090" y="2285992"/>
              <a:ext cx="2281898" cy="2526768"/>
              <a:chOff x="696925" y="713984"/>
              <a:chExt cx="2281898" cy="2526768"/>
            </a:xfrm>
          </p:grpSpPr>
          <p:sp>
            <p:nvSpPr>
              <p:cNvPr id="59" name="Line 181"/>
              <p:cNvSpPr>
                <a:spLocks noChangeShapeType="1"/>
              </p:cNvSpPr>
              <p:nvPr/>
            </p:nvSpPr>
            <p:spPr bwMode="auto">
              <a:xfrm rot="16200000" flipV="1">
                <a:off x="1826823" y="2088752"/>
                <a:ext cx="36000" cy="22680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scene3d>
                <a:camera prst="orthographicFront">
                  <a:rot lat="0" lon="0" rev="60000"/>
                </a:camera>
                <a:lightRig rig="threePt" dir="t"/>
              </a:scene3d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" name="Line 181"/>
              <p:cNvSpPr>
                <a:spLocks noChangeShapeType="1"/>
              </p:cNvSpPr>
              <p:nvPr/>
            </p:nvSpPr>
            <p:spPr bwMode="auto">
              <a:xfrm rot="16200000" flipV="1">
                <a:off x="1794925" y="-384016"/>
                <a:ext cx="36000" cy="22320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scene3d>
                <a:camera prst="orthographicFront">
                  <a:rot lat="0" lon="0" rev="60000"/>
                </a:camera>
                <a:lightRig rig="threePt" dir="t"/>
              </a:scene3d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9" name="Группа 90"/>
            <p:cNvGrpSpPr/>
            <p:nvPr/>
          </p:nvGrpSpPr>
          <p:grpSpPr>
            <a:xfrm>
              <a:off x="8193505" y="2286651"/>
              <a:ext cx="664775" cy="2500329"/>
              <a:chOff x="21085" y="3188855"/>
              <a:chExt cx="338850" cy="1595453"/>
            </a:xfrm>
          </p:grpSpPr>
          <p:sp>
            <p:nvSpPr>
              <p:cNvPr id="71" name="Line 5"/>
              <p:cNvSpPr>
                <a:spLocks noChangeShapeType="1"/>
              </p:cNvSpPr>
              <p:nvPr/>
            </p:nvSpPr>
            <p:spPr bwMode="auto">
              <a:xfrm>
                <a:off x="21085" y="3904002"/>
                <a:ext cx="338850" cy="0"/>
              </a:xfrm>
              <a:prstGeom prst="line">
                <a:avLst/>
              </a:prstGeom>
              <a:noFill/>
              <a:ln w="1238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2" name="Line 6"/>
              <p:cNvSpPr>
                <a:spLocks noChangeShapeType="1"/>
              </p:cNvSpPr>
              <p:nvPr/>
            </p:nvSpPr>
            <p:spPr bwMode="auto">
              <a:xfrm>
                <a:off x="21085" y="4112524"/>
                <a:ext cx="338850" cy="0"/>
              </a:xfrm>
              <a:prstGeom prst="line">
                <a:avLst/>
              </a:prstGeom>
              <a:noFill/>
              <a:ln w="1238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6" name="Line 11"/>
              <p:cNvSpPr>
                <a:spLocks noChangeShapeType="1"/>
              </p:cNvSpPr>
              <p:nvPr/>
            </p:nvSpPr>
            <p:spPr bwMode="auto">
              <a:xfrm flipH="1" flipV="1">
                <a:off x="194701" y="3188855"/>
                <a:ext cx="0" cy="689693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7" name="Line 12"/>
              <p:cNvSpPr>
                <a:spLocks noChangeShapeType="1"/>
              </p:cNvSpPr>
              <p:nvPr/>
            </p:nvSpPr>
            <p:spPr bwMode="auto">
              <a:xfrm flipH="1" flipV="1">
                <a:off x="185123" y="4094615"/>
                <a:ext cx="0" cy="689693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90" name="Группа 89"/>
            <p:cNvGrpSpPr/>
            <p:nvPr/>
          </p:nvGrpSpPr>
          <p:grpSpPr>
            <a:xfrm rot="5400000">
              <a:off x="5008856" y="3003723"/>
              <a:ext cx="2484001" cy="1125709"/>
              <a:chOff x="4675903" y="2800471"/>
              <a:chExt cx="2597828" cy="1217014"/>
            </a:xfrm>
          </p:grpSpPr>
          <p:sp>
            <p:nvSpPr>
              <p:cNvPr id="86" name="Line 30"/>
              <p:cNvSpPr>
                <a:spLocks noChangeShapeType="1"/>
              </p:cNvSpPr>
              <p:nvPr/>
            </p:nvSpPr>
            <p:spPr bwMode="auto">
              <a:xfrm flipH="1">
                <a:off x="4675903" y="3365302"/>
                <a:ext cx="60239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" name="Text Box 56"/>
              <p:cNvSpPr txBox="1">
                <a:spLocks noChangeArrowheads="1"/>
              </p:cNvSpPr>
              <p:nvPr/>
            </p:nvSpPr>
            <p:spPr bwMode="auto">
              <a:xfrm rot="16200000">
                <a:off x="5043424" y="2824051"/>
                <a:ext cx="1217014" cy="11698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А</a:t>
                </a:r>
                <a:endParaRPr kumimoji="0" lang="ru-RU" sz="8000" b="0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" name="Oval 55"/>
              <p:cNvSpPr>
                <a:spLocks noChangeArrowheads="1"/>
              </p:cNvSpPr>
              <p:nvPr/>
            </p:nvSpPr>
            <p:spPr bwMode="auto">
              <a:xfrm>
                <a:off x="5295829" y="2906220"/>
                <a:ext cx="774895" cy="87997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" name="Line 50"/>
              <p:cNvSpPr>
                <a:spLocks noChangeShapeType="1"/>
              </p:cNvSpPr>
              <p:nvPr/>
            </p:nvSpPr>
            <p:spPr bwMode="auto">
              <a:xfrm>
                <a:off x="6049731" y="3331397"/>
                <a:ext cx="1224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92" name="Прямоугольник 91"/>
          <p:cNvSpPr/>
          <p:nvPr/>
        </p:nvSpPr>
        <p:spPr>
          <a:xfrm>
            <a:off x="3160335" y="4085848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Кл,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Кл,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 -?</a:t>
            </a:r>
            <a:endParaRPr lang="ru-RU" sz="2800" b="1" dirty="0"/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4089029" y="3929066"/>
            <a:ext cx="2071702" cy="66269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296825" y="6334804"/>
            <a:ext cx="3847207" cy="52322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т№13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Электроёмкость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857356" y="2394006"/>
            <a:ext cx="428628" cy="571504"/>
          </a:xfrm>
          <a:prstGeom prst="roundRect">
            <a:avLst/>
          </a:prstGeom>
          <a:noFill/>
          <a:ln w="38100">
            <a:solidFill>
              <a:srgbClr val="365D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9" name="Group 2"/>
          <p:cNvGrpSpPr>
            <a:grpSpLocks/>
          </p:cNvGrpSpPr>
          <p:nvPr/>
        </p:nvGrpSpPr>
        <p:grpSpPr bwMode="auto">
          <a:xfrm>
            <a:off x="6286512" y="2214554"/>
            <a:ext cx="2141201" cy="1214446"/>
            <a:chOff x="6220" y="5030"/>
            <a:chExt cx="1656" cy="830"/>
          </a:xfrm>
          <a:noFill/>
        </p:grpSpPr>
        <p:grpSp>
          <p:nvGrpSpPr>
            <p:cNvPr id="50" name="Group 3"/>
            <p:cNvGrpSpPr>
              <a:grpSpLocks/>
            </p:cNvGrpSpPr>
            <p:nvPr/>
          </p:nvGrpSpPr>
          <p:grpSpPr bwMode="auto">
            <a:xfrm>
              <a:off x="6220" y="5030"/>
              <a:ext cx="1656" cy="830"/>
              <a:chOff x="690" y="3329"/>
              <a:chExt cx="1441" cy="830"/>
            </a:xfrm>
            <a:grpFill/>
          </p:grpSpPr>
          <p:sp>
            <p:nvSpPr>
              <p:cNvPr id="52" name="Text Box 4"/>
              <p:cNvSpPr txBox="1">
                <a:spLocks noChangeArrowheads="1"/>
              </p:cNvSpPr>
              <p:nvPr/>
            </p:nvSpPr>
            <p:spPr bwMode="auto">
              <a:xfrm>
                <a:off x="991" y="3330"/>
                <a:ext cx="1140" cy="829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" name="Text Box 5"/>
              <p:cNvSpPr txBox="1">
                <a:spLocks noChangeArrowheads="1"/>
              </p:cNvSpPr>
              <p:nvPr/>
            </p:nvSpPr>
            <p:spPr bwMode="auto">
              <a:xfrm>
                <a:off x="690" y="3513"/>
                <a:ext cx="804" cy="4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4" name="Group 6"/>
              <p:cNvGrpSpPr>
                <a:grpSpLocks/>
              </p:cNvGrpSpPr>
              <p:nvPr/>
            </p:nvGrpSpPr>
            <p:grpSpPr bwMode="auto">
              <a:xfrm>
                <a:off x="1091" y="3329"/>
                <a:ext cx="883" cy="785"/>
                <a:chOff x="10788" y="3538"/>
                <a:chExt cx="1407" cy="785"/>
              </a:xfrm>
              <a:grpFill/>
            </p:grpSpPr>
            <p:sp>
              <p:nvSpPr>
                <p:cNvPr id="55" name="Line 7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57" name="Group 8"/>
                <p:cNvGrpSpPr>
                  <a:grpSpLocks/>
                </p:cNvGrpSpPr>
                <p:nvPr/>
              </p:nvGrpSpPr>
              <p:grpSpPr bwMode="auto">
                <a:xfrm>
                  <a:off x="10788" y="3538"/>
                  <a:ext cx="1325" cy="785"/>
                  <a:chOff x="10399" y="3806"/>
                  <a:chExt cx="1057" cy="785"/>
                </a:xfrm>
                <a:grpFill/>
              </p:grpSpPr>
              <p:sp>
                <p:nvSpPr>
                  <p:cNvPr id="60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399" y="3806"/>
                    <a:ext cx="1057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</a:t>
                    </a:r>
                    <a:r>
                      <a: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3Кл</a:t>
                    </a: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1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69" y="4141"/>
                    <a:ext cx="863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>
                      <a:spcAft>
                        <a:spcPts val="1000"/>
                      </a:spcAft>
                    </a:pPr>
                    <a:r>
                      <a: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6В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51" name="Line 11"/>
            <p:cNvSpPr>
              <a:spLocks noChangeShapeType="1"/>
            </p:cNvSpPr>
            <p:nvPr/>
          </p:nvSpPr>
          <p:spPr bwMode="auto">
            <a:xfrm>
              <a:off x="6882" y="5435"/>
              <a:ext cx="780" cy="0"/>
            </a:xfrm>
            <a:prstGeom prst="line">
              <a:avLst/>
            </a:prstGeom>
            <a:grp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2" name="Прямоугольник 61"/>
          <p:cNvSpPr/>
          <p:nvPr/>
        </p:nvSpPr>
        <p:spPr>
          <a:xfrm>
            <a:off x="8488898" y="3763036"/>
            <a:ext cx="6944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</a:t>
            </a:r>
            <a:endParaRPr lang="ru-RU" sz="2800" b="1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8449579" y="2834342"/>
            <a:ext cx="814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-3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</a:t>
            </a:r>
            <a:endParaRPr lang="ru-RU" sz="2800" b="1" dirty="0"/>
          </a:p>
        </p:txBody>
      </p:sp>
      <p:sp>
        <p:nvSpPr>
          <p:cNvPr id="64" name="Text Box 5"/>
          <p:cNvSpPr txBox="1">
            <a:spLocks noChangeArrowheads="1"/>
          </p:cNvSpPr>
          <p:nvPr/>
        </p:nvSpPr>
        <p:spPr bwMode="auto">
          <a:xfrm rot="20323324">
            <a:off x="6880035" y="3406121"/>
            <a:ext cx="785818" cy="6626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0,5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5953706" y="3000372"/>
            <a:ext cx="694421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</a:t>
            </a:r>
            <a:endParaRPr lang="ru-RU" sz="2800" b="1" dirty="0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928794" y="5500702"/>
            <a:ext cx="571504" cy="428628"/>
          </a:xfrm>
          <a:prstGeom prst="roundRect">
            <a:avLst/>
          </a:prstGeom>
          <a:noFill/>
          <a:ln w="38100">
            <a:solidFill>
              <a:srgbClr val="365D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5" name="Группа 94"/>
          <p:cNvGrpSpPr/>
          <p:nvPr/>
        </p:nvGrpSpPr>
        <p:grpSpPr>
          <a:xfrm>
            <a:off x="0" y="-71462"/>
            <a:ext cx="9144032" cy="7072363"/>
            <a:chOff x="0" y="-3214734"/>
            <a:chExt cx="9144032" cy="7072363"/>
          </a:xfrm>
        </p:grpSpPr>
        <p:grpSp>
          <p:nvGrpSpPr>
            <p:cNvPr id="67" name="Группа 66"/>
            <p:cNvGrpSpPr/>
            <p:nvPr/>
          </p:nvGrpSpPr>
          <p:grpSpPr>
            <a:xfrm>
              <a:off x="0" y="-3214734"/>
              <a:ext cx="9144000" cy="7072363"/>
              <a:chOff x="357222" y="-2643182"/>
              <a:chExt cx="9144000" cy="7072363"/>
            </a:xfrm>
            <a:solidFill>
              <a:srgbClr val="000000">
                <a:alpha val="70000"/>
              </a:srgbClr>
            </a:solidFill>
          </p:grpSpPr>
          <p:grpSp>
            <p:nvGrpSpPr>
              <p:cNvPr id="68" name="Группа 11"/>
              <p:cNvGrpSpPr/>
              <p:nvPr/>
            </p:nvGrpSpPr>
            <p:grpSpPr>
              <a:xfrm>
                <a:off x="357222" y="-2643182"/>
                <a:ext cx="9144000" cy="7072363"/>
                <a:chOff x="-4714908" y="-3143272"/>
                <a:chExt cx="9144000" cy="7072363"/>
              </a:xfrm>
              <a:grpFill/>
            </p:grpSpPr>
            <p:grpSp>
              <p:nvGrpSpPr>
                <p:cNvPr id="79" name="Группа 12"/>
                <p:cNvGrpSpPr/>
                <p:nvPr/>
              </p:nvGrpSpPr>
              <p:grpSpPr>
                <a:xfrm>
                  <a:off x="-4714908" y="-3143272"/>
                  <a:ext cx="9144000" cy="7072363"/>
                  <a:chOff x="357222" y="-2786059"/>
                  <a:chExt cx="9144000" cy="7072363"/>
                </a:xfrm>
                <a:grpFill/>
              </p:grpSpPr>
              <p:sp>
                <p:nvSpPr>
                  <p:cNvPr id="81" name="Прямоугольник 80"/>
                  <p:cNvSpPr/>
                  <p:nvPr/>
                </p:nvSpPr>
                <p:spPr>
                  <a:xfrm>
                    <a:off x="357222" y="-2786059"/>
                    <a:ext cx="9144000" cy="7072363"/>
                  </a:xfrm>
                  <a:prstGeom prst="rect">
                    <a:avLst/>
                  </a:prstGeom>
                  <a:grpFill/>
                </p:spPr>
                <p:style>
                  <a:lnRef idx="1">
                    <a:schemeClr val="dk1"/>
                  </a:lnRef>
                  <a:fillRef idx="2">
                    <a:schemeClr val="dk1"/>
                  </a:fillRef>
                  <a:effectRef idx="1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>
                      <a:spcAft>
                        <a:spcPts val="1000"/>
                      </a:spcAft>
                    </a:pPr>
                    <a:r>
                      <a:rPr lang="ru-RU" sz="115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rPr>
                      <a:t>     </a:t>
                    </a:r>
                    <a:endParaRPr lang="ru-RU" sz="11500" b="1" dirty="0" smtClean="0">
                      <a:solidFill>
                        <a:srgbClr val="FFC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  <a:sym typeface="Symbol" pitchFamily="18" charset="2"/>
                    </a:endParaRPr>
                  </a:p>
                  <a:p>
                    <a:pPr algn="ctr">
                      <a:spcAft>
                        <a:spcPts val="1000"/>
                      </a:spcAft>
                    </a:pPr>
                    <a:r>
                      <a:rPr lang="en-US" sz="115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C</a:t>
                    </a:r>
                    <a:r>
                      <a:rPr lang="en-US" sz="80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=</a:t>
                    </a:r>
                    <a:r>
                      <a:rPr lang="en-US" sz="8000" b="1" baseline="-25000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</a:t>
                    </a:r>
                    <a:r>
                      <a:rPr lang="ru-RU" sz="80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</a:t>
                    </a:r>
                    <a:r>
                      <a:rPr lang="en-US" sz="8000" b="1" dirty="0" smtClean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</a:t>
                    </a:r>
                    <a:r>
                      <a:rPr lang="en-US" sz="8000" b="1" baseline="-25000" dirty="0" smtClean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0</a:t>
                    </a:r>
                    <a:r>
                      <a:rPr lang="en-US" sz="8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 sz="80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8000" b="1" dirty="0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  <a:sym typeface="Symbol"/>
                    </a:endParaRPr>
                  </a:p>
                  <a:p>
                    <a:pPr algn="ctr">
                      <a:spcAft>
                        <a:spcPts val="1000"/>
                      </a:spcAft>
                    </a:pPr>
                    <a:r>
                      <a:rPr lang="en-US" sz="8000" b="1" baseline="-2500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               </a:t>
                    </a:r>
                    <a:r>
                      <a:rPr lang="en-US" sz="8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d</a:t>
                    </a:r>
                    <a:r>
                      <a:rPr lang="en-US" sz="8000" b="1" dirty="0" smtClean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ru-RU" sz="8000" dirty="0" smtClean="0">
                      <a:solidFill>
                        <a:srgbClr val="0033CC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>
                      <a:spcAft>
                        <a:spcPts val="1000"/>
                      </a:spcAft>
                    </a:pPr>
                    <a:r>
                      <a:rPr lang="en-US" sz="80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</a:t>
                    </a:r>
                    <a:endParaRPr lang="ru-RU" sz="11500" dirty="0" smtClean="0">
                      <a:solidFill>
                        <a:srgbClr val="FFC0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lvl="0" algn="ctr">
                      <a:spcAft>
                        <a:spcPts val="1000"/>
                      </a:spcAft>
                    </a:pPr>
                    <a:endParaRPr lang="ru-RU" sz="11500" dirty="0" smtClean="0">
                      <a:solidFill>
                        <a:srgbClr val="FFC0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94" name="TextBox 93"/>
                  <p:cNvSpPr txBox="1"/>
                  <p:nvPr/>
                </p:nvSpPr>
                <p:spPr>
                  <a:xfrm>
                    <a:off x="4357686" y="2963945"/>
                    <a:ext cx="5143536" cy="1107996"/>
                  </a:xfrm>
                  <a:prstGeom prst="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sz="6600" b="1" dirty="0" smtClean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</a:t>
                    </a:r>
                    <a:r>
                      <a:rPr lang="en-US" sz="6600" b="1" baseline="-25000" dirty="0" smtClean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0</a:t>
                    </a:r>
                    <a:r>
                      <a:rPr lang="en-US" sz="66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= 8.85</a:t>
                    </a:r>
                    <a:r>
                      <a:rPr lang="en-US" sz="66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</a:t>
                    </a:r>
                    <a:r>
                      <a:rPr lang="en-US" sz="66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10</a:t>
                    </a:r>
                    <a:r>
                      <a:rPr lang="en-US" sz="6600" b="1" baseline="300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-12</a:t>
                    </a:r>
                    <a:endParaRPr lang="ru-RU" sz="660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cxnSp>
              <p:nvCxnSpPr>
                <p:cNvPr id="80" name="Прямая соединительная линия 79"/>
                <p:cNvCxnSpPr/>
                <p:nvPr/>
              </p:nvCxnSpPr>
              <p:spPr>
                <a:xfrm>
                  <a:off x="0" y="71438"/>
                  <a:ext cx="1980000" cy="24"/>
                </a:xfrm>
                <a:prstGeom prst="line">
                  <a:avLst/>
                </a:prstGeom>
                <a:grpFill/>
                <a:ln w="5715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Группа 15"/>
              <p:cNvGrpSpPr/>
              <p:nvPr/>
            </p:nvGrpSpPr>
            <p:grpSpPr>
              <a:xfrm>
                <a:off x="428628" y="-2431995"/>
                <a:ext cx="2844716" cy="1896893"/>
                <a:chOff x="-702865" y="-1436152"/>
                <a:chExt cx="1553672" cy="1550860"/>
              </a:xfrm>
              <a:grpFill/>
            </p:grpSpPr>
            <p:sp>
              <p:nvSpPr>
                <p:cNvPr id="73" name="TextBox 72"/>
                <p:cNvSpPr txBox="1">
                  <a:spLocks noChangeArrowheads="1"/>
                </p:cNvSpPr>
                <p:nvPr/>
              </p:nvSpPr>
              <p:spPr bwMode="auto">
                <a:xfrm>
                  <a:off x="-702865" y="-1130160"/>
                  <a:ext cx="933026" cy="1082015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80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80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=</a:t>
                  </a:r>
                  <a:endParaRPr lang="ru-RU" sz="8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4" name="TextBox 73"/>
                <p:cNvSpPr txBox="1">
                  <a:spLocks noChangeArrowheads="1"/>
                </p:cNvSpPr>
                <p:nvPr/>
              </p:nvSpPr>
              <p:spPr bwMode="auto">
                <a:xfrm>
                  <a:off x="38896" y="-1436152"/>
                  <a:ext cx="507088" cy="98136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72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 </a:t>
                  </a:r>
                  <a:r>
                    <a:rPr lang="en-US" sz="72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q</a:t>
                  </a:r>
                  <a:endParaRPr lang="ru-RU" sz="72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5" name="TextBox 15"/>
                <p:cNvSpPr txBox="1">
                  <a:spLocks noChangeArrowheads="1"/>
                </p:cNvSpPr>
                <p:nvPr/>
              </p:nvSpPr>
              <p:spPr bwMode="auto">
                <a:xfrm>
                  <a:off x="92061" y="-499116"/>
                  <a:ext cx="758746" cy="613824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lvl="0">
                    <a:lnSpc>
                      <a:spcPts val="5000"/>
                    </a:lnSpc>
                  </a:pPr>
                  <a:r>
                    <a:rPr lang="ru-RU" sz="6000" b="1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6000" b="1" dirty="0" smtClean="0"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</a:t>
                  </a:r>
                  <a:endParaRPr lang="ru-RU" sz="6000" b="1" dirty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78" name="Прямая соединительная линия 77"/>
                <p:cNvCxnSpPr/>
                <p:nvPr/>
              </p:nvCxnSpPr>
              <p:spPr bwMode="auto">
                <a:xfrm flipV="1">
                  <a:off x="115341" y="-601545"/>
                  <a:ext cx="629177" cy="28596"/>
                </a:xfrm>
                <a:prstGeom prst="line">
                  <a:avLst/>
                </a:prstGeom>
                <a:grpFill/>
                <a:ln w="63500">
                  <a:solidFill>
                    <a:srgbClr val="FFFF00"/>
                  </a:solidFill>
                </a:ln>
                <a:scene3d>
                  <a:camera prst="orthographicFront">
                    <a:rot lat="0" lon="0" rev="2154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5362" name="Rectangle 2"/>
            <p:cNvSpPr>
              <a:spLocks noChangeArrowheads="1"/>
            </p:cNvSpPr>
            <p:nvPr/>
          </p:nvSpPr>
          <p:spPr bwMode="auto">
            <a:xfrm>
              <a:off x="0" y="582209"/>
              <a:ext cx="9144032" cy="2308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13. Электроемкость- с.ф. в., характеризующая способность проводника или системы проводника накапливать электрический заряд.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369276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60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1000" fill="hold"/>
                                        <p:tgtEl>
                                          <p:spTgt spid="8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1000" fill="hold"/>
                                        <p:tgtEl>
                                          <p:spTgt spid="8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0.25" calcmode="lin" valueType="num">
                                      <p:cBhvr override="childStyle">
                                        <p:cTn id="8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0.25" calcmode="lin" valueType="num">
                                      <p:cBhvr override="childStyle">
                                        <p:cTn id="8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7" dur="2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46081" grpId="0" animBg="1"/>
      <p:bldP spid="46082" grpId="0" animBg="1"/>
      <p:bldP spid="24" grpId="0" animBg="1"/>
      <p:bldP spid="36" grpId="0" animBg="1"/>
      <p:bldP spid="37" grpId="0" animBg="1"/>
      <p:bldP spid="85" grpId="0" animBg="1"/>
      <p:bldP spid="85" grpId="1" animBg="1"/>
      <p:bldP spid="92" grpId="0"/>
      <p:bldP spid="93" grpId="0" animBg="1"/>
      <p:bldP spid="47" grpId="0" animBg="1"/>
      <p:bldP spid="48" grpId="0" animBg="1"/>
      <p:bldP spid="62" grpId="0"/>
      <p:bldP spid="62" grpId="1"/>
      <p:bldP spid="63" grpId="0"/>
      <p:bldP spid="63" grpId="1"/>
      <p:bldP spid="64" grpId="0" animBg="1"/>
      <p:bldP spid="64" grpId="1" animBg="1"/>
      <p:bldP spid="65" grpId="0" animBg="1"/>
      <p:bldP spid="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62"/>
          <p:cNvSpPr>
            <a:spLocks noChangeArrowheads="1"/>
          </p:cNvSpPr>
          <p:nvPr/>
        </p:nvSpPr>
        <p:spPr bwMode="auto">
          <a:xfrm>
            <a:off x="4862514" y="1752588"/>
            <a:ext cx="3786214" cy="1769292"/>
          </a:xfrm>
          <a:prstGeom prst="rect">
            <a:avLst/>
          </a:prstGeom>
          <a:solidFill>
            <a:srgbClr val="66CCFF"/>
          </a:solidFill>
          <a:ln w="19050">
            <a:solidFill>
              <a:srgbClr val="66CC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5191630" y="791105"/>
            <a:ext cx="3132232" cy="2637895"/>
            <a:chOff x="13540" y="7918"/>
            <a:chExt cx="1820" cy="1151"/>
          </a:xfrm>
        </p:grpSpPr>
        <p:grpSp>
          <p:nvGrpSpPr>
            <p:cNvPr id="10" name="Group 39"/>
            <p:cNvGrpSpPr>
              <a:grpSpLocks/>
            </p:cNvGrpSpPr>
            <p:nvPr/>
          </p:nvGrpSpPr>
          <p:grpSpPr bwMode="auto">
            <a:xfrm>
              <a:off x="13540" y="7918"/>
              <a:ext cx="1820" cy="1151"/>
              <a:chOff x="13465" y="8583"/>
              <a:chExt cx="1820" cy="1151"/>
            </a:xfrm>
          </p:grpSpPr>
          <p:grpSp>
            <p:nvGrpSpPr>
              <p:cNvPr id="11" name="Group 40"/>
              <p:cNvGrpSpPr>
                <a:grpSpLocks/>
              </p:cNvGrpSpPr>
              <p:nvPr/>
            </p:nvGrpSpPr>
            <p:grpSpPr bwMode="auto">
              <a:xfrm>
                <a:off x="13465" y="8583"/>
                <a:ext cx="1820" cy="288"/>
                <a:chOff x="13465" y="8583"/>
                <a:chExt cx="1820" cy="288"/>
              </a:xfrm>
            </p:grpSpPr>
            <p:grpSp>
              <p:nvGrpSpPr>
                <p:cNvPr id="12" name="Group 41"/>
                <p:cNvGrpSpPr>
                  <a:grpSpLocks/>
                </p:cNvGrpSpPr>
                <p:nvPr/>
              </p:nvGrpSpPr>
              <p:grpSpPr bwMode="auto">
                <a:xfrm>
                  <a:off x="13465" y="8583"/>
                  <a:ext cx="776" cy="288"/>
                  <a:chOff x="8548" y="6751"/>
                  <a:chExt cx="1210" cy="517"/>
                </a:xfrm>
              </p:grpSpPr>
              <p:sp>
                <p:nvSpPr>
                  <p:cNvPr id="3114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8548" y="7004"/>
                    <a:ext cx="334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3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8905" y="6751"/>
                    <a:ext cx="81" cy="506"/>
                    <a:chOff x="8905" y="6751"/>
                    <a:chExt cx="81" cy="506"/>
                  </a:xfrm>
                </p:grpSpPr>
                <p:sp>
                  <p:nvSpPr>
                    <p:cNvPr id="3116" name="Line 4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05" y="6878"/>
                      <a:ext cx="0" cy="254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17" name="Line 4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85" y="6751"/>
                      <a:ext cx="1" cy="506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4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9101" y="6762"/>
                    <a:ext cx="81" cy="506"/>
                    <a:chOff x="8905" y="6751"/>
                    <a:chExt cx="81" cy="506"/>
                  </a:xfrm>
                </p:grpSpPr>
                <p:sp>
                  <p:nvSpPr>
                    <p:cNvPr id="3119" name="Line 4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05" y="6878"/>
                      <a:ext cx="0" cy="254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20" name="Line 4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85" y="6751"/>
                      <a:ext cx="1" cy="506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5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9297" y="6751"/>
                    <a:ext cx="81" cy="506"/>
                    <a:chOff x="8905" y="6751"/>
                    <a:chExt cx="81" cy="506"/>
                  </a:xfrm>
                </p:grpSpPr>
                <p:sp>
                  <p:nvSpPr>
                    <p:cNvPr id="3122" name="Line 5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05" y="6878"/>
                      <a:ext cx="0" cy="254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23" name="Line 5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85" y="6751"/>
                      <a:ext cx="1" cy="506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124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9424" y="7016"/>
                    <a:ext cx="334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6" name="Group 53"/>
                <p:cNvGrpSpPr>
                  <a:grpSpLocks/>
                </p:cNvGrpSpPr>
                <p:nvPr/>
              </p:nvGrpSpPr>
              <p:grpSpPr bwMode="auto">
                <a:xfrm>
                  <a:off x="14235" y="8627"/>
                  <a:ext cx="1050" cy="197"/>
                  <a:chOff x="11185" y="6044"/>
                  <a:chExt cx="1187" cy="334"/>
                </a:xfrm>
              </p:grpSpPr>
              <p:sp>
                <p:nvSpPr>
                  <p:cNvPr id="3126" name="AutoShape 54"/>
                  <p:cNvSpPr>
                    <a:spLocks noChangeArrowheads="1"/>
                  </p:cNvSpPr>
                  <p:nvPr/>
                </p:nvSpPr>
                <p:spPr bwMode="auto">
                  <a:xfrm>
                    <a:off x="11620" y="6044"/>
                    <a:ext cx="311" cy="334"/>
                  </a:xfrm>
                  <a:prstGeom prst="flowChartSummingJunction">
                    <a:avLst/>
                  </a:prstGeom>
                  <a:noFill/>
                  <a:ln w="571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127" name="Line 5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85" y="6225"/>
                    <a:ext cx="427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128" name="Line 5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945" y="6213"/>
                    <a:ext cx="427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3130" name="Line 58"/>
              <p:cNvSpPr>
                <a:spLocks noChangeShapeType="1"/>
              </p:cNvSpPr>
              <p:nvPr/>
            </p:nvSpPr>
            <p:spPr bwMode="auto">
              <a:xfrm>
                <a:off x="15276" y="8952"/>
                <a:ext cx="0" cy="748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31" name="Line 59"/>
              <p:cNvSpPr>
                <a:spLocks noChangeShapeType="1"/>
              </p:cNvSpPr>
              <p:nvPr/>
            </p:nvSpPr>
            <p:spPr bwMode="auto">
              <a:xfrm>
                <a:off x="13467" y="8710"/>
                <a:ext cx="0" cy="3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29" name="Line 57"/>
              <p:cNvSpPr>
                <a:spLocks noChangeShapeType="1"/>
              </p:cNvSpPr>
              <p:nvPr/>
            </p:nvSpPr>
            <p:spPr bwMode="auto">
              <a:xfrm>
                <a:off x="13475" y="8986"/>
                <a:ext cx="0" cy="748"/>
              </a:xfrm>
              <a:prstGeom prst="line">
                <a:avLst/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32" name="Line 60"/>
              <p:cNvSpPr>
                <a:spLocks noChangeShapeType="1"/>
              </p:cNvSpPr>
              <p:nvPr/>
            </p:nvSpPr>
            <p:spPr bwMode="auto">
              <a:xfrm>
                <a:off x="15276" y="8721"/>
                <a:ext cx="0" cy="3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141" name="Line 69"/>
            <p:cNvSpPr>
              <a:spLocks noChangeShapeType="1"/>
            </p:cNvSpPr>
            <p:nvPr/>
          </p:nvSpPr>
          <p:spPr bwMode="auto">
            <a:xfrm>
              <a:off x="14309" y="8160"/>
              <a:ext cx="38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6143636" y="2285992"/>
            <a:ext cx="285751" cy="285750"/>
            <a:chOff x="1783" y="8526"/>
            <a:chExt cx="366" cy="388"/>
          </a:xfrm>
        </p:grpSpPr>
        <p:sp>
          <p:nvSpPr>
            <p:cNvPr id="94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7" name="Прямоугольник 96"/>
          <p:cNvSpPr/>
          <p:nvPr/>
        </p:nvSpPr>
        <p:spPr>
          <a:xfrm>
            <a:off x="4350512" y="3611701"/>
            <a:ext cx="426507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катоде уменьшился на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lvl="0" eaLnBrk="0" hangingPunct="0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на аноде увеличился на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e!</a:t>
            </a:r>
            <a:endParaRPr lang="ru-RU" sz="36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Rectangle 1"/>
          <p:cNvSpPr>
            <a:spLocks noChangeArrowheads="1"/>
          </p:cNvSpPr>
          <p:nvPr/>
        </p:nvSpPr>
        <p:spPr bwMode="auto">
          <a:xfrm>
            <a:off x="428596" y="1428736"/>
            <a:ext cx="224792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движение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катионов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анионов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AutoShape 65"/>
          <p:cNvSpPr>
            <a:spLocks noChangeArrowheads="1"/>
          </p:cNvSpPr>
          <p:nvPr/>
        </p:nvSpPr>
        <p:spPr bwMode="auto">
          <a:xfrm>
            <a:off x="7358082" y="2108906"/>
            <a:ext cx="242662" cy="248524"/>
          </a:xfrm>
          <a:prstGeom prst="flowChartOr">
            <a:avLst/>
          </a:prstGeom>
          <a:solidFill>
            <a:srgbClr val="FF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98"/>
          <p:cNvGrpSpPr/>
          <p:nvPr/>
        </p:nvGrpSpPr>
        <p:grpSpPr>
          <a:xfrm>
            <a:off x="4848227" y="1350928"/>
            <a:ext cx="3795739" cy="2220948"/>
            <a:chOff x="4848227" y="1341536"/>
            <a:chExt cx="3795739" cy="2220948"/>
          </a:xfrm>
        </p:grpSpPr>
        <p:sp>
          <p:nvSpPr>
            <p:cNvPr id="90" name="Line 63"/>
            <p:cNvSpPr>
              <a:spLocks noChangeShapeType="1"/>
            </p:cNvSpPr>
            <p:nvPr/>
          </p:nvSpPr>
          <p:spPr bwMode="auto">
            <a:xfrm>
              <a:off x="4857752" y="1341536"/>
              <a:ext cx="0" cy="21589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1" name="Line 64"/>
            <p:cNvSpPr>
              <a:spLocks noChangeShapeType="1"/>
            </p:cNvSpPr>
            <p:nvPr/>
          </p:nvSpPr>
          <p:spPr bwMode="auto">
            <a:xfrm>
              <a:off x="8643966" y="1387595"/>
              <a:ext cx="0" cy="21589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" name="Line 63"/>
            <p:cNvSpPr>
              <a:spLocks noChangeShapeType="1"/>
            </p:cNvSpPr>
            <p:nvPr/>
          </p:nvSpPr>
          <p:spPr bwMode="auto">
            <a:xfrm rot="-60000">
              <a:off x="4848227" y="3491046"/>
              <a:ext cx="3786214" cy="714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2" name="Прямоугольник 101"/>
          <p:cNvSpPr/>
          <p:nvPr/>
        </p:nvSpPr>
        <p:spPr>
          <a:xfrm>
            <a:off x="5214942" y="2786058"/>
            <a:ext cx="30871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"шагом   марш!"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03" name="Rectangle 1"/>
          <p:cNvSpPr>
            <a:spLocks noChangeArrowheads="1"/>
          </p:cNvSpPr>
          <p:nvPr/>
        </p:nvSpPr>
        <p:spPr bwMode="auto">
          <a:xfrm>
            <a:off x="-71470" y="-3413"/>
            <a:ext cx="5072098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ЭЛЕКТРИЧЕСКИЙ   ТОК -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направленное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движение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заряженных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….</a:t>
            </a:r>
            <a:r>
              <a:rPr kumimoji="0" lang="ru-RU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97146" y="-24"/>
            <a:ext cx="45468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ТОК  В 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ЭЛЕКТРОЛИТАХ</a:t>
            </a:r>
            <a:endParaRPr kumimoji="0" lang="ru-RU" sz="4000" b="0" i="0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041" name="Group 33"/>
          <p:cNvGrpSpPr>
            <a:grpSpLocks/>
          </p:cNvGrpSpPr>
          <p:nvPr/>
        </p:nvGrpSpPr>
        <p:grpSpPr bwMode="auto">
          <a:xfrm>
            <a:off x="3929058" y="2835271"/>
            <a:ext cx="147637" cy="22225"/>
            <a:chOff x="11301" y="8018"/>
            <a:chExt cx="231" cy="35"/>
          </a:xfrm>
        </p:grpSpPr>
        <p:sp>
          <p:nvSpPr>
            <p:cNvPr id="43042" name="Line 34"/>
            <p:cNvSpPr>
              <a:spLocks noChangeShapeType="1"/>
            </p:cNvSpPr>
            <p:nvPr/>
          </p:nvSpPr>
          <p:spPr bwMode="auto">
            <a:xfrm flipV="1">
              <a:off x="11301" y="8018"/>
              <a:ext cx="231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043" name="Line 35"/>
            <p:cNvSpPr>
              <a:spLocks noChangeShapeType="1"/>
            </p:cNvSpPr>
            <p:nvPr/>
          </p:nvSpPr>
          <p:spPr bwMode="auto">
            <a:xfrm flipV="1">
              <a:off x="11301" y="8053"/>
              <a:ext cx="231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80" name="Прямоугольник 79"/>
          <p:cNvSpPr/>
          <p:nvPr/>
        </p:nvSpPr>
        <p:spPr>
          <a:xfrm>
            <a:off x="3456924" y="4941168"/>
            <a:ext cx="511928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Через электролит прошёл заряд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e!</a:t>
            </a:r>
            <a:endParaRPr lang="ru-RU" sz="36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278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5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repeatCount="2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4"/>
                                            </p:cond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6" presetID="64" presetClass="path" presetSubtype="0" repeatCount="2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3.33333E-6 L 0.21719 -0.0011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00" y="-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4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4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4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3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97" grpId="0"/>
      <p:bldP spid="98" grpId="0"/>
      <p:bldP spid="86" grpId="0" animBg="1"/>
      <p:bldP spid="86" grpId="1" animBg="1"/>
      <p:bldP spid="102" grpId="0"/>
      <p:bldP spid="103" grpId="0" animBg="1"/>
      <p:bldP spid="103" grpId="1" animBg="1"/>
      <p:bldP spid="3" grpId="0"/>
      <p:bldP spid="8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3153</TotalTime>
  <Words>1982</Words>
  <Application>Microsoft Office PowerPoint</Application>
  <PresentationFormat>Экран (4:3)</PresentationFormat>
  <Paragraphs>351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Трек</vt:lpstr>
      <vt:lpstr>Формула</vt:lpstr>
      <vt:lpstr>Домашнее задание.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Домашнее задание.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304</cp:revision>
  <dcterms:created xsi:type="dcterms:W3CDTF">2009-11-04T14:29:22Z</dcterms:created>
  <dcterms:modified xsi:type="dcterms:W3CDTF">2019-05-06T04:47:03Z</dcterms:modified>
</cp:coreProperties>
</file>