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4"/>
  </p:notesMasterIdLst>
  <p:sldIdLst>
    <p:sldId id="353" r:id="rId2"/>
    <p:sldId id="362" r:id="rId3"/>
    <p:sldId id="357" r:id="rId4"/>
    <p:sldId id="316" r:id="rId5"/>
    <p:sldId id="359" r:id="rId6"/>
    <p:sldId id="376" r:id="rId7"/>
    <p:sldId id="377" r:id="rId8"/>
    <p:sldId id="373" r:id="rId9"/>
    <p:sldId id="364" r:id="rId10"/>
    <p:sldId id="379" r:id="rId11"/>
    <p:sldId id="378" r:id="rId12"/>
    <p:sldId id="386" r:id="rId13"/>
    <p:sldId id="387" r:id="rId14"/>
    <p:sldId id="372" r:id="rId15"/>
    <p:sldId id="361" r:id="rId16"/>
    <p:sldId id="375" r:id="rId17"/>
    <p:sldId id="385" r:id="rId18"/>
    <p:sldId id="384" r:id="rId19"/>
    <p:sldId id="369" r:id="rId20"/>
    <p:sldId id="351" r:id="rId21"/>
    <p:sldId id="380" r:id="rId22"/>
    <p:sldId id="381" r:id="rId23"/>
    <p:sldId id="397" r:id="rId24"/>
    <p:sldId id="396" r:id="rId25"/>
    <p:sldId id="395" r:id="rId26"/>
    <p:sldId id="398" r:id="rId27"/>
    <p:sldId id="399" r:id="rId28"/>
    <p:sldId id="400" r:id="rId29"/>
    <p:sldId id="401" r:id="rId30"/>
    <p:sldId id="402" r:id="rId31"/>
    <p:sldId id="403" r:id="rId32"/>
    <p:sldId id="404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06EC"/>
    <a:srgbClr val="006600"/>
    <a:srgbClr val="000099"/>
    <a:srgbClr val="66CCFF"/>
    <a:srgbClr val="0033CC"/>
    <a:srgbClr val="000000"/>
    <a:srgbClr val="220FB1"/>
    <a:srgbClr val="003300"/>
    <a:srgbClr val="365D21"/>
    <a:srgbClr val="0014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6314" autoAdjust="0"/>
  </p:normalViewPr>
  <p:slideViewPr>
    <p:cSldViewPr>
      <p:cViewPr>
        <p:scale>
          <a:sx n="44" d="100"/>
          <a:sy n="44" d="100"/>
        </p:scale>
        <p:origin x="-2724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439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hyperlink" Target="../../../../&#1082;&#1080;&#1085;&#1086;%207&#1082;&#1083;/7-3%20&#1060;&#1048;&#1051;&#1068;&#1052;/&#1076;&#1072;&#1074;&#1083;&#1077;&#1085;&#1080;&#1077;%20&#1075;&#1072;&#1079;&#1072;%202.avi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9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9.wav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8.wav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0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10" Type="http://schemas.openxmlformats.org/officeDocument/2006/relationships/image" Target="../media/image17.png"/><Relationship Id="rId4" Type="http://schemas.openxmlformats.org/officeDocument/2006/relationships/audio" Target="../media/audio9.wav"/><Relationship Id="rId9" Type="http://schemas.openxmlformats.org/officeDocument/2006/relationships/audio" Target="../media/audio8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0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10" Type="http://schemas.openxmlformats.org/officeDocument/2006/relationships/image" Target="../media/image17.png"/><Relationship Id="rId4" Type="http://schemas.openxmlformats.org/officeDocument/2006/relationships/audio" Target="../media/audio9.wav"/><Relationship Id="rId9" Type="http://schemas.openxmlformats.org/officeDocument/2006/relationships/audio" Target="../media/audio8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audio" Target="../media/audio4.wav"/><Relationship Id="rId4" Type="http://schemas.openxmlformats.org/officeDocument/2006/relationships/audio" Target="../media/audio9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hyperlink" Target="../../../../&#1082;&#1080;&#1085;&#1086;%207&#1082;&#1083;/7-3%20&#1060;&#1048;&#1051;&#1068;&#1052;/&#1076;&#1072;&#1074;&#1083;&#1077;&#1085;&#1080;&#1077;%20&#1075;&#1072;&#1079;&#1072;%20&#1079;&#1074;&#1091;&#1082;%20&#1087;&#1083;&#1086;&#1093;&#1086;&#1081;.av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../&#1082;&#1080;&#1085;&#1086;%207&#1082;&#1083;/7-3%20&#1060;&#1048;&#1051;&#1068;&#1052;/&#1076;&#1072;&#1074;&#1083;%20&#1085;&#1072;%20&#1075;&#1083;&#1091;&#1073;&#1080;&#1085;&#1077;%20&#1092;%202&#1084;&#1080;&#1085;.avi" TargetMode="External"/><Relationship Id="rId5" Type="http://schemas.openxmlformats.org/officeDocument/2006/relationships/audio" Target="../media/audio9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hyperlink" Target="../../../../&#1082;&#1080;&#1085;&#1086;%207&#1082;&#1083;/7-3%20&#1060;&#1048;&#1051;&#1068;&#1052;/&#1079;-&#1085;%20&#1055;&#1072;&#1089;&#1082;&#1072;&#1083;&#1103;%202%20&#1084;&#1080;&#1085;.avi" TargetMode="Externa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../&#1082;&#1080;&#1085;&#1086;%207&#1082;&#1083;/7-3%20&#1060;&#1048;&#1051;&#1068;&#1052;/&#1079;&#1072;&#1082;&#1086;&#1085;%20&#1087;&#1072;&#1089;&#1082;&#1072;&#1083;&#1103;.avi" TargetMode="External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915593"/>
        </p:xfrm>
        <a:graphic>
          <a:graphicData uri="http://schemas.openxmlformats.org/drawingml/2006/table">
            <a:tbl>
              <a:tblPr/>
              <a:tblGrid>
                <a:gridCol w="473286"/>
                <a:gridCol w="8043210"/>
                <a:gridCol w="627504"/>
              </a:tblGrid>
              <a:tr h="33191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    "Давление в жидкости и газе"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Урок - 1 (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т10 /</a:t>
                      </a:r>
                      <a:r>
                        <a:rPr lang="ru-RU" sz="1400" b="1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r>
                        <a:rPr lang="ru-RU" sz="1400" b="1" i="1" baseline="-25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газа</a:t>
                      </a:r>
                      <a:r>
                        <a:rPr lang="ru-RU" sz="1400" i="1" baseline="30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Паска</a:t>
                      </a:r>
                      <a:r>
                        <a:rPr lang="ru-RU" sz="2000" b="1" i="1" u="sng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№ 16-2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005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</a:t>
                      </a: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Давление газа.Закон Паскаля.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01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ЦЕЛИ: 1.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Создать условия для </a:t>
                      </a: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восприятия явлений  </a:t>
                      </a:r>
                      <a:r>
                        <a:rPr lang="ru-RU" sz="20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"давление газа и жидкости",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Создать условия для </a:t>
                      </a: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восприятия закона Паскаля</a:t>
                      </a:r>
                      <a:r>
                        <a:rPr lang="ru-RU" sz="20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примеры его учета и использование.</a:t>
                      </a: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00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20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способствовать </a:t>
                      </a: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восприятию материала темы №10.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00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УРОКА</a:t>
                      </a:r>
                      <a:r>
                        <a:rPr lang="ru-RU" sz="2000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   </a:t>
                      </a:r>
                      <a:r>
                        <a:rPr lang="ru-RU" sz="20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изучения нового материала.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01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УРО КА: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01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ДЕМОНСТРАЦИИ: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1.Раздувание воздушного шара под колоколом насоса.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220FB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2.Передача давления жидкостями и газами.</a:t>
                      </a:r>
                      <a:r>
                        <a:rPr lang="ru-RU" sz="2000" cap="all" dirty="0">
                          <a:solidFill>
                            <a:srgbClr val="220FB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r>
                        <a:rPr lang="ru-RU" sz="20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Давление жидкости на дно и стенки сосуда.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cap="all" dirty="0" smtClean="0">
                          <a:solidFill>
                            <a:srgbClr val="220FB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r>
                        <a:rPr lang="ru-RU" sz="2000" b="1" dirty="0" smtClean="0">
                          <a:solidFill>
                            <a:srgbClr val="220FB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Устройство </a:t>
                      </a:r>
                      <a:r>
                        <a:rPr lang="ru-RU" sz="2000" b="1" dirty="0">
                          <a:solidFill>
                            <a:srgbClr val="220FB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манометра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УРОКА: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задачам ДЗ. гр №1.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проблемной ситуации: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Почему воздушные шары хотят быть круглыми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 Почему капельки воды  круглые?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Эвристическая беседа по материалу темы</a:t>
                      </a:r>
                      <a:r>
                        <a:rPr lang="ru-RU" sz="16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10</a:t>
                      </a: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демонстрациями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Повторение темы по ОК</a:t>
                      </a:r>
                    </a:p>
                  </a:txBody>
                  <a:tcPr marL="63814" marR="638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Первичная обратная связь      стр.73.  ??? №1,2,3,4,5,6,7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стр.93  ???№ 2,3,4,5,6.)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Упр. 22 (1,2,3,4-устно) стр.74  Упр.31(1,2,3)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§§</a:t>
                      </a:r>
                      <a:r>
                        <a:rPr lang="ru-RU" sz="1600" b="1" i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35,36,45,47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50м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002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8143900" cy="4357718"/>
          </a:xfrm>
          <a:prstGeom prst="rect">
            <a:avLst/>
          </a:prstGeom>
        </p:spPr>
      </p:pic>
      <p:pic>
        <p:nvPicPr>
          <p:cNvPr id="5" name="Рисунок 4" descr="0051r1[1].jpg"/>
          <p:cNvPicPr>
            <a:picLocks noChangeAspect="1"/>
          </p:cNvPicPr>
          <p:nvPr/>
        </p:nvPicPr>
        <p:blipFill>
          <a:blip r:embed="rId3" cstate="print"/>
          <a:srcRect r="1987"/>
          <a:stretch>
            <a:fillRect/>
          </a:stretch>
        </p:blipFill>
        <p:spPr>
          <a:xfrm>
            <a:off x="0" y="0"/>
            <a:ext cx="81724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60232" y="6021288"/>
            <a:ext cx="144016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71414"/>
            <a:ext cx="8686800" cy="84124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Закон Паскаля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4357694"/>
            <a:ext cx="70009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Давление , производимое на жидкость или газ , передается в любую точку одинаково во всех направлениях.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828636"/>
            <a:ext cx="8429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давление, производимое на жидкость или газ, передается по всем направлениям без изменения.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hangingPunct="0"/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(из за хаотического движения молекул).</a:t>
            </a: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3518290" y="1634544"/>
            <a:ext cx="562574" cy="560514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" name="Группа 54"/>
          <p:cNvGrpSpPr/>
          <p:nvPr/>
        </p:nvGrpSpPr>
        <p:grpSpPr>
          <a:xfrm>
            <a:off x="986705" y="1422406"/>
            <a:ext cx="843861" cy="1052909"/>
            <a:chOff x="986705" y="1422406"/>
            <a:chExt cx="843861" cy="1052909"/>
          </a:xfrm>
        </p:grpSpPr>
        <p:sp>
          <p:nvSpPr>
            <p:cNvPr id="18" name="Rectangle 71"/>
            <p:cNvSpPr>
              <a:spLocks noChangeArrowheads="1"/>
            </p:cNvSpPr>
            <p:nvPr/>
          </p:nvSpPr>
          <p:spPr bwMode="auto">
            <a:xfrm>
              <a:off x="986705" y="2195058"/>
              <a:ext cx="843861" cy="280257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58"/>
            <p:cNvSpPr>
              <a:spLocks noChangeShapeType="1"/>
            </p:cNvSpPr>
            <p:nvPr/>
          </p:nvSpPr>
          <p:spPr bwMode="auto">
            <a:xfrm>
              <a:off x="1402776" y="1422406"/>
              <a:ext cx="0" cy="8407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395536" y="620688"/>
            <a:ext cx="4426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Гидравлический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пресс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4644008" y="1844824"/>
            <a:ext cx="933254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15"/>
          <p:cNvSpPr txBox="1">
            <a:spLocks noChangeArrowheads="1"/>
          </p:cNvSpPr>
          <p:nvPr/>
        </p:nvSpPr>
        <p:spPr bwMode="auto">
          <a:xfrm>
            <a:off x="214282" y="1857364"/>
            <a:ext cx="714380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6"/>
          <p:cNvGrpSpPr/>
          <p:nvPr/>
        </p:nvGrpSpPr>
        <p:grpSpPr>
          <a:xfrm>
            <a:off x="986705" y="1354288"/>
            <a:ext cx="3656733" cy="3082824"/>
            <a:chOff x="986705" y="1354288"/>
            <a:chExt cx="3656733" cy="3082824"/>
          </a:xfrm>
        </p:grpSpPr>
        <p:sp>
          <p:nvSpPr>
            <p:cNvPr id="22" name="Line 67"/>
            <p:cNvSpPr>
              <a:spLocks noChangeShapeType="1"/>
            </p:cNvSpPr>
            <p:nvPr/>
          </p:nvSpPr>
          <p:spPr bwMode="auto">
            <a:xfrm flipV="1">
              <a:off x="2123728" y="3659162"/>
              <a:ext cx="0" cy="2160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Группа 52"/>
            <p:cNvGrpSpPr/>
            <p:nvPr/>
          </p:nvGrpSpPr>
          <p:grpSpPr>
            <a:xfrm>
              <a:off x="986705" y="1354288"/>
              <a:ext cx="3656733" cy="3082824"/>
              <a:chOff x="986705" y="1354288"/>
              <a:chExt cx="3656733" cy="3082824"/>
            </a:xfrm>
          </p:grpSpPr>
          <p:sp>
            <p:nvSpPr>
              <p:cNvPr id="12" name="Line 77"/>
              <p:cNvSpPr>
                <a:spLocks noChangeShapeType="1"/>
              </p:cNvSpPr>
              <p:nvPr/>
            </p:nvSpPr>
            <p:spPr bwMode="auto">
              <a:xfrm>
                <a:off x="986705" y="1634544"/>
                <a:ext cx="0" cy="22420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Line 76"/>
              <p:cNvSpPr>
                <a:spLocks noChangeShapeType="1"/>
              </p:cNvSpPr>
              <p:nvPr/>
            </p:nvSpPr>
            <p:spPr bwMode="auto">
              <a:xfrm>
                <a:off x="4643438" y="1634544"/>
                <a:ext cx="0" cy="22420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Line 75"/>
              <p:cNvSpPr>
                <a:spLocks noChangeShapeType="1"/>
              </p:cNvSpPr>
              <p:nvPr/>
            </p:nvSpPr>
            <p:spPr bwMode="auto">
              <a:xfrm>
                <a:off x="1549279" y="3876598"/>
                <a:ext cx="309415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Line 74"/>
              <p:cNvSpPr>
                <a:spLocks noChangeShapeType="1"/>
              </p:cNvSpPr>
              <p:nvPr/>
            </p:nvSpPr>
            <p:spPr bwMode="auto">
              <a:xfrm>
                <a:off x="1830566" y="1634544"/>
                <a:ext cx="0" cy="168154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Line 73"/>
              <p:cNvSpPr>
                <a:spLocks noChangeShapeType="1"/>
              </p:cNvSpPr>
              <p:nvPr/>
            </p:nvSpPr>
            <p:spPr bwMode="auto">
              <a:xfrm>
                <a:off x="2674428" y="1634544"/>
                <a:ext cx="0" cy="168154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Line 72"/>
              <p:cNvSpPr>
                <a:spLocks noChangeShapeType="1"/>
              </p:cNvSpPr>
              <p:nvPr/>
            </p:nvSpPr>
            <p:spPr bwMode="auto">
              <a:xfrm>
                <a:off x="1830566" y="3316085"/>
                <a:ext cx="8438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Line 66"/>
              <p:cNvSpPr>
                <a:spLocks noChangeShapeType="1"/>
              </p:cNvSpPr>
              <p:nvPr/>
            </p:nvSpPr>
            <p:spPr bwMode="auto">
              <a:xfrm>
                <a:off x="1267992" y="3876598"/>
                <a:ext cx="0" cy="56051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Line 65"/>
              <p:cNvSpPr>
                <a:spLocks noChangeShapeType="1"/>
              </p:cNvSpPr>
              <p:nvPr/>
            </p:nvSpPr>
            <p:spPr bwMode="auto">
              <a:xfrm>
                <a:off x="1549279" y="3876598"/>
                <a:ext cx="0" cy="56051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Rectangle 61"/>
              <p:cNvSpPr>
                <a:spLocks noChangeArrowheads="1"/>
              </p:cNvSpPr>
              <p:nvPr/>
            </p:nvSpPr>
            <p:spPr bwMode="auto">
              <a:xfrm>
                <a:off x="2674428" y="1354288"/>
                <a:ext cx="1969010" cy="28025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" name="Line 56"/>
              <p:cNvSpPr>
                <a:spLocks noChangeShapeType="1"/>
              </p:cNvSpPr>
              <p:nvPr/>
            </p:nvSpPr>
            <p:spPr bwMode="auto">
              <a:xfrm>
                <a:off x="986705" y="3868618"/>
                <a:ext cx="28128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6" name="Line 67"/>
            <p:cNvSpPr>
              <a:spLocks noChangeShapeType="1"/>
            </p:cNvSpPr>
            <p:nvPr/>
          </p:nvSpPr>
          <p:spPr bwMode="auto">
            <a:xfrm flipV="1">
              <a:off x="2123728" y="3313261"/>
              <a:ext cx="0" cy="1877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Равнобедренный треугольник 57"/>
          <p:cNvSpPr/>
          <p:nvPr/>
        </p:nvSpPr>
        <p:spPr>
          <a:xfrm rot="10800000">
            <a:off x="1197050" y="3717032"/>
            <a:ext cx="432048" cy="14401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внобедренный треугольник 58"/>
          <p:cNvSpPr/>
          <p:nvPr/>
        </p:nvSpPr>
        <p:spPr>
          <a:xfrm rot="16200000">
            <a:off x="1932212" y="3512883"/>
            <a:ext cx="432048" cy="144016"/>
          </a:xfrm>
          <a:prstGeom prst="triangl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70"/>
          <p:cNvSpPr>
            <a:spLocks noChangeArrowheads="1"/>
          </p:cNvSpPr>
          <p:nvPr/>
        </p:nvSpPr>
        <p:spPr bwMode="auto">
          <a:xfrm>
            <a:off x="2674428" y="2195058"/>
            <a:ext cx="1969010" cy="441854"/>
          </a:xfrm>
          <a:prstGeom prst="rect">
            <a:avLst/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TextBox 25">
            <a:hlinkClick r:id="rId7" action="ppaction://hlinkfile"/>
          </p:cNvPr>
          <p:cNvSpPr txBox="1"/>
          <p:nvPr/>
        </p:nvSpPr>
        <p:spPr>
          <a:xfrm>
            <a:off x="10758" y="6505294"/>
            <a:ext cx="2203788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Модель№5//мех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52334" y="1993259"/>
            <a:ext cx="1754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cap="all" baseline="-25000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5845257" y="2918564"/>
            <a:ext cx="8836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5771986" y="3406488"/>
            <a:ext cx="10322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 bwMode="auto">
          <a:xfrm flipV="1">
            <a:off x="5627970" y="3536572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7262050" y="2744531"/>
            <a:ext cx="10230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8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7213286" y="3378165"/>
            <a:ext cx="11751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 bwMode="auto">
          <a:xfrm flipV="1">
            <a:off x="7356162" y="3536572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715870" y="1278879"/>
            <a:ext cx="27510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Паскаля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2071670" y="4388128"/>
            <a:ext cx="26432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Масло,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2357422" y="5031070"/>
            <a:ext cx="29461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Домкрат,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тормоза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642910" y="5745450"/>
            <a:ext cx="62151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пневматические  машины                               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hlinkClick r:id="rId7" action="ppaction://hlinkfile"/>
          </p:cNvPr>
          <p:cNvSpPr txBox="1"/>
          <p:nvPr/>
        </p:nvSpPr>
        <p:spPr>
          <a:xfrm>
            <a:off x="5286380" y="6488668"/>
            <a:ext cx="385762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Насос  анимация №9/ мех/2 мин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86578" y="3143248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2.22222E-6 L -0.00052 0.0314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1042 L -3.88889E-6 0.0108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92 L 0.0158 0.0009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213 " pathEditMode="relative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96762E-6 L 5.55556E-7 -0.056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00625E-6 L -8.33333E-7 -0.02083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00115 L -0.00052 0.0011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139 L -0.00052 0.0284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1042 L -3.88889E-6 0.0106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069 L 0.0052 0.0006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3357 L -0.00017 -0.0546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" grpId="0"/>
      <p:bldP spid="51" grpId="0" animBg="1"/>
      <p:bldP spid="52" grpId="0" animBg="1"/>
      <p:bldP spid="58" grpId="0" animBg="1"/>
      <p:bldP spid="58" grpId="1" animBg="1"/>
      <p:bldP spid="58" grpId="2" animBg="1"/>
      <p:bldP spid="58" grpId="3" animBg="1"/>
      <p:bldP spid="59" grpId="0" animBg="1"/>
      <p:bldP spid="59" grpId="1" animBg="1"/>
      <p:bldP spid="59" grpId="2" animBg="1"/>
      <p:bldP spid="59" grpId="3" animBg="1"/>
      <p:bldP spid="19" grpId="0" animBg="1"/>
      <p:bldP spid="19" grpId="1" animBg="1"/>
      <p:bldP spid="19" grpId="2" animBg="1"/>
      <p:bldP spid="27" grpId="0"/>
      <p:bldP spid="28" grpId="0"/>
      <p:bldP spid="29" grpId="0"/>
      <p:bldP spid="31" grpId="0"/>
      <p:bldP spid="32" grpId="0"/>
      <p:bldP spid="34" grpId="0"/>
      <p:bldP spid="34" grpId="1"/>
      <p:bldP spid="35" grpId="0"/>
      <p:bldP spid="36" grpId="0"/>
      <p:bldP spid="37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17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11000"/>
              </a:lnSpc>
              <a:spcAft>
                <a:spcPts val="1000"/>
              </a:spcAft>
            </a:pPr>
            <a:r>
              <a:rPr kumimoji="0" lang="ru-RU" sz="3200" b="1" i="1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10-2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модуль силы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действующей на большой поршень гидравлического пресса, если: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30см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= 10см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= 500 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33601" y="1714488"/>
            <a:ext cx="2867555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092595"/>
            <a:ext cx="328614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30см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10см</a:t>
            </a:r>
            <a:r>
              <a:rPr lang="ru-RU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500 Н</a:t>
            </a:r>
            <a:endParaRPr lang="ru-RU" sz="3600" baseline="3000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6Н</a:t>
            </a: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-285784" y="2273066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369863" y="2786058"/>
            <a:ext cx="773378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470222" y="3630043"/>
            <a:ext cx="656190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rot="120000" flipV="1">
            <a:off x="2357422" y="3486358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214678" y="3214686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3643306" y="2786058"/>
            <a:ext cx="77337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3696367" y="3587642"/>
            <a:ext cx="65619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 rot="120000" flipV="1">
            <a:off x="3630865" y="3486358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5"/>
          <p:cNvGrpSpPr/>
          <p:nvPr/>
        </p:nvGrpSpPr>
        <p:grpSpPr>
          <a:xfrm>
            <a:off x="2285984" y="4214818"/>
            <a:ext cx="1964666" cy="1370593"/>
            <a:chOff x="4018873" y="3984738"/>
            <a:chExt cx="1964666" cy="1370593"/>
          </a:xfrm>
        </p:grpSpPr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4031314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4090311" y="4770556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 bwMode="auto">
            <a:xfrm rot="120000" flipV="1">
              <a:off x="4018873" y="468503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Box 10"/>
            <p:cNvSpPr txBox="1">
              <a:spLocks noChangeArrowheads="1"/>
            </p:cNvSpPr>
            <p:nvPr/>
          </p:nvSpPr>
          <p:spPr bwMode="auto">
            <a:xfrm>
              <a:off x="5210161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15"/>
            <p:cNvSpPr txBox="1">
              <a:spLocks noChangeArrowheads="1"/>
            </p:cNvSpPr>
            <p:nvPr/>
          </p:nvSpPr>
          <p:spPr bwMode="auto">
            <a:xfrm>
              <a:off x="5263222" y="4770556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8"/>
          <p:cNvGrpSpPr/>
          <p:nvPr/>
        </p:nvGrpSpPr>
        <p:grpSpPr>
          <a:xfrm>
            <a:off x="4500562" y="4143380"/>
            <a:ext cx="1964666" cy="1370593"/>
            <a:chOff x="4018873" y="3984738"/>
            <a:chExt cx="1964666" cy="1370593"/>
          </a:xfrm>
        </p:grpSpPr>
        <p:sp>
          <p:nvSpPr>
            <p:cNvPr id="30" name="TextBox 10"/>
            <p:cNvSpPr txBox="1">
              <a:spLocks noChangeArrowheads="1"/>
            </p:cNvSpPr>
            <p:nvPr/>
          </p:nvSpPr>
          <p:spPr bwMode="auto">
            <a:xfrm>
              <a:off x="4031314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15"/>
            <p:cNvSpPr txBox="1">
              <a:spLocks noChangeArrowheads="1"/>
            </p:cNvSpPr>
            <p:nvPr/>
          </p:nvSpPr>
          <p:spPr bwMode="auto">
            <a:xfrm>
              <a:off x="4090311" y="4770556"/>
              <a:ext cx="857256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 bwMode="auto">
            <a:xfrm rot="120000" flipV="1">
              <a:off x="4018873" y="468503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5210161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30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15"/>
            <p:cNvSpPr txBox="1">
              <a:spLocks noChangeArrowheads="1"/>
            </p:cNvSpPr>
            <p:nvPr/>
          </p:nvSpPr>
          <p:spPr bwMode="auto">
            <a:xfrm>
              <a:off x="5263222" y="4770556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Прямоугольник 36"/>
          <p:cNvSpPr/>
          <p:nvPr/>
        </p:nvSpPr>
        <p:spPr>
          <a:xfrm>
            <a:off x="4643438" y="1119830"/>
            <a:ext cx="100219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00562" y="4214818"/>
            <a:ext cx="118173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071678"/>
            <a:ext cx="344286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Паскаля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15140" y="6201811"/>
            <a:ext cx="24288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10-2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стр.18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8628 0.28819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14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7309 -0.10509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5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7" grpId="0" build="p"/>
      <p:bldP spid="10" grpId="0" animBg="1"/>
      <p:bldP spid="11" grpId="0" animBg="1"/>
      <p:bldP spid="14" grpId="0"/>
      <p:bldP spid="16" grpId="0" animBg="1"/>
      <p:bldP spid="17" grpId="0" animBg="1"/>
      <p:bldP spid="37" grpId="0" animBg="1"/>
      <p:bldP spid="37" grpId="1" animBg="1"/>
      <p:bldP spid="38" grpId="0" animBg="1"/>
      <p:bldP spid="38" grpId="1" animBg="1"/>
      <p:bldP spid="38" grpId="2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газах и жидкостях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давление возникает из-за ударов молекул.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Давление газа зависит от: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1. силы удара молекулы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количества  ударов на единицу площади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 Паскаля: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давление, производимое на жидкость или газ, передается по всем направлениям без изменения.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(из за хаотического движения молекул).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Манометр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прибор для измерения давления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(жидкостной и металлический).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Гидравлический пресс.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3539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Укажите неверное утверждение.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давление газа создается ударами беспорядочно движущихся молекул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газ оказывает по всем направлениям одинаковое  давление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масса и температура газа остаются неизменными, то при уменьшении объема газа давление увеличивается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масса и температура газа остаются неизменными, то при увеличении объема газа давление  не изменяется.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5" cstate="print"/>
          <a:srcRect l="17268" t="44199" r="61347" b="23979"/>
          <a:stretch>
            <a:fillRect/>
          </a:stretch>
        </p:blipFill>
        <p:spPr bwMode="auto">
          <a:xfrm>
            <a:off x="6671793" y="3205086"/>
            <a:ext cx="2472239" cy="308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>
            <a:lum bright="-10000" contrast="40000"/>
          </a:blip>
          <a:srcRect l="17677" t="11050" r="18532" b="81345"/>
          <a:stretch>
            <a:fillRect/>
          </a:stretch>
        </p:blipFill>
        <p:spPr bwMode="auto">
          <a:xfrm>
            <a:off x="1" y="3429000"/>
            <a:ext cx="8072461" cy="7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628" y="3429000"/>
            <a:ext cx="571472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214818"/>
            <a:ext cx="6786578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Сила давления газа уменьшила силу тяжести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Сила давления газа уменьшила вес груза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Сила давления газа скомпенсировала  вес гири.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285992"/>
            <a:ext cx="9144000" cy="121442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929330"/>
            <a:ext cx="6500826" cy="92867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 animBg="1"/>
      <p:bldP spid="5" grpId="0" build="p" animBg="1"/>
      <p:bldP spid="7" grpId="0" build="p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357430"/>
            <a:ext cx="9144000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Молекулы в колбе стали двигаться быстрее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Молекул в сосуде стало больше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В) давление газа везде одинаково.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Молекул под колоколом стало меньше.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 l="47750" t="44199" r="35063" b="24419"/>
          <a:stretch>
            <a:fillRect/>
          </a:stretch>
        </p:blipFill>
        <p:spPr bwMode="auto">
          <a:xfrm>
            <a:off x="7090939" y="0"/>
            <a:ext cx="2053061" cy="28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lum bright="-10000" contrast="40000"/>
          </a:blip>
          <a:srcRect l="17677" t="18955" r="18532" b="68784"/>
          <a:stretch>
            <a:fillRect/>
          </a:stretch>
        </p:blipFill>
        <p:spPr bwMode="auto">
          <a:xfrm>
            <a:off x="0" y="0"/>
            <a:ext cx="735808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3929066"/>
            <a:ext cx="7500958" cy="64294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000240"/>
            <a:ext cx="7643834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Сверху больше, поэтому объём больше; 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снизу больше, т.к. компенсирует ещё вес капли ртути; 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давление газа везде одинаково по закону Паскаля!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 l="73680" t="46230" r="19761" b="24346"/>
          <a:stretch>
            <a:fillRect/>
          </a:stretch>
        </p:blipFill>
        <p:spPr bwMode="auto">
          <a:xfrm>
            <a:off x="7286644" y="0"/>
            <a:ext cx="1857388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lum bright="-20000" contrast="40000"/>
          </a:blip>
          <a:srcRect l="17268" t="80460" r="18247" b="7182"/>
          <a:stretch>
            <a:fillRect/>
          </a:stretch>
        </p:blipFill>
        <p:spPr bwMode="auto">
          <a:xfrm>
            <a:off x="0" y="0"/>
            <a:ext cx="757239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2643182"/>
            <a:ext cx="7500958" cy="85725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014" t="13251" r="19787" b="12200"/>
          <a:stretch>
            <a:fillRect/>
          </a:stretch>
        </p:blipFill>
        <p:spPr bwMode="auto">
          <a:xfrm>
            <a:off x="0" y="188639"/>
            <a:ext cx="5148064" cy="664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283968" y="0"/>
            <a:ext cx="4860032" cy="563563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БНП. </a:t>
            </a:r>
            <a:r>
              <a:rPr kumimoji="0" lang="ru-RU" sz="2400" b="1" i="0" u="none" strike="noStrike" kern="1200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механика</a:t>
            </a: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аним</a:t>
            </a: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№9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28604"/>
            <a:ext cx="7072330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№10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§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37-39,46</a:t>
            </a: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Гр.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391*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411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404**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383*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374*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pгаза</a:t>
            </a:r>
            <a:endParaRPr lang="ru-RU" sz="4800" dirty="0" smtClean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1142984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Почему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воздушные шары и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мыльные пузыри </a:t>
            </a:r>
            <a:r>
              <a:rPr lang="ru-RU" sz="4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хотят быть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круглыми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 </a:t>
            </a:r>
          </a:p>
          <a:p>
            <a:pPr algn="ctr"/>
            <a:r>
              <a:rPr lang="ru-RU" sz="40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Почему</a:t>
            </a:r>
            <a:r>
              <a:rPr lang="ru-RU" sz="4000" b="1" i="1" dirty="0" smtClean="0">
                <a:solidFill>
                  <a:srgbClr val="220FB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капельки воды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круглые</a:t>
            </a:r>
            <a:r>
              <a:rPr lang="ru-RU" sz="4000" b="1" i="1" dirty="0" smtClean="0">
                <a:solidFill>
                  <a:srgbClr val="220FB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ru-RU" sz="4000" dirty="0">
              <a:solidFill>
                <a:srgbClr val="220FB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45491"/>
        </p:xfrm>
        <a:graphic>
          <a:graphicData uri="http://schemas.openxmlformats.org/drawingml/2006/table">
            <a:tbl>
              <a:tblPr/>
              <a:tblGrid>
                <a:gridCol w="473286"/>
                <a:gridCol w="8043210"/>
                <a:gridCol w="627504"/>
              </a:tblGrid>
              <a:tr h="17017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)     «Давление в жидкости и газе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                                      </a:t>
                      </a:r>
                      <a:r>
                        <a:rPr lang="ru-RU" sz="18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Урок - 2 (з</a:t>
                      </a:r>
                      <a:r>
                        <a:rPr lang="ru-RU" sz="12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т10 </a:t>
                      </a:r>
                      <a:r>
                        <a:rPr lang="ru-RU" sz="18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 №17-1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34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ТЕМА: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Объяснение давления газов на основе молекулярно-кинетических представлений. 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34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ЦЕЛИ:1.Создать условия для закрепления знаний темы №10.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              2.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34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 Организовать  аудиализацию, визуализацию и применение знаний в  стандартных и измененных условиях.</a:t>
                      </a:r>
                      <a:r>
                        <a:rPr lang="ru-RU" sz="1800" b="1" u="sng"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cap="all">
                          <a:latin typeface="Times New Roman"/>
                          <a:ea typeface="Times New Roman"/>
                        </a:rPr>
                        <a:t>  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17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>
                          <a:latin typeface="Times New Roman"/>
                          <a:ea typeface="Times New Roman"/>
                        </a:rPr>
                        <a:t>ТИп УРОКА:</a:t>
                      </a:r>
                      <a:r>
                        <a:rPr lang="ru-RU" sz="1800" b="1" cap="all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   закрепление и применение знаний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17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/>
                          <a:ea typeface="Times New Roman"/>
                        </a:rPr>
                        <a:t>ВИД УРО КА: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      комбинированный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ДЗ. гр № 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14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  -   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давление газа, манометр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02235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                               </a:t>
                      </a:r>
                      <a:r>
                        <a:rPr lang="ru-RU" sz="1600" b="1" i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-   </a:t>
                      </a:r>
                      <a:r>
                        <a:rPr lang="ru-RU" sz="2800" b="1" i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закон </a:t>
                      </a:r>
                      <a:r>
                        <a:rPr lang="ru-RU" sz="2800" b="1" i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Паскаля, гидравлический пресс.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02235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*  визуализация по теме № 10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91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u="sng" dirty="0">
                          <a:latin typeface="Times New Roman"/>
                          <a:ea typeface="Times New Roman"/>
                        </a:rPr>
                        <a:t>Разбор задач у доски  с последующим самостоятельным их решением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indent="190500">
                        <a:lnSpc>
                          <a:spcPct val="91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98.  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В гидравлическом прессе площадь малого поршня — 5 см</a:t>
                      </a:r>
                      <a:r>
                        <a:rPr lang="ru-RU" sz="2000" b="1" baseline="30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, большого — 500 см</a:t>
                      </a:r>
                      <a:r>
                        <a:rPr lang="ru-RU" sz="2000" b="1" baseline="30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. Сила, действующая на малый поршень, равна 500 Н. Чему равна сила давления, действующая на большой поршень? Трение не учитывать.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(50 кН)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140.  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На поршень ручного насоса площадью 4,0 см</a:t>
                      </a:r>
                      <a:r>
                        <a:rPr lang="ru-RU" sz="2000" b="1" baseline="30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действует сила 30 Н. С какой силой давит воздух на внутреннюю поверхность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велосипедной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камеры площадью 20дм</a:t>
                      </a:r>
                      <a:r>
                        <a:rPr lang="ru-RU" sz="2000" b="1" baseline="30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?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(15 кН)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20м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>
                          <a:latin typeface="Times New Roman"/>
                        </a:rPr>
                        <a:t>д.з</a:t>
                      </a:r>
                    </a:p>
                  </a:txBody>
                  <a:tcPr marL="63814" marR="6381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i="0" dirty="0" err="1">
                          <a:latin typeface="Times New Roman"/>
                          <a:ea typeface="Times New Roman"/>
                        </a:rPr>
                        <a:t>гр</a:t>
                      </a:r>
                      <a:r>
                        <a:rPr lang="ru-RU" sz="1400" b="1" i="0" dirty="0">
                          <a:latin typeface="Times New Roman"/>
                          <a:ea typeface="Times New Roman"/>
                        </a:rPr>
                        <a:t> № 2</a:t>
                      </a:r>
                      <a:endParaRPr lang="ru-RU" sz="1200" b="1" i="0" dirty="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3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642918"/>
            <a:ext cx="7858180" cy="5715040"/>
          </a:xfrm>
          <a:prstGeom prst="rect">
            <a:avLst/>
          </a:prstGeom>
        </p:spPr>
      </p:pic>
      <p:pic>
        <p:nvPicPr>
          <p:cNvPr id="4" name="Рисунок 3" descr="img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143900" cy="68580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643966" y="6357958"/>
            <a:ext cx="500034" cy="500042"/>
          </a:xfrm>
          <a:prstGeom prst="actionButtonHom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42048" cy="1143000"/>
          </a:xfrm>
        </p:spPr>
        <p:txBody>
          <a:bodyPr/>
          <a:lstStyle/>
          <a:p>
            <a:pPr algn="ctr"/>
            <a:r>
              <a:rPr lang="ru-RU" dirty="0" smtClean="0"/>
              <a:t>Давление в жидкостях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0010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Опыты показывают , что внутри жидкости существует давление, на одном уровне оно одинаково. С глубиной давление увеличивается.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72198" y="0"/>
            <a:ext cx="3071802" cy="563563"/>
          </a:xfrm>
          <a:prstGeom prst="rect">
            <a:avLst/>
          </a:prstGeom>
          <a:solidFill>
            <a:srgbClr val="FFFF00"/>
          </a:solidFill>
        </p:spPr>
        <p:txBody>
          <a:bodyPr vert="horz" anchor="ctr">
            <a:normAutofit fontScale="90000" lnSpcReduction="1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ФотФ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1" i="0" u="none" strike="noStrike" kern="1200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стр.39</a:t>
            </a:r>
            <a:endParaRPr kumimoji="0" lang="ru-RU" sz="3600" b="1" i="0" u="none" strike="noStrike" kern="120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57150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1.Чтобы найти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объём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бочки надо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основания × на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высоту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286116" y="928670"/>
            <a:ext cx="5857884" cy="70788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0,2м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×2м=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0,4м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-32" y="1500174"/>
            <a:ext cx="55789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Чтобы найти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массу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воды надо  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плотность × на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объём</a:t>
            </a:r>
            <a:endParaRPr 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57290" y="2357430"/>
            <a:ext cx="7786742" cy="70788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=1000кг/м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0,4м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400кг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3000372"/>
            <a:ext cx="68580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найти вес воды и её силу тяжести надо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массу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напряженность гравитационного поля Земли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3786190"/>
            <a:ext cx="7072330" cy="70788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400кг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9,8Н/кг≈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4000Н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4572008"/>
            <a:ext cx="69294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найти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давление воды на дно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надо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разделить на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Объект 1"/>
          <p:cNvPicPr/>
          <p:nvPr/>
        </p:nvPicPr>
        <p:blipFill>
          <a:blip r:embed="rId10">
            <a:lum bright="-40000" contrast="80000"/>
          </a:blip>
          <a:srcRect l="-19208" t="-33502" r="-82" b="-21002"/>
          <a:stretch>
            <a:fillRect/>
          </a:stretch>
        </p:blipFill>
        <p:spPr bwMode="auto">
          <a:xfrm>
            <a:off x="-142908" y="5357826"/>
            <a:ext cx="150016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Объект 1"/>
          <p:cNvPicPr/>
          <p:nvPr/>
        </p:nvPicPr>
        <p:blipFill>
          <a:blip r:embed="rId10">
            <a:lum bright="-40000" contrast="80000"/>
          </a:blip>
          <a:srcRect l="-19208" t="-33502" r="60315" b="-21002"/>
          <a:stretch>
            <a:fillRect/>
          </a:stretch>
        </p:blipFill>
        <p:spPr bwMode="auto">
          <a:xfrm>
            <a:off x="1500166" y="5072074"/>
            <a:ext cx="895671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571472" y="5511991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2761" y="6087199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 rot="60000" flipV="1">
            <a:off x="2357659" y="5962570"/>
            <a:ext cx="972000" cy="36000"/>
          </a:xfrm>
          <a:prstGeom prst="line">
            <a:avLst/>
          </a:prstGeom>
          <a:ln w="381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57422" y="5500702"/>
            <a:ext cx="107157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4000Н</a:t>
            </a:r>
            <a:endParaRPr lang="ru-RU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312266" y="6038339"/>
            <a:ext cx="107157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0,2м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500430" y="5715016"/>
            <a:ext cx="185738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=20000Па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97471" y="5763876"/>
            <a:ext cx="845968" cy="451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Цилиндр 32"/>
          <p:cNvSpPr/>
          <p:nvPr/>
        </p:nvSpPr>
        <p:spPr>
          <a:xfrm>
            <a:off x="7072330" y="3500438"/>
            <a:ext cx="2000232" cy="3000396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Цилиндр 33"/>
          <p:cNvSpPr/>
          <p:nvPr/>
        </p:nvSpPr>
        <p:spPr>
          <a:xfrm>
            <a:off x="7072330" y="3500438"/>
            <a:ext cx="2000232" cy="3000396"/>
          </a:xfrm>
          <a:prstGeom prst="can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7358082" y="6120490"/>
            <a:ext cx="1428760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=20кПа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58082" y="3286124"/>
            <a:ext cx="1285884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=πr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86644" y="3286124"/>
            <a:ext cx="1500198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0,2м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5400000">
            <a:off x="5679289" y="5036355"/>
            <a:ext cx="250033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00892" y="4714884"/>
            <a:ext cx="107157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571868" y="6357934"/>
            <a:ext cx="3643306" cy="500066"/>
          </a:xfrm>
          <a:prstGeom prst="rect">
            <a:avLst/>
          </a:prstGeom>
          <a:solidFill>
            <a:schemeClr val="tx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Ликбез за 2четверть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3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build="p" bldLvl="2"/>
      <p:bldP spid="10" grpId="0" animBg="1"/>
      <p:bldP spid="11" grpId="0" build="p"/>
      <p:bldP spid="12" grpId="0" animBg="1"/>
      <p:bldP spid="13" grpId="0" build="p" bldLvl="3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2" grpId="0" animBg="1"/>
      <p:bldP spid="36" grpId="0" animBg="1"/>
      <p:bldP spid="35" grpId="0" animBg="1"/>
      <p:bldP spid="39" grpId="0" animBg="1"/>
      <p:bldP spid="266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72198" y="-563563"/>
            <a:ext cx="3071802" cy="563563"/>
          </a:xfrm>
          <a:prstGeom prst="rect">
            <a:avLst/>
          </a:prstGeom>
          <a:solidFill>
            <a:srgbClr val="FFFF00"/>
          </a:solidFill>
        </p:spPr>
        <p:txBody>
          <a:bodyPr vert="horz" anchor="ctr">
            <a:normAutofit fontScale="90000" lnSpcReduction="1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для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дз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-3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1" i="0" u="none" strike="noStrike" kern="1200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стр.27</a:t>
            </a:r>
            <a:endParaRPr kumimoji="0" lang="ru-RU" sz="3600" b="1" i="0" u="none" strike="noStrike" kern="120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57150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1.Чтобы найти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объём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бочки надо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основания × на ………..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428860" y="1000108"/>
            <a:ext cx="5857884" cy="70788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=..×.. = ….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×..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-32" y="1500174"/>
            <a:ext cx="55789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Чтобы найти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массу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воды надо  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плотность × на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объём</a:t>
            </a:r>
            <a:endParaRPr 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42910" y="2357430"/>
            <a:ext cx="8501122" cy="70788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×…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=1000кг/м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×…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=….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3000372"/>
            <a:ext cx="68580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найти вес воды и её силу тяжести надо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массу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напряженность гравитационного поля Земли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3786190"/>
            <a:ext cx="7072330" cy="70788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=…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×…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Н/кг≈…..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4572008"/>
            <a:ext cx="69294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найти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давление воды на дно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надо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разделить на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Объект 1"/>
          <p:cNvPicPr/>
          <p:nvPr/>
        </p:nvPicPr>
        <p:blipFill>
          <a:blip r:embed="rId10">
            <a:lum bright="-40000" contrast="80000"/>
          </a:blip>
          <a:srcRect l="-19208" t="-33502" r="-82" b="-21002"/>
          <a:stretch>
            <a:fillRect/>
          </a:stretch>
        </p:blipFill>
        <p:spPr bwMode="auto">
          <a:xfrm>
            <a:off x="-142908" y="5357826"/>
            <a:ext cx="150016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Объект 1"/>
          <p:cNvPicPr/>
          <p:nvPr/>
        </p:nvPicPr>
        <p:blipFill>
          <a:blip r:embed="rId10">
            <a:lum bright="-40000" contrast="80000"/>
          </a:blip>
          <a:srcRect l="-19208" t="-33502" r="60315" b="-21002"/>
          <a:stretch>
            <a:fillRect/>
          </a:stretch>
        </p:blipFill>
        <p:spPr bwMode="auto">
          <a:xfrm>
            <a:off x="1500166" y="5072074"/>
            <a:ext cx="895671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571472" y="5511991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2761" y="6087199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 rot="60000" flipV="1">
            <a:off x="2357659" y="5962570"/>
            <a:ext cx="972000" cy="36000"/>
          </a:xfrm>
          <a:prstGeom prst="line">
            <a:avLst/>
          </a:prstGeom>
          <a:ln w="381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57422" y="5500702"/>
            <a:ext cx="107157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……Н</a:t>
            </a:r>
            <a:endParaRPr lang="ru-RU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312266" y="6038339"/>
            <a:ext cx="107157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…м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500430" y="5715016"/>
            <a:ext cx="185738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=20000Па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62784" y="5763876"/>
            <a:ext cx="774530" cy="451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Цилиндр 32"/>
          <p:cNvSpPr/>
          <p:nvPr/>
        </p:nvSpPr>
        <p:spPr>
          <a:xfrm>
            <a:off x="7072330" y="3500438"/>
            <a:ext cx="2000232" cy="3000396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Цилиндр 33"/>
          <p:cNvSpPr/>
          <p:nvPr/>
        </p:nvSpPr>
        <p:spPr>
          <a:xfrm>
            <a:off x="7072330" y="3500438"/>
            <a:ext cx="2000232" cy="3000396"/>
          </a:xfrm>
          <a:prstGeom prst="can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7358082" y="6120490"/>
            <a:ext cx="1428760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=….Па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58082" y="3286124"/>
            <a:ext cx="1285884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=πr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5400000">
            <a:off x="5679289" y="5036355"/>
            <a:ext cx="250033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00892" y="4714884"/>
            <a:ext cx="107157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571868" y="6858024"/>
            <a:ext cx="3643306" cy="500066"/>
          </a:xfrm>
          <a:prstGeom prst="rect">
            <a:avLst/>
          </a:prstGeom>
          <a:solidFill>
            <a:schemeClr val="tx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Ликбез за 2четверть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3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build="p" bldLvl="2"/>
      <p:bldP spid="10" grpId="0" animBg="1"/>
      <p:bldP spid="11" grpId="0" build="p"/>
      <p:bldP spid="12" grpId="0" animBg="1"/>
      <p:bldP spid="13" grpId="0" build="p" bldLvl="3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2" grpId="0" animBg="1"/>
      <p:bldP spid="36" grpId="0" animBg="1"/>
      <p:bldP spid="39" grpId="0" animBg="1"/>
      <p:bldP spid="266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4394" t="9765" r="1855" b="35547"/>
          <a:stretch>
            <a:fillRect/>
          </a:stretch>
        </p:blipFill>
        <p:spPr bwMode="auto">
          <a:xfrm>
            <a:off x="-32" y="0"/>
            <a:ext cx="914406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429000" y="6294437"/>
            <a:ext cx="5715000" cy="563563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для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339933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дз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1" i="0" u="none" strike="noStrike" kern="1200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стр.19</a:t>
            </a:r>
            <a:endParaRPr kumimoji="0" lang="ru-RU" sz="3600" b="1" i="0" u="none" strike="noStrike" kern="120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2918"/>
            <a:ext cx="7500958" cy="257176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гр1 кр3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pt-BR" sz="4800" dirty="0" smtClean="0"/>
              <a:t> </a:t>
            </a:r>
            <a:r>
              <a:rPr lang="en-US" sz="4800" dirty="0" smtClean="0"/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110 118 130 123 226 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v 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 t="8789" r="3906" b="78027"/>
          <a:stretch>
            <a:fillRect/>
          </a:stretch>
        </p:blipFill>
        <p:spPr bwMode="auto">
          <a:xfrm>
            <a:off x="0" y="0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1428736"/>
            <a:ext cx="1643042" cy="1428760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 = 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 = 10c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1906215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1568223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2139727"/>
            <a:ext cx="65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272468" y="2214554"/>
            <a:ext cx="513714" cy="183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5952705" y="2905551"/>
            <a:ext cx="1669333" cy="1588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9"/>
          <p:cNvGrpSpPr/>
          <p:nvPr/>
        </p:nvGrpSpPr>
        <p:grpSpPr>
          <a:xfrm>
            <a:off x="6072198" y="2714620"/>
            <a:ext cx="642942" cy="830997"/>
            <a:chOff x="4071934" y="2071678"/>
            <a:chExt cx="642942" cy="83099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 стрелкой 17"/>
          <p:cNvCxnSpPr/>
          <p:nvPr/>
        </p:nvCxnSpPr>
        <p:spPr>
          <a:xfrm rot="5400000">
            <a:off x="6679421" y="2393149"/>
            <a:ext cx="928694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3"/>
          <p:cNvGrpSpPr/>
          <p:nvPr/>
        </p:nvGrpSpPr>
        <p:grpSpPr>
          <a:xfrm>
            <a:off x="7358082" y="2214554"/>
            <a:ext cx="714380" cy="707886"/>
            <a:chOff x="4071934" y="2071678"/>
            <a:chExt cx="714380" cy="70788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0" y="3857628"/>
            <a:ext cx="5715008" cy="523220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скорость  шарика 0,1м/с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6" cstate="print"/>
          <a:srcRect t="8056" r="3906" b="82422"/>
          <a:stretch>
            <a:fillRect/>
          </a:stretch>
        </p:blipFill>
        <p:spPr bwMode="auto">
          <a:xfrm>
            <a:off x="0" y="0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428736"/>
            <a:ext cx="1643042" cy="1384995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 =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3ч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20км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1906215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1568223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2139727"/>
            <a:ext cx="65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272468" y="2214554"/>
            <a:ext cx="513714" cy="183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858016" y="1500174"/>
            <a:ext cx="1855768" cy="2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9"/>
          <p:cNvGrpSpPr/>
          <p:nvPr/>
        </p:nvGrpSpPr>
        <p:grpSpPr>
          <a:xfrm>
            <a:off x="8501058" y="1500174"/>
            <a:ext cx="642942" cy="830997"/>
            <a:chOff x="4071934" y="2071678"/>
            <a:chExt cx="642942" cy="83099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>
            <a:off x="6502414" y="928670"/>
            <a:ext cx="1069982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3"/>
          <p:cNvGrpSpPr/>
          <p:nvPr/>
        </p:nvGrpSpPr>
        <p:grpSpPr>
          <a:xfrm>
            <a:off x="7715272" y="357166"/>
            <a:ext cx="714380" cy="707886"/>
            <a:chOff x="4071934" y="2071678"/>
            <a:chExt cx="714380" cy="70788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43372" y="262398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9190" y="228599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20км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2066" y="2996983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3ч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000628" y="2928934"/>
            <a:ext cx="1156656" cy="217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28722" y="257174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57350" y="257174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6,7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97440" y="2569318"/>
            <a:ext cx="124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км/ч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4348" y="3000372"/>
            <a:ext cx="264320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км/ч =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6,7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км/ч –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/c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47154" y="3288550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75782" y="3288550"/>
            <a:ext cx="118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1,85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54630" y="3286124"/>
            <a:ext cx="124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263102"/>
            <a:ext cx="6072198" cy="523220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скорость  лыжника  1,85 м/с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22" grpId="0"/>
      <p:bldP spid="23" grpId="0"/>
      <p:bldP spid="24" grpId="0"/>
      <p:bldP spid="27" grpId="0"/>
      <p:bldP spid="28" grpId="0"/>
      <p:bldP spid="29" grpId="0"/>
      <p:bldP spid="38" grpId="0" animBg="1"/>
      <p:bldP spid="39" grpId="0"/>
      <p:bldP spid="40" grpId="0"/>
      <p:bldP spid="41" grpId="0"/>
      <p:bldP spid="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6" cstate="print"/>
          <a:srcRect t="8056" r="4492" b="82423"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5984" y="1480976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114298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1714488"/>
            <a:ext cx="65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272468" y="1785926"/>
            <a:ext cx="513714" cy="183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071546"/>
            <a:ext cx="2214546" cy="1384995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15км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=0,5м/с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228599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15000м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2996983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5000628" y="2928934"/>
            <a:ext cx="1156656" cy="217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28722" y="257174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7350" y="2571744"/>
            <a:ext cx="155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30000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9586" y="2588997"/>
            <a:ext cx="46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48" y="3000372"/>
            <a:ext cx="264320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км/ч =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6,7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км/ч –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/c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784990" y="2071678"/>
            <a:ext cx="1855768" cy="2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9"/>
          <p:cNvGrpSpPr/>
          <p:nvPr/>
        </p:nvGrpSpPr>
        <p:grpSpPr>
          <a:xfrm>
            <a:off x="8428032" y="2071678"/>
            <a:ext cx="642942" cy="830997"/>
            <a:chOff x="4071934" y="2071678"/>
            <a:chExt cx="642942" cy="83099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>
            <a:off x="6429388" y="1500174"/>
            <a:ext cx="1069982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3"/>
          <p:cNvGrpSpPr/>
          <p:nvPr/>
        </p:nvGrpSpPr>
        <p:grpSpPr>
          <a:xfrm>
            <a:off x="7642246" y="928670"/>
            <a:ext cx="714380" cy="707886"/>
            <a:chOff x="4071934" y="2071678"/>
            <a:chExt cx="714380" cy="70788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4000496" y="2571744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43372" y="1480976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2066" y="114298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3504" y="1714488"/>
            <a:ext cx="65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5129856" y="1785926"/>
            <a:ext cx="513714" cy="183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71664" y="328612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00292" y="3286124"/>
            <a:ext cx="155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8,3ч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263102"/>
            <a:ext cx="8286776" cy="523220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расстояние в 15км плот пройдёт за 8,3ч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/>
      <p:bldP spid="13" grpId="0"/>
      <p:bldP spid="15" grpId="0"/>
      <p:bldP spid="16" grpId="0"/>
      <p:bldP spid="17" grpId="0"/>
      <p:bldP spid="18" grpId="0" animBg="1"/>
      <p:bldP spid="28" grpId="0"/>
      <p:bldP spid="29" grpId="0"/>
      <p:bldP spid="30" grpId="0"/>
      <p:bldP spid="31" grpId="0"/>
      <p:bldP spid="33" grpId="0"/>
      <p:bldP spid="34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28604"/>
            <a:ext cx="7072330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№10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§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35,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,45,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47</a:t>
            </a: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Гр.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391*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411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404**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383*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374*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  <a:endParaRPr lang="ru-RU" sz="4800" dirty="0" smtClean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6" cstate="print"/>
          <a:srcRect t="46142" r="4492" b="32618"/>
          <a:stretch>
            <a:fillRect/>
          </a:stretch>
        </p:blipFill>
        <p:spPr bwMode="auto">
          <a:xfrm>
            <a:off x="0" y="0"/>
            <a:ext cx="91440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714488"/>
            <a:ext cx="2786050" cy="2246769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10с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120м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360м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90с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428992" y="2545485"/>
            <a:ext cx="1428760" cy="1588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9"/>
          <p:cNvGrpSpPr/>
          <p:nvPr/>
        </p:nvGrpSpPr>
        <p:grpSpPr>
          <a:xfrm>
            <a:off x="4929190" y="2455127"/>
            <a:ext cx="642942" cy="830997"/>
            <a:chOff x="4071934" y="2071678"/>
            <a:chExt cx="642942" cy="83099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>
            <a:off x="3929058" y="2357430"/>
            <a:ext cx="92869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3"/>
          <p:cNvGrpSpPr/>
          <p:nvPr/>
        </p:nvGrpSpPr>
        <p:grpSpPr>
          <a:xfrm>
            <a:off x="3857620" y="1714488"/>
            <a:ext cx="714380" cy="707886"/>
            <a:chOff x="4071934" y="2071678"/>
            <a:chExt cx="714380" cy="70788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>
            <a:off x="4714876" y="2545485"/>
            <a:ext cx="3571900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17"/>
          <p:cNvGrpSpPr/>
          <p:nvPr/>
        </p:nvGrpSpPr>
        <p:grpSpPr>
          <a:xfrm>
            <a:off x="8286776" y="2143116"/>
            <a:ext cx="642942" cy="830997"/>
            <a:chOff x="4071934" y="2071678"/>
            <a:chExt cx="642942" cy="83099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 стрелкой 19"/>
          <p:cNvCxnSpPr/>
          <p:nvPr/>
        </p:nvCxnSpPr>
        <p:spPr>
          <a:xfrm>
            <a:off x="6215074" y="2428868"/>
            <a:ext cx="571504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21"/>
          <p:cNvGrpSpPr/>
          <p:nvPr/>
        </p:nvGrpSpPr>
        <p:grpSpPr>
          <a:xfrm>
            <a:off x="6286512" y="1785926"/>
            <a:ext cx="714380" cy="707886"/>
            <a:chOff x="4071934" y="2071678"/>
            <a:chExt cx="714380" cy="70788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014408" y="2906347"/>
            <a:ext cx="1143008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7694" y="2726581"/>
            <a:ext cx="107476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0570" y="3181649"/>
            <a:ext cx="107476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7072330" y="3226647"/>
            <a:ext cx="1214446" cy="6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8926" y="5335239"/>
            <a:ext cx="1143008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12212" y="5181913"/>
            <a:ext cx="185738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120м+360м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55088" y="5610541"/>
            <a:ext cx="164307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10с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90с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3986848" y="5610541"/>
            <a:ext cx="1711314" cy="51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43570" y="5253351"/>
            <a:ext cx="1714512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=4,8м/с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832215"/>
            <a:ext cx="9144000" cy="954107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Чтобы найти среднюю скорость надо весть путь поделить  на всё время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6263366"/>
            <a:ext cx="8286776" cy="523220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средняя скорость вагона 4,8м/с, т.е ….км/ч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6" cstate="print"/>
          <a:srcRect t="8056" r="5078" b="77295"/>
          <a:stretch>
            <a:fillRect/>
          </a:stretch>
        </p:blipFill>
        <p:spPr bwMode="auto">
          <a:xfrm>
            <a:off x="0" y="0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71670" y="2692033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4956" y="2512267"/>
            <a:ext cx="107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7832" y="2895897"/>
            <a:ext cx="107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129592" y="3012333"/>
            <a:ext cx="1214446" cy="6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253669"/>
            <a:ext cx="2071670" cy="2246769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6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0с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4000м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12000м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60с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475025"/>
            <a:ext cx="9144000" cy="954107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Чтобы найти среднюю скорость надо весть путь поделить  на всё время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4929190" y="2169375"/>
            <a:ext cx="642942" cy="830997"/>
            <a:chOff x="4071934" y="2071678"/>
            <a:chExt cx="642942" cy="830997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Прямая со стрелкой 28"/>
          <p:cNvCxnSpPr/>
          <p:nvPr/>
        </p:nvCxnSpPr>
        <p:spPr>
          <a:xfrm>
            <a:off x="3929058" y="2071678"/>
            <a:ext cx="92869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3"/>
          <p:cNvGrpSpPr/>
          <p:nvPr/>
        </p:nvGrpSpPr>
        <p:grpSpPr>
          <a:xfrm>
            <a:off x="3857620" y="1428736"/>
            <a:ext cx="714380" cy="707886"/>
            <a:chOff x="4071934" y="2071678"/>
            <a:chExt cx="714380" cy="70788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Прямая со стрелкой 32"/>
          <p:cNvCxnSpPr/>
          <p:nvPr/>
        </p:nvCxnSpPr>
        <p:spPr>
          <a:xfrm>
            <a:off x="4714876" y="2259733"/>
            <a:ext cx="3571900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17"/>
          <p:cNvGrpSpPr/>
          <p:nvPr/>
        </p:nvGrpSpPr>
        <p:grpSpPr>
          <a:xfrm>
            <a:off x="8286776" y="1857364"/>
            <a:ext cx="642942" cy="830997"/>
            <a:chOff x="4071934" y="2071678"/>
            <a:chExt cx="642942" cy="830997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Прямая со стрелкой 36"/>
          <p:cNvCxnSpPr/>
          <p:nvPr/>
        </p:nvCxnSpPr>
        <p:spPr>
          <a:xfrm>
            <a:off x="6215074" y="2143116"/>
            <a:ext cx="571504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21"/>
          <p:cNvGrpSpPr/>
          <p:nvPr/>
        </p:nvGrpSpPr>
        <p:grpSpPr>
          <a:xfrm>
            <a:off x="6286512" y="1500174"/>
            <a:ext cx="714380" cy="707886"/>
            <a:chOff x="4071934" y="2071678"/>
            <a:chExt cx="714380" cy="70788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0" y="6263366"/>
            <a:ext cx="8286776" cy="523220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средняя скорость ….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14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 animBg="1"/>
      <p:bldP spid="10" grpId="0" animBg="1"/>
      <p:bldP spid="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55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№229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71612"/>
            <a:ext cx="2143108" cy="2677656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цн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цн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787525" y="196850"/>
            <a:ext cx="34385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071802" y="3286124"/>
            <a:ext cx="34385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143644"/>
            <a:ext cx="9144000" cy="46166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латунь имеет плотность …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260863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ср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2918" y="2428868"/>
            <a:ext cx="1574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baseline="-25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цн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4262" y="2922860"/>
            <a:ext cx="1503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 V</a:t>
            </a:r>
            <a:r>
              <a:rPr lang="ru-RU" sz="2400" b="1" baseline="-25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цн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3357554" y="2928934"/>
            <a:ext cx="1214446" cy="6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143108" y="1285860"/>
            <a:ext cx="4786346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найти среднюю плотность надо общую массу  разделить на общий объём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9"/>
          <p:cNvGrpSpPr/>
          <p:nvPr/>
        </p:nvGrpSpPr>
        <p:grpSpPr>
          <a:xfrm>
            <a:off x="6929454" y="1285860"/>
            <a:ext cx="1857388" cy="769441"/>
            <a:chOff x="5286380" y="357166"/>
            <a:chExt cx="1857388" cy="769441"/>
          </a:xfrm>
        </p:grpSpPr>
        <p:sp>
          <p:nvSpPr>
            <p:cNvPr id="18" name="TextBox 17"/>
            <p:cNvSpPr txBox="1"/>
            <p:nvPr/>
          </p:nvSpPr>
          <p:spPr>
            <a:xfrm>
              <a:off x="5286380" y="357166"/>
              <a:ext cx="928694" cy="769441"/>
            </a:xfrm>
            <a:prstGeom prst="rect">
              <a:avLst/>
            </a:prstGeom>
            <a:solidFill>
              <a:srgbClr val="F9010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Cu</a:t>
              </a:r>
              <a:endPara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15074" y="357166"/>
              <a:ext cx="928694" cy="76944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Zn</a:t>
              </a:r>
              <a:endPara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071670" y="3455259"/>
            <a:ext cx="707233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найти объём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надо  массу  разделить на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плотность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2" y="4500570"/>
            <a:ext cx="114300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4414" y="4214818"/>
            <a:ext cx="78581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4414" y="4718273"/>
            <a:ext cx="92869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1670" y="4429132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2500298" y="4762182"/>
            <a:ext cx="684000" cy="6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14678" y="4429132"/>
            <a:ext cx="667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57752" y="4429132"/>
            <a:ext cx="128588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цн</a:t>
            </a:r>
            <a:r>
              <a:rPr lang="ru-RU" sz="36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00760" y="4143380"/>
            <a:ext cx="8572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0760" y="4643446"/>
            <a:ext cx="92869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цн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16" y="4361083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7286644" y="4694133"/>
            <a:ext cx="900000" cy="6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35976" y="437039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6072198" y="4718273"/>
            <a:ext cx="785818" cy="6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214414" y="4786322"/>
            <a:ext cx="785818" cy="6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57818" y="257174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ср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43408" y="2391978"/>
            <a:ext cx="1574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54752" y="2885970"/>
            <a:ext cx="1503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6491302" y="2892044"/>
            <a:ext cx="1214446" cy="6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681934" y="2554282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12500" t="24764" r="5468" b="60000"/>
          <a:stretch>
            <a:fillRect/>
          </a:stretch>
        </p:blipFill>
        <p:spPr bwMode="auto">
          <a:xfrm>
            <a:off x="0" y="71414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/>
      <p:bldP spid="13" grpId="0"/>
      <p:bldP spid="14" grpId="0"/>
      <p:bldP spid="16" grpId="0" animBg="1"/>
      <p:bldP spid="21" grpId="0" animBg="1"/>
      <p:bldP spid="22" grpId="0" animBg="1"/>
      <p:bldP spid="24" grpId="0" animBg="1"/>
      <p:bldP spid="25" grpId="0" animBg="1"/>
      <p:bldP spid="27" grpId="0"/>
      <p:bldP spid="29" grpId="0"/>
      <p:bldP spid="30" grpId="0" animBg="1"/>
      <p:bldP spid="32" grpId="0" animBg="1"/>
      <p:bldP spid="33" grpId="0" animBg="1"/>
      <p:bldP spid="34" grpId="0"/>
      <p:bldP spid="36" grpId="0"/>
      <p:bldP spid="41" grpId="0"/>
      <p:bldP spid="42" grpId="0"/>
      <p:bldP spid="43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35896" y="6088559"/>
            <a:ext cx="55081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Гидростатика,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стр.18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24152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843712">
            <a:off x="922124" y="1632906"/>
            <a:ext cx="7795418" cy="1900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давление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857224" y="4786322"/>
            <a:ext cx="6988190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закон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latin typeface="Times New Roman" pitchFamily="18" charset="0"/>
                <a:cs typeface="Times New Roman" pitchFamily="18" charset="0"/>
              </a:rPr>
              <a:t>паскаля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181008">
            <a:off x="316180" y="3280858"/>
            <a:ext cx="5263602" cy="129614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7" name="Oval 83"/>
          <p:cNvSpPr>
            <a:spLocks noChangeArrowheads="1"/>
          </p:cNvSpPr>
          <p:nvPr/>
        </p:nvSpPr>
        <p:spPr bwMode="auto">
          <a:xfrm>
            <a:off x="1043608" y="1412776"/>
            <a:ext cx="3643338" cy="3643338"/>
          </a:xfrm>
          <a:prstGeom prst="ellipse">
            <a:avLst/>
          </a:prstGeom>
          <a:solidFill>
            <a:srgbClr val="66CCFF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23" name="Line 79"/>
          <p:cNvSpPr>
            <a:spLocks noChangeShapeType="1"/>
          </p:cNvSpPr>
          <p:nvPr/>
        </p:nvSpPr>
        <p:spPr bwMode="auto">
          <a:xfrm rot="5400000" flipV="1">
            <a:off x="5027418" y="2687831"/>
            <a:ext cx="0" cy="91083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2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29" name="Rectangle 85"/>
          <p:cNvSpPr>
            <a:spLocks noChangeArrowheads="1"/>
          </p:cNvSpPr>
          <p:nvPr/>
        </p:nvSpPr>
        <p:spPr bwMode="auto">
          <a:xfrm>
            <a:off x="2714580" y="714356"/>
            <a:ext cx="642942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1с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на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1см</a:t>
            </a:r>
            <a:r>
              <a:rPr kumimoji="0" lang="ru-RU" sz="44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4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2857488" y="2928934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2643174" y="3071810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Line 79"/>
          <p:cNvSpPr>
            <a:spLocks noChangeShapeType="1"/>
          </p:cNvSpPr>
          <p:nvPr/>
        </p:nvSpPr>
        <p:spPr bwMode="auto">
          <a:xfrm rot="5400000" flipV="1">
            <a:off x="4393406" y="4107661"/>
            <a:ext cx="571505" cy="7858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" name="Line 79"/>
          <p:cNvSpPr>
            <a:spLocks noChangeShapeType="1"/>
          </p:cNvSpPr>
          <p:nvPr/>
        </p:nvSpPr>
        <p:spPr bwMode="auto">
          <a:xfrm rot="5400000" flipH="1" flipV="1">
            <a:off x="4143374" y="1285861"/>
            <a:ext cx="642941" cy="7858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Line 79"/>
          <p:cNvSpPr>
            <a:spLocks noChangeShapeType="1"/>
          </p:cNvSpPr>
          <p:nvPr/>
        </p:nvSpPr>
        <p:spPr bwMode="auto">
          <a:xfrm rot="5400000" flipV="1">
            <a:off x="2357423" y="5500702"/>
            <a:ext cx="85725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" name="Line 79"/>
          <p:cNvSpPr>
            <a:spLocks noChangeShapeType="1"/>
          </p:cNvSpPr>
          <p:nvPr/>
        </p:nvSpPr>
        <p:spPr bwMode="auto">
          <a:xfrm rot="5400000" flipH="1" flipV="1">
            <a:off x="2178828" y="892950"/>
            <a:ext cx="1071569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" name="Line 79"/>
          <p:cNvSpPr>
            <a:spLocks noChangeShapeType="1"/>
          </p:cNvSpPr>
          <p:nvPr/>
        </p:nvSpPr>
        <p:spPr bwMode="auto">
          <a:xfrm rot="5400000" flipH="1">
            <a:off x="750067" y="1035826"/>
            <a:ext cx="857255" cy="78581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" name="Line 79"/>
          <p:cNvSpPr>
            <a:spLocks noChangeShapeType="1"/>
          </p:cNvSpPr>
          <p:nvPr/>
        </p:nvSpPr>
        <p:spPr bwMode="auto">
          <a:xfrm rot="5400000">
            <a:off x="642910" y="4429132"/>
            <a:ext cx="642942" cy="78581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7" name="Line 79"/>
          <p:cNvSpPr>
            <a:spLocks noChangeShapeType="1"/>
          </p:cNvSpPr>
          <p:nvPr/>
        </p:nvSpPr>
        <p:spPr bwMode="auto">
          <a:xfrm rot="5400000" flipV="1">
            <a:off x="2357422" y="5500702"/>
            <a:ext cx="85725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8" name="Line 79"/>
          <p:cNvSpPr>
            <a:spLocks noChangeShapeType="1"/>
          </p:cNvSpPr>
          <p:nvPr/>
        </p:nvSpPr>
        <p:spPr bwMode="auto">
          <a:xfrm rot="5400000">
            <a:off x="642909" y="4429132"/>
            <a:ext cx="642942" cy="78581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" name="Line 79"/>
          <p:cNvSpPr>
            <a:spLocks noChangeShapeType="1"/>
          </p:cNvSpPr>
          <p:nvPr/>
        </p:nvSpPr>
        <p:spPr bwMode="auto">
          <a:xfrm rot="5400000">
            <a:off x="510683" y="2643198"/>
            <a:ext cx="0" cy="8572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1785918" y="0"/>
            <a:ext cx="6126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УДАРОВ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МОЛЕКУЛ</a:t>
            </a:r>
          </a:p>
        </p:txBody>
      </p:sp>
      <p:sp>
        <p:nvSpPr>
          <p:cNvPr id="6230" name="Rectangle 86"/>
          <p:cNvSpPr>
            <a:spLocks noChangeArrowheads="1"/>
          </p:cNvSpPr>
          <p:nvPr/>
        </p:nvSpPr>
        <p:spPr bwMode="auto">
          <a:xfrm>
            <a:off x="5214942" y="2214554"/>
            <a:ext cx="3286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ОДИНАКОВО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86"/>
          <p:cNvSpPr>
            <a:spLocks noChangeArrowheads="1"/>
          </p:cNvSpPr>
          <p:nvPr/>
        </p:nvSpPr>
        <p:spPr bwMode="auto">
          <a:xfrm>
            <a:off x="5429256" y="3000372"/>
            <a:ext cx="3214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ХАОТИЧНО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31" name="Rectangle 87"/>
          <p:cNvSpPr>
            <a:spLocks noChangeArrowheads="1"/>
          </p:cNvSpPr>
          <p:nvPr/>
        </p:nvSpPr>
        <p:spPr bwMode="auto">
          <a:xfrm>
            <a:off x="5286380" y="3929066"/>
            <a:ext cx="1928826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СЖАТЬ – 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87"/>
          <p:cNvSpPr>
            <a:spLocks noChangeArrowheads="1"/>
          </p:cNvSpPr>
          <p:nvPr/>
        </p:nvSpPr>
        <p:spPr bwMode="auto">
          <a:xfrm>
            <a:off x="5364088" y="5589240"/>
            <a:ext cx="350046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сильнее  УДАР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87"/>
          <p:cNvSpPr>
            <a:spLocks noChangeArrowheads="1"/>
          </p:cNvSpPr>
          <p:nvPr/>
        </p:nvSpPr>
        <p:spPr bwMode="auto">
          <a:xfrm>
            <a:off x="4286248" y="4398354"/>
            <a:ext cx="485775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УДАРОВ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 1см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87"/>
          <p:cNvSpPr>
            <a:spLocks noChangeArrowheads="1"/>
          </p:cNvSpPr>
          <p:nvPr/>
        </p:nvSpPr>
        <p:spPr bwMode="auto">
          <a:xfrm>
            <a:off x="4572000" y="5143512"/>
            <a:ext cx="2357454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НАГРЕТЬ – 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6" name="Group 9"/>
          <p:cNvGrpSpPr>
            <a:grpSpLocks/>
          </p:cNvGrpSpPr>
          <p:nvPr/>
        </p:nvGrpSpPr>
        <p:grpSpPr bwMode="auto">
          <a:xfrm>
            <a:off x="1857356" y="5357826"/>
            <a:ext cx="785818" cy="857256"/>
            <a:chOff x="2880" y="6480"/>
            <a:chExt cx="166" cy="549"/>
          </a:xfrm>
        </p:grpSpPr>
        <p:grpSp>
          <p:nvGrpSpPr>
            <p:cNvPr id="107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109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8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Прямоугольник 1">
            <a:hlinkClick r:id="rId9" action="ppaction://hlinkfile"/>
          </p:cNvPr>
          <p:cNvSpPr/>
          <p:nvPr/>
        </p:nvSpPr>
        <p:spPr>
          <a:xfrm>
            <a:off x="0" y="6488668"/>
            <a:ext cx="2286075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к/</a:t>
            </a:r>
            <a:r>
              <a:rPr lang="ru-RU" dirty="0" err="1" smtClean="0">
                <a:solidFill>
                  <a:srgbClr val="FF0000"/>
                </a:solidFill>
              </a:rPr>
              <a:t>фр</a:t>
            </a:r>
            <a:r>
              <a:rPr lang="ru-RU" dirty="0" smtClean="0">
                <a:solidFill>
                  <a:srgbClr val="FF0000"/>
                </a:solidFill>
              </a:rPr>
              <a:t> Давление газа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>
            <a:hlinkClick r:id="rId9" action="ppaction://hlinkfile"/>
          </p:cNvPr>
          <p:cNvSpPr/>
          <p:nvPr/>
        </p:nvSpPr>
        <p:spPr>
          <a:xfrm>
            <a:off x="6766426" y="6488668"/>
            <a:ext cx="2377574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БНП  МКТ </a:t>
            </a:r>
            <a:r>
              <a:rPr lang="ru-RU" dirty="0" err="1" smtClean="0">
                <a:solidFill>
                  <a:srgbClr val="FF0000"/>
                </a:solidFill>
              </a:rPr>
              <a:t>аним</a:t>
            </a:r>
            <a:r>
              <a:rPr lang="ru-RU" dirty="0" smtClean="0">
                <a:solidFill>
                  <a:srgbClr val="FF0000"/>
                </a:solidFill>
              </a:rPr>
              <a:t>. №7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771800" y="3212976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627784" y="2924944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-0.00052 -0.10833 -0.00104 -0.21088 -0.00208 -0.21088 C -0.00312 -0.21088 -0.00365 -0.10833 -0.00399 -1.11111E-6 C -0.00451 0.12037 -0.00469 0.24074 -0.00608 0.24074 C -0.00729 0.24074 -0.00764 0.12037 -0.00816 -1.11111E-6 C -0.00833 -0.10833 -0.00885 -0.21088 -0.0099 -0.21088 C -0.01094 -0.21088 -0.01146 -0.10833 -0.01198 -1.11111E-6 C -0.01233 0.12037 -0.01285 0.24074 -0.01389 0.24074 C -0.0151 0.24074 -0.01597 -1.11111E-6 -0.01597 0.00093 C -0.01615 -0.10833 -0.01667 -0.21088 -0.01771 -0.21088 C -0.0191 -0.21088 -0.01927 -0.10833 -0.01979 -1.11111E-6 C -0.02014 0.12037 -0.02066 0.24074 -0.02187 0.24074 C -0.02292 0.24074 -0.02344 0.12037 -0.02378 -1.11111E-6 C -0.02431 -0.10833 -0.02448 -0.21088 -0.02587 -0.21088 C -0.02691 -0.21088 -0.02743 -0.10833 -0.0276 -1.11111E-6 C -0.02795 0.12037 -0.02847 0.24074 -0.02969 0.24074 C -0.03073 0.24074 -0.03125 0.12037 -0.03142 -1.11111E-6 " pathEditMode="relative" rAng="0" ptsTypes="fffffffffffffffff">
                                      <p:cBhvr>
                                        <p:cTn id="2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1598 C 0.07709 -0.01667 0.15816 -0.01737 0.15816 -0.01875 C 0.15816 -0.02014 0.07709 -0.02084 -0.00798 -0.0213 C -0.10295 -0.02199 -0.19704 -0.02223 -0.19704 -0.02408 C -0.19704 -0.0257 -0.10295 -0.02616 -0.00798 -0.02686 C 0.07709 -0.02709 0.15816 -0.02778 0.15816 -0.02917 C 0.15816 -0.03056 0.07709 -0.03125 -0.00798 -0.03195 C -0.10295 -0.03241 -0.19704 -0.03311 -0.19704 -0.03449 C -0.19704 -0.03612 -0.00798 -0.03727 -0.00902 -0.03727 C 0.07709 -0.0375 0.15816 -0.0382 0.15816 -0.03959 C 0.15816 -0.04144 0.07709 -0.04167 -0.00798 -0.04237 C -0.10295 -0.04283 -0.19704 -0.04352 -0.19704 -0.04514 C -0.19704 -0.04653 -0.10295 -0.04723 -0.00798 -0.04769 C 0.07709 -0.04838 0.15816 -0.04862 0.15816 -0.05047 C 0.15816 -0.05186 0.07709 -0.05255 -0.00798 -0.05278 C -0.10295 -0.05324 -0.19704 -0.05394 -0.19704 -0.05556 C -0.19704 -0.05695 -0.10295 -0.05764 -0.00798 -0.05764 " pathEditMode="relative" rAng="5400000" ptsTypes="fffffffffffffffff">
                                      <p:cBhvr>
                                        <p:cTn id="2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46 -0.15148 C 0.16163 -0.14986 0.12656 -0.11772 0.08437 -0.07956 L -0.08785 0.0747 C -0.13021 0.11263 -0.15799 0.13668 -0.15903 0.13552 L -0.16163 0.13113 C -0.16163 0.12997 -0.13455 0.10407 -0.09219 0.06614 L 0.08038 -0.08858 C 0.12239 -0.1265 0.15798 -0.15703 0.15885 -0.15564 Z " pathEditMode="relative" rAng="-2033688" ptsTypes="fFfFfFff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14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14 0.21739 C 0.14184 0.21623 0.1151 0.17206 0.08281 0.12026 L -0.05035 -0.09274 C -0.08299 -0.14501 -0.10486 -0.17877 -0.10556 -0.17785 L -0.10886 -0.17461 C -0.10955 -0.17345 -0.08906 -0.1383 -0.05643 -0.08603 L 0.07656 0.12697 C 0.10903 0.17877 0.1375 0.22132 0.13802 0.22086 Z " pathEditMode="relative" rAng="3017264" ptsTypes="fFfFfFff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4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4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4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6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6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7" grpId="0" animBg="1"/>
      <p:bldP spid="6223" grpId="0" animBg="1"/>
      <p:bldP spid="6229" grpId="0"/>
      <p:bldP spid="88" grpId="0" animBg="1"/>
      <p:bldP spid="88" grpId="1" animBg="1"/>
      <p:bldP spid="89" grpId="0" animBg="1"/>
      <p:bldP spid="89" grpId="1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87" grpId="0"/>
      <p:bldP spid="87" grpId="1"/>
      <p:bldP spid="6230" grpId="0"/>
      <p:bldP spid="101" grpId="0"/>
      <p:bldP spid="6231" grpId="0" animBg="1"/>
      <p:bldP spid="103" grpId="0" animBg="1"/>
      <p:bldP spid="104" grpId="0" animBg="1"/>
      <p:bldP spid="105" grpId="0" animBg="1"/>
      <p:bldP spid="32" grpId="0" animBg="1"/>
      <p:bldP spid="32" grpId="1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42852"/>
            <a:ext cx="7242048" cy="1143000"/>
          </a:xfrm>
        </p:spPr>
        <p:txBody>
          <a:bodyPr/>
          <a:lstStyle/>
          <a:p>
            <a:pPr algn="ctr"/>
            <a:r>
              <a:rPr lang="ru-RU" dirty="0" smtClean="0"/>
              <a:t>Давление газа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357298"/>
            <a:ext cx="71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Давление газа на стенки сосуда и на помещенное в газ тело вызывается ударами молекул  газа.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2844" y="3357562"/>
            <a:ext cx="2928958" cy="285752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00100" y="364331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57422" y="428625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14348" y="507207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71604" y="414338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643042" y="5500702"/>
            <a:ext cx="31909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27778E-6 -3.7037E-7 C 0.00591 -0.00208 0.01008 -0.00625 0.01546 -0.00949 C 0.02188 -0.01342 0.02379 -0.01296 0.03091 -0.01412 C 0.03716 -0.01759 0.04341 -0.01851 0.05001 -0.0206 C 0.06824 -0.0331 0.0856 -0.03726 0.10591 -0.0412 C 0.11303 -0.04444 0.11285 -0.04791 0.11424 -0.03958 C 0.11476 -0.03634 0.11511 -0.03333 0.11546 -0.03009 C 0.11667 0.03426 0.11841 0.09954 0.12379 0.16366 C 0.12344 0.16829 0.12466 0.17385 0.12258 0.17778 C 0.12049 0.18172 0.11563 0.17014 0.11546 0.16991 C 0.11268 0.16667 0.10713 0.1625 0.10348 0.16042 C 0.09463 0.15533 0.08612 0.14723 0.07726 0.14144 C 0.07084 0.13727 0.06164 0.13588 0.05469 0.13496 C 0.04185 0.12917 0.02917 0.12338 0.01667 0.11598 C 0.0066 0.10996 -0.00364 0.1 -0.0144 0.09699 C -0.02065 0.09121 -0.02725 0.08843 -0.03454 0.08588 C -0.046 0.08172 -0.02864 0.0875 -0.04287 0.08102 C -0.05381 0.07616 -0.0651 0.07431 -0.07621 0.06991 C -0.08176 0.06783 -0.08715 0.06389 -0.09287 0.06204 C -0.09687 0.06088 -0.10485 0.0588 -0.10485 0.0588 C -0.11197 0.05417 -0.11978 0.04931 -0.12742 0.04607 C -0.13055 0.04468 -0.13697 0.04283 -0.13697 0.04283 C -0.14114 0.03912 -0.14635 0.03704 -0.15121 0.03496 C -0.15433 0.03357 -0.16076 0.03172 -0.16076 0.03172 C -0.16232 0.03982 -0.1618 0.04399 -0.15833 0.05093 C -0.15537 0.06574 -0.15329 0.08287 -0.14652 0.09537 C -0.14218 0.11736 -0.13385 0.13797 -0.12742 0.1588 C -0.12343 0.17153 -0.12065 0.18542 -0.11544 0.19699 C -0.11406 0.2051 -0.11319 0.21389 -0.10954 0.22061 C -0.10728 0.23218 -0.10659 0.24561 -0.09878 0.25255 C -0.09669 0.24815 -0.09739 0.24121 -0.09409 0.2382 C -0.08732 0.23218 -0.08211 0.22338 -0.07621 0.21598 C -0.06926 0.20718 -0.06649 0.19445 -0.05833 0.18727 C -0.05121 0.17246 -0.06249 0.19399 -0.05121 0.1794 C -0.04999 0.17778 -0.04982 0.175 -0.04878 0.17315 C -0.046 0.16806 -0.04218 0.16366 -0.0394 0.1588 C -0.03645 0.15371 -0.03454 0.14723 -0.03107 0.14283 C -0.02065 0.12963 -0.03489 0.14815 -0.02378 0.13172 C -0.02152 0.12848 -0.01666 0.12223 -0.01666 0.12223 C -0.0151 0.11667 -0.00833 0.10811 -0.00833 0.10811 C -0.00572 0.1007 -0.00121 0.09491 0.00469 0.09213 C 0.01008 0.08149 0.00348 0.09213 0.01181 0.08588 C 0.01338 0.08473 0.01407 0.08241 0.01546 0.08102 C 0.01719 0.07894 0.02605 0.07176 0.02622 0.07153 C 0.03004 0.06621 0.02796 0.06667 0.03091 0.06667 " pathEditMode="relative" ptsTypes="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-1.11111E-6 C -0.00295 -0.01528 -0.00608 -0.03727 -0.01667 -0.04607 C -0.02014 -0.05301 -0.02309 -0.05996 -0.02847 -0.06366 C -0.02934 -0.06528 -0.02986 -0.0669 -0.0309 -0.06829 C -0.03195 -0.06968 -0.03368 -0.06991 -0.03455 -0.07153 C -0.03542 -0.07292 -0.03507 -0.075 -0.03577 -0.07639 C -0.03663 -0.07824 -0.03802 -0.0794 -0.03924 -0.08102 C -0.04236 -0.09352 -0.04913 -0.10162 -0.05243 -0.11435 C -0.05295 -0.11644 -0.05486 -0.11736 -0.0559 -0.11922 C -0.05764 -0.12222 -0.06077 -0.12871 -0.06077 -0.12871 C -0.06215 -0.13496 -0.06563 -0.13727 -0.06788 -0.14306 C -0.0684 -0.14445 -0.06823 -0.14653 -0.0691 -0.14769 C -0.07031 -0.14931 -0.07222 -0.14977 -0.07379 -0.15093 C -0.07847 -0.14884 -0.07969 -0.14445 -0.08334 -0.13982 C -0.08733 -0.12408 -0.0809 -0.14722 -0.08802 -0.13033 C -0.09184 -0.12153 -0.08889 -0.11806 -0.09636 -0.11111 C -0.09983 -0.09792 -0.09896 -0.09977 -0.10712 -0.09051 C -0.10834 -0.08912 -0.10938 -0.08704 -0.11077 -0.08588 C -0.11302 -0.08426 -0.11788 -0.08264 -0.11788 -0.08264 C -0.1224 -0.07801 -0.12778 -0.07408 -0.13334 -0.07153 C -0.15781 -0.04861 -0.20018 -0.03542 -0.22969 -0.03195 C -0.23733 -0.0294 -0.23906 -0.03218 -0.24288 -0.02222 C -0.23993 -0.01459 -0.22813 0.00324 -0.22136 0.00625 C -0.21545 0.0118 -0.20938 0.01528 -0.20347 0.0206 C -0.20174 0.02222 -0.19948 0.02222 -0.19757 0.02361 C -0.19497 0.02546 -0.19045 0.03009 -0.19045 0.03009 C -0.18768 0.03541 -0.18559 0.0375 -0.1809 0.03958 C -0.17761 0.04421 -0.17535 0.04861 -0.17136 0.05231 C -0.16927 0.06018 -0.16754 0.06389 -0.16302 0.06967 C -0.15955 0.07963 -0.15955 0.09166 -0.1559 0.10139 C -0.15278 0.10949 -0.14948 0.11713 -0.14636 0.12523 C -0.14375 0.14305 -0.1474 0.1243 -0.14167 0.13958 C -0.13334 0.1618 -0.14375 0.14004 -0.13681 0.15393 C -0.13403 0.16551 -0.13524 0.16018 -0.13334 0.16967 C -0.13195 0.1868 -0.12709 0.20463 -0.11788 0.21736 C -0.11649 0.22477 -0.11649 0.22754 -0.11181 0.23171 C -0.10608 0.24745 -0.11337 0.23148 -0.1059 0.23958 C -0.10052 0.2456 -0.10174 0.2544 -0.09514 0.25694 C -0.09306 0.24815 -0.07709 0.2331 -0.07014 0.22847 C -0.06754 0.22268 -0.06233 0.21296 -0.05834 0.20949 C -0.05452 0.20185 -0.05417 0.19421 -0.05243 0.18565 C -0.04983 0.17245 -0.04757 0.15903 -0.04514 0.14583 C -0.04393 0.13078 -0.04063 0.11643 -0.03924 0.10139 C -0.03854 0.09398 -0.03802 0.08333 -0.03577 0.07616 C -0.0342 0.07129 -0.03316 0.0662 -0.0309 0.0618 C -0.02899 0.0581 -0.025 0.05069 -0.025 0.05069 C -0.02327 0.04398 -0.02153 0.03981 -0.01788 0.03472 C -0.01545 0.02569 -0.00938 0.02014 -0.00712 0.01111 C -0.00538 0.00393 -0.00347 -0.0007 0.00121 -0.00486 C 0.00312 -0.01204 0.00451 -0.01574 0.00712 -0.02222 " pathEditMode="relative" ptsTypes="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38889E-6 -7.40741E-7 C -0.00485 0.00162 -0.0085 0.00347 -0.01301 0.00648 C -0.01649 0.01296 -0.02048 0.0169 -0.02621 0.01898 C -0.03437 0.02639 -0.03055 0.0243 -0.0368 0.02708 C -0.0394 0.03403 -0.04097 0.03565 -0.04635 0.03819 C -0.05086 0.04676 -0.04756 0.0419 -0.05833 0.0493 L -0.05833 0.0493 C -0.06267 0.05509 -0.06788 0.05833 -0.07256 0.06342 C -0.07395 0.06481 -0.07482 0.06713 -0.07621 0.06828 C -0.07951 0.07106 -0.0835 0.07199 -0.0868 0.07453 C -0.0934 0.07986 -0.09913 0.0875 -0.1059 0.09213 C -0.09756 0.09953 -0.10485 0.09421 -0.0868 0.09676 C -0.06024 0.10069 -0.05781 0.10185 -0.02378 0.10324 C -0.01058 0.10926 0.00278 0.10903 0.01667 0.11111 C 0.02778 0.11597 0.01511 0.11088 0.04167 0.11435 C 0.04914 0.11528 0.05695 0.11944 0.06442 0.1206 C 0.07431 0.12453 0.08403 0.13055 0.0941 0.13333 C 0.11112 0.13796 0.1283 0.1419 0.14532 0.14606 C 0.15556 0.14861 0.1632 0.15254 0.17379 0.15393 C 0.18091 0.15648 0.1882 0.1581 0.19532 0.16041 C 0.19688 0.15995 0.19931 0.16088 0.20001 0.15879 C 0.20053 0.15694 0.19879 0.14653 0.19653 0.14444 C 0.19445 0.14259 0.19185 0.14236 0.18942 0.1412 C 0.18508 0.13912 0.18317 0.13379 0.17865 0.13171 C 0.17153 0.12268 0.17049 0.10509 0.1632 0.09838 C 0.1606 0.08842 0.15695 0.07847 0.15244 0.0699 C 0.14966 0.05532 0.15174 0.06088 0.14775 0.05231 C 0.14567 0.04143 0.14115 0.02338 0.13577 0.01435 C 0.13334 0.00509 0.13247 -0.00394 0.12622 -0.00949 C 0.12449 -0.01806 0.12275 -0.02616 0.12153 -0.03496 C 0.1132 -0.02385 0.10435 -0.01343 0.09653 -0.00162 C 0.08785 0.01134 0.08178 0.03194 0.07153 0.04282 C 0.06806 0.05648 0.06008 0.06597 0.05608 0.0794 C 0.05296 0.08981 0.05226 0.10185 0.04775 0.11111 C 0.04567 0.12268 0.04219 0.1375 0.03577 0.14606 C 0.03421 0.15254 0.0316 0.15949 0.02865 0.16504 C 0.02657 0.17338 0.02292 0.18078 0.02032 0.18889 C 0.01511 0.20555 0.0132 0.22315 0.00365 0.23657 C 0.0033 0.23819 0.00296 0.23981 0.00244 0.2412 C 0.00174 0.24282 0.00053 0.24421 6.38889E-6 0.24606 C -0.00312 0.25648 -0.00468 0.26666 -0.00954 0.27615 C -0.01128 0.28403 -0.01423 0.28935 -0.01666 0.29676 C -0.01909 0.30416 -0.02031 0.31227 -0.02378 0.31898 C -0.02413 0.3206 -0.02378 0.32384 -0.02499 0.32384 C -0.02621 0.32384 -0.02586 0.3206 -0.02621 0.31898 C -0.02673 0.31574 -0.02673 0.31273 -0.02725 0.30949 C -0.02795 0.30509 -0.02881 0.30092 -0.02968 0.29676 C -0.03003 0.29467 -0.0309 0.29051 -0.0309 0.29051 C -0.03055 0.25602 -0.0342 0.21157 -0.02725 0.17453 C -0.02517 0.13449 -0.02569 0.08819 -0.01545 0.0493 C -0.01371 0.03148 -0.00954 0.01319 -0.00954 -0.00463 " pathEditMode="relative" ptsTypes="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0347 -0.00463 0.00607 -0.00949 0.00954 -0.01412 C 0.01128 -0.02084 0.01336 -0.02315 0.01666 -0.02848 C 0.02013 -0.03403 0.02031 -0.03866 0.025 -0.04283 C 0.02951 -0.05139 0.03472 -0.05949 0.03923 -0.06806 C 0.04027 -0.07014 0.04079 -0.07246 0.04166 -0.07454 C 0.04322 -0.07824 0.04444 -0.08218 0.04635 -0.08565 C 0.05086 -0.09398 0.06284 -0.11042 0.06545 -0.11898 C 0.06805 -0.12732 0.07048 -0.13287 0.07621 -0.13797 C 0.08159 -0.14954 0.08871 -0.15973 0.09409 -0.1713 C 0.09843 -0.18056 0.10208 -0.19028 0.10954 -0.19514 C 0.1184 -0.21436 0.12968 -0.23079 0.13923 -0.24908 C 0.13697 -0.15556 0.13767 -0.21343 0.14045 -0.06343 C 0.14097 -0.03264 0.13802 0.01574 0.14635 0.04768 C 0.1467 0.06365 0.14687 0.07939 0.14756 0.09537 C 0.14809 0.10602 0.14913 0.11643 0.15 0.12708 C 0.15017 0.12963 0.15208 0.13264 0.15121 0.13495 C 0.15086 0.13564 0.14687 0.13287 0.14288 0.13032 C 0.13871 0.12477 0.13489 0.12106 0.12968 0.11759 C 0.12743 0.10879 0.1302 0.11551 0.12378 0.11111 C 0.11822 0.1074 0.11041 0.10115 0.1059 0.09537 C 0.10399 0.0875 0.10138 0.08217 0.09635 0.07777 C 0.09114 0.06852 0.09097 0.07268 0.08454 0.06666 C 0.07673 0.05926 0.07326 0.05532 0.06423 0.05092 C 0.05381 0.03889 0.04045 0.02407 0.03333 0.00972 C 0.02864 0.00046 0.02309 -0.00926 0.01545 -0.01412 C 0.00868 -0.02755 0.01753 -0.01227 0.00954 -0.02061 C 0.0085 -0.02176 0.00816 -0.02385 0.00711 -0.02523 C 0.00138 -0.03264 -0.00973 -0.03542 -0.01667 -0.03959 C -0.0507 -0.06065 -0.02674 -0.04815 -0.04757 -0.05857 C -0.05139 -0.06621 -0.05417 -0.07153 -0.06077 -0.07454 C -0.06702 -0.08033 -0.06355 -0.08334 -0.07153 -0.08079 C -0.07639 -0.07084 -0.07466 -0.06783 -0.07032 -0.05857 C -0.0658 -0.04861 -0.07066 -0.0551 -0.0632 -0.04746 C -0.0599 -0.0375 -0.05226 -0.01898 -0.04532 -0.0125 C -0.04132 -0.00486 -0.03994 0.00301 -0.03698 0.01111 C -0.03542 0.02152 -0.03282 0.02893 -0.02865 0.03819 C -0.02622 0.05092 -0.02379 0.06273 -0.01789 0.07314 C -0.01563 0.08194 -0.01355 0.0868 -0.00955 0.09375 C -0.00782 0.09676 -0.00764 0.10208 -0.00487 0.10324 C -0.00018 0.10532 0.00399 0.10833 0.00833 0.11111 C 0.01423 0.12338 0.01093 0.11805 0.01788 0.12708 C 0.01961 0.13379 0.02187 0.1375 0.02621 0.14143 C 0.02691 0.14352 0.0276 0.1456 0.02847 0.14768 C 0.02916 0.1493 0.03072 0.15439 0.0309 0.15254 C 0.03142 0.14606 0.0302 0.13981 0.02968 0.13333 C 0.02829 0.11481 0.02743 0.09652 0.01909 0.08102 C 0.01701 0.0706 0.01493 0.06064 0.0118 0.05092 C 0.00868 0.04097 0.00816 0.02963 0.0059 0.01921 C 0.00399 0.01018 0.00121 -0.00139 0.00121 -0.01111 " pathEditMode="relative" ptsTypes="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-3.33333E-6 C 0.00746 -0.00231 0.01371 -0.00856 0.02135 -0.01111 C 0.03125 -0.02083 0.04496 -0.02268 0.0559 -0.03009 C 0.05833 -0.03171 0.06059 -0.03356 0.06302 -0.03472 C 0.06615 -0.03611 0.07257 -0.03796 0.07257 -0.03796 C 0.08003 -0.04305 0.08837 -0.04282 0.09635 -0.04583 C 0.10104 -0.05 0.10555 -0.04953 0.11059 -0.05231 C 0.13125 -0.06389 0.11319 -0.05555 0.12378 -0.06018 C 0.11059 -0.06898 0.0908 -0.06967 0.07726 -0.07129 C 0.0691 -0.07592 0.0599 -0.07708 0.05104 -0.07916 C 0.03264 -0.0875 0.01597 -0.10324 -0.00243 -0.10949 C -0.01042 -0.1162 -0.02101 -0.11921 -0.02986 -0.12361 C -0.04201 -0.12986 -0.05191 -0.14189 -0.06441 -0.14745 C -0.06684 -0.14953 -0.0691 -0.15185 -0.07153 -0.15393 C -0.07274 -0.15486 -0.075 -0.15694 -0.075 -0.15694 C -0.07743 -0.16643 -0.07448 -0.1574 -0.08108 -0.16805 C -0.0908 -0.18379 -0.08247 -0.17546 -0.09288 -0.18402 C -0.09757 -0.19189 -0.09948 -0.20069 -0.10486 -0.20787 C -0.10781 -0.22314 -0.10365 -0.20439 -0.10955 -0.2206 C -0.11024 -0.22245 -0.11007 -0.225 -0.11076 -0.22685 C -0.11215 -0.23032 -0.11563 -0.23634 -0.11563 -0.23634 C -0.11736 -0.24421 -0.11701 -0.24514 -0.12274 -0.24907 C -0.12535 -0.25949 -0.12656 -0.25764 -0.125 -0.26967 C -0.11788 -0.26828 -0.11476 -0.26551 -0.10833 -0.26342 C -0.10208 -0.25764 -0.10486 -0.25902 -0.09288 -0.25856 C -0.06875 -0.25764 -0.04445 -0.2574 -0.02031 -0.25694 C 0.01094 -0.25231 0.04514 -0.24421 0.07378 -0.26342 C 0.06788 -0.25185 0.06076 -0.24143 0.05226 -0.23333 C 0.04722 -0.22245 0.03906 -0.21435 0.03437 -0.20301 C 0.03108 -0.19514 0.02986 -0.1875 0.025 -0.18078 C 0.02205 -0.16944 0.02396 -0.17407 0.02014 -0.16666 C 0.01753 -0.15324 0.01458 -0.14027 0.0118 -0.12685 C 0.00972 -0.11666 0.00799 -0.10532 0.00347 -0.09676 C 0.00052 -0.07361 -0.00781 -0.04236 -0.01788 -0.02361 C -0.01875 -0.02037 -0.02101 -0.01759 -0.02153 -0.01412 C -0.02361 -0.00185 -0.02188 0.01459 -0.03108 0.02223 C -0.03247 0.02963 -0.03333 0.03218 -0.0382 0.03658 C -0.03976 0.0426 -0.04271 0.04561 -0.04531 0.05093 C -0.04566 0.05301 -0.04566 0.05533 -0.04653 0.05718 C -0.04722 0.0588 -0.04931 0.0588 -0.05 0.06042 C -0.05139 0.0632 -0.05104 0.06713 -0.05243 0.06991 C -0.0533 0.07153 -0.05399 0.07315 -0.05486 0.07477 C -0.05521 0.07686 -0.05764 0.08056 -0.05608 0.08102 C -0.05208 0.08218 -0.0441 0.07778 -0.0441 0.07778 C -0.04028 0.07454 -0.03629 0.07292 -0.03229 0.06991 C -0.02674 0.06551 -0.02153 0.05949 -0.01667 0.05417 C -0.00903 0.04584 -0.00556 0.03102 0.00226 0.02385 C 0.00312 0.02223 0.00469 0.01922 0.00469 0.01922 " pathEditMode="relative" ptsTypes="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Давление газа зависит: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9416"/>
            <a:ext cx="8543956" cy="484632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От температуры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От концентрации ( числа частиц в единице объема )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От массы частиц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529693"/>
            <a:ext cx="33680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жидкостной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071670" y="0"/>
            <a:ext cx="3786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МАНОМЕТР</a:t>
            </a: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4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964603" y="0"/>
            <a:ext cx="31793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металлический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142844" y="1285860"/>
            <a:ext cx="2928958" cy="3929090"/>
            <a:chOff x="1857356" y="1357298"/>
            <a:chExt cx="2928958" cy="364333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978966" y="1428736"/>
              <a:ext cx="2786082" cy="3571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5"/>
            <p:cNvGrpSpPr/>
            <p:nvPr/>
          </p:nvGrpSpPr>
          <p:grpSpPr>
            <a:xfrm>
              <a:off x="1857356" y="1357298"/>
              <a:ext cx="2928958" cy="3625065"/>
              <a:chOff x="3071802" y="1357298"/>
              <a:chExt cx="2928958" cy="3625065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3193411" y="2417178"/>
                <a:ext cx="2783089" cy="2565185"/>
              </a:xfrm>
              <a:prstGeom prst="rect">
                <a:avLst/>
              </a:prstGeom>
              <a:solidFill>
                <a:srgbClr val="66CC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3793822" y="1428736"/>
                <a:ext cx="1635434" cy="29289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071802" y="1357298"/>
                <a:ext cx="2928958" cy="1428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8" name="Прямоугольник 27"/>
          <p:cNvSpPr/>
          <p:nvPr/>
        </p:nvSpPr>
        <p:spPr>
          <a:xfrm>
            <a:off x="2517630" y="1560979"/>
            <a:ext cx="504000" cy="857256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91626" y="2428868"/>
            <a:ext cx="54000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4431" y="2410595"/>
            <a:ext cx="32146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3286116" y="2091445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1161" y="1571612"/>
            <a:ext cx="3214678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3286116" y="1285860"/>
            <a:ext cx="1165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10см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3286124"/>
            <a:ext cx="3214678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214678" y="2900028"/>
            <a:ext cx="1319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-10см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56492" y="5190486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4692" y="5100980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2089943" y="5100980"/>
            <a:ext cx="33575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cap="all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4400" b="1" cap="all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400" b="1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44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15"/>
          <p:cNvSpPr txBox="1">
            <a:spLocks noChangeArrowheads="1"/>
          </p:cNvSpPr>
          <p:nvPr/>
        </p:nvSpPr>
        <p:spPr bwMode="auto">
          <a:xfrm>
            <a:off x="5097979" y="5053559"/>
            <a:ext cx="16430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000760" y="571480"/>
            <a:ext cx="2960695" cy="3714776"/>
            <a:chOff x="3171" y="5904"/>
            <a:chExt cx="1727" cy="2304"/>
          </a:xfrm>
        </p:grpSpPr>
        <p:sp>
          <p:nvSpPr>
            <p:cNvPr id="43" name="Arc 29"/>
            <p:cNvSpPr>
              <a:spLocks/>
            </p:cNvSpPr>
            <p:nvPr/>
          </p:nvSpPr>
          <p:spPr bwMode="auto">
            <a:xfrm>
              <a:off x="3458" y="6194"/>
              <a:ext cx="1153" cy="11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5460 w 43200"/>
                <a:gd name="T1" fmla="*/ 42852 h 43200"/>
                <a:gd name="T2" fmla="*/ 4320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5460" y="42852"/>
                  </a:moveTo>
                  <a:cubicBezTo>
                    <a:pt x="24186" y="43083"/>
                    <a:pt x="2289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25460" y="42852"/>
                  </a:moveTo>
                  <a:cubicBezTo>
                    <a:pt x="24186" y="43083"/>
                    <a:pt x="2289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Arc 28"/>
            <p:cNvSpPr>
              <a:spLocks/>
            </p:cNvSpPr>
            <p:nvPr/>
          </p:nvSpPr>
          <p:spPr bwMode="auto">
            <a:xfrm>
              <a:off x="3171" y="5906"/>
              <a:ext cx="1727" cy="172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228 w 43200"/>
                <a:gd name="T1" fmla="*/ 42935 h 42935"/>
                <a:gd name="T2" fmla="*/ 43200 w 43200"/>
                <a:gd name="T3" fmla="*/ 21600 h 42935"/>
                <a:gd name="T4" fmla="*/ 21600 w 43200"/>
                <a:gd name="T5" fmla="*/ 21600 h 42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935" fill="none" extrusionOk="0">
                  <a:moveTo>
                    <a:pt x="18227" y="42935"/>
                  </a:moveTo>
                  <a:cubicBezTo>
                    <a:pt x="7730" y="41276"/>
                    <a:pt x="0" y="322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2935" stroke="0" extrusionOk="0">
                  <a:moveTo>
                    <a:pt x="18227" y="42935"/>
                  </a:moveTo>
                  <a:cubicBezTo>
                    <a:pt x="7730" y="41276"/>
                    <a:pt x="0" y="322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27"/>
            <p:cNvSpPr>
              <a:spLocks noChangeShapeType="1"/>
            </p:cNvSpPr>
            <p:nvPr/>
          </p:nvSpPr>
          <p:spPr bwMode="auto">
            <a:xfrm>
              <a:off x="3888" y="7632"/>
              <a:ext cx="0" cy="57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>
              <a:off x="4151" y="7331"/>
              <a:ext cx="0" cy="86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032" y="676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Line 24"/>
            <p:cNvSpPr>
              <a:spLocks noChangeShapeType="1"/>
            </p:cNvSpPr>
            <p:nvPr/>
          </p:nvSpPr>
          <p:spPr bwMode="auto">
            <a:xfrm flipV="1">
              <a:off x="4032" y="5904"/>
              <a:ext cx="720" cy="864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6715140" y="3214686"/>
            <a:ext cx="142876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86"/>
          <p:cNvSpPr>
            <a:spLocks noChangeArrowheads="1"/>
          </p:cNvSpPr>
          <p:nvPr/>
        </p:nvSpPr>
        <p:spPr bwMode="auto">
          <a:xfrm>
            <a:off x="5857884" y="4071942"/>
            <a:ext cx="328614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ОДИНАКОВО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6786578" y="4714884"/>
            <a:ext cx="1643074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85884" y="6488668"/>
            <a:ext cx="8286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http://www.youtube.com/watch?feature=endscreen&amp;NR=1&amp;v=WOwN2yxCkGg</a:t>
            </a:r>
            <a:endParaRPr lang="ru-RU" dirty="0"/>
          </a:p>
        </p:txBody>
      </p:sp>
      <p:sp>
        <p:nvSpPr>
          <p:cNvPr id="52" name="TextBox 51">
            <a:hlinkClick r:id="rId6" action="ppaction://hlinkfile"/>
          </p:cNvPr>
          <p:cNvSpPr txBox="1"/>
          <p:nvPr/>
        </p:nvSpPr>
        <p:spPr>
          <a:xfrm>
            <a:off x="0" y="6143644"/>
            <a:ext cx="27146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Давление в жидкости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15140" y="6201811"/>
            <a:ext cx="24288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10-1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стр.18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14" grpId="0"/>
      <p:bldP spid="15" grpId="0"/>
      <p:bldP spid="28" grpId="0" animBg="1"/>
      <p:bldP spid="29" grpId="0" animBg="1"/>
      <p:bldP spid="32" grpId="0"/>
      <p:bldP spid="34" grpId="0"/>
      <p:bldP spid="36" grpId="0"/>
      <p:bldP spid="37" grpId="0"/>
      <p:bldP spid="38" grpId="0"/>
      <p:bldP spid="39" grpId="0"/>
      <p:bldP spid="40" grpId="0"/>
      <p:bldP spid="49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236628" y="3904301"/>
            <a:ext cx="1391156" cy="72008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47500" y="3115615"/>
            <a:ext cx="4715229" cy="2300205"/>
            <a:chOff x="47500" y="3115615"/>
            <a:chExt cx="4715229" cy="2300205"/>
          </a:xfrm>
        </p:grpSpPr>
        <p:sp>
          <p:nvSpPr>
            <p:cNvPr id="11" name="Line 49"/>
            <p:cNvSpPr>
              <a:spLocks noChangeShapeType="1"/>
            </p:cNvSpPr>
            <p:nvPr/>
          </p:nvSpPr>
          <p:spPr bwMode="auto">
            <a:xfrm>
              <a:off x="47500" y="3882350"/>
              <a:ext cx="25645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48"/>
            <p:cNvSpPr>
              <a:spLocks noChangeShapeType="1"/>
            </p:cNvSpPr>
            <p:nvPr/>
          </p:nvSpPr>
          <p:spPr bwMode="auto">
            <a:xfrm>
              <a:off x="47500" y="4649085"/>
              <a:ext cx="25645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Oval 47"/>
            <p:cNvSpPr>
              <a:spLocks noChangeArrowheads="1"/>
            </p:cNvSpPr>
            <p:nvPr/>
          </p:nvSpPr>
          <p:spPr bwMode="auto">
            <a:xfrm>
              <a:off x="2564546" y="3115615"/>
              <a:ext cx="2198183" cy="2300205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969696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-589572" y="3872923"/>
            <a:ext cx="1860706" cy="766735"/>
            <a:chOff x="-601074" y="3872923"/>
            <a:chExt cx="1860706" cy="766735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23004" y="3901305"/>
              <a:ext cx="1236628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-601074" y="3872923"/>
              <a:ext cx="1849072" cy="766735"/>
              <a:chOff x="366364" y="3882350"/>
              <a:chExt cx="1849072" cy="766735"/>
            </a:xfrm>
          </p:grpSpPr>
          <p:sp>
            <p:nvSpPr>
              <p:cNvPr id="14" name="Rectangle 46"/>
              <p:cNvSpPr>
                <a:spLocks noChangeArrowheads="1"/>
              </p:cNvSpPr>
              <p:nvPr/>
            </p:nvSpPr>
            <p:spPr bwMode="auto">
              <a:xfrm>
                <a:off x="1849072" y="3882350"/>
                <a:ext cx="366364" cy="766735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Line 45"/>
              <p:cNvSpPr>
                <a:spLocks noChangeShapeType="1"/>
              </p:cNvSpPr>
              <p:nvPr/>
            </p:nvSpPr>
            <p:spPr bwMode="auto">
              <a:xfrm flipH="1">
                <a:off x="366364" y="4265717"/>
                <a:ext cx="146545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1" name="Line 39"/>
          <p:cNvSpPr>
            <a:spLocks noChangeShapeType="1"/>
          </p:cNvSpPr>
          <p:nvPr/>
        </p:nvSpPr>
        <p:spPr bwMode="auto">
          <a:xfrm flipV="1">
            <a:off x="4355976" y="2348879"/>
            <a:ext cx="576064" cy="936103"/>
          </a:xfrm>
          <a:prstGeom prst="line">
            <a:avLst/>
          </a:prstGeom>
          <a:noFill/>
          <a:ln w="25400" cap="rnd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5728"/>
            <a:ext cx="37861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надуть …  опять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214414" y="785794"/>
            <a:ext cx="39290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все дырки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ОДИНАКОВО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59632" y="1772816"/>
            <a:ext cx="3823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паскаля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86"/>
          <p:cNvSpPr>
            <a:spLocks noChangeArrowheads="1"/>
          </p:cNvSpPr>
          <p:nvPr/>
        </p:nvSpPr>
        <p:spPr bwMode="auto">
          <a:xfrm>
            <a:off x="251520" y="2492896"/>
            <a:ext cx="3571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ХАОТИЧНО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30"/>
          <p:cNvGrpSpPr>
            <a:grpSpLocks/>
          </p:cNvGrpSpPr>
          <p:nvPr/>
        </p:nvGrpSpPr>
        <p:grpSpPr bwMode="auto">
          <a:xfrm>
            <a:off x="5940152" y="214290"/>
            <a:ext cx="2006524" cy="4071966"/>
            <a:chOff x="6768" y="2304"/>
            <a:chExt cx="431" cy="1727"/>
          </a:xfrm>
        </p:grpSpPr>
        <p:sp>
          <p:nvSpPr>
            <p:cNvPr id="27" name="Line 37"/>
            <p:cNvSpPr>
              <a:spLocks noChangeShapeType="1"/>
            </p:cNvSpPr>
            <p:nvPr/>
          </p:nvSpPr>
          <p:spPr bwMode="auto">
            <a:xfrm>
              <a:off x="7056" y="3744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8" name="Group 31"/>
            <p:cNvGrpSpPr>
              <a:grpSpLocks/>
            </p:cNvGrpSpPr>
            <p:nvPr/>
          </p:nvGrpSpPr>
          <p:grpSpPr bwMode="auto">
            <a:xfrm>
              <a:off x="6768" y="2304"/>
              <a:ext cx="431" cy="1727"/>
              <a:chOff x="6768" y="2304"/>
              <a:chExt cx="431" cy="1727"/>
            </a:xfrm>
          </p:grpSpPr>
          <p:sp>
            <p:nvSpPr>
              <p:cNvPr id="29" name="Line 36"/>
              <p:cNvSpPr>
                <a:spLocks noChangeShapeType="1"/>
              </p:cNvSpPr>
              <p:nvPr/>
            </p:nvSpPr>
            <p:spPr bwMode="auto">
              <a:xfrm>
                <a:off x="6768" y="2304"/>
                <a:ext cx="0" cy="158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Line 35"/>
              <p:cNvSpPr>
                <a:spLocks noChangeShapeType="1"/>
              </p:cNvSpPr>
              <p:nvPr/>
            </p:nvSpPr>
            <p:spPr bwMode="auto">
              <a:xfrm>
                <a:off x="7056" y="2304"/>
                <a:ext cx="0" cy="11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Arc 34"/>
              <p:cNvSpPr>
                <a:spLocks/>
              </p:cNvSpPr>
              <p:nvPr/>
            </p:nvSpPr>
            <p:spPr bwMode="auto">
              <a:xfrm flipH="1" flipV="1">
                <a:off x="6768" y="3874"/>
                <a:ext cx="288" cy="15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9 w 43200"/>
                  <a:gd name="T1" fmla="*/ 23556 h 23556"/>
                  <a:gd name="T2" fmla="*/ 43200 w 43200"/>
                  <a:gd name="T3" fmla="*/ 21600 h 23556"/>
                  <a:gd name="T4" fmla="*/ 21600 w 43200"/>
                  <a:gd name="T5" fmla="*/ 21600 h 23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556" fill="none" extrusionOk="0">
                    <a:moveTo>
                      <a:pt x="88" y="23556"/>
                    </a:moveTo>
                    <a:cubicBezTo>
                      <a:pt x="29" y="22905"/>
                      <a:pt x="0" y="2225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556" stroke="0" extrusionOk="0">
                    <a:moveTo>
                      <a:pt x="88" y="23556"/>
                    </a:moveTo>
                    <a:cubicBezTo>
                      <a:pt x="29" y="22905"/>
                      <a:pt x="0" y="2225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Arc 33"/>
              <p:cNvSpPr>
                <a:spLocks/>
              </p:cNvSpPr>
              <p:nvPr/>
            </p:nvSpPr>
            <p:spPr bwMode="auto">
              <a:xfrm rot="16200000" flipV="1">
                <a:off x="6977" y="3521"/>
                <a:ext cx="288" cy="15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9 w 43200"/>
                  <a:gd name="T1" fmla="*/ 23556 h 23556"/>
                  <a:gd name="T2" fmla="*/ 43200 w 43200"/>
                  <a:gd name="T3" fmla="*/ 21600 h 23556"/>
                  <a:gd name="T4" fmla="*/ 21600 w 43200"/>
                  <a:gd name="T5" fmla="*/ 21600 h 23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556" fill="none" extrusionOk="0">
                    <a:moveTo>
                      <a:pt x="88" y="23556"/>
                    </a:moveTo>
                    <a:cubicBezTo>
                      <a:pt x="29" y="22905"/>
                      <a:pt x="0" y="2225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556" stroke="0" extrusionOk="0">
                    <a:moveTo>
                      <a:pt x="88" y="23556"/>
                    </a:moveTo>
                    <a:cubicBezTo>
                      <a:pt x="29" y="22905"/>
                      <a:pt x="0" y="2225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Line 32"/>
              <p:cNvSpPr>
                <a:spLocks noChangeShapeType="1"/>
              </p:cNvSpPr>
              <p:nvPr/>
            </p:nvSpPr>
            <p:spPr bwMode="auto">
              <a:xfrm flipH="1">
                <a:off x="6768" y="2592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5963902" y="886138"/>
            <a:ext cx="1285884" cy="3185804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076056" y="4293096"/>
            <a:ext cx="2899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ОДИНАКОВО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hlinkClick r:id="rId6" action="ppaction://hlinkfile"/>
          </p:cNvPr>
          <p:cNvSpPr txBox="1"/>
          <p:nvPr/>
        </p:nvSpPr>
        <p:spPr>
          <a:xfrm>
            <a:off x="0" y="6488668"/>
            <a:ext cx="264314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 в жидкости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hlinkClick r:id="rId7" action="ppaction://hlinkfile"/>
          </p:cNvPr>
          <p:cNvSpPr txBox="1"/>
          <p:nvPr/>
        </p:nvSpPr>
        <p:spPr>
          <a:xfrm>
            <a:off x="6500794" y="6488668"/>
            <a:ext cx="264320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Шар Паскаля 2 мин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 flipV="1">
            <a:off x="4644008" y="3356991"/>
            <a:ext cx="864096" cy="360039"/>
          </a:xfrm>
          <a:prstGeom prst="line">
            <a:avLst/>
          </a:prstGeom>
          <a:noFill/>
          <a:ln w="25400" cap="rnd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>
            <a:off x="4716016" y="4653134"/>
            <a:ext cx="864096" cy="504057"/>
          </a:xfrm>
          <a:prstGeom prst="line">
            <a:avLst/>
          </a:prstGeom>
          <a:noFill/>
          <a:ln w="25400" cap="rnd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 flipV="1">
            <a:off x="4788024" y="4149081"/>
            <a:ext cx="1080120" cy="72008"/>
          </a:xfrm>
          <a:prstGeom prst="line">
            <a:avLst/>
          </a:prstGeom>
          <a:noFill/>
          <a:ln w="25400" cap="rnd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Line 39"/>
          <p:cNvSpPr>
            <a:spLocks noChangeShapeType="1"/>
          </p:cNvSpPr>
          <p:nvPr/>
        </p:nvSpPr>
        <p:spPr bwMode="auto">
          <a:xfrm>
            <a:off x="4283968" y="5229200"/>
            <a:ext cx="504056" cy="792088"/>
          </a:xfrm>
          <a:prstGeom prst="line">
            <a:avLst/>
          </a:prstGeom>
          <a:noFill/>
          <a:ln w="25400" cap="rnd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 flipV="1">
            <a:off x="3707904" y="2132855"/>
            <a:ext cx="0" cy="1008111"/>
          </a:xfrm>
          <a:prstGeom prst="line">
            <a:avLst/>
          </a:prstGeom>
          <a:noFill/>
          <a:ln w="25400" cap="rnd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>
            <a:off x="3563888" y="5445224"/>
            <a:ext cx="0" cy="864096"/>
          </a:xfrm>
          <a:prstGeom prst="line">
            <a:avLst/>
          </a:prstGeom>
          <a:noFill/>
          <a:ln w="25400" cap="rnd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0046 L 0.09288 0.0004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1" grpId="0" animBg="1"/>
      <p:bldP spid="35841" grpId="0"/>
      <p:bldP spid="23" grpId="0"/>
      <p:bldP spid="24" grpId="0"/>
      <p:bldP spid="24" grpId="1"/>
      <p:bldP spid="25" grpId="0"/>
      <p:bldP spid="34" grpId="0" animBg="1"/>
      <p:bldP spid="35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6956</TotalTime>
  <Words>1535</Words>
  <Application>Microsoft Office PowerPoint</Application>
  <PresentationFormat>Экран (4:3)</PresentationFormat>
  <Paragraphs>345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Слайд 1</vt:lpstr>
      <vt:lpstr>Слайд 2</vt:lpstr>
      <vt:lpstr>Домашнее задание.</vt:lpstr>
      <vt:lpstr>Слайд 4</vt:lpstr>
      <vt:lpstr>Слайд 5</vt:lpstr>
      <vt:lpstr>Давление газа</vt:lpstr>
      <vt:lpstr>Давление газа зависит:</vt:lpstr>
      <vt:lpstr>Слайд 8</vt:lpstr>
      <vt:lpstr>Слайд 9</vt:lpstr>
      <vt:lpstr>Слайд 10</vt:lpstr>
      <vt:lpstr>Закон Паскаля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Домашнее задание.</vt:lpstr>
      <vt:lpstr>Слайд 20</vt:lpstr>
      <vt:lpstr>Слайд 21</vt:lpstr>
      <vt:lpstr>Давление в жидкостях</vt:lpstr>
      <vt:lpstr>Слайд 23</vt:lpstr>
      <vt:lpstr>Слайд 24</vt:lpstr>
      <vt:lpstr>Слайд 25</vt:lpstr>
      <vt:lpstr>Домашнее задание.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901</cp:revision>
  <dcterms:created xsi:type="dcterms:W3CDTF">2009-11-04T14:29:22Z</dcterms:created>
  <dcterms:modified xsi:type="dcterms:W3CDTF">2020-08-20T01:07:16Z</dcterms:modified>
</cp:coreProperties>
</file>