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sldIdLst>
    <p:sldId id="337" r:id="rId2"/>
    <p:sldId id="289" r:id="rId3"/>
    <p:sldId id="342" r:id="rId4"/>
    <p:sldId id="343" r:id="rId5"/>
    <p:sldId id="344" r:id="rId6"/>
    <p:sldId id="345" r:id="rId7"/>
    <p:sldId id="346" r:id="rId8"/>
    <p:sldId id="311" r:id="rId9"/>
    <p:sldId id="348" r:id="rId10"/>
    <p:sldId id="347" r:id="rId11"/>
    <p:sldId id="316" r:id="rId12"/>
    <p:sldId id="322" r:id="rId13"/>
    <p:sldId id="321" r:id="rId14"/>
    <p:sldId id="323" r:id="rId15"/>
    <p:sldId id="338" r:id="rId16"/>
    <p:sldId id="326" r:id="rId17"/>
    <p:sldId id="329" r:id="rId18"/>
    <p:sldId id="340" r:id="rId19"/>
    <p:sldId id="341" r:id="rId20"/>
    <p:sldId id="339" r:id="rId21"/>
    <p:sldId id="331" r:id="rId22"/>
    <p:sldId id="332" r:id="rId23"/>
    <p:sldId id="333" r:id="rId24"/>
    <p:sldId id="330" r:id="rId25"/>
    <p:sldId id="349" r:id="rId26"/>
    <p:sldId id="327" r:id="rId27"/>
    <p:sldId id="350" r:id="rId28"/>
    <p:sldId id="324" r:id="rId29"/>
    <p:sldId id="32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14AC"/>
    <a:srgbClr val="220FB1"/>
    <a:srgbClr val="66CCFF"/>
    <a:srgbClr val="365D21"/>
    <a:srgbClr val="1C3111"/>
    <a:srgbClr val="000000"/>
    <a:srgbClr val="0033CC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4" d="100"/>
          <a:sy n="44" d="100"/>
        </p:scale>
        <p:origin x="-2514" y="-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06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9.wav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857232"/>
            <a:ext cx="4714908" cy="22860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к№1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1,2,3,5,6,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упр.9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471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9. Человек </a:t>
            </a:r>
            <a:r>
              <a:rPr lang="ru-RU" b="1" i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от колодца </a:t>
            </a:r>
            <a:r>
              <a:rPr lang="ru-RU" b="1" dirty="0" smtClean="0">
                <a:latin typeface="Times New Roman"/>
                <a:ea typeface="Times New Roman"/>
              </a:rPr>
              <a:t>прошел  6км </a:t>
            </a:r>
            <a:r>
              <a:rPr lang="ru-RU" b="1" dirty="0">
                <a:latin typeface="Times New Roman"/>
                <a:ea typeface="Times New Roman"/>
              </a:rPr>
              <a:t>на север за час, а затем </a:t>
            </a:r>
            <a:r>
              <a:rPr lang="ru-RU" b="1" dirty="0" smtClean="0">
                <a:latin typeface="Times New Roman"/>
                <a:ea typeface="Times New Roman"/>
              </a:rPr>
              <a:t>8 </a:t>
            </a:r>
            <a:r>
              <a:rPr lang="ru-RU" b="1" dirty="0">
                <a:latin typeface="Times New Roman"/>
                <a:ea typeface="Times New Roman"/>
              </a:rPr>
              <a:t>км на восток за </a:t>
            </a:r>
            <a:r>
              <a:rPr lang="ru-RU" b="1" dirty="0" smtClean="0">
                <a:latin typeface="Times New Roman"/>
                <a:ea typeface="Times New Roman"/>
              </a:rPr>
              <a:t>2часа</a:t>
            </a:r>
            <a:r>
              <a:rPr lang="ru-RU" b="1" dirty="0">
                <a:latin typeface="Times New Roman"/>
                <a:ea typeface="Times New Roman"/>
              </a:rPr>
              <a:t>. Найти всё. (среднюю скорость движения и среднюю скорость перемещения. Его координаты и проекции вектора на оси. </a:t>
            </a:r>
            <a:r>
              <a:rPr lang="ru-RU" b="1" i="1" dirty="0">
                <a:latin typeface="Times New Roman"/>
                <a:ea typeface="Times New Roman"/>
              </a:rPr>
              <a:t>Координаты колодца относительно дерева  </a:t>
            </a:r>
            <a:r>
              <a:rPr lang="ru-RU" b="1" i="1" dirty="0" smtClean="0">
                <a:latin typeface="Times New Roman"/>
                <a:ea typeface="Times New Roman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</a:t>
            </a:r>
            <a:r>
              <a:rPr lang="ru-RU" b="1" i="1" dirty="0" smtClean="0">
                <a:latin typeface="Times New Roman"/>
                <a:ea typeface="Times New Roman"/>
              </a:rPr>
              <a:t>; </a:t>
            </a:r>
            <a:r>
              <a:rPr lang="ru-RU" b="1" i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3</a:t>
            </a:r>
            <a:r>
              <a:rPr lang="ru-RU" b="1" i="1" dirty="0" smtClean="0">
                <a:latin typeface="Times New Roman"/>
                <a:ea typeface="Times New Roman"/>
              </a:rPr>
              <a:t>) </a:t>
            </a:r>
            <a:r>
              <a:rPr lang="ru-RU" b="1" i="1" dirty="0">
                <a:latin typeface="Times New Roman"/>
                <a:ea typeface="Times New Roman"/>
              </a:rPr>
              <a:t>км.</a:t>
            </a:r>
            <a:endParaRPr lang="ru-RU" i="1" dirty="0">
              <a:latin typeface="Times New Roman"/>
              <a:ea typeface="Times New Roman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5264545" y="2615416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5283530" y="2635381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5298797" y="2655586"/>
            <a:ext cx="1260000" cy="1080000"/>
          </a:xfrm>
          <a:prstGeom prst="line">
            <a:avLst/>
          </a:prstGeom>
          <a:noFill/>
          <a:ln w="762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3143248"/>
            <a:ext cx="95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6"/>
          <p:cNvGrpSpPr/>
          <p:nvPr/>
        </p:nvGrpSpPr>
        <p:grpSpPr>
          <a:xfrm>
            <a:off x="5652120" y="2195296"/>
            <a:ext cx="903247" cy="441616"/>
            <a:chOff x="5594132" y="3715892"/>
            <a:chExt cx="983834" cy="441616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703113" y="3715892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94132" y="3757398"/>
              <a:ext cx="983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8км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5"/>
          <p:cNvGrpSpPr/>
          <p:nvPr/>
        </p:nvGrpSpPr>
        <p:grpSpPr>
          <a:xfrm>
            <a:off x="4531295" y="2823319"/>
            <a:ext cx="976809" cy="461665"/>
            <a:chOff x="2223051" y="5097451"/>
            <a:chExt cx="1071570" cy="461665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407772" y="5097451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23051" y="5097451"/>
              <a:ext cx="1071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6км </a:t>
              </a:r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6224927" y="3130518"/>
            <a:ext cx="611099" cy="0"/>
          </a:xfrm>
          <a:prstGeom prst="line">
            <a:avLst/>
          </a:prstGeom>
          <a:noFill/>
          <a:ln w="571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3"/>
          <p:cNvGrpSpPr/>
          <p:nvPr/>
        </p:nvGrpSpPr>
        <p:grpSpPr>
          <a:xfrm>
            <a:off x="6241703" y="1365482"/>
            <a:ext cx="2357454" cy="584775"/>
            <a:chOff x="4012206" y="2000237"/>
            <a:chExt cx="642942" cy="1314724"/>
          </a:xfrm>
        </p:grpSpPr>
        <p:sp>
          <p:nvSpPr>
            <p:cNvPr id="18" name="TextBox 17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7064984" y="1412776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8966" y="1421515"/>
            <a:ext cx="388058" cy="2352"/>
          </a:xfrm>
          <a:prstGeom prst="straightConnector1">
            <a:avLst/>
          </a:prstGeom>
          <a:ln>
            <a:solidFill>
              <a:srgbClr val="365D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1"/>
          <p:cNvGrpSpPr>
            <a:grpSpLocks/>
          </p:cNvGrpSpPr>
          <p:nvPr/>
        </p:nvGrpSpPr>
        <p:grpSpPr bwMode="auto">
          <a:xfrm>
            <a:off x="323522" y="2132846"/>
            <a:ext cx="1839604" cy="948240"/>
            <a:chOff x="4384475" y="5547661"/>
            <a:chExt cx="1149863" cy="582171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087846" y="5674149"/>
              <a:ext cx="446492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857128"/>
              <a:ext cx="675064" cy="17067"/>
            </a:xfrm>
            <a:prstGeom prst="line">
              <a:avLst/>
            </a:prstGeom>
            <a:ln w="2222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6" y="5547661"/>
              <a:ext cx="810166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74498" y="5846393"/>
              <a:ext cx="67513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1"/>
          <p:cNvGrpSpPr>
            <a:grpSpLocks/>
          </p:cNvGrpSpPr>
          <p:nvPr/>
        </p:nvGrpSpPr>
        <p:grpSpPr bwMode="auto">
          <a:xfrm>
            <a:off x="1808399" y="2189753"/>
            <a:ext cx="1220614" cy="807194"/>
            <a:chOff x="4237060" y="5642502"/>
            <a:chExt cx="811426" cy="51244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4" y="5917053"/>
              <a:ext cx="692022" cy="17067"/>
            </a:xfrm>
            <a:prstGeom prst="line">
              <a:avLst/>
            </a:prstGeom>
            <a:ln w="254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237060" y="5642502"/>
              <a:ext cx="811426" cy="29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3,3 км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07052" y="5871508"/>
              <a:ext cx="525040" cy="28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1"/>
          <p:cNvGrpSpPr>
            <a:grpSpLocks/>
          </p:cNvGrpSpPr>
          <p:nvPr/>
        </p:nvGrpSpPr>
        <p:grpSpPr bwMode="auto">
          <a:xfrm>
            <a:off x="467544" y="3548717"/>
            <a:ext cx="1463128" cy="951851"/>
            <a:chOff x="4384475" y="5532749"/>
            <a:chExt cx="1369948" cy="584388"/>
          </a:xfrm>
        </p:grpSpPr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5307932" y="5643805"/>
              <a:ext cx="446491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60000" flipV="1">
              <a:off x="4384476" y="5857131"/>
              <a:ext cx="928696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384476" y="5532749"/>
              <a:ext cx="1033746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14км</a:t>
              </a:r>
              <a:r>
                <a:rPr lang="en-US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4384475" y="5833698"/>
              <a:ext cx="892590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11"/>
          <p:cNvGrpSpPr>
            <a:grpSpLocks/>
          </p:cNvGrpSpPr>
          <p:nvPr/>
        </p:nvGrpSpPr>
        <p:grpSpPr bwMode="auto">
          <a:xfrm>
            <a:off x="2029101" y="3652714"/>
            <a:ext cx="1257015" cy="867877"/>
            <a:chOff x="4072712" y="5648921"/>
            <a:chExt cx="882718" cy="5328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60000" flipV="1">
              <a:off x="4095770" y="5944190"/>
              <a:ext cx="556169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072712" y="5648921"/>
              <a:ext cx="882718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4,7км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4348295" y="5898314"/>
              <a:ext cx="60713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520" y="3098572"/>
            <a:ext cx="353891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скорость движения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1520" y="1719717"/>
            <a:ext cx="400947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перемещения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4355499" y="1913412"/>
            <a:ext cx="0" cy="30718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4177597" y="4736339"/>
            <a:ext cx="37862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00157" y="4305453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(км)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0967" y="1732746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 ( км)</a:t>
            </a:r>
            <a:endParaRPr lang="ru-RU" sz="2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560928" y="2564904"/>
            <a:ext cx="0" cy="219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478533" y="3772300"/>
            <a:ext cx="10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4347559" y="2636912"/>
            <a:ext cx="230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5253953" y="2342070"/>
            <a:ext cx="23205" cy="23922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742679" y="3481081"/>
            <a:ext cx="7858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9362" y="2276872"/>
            <a:ext cx="9286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4450" y="476090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192" y="4725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43670" y="1844824"/>
            <a:ext cx="221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835696" y="2204864"/>
            <a:ext cx="122413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7355" y="3669738"/>
            <a:ext cx="1224136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59"/>
          <p:cNvGrpSpPr/>
          <p:nvPr/>
        </p:nvGrpSpPr>
        <p:grpSpPr>
          <a:xfrm>
            <a:off x="7227921" y="2752393"/>
            <a:ext cx="1695675" cy="1186582"/>
            <a:chOff x="428599" y="3974249"/>
            <a:chExt cx="2062259" cy="1186582"/>
          </a:xfrm>
        </p:grpSpPr>
        <p:grpSp>
          <p:nvGrpSpPr>
            <p:cNvPr id="31" name="Группа 11"/>
            <p:cNvGrpSpPr>
              <a:grpSpLocks/>
            </p:cNvGrpSpPr>
            <p:nvPr/>
          </p:nvGrpSpPr>
          <p:grpSpPr bwMode="auto">
            <a:xfrm>
              <a:off x="428599" y="3974249"/>
              <a:ext cx="2062259" cy="1186582"/>
              <a:chOff x="4429124" y="5722661"/>
              <a:chExt cx="1288921" cy="728500"/>
            </a:xfrm>
          </p:grpSpPr>
          <p:sp>
            <p:nvSpPr>
              <p:cNvPr id="65" name="TextBox 8"/>
              <p:cNvSpPr txBox="1">
                <a:spLocks noChangeArrowheads="1"/>
              </p:cNvSpPr>
              <p:nvPr/>
            </p:nvSpPr>
            <p:spPr bwMode="auto">
              <a:xfrm>
                <a:off x="4968103" y="5869879"/>
                <a:ext cx="749942" cy="472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4429124" y="6117674"/>
                <a:ext cx="562504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722661"/>
                <a:ext cx="415813" cy="434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15"/>
              <p:cNvSpPr txBox="1">
                <a:spLocks noChangeArrowheads="1"/>
              </p:cNvSpPr>
              <p:nvPr/>
            </p:nvSpPr>
            <p:spPr bwMode="auto">
              <a:xfrm>
                <a:off x="4447124" y="6054345"/>
                <a:ext cx="506979" cy="396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8"/>
            <p:cNvGrpSpPr/>
            <p:nvPr/>
          </p:nvGrpSpPr>
          <p:grpSpPr>
            <a:xfrm>
              <a:off x="642910" y="4050660"/>
              <a:ext cx="1589965" cy="378472"/>
              <a:chOff x="724798" y="4050660"/>
              <a:chExt cx="1589965" cy="378472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1997261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724798" y="4050660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Скругленный прямоугольник 68"/>
          <p:cNvSpPr/>
          <p:nvPr/>
        </p:nvSpPr>
        <p:spPr>
          <a:xfrm>
            <a:off x="7092280" y="2708920"/>
            <a:ext cx="1800200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0" y="0"/>
            <a:ext cx="357186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в диагностике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6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4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7" grpId="0"/>
      <p:bldP spid="58" grpId="0" animBg="1"/>
      <p:bldP spid="59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относительность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785794"/>
            <a:ext cx="735811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Равномерное 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движение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 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2155810" y="2786058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скорость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648" y="914166"/>
            <a:ext cx="9144000" cy="4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0634" y="441396"/>
            <a:ext cx="60722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44176" y="1289058"/>
            <a:ext cx="821537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lvl="0"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2415597"/>
            <a:ext cx="2963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  быстро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68" y="2643182"/>
            <a:ext cx="557213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ед.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1"/>
          <p:cNvGrpSpPr>
            <a:grpSpLocks/>
          </p:cNvGrpSpPr>
          <p:nvPr/>
        </p:nvGrpSpPr>
        <p:grpSpPr bwMode="auto">
          <a:xfrm>
            <a:off x="3347864" y="3429000"/>
            <a:ext cx="1958452" cy="1137521"/>
            <a:chOff x="4384475" y="5563367"/>
            <a:chExt cx="1224149" cy="698379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284661" y="5709899"/>
              <a:ext cx="323963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97010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6" y="5563367"/>
              <a:ext cx="900186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36 км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99278" y="5902724"/>
              <a:ext cx="785818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час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11"/>
          <p:cNvGrpSpPr>
            <a:grpSpLocks/>
          </p:cNvGrpSpPr>
          <p:nvPr/>
        </p:nvGrpSpPr>
        <p:grpSpPr bwMode="auto">
          <a:xfrm>
            <a:off x="7562573" y="3399462"/>
            <a:ext cx="1581429" cy="1253674"/>
            <a:chOff x="4301173" y="5563371"/>
            <a:chExt cx="988408" cy="769692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393548" y="5563371"/>
              <a:ext cx="896033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10м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47304" y="5936249"/>
              <a:ext cx="560142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00062" y="2996952"/>
            <a:ext cx="2127722" cy="1722781"/>
            <a:chOff x="428600" y="3714752"/>
            <a:chExt cx="2366211" cy="1722781"/>
          </a:xfrm>
        </p:grpSpPr>
        <p:grpSp>
          <p:nvGrpSpPr>
            <p:cNvPr id="17" name="Группа 11"/>
            <p:cNvGrpSpPr>
              <a:grpSpLocks/>
            </p:cNvGrpSpPr>
            <p:nvPr/>
          </p:nvGrpSpPr>
          <p:grpSpPr bwMode="auto">
            <a:xfrm>
              <a:off x="428600" y="3714752"/>
              <a:ext cx="2366211" cy="1722781"/>
              <a:chOff x="4429124" y="5563371"/>
              <a:chExt cx="1478892" cy="1057704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4993870" y="5778869"/>
                <a:ext cx="9141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562504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59543" cy="62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447124" y="6054349"/>
                <a:ext cx="506979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42910" y="3857628"/>
              <a:ext cx="1823580" cy="571504"/>
              <a:chOff x="724798" y="3857628"/>
              <a:chExt cx="1823580" cy="571504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2230876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214282" y="4714884"/>
            <a:ext cx="2285984" cy="646331"/>
            <a:chOff x="0" y="5715016"/>
            <a:chExt cx="2285984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715016"/>
              <a:ext cx="228598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</a:t>
              </a:r>
              <a:endParaRPr lang="ru-RU" sz="36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785786" y="5786454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36" name="TextBox 35"/>
          <p:cNvSpPr txBox="1"/>
          <p:nvPr/>
        </p:nvSpPr>
        <p:spPr>
          <a:xfrm rot="597382">
            <a:off x="2676992" y="4748909"/>
            <a:ext cx="29289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</a:t>
            </a:r>
            <a:endParaRPr lang="ru-RU" sz="36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2"/>
          <p:cNvSpPr>
            <a:spLocks/>
          </p:cNvSpPr>
          <p:nvPr/>
        </p:nvSpPr>
        <p:spPr bwMode="auto">
          <a:xfrm>
            <a:off x="7715272" y="4714884"/>
            <a:ext cx="971553" cy="642942"/>
          </a:xfrm>
          <a:prstGeom prst="borderCallout1">
            <a:avLst>
              <a:gd name="adj1" fmla="val 51822"/>
              <a:gd name="adj2" fmla="val -2832"/>
              <a:gd name="adj3" fmla="val 153830"/>
              <a:gd name="adj4" fmla="val -16032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34" y="5429264"/>
            <a:ext cx="27146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y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7620" y="5805264"/>
            <a:ext cx="44291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54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648" y="1928802"/>
            <a:ext cx="9079816" cy="43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6198" y="274422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baby16_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2805" y="-7276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-2143172" y="1357298"/>
            <a:ext cx="2928927" cy="828776"/>
            <a:chOff x="-357222" y="1357298"/>
            <a:chExt cx="2928927" cy="828776"/>
          </a:xfrm>
        </p:grpSpPr>
        <p:pic>
          <p:nvPicPr>
            <p:cNvPr id="43" name="Picture 2" descr="http://class-fizika.narod.ru/9_class/1/colec22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357222" y="1357298"/>
              <a:ext cx="2928927" cy="8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-214378" y="1955242"/>
              <a:ext cx="181087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</a:rPr>
                <a:t>0000000000000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11"/>
          <p:cNvGrpSpPr>
            <a:grpSpLocks/>
          </p:cNvGrpSpPr>
          <p:nvPr/>
        </p:nvGrpSpPr>
        <p:grpSpPr bwMode="auto">
          <a:xfrm>
            <a:off x="5364089" y="3428999"/>
            <a:ext cx="2304256" cy="1160842"/>
            <a:chOff x="4384475" y="5563367"/>
            <a:chExt cx="1550703" cy="712697"/>
          </a:xfrm>
        </p:grpSpPr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4384475" y="597010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36000 м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4474494" y="5917042"/>
              <a:ext cx="976089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179512" y="2996952"/>
            <a:ext cx="2520280" cy="15841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4.35708E-6 L 1.07413 0.00024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5" grpId="0"/>
      <p:bldP spid="16" grpId="0" animBg="1"/>
      <p:bldP spid="36" grpId="0" animBg="1"/>
      <p:bldP spid="41" grpId="0" animBg="1"/>
      <p:bldP spid="41" grpId="1" animBg="1"/>
      <p:bldP spid="42" grpId="0" animBg="1"/>
      <p:bldP spid="37" grpId="0" animBg="1"/>
      <p:bldP spid="37" grpId="1" animBg="1"/>
      <p:bldP spid="12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14282" y="285728"/>
            <a:ext cx="4000528" cy="38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8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13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91072" y="1170280"/>
            <a:ext cx="50006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067541" y="1375147"/>
            <a:ext cx="226137" cy="1825572"/>
            <a:chOff x="10385" y="6371"/>
            <a:chExt cx="291" cy="1664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0385" y="637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0400" y="692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0400" y="7486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15" y="8035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85720" y="772840"/>
            <a:ext cx="3178353" cy="0"/>
          </a:xfrm>
          <a:prstGeom prst="line">
            <a:avLst/>
          </a:prstGeom>
          <a:noFill/>
          <a:ln w="381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071372" y="499662"/>
            <a:ext cx="0" cy="346244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00749" y="137514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12405" y="1980745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724062" y="258893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795555" y="3191942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rot="5400000">
            <a:off x="-929926" y="209395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rot="5400000">
            <a:off x="332090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rot="5400000">
            <a:off x="963098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5400000">
            <a:off x="1584581" y="212796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1117276" y="1377341"/>
            <a:ext cx="1905458" cy="181460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474612" y="772840"/>
            <a:ext cx="655875" cy="62315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129710" y="1393798"/>
            <a:ext cx="606918" cy="1799242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084700" y="1610121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5094566" y="1071546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4857784" y="276913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107691" y="1623047"/>
            <a:ext cx="2478320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066" y="64291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2132" y="21429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ru-RU" sz="3200" b="1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14390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9291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33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14678" y="4857760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144166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703607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072860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01554" y="4868841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3182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31825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85852" y="3357562"/>
            <a:ext cx="131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endParaRPr lang="ru-RU" sz="2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857356" y="857232"/>
            <a:ext cx="285752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1782" y="285728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b="1" dirty="0" smtClean="0">
                <a:solidFill>
                  <a:srgbClr val="1C3111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0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    </a:t>
            </a:r>
            <a:r>
              <a:rPr lang="en-US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(с)</a:t>
            </a:r>
            <a:endParaRPr lang="ru-RU" b="1" dirty="0" smtClean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596" y="3714752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04757" y="1176322"/>
            <a:ext cx="500066" cy="428628"/>
          </a:xfrm>
          <a:prstGeom prst="ellipse">
            <a:avLst/>
          </a:prstGeom>
          <a:solidFill>
            <a:srgbClr val="0014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000364" y="2857496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(м/с)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62721" y="3038773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(м/с)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667188" y="13216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00958" y="278605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357818" y="164305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57818" y="214311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1093922">
            <a:off x="6840865" y="1886090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67056" y="4143380"/>
            <a:ext cx="32735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3034980" y="4398177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10277"/>
            <a:ext cx="223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500702"/>
            <a:ext cx="189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30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6072206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03857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071934" y="3143248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782191" y="3119498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51" grpId="0" animBg="1"/>
      <p:bldP spid="51" grpId="1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9" grpId="0" animBg="1"/>
      <p:bldP spid="1050" grpId="0" animBg="1"/>
      <p:bldP spid="1051" grpId="0" animBg="1"/>
      <p:bldP spid="1053" grpId="0" animBg="1"/>
      <p:bldP spid="1055" grpId="0" animBg="1"/>
      <p:bldP spid="1056" grpId="0" animBg="1"/>
      <p:bldP spid="1057" grpId="0" animBg="1"/>
      <p:bldP spid="34" grpId="0"/>
      <p:bldP spid="35" grpId="0"/>
      <p:bldP spid="38" grpId="0"/>
      <p:bldP spid="41" grpId="0"/>
      <p:bldP spid="42" grpId="0"/>
      <p:bldP spid="43" grpId="0" animBg="1"/>
      <p:bldP spid="46" grpId="0" animBg="1"/>
      <p:bldP spid="57" grpId="0"/>
      <p:bldP spid="58" grpId="0"/>
      <p:bldP spid="59" grpId="0"/>
      <p:bldP spid="60" grpId="0"/>
      <p:bldP spid="61" grpId="0"/>
      <p:bldP spid="62" grpId="0"/>
      <p:bldP spid="72" grpId="0"/>
      <p:bldP spid="73" grpId="0"/>
      <p:bldP spid="74" grpId="0"/>
      <p:bldP spid="75" grpId="0"/>
      <p:bldP spid="76" grpId="0" animBg="1"/>
      <p:bldP spid="76" grpId="1" animBg="1"/>
      <p:bldP spid="76" grpId="2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7" grpId="1"/>
      <p:bldP spid="97" grpId="2"/>
      <p:bldP spid="98" grpId="0"/>
      <p:bldP spid="9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28596" y="4929198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4214810" y="2309742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V="1">
            <a:off x="455035" y="2339312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85720" y="5000636"/>
            <a:ext cx="421675" cy="502120"/>
          </a:xfrm>
          <a:prstGeom prst="rect">
            <a:avLst/>
          </a:prstGeom>
          <a:solidFill>
            <a:srgbClr val="0066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285720" y="4071942"/>
            <a:ext cx="215421" cy="825998"/>
          </a:xfrm>
          <a:prstGeom prst="diamond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 rot="10800000" flipV="1">
            <a:off x="4643438" y="3429000"/>
            <a:ext cx="1371358" cy="1271239"/>
          </a:xfrm>
          <a:prstGeom prst="wedgeRectCallout">
            <a:avLst>
              <a:gd name="adj1" fmla="val -19747"/>
              <a:gd name="adj2" fmla="val -8521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берега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10800000" flipV="1">
            <a:off x="6215074" y="3500438"/>
            <a:ext cx="1371356" cy="1276673"/>
          </a:xfrm>
          <a:prstGeom prst="wedgeRectCallout">
            <a:avLst>
              <a:gd name="adj1" fmla="val 17710"/>
              <a:gd name="adj2" fmla="val -86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5918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Нельзя сказать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или покоится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с.о.!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42852"/>
            <a:ext cx="20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поезда…</a:t>
            </a:r>
            <a:endParaRPr lang="ru-RU" sz="3200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5286380" y="2285992"/>
            <a:ext cx="3286148" cy="646331"/>
            <a:chOff x="5286380" y="2714620"/>
            <a:chExt cx="3286148" cy="646331"/>
          </a:xfrm>
        </p:grpSpPr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5433554" y="2811012"/>
              <a:ext cx="352924" cy="260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286380" y="2714620"/>
              <a:ext cx="3286148" cy="646331"/>
              <a:chOff x="5286380" y="2714620"/>
              <a:chExt cx="3286148" cy="646331"/>
            </a:xfrm>
          </p:grpSpPr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7385378" y="2831412"/>
                <a:ext cx="352924" cy="260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5" name="Группа 74"/>
              <p:cNvGrpSpPr/>
              <p:nvPr/>
            </p:nvGrpSpPr>
            <p:grpSpPr>
              <a:xfrm>
                <a:off x="5286380" y="2714620"/>
                <a:ext cx="3286148" cy="646331"/>
                <a:chOff x="5286380" y="2571744"/>
                <a:chExt cx="3286148" cy="646331"/>
              </a:xfrm>
            </p:grpSpPr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>
                  <a:off x="6385278" y="2682861"/>
                  <a:ext cx="352924" cy="260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286380" y="2571744"/>
                  <a:ext cx="32861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36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л</a:t>
                  </a:r>
                  <a:r>
                    <a:rPr lang="ru-RU" sz="3600" b="1" dirty="0" smtClean="0">
                      <a:latin typeface="Times New Roman" pitchFamily="18" charset="0"/>
                      <a:cs typeface="Times New Roman" pitchFamily="18" charset="0"/>
                    </a:rPr>
                    <a:t> =  </a:t>
                  </a:r>
                  <a:r>
                    <a:rPr lang="en-US" sz="36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3600" b="1" baseline="-250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л</a:t>
                  </a:r>
                  <a:r>
                    <a:rPr lang="en-US" sz="3600" b="1" baseline="300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</a:t>
                  </a:r>
                  <a:r>
                    <a:rPr lang="ru-RU" sz="3600" b="1" dirty="0" smtClean="0">
                      <a:latin typeface="Times New Roman" pitchFamily="18" charset="0"/>
                      <a:cs typeface="Times New Roman" pitchFamily="18" charset="0"/>
                    </a:rPr>
                    <a:t> + 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3600" b="1" baseline="-25000" dirty="0" err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пл</a:t>
                  </a:r>
                  <a:r>
                    <a:rPr lang="ru-RU" sz="36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3600" b="1" dirty="0"/>
                </a:p>
              </p:txBody>
            </p:sp>
          </p:grpSp>
        </p:grpSp>
      </p:grpSp>
      <p:grpSp>
        <p:nvGrpSpPr>
          <p:cNvPr id="40" name="Группа 39"/>
          <p:cNvGrpSpPr/>
          <p:nvPr/>
        </p:nvGrpSpPr>
        <p:grpSpPr>
          <a:xfrm>
            <a:off x="3214678" y="5143512"/>
            <a:ext cx="928694" cy="523220"/>
            <a:chOff x="7572396" y="1571612"/>
            <a:chExt cx="928694" cy="523220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</a:t>
              </a:r>
              <a:endParaRPr lang="ru-RU" sz="28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179561" y="2405714"/>
            <a:ext cx="749629" cy="523220"/>
            <a:chOff x="7572396" y="1571612"/>
            <a:chExt cx="928694" cy="523220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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428992" y="1928802"/>
            <a:ext cx="785818" cy="523220"/>
            <a:chOff x="7572396" y="1571612"/>
            <a:chExt cx="928694" cy="523220"/>
          </a:xfrm>
        </p:grpSpPr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</p:grpSp>
      <p:sp>
        <p:nvSpPr>
          <p:cNvPr id="51" name="AutoShape 27"/>
          <p:cNvSpPr>
            <a:spLocks noChangeArrowheads="1"/>
          </p:cNvSpPr>
          <p:nvPr/>
        </p:nvSpPr>
        <p:spPr bwMode="auto">
          <a:xfrm rot="10800000" flipV="1">
            <a:off x="7665769" y="3476500"/>
            <a:ext cx="1371356" cy="1524136"/>
          </a:xfrm>
          <a:prstGeom prst="wedgeRectCallout">
            <a:avLst>
              <a:gd name="adj1" fmla="val 56523"/>
              <a:gd name="adj2" fmla="val -946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берега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571604" y="2786058"/>
            <a:ext cx="1071570" cy="1588"/>
          </a:xfrm>
          <a:prstGeom prst="straightConnector1">
            <a:avLst/>
          </a:prstGeom>
          <a:ln w="1047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785918" y="2000240"/>
            <a:ext cx="1071570" cy="461665"/>
            <a:chOff x="1857356" y="1000108"/>
            <a:chExt cx="1428760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857356" y="1000108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реки </a:t>
              </a:r>
              <a:endParaRPr lang="ru-RU" sz="2400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2023919" y="1071358"/>
              <a:ext cx="357191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Прямая со стрелкой 59"/>
          <p:cNvCxnSpPr/>
          <p:nvPr/>
        </p:nvCxnSpPr>
        <p:spPr>
          <a:xfrm rot="5400000" flipH="1" flipV="1">
            <a:off x="393671" y="4035429"/>
            <a:ext cx="642942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1071538" y="5000636"/>
            <a:ext cx="1143008" cy="584775"/>
            <a:chOff x="1857356" y="1000108"/>
            <a:chExt cx="1428760" cy="584775"/>
          </a:xfrm>
        </p:grpSpPr>
        <p:sp>
          <p:nvSpPr>
            <p:cNvPr id="62" name="TextBox 61"/>
            <p:cNvSpPr txBox="1"/>
            <p:nvPr/>
          </p:nvSpPr>
          <p:spPr>
            <a:xfrm>
              <a:off x="1857356" y="1000108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3м/с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2023919" y="1071358"/>
              <a:ext cx="357191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625208" y="3429000"/>
            <a:ext cx="785818" cy="461665"/>
            <a:chOff x="1857356" y="1000108"/>
            <a:chExt cx="1428760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1857356" y="1000108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л </a:t>
              </a:r>
              <a:endParaRPr lang="ru-RU" sz="2400" dirty="0">
                <a:solidFill>
                  <a:srgbClr val="0014AC"/>
                </a:solidFill>
              </a:endParaRP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>
              <a:off x="2023919" y="1071358"/>
              <a:ext cx="357191" cy="1588"/>
            </a:xfrm>
            <a:prstGeom prst="straightConnector1">
              <a:avLst/>
            </a:prstGeom>
            <a:ln w="22225">
              <a:solidFill>
                <a:srgbClr val="0014A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1737722" y="4157028"/>
            <a:ext cx="785818" cy="461665"/>
            <a:chOff x="1857356" y="1000108"/>
            <a:chExt cx="1428760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857356" y="1000108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4м/с</a:t>
              </a:r>
              <a:r>
                <a:rPr lang="ru-RU" sz="24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14AC"/>
                </a:solidFill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2023919" y="1071358"/>
              <a:ext cx="357191" cy="1588"/>
            </a:xfrm>
            <a:prstGeom prst="straightConnector1">
              <a:avLst/>
            </a:prstGeom>
            <a:ln w="22225">
              <a:solidFill>
                <a:srgbClr val="0014A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utoShape 27"/>
          <p:cNvSpPr>
            <a:spLocks noChangeArrowheads="1"/>
          </p:cNvSpPr>
          <p:nvPr/>
        </p:nvSpPr>
        <p:spPr bwMode="auto">
          <a:xfrm rot="10800000" flipV="1">
            <a:off x="2928926" y="3500438"/>
            <a:ext cx="1214446" cy="1276673"/>
          </a:xfrm>
          <a:prstGeom prst="wedgeRectCallout">
            <a:avLst>
              <a:gd name="adj1" fmla="val -52497"/>
              <a:gd name="adj2" fmla="val -1122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374664" y="1656698"/>
            <a:ext cx="3286148" cy="584775"/>
            <a:chOff x="2143108" y="1071546"/>
            <a:chExt cx="2928958" cy="584775"/>
          </a:xfrm>
        </p:grpSpPr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2214546" y="1107359"/>
              <a:ext cx="352924" cy="260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2893301" y="1107359"/>
              <a:ext cx="352924" cy="260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3607680" y="1107359"/>
              <a:ext cx="518865" cy="714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43108" y="1071546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en-US" sz="32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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</a:t>
              </a:r>
              <a:endParaRPr lang="ru-RU" sz="32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072462" y="164305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42910" y="571501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14580" y="630079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 flipV="1">
            <a:off x="2456501" y="3585524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591516" y="4871408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V="1">
            <a:off x="604539" y="3600040"/>
            <a:ext cx="1846020" cy="1253787"/>
          </a:xfrm>
          <a:prstGeom prst="line">
            <a:avLst/>
          </a:prstGeom>
          <a:noFill/>
          <a:ln w="88900" cmpd="sng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23342" y="3367156"/>
            <a:ext cx="1143008" cy="584775"/>
            <a:chOff x="1857356" y="1000108"/>
            <a:chExt cx="1428760" cy="584775"/>
          </a:xfrm>
        </p:grpSpPr>
        <p:sp>
          <p:nvSpPr>
            <p:cNvPr id="84" name="TextBox 83"/>
            <p:cNvSpPr txBox="1"/>
            <p:nvPr/>
          </p:nvSpPr>
          <p:spPr>
            <a:xfrm>
              <a:off x="1857356" y="1000108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5м/с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2023919" y="1071358"/>
              <a:ext cx="357191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9769E-7 L 0.40972 -0.37419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7743E-6 L 0.40625 -0.00324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-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1" animBg="1"/>
      <p:bldP spid="2063" grpId="0" animBg="1"/>
      <p:bldP spid="2063" grpId="1" animBg="1"/>
      <p:bldP spid="2064" grpId="0" animBg="1"/>
      <p:bldP spid="2064" grpId="1" animBg="1"/>
      <p:bldP spid="2065" grpId="0" animBg="1"/>
      <p:bldP spid="2065" grpId="1" animBg="1"/>
      <p:bldP spid="2068" grpId="0" animBg="1"/>
      <p:bldP spid="2068" grpId="1" animBg="1"/>
      <p:bldP spid="2074" grpId="0" animBg="1"/>
      <p:bldP spid="2074" grpId="1" animBg="1"/>
      <p:bldP spid="2075" grpId="0" animBg="1"/>
      <p:bldP spid="28" grpId="0"/>
      <p:bldP spid="28" grpId="1"/>
      <p:bldP spid="28" grpId="2"/>
      <p:bldP spid="29" grpId="0"/>
      <p:bldP spid="51" grpId="0" animBg="1"/>
      <p:bldP spid="53" grpId="0" animBg="1"/>
      <p:bldP spid="72" grpId="0"/>
      <p:bldP spid="73" grpId="0"/>
      <p:bldP spid="73" grpId="1"/>
      <p:bldP spid="74" grpId="0"/>
      <p:bldP spid="74" grpId="1"/>
      <p:bldP spid="79" grpId="0" animBg="1"/>
      <p:bldP spid="78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214290"/>
            <a:ext cx="6500858" cy="328614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Прз5,6 стр.4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упр.4    Гр№3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643702" y="857232"/>
          <a:ext cx="609600" cy="24384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439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6600"/>
                          </a:solidFill>
                          <a:latin typeface="Times New Roman"/>
                        </a:rPr>
                        <a:t>15*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4275844"/>
              </p:ext>
            </p:extLst>
          </p:nvPr>
        </p:nvGraphicFramePr>
        <p:xfrm>
          <a:off x="0" y="785794"/>
          <a:ext cx="9144000" cy="509381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804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. №3 (бр.3)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теме 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Закрепление знаний по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теме №2: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Равномерное движение, скорость, график движения.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График скорости при равномерном движении. Сложение скоростей.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 (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, парно или индивидуально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  гр.3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4282" y="2000240"/>
            <a:ext cx="5510242" cy="390527"/>
            <a:chOff x="6516" y="7228"/>
            <a:chExt cx="2041" cy="165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6516" y="7228"/>
              <a:ext cx="86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7920" y="7236"/>
              <a:ext cx="63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Arc 9"/>
            <p:cNvSpPr>
              <a:spLocks/>
            </p:cNvSpPr>
            <p:nvPr/>
          </p:nvSpPr>
          <p:spPr bwMode="auto">
            <a:xfrm flipH="1" flipV="1">
              <a:off x="7392" y="7236"/>
              <a:ext cx="289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 flipV="1">
              <a:off x="7629" y="7236"/>
              <a:ext cx="289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8599" y="3429000"/>
            <a:ext cx="5663054" cy="357190"/>
            <a:chOff x="6312" y="7716"/>
            <a:chExt cx="2163" cy="193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6312" y="7896"/>
              <a:ext cx="865" cy="1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7838" y="7908"/>
              <a:ext cx="637" cy="1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Arc 3"/>
            <p:cNvSpPr>
              <a:spLocks/>
            </p:cNvSpPr>
            <p:nvPr/>
          </p:nvSpPr>
          <p:spPr bwMode="auto">
            <a:xfrm flipH="1">
              <a:off x="7176" y="7716"/>
              <a:ext cx="337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Arc 2"/>
            <p:cNvSpPr>
              <a:spLocks/>
            </p:cNvSpPr>
            <p:nvPr/>
          </p:nvSpPr>
          <p:spPr bwMode="auto">
            <a:xfrm>
              <a:off x="7476" y="7716"/>
              <a:ext cx="361" cy="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42844" y="5143511"/>
            <a:ext cx="5929354" cy="45719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214282" y="1571612"/>
            <a:ext cx="357190" cy="35719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1-1.</a:t>
            </a:r>
            <a:r>
              <a:rPr lang="ru-RU" sz="3600" dirty="0" smtClean="0">
                <a:latin typeface="Times New Roman"/>
                <a:ea typeface="Times New Roman"/>
              </a:rPr>
              <a:t>В каком случае средняя скорость больше, если начальная и конечная одинаковы?</a:t>
            </a:r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>
            <a:off x="142844" y="3286124"/>
            <a:ext cx="357190" cy="35719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142844" y="4643446"/>
            <a:ext cx="357190" cy="357190"/>
          </a:xfrm>
          <a:prstGeom prst="ellipse">
            <a:avLst/>
          </a:prstGeom>
          <a:solidFill>
            <a:srgbClr val="0014A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6380" y="1428736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Самый быстрый!!!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14942" y="3038773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Самый медленный!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286512" y="6215082"/>
            <a:ext cx="1598633" cy="3317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1-1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4" grpId="0" animBg="1"/>
      <p:bldP spid="56" grpId="0" animBg="1"/>
      <p:bldP spid="57" grpId="0" animBg="1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7382" t="22863" r="30017" b="21264"/>
          <a:stretch>
            <a:fillRect/>
          </a:stretch>
        </p:blipFill>
        <p:spPr bwMode="auto">
          <a:xfrm>
            <a:off x="2000232" y="1928802"/>
            <a:ext cx="44901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части вагона покоятся, и какие двигаются относительно дороги, вагона?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23316" y="6093297"/>
            <a:ext cx="1020684" cy="76470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2-1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14942" y="571480"/>
            <a:ext cx="3214710" cy="3214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8604"/>
            <a:ext cx="3214710" cy="3071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2976" y="731202"/>
            <a:ext cx="2000264" cy="1071570"/>
            <a:chOff x="1824" y="10971"/>
            <a:chExt cx="769" cy="361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357290" y="2143116"/>
            <a:ext cx="1357322" cy="1285884"/>
            <a:chOff x="3372" y="11319"/>
            <a:chExt cx="361" cy="397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86"/>
          <p:cNvGrpSpPr/>
          <p:nvPr/>
        </p:nvGrpSpPr>
        <p:grpSpPr>
          <a:xfrm>
            <a:off x="2214546" y="500042"/>
            <a:ext cx="857256" cy="707886"/>
            <a:chOff x="5143504" y="3357562"/>
            <a:chExt cx="857256" cy="707886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6"/>
          <p:cNvGrpSpPr/>
          <p:nvPr/>
        </p:nvGrpSpPr>
        <p:grpSpPr>
          <a:xfrm>
            <a:off x="2643174" y="1714488"/>
            <a:ext cx="857256" cy="707886"/>
            <a:chOff x="5143504" y="3357562"/>
            <a:chExt cx="857256" cy="707886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83283" y="0"/>
            <a:ext cx="420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Столкнутся ли шары?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1081" y="71414"/>
            <a:ext cx="40095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С.О. свяжем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красным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182560" y="714356"/>
            <a:ext cx="1032646" cy="107157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6357950" y="2143116"/>
            <a:ext cx="1357322" cy="1285884"/>
            <a:chOff x="3372" y="11319"/>
            <a:chExt cx="361" cy="397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5929322" y="2140148"/>
            <a:ext cx="1469635" cy="2968"/>
          </a:xfrm>
          <a:prstGeom prst="line">
            <a:avLst/>
          </a:prstGeom>
          <a:noFill/>
          <a:ln w="57150">
            <a:solidFill>
              <a:srgbClr val="0D0D0D"/>
            </a:solidFill>
            <a:round/>
            <a:headEnd type="none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86"/>
          <p:cNvGrpSpPr/>
          <p:nvPr/>
        </p:nvGrpSpPr>
        <p:grpSpPr>
          <a:xfrm>
            <a:off x="6643702" y="2143116"/>
            <a:ext cx="857256" cy="707886"/>
            <a:chOff x="5143504" y="3357562"/>
            <a:chExt cx="857256" cy="707886"/>
          </a:xfrm>
        </p:grpSpPr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 rot="16200000" flipV="1">
            <a:off x="5920723" y="2382280"/>
            <a:ext cx="977908" cy="4995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4786599" y="1278196"/>
            <a:ext cx="2492380" cy="12701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86"/>
          <p:cNvGrpSpPr/>
          <p:nvPr/>
        </p:nvGrpSpPr>
        <p:grpSpPr>
          <a:xfrm>
            <a:off x="5429256" y="2143116"/>
            <a:ext cx="857256" cy="707886"/>
            <a:chOff x="5143504" y="3357562"/>
            <a:chExt cx="857256" cy="707886"/>
          </a:xfrm>
        </p:grpSpPr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5424484" y="1002918"/>
            <a:ext cx="1512000" cy="792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786446" y="1214422"/>
            <a:ext cx="285752" cy="142876"/>
          </a:xfrm>
          <a:prstGeom prst="straightConnector1">
            <a:avLst/>
          </a:prstGeom>
          <a:ln w="57150"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25982" y="3500438"/>
            <a:ext cx="41180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Пройдут на расстоянии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77944" y="845090"/>
            <a:ext cx="3513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06" y="3500438"/>
            <a:ext cx="355591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220FB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С.О. свяжем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синим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3929066"/>
            <a:ext cx="3214710" cy="29289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142976" y="3929066"/>
            <a:ext cx="2000264" cy="1071570"/>
            <a:chOff x="1824" y="10971"/>
            <a:chExt cx="769" cy="361"/>
          </a:xfrm>
        </p:grpSpPr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1431035" y="5963948"/>
            <a:ext cx="680541" cy="663996"/>
          </a:xfrm>
          <a:prstGeom prst="ellipse">
            <a:avLst/>
          </a:prstGeom>
          <a:noFill/>
          <a:ln w="28575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 flipV="1">
            <a:off x="1761778" y="4764216"/>
            <a:ext cx="1041491" cy="97494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V="1">
            <a:off x="1412253" y="4739733"/>
            <a:ext cx="977908" cy="499582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V="1">
            <a:off x="1047670" y="5088549"/>
            <a:ext cx="2492380" cy="12701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V="1">
            <a:off x="1205422" y="5432074"/>
            <a:ext cx="1512000" cy="792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97156" y="5643578"/>
            <a:ext cx="411805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Пройдут на расстоянии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214546" y="6143644"/>
            <a:ext cx="285752" cy="142876"/>
          </a:xfrm>
          <a:prstGeom prst="straightConnector1">
            <a:avLst/>
          </a:prstGeom>
          <a:ln w="57150"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095810" y="5786454"/>
            <a:ext cx="3513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304" y="6088559"/>
            <a:ext cx="1835696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 3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4624"/>
            <a:ext cx="1043608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2-1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7" grpId="0" build="allAtOnce"/>
      <p:bldP spid="19" grpId="0" build="allAtOnce" animBg="1"/>
      <p:bldP spid="22" grpId="0" animBg="1"/>
      <p:bldP spid="27" grpId="0" animBg="1"/>
      <p:bldP spid="27" grpId="1" animBg="1"/>
      <p:bldP spid="46" grpId="0" build="allAtOnce" animBg="1"/>
      <p:bldP spid="47" grpId="0" build="allAtOnce" animBg="1"/>
      <p:bldP spid="48" grpId="0" build="allAtOnce" animBg="1"/>
      <p:bldP spid="49" grpId="0" animBg="1"/>
      <p:bldP spid="54" grpId="0" animBg="1"/>
      <p:bldP spid="56" grpId="0" animBg="1"/>
      <p:bldP spid="56" grpId="1" animBg="1"/>
      <p:bldP spid="60" grpId="0" build="allAtOnce" animBg="1"/>
      <p:bldP spid="6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891616"/>
          <a:ext cx="8786874" cy="3966384"/>
        </p:xfrm>
        <a:graphic>
          <a:graphicData uri="http://schemas.openxmlformats.org/drawingml/2006/table">
            <a:tbl>
              <a:tblPr/>
              <a:tblGrid>
                <a:gridCol w="8143932"/>
                <a:gridCol w="642942"/>
              </a:tblGrid>
              <a:tr h="30878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 smtClean="0">
                          <a:latin typeface="Times New Roman"/>
                          <a:ea typeface="Times New Roman"/>
                        </a:rPr>
                        <a:t>Закрепление</a:t>
                      </a:r>
                      <a:r>
                        <a:rPr lang="ru-RU" sz="2000" u="none" strike="noStrike" baseline="0" dirty="0" smtClean="0">
                          <a:latin typeface="Times New Roman"/>
                          <a:ea typeface="Times New Roman"/>
                        </a:rPr>
                        <a:t> т№1</a:t>
                      </a:r>
                      <a:endParaRPr lang="ru-RU" sz="20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«Автомобиль 5м двигался со скоростью   36км/час. Что означает это число?»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 №2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Первичная обратная связь по вопросам из учебника  стр.17(1,2,3),стр20(1,2,3), стр24(1,2,3,4)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cap="all" dirty="0" err="1">
                          <a:latin typeface="Times New Roman"/>
                          <a:ea typeface="Times New Roman"/>
                        </a:rPr>
                        <a:t>прз</a:t>
                      </a:r>
                      <a:r>
                        <a:rPr lang="ru-RU" sz="2000" cap="all" dirty="0">
                          <a:latin typeface="Times New Roman"/>
                          <a:ea typeface="Times New Roman"/>
                        </a:rPr>
                        <a:t> 1,2 (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стр.</a:t>
                      </a:r>
                      <a:r>
                        <a:rPr lang="ru-RU" sz="2000" cap="all" dirty="0">
                          <a:latin typeface="Times New Roman"/>
                          <a:ea typeface="Times New Roman"/>
                        </a:rPr>
                        <a:t>17.) ПРЗ 1,2 (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стр.24),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т.№2  $$  6-9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929718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- 4  ( к  ) /1у2н/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ТЕМА:/т2/ Относительность перемещения и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Повторить понятие равномерного движения,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графики скорости и движения.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решение основной задачи кинематики при равномерном движении.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равномерного движения.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Относительность перемещения и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Сложение перемещений.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Спидометр.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1-2.</a:t>
            </a:r>
            <a:r>
              <a:rPr lang="ru-RU" sz="2400" b="1" dirty="0" smtClean="0">
                <a:latin typeface="Times New Roman"/>
                <a:ea typeface="Times New Roman"/>
              </a:rPr>
              <a:t>Человек </a:t>
            </a:r>
            <a:r>
              <a:rPr lang="ru-RU" sz="2400" b="1" i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от колодца </a:t>
            </a:r>
            <a:r>
              <a:rPr lang="ru-RU" sz="2400" b="1" dirty="0" smtClean="0">
                <a:latin typeface="Times New Roman"/>
                <a:ea typeface="Times New Roman"/>
              </a:rPr>
              <a:t>прошел  8км </a:t>
            </a:r>
            <a:r>
              <a:rPr lang="ru-RU" sz="2400" b="1" dirty="0">
                <a:latin typeface="Times New Roman"/>
                <a:ea typeface="Times New Roman"/>
              </a:rPr>
              <a:t>на север за час, а затем 12 км на восток за 4часа. Найти всё. (среднюю скорость движения и среднюю скорость перемещения. Его координаты и проекции вектора на оси. </a:t>
            </a:r>
            <a:r>
              <a:rPr lang="ru-RU" sz="2400" b="1" i="1" dirty="0">
                <a:latin typeface="Times New Roman"/>
                <a:ea typeface="Times New Roman"/>
              </a:rPr>
              <a:t>Координаты колодца относительно дерева  </a:t>
            </a:r>
            <a:r>
              <a:rPr lang="ru-RU" sz="2400" b="1" i="1" dirty="0" smtClean="0">
                <a:latin typeface="Times New Roman"/>
                <a:ea typeface="Times New Roman"/>
              </a:rPr>
              <a:t>(2   3) </a:t>
            </a:r>
            <a:r>
              <a:rPr lang="ru-RU" sz="2400" b="1" i="1" dirty="0">
                <a:latin typeface="Times New Roman"/>
                <a:ea typeface="Times New Roman"/>
              </a:rPr>
              <a:t>км.</a:t>
            </a:r>
            <a:endParaRPr lang="ru-RU" sz="2400" i="1" dirty="0">
              <a:latin typeface="Times New Roman"/>
              <a:ea typeface="Times New Roman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5458521" y="3119291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5446711" y="3131637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5461978" y="3159461"/>
            <a:ext cx="1260000" cy="1080000"/>
          </a:xfrm>
          <a:prstGeom prst="line">
            <a:avLst/>
          </a:prstGeom>
          <a:noFill/>
          <a:ln w="762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3907" y="3594828"/>
            <a:ext cx="95491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14,4</a:t>
            </a:r>
            <a:endParaRPr lang="ru-RU" sz="4400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857884" y="2643182"/>
            <a:ext cx="903248" cy="441616"/>
            <a:chOff x="5594132" y="3715892"/>
            <a:chExt cx="983834" cy="441616"/>
          </a:xfrm>
        </p:grpSpPr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5703113" y="3715892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594132" y="3757398"/>
              <a:ext cx="983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12км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94478" y="3319575"/>
            <a:ext cx="976810" cy="461665"/>
            <a:chOff x="2223051" y="5097451"/>
            <a:chExt cx="1071570" cy="461665"/>
          </a:xfrm>
        </p:grpSpPr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407772" y="5097451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223051" y="5097451"/>
              <a:ext cx="1071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8км </a:t>
              </a:r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04884" y="2117280"/>
            <a:ext cx="2357454" cy="584775"/>
            <a:chOff x="4012206" y="2000237"/>
            <a:chExt cx="642942" cy="1314724"/>
          </a:xfrm>
        </p:grpSpPr>
        <p:sp>
          <p:nvSpPr>
            <p:cNvPr id="42" name="TextBox 17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86712" y="2654690"/>
            <a:ext cx="2480890" cy="972083"/>
            <a:chOff x="4384475" y="5563367"/>
            <a:chExt cx="1550703" cy="596809"/>
          </a:xfrm>
        </p:grpSpPr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384475" y="585712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14,4 </a:t>
              </a:r>
              <a:r>
                <a:rPr lang="ru-RU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474494" y="5876737"/>
              <a:ext cx="785818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574941" y="2599595"/>
            <a:ext cx="1401050" cy="995355"/>
            <a:chOff x="4301173" y="5589401"/>
            <a:chExt cx="928695" cy="61109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301173" y="5917053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8"/>
            <p:cNvSpPr txBox="1">
              <a:spLocks noChangeArrowheads="1"/>
            </p:cNvSpPr>
            <p:nvPr/>
          </p:nvSpPr>
          <p:spPr bwMode="auto">
            <a:xfrm>
              <a:off x="4301173" y="5589401"/>
              <a:ext cx="92869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2,88км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4396635" y="5917053"/>
              <a:ext cx="59022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30726" y="4094856"/>
            <a:ext cx="1656178" cy="982539"/>
            <a:chOff x="4384475" y="5563367"/>
            <a:chExt cx="1550703" cy="603228"/>
          </a:xfrm>
        </p:grpSpPr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84475" y="585712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ru-RU" sz="28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endParaRPr lang="ru-RU" sz="28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384475" y="5883157"/>
              <a:ext cx="892590" cy="28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286903" y="4050201"/>
            <a:ext cx="1322487" cy="1016169"/>
            <a:chOff x="4095772" y="5595818"/>
            <a:chExt cx="928695" cy="623870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095772" y="594419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7"/>
            <p:cNvSpPr txBox="1">
              <a:spLocks noChangeArrowheads="1"/>
            </p:cNvSpPr>
            <p:nvPr/>
          </p:nvSpPr>
          <p:spPr bwMode="auto">
            <a:xfrm>
              <a:off x="4185518" y="5595818"/>
              <a:ext cx="652010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 км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275261" y="5936249"/>
              <a:ext cx="60713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414701" y="3594828"/>
            <a:ext cx="3538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414701" y="2215973"/>
            <a:ext cx="4009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перемещения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4518680" y="2409668"/>
            <a:ext cx="0" cy="30718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4340778" y="5232595"/>
            <a:ext cx="37862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47549" y="4789352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(км)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4148" y="2229002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 ( км)</a:t>
            </a:r>
            <a:endParaRPr lang="ru-RU" sz="2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6724109" y="3061160"/>
            <a:ext cx="0" cy="219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4641714" y="4268556"/>
            <a:ext cx="305333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597239" y="3133168"/>
            <a:ext cx="305333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5417134" y="2838326"/>
            <a:ext cx="23205" cy="23922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49"/>
          <p:cNvSpPr txBox="1"/>
          <p:nvPr/>
        </p:nvSpPr>
        <p:spPr>
          <a:xfrm>
            <a:off x="3844075" y="39773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50"/>
          <p:cNvSpPr txBox="1"/>
          <p:nvPr/>
        </p:nvSpPr>
        <p:spPr>
          <a:xfrm>
            <a:off x="4022543" y="2773128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=11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51"/>
          <p:cNvSpPr txBox="1"/>
          <p:nvPr/>
        </p:nvSpPr>
        <p:spPr>
          <a:xfrm>
            <a:off x="4997631" y="52571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6463373" y="522140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973763" y="6309320"/>
            <a:ext cx="2486669" cy="5486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1-2,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7215206" y="2143116"/>
            <a:ext cx="340425" cy="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7929586" y="2143116"/>
            <a:ext cx="340425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6466459" y="2143116"/>
            <a:ext cx="340425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85720" y="1357298"/>
            <a:ext cx="4214842" cy="785818"/>
          </a:xfrm>
          <a:prstGeom prst="rect">
            <a:avLst/>
          </a:prstGeom>
          <a:solidFill>
            <a:srgbClr val="FFFF00"/>
          </a:solidFill>
          <a:ln w="317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357158" y="1857364"/>
            <a:ext cx="571504" cy="257176"/>
          </a:xfrm>
          <a:prstGeom prst="rect">
            <a:avLst/>
          </a:prstGeom>
          <a:solidFill>
            <a:srgbClr val="FFC000"/>
          </a:solidFill>
          <a:ln w="317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785786" y="1071546"/>
            <a:ext cx="785818" cy="338554"/>
            <a:chOff x="785786" y="928670"/>
            <a:chExt cx="428628" cy="338554"/>
          </a:xfrm>
        </p:grpSpPr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785786" y="1000108"/>
              <a:ext cx="334963" cy="1587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5786" y="92867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sz="1600" b="1" baseline="-25000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поезда</a:t>
              </a:r>
              <a:r>
                <a:rPr lang="ru-RU" sz="16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42910" y="2214554"/>
            <a:ext cx="571504" cy="369332"/>
            <a:chOff x="642910" y="2214554"/>
            <a:chExt cx="571504" cy="369332"/>
          </a:xfrm>
        </p:grpSpPr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642910" y="2285992"/>
              <a:ext cx="488950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2910" y="221455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м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2-2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Сколько времени мотоцикл будет обгонять  поезд?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Время обгона  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t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-?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мот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=70км/ч</a:t>
            </a:r>
            <a:r>
              <a:rPr lang="ru-RU" sz="2800" b="1" dirty="0" smtClean="0">
                <a:latin typeface="Times New Roman"/>
                <a:ea typeface="Times New Roman"/>
              </a:rPr>
              <a:t>, 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поез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 20км/ч</a:t>
            </a:r>
            <a:r>
              <a:rPr lang="ru-RU" sz="2800" b="1" dirty="0" smtClean="0">
                <a:latin typeface="Times New Roman"/>
                <a:ea typeface="Times New Roman"/>
              </a:rPr>
              <a:t>,  </a:t>
            </a:r>
            <a:r>
              <a:rPr lang="en-US" sz="2800" b="1" dirty="0" smtClean="0">
                <a:latin typeface="Times New Roman"/>
                <a:ea typeface="Times New Roman"/>
              </a:rPr>
              <a:t>l</a:t>
            </a:r>
            <a:r>
              <a:rPr lang="ru-RU" sz="2800" b="1" dirty="0" smtClean="0">
                <a:latin typeface="Times New Roman"/>
                <a:ea typeface="Times New Roman"/>
              </a:rPr>
              <a:t> = 0,5км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0" y="278605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В системе отсчёта поезда мотоцикл двигается со скоростью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по</a:t>
            </a:r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50км/ч</a:t>
            </a:r>
            <a:endParaRPr lang="ru-RU" sz="2800" dirty="0" smtClean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4071942"/>
            <a:ext cx="785814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Тогда время обгона  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t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=?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0,5км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/50км/ч=0,01ч=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786678" y="4214818"/>
            <a:ext cx="135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0,6мин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831632" y="6309320"/>
            <a:ext cx="3312368" cy="5486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2-2,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  <p:bldP spid="4126" grpId="0" animBg="1"/>
      <p:bldP spid="50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-23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3-2.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</a:rPr>
              <a:t>=40км/ч,  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= 30км/ч,   а(половину времени )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 )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200024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Б.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2800" b="1" dirty="0" smtClean="0">
                <a:latin typeface="Times New Roman"/>
                <a:ea typeface="Times New Roman"/>
              </a:rPr>
              <a:t>v</a:t>
            </a:r>
            <a:r>
              <a:rPr lang="en-US" sz="28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=40км/ч,  </a:t>
            </a:r>
            <a:r>
              <a:rPr lang="en-US" sz="2800" b="1" dirty="0" smtClean="0">
                <a:latin typeface="Times New Roman"/>
                <a:ea typeface="Times New Roman"/>
              </a:rPr>
              <a:t>v</a:t>
            </a:r>
            <a:r>
              <a:rPr lang="en-US" sz="28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= 30км/ч,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б(половину пути)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2" y="89412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3254" y="714356"/>
            <a:ext cx="115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6130" y="1169424"/>
            <a:ext cx="10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00100" y="1214422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21842" y="90401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532197" y="1235688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28860" y="73562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174" y="12858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2t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04111" y="89677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1000108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5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293938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3286" y="2759618"/>
            <a:ext cx="11598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26162" y="3214686"/>
            <a:ext cx="1016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000132" y="325968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121842" y="293657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2561103" y="3275491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754151" y="2784920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8860" y="3307390"/>
            <a:ext cx="15001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14744" y="291830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143372" y="3257218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286248" y="2786058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86870" y="3286124"/>
            <a:ext cx="15852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S(1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+1/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72132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5990127" y="3254225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39422" y="2732568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50324" y="3304752"/>
            <a:ext cx="28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4441" y="3286124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5074" y="2786058"/>
            <a:ext cx="9286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43768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7500958" y="328612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6710" y="3314642"/>
            <a:ext cx="357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36538" y="2825597"/>
            <a:ext cx="621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240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29454" y="3929066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4</a:t>
            </a:r>
            <a:r>
              <a:rPr lang="ru-RU" sz="3200" b="1" dirty="0" smtClean="0">
                <a:latin typeface="Times New Roman"/>
                <a:ea typeface="Times New Roman"/>
              </a:rPr>
              <a:t>,</a:t>
            </a:r>
            <a:r>
              <a:rPr lang="en-US" sz="3200" b="1" dirty="0" smtClean="0">
                <a:latin typeface="Times New Roman"/>
                <a:ea typeface="Times New Roman"/>
              </a:rPr>
              <a:t>3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86050" y="714356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57554" y="714356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89387" y="1246321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503644" y="6237312"/>
            <a:ext cx="2640356" cy="620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3-2,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/>
      <p:bldP spid="55" grpId="0"/>
      <p:bldP spid="56" grpId="0"/>
      <p:bldP spid="67" grpId="0"/>
      <p:bldP spid="69" grpId="0"/>
      <p:bldP spid="71" grpId="0"/>
      <p:bldP spid="72" grpId="0"/>
      <p:bldP spid="73" grpId="0" animBg="1"/>
      <p:bldP spid="74" grpId="0"/>
      <p:bldP spid="74" grpId="1"/>
      <p:bldP spid="76" grpId="0" animBg="1"/>
      <p:bldP spid="76" grpId="1" animBg="1"/>
      <p:bldP spid="77" grpId="0" animBg="1"/>
      <p:bldP spid="77" grpId="1" animBg="1"/>
      <p:bldP spid="79" grpId="0"/>
      <p:bldP spid="79" grpId="1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90" grpId="0" animBg="1"/>
      <p:bldP spid="91" grpId="0" animBg="1"/>
      <p:bldP spid="92" grpId="0" animBg="1"/>
      <p:bldP spid="93" grpId="0" animBg="1"/>
      <p:bldP spid="94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-78541" y="1285860"/>
            <a:ext cx="9144000" cy="2428892"/>
          </a:xfrm>
          <a:prstGeom prst="rect">
            <a:avLst/>
          </a:prstGeom>
          <a:solidFill>
            <a:srgbClr val="66CCFF"/>
          </a:solidFill>
          <a:ln w="317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571604" y="3500438"/>
            <a:ext cx="285752" cy="285752"/>
          </a:xfrm>
          <a:prstGeom prst="rect">
            <a:avLst/>
          </a:prstGeom>
          <a:solidFill>
            <a:srgbClr val="FFC000"/>
          </a:solidFill>
          <a:ln w="317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53"/>
          <p:cNvGrpSpPr/>
          <p:nvPr/>
        </p:nvGrpSpPr>
        <p:grpSpPr>
          <a:xfrm>
            <a:off x="1142976" y="2428868"/>
            <a:ext cx="571504" cy="461665"/>
            <a:chOff x="642910" y="2214554"/>
            <a:chExt cx="571504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642910" y="2214554"/>
              <a:ext cx="57150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к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642910" y="2285992"/>
              <a:ext cx="48895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4-2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latin typeface="Times New Roman"/>
                <a:ea typeface="Times New Roman"/>
              </a:rPr>
              <a:t>На </a:t>
            </a:r>
            <a:r>
              <a:rPr lang="ru-RU" sz="2800" b="1" dirty="0" smtClean="0">
                <a:latin typeface="Times New Roman"/>
                <a:ea typeface="Times New Roman"/>
              </a:rPr>
              <a:t>сколько снесёт </a:t>
            </a:r>
            <a:r>
              <a:rPr lang="ru-RU" sz="2800" b="1" dirty="0" smtClean="0">
                <a:latin typeface="Times New Roman"/>
                <a:ea typeface="Times New Roman"/>
              </a:rPr>
              <a:t>катер.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=2м/с</a:t>
            </a:r>
            <a:r>
              <a:rPr lang="ru-RU" sz="2800" b="1" dirty="0" smtClean="0">
                <a:latin typeface="Times New Roman"/>
                <a:ea typeface="Times New Roman"/>
              </a:rPr>
              <a:t>, 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р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 1м/с</a:t>
            </a:r>
            <a:r>
              <a:rPr lang="ru-RU" sz="2800" b="1" dirty="0" smtClean="0">
                <a:latin typeface="Times New Roman"/>
                <a:ea typeface="Times New Roman"/>
              </a:rPr>
              <a:t>, </a:t>
            </a:r>
            <a:r>
              <a:rPr lang="en-US" sz="2800" b="1" dirty="0" smtClean="0">
                <a:latin typeface="Times New Roman"/>
                <a:ea typeface="Times New Roman"/>
              </a:rPr>
              <a:t>l</a:t>
            </a:r>
            <a:r>
              <a:rPr lang="ru-RU" sz="2800" b="1" dirty="0" smtClean="0">
                <a:latin typeface="Times New Roman"/>
                <a:ea typeface="Times New Roman"/>
              </a:rPr>
              <a:t> = 100м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1500166" y="3357562"/>
            <a:ext cx="85805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00034" y="3571876"/>
            <a:ext cx="500066" cy="7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53"/>
          <p:cNvGrpSpPr/>
          <p:nvPr/>
        </p:nvGrpSpPr>
        <p:grpSpPr>
          <a:xfrm>
            <a:off x="428596" y="2928934"/>
            <a:ext cx="571504" cy="461665"/>
            <a:chOff x="642910" y="2214554"/>
            <a:chExt cx="5715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642910" y="2214554"/>
              <a:ext cx="57150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sz="2400" b="1" baseline="-25000" dirty="0" err="1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р</a:t>
              </a:r>
              <a:r>
                <a:rPr lang="ru-RU" sz="2400" dirty="0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642910" y="2285992"/>
              <a:ext cx="488950" cy="158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V="1">
            <a:off x="1928794" y="2928934"/>
            <a:ext cx="500066" cy="7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1749802" y="3107132"/>
            <a:ext cx="858050" cy="50006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428331" y="1857761"/>
            <a:ext cx="2429686" cy="1428760"/>
          </a:xfrm>
          <a:prstGeom prst="straightConnector1">
            <a:avLst/>
          </a:prstGeom>
          <a:ln w="57150">
            <a:solidFill>
              <a:srgbClr val="0066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714745" y="2572141"/>
            <a:ext cx="2429686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авая фигурная скобка 30"/>
          <p:cNvSpPr/>
          <p:nvPr/>
        </p:nvSpPr>
        <p:spPr>
          <a:xfrm rot="16200000">
            <a:off x="2464579" y="464323"/>
            <a:ext cx="357190" cy="1428760"/>
          </a:xfrm>
          <a:prstGeom prst="rightBrace">
            <a:avLst/>
          </a:prstGeom>
          <a:ln w="38100">
            <a:solidFill>
              <a:srgbClr val="220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714356"/>
            <a:ext cx="57150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220FB1"/>
                </a:solidFill>
                <a:latin typeface="Times New Roman"/>
                <a:ea typeface="Times New Roman"/>
              </a:rPr>
              <a:t>ответ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.    За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50 с катер снесёт на</a:t>
            </a:r>
            <a:endParaRPr lang="ru-RU" sz="2800" dirty="0" smtClean="0">
              <a:solidFill>
                <a:srgbClr val="220FB1"/>
              </a:solidFill>
              <a:latin typeface="Times New Roman"/>
              <a:ea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642918"/>
            <a:ext cx="85725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50м</a:t>
            </a:r>
            <a:endParaRPr lang="ru-RU" sz="2800" dirty="0" smtClean="0">
              <a:solidFill>
                <a:srgbClr val="220FB1"/>
              </a:solidFill>
              <a:latin typeface="Times New Roman"/>
              <a:ea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143380"/>
            <a:ext cx="9144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220FB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б.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Под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каким углом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надо двигаться, чтобы не снесло? </a:t>
            </a:r>
            <a:r>
              <a:rPr lang="ru-RU" sz="2800" dirty="0" smtClean="0">
                <a:solidFill>
                  <a:srgbClr val="220FB1"/>
                </a:solidFill>
                <a:latin typeface="Times New Roman"/>
                <a:ea typeface="Times New Roman"/>
              </a:rPr>
              <a:t> 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2927735" y="2499909"/>
            <a:ext cx="2429686" cy="1588"/>
          </a:xfrm>
          <a:prstGeom prst="straightConnector1">
            <a:avLst/>
          </a:prstGeom>
          <a:ln w="1905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710529" y="3287424"/>
            <a:ext cx="858050" cy="79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143372" y="3708050"/>
            <a:ext cx="500066" cy="7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3971193" y="3072208"/>
            <a:ext cx="786612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53"/>
          <p:cNvGrpSpPr/>
          <p:nvPr/>
        </p:nvGrpSpPr>
        <p:grpSpPr>
          <a:xfrm>
            <a:off x="4071934" y="3824591"/>
            <a:ext cx="571504" cy="461665"/>
            <a:chOff x="642910" y="2214554"/>
            <a:chExt cx="571504" cy="461665"/>
          </a:xfrm>
          <a:solidFill>
            <a:srgbClr val="FFFF00"/>
          </a:solidFill>
        </p:grpSpPr>
        <p:sp>
          <p:nvSpPr>
            <p:cNvPr id="41" name="TextBox 40"/>
            <p:cNvSpPr txBox="1"/>
            <p:nvPr/>
          </p:nvSpPr>
          <p:spPr>
            <a:xfrm>
              <a:off x="642910" y="2214554"/>
              <a:ext cx="5715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sz="2400" b="1" baseline="-25000" dirty="0" err="1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р</a:t>
              </a:r>
              <a:r>
                <a:rPr lang="ru-RU" sz="2400" dirty="0" smtClean="0">
                  <a:solidFill>
                    <a:srgbClr val="220FB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642910" y="2285992"/>
              <a:ext cx="488950" cy="1588"/>
            </a:xfrm>
            <a:prstGeom prst="line">
              <a:avLst/>
            </a:prstGeom>
            <a:grpFill/>
            <a:ln w="28575">
              <a:solidFill>
                <a:srgbClr val="0014AC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53"/>
          <p:cNvGrpSpPr/>
          <p:nvPr/>
        </p:nvGrpSpPr>
        <p:grpSpPr>
          <a:xfrm>
            <a:off x="4429124" y="3000372"/>
            <a:ext cx="571504" cy="461665"/>
            <a:chOff x="642910" y="2214554"/>
            <a:chExt cx="571504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642910" y="2214554"/>
              <a:ext cx="57150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к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642910" y="2285992"/>
              <a:ext cx="48895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Дуга 45"/>
          <p:cNvSpPr/>
          <p:nvPr/>
        </p:nvSpPr>
        <p:spPr>
          <a:xfrm rot="2794706">
            <a:off x="4036790" y="3168173"/>
            <a:ext cx="240974" cy="400382"/>
          </a:xfrm>
          <a:prstGeom prst="arc">
            <a:avLst>
              <a:gd name="adj1" fmla="val 16200000"/>
              <a:gd name="adj2" fmla="val 3499275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2" y="3214686"/>
            <a:ext cx="285752" cy="3207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None/>
            </a:pPr>
            <a:r>
              <a:rPr lang="el-GR" sz="28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α</a:t>
            </a:r>
            <a:endParaRPr lang="ru-RU" sz="2800" dirty="0" smtClean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2071678"/>
            <a:ext cx="13573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el-GR" sz="36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α</a:t>
            </a:r>
            <a:r>
              <a:rPr lang="ru-RU" sz="36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=30°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chemeClr val="bg1"/>
          </a:solidFill>
          <a:ln>
            <a:solidFill>
              <a:srgbClr val="220FB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220FB1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Под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каким углом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надо двигаться, чтобы снесло минимально, если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=1м/с</a:t>
            </a:r>
            <a:r>
              <a:rPr lang="ru-RU" sz="2800" b="1" dirty="0" smtClean="0">
                <a:latin typeface="Times New Roman"/>
                <a:ea typeface="Times New Roman"/>
              </a:rPr>
              <a:t>, 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р</a:t>
            </a:r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=2м/с</a:t>
            </a:r>
            <a:r>
              <a:rPr lang="ru-RU" sz="2800" b="1" dirty="0" smtClean="0">
                <a:latin typeface="Times New Roman"/>
                <a:ea typeface="Times New Roman"/>
              </a:rPr>
              <a:t>, </a:t>
            </a:r>
            <a:r>
              <a:rPr lang="ru-RU" sz="28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? </a:t>
            </a:r>
            <a:r>
              <a:rPr lang="ru-RU" sz="2800" dirty="0" smtClean="0">
                <a:solidFill>
                  <a:srgbClr val="220FB1"/>
                </a:solidFill>
                <a:latin typeface="Times New Roman"/>
                <a:ea typeface="Times New Roman"/>
              </a:rPr>
              <a:t> 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5715008" y="3690814"/>
            <a:ext cx="1000132" cy="7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6369428" y="3405459"/>
            <a:ext cx="57229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143636" y="3119310"/>
            <a:ext cx="1000132" cy="1024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5715008" y="1285860"/>
            <a:ext cx="3000396" cy="2405748"/>
          </a:xfrm>
          <a:prstGeom prst="straightConnector1">
            <a:avLst/>
          </a:prstGeom>
          <a:ln w="57150">
            <a:solidFill>
              <a:srgbClr val="0066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 flipH="1" flipV="1">
            <a:off x="4500959" y="2428471"/>
            <a:ext cx="2429686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6359090" y="3214686"/>
            <a:ext cx="301142" cy="486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724128" y="3214686"/>
            <a:ext cx="634962" cy="4303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20760391">
            <a:off x="6057705" y="3367410"/>
            <a:ext cx="240974" cy="400382"/>
          </a:xfrm>
          <a:prstGeom prst="arc">
            <a:avLst>
              <a:gd name="adj1" fmla="val 16200000"/>
              <a:gd name="adj2" fmla="val 3499275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 flipH="1" flipV="1">
            <a:off x="3429389" y="2499909"/>
            <a:ext cx="2429686" cy="1588"/>
          </a:xfrm>
          <a:prstGeom prst="straightConnector1">
            <a:avLst/>
          </a:prstGeom>
          <a:ln w="1905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508104" y="6165305"/>
            <a:ext cx="2376263" cy="6926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4-2, стр.2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  <p:bldP spid="4126" grpId="0" animBg="1"/>
      <p:bldP spid="50" grpId="0" animBg="1"/>
      <p:bldP spid="31" grpId="0" animBg="1"/>
      <p:bldP spid="32" grpId="0" animBg="1"/>
      <p:bldP spid="33" grpId="0" animBg="1"/>
      <p:bldP spid="34" grpId="0" animBg="1"/>
      <p:bldP spid="46" grpId="0" animBg="1"/>
      <p:bldP spid="47" grpId="0" animBg="1"/>
      <p:bldP spid="51" grpId="0" animBg="1"/>
      <p:bldP spid="52" grpId="0" animBg="1"/>
      <p:bldP spid="60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4427984" y="908720"/>
            <a:ext cx="4256900" cy="392909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0"/>
            <a:ext cx="90011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5-2 </a:t>
            </a:r>
            <a:r>
              <a:rPr lang="ru-RU" sz="3600" dirty="0" smtClean="0">
                <a:latin typeface="Times New Roman"/>
                <a:ea typeface="Times New Roman"/>
              </a:rPr>
              <a:t> Скорость поезда 20м/с.  Найти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скорость дождя.</a:t>
            </a:r>
            <a:endParaRPr lang="ru-RU" sz="3600" dirty="0" smtClean="0">
              <a:latin typeface="Times New Roman"/>
              <a:ea typeface="Times New Roman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643306" y="2857496"/>
            <a:ext cx="642926" cy="523220"/>
            <a:chOff x="2286000" y="2551837"/>
            <a:chExt cx="642926" cy="52322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86000" y="2551837"/>
              <a:ext cx="6429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v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д</a:t>
              </a:r>
              <a:endPara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2354050" y="2643182"/>
              <a:ext cx="43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425752" y="3643314"/>
            <a:ext cx="646314" cy="400110"/>
            <a:chOff x="496662" y="4071942"/>
            <a:chExt cx="717752" cy="400110"/>
          </a:xfrm>
          <a:solidFill>
            <a:srgbClr val="FFFF00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500034" y="4071942"/>
              <a:ext cx="714380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014AC"/>
                  </a:solidFill>
                  <a:latin typeface="Times New Roman"/>
                  <a:ea typeface="Times New Roman"/>
                </a:rPr>
                <a:t>V</a:t>
              </a:r>
              <a:r>
                <a:rPr lang="ru-RU" sz="2800" b="1" baseline="-25000" dirty="0" err="1" smtClean="0">
                  <a:solidFill>
                    <a:srgbClr val="0014AC"/>
                  </a:solidFill>
                  <a:latin typeface="Times New Roman"/>
                  <a:ea typeface="Times New Roman"/>
                </a:rPr>
                <a:t>п</a:t>
              </a:r>
              <a:endParaRPr lang="ru-RU" sz="2800" b="1" baseline="-25000" dirty="0" smtClean="0">
                <a:solidFill>
                  <a:srgbClr val="0014A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496662" y="4112886"/>
              <a:ext cx="432000" cy="0"/>
            </a:xfrm>
            <a:prstGeom prst="line">
              <a:avLst/>
            </a:prstGeom>
            <a:grpFill/>
            <a:ln w="3810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67" name="Line 22"/>
          <p:cNvSpPr>
            <a:spLocks noChangeShapeType="1"/>
          </p:cNvSpPr>
          <p:nvPr/>
        </p:nvSpPr>
        <p:spPr bwMode="auto">
          <a:xfrm>
            <a:off x="4500563" y="1785920"/>
            <a:ext cx="2206870" cy="2684231"/>
          </a:xfrm>
          <a:prstGeom prst="line">
            <a:avLst/>
          </a:prstGeom>
          <a:noFill/>
          <a:ln w="38100">
            <a:solidFill>
              <a:srgbClr val="220FB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4290106" y="2576740"/>
            <a:ext cx="1994022" cy="2373008"/>
          </a:xfrm>
          <a:prstGeom prst="line">
            <a:avLst/>
          </a:prstGeom>
          <a:noFill/>
          <a:ln w="38100">
            <a:solidFill>
              <a:srgbClr val="220FB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5143505" y="1714488"/>
            <a:ext cx="2206870" cy="2684231"/>
          </a:xfrm>
          <a:prstGeom prst="line">
            <a:avLst/>
          </a:prstGeom>
          <a:noFill/>
          <a:ln w="38100">
            <a:solidFill>
              <a:srgbClr val="220FB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3357554" y="2786055"/>
            <a:ext cx="1994022" cy="2373008"/>
          </a:xfrm>
          <a:prstGeom prst="line">
            <a:avLst/>
          </a:prstGeom>
          <a:noFill/>
          <a:ln w="38100">
            <a:solidFill>
              <a:srgbClr val="220FB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286248" y="2596504"/>
            <a:ext cx="0" cy="100800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 flipH="1">
            <a:off x="4286248" y="3571876"/>
            <a:ext cx="828000" cy="12963"/>
          </a:xfrm>
          <a:prstGeom prst="line">
            <a:avLst/>
          </a:prstGeom>
          <a:noFill/>
          <a:ln w="38100">
            <a:solidFill>
              <a:srgbClr val="0014AC"/>
            </a:solidFill>
            <a:prstDash val="sysDot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14282" y="3071810"/>
            <a:ext cx="9286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en-US" sz="2800" dirty="0" err="1" smtClean="0">
                <a:latin typeface="Times New Roman"/>
                <a:ea typeface="Times New Roman"/>
              </a:rPr>
              <a:t>tg</a:t>
            </a:r>
            <a:r>
              <a:rPr lang="el-GR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α</a:t>
            </a:r>
            <a:r>
              <a:rPr lang="en-US" sz="2800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76" name="Дуга 75"/>
          <p:cNvSpPr/>
          <p:nvPr/>
        </p:nvSpPr>
        <p:spPr>
          <a:xfrm rot="12900791">
            <a:off x="4775430" y="3190143"/>
            <a:ext cx="142876" cy="400382"/>
          </a:xfrm>
          <a:prstGeom prst="arc">
            <a:avLst>
              <a:gd name="adj1" fmla="val 16200000"/>
              <a:gd name="adj2" fmla="val 3499275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429124" y="3000372"/>
            <a:ext cx="2857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el-GR" sz="28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α</a:t>
            </a:r>
            <a:endParaRPr lang="ru-RU" sz="2800" dirty="0" smtClean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214414" y="3357562"/>
            <a:ext cx="64294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214414" y="2805436"/>
            <a:ext cx="6429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д</a:t>
            </a:r>
            <a:endParaRPr lang="ru-RU" sz="2800" b="1" baseline="-250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217450" y="3429000"/>
            <a:ext cx="643278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n-US" sz="20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п</a:t>
            </a:r>
            <a:endParaRPr lang="ru-RU" sz="2800" b="1" baseline="-25000" dirty="0" smtClean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282" y="4857760"/>
            <a:ext cx="135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el-GR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α</a:t>
            </a:r>
            <a:r>
              <a:rPr lang="en-US" sz="2800" dirty="0" smtClean="0">
                <a:latin typeface="Times New Roman"/>
                <a:ea typeface="Times New Roman"/>
              </a:rPr>
              <a:t>= 45</a:t>
            </a:r>
            <a:r>
              <a:rPr lang="en-US" sz="2800" b="1" dirty="0" smtClean="0">
                <a:latin typeface="Times New Roman"/>
                <a:ea typeface="Times New Roman"/>
              </a:rPr>
              <a:t>°</a:t>
            </a:r>
            <a:endParaRPr lang="ru-RU" sz="2800" b="1" dirty="0" smtClean="0">
              <a:latin typeface="Times New Roman"/>
              <a:ea typeface="Times New Roman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4282" y="5500702"/>
            <a:ext cx="6429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д</a:t>
            </a:r>
            <a:endParaRPr lang="ru-RU" sz="2800" b="1" baseline="-250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85786" y="550070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endParaRPr lang="ru-RU" sz="2800" b="1" dirty="0" smtClean="0">
              <a:latin typeface="Times New Roman"/>
              <a:ea typeface="Times New Roman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42976" y="5572140"/>
            <a:ext cx="643278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n-US" sz="20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п</a:t>
            </a:r>
            <a:endParaRPr lang="ru-RU" sz="2800" b="1" baseline="-25000" dirty="0" smtClean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36096" y="6093297"/>
            <a:ext cx="2520279" cy="7647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5-2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52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6" grpId="0" animBg="1"/>
      <p:bldP spid="77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6-2.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Может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ли спортсмен на водных лыжах двигаться быстрее катера?</a:t>
            </a:r>
            <a:endParaRPr lang="ru-RU" sz="2800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2571736" y="1643050"/>
            <a:ext cx="1714512" cy="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86"/>
          <p:cNvGrpSpPr/>
          <p:nvPr/>
        </p:nvGrpSpPr>
        <p:grpSpPr>
          <a:xfrm>
            <a:off x="4362816" y="1136938"/>
            <a:ext cx="857256" cy="707886"/>
            <a:chOff x="5143504" y="3357562"/>
            <a:chExt cx="857256" cy="707886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5400000">
            <a:off x="3686907" y="2139421"/>
            <a:ext cx="1071572" cy="157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86"/>
          <p:cNvGrpSpPr/>
          <p:nvPr/>
        </p:nvGrpSpPr>
        <p:grpSpPr>
          <a:xfrm>
            <a:off x="4366061" y="2087444"/>
            <a:ext cx="2563395" cy="769441"/>
            <a:chOff x="5143504" y="3357562"/>
            <a:chExt cx="1109471" cy="769441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43504" y="3357562"/>
              <a:ext cx="110947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чел. </a:t>
              </a:r>
              <a:r>
                <a:rPr lang="ru-RU" sz="3200" b="1" baseline="-25000" dirty="0" err="1" smtClean="0"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катера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71736" y="1643050"/>
            <a:ext cx="1643074" cy="1000132"/>
          </a:xfrm>
          <a:prstGeom prst="line">
            <a:avLst/>
          </a:prstGeom>
          <a:noFill/>
          <a:ln w="57150">
            <a:solidFill>
              <a:srgbClr val="0D0D0D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643182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00430" y="2857496"/>
            <a:ext cx="42862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39"/>
          <p:cNvGrpSpPr/>
          <p:nvPr/>
        </p:nvGrpSpPr>
        <p:grpSpPr>
          <a:xfrm>
            <a:off x="2643174" y="1857364"/>
            <a:ext cx="4000528" cy="3000396"/>
            <a:chOff x="3933826" y="142852"/>
            <a:chExt cx="709612" cy="549275"/>
          </a:xfrm>
        </p:grpSpPr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V="1">
              <a:off x="4000496" y="142852"/>
              <a:ext cx="0" cy="549275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38"/>
            <p:cNvGrpSpPr/>
            <p:nvPr/>
          </p:nvGrpSpPr>
          <p:grpSpPr>
            <a:xfrm>
              <a:off x="3933826" y="196850"/>
              <a:ext cx="709612" cy="465138"/>
              <a:chOff x="2827338" y="196850"/>
              <a:chExt cx="709612" cy="465138"/>
            </a:xfrm>
          </p:grpSpPr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2827338" y="661988"/>
                <a:ext cx="70961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2949575" y="196850"/>
                <a:ext cx="503238" cy="465138"/>
              </a:xfrm>
              <a:custGeom>
                <a:avLst/>
                <a:gdLst/>
                <a:ahLst/>
                <a:cxnLst>
                  <a:cxn ang="0">
                    <a:pos x="605" y="19973"/>
                  </a:cxn>
                  <a:cxn ang="0">
                    <a:pos x="908" y="18990"/>
                  </a:cxn>
                  <a:cxn ang="0">
                    <a:pos x="1211" y="17681"/>
                  </a:cxn>
                  <a:cxn ang="0">
                    <a:pos x="1513" y="17026"/>
                  </a:cxn>
                  <a:cxn ang="0">
                    <a:pos x="1816" y="15716"/>
                  </a:cxn>
                  <a:cxn ang="0">
                    <a:pos x="2119" y="14407"/>
                  </a:cxn>
                  <a:cxn ang="0">
                    <a:pos x="2421" y="13097"/>
                  </a:cxn>
                  <a:cxn ang="0">
                    <a:pos x="2724" y="10805"/>
                  </a:cxn>
                  <a:cxn ang="0">
                    <a:pos x="3632" y="7531"/>
                  </a:cxn>
                  <a:cxn ang="0">
                    <a:pos x="3934" y="6221"/>
                  </a:cxn>
                  <a:cxn ang="0">
                    <a:pos x="4237" y="5566"/>
                  </a:cxn>
                  <a:cxn ang="0">
                    <a:pos x="4540" y="4584"/>
                  </a:cxn>
                  <a:cxn ang="0">
                    <a:pos x="4842" y="3929"/>
                  </a:cxn>
                  <a:cxn ang="0">
                    <a:pos x="5750" y="3274"/>
                  </a:cxn>
                  <a:cxn ang="0">
                    <a:pos x="6658" y="1965"/>
                  </a:cxn>
                  <a:cxn ang="0">
                    <a:pos x="6961" y="1637"/>
                  </a:cxn>
                  <a:cxn ang="0">
                    <a:pos x="7869" y="982"/>
                  </a:cxn>
                  <a:cxn ang="0">
                    <a:pos x="8172" y="655"/>
                  </a:cxn>
                  <a:cxn ang="0">
                    <a:pos x="8777" y="327"/>
                  </a:cxn>
                  <a:cxn ang="0">
                    <a:pos x="9382" y="0"/>
                  </a:cxn>
                  <a:cxn ang="0">
                    <a:pos x="11501" y="327"/>
                  </a:cxn>
                  <a:cxn ang="0">
                    <a:pos x="11803" y="982"/>
                  </a:cxn>
                  <a:cxn ang="0">
                    <a:pos x="12409" y="1965"/>
                  </a:cxn>
                  <a:cxn ang="0">
                    <a:pos x="12711" y="2619"/>
                  </a:cxn>
                  <a:cxn ang="0">
                    <a:pos x="13014" y="3274"/>
                  </a:cxn>
                  <a:cxn ang="0">
                    <a:pos x="13922" y="4911"/>
                  </a:cxn>
                  <a:cxn ang="0">
                    <a:pos x="14224" y="5239"/>
                  </a:cxn>
                  <a:cxn ang="0">
                    <a:pos x="14527" y="5894"/>
                  </a:cxn>
                  <a:cxn ang="0">
                    <a:pos x="15132" y="6221"/>
                  </a:cxn>
                  <a:cxn ang="0">
                    <a:pos x="15435" y="6876"/>
                  </a:cxn>
                  <a:cxn ang="0">
                    <a:pos x="15738" y="7531"/>
                  </a:cxn>
                  <a:cxn ang="0">
                    <a:pos x="16040" y="8513"/>
                  </a:cxn>
                  <a:cxn ang="0">
                    <a:pos x="16343" y="9168"/>
                  </a:cxn>
                  <a:cxn ang="0">
                    <a:pos x="16646" y="12115"/>
                  </a:cxn>
                  <a:cxn ang="0">
                    <a:pos x="16948" y="13424"/>
                  </a:cxn>
                  <a:cxn ang="0">
                    <a:pos x="17554" y="14407"/>
                  </a:cxn>
                  <a:cxn ang="0">
                    <a:pos x="17856" y="15061"/>
                  </a:cxn>
                  <a:cxn ang="0">
                    <a:pos x="18159" y="15716"/>
                  </a:cxn>
                  <a:cxn ang="0">
                    <a:pos x="19067" y="17353"/>
                  </a:cxn>
                  <a:cxn ang="0">
                    <a:pos x="19369" y="17681"/>
                  </a:cxn>
                  <a:cxn ang="0">
                    <a:pos x="19672" y="18336"/>
                  </a:cxn>
                  <a:cxn ang="0">
                    <a:pos x="19975" y="19645"/>
                  </a:cxn>
                </a:cxnLst>
                <a:rect l="0" t="0" r="r" b="b"/>
                <a:pathLst>
                  <a:path w="20000" h="20000">
                    <a:moveTo>
                      <a:pt x="0" y="19973"/>
                    </a:moveTo>
                    <a:lnTo>
                      <a:pt x="605" y="19973"/>
                    </a:lnTo>
                    <a:lnTo>
                      <a:pt x="605" y="19645"/>
                    </a:lnTo>
                    <a:lnTo>
                      <a:pt x="908" y="18990"/>
                    </a:lnTo>
                    <a:lnTo>
                      <a:pt x="908" y="18336"/>
                    </a:lnTo>
                    <a:lnTo>
                      <a:pt x="1211" y="17681"/>
                    </a:lnTo>
                    <a:lnTo>
                      <a:pt x="1513" y="17353"/>
                    </a:lnTo>
                    <a:lnTo>
                      <a:pt x="1513" y="17026"/>
                    </a:lnTo>
                    <a:lnTo>
                      <a:pt x="1816" y="16371"/>
                    </a:lnTo>
                    <a:lnTo>
                      <a:pt x="1816" y="15716"/>
                    </a:lnTo>
                    <a:lnTo>
                      <a:pt x="2119" y="15389"/>
                    </a:lnTo>
                    <a:lnTo>
                      <a:pt x="2119" y="14407"/>
                    </a:lnTo>
                    <a:lnTo>
                      <a:pt x="2421" y="14079"/>
                    </a:lnTo>
                    <a:lnTo>
                      <a:pt x="2421" y="13097"/>
                    </a:lnTo>
                    <a:lnTo>
                      <a:pt x="2724" y="11132"/>
                    </a:lnTo>
                    <a:lnTo>
                      <a:pt x="2724" y="10805"/>
                    </a:lnTo>
                    <a:lnTo>
                      <a:pt x="3026" y="8840"/>
                    </a:lnTo>
                    <a:lnTo>
                      <a:pt x="3632" y="7531"/>
                    </a:lnTo>
                    <a:lnTo>
                      <a:pt x="3632" y="6876"/>
                    </a:lnTo>
                    <a:lnTo>
                      <a:pt x="3934" y="6221"/>
                    </a:lnTo>
                    <a:lnTo>
                      <a:pt x="3934" y="5894"/>
                    </a:lnTo>
                    <a:lnTo>
                      <a:pt x="4237" y="5566"/>
                    </a:lnTo>
                    <a:lnTo>
                      <a:pt x="4237" y="4911"/>
                    </a:lnTo>
                    <a:lnTo>
                      <a:pt x="4540" y="4584"/>
                    </a:lnTo>
                    <a:lnTo>
                      <a:pt x="4540" y="3929"/>
                    </a:lnTo>
                    <a:lnTo>
                      <a:pt x="4842" y="3929"/>
                    </a:lnTo>
                    <a:lnTo>
                      <a:pt x="5448" y="3274"/>
                    </a:lnTo>
                    <a:lnTo>
                      <a:pt x="5750" y="3274"/>
                    </a:lnTo>
                    <a:lnTo>
                      <a:pt x="5750" y="2947"/>
                    </a:lnTo>
                    <a:lnTo>
                      <a:pt x="6658" y="1965"/>
                    </a:lnTo>
                    <a:lnTo>
                      <a:pt x="6961" y="1965"/>
                    </a:lnTo>
                    <a:lnTo>
                      <a:pt x="6961" y="1637"/>
                    </a:lnTo>
                    <a:lnTo>
                      <a:pt x="7264" y="1637"/>
                    </a:lnTo>
                    <a:lnTo>
                      <a:pt x="7869" y="982"/>
                    </a:lnTo>
                    <a:lnTo>
                      <a:pt x="8172" y="982"/>
                    </a:lnTo>
                    <a:lnTo>
                      <a:pt x="8172" y="655"/>
                    </a:lnTo>
                    <a:lnTo>
                      <a:pt x="8777" y="655"/>
                    </a:lnTo>
                    <a:lnTo>
                      <a:pt x="8777" y="327"/>
                    </a:lnTo>
                    <a:lnTo>
                      <a:pt x="9382" y="327"/>
                    </a:lnTo>
                    <a:lnTo>
                      <a:pt x="9382" y="0"/>
                    </a:lnTo>
                    <a:lnTo>
                      <a:pt x="11501" y="0"/>
                    </a:lnTo>
                    <a:lnTo>
                      <a:pt x="11501" y="327"/>
                    </a:lnTo>
                    <a:lnTo>
                      <a:pt x="11803" y="655"/>
                    </a:lnTo>
                    <a:lnTo>
                      <a:pt x="11803" y="982"/>
                    </a:lnTo>
                    <a:lnTo>
                      <a:pt x="12106" y="1637"/>
                    </a:lnTo>
                    <a:lnTo>
                      <a:pt x="12409" y="1965"/>
                    </a:lnTo>
                    <a:lnTo>
                      <a:pt x="12409" y="2292"/>
                    </a:lnTo>
                    <a:lnTo>
                      <a:pt x="12711" y="2619"/>
                    </a:lnTo>
                    <a:lnTo>
                      <a:pt x="12711" y="3274"/>
                    </a:lnTo>
                    <a:lnTo>
                      <a:pt x="13014" y="3274"/>
                    </a:lnTo>
                    <a:lnTo>
                      <a:pt x="13014" y="3929"/>
                    </a:lnTo>
                    <a:lnTo>
                      <a:pt x="13922" y="4911"/>
                    </a:lnTo>
                    <a:lnTo>
                      <a:pt x="14224" y="4911"/>
                    </a:lnTo>
                    <a:lnTo>
                      <a:pt x="14224" y="5239"/>
                    </a:lnTo>
                    <a:lnTo>
                      <a:pt x="14527" y="5566"/>
                    </a:lnTo>
                    <a:lnTo>
                      <a:pt x="14527" y="5894"/>
                    </a:lnTo>
                    <a:lnTo>
                      <a:pt x="14830" y="5894"/>
                    </a:lnTo>
                    <a:lnTo>
                      <a:pt x="15132" y="6221"/>
                    </a:lnTo>
                    <a:lnTo>
                      <a:pt x="15435" y="6221"/>
                    </a:lnTo>
                    <a:lnTo>
                      <a:pt x="15435" y="6876"/>
                    </a:lnTo>
                    <a:lnTo>
                      <a:pt x="15738" y="7203"/>
                    </a:lnTo>
                    <a:lnTo>
                      <a:pt x="15738" y="7531"/>
                    </a:lnTo>
                    <a:lnTo>
                      <a:pt x="16040" y="7858"/>
                    </a:lnTo>
                    <a:lnTo>
                      <a:pt x="16040" y="8513"/>
                    </a:lnTo>
                    <a:lnTo>
                      <a:pt x="16343" y="8513"/>
                    </a:lnTo>
                    <a:lnTo>
                      <a:pt x="16343" y="9168"/>
                    </a:lnTo>
                    <a:lnTo>
                      <a:pt x="16646" y="9168"/>
                    </a:lnTo>
                    <a:lnTo>
                      <a:pt x="16646" y="12115"/>
                    </a:lnTo>
                    <a:lnTo>
                      <a:pt x="16948" y="12442"/>
                    </a:lnTo>
                    <a:lnTo>
                      <a:pt x="16948" y="13424"/>
                    </a:lnTo>
                    <a:lnTo>
                      <a:pt x="17554" y="14079"/>
                    </a:lnTo>
                    <a:lnTo>
                      <a:pt x="17554" y="14407"/>
                    </a:lnTo>
                    <a:lnTo>
                      <a:pt x="17856" y="14734"/>
                    </a:lnTo>
                    <a:lnTo>
                      <a:pt x="17856" y="15061"/>
                    </a:lnTo>
                    <a:lnTo>
                      <a:pt x="18159" y="15389"/>
                    </a:lnTo>
                    <a:lnTo>
                      <a:pt x="18159" y="15716"/>
                    </a:lnTo>
                    <a:lnTo>
                      <a:pt x="18764" y="17026"/>
                    </a:lnTo>
                    <a:lnTo>
                      <a:pt x="19067" y="17353"/>
                    </a:lnTo>
                    <a:lnTo>
                      <a:pt x="19067" y="17681"/>
                    </a:lnTo>
                    <a:lnTo>
                      <a:pt x="19369" y="17681"/>
                    </a:lnTo>
                    <a:lnTo>
                      <a:pt x="19369" y="18336"/>
                    </a:lnTo>
                    <a:lnTo>
                      <a:pt x="19672" y="18336"/>
                    </a:lnTo>
                    <a:lnTo>
                      <a:pt x="19672" y="19645"/>
                    </a:lnTo>
                    <a:lnTo>
                      <a:pt x="19975" y="19645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2963863" y="280988"/>
                <a:ext cx="511175" cy="381000"/>
              </a:xfrm>
              <a:custGeom>
                <a:avLst/>
                <a:gdLst/>
                <a:ahLst/>
                <a:cxnLst>
                  <a:cxn ang="0">
                    <a:pos x="298" y="19567"/>
                  </a:cxn>
                  <a:cxn ang="0">
                    <a:pos x="596" y="19168"/>
                  </a:cxn>
                  <a:cxn ang="0">
                    <a:pos x="1491" y="18369"/>
                  </a:cxn>
                  <a:cxn ang="0">
                    <a:pos x="2087" y="17970"/>
                  </a:cxn>
                  <a:cxn ang="0">
                    <a:pos x="3280" y="17571"/>
                  </a:cxn>
                  <a:cxn ang="0">
                    <a:pos x="4174" y="17171"/>
                  </a:cxn>
                  <a:cxn ang="0">
                    <a:pos x="4472" y="15574"/>
                  </a:cxn>
                  <a:cxn ang="0">
                    <a:pos x="4770" y="10782"/>
                  </a:cxn>
                  <a:cxn ang="0">
                    <a:pos x="4770" y="10383"/>
                  </a:cxn>
                  <a:cxn ang="0">
                    <a:pos x="5068" y="9983"/>
                  </a:cxn>
                  <a:cxn ang="0">
                    <a:pos x="5068" y="9185"/>
                  </a:cxn>
                  <a:cxn ang="0">
                    <a:pos x="4770" y="8785"/>
                  </a:cxn>
                  <a:cxn ang="0">
                    <a:pos x="4472" y="7587"/>
                  </a:cxn>
                  <a:cxn ang="0">
                    <a:pos x="4174" y="6389"/>
                  </a:cxn>
                  <a:cxn ang="0">
                    <a:pos x="4472" y="5990"/>
                  </a:cxn>
                  <a:cxn ang="0">
                    <a:pos x="4770" y="6389"/>
                  </a:cxn>
                  <a:cxn ang="0">
                    <a:pos x="5963" y="6789"/>
                  </a:cxn>
                  <a:cxn ang="0">
                    <a:pos x="6559" y="7188"/>
                  </a:cxn>
                  <a:cxn ang="0">
                    <a:pos x="7155" y="7587"/>
                  </a:cxn>
                  <a:cxn ang="0">
                    <a:pos x="7453" y="8785"/>
                  </a:cxn>
                  <a:cxn ang="0">
                    <a:pos x="8348" y="10383"/>
                  </a:cxn>
                  <a:cxn ang="0">
                    <a:pos x="8944" y="9185"/>
                  </a:cxn>
                  <a:cxn ang="0">
                    <a:pos x="9242" y="8785"/>
                  </a:cxn>
                  <a:cxn ang="0">
                    <a:pos x="9540" y="5990"/>
                  </a:cxn>
                  <a:cxn ang="0">
                    <a:pos x="9242" y="5591"/>
                  </a:cxn>
                  <a:cxn ang="0">
                    <a:pos x="8646" y="5191"/>
                  </a:cxn>
                  <a:cxn ang="0">
                    <a:pos x="8348" y="4792"/>
                  </a:cxn>
                  <a:cxn ang="0">
                    <a:pos x="7752" y="4393"/>
                  </a:cxn>
                  <a:cxn ang="0">
                    <a:pos x="7453" y="3594"/>
                  </a:cxn>
                  <a:cxn ang="0">
                    <a:pos x="7752" y="1198"/>
                  </a:cxn>
                  <a:cxn ang="0">
                    <a:pos x="8348" y="799"/>
                  </a:cxn>
                  <a:cxn ang="0">
                    <a:pos x="8944" y="399"/>
                  </a:cxn>
                  <a:cxn ang="0">
                    <a:pos x="9242" y="0"/>
                  </a:cxn>
                  <a:cxn ang="0">
                    <a:pos x="9540" y="1198"/>
                  </a:cxn>
                  <a:cxn ang="0">
                    <a:pos x="9839" y="1997"/>
                  </a:cxn>
                  <a:cxn ang="0">
                    <a:pos x="10137" y="2396"/>
                  </a:cxn>
                  <a:cxn ang="0">
                    <a:pos x="10435" y="2795"/>
                  </a:cxn>
                  <a:cxn ang="0">
                    <a:pos x="11031" y="6389"/>
                  </a:cxn>
                  <a:cxn ang="0">
                    <a:pos x="11627" y="6789"/>
                  </a:cxn>
                  <a:cxn ang="0">
                    <a:pos x="11925" y="7188"/>
                  </a:cxn>
                  <a:cxn ang="0">
                    <a:pos x="12224" y="6789"/>
                  </a:cxn>
                  <a:cxn ang="0">
                    <a:pos x="12820" y="9185"/>
                  </a:cxn>
                  <a:cxn ang="0">
                    <a:pos x="12522" y="9584"/>
                  </a:cxn>
                  <a:cxn ang="0">
                    <a:pos x="12224" y="10383"/>
                  </a:cxn>
                  <a:cxn ang="0">
                    <a:pos x="11925" y="11581"/>
                  </a:cxn>
                  <a:cxn ang="0">
                    <a:pos x="11627" y="12379"/>
                  </a:cxn>
                  <a:cxn ang="0">
                    <a:pos x="11925" y="12779"/>
                  </a:cxn>
                  <a:cxn ang="0">
                    <a:pos x="12522" y="13178"/>
                  </a:cxn>
                  <a:cxn ang="0">
                    <a:pos x="13714" y="12779"/>
                  </a:cxn>
                  <a:cxn ang="0">
                    <a:pos x="14012" y="11980"/>
                  </a:cxn>
                  <a:cxn ang="0">
                    <a:pos x="14311" y="12779"/>
                  </a:cxn>
                  <a:cxn ang="0">
                    <a:pos x="14609" y="15175"/>
                  </a:cxn>
                  <a:cxn ang="0">
                    <a:pos x="14907" y="15574"/>
                  </a:cxn>
                  <a:cxn ang="0">
                    <a:pos x="15205" y="15973"/>
                  </a:cxn>
                  <a:cxn ang="0">
                    <a:pos x="17292" y="16772"/>
                  </a:cxn>
                  <a:cxn ang="0">
                    <a:pos x="17590" y="17171"/>
                  </a:cxn>
                  <a:cxn ang="0">
                    <a:pos x="18186" y="18369"/>
                  </a:cxn>
                  <a:cxn ang="0">
                    <a:pos x="18783" y="19567"/>
                  </a:cxn>
                  <a:cxn ang="0">
                    <a:pos x="19081" y="19967"/>
                  </a:cxn>
                </a:cxnLst>
                <a:rect l="0" t="0" r="r" b="b"/>
                <a:pathLst>
                  <a:path w="20000" h="20000">
                    <a:moveTo>
                      <a:pt x="0" y="19967"/>
                    </a:moveTo>
                    <a:lnTo>
                      <a:pt x="298" y="19567"/>
                    </a:lnTo>
                    <a:lnTo>
                      <a:pt x="298" y="19168"/>
                    </a:lnTo>
                    <a:lnTo>
                      <a:pt x="596" y="19168"/>
                    </a:lnTo>
                    <a:lnTo>
                      <a:pt x="1193" y="18369"/>
                    </a:lnTo>
                    <a:lnTo>
                      <a:pt x="1491" y="18369"/>
                    </a:lnTo>
                    <a:lnTo>
                      <a:pt x="1789" y="17970"/>
                    </a:lnTo>
                    <a:lnTo>
                      <a:pt x="2087" y="17970"/>
                    </a:lnTo>
                    <a:lnTo>
                      <a:pt x="2087" y="17571"/>
                    </a:lnTo>
                    <a:lnTo>
                      <a:pt x="3280" y="17571"/>
                    </a:lnTo>
                    <a:lnTo>
                      <a:pt x="3280" y="17171"/>
                    </a:lnTo>
                    <a:lnTo>
                      <a:pt x="4174" y="17171"/>
                    </a:lnTo>
                    <a:lnTo>
                      <a:pt x="4472" y="16772"/>
                    </a:lnTo>
                    <a:lnTo>
                      <a:pt x="4472" y="15574"/>
                    </a:lnTo>
                    <a:lnTo>
                      <a:pt x="4770" y="15175"/>
                    </a:lnTo>
                    <a:lnTo>
                      <a:pt x="4770" y="10782"/>
                    </a:lnTo>
                    <a:lnTo>
                      <a:pt x="4472" y="10383"/>
                    </a:lnTo>
                    <a:lnTo>
                      <a:pt x="4770" y="10383"/>
                    </a:lnTo>
                    <a:lnTo>
                      <a:pt x="4770" y="9983"/>
                    </a:lnTo>
                    <a:lnTo>
                      <a:pt x="5068" y="9983"/>
                    </a:lnTo>
                    <a:lnTo>
                      <a:pt x="5068" y="10383"/>
                    </a:lnTo>
                    <a:lnTo>
                      <a:pt x="5068" y="9185"/>
                    </a:lnTo>
                    <a:lnTo>
                      <a:pt x="4770" y="9185"/>
                    </a:lnTo>
                    <a:lnTo>
                      <a:pt x="4770" y="8785"/>
                    </a:lnTo>
                    <a:lnTo>
                      <a:pt x="4472" y="8785"/>
                    </a:lnTo>
                    <a:lnTo>
                      <a:pt x="4472" y="7587"/>
                    </a:lnTo>
                    <a:lnTo>
                      <a:pt x="4174" y="7587"/>
                    </a:lnTo>
                    <a:lnTo>
                      <a:pt x="4174" y="6389"/>
                    </a:lnTo>
                    <a:lnTo>
                      <a:pt x="4472" y="6389"/>
                    </a:lnTo>
                    <a:lnTo>
                      <a:pt x="4472" y="5990"/>
                    </a:lnTo>
                    <a:lnTo>
                      <a:pt x="4770" y="5990"/>
                    </a:lnTo>
                    <a:lnTo>
                      <a:pt x="4770" y="6389"/>
                    </a:lnTo>
                    <a:lnTo>
                      <a:pt x="5963" y="6389"/>
                    </a:lnTo>
                    <a:lnTo>
                      <a:pt x="5963" y="6789"/>
                    </a:lnTo>
                    <a:lnTo>
                      <a:pt x="6261" y="6789"/>
                    </a:lnTo>
                    <a:lnTo>
                      <a:pt x="6559" y="7188"/>
                    </a:lnTo>
                    <a:lnTo>
                      <a:pt x="6857" y="7188"/>
                    </a:lnTo>
                    <a:lnTo>
                      <a:pt x="7155" y="7587"/>
                    </a:lnTo>
                    <a:lnTo>
                      <a:pt x="7155" y="7987"/>
                    </a:lnTo>
                    <a:lnTo>
                      <a:pt x="7453" y="8785"/>
                    </a:lnTo>
                    <a:lnTo>
                      <a:pt x="7453" y="10383"/>
                    </a:lnTo>
                    <a:lnTo>
                      <a:pt x="8348" y="10383"/>
                    </a:lnTo>
                    <a:lnTo>
                      <a:pt x="8944" y="9584"/>
                    </a:lnTo>
                    <a:lnTo>
                      <a:pt x="8944" y="9185"/>
                    </a:lnTo>
                    <a:lnTo>
                      <a:pt x="9242" y="9185"/>
                    </a:lnTo>
                    <a:lnTo>
                      <a:pt x="9242" y="8785"/>
                    </a:lnTo>
                    <a:lnTo>
                      <a:pt x="9540" y="8386"/>
                    </a:lnTo>
                    <a:lnTo>
                      <a:pt x="9540" y="5990"/>
                    </a:lnTo>
                    <a:lnTo>
                      <a:pt x="9242" y="5990"/>
                    </a:lnTo>
                    <a:lnTo>
                      <a:pt x="9242" y="5591"/>
                    </a:lnTo>
                    <a:lnTo>
                      <a:pt x="8944" y="5591"/>
                    </a:lnTo>
                    <a:lnTo>
                      <a:pt x="8646" y="5191"/>
                    </a:lnTo>
                    <a:lnTo>
                      <a:pt x="8348" y="5191"/>
                    </a:lnTo>
                    <a:lnTo>
                      <a:pt x="8348" y="4792"/>
                    </a:lnTo>
                    <a:lnTo>
                      <a:pt x="8050" y="4792"/>
                    </a:lnTo>
                    <a:lnTo>
                      <a:pt x="7752" y="4393"/>
                    </a:lnTo>
                    <a:lnTo>
                      <a:pt x="7752" y="3993"/>
                    </a:lnTo>
                    <a:lnTo>
                      <a:pt x="7453" y="3594"/>
                    </a:lnTo>
                    <a:lnTo>
                      <a:pt x="7453" y="1198"/>
                    </a:lnTo>
                    <a:lnTo>
                      <a:pt x="7752" y="1198"/>
                    </a:lnTo>
                    <a:lnTo>
                      <a:pt x="7752" y="799"/>
                    </a:lnTo>
                    <a:lnTo>
                      <a:pt x="8348" y="799"/>
                    </a:lnTo>
                    <a:lnTo>
                      <a:pt x="8646" y="399"/>
                    </a:lnTo>
                    <a:lnTo>
                      <a:pt x="8944" y="399"/>
                    </a:lnTo>
                    <a:lnTo>
                      <a:pt x="8944" y="0"/>
                    </a:lnTo>
                    <a:lnTo>
                      <a:pt x="9242" y="0"/>
                    </a:lnTo>
                    <a:lnTo>
                      <a:pt x="9242" y="799"/>
                    </a:lnTo>
                    <a:lnTo>
                      <a:pt x="9540" y="1198"/>
                    </a:lnTo>
                    <a:lnTo>
                      <a:pt x="9540" y="1597"/>
                    </a:lnTo>
                    <a:lnTo>
                      <a:pt x="9839" y="1997"/>
                    </a:lnTo>
                    <a:lnTo>
                      <a:pt x="9839" y="2396"/>
                    </a:lnTo>
                    <a:lnTo>
                      <a:pt x="10137" y="2396"/>
                    </a:lnTo>
                    <a:lnTo>
                      <a:pt x="10137" y="2795"/>
                    </a:lnTo>
                    <a:lnTo>
                      <a:pt x="10435" y="2795"/>
                    </a:lnTo>
                    <a:lnTo>
                      <a:pt x="10435" y="6389"/>
                    </a:lnTo>
                    <a:lnTo>
                      <a:pt x="11031" y="6389"/>
                    </a:lnTo>
                    <a:lnTo>
                      <a:pt x="11031" y="6789"/>
                    </a:lnTo>
                    <a:lnTo>
                      <a:pt x="11627" y="6789"/>
                    </a:lnTo>
                    <a:lnTo>
                      <a:pt x="11627" y="7188"/>
                    </a:lnTo>
                    <a:lnTo>
                      <a:pt x="11925" y="7188"/>
                    </a:lnTo>
                    <a:lnTo>
                      <a:pt x="11925" y="6789"/>
                    </a:lnTo>
                    <a:lnTo>
                      <a:pt x="12224" y="6789"/>
                    </a:lnTo>
                    <a:lnTo>
                      <a:pt x="12820" y="5990"/>
                    </a:lnTo>
                    <a:lnTo>
                      <a:pt x="12820" y="9185"/>
                    </a:lnTo>
                    <a:lnTo>
                      <a:pt x="12522" y="9185"/>
                    </a:lnTo>
                    <a:lnTo>
                      <a:pt x="12522" y="9584"/>
                    </a:lnTo>
                    <a:lnTo>
                      <a:pt x="12224" y="9983"/>
                    </a:lnTo>
                    <a:lnTo>
                      <a:pt x="12224" y="10383"/>
                    </a:lnTo>
                    <a:lnTo>
                      <a:pt x="11925" y="10383"/>
                    </a:lnTo>
                    <a:lnTo>
                      <a:pt x="11925" y="11581"/>
                    </a:lnTo>
                    <a:lnTo>
                      <a:pt x="11627" y="11581"/>
                    </a:lnTo>
                    <a:lnTo>
                      <a:pt x="11627" y="12379"/>
                    </a:lnTo>
                    <a:lnTo>
                      <a:pt x="11925" y="12379"/>
                    </a:lnTo>
                    <a:lnTo>
                      <a:pt x="11925" y="12779"/>
                    </a:lnTo>
                    <a:lnTo>
                      <a:pt x="12224" y="12779"/>
                    </a:lnTo>
                    <a:lnTo>
                      <a:pt x="12522" y="13178"/>
                    </a:lnTo>
                    <a:lnTo>
                      <a:pt x="13714" y="13178"/>
                    </a:lnTo>
                    <a:lnTo>
                      <a:pt x="13714" y="12779"/>
                    </a:lnTo>
                    <a:lnTo>
                      <a:pt x="14012" y="12779"/>
                    </a:lnTo>
                    <a:lnTo>
                      <a:pt x="14012" y="11980"/>
                    </a:lnTo>
                    <a:lnTo>
                      <a:pt x="14311" y="11980"/>
                    </a:lnTo>
                    <a:lnTo>
                      <a:pt x="14311" y="12779"/>
                    </a:lnTo>
                    <a:lnTo>
                      <a:pt x="14609" y="12779"/>
                    </a:lnTo>
                    <a:lnTo>
                      <a:pt x="14609" y="15175"/>
                    </a:lnTo>
                    <a:lnTo>
                      <a:pt x="14907" y="15175"/>
                    </a:lnTo>
                    <a:lnTo>
                      <a:pt x="14907" y="15574"/>
                    </a:lnTo>
                    <a:lnTo>
                      <a:pt x="15205" y="15574"/>
                    </a:lnTo>
                    <a:lnTo>
                      <a:pt x="15205" y="15973"/>
                    </a:lnTo>
                    <a:lnTo>
                      <a:pt x="16696" y="15973"/>
                    </a:lnTo>
                    <a:lnTo>
                      <a:pt x="17292" y="16772"/>
                    </a:lnTo>
                    <a:lnTo>
                      <a:pt x="17590" y="16772"/>
                    </a:lnTo>
                    <a:lnTo>
                      <a:pt x="17590" y="17171"/>
                    </a:lnTo>
                    <a:lnTo>
                      <a:pt x="18186" y="17970"/>
                    </a:lnTo>
                    <a:lnTo>
                      <a:pt x="18186" y="18369"/>
                    </a:lnTo>
                    <a:lnTo>
                      <a:pt x="18783" y="18369"/>
                    </a:lnTo>
                    <a:lnTo>
                      <a:pt x="18783" y="19567"/>
                    </a:lnTo>
                    <a:lnTo>
                      <a:pt x="19081" y="19567"/>
                    </a:lnTo>
                    <a:lnTo>
                      <a:pt x="19081" y="19967"/>
                    </a:lnTo>
                    <a:lnTo>
                      <a:pt x="19975" y="1996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3071802" y="192880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endParaRPr lang="ru-RU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6715140" y="457200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/>
                <a:ea typeface="Times New Roman"/>
              </a:rPr>
              <a:t>t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43372" y="1714488"/>
            <a:ext cx="4286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II</a:t>
            </a:r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0014A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7818" y="4324657"/>
            <a:ext cx="4286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0034" y="571480"/>
            <a:ext cx="38576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</a:t>
            </a:r>
            <a:r>
              <a:rPr lang="en-US" sz="4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4800" b="1" baseline="-25000" dirty="0" smtClean="0">
                <a:latin typeface="Times New Roman"/>
                <a:ea typeface="Times New Roman"/>
              </a:rPr>
              <a:t>  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</a:t>
            </a:r>
            <a:r>
              <a:rPr lang="en-US" sz="4800" b="1" dirty="0" smtClean="0">
                <a:latin typeface="Times New Roman"/>
                <a:ea typeface="Times New Roman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</a:t>
            </a:r>
            <a:r>
              <a:rPr lang="en-US" sz="4800" b="1" dirty="0" smtClean="0">
                <a:latin typeface="Times New Roman"/>
                <a:ea typeface="Times New Roman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r>
              <a:rPr lang="en-US" sz="4800" b="1" baseline="-250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II</a:t>
            </a:r>
            <a:r>
              <a:rPr lang="ru-RU" sz="48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endParaRPr lang="ru-RU" sz="4800" dirty="0">
              <a:solidFill>
                <a:srgbClr val="0014A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12" y="2285992"/>
            <a:ext cx="250033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</a:t>
            </a:r>
            <a:r>
              <a:rPr lang="en-US" sz="4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4800" b="1" baseline="-25000" dirty="0" smtClean="0">
                <a:latin typeface="Times New Roman"/>
                <a:ea typeface="Times New Roman"/>
              </a:rPr>
              <a:t>  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</a:t>
            </a:r>
            <a:r>
              <a:rPr lang="en-US" sz="4800" b="1" dirty="0" smtClean="0">
                <a:latin typeface="Times New Roman"/>
                <a:ea typeface="Times New Roman"/>
              </a:rPr>
              <a:t>  </a:t>
            </a:r>
            <a:r>
              <a:rPr lang="en-US" sz="4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r>
              <a:rPr lang="en-US" sz="4800" b="1" baseline="-250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II</a:t>
            </a:r>
            <a:r>
              <a:rPr lang="ru-RU" sz="4800" dirty="0" smtClean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endParaRPr lang="ru-RU" sz="4800" dirty="0">
              <a:solidFill>
                <a:srgbClr val="0014AC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36096" y="6093297"/>
            <a:ext cx="2520279" cy="7647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7-2 ,стр.2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  <p:bldP spid="67" grpId="0" animBg="1"/>
      <p:bldP spid="68" grpId="0" animBg="1"/>
      <p:bldP spid="69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-2738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8. </a:t>
            </a:r>
            <a:r>
              <a:rPr lang="ru-RU" sz="2400" b="1" dirty="0">
                <a:latin typeface="Times New Roman"/>
                <a:ea typeface="Times New Roman"/>
              </a:rPr>
              <a:t>Почему стратонавты не могут определить двигается ли их стратостат?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9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r>
              <a:rPr lang="ru-RU" sz="2400" b="1" dirty="0">
                <a:latin typeface="Times New Roman"/>
                <a:ea typeface="Times New Roman"/>
              </a:rPr>
              <a:t>Какова траектория движения точек винта самолета относительно летчика? Относительно земли?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10. </a:t>
            </a:r>
            <a:r>
              <a:rPr lang="ru-RU" sz="2800" b="1" dirty="0">
                <a:latin typeface="Times New Roman"/>
                <a:ea typeface="Times New Roman"/>
              </a:rPr>
              <a:t>Правильно ли говорят, что солнце восходит и заходит</a:t>
            </a:r>
            <a:r>
              <a:rPr lang="ru-RU" sz="28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11. </a:t>
            </a:r>
            <a:r>
              <a:rPr lang="ru-RU" sz="2800" b="1" dirty="0">
                <a:latin typeface="Times New Roman"/>
                <a:ea typeface="Times New Roman"/>
              </a:rPr>
              <a:t>Двигаются ли кеды бегуна</a:t>
            </a:r>
            <a:r>
              <a:rPr lang="ru-RU" sz="28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eriod" startAt="12"/>
            </a:pPr>
            <a:r>
              <a:rPr lang="ru-RU" sz="2800" dirty="0" smtClean="0">
                <a:latin typeface="Times New Roman"/>
                <a:ea typeface="Times New Roman"/>
              </a:rPr>
              <a:t>Два </a:t>
            </a:r>
            <a:r>
              <a:rPr lang="ru-RU" sz="2800" dirty="0" smtClean="0">
                <a:latin typeface="Times New Roman"/>
                <a:ea typeface="Times New Roman"/>
              </a:rPr>
              <a:t>удава глотают друг друга с хвоста. Чем это кончится</a:t>
            </a:r>
            <a:r>
              <a:rPr lang="ru-RU" sz="2800" dirty="0" smtClean="0">
                <a:latin typeface="Times New Roman"/>
                <a:ea typeface="Times New Roman"/>
              </a:rPr>
              <a:t>?</a:t>
            </a:r>
          </a:p>
          <a:p>
            <a:pPr marL="457200" indent="-457200">
              <a:spcAft>
                <a:spcPts val="0"/>
              </a:spcAft>
              <a:buAutoNum type="arabicPeriod" startAt="12"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eriod" startAt="12"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                 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5.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Применение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знаний при решении задач. Упр.1 (1,2,3) стр.15.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157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929330"/>
            <a:ext cx="4608512" cy="7651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движения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5772150"/>
            <a:ext cx="576263" cy="68103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95288" y="56991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95288" y="5632450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-100м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897266" y="4143380"/>
            <a:ext cx="433388" cy="172878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4859338" y="5124450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411413" y="4476750"/>
            <a:ext cx="5381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859338" y="4548188"/>
            <a:ext cx="6492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H="1">
            <a:off x="4810125" y="4714884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2285984" y="5072074"/>
            <a:ext cx="935037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471738" y="4643446"/>
            <a:ext cx="371475" cy="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8283605" y="5214950"/>
            <a:ext cx="503237" cy="504825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124075" y="4116388"/>
            <a:ext cx="647700" cy="0"/>
          </a:xfrm>
          <a:prstGeom prst="line">
            <a:avLst/>
          </a:prstGeom>
          <a:noFill/>
          <a:ln w="5715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4356100" y="4260850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2268538" y="3468688"/>
            <a:ext cx="57626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4643438" y="38608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4572000" y="3714752"/>
            <a:ext cx="5762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2268538" y="3644900"/>
            <a:ext cx="358775" cy="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395288" y="3860800"/>
            <a:ext cx="10080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</a:rPr>
              <a:t>Стоит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</a:rPr>
              <a:t>10с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 flipV="1">
            <a:off x="5580063" y="1208078"/>
            <a:ext cx="647700" cy="863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3771907" y="987966"/>
            <a:ext cx="800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3340708" y="2071018"/>
            <a:ext cx="40005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20          30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-20 </a:t>
            </a:r>
          </a:p>
          <a:p>
            <a:pPr eaLnBrk="0" hangingPunct="0"/>
            <a:endParaRPr lang="ru-RU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4284663" y="1196975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7380288" y="2141538"/>
            <a:ext cx="1354137" cy="28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(с)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34373" y="1112490"/>
            <a:ext cx="3554412" cy="2016125"/>
            <a:chOff x="595" y="9425"/>
            <a:chExt cx="7740" cy="6480"/>
          </a:xfrm>
        </p:grpSpPr>
        <p:sp>
          <p:nvSpPr>
            <p:cNvPr id="108584" name="Line 40"/>
            <p:cNvSpPr>
              <a:spLocks noChangeShapeType="1"/>
            </p:cNvSpPr>
            <p:nvPr/>
          </p:nvSpPr>
          <p:spPr bwMode="auto">
            <a:xfrm>
              <a:off x="595" y="12508"/>
              <a:ext cx="77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>
              <a:off x="1341" y="9425"/>
              <a:ext cx="0" cy="648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586" name="Line 42"/>
          <p:cNvSpPr>
            <a:spLocks noChangeShapeType="1"/>
          </p:cNvSpPr>
          <p:nvPr/>
        </p:nvSpPr>
        <p:spPr bwMode="auto">
          <a:xfrm flipV="1">
            <a:off x="4356100" y="2062163"/>
            <a:ext cx="635000" cy="93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5004748" y="2060575"/>
            <a:ext cx="588963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4357692" y="776271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5003800" y="10525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1" name="Line 47"/>
          <p:cNvSpPr>
            <a:spLocks noChangeShapeType="1"/>
          </p:cNvSpPr>
          <p:nvPr/>
        </p:nvSpPr>
        <p:spPr bwMode="auto">
          <a:xfrm>
            <a:off x="5610225" y="9810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6227763" y="9810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93" name="Rectangle 49"/>
          <p:cNvSpPr>
            <a:spLocks noChangeArrowheads="1"/>
          </p:cNvSpPr>
          <p:nvPr/>
        </p:nvSpPr>
        <p:spPr bwMode="auto">
          <a:xfrm>
            <a:off x="8475692" y="5783281"/>
            <a:ext cx="311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4535488" y="0"/>
            <a:ext cx="4608512" cy="7651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14A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график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движения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FF33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926 L -0.8743 0.006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3 0.00717 L 0.00591 0.007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  <p:bldP spid="108548" grpId="0" animBg="1"/>
      <p:bldP spid="108549" grpId="0"/>
      <p:bldP spid="108550" grpId="0" animBg="1"/>
      <p:bldP spid="108551" grpId="0" animBg="1"/>
      <p:bldP spid="108552" grpId="0"/>
      <p:bldP spid="108553" grpId="0"/>
      <p:bldP spid="108554" grpId="0" animBg="1"/>
      <p:bldP spid="108556" grpId="0" animBg="1"/>
      <p:bldP spid="108557" grpId="0" animBg="1"/>
      <p:bldP spid="108558" grpId="0" animBg="1"/>
      <p:bldP spid="108558" grpId="1" animBg="1"/>
      <p:bldP spid="108558" grpId="2" animBg="1"/>
      <p:bldP spid="108558" grpId="3" animBg="1"/>
      <p:bldP spid="108562" grpId="0" animBg="1"/>
      <p:bldP spid="108563" grpId="0" animBg="1"/>
      <p:bldP spid="108564" grpId="0"/>
      <p:bldP spid="108566" grpId="0"/>
      <p:bldP spid="108569" grpId="0" animBg="1"/>
      <p:bldP spid="108573" grpId="0"/>
      <p:bldP spid="108577" grpId="0" animBg="1"/>
      <p:bldP spid="108579" grpId="0"/>
      <p:bldP spid="108582" grpId="0"/>
      <p:bldP spid="108586" grpId="0" animBg="1"/>
      <p:bldP spid="108587" grpId="0" animBg="1"/>
      <p:bldP spid="10859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" name="Группа 40"/>
          <p:cNvGrpSpPr/>
          <p:nvPr/>
        </p:nvGrpSpPr>
        <p:grpSpPr>
          <a:xfrm>
            <a:off x="571472" y="1714487"/>
            <a:ext cx="1143008" cy="560344"/>
            <a:chOff x="3748094" y="1690737"/>
            <a:chExt cx="1143008" cy="560344"/>
          </a:xfrm>
        </p:grpSpPr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3748094" y="2036769"/>
              <a:ext cx="222250" cy="21431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V="1">
              <a:off x="3869495" y="1690737"/>
              <a:ext cx="1021607" cy="4540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41"/>
          <p:cNvGrpSpPr/>
          <p:nvPr/>
        </p:nvGrpSpPr>
        <p:grpSpPr>
          <a:xfrm rot="1752616">
            <a:off x="2152102" y="2289912"/>
            <a:ext cx="1286922" cy="122238"/>
            <a:chOff x="2508791" y="1225550"/>
            <a:chExt cx="1286922" cy="122238"/>
          </a:xfrm>
        </p:grpSpPr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3665538" y="1225550"/>
              <a:ext cx="130175" cy="122238"/>
            </a:xfrm>
            <a:prstGeom prst="ellipse">
              <a:avLst/>
            </a:prstGeom>
            <a:noFill/>
            <a:ln w="3810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2508791" y="1293813"/>
              <a:ext cx="1225009" cy="457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642910" y="4714884"/>
            <a:ext cx="222250" cy="214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 rot="1752616">
            <a:off x="3021914" y="5381816"/>
            <a:ext cx="130175" cy="1222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071538" y="457200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>
            <a:off x="-32" y="5240669"/>
            <a:ext cx="1928826" cy="117157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0" y="4214818"/>
            <a:ext cx="56591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ea typeface="Times New Roman"/>
              </a:rPr>
              <a:t>d</a:t>
            </a:r>
            <a:r>
              <a:rPr lang="ru-RU" sz="3200" dirty="0" smtClean="0">
                <a:latin typeface="Times New Roman"/>
                <a:ea typeface="Times New Roman"/>
              </a:rPr>
              <a:t> 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57158" y="0"/>
            <a:ext cx="703237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3-1.</a:t>
            </a:r>
            <a:r>
              <a:rPr lang="ru-RU" sz="3600" b="1" i="1" dirty="0" smtClean="0">
                <a:latin typeface="Times New Roman"/>
                <a:ea typeface="Times New Roman"/>
              </a:rPr>
              <a:t>    </a:t>
            </a:r>
            <a:r>
              <a:rPr lang="ru-RU" sz="3600" dirty="0" smtClean="0">
                <a:latin typeface="Times New Roman"/>
                <a:ea typeface="Times New Roman"/>
              </a:rPr>
              <a:t>минимальное расстояние -?</a:t>
            </a:r>
            <a:endParaRPr lang="ru-RU" sz="3600" dirty="0">
              <a:latin typeface="Times New Roman"/>
              <a:ea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000372"/>
            <a:ext cx="842096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С.О. свяжем с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красным №1, </a:t>
            </a:r>
            <a:r>
              <a:rPr lang="ru-RU" sz="3200" dirty="0" smtClean="0">
                <a:latin typeface="Times New Roman"/>
                <a:ea typeface="Times New Roman"/>
              </a:rPr>
              <a:t>т.е его скорость =0</a:t>
            </a:r>
            <a:endParaRPr lang="ru-RU" sz="3200" dirty="0">
              <a:latin typeface="Times New Roman"/>
              <a:ea typeface="Times New Roman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rot="1752616" flipH="1">
            <a:off x="1862061" y="5087539"/>
            <a:ext cx="1225009" cy="457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907187" y="4857760"/>
            <a:ext cx="1021607" cy="454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arrow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 flipV="1">
            <a:off x="928662" y="4857760"/>
            <a:ext cx="1021607" cy="454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rot="1752616" flipH="1">
            <a:off x="962047" y="4896061"/>
            <a:ext cx="2024908" cy="95722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642910" y="1571612"/>
            <a:ext cx="500066" cy="369332"/>
            <a:chOff x="642910" y="1571612"/>
            <a:chExt cx="500066" cy="36933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42910" y="1571612"/>
              <a:ext cx="5000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+mj-lt"/>
                <a:buNone/>
              </a:pPr>
              <a:r>
                <a:rPr lang="en-US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v</a:t>
              </a:r>
              <a:r>
                <a:rPr lang="ru-RU" b="1" baseline="-25000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1</a:t>
              </a:r>
              <a:endParaRPr lang="ru-RU" b="1" dirty="0" smtClean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714348" y="1643050"/>
              <a:ext cx="214314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2857488" y="2000240"/>
            <a:ext cx="428628" cy="369332"/>
            <a:chOff x="2857488" y="2000240"/>
            <a:chExt cx="428628" cy="36933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2857488" y="2000240"/>
              <a:ext cx="4286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+mj-lt"/>
                <a:buNone/>
              </a:pPr>
              <a:r>
                <a:rPr lang="en-US" b="1" dirty="0" smtClean="0">
                  <a:solidFill>
                    <a:srgbClr val="0014AC"/>
                  </a:solidFill>
                  <a:latin typeface="Times New Roman"/>
                  <a:ea typeface="Times New Roman"/>
                </a:rPr>
                <a:t>v</a:t>
              </a:r>
              <a:r>
                <a:rPr lang="ru-RU" b="1" baseline="-25000" dirty="0" smtClean="0">
                  <a:solidFill>
                    <a:srgbClr val="0014AC"/>
                  </a:solidFill>
                  <a:latin typeface="Times New Roman"/>
                  <a:ea typeface="Times New Roman"/>
                </a:rPr>
                <a:t>2</a:t>
              </a: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2928926" y="2070090"/>
              <a:ext cx="214314" cy="1588"/>
            </a:xfrm>
            <a:prstGeom prst="straightConnector1">
              <a:avLst/>
            </a:prstGeom>
            <a:ln w="127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Прямая соединительная линия 80"/>
          <p:cNvCxnSpPr/>
          <p:nvPr/>
        </p:nvCxnSpPr>
        <p:spPr>
          <a:xfrm rot="5400000">
            <a:off x="571523" y="5099319"/>
            <a:ext cx="358676" cy="184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211216" y="4657094"/>
            <a:ext cx="214314" cy="1588"/>
          </a:xfrm>
          <a:prstGeom prst="straightConnector1">
            <a:avLst/>
          </a:prstGeom>
          <a:ln w="127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545367" y="0"/>
            <a:ext cx="1598633" cy="628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0.04509 L -0.27865 -0.186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3076 L 0.28837 -0.168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55 L -0.33923 -0.028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1" animBg="1"/>
      <p:bldP spid="58" grpId="2" animBg="1"/>
      <p:bldP spid="61" grpId="0" animBg="1"/>
      <p:bldP spid="64" grpId="0" animBg="1"/>
      <p:bldP spid="75" grpId="0" animBg="1"/>
      <p:bldP spid="56" grpId="0" animBg="1"/>
      <p:bldP spid="67" grpId="0" animBg="1"/>
      <p:bldP spid="68" grpId="0" animBg="1"/>
      <p:bldP spid="69" grpId="0" animBg="1"/>
      <p:bldP spid="69" grpId="1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Гр.2//т1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750" t="21973" r="17968" b="65623"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928802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1857364"/>
            <a:ext cx="3286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/25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571744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2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ЗА 1/25 секунды пуля пролетела 400м. </a:t>
            </a: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143108" y="4429131"/>
            <a:ext cx="2000264" cy="12858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H="1">
            <a:off x="2143108" y="250030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85852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143140" y="574637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2922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709974">
            <a:off x="2204436" y="394449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4560" y="4429132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99575" y="5715016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274554" y="5177802"/>
            <a:ext cx="783696" cy="519474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72198" y="3857628"/>
            <a:ext cx="15716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29198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80·0,5=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072198" y="4500570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=80·0,87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88527" y="5072074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=69,28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143108" y="5763300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169547" y="3173414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3286124"/>
            <a:ext cx="6429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5143504" y="2762904"/>
            <a:ext cx="785818" cy="523220"/>
            <a:chOff x="7572396" y="1571612"/>
            <a:chExt cx="928694" cy="523220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800" b="1" dirty="0"/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6000760" y="3214686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826977">
            <a:off x="2162483" y="3023071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Эск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6414" y="2643182"/>
            <a:ext cx="3357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0,69м/с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4546" y="585789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,4м/с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 l="18750" t="34873" r="17968" b="47265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15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31" grpId="0"/>
      <p:bldP spid="34" grpId="0" animBg="1"/>
      <p:bldP spid="38" grpId="0" animBg="1"/>
      <p:bldP spid="38" grpId="1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0055" r="14069" b="79152"/>
          <a:stretch>
            <a:fillRect/>
          </a:stretch>
        </p:blipFill>
        <p:spPr bwMode="auto">
          <a:xfrm>
            <a:off x="251520" y="0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1129" r="49797" b="46668"/>
          <a:stretch>
            <a:fillRect/>
          </a:stretch>
        </p:blipFill>
        <p:spPr bwMode="auto">
          <a:xfrm>
            <a:off x="2240162" y="692696"/>
            <a:ext cx="6903838" cy="52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58500" r="14069" b="27192"/>
          <a:stretch>
            <a:fillRect/>
          </a:stretch>
        </p:blipFill>
        <p:spPr bwMode="auto">
          <a:xfrm>
            <a:off x="0" y="0"/>
            <a:ext cx="9144000" cy="1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0203" t="22148" r="14069" b="43891"/>
          <a:stretch>
            <a:fillRect/>
          </a:stretch>
        </p:blipFill>
        <p:spPr bwMode="auto">
          <a:xfrm>
            <a:off x="4572000" y="1052736"/>
            <a:ext cx="4572000" cy="34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43608" cy="1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646338"/>
            <a:ext cx="6500858" cy="25666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6-9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гр2/№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1,2,3,5,9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прз1,2 стр.2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7428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Стратонавты не могут определить двигается ли их стратостат, т.к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Какова траектория движения точек винта самолета относительно летчика?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Относительно земли?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Спираль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Правильно ли говорят, что солнце восходит и заходит?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вращается вокруг своей оси! Поэтому все звёзды  как бы восходят и заходят.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 Двигаются ли кеды бегуна?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Двигаются относительно дороги и не двигаются относительно бегуна!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492919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в диагностике по т№1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6144</TotalTime>
  <Words>1826</Words>
  <Application>Microsoft Office PowerPoint</Application>
  <PresentationFormat>Экран (4:3)</PresentationFormat>
  <Paragraphs>373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Домашнее задание.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Рисунок  движения 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660</cp:revision>
  <dcterms:created xsi:type="dcterms:W3CDTF">2009-11-04T14:29:22Z</dcterms:created>
  <dcterms:modified xsi:type="dcterms:W3CDTF">2021-05-31T04:13:43Z</dcterms:modified>
</cp:coreProperties>
</file>