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289" r:id="rId2"/>
    <p:sldId id="384" r:id="rId3"/>
    <p:sldId id="377" r:id="rId4"/>
    <p:sldId id="375" r:id="rId5"/>
    <p:sldId id="386" r:id="rId6"/>
    <p:sldId id="316" r:id="rId7"/>
    <p:sldId id="389" r:id="rId8"/>
    <p:sldId id="373" r:id="rId9"/>
    <p:sldId id="390" r:id="rId10"/>
    <p:sldId id="388" r:id="rId11"/>
    <p:sldId id="311" r:id="rId12"/>
    <p:sldId id="376" r:id="rId13"/>
    <p:sldId id="378" r:id="rId14"/>
    <p:sldId id="387" r:id="rId15"/>
    <p:sldId id="391" r:id="rId16"/>
    <p:sldId id="392" r:id="rId17"/>
    <p:sldId id="3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65D21"/>
    <a:srgbClr val="0014AC"/>
    <a:srgbClr val="003300"/>
    <a:srgbClr val="000099"/>
    <a:srgbClr val="006600"/>
    <a:srgbClr val="2706EC"/>
    <a:srgbClr val="66CCFF"/>
    <a:srgbClr val="0033CC"/>
    <a:srgbClr val="220FB1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403" autoAdjust="0"/>
    <p:restoredTop sz="94660" autoAdjust="0"/>
  </p:normalViewPr>
  <p:slideViewPr>
    <p:cSldViewPr>
      <p:cViewPr>
        <p:scale>
          <a:sx n="62" d="100"/>
          <a:sy n="62" d="100"/>
        </p:scale>
        <p:origin x="-780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62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3.jpeg"/><Relationship Id="rId5" Type="http://schemas.openxmlformats.org/officeDocument/2006/relationships/audio" Target="../media/audio4.wav"/><Relationship Id="rId10" Type="http://schemas.openxmlformats.org/officeDocument/2006/relationships/image" Target="../media/image12.jpeg"/><Relationship Id="rId4" Type="http://schemas.openxmlformats.org/officeDocument/2006/relationships/audio" Target="../media/audio8.wav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7  класс  т№3  (3 состояния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5886191"/>
              </p:ext>
            </p:extLst>
          </p:nvPr>
        </p:nvGraphicFramePr>
        <p:xfrm>
          <a:off x="0" y="500043"/>
          <a:ext cx="9144000" cy="591309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357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Урок - 5 (т№3) № 5раздел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  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 состояния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вещества.     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41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ЦЕЛИ:1.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Создать условия для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усвоения знаний по теме №3.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             2. 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Создать условия для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доказательства взаимодействия молекул и наглядного представления  о характере движения молекул  в различных состояниях вещества.             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способствовать </a:t>
                      </a: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усвоению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материала темы №2 и восприятию материала темы №3.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 dirty="0" err="1"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  <a:r>
                        <a:rPr lang="ru-RU" sz="2000" b="1" i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 УРОКА</a:t>
                      </a:r>
                      <a:r>
                        <a:rPr lang="ru-RU" sz="2000" cap="all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комбинированный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  <a:cs typeface="Times New Roman"/>
                        </a:rPr>
                        <a:t>с элементами технологии усвоения и изучения нового материала.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6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1.С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войство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газов занимать весь объём.</a:t>
                      </a:r>
                      <a:r>
                        <a:rPr lang="ru-RU" sz="2000" b="1" i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cap="all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i="1" cap="all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r>
                        <a:rPr lang="ru-RU" sz="2000" b="1" i="0" cap="all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БНП</a:t>
                      </a:r>
                      <a:r>
                        <a:rPr lang="ru-RU" sz="2000" b="1" i="0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2000" b="1" i="0" cap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0" cap="none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аним</a:t>
                      </a:r>
                      <a:r>
                        <a:rPr lang="ru-RU" sz="2000" b="1" i="0" cap="none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i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 №6,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0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2000" b="1" i="0" cap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фильм 7 </a:t>
                      </a:r>
                      <a:r>
                        <a:rPr lang="ru-RU" sz="2000" b="1" i="0" cap="none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</a:t>
                      </a:r>
                      <a:r>
                        <a:rPr lang="ru-RU" sz="2000" b="1" i="0" cap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2000" b="1" i="0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2000" b="1" i="0" cap="all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«три состояния вещества»</a:t>
                      </a:r>
                      <a:r>
                        <a:rPr lang="ru-RU" sz="2000" b="1" i="1" cap="all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i="1" cap="all" dirty="0" smtClean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3281" t="52500" r="32500" b="31667"/>
          <a:stretch>
            <a:fillRect/>
          </a:stretch>
        </p:blipFill>
        <p:spPr bwMode="auto">
          <a:xfrm>
            <a:off x="0" y="214290"/>
            <a:ext cx="878311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500042"/>
            <a:ext cx="5357850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11,12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 №3 стр. 29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-36512" y="-44648"/>
            <a:ext cx="9144000" cy="6858024"/>
            <a:chOff x="-93792" y="-4973273"/>
            <a:chExt cx="9144000" cy="685802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3. фазовые  состояния вещества</a:t>
            </a:r>
            <a:endParaRPr lang="ru-RU" sz="2400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твердое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молекулы сильно взаимодействуют друг с другом, расположены очень близко. 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Вещество имеет свою форму и объем (стол, линейка, лед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жидкое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взаимодействие между молекулами менее сильное, течет. Вещество имеет свой объем и принимает форму сосуда (вода, керосин, ртуть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газообразное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молекулы почти не взаимодействуют, расстояние очень большое. Вещество принимает объем и форму сосуда (воздух, любой газ, пар).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-36512" y="-44648"/>
            <a:ext cx="9144000" cy="6858024"/>
            <a:chOff x="-93792" y="-4973273"/>
            <a:chExt cx="9144000" cy="6858024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9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5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131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0752" y="3198542"/>
            <a:ext cx="9053247" cy="6052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54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54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масса </a:t>
            </a: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en-US" sz="5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одинакова</a:t>
            </a:r>
            <a:r>
              <a:rPr kumimoji="0" lang="en-US" sz="5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7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40082" y="4077072"/>
            <a:ext cx="5452198" cy="60529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4000"/>
              </a:lnSpc>
            </a:pP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близость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молекул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lang="en-US" sz="4800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98491" y="245425"/>
            <a:ext cx="4234288" cy="250485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лед    90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 100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ts val="6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пар    59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923928" y="476672"/>
            <a:ext cx="169013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19872" y="1980129"/>
            <a:ext cx="52565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-152135" y="4714884"/>
            <a:ext cx="5281574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концентрация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5129439" y="4714884"/>
            <a:ext cx="4014561" cy="621324"/>
          </a:xfrm>
          <a:prstGeom prst="rect">
            <a:avLst/>
          </a:prstGeom>
          <a:solidFill>
            <a:srgbClr val="F9E3A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4000"/>
              </a:lnSpc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кол-во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в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964971" y="1196752"/>
            <a:ext cx="1183093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0" y="1285860"/>
            <a:ext cx="9144000" cy="6858024"/>
            <a:chOff x="-93792" y="-4973273"/>
            <a:chExt cx="9144000" cy="685802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32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8134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4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4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4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400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4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410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uiExpand="1" build="p" animBg="1" autoUpdateAnimBg="0"/>
      <p:bldP spid="4101" grpId="1" build="allAtOnce" animBg="1"/>
      <p:bldP spid="11" grpId="0" uiExpand="1" build="p" animBg="1"/>
      <p:bldP spid="11" grpId="1" build="allAtOnce" animBg="1"/>
      <p:bldP spid="18" grpId="0" uiExpand="1" build="p" animBg="1"/>
      <p:bldP spid="19" grpId="0" animBg="1"/>
      <p:bldP spid="20" grpId="0" animBg="1"/>
      <p:bldP spid="17" grpId="0" animBg="1"/>
      <p:bldP spid="22" grpId="0" animBg="1"/>
      <p:bldP spid="4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32813" t="17500" r="56802" b="52500"/>
          <a:stretch>
            <a:fillRect/>
          </a:stretch>
        </p:blipFill>
        <p:spPr bwMode="auto">
          <a:xfrm>
            <a:off x="0" y="0"/>
            <a:ext cx="3428992" cy="557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45038" t="17500" r="44218" b="60000"/>
          <a:stretch>
            <a:fillRect/>
          </a:stretch>
        </p:blipFill>
        <p:spPr bwMode="auto">
          <a:xfrm>
            <a:off x="3643306" y="0"/>
            <a:ext cx="303216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56719" t="17500" r="32968" b="60000"/>
          <a:stretch>
            <a:fillRect/>
          </a:stretch>
        </p:blipFill>
        <p:spPr bwMode="auto">
          <a:xfrm>
            <a:off x="6524626" y="0"/>
            <a:ext cx="261937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2813" t="58333" r="57812" b="22500"/>
          <a:stretch>
            <a:fillRect/>
          </a:stretch>
        </p:blipFill>
        <p:spPr bwMode="auto">
          <a:xfrm>
            <a:off x="6072198" y="3325428"/>
            <a:ext cx="3071802" cy="353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157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37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33750" t="9166" r="33250" b="81667"/>
          <a:stretch>
            <a:fillRect/>
          </a:stretch>
        </p:blipFill>
        <p:spPr bwMode="auto">
          <a:xfrm>
            <a:off x="-1" y="0"/>
            <a:ext cx="914400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4558" t="30000" r="31093" b="50833"/>
          <a:stretch>
            <a:fillRect/>
          </a:stretch>
        </p:blipFill>
        <p:spPr bwMode="auto">
          <a:xfrm>
            <a:off x="-32" y="928670"/>
            <a:ext cx="9103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33750" t="50833" r="31093" b="15833"/>
          <a:stretch>
            <a:fillRect/>
          </a:stretch>
        </p:blipFill>
        <p:spPr bwMode="auto">
          <a:xfrm>
            <a:off x="973255" y="2500306"/>
            <a:ext cx="8170745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34672" t="50833" r="31093" b="15833"/>
          <a:stretch>
            <a:fillRect/>
          </a:stretch>
        </p:blipFill>
        <p:spPr bwMode="auto">
          <a:xfrm>
            <a:off x="-32" y="0"/>
            <a:ext cx="914403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3108" y="428604"/>
            <a:ext cx="7000892" cy="1000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428736"/>
            <a:ext cx="7000892" cy="7858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3571876"/>
            <a:ext cx="7000892" cy="1143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4786322"/>
            <a:ext cx="7000892" cy="1143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6324921"/>
            <a:ext cx="157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38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34688" t="9166" r="30625" b="79168"/>
          <a:stretch>
            <a:fillRect/>
          </a:stretch>
        </p:blipFill>
        <p:spPr bwMode="auto">
          <a:xfrm>
            <a:off x="0" y="0"/>
            <a:ext cx="5286412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37500" t="20833" r="30625" b="61667"/>
          <a:stretch>
            <a:fillRect/>
          </a:stretch>
        </p:blipFill>
        <p:spPr bwMode="auto">
          <a:xfrm>
            <a:off x="3823535" y="928670"/>
            <a:ext cx="532046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36563" t="49167" r="41406" b="40000"/>
          <a:stretch>
            <a:fillRect/>
          </a:stretch>
        </p:blipFill>
        <p:spPr bwMode="auto">
          <a:xfrm>
            <a:off x="-33" y="1643050"/>
            <a:ext cx="4143405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36094" t="60000" r="34352" b="29167"/>
          <a:stretch>
            <a:fillRect/>
          </a:stretch>
        </p:blipFill>
        <p:spPr bwMode="auto">
          <a:xfrm>
            <a:off x="2214546" y="2857496"/>
            <a:ext cx="692948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36188" t="70834" r="39531" b="19166"/>
          <a:stretch>
            <a:fillRect/>
          </a:stretch>
        </p:blipFill>
        <p:spPr bwMode="auto">
          <a:xfrm>
            <a:off x="0" y="4143380"/>
            <a:ext cx="58590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34688" t="80834" r="44219" b="7500"/>
          <a:stretch>
            <a:fillRect/>
          </a:stretch>
        </p:blipFill>
        <p:spPr bwMode="auto">
          <a:xfrm>
            <a:off x="4092319" y="5286388"/>
            <a:ext cx="5051681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348" y="1000108"/>
            <a:ext cx="1071570" cy="2857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53850" y="1142984"/>
            <a:ext cx="4929190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76" y="2571744"/>
            <a:ext cx="4143372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3429000"/>
            <a:ext cx="1357322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596" y="4857760"/>
            <a:ext cx="5143536" cy="3571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13950" y="6072206"/>
            <a:ext cx="1214446" cy="2857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31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409596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    7  класс  т№3  (3 стояния </a:t>
            </a:r>
            <a:r>
              <a:rPr lang="ru-RU" sz="1800" b="1" cap="none" dirty="0" err="1" smtClean="0">
                <a:latin typeface="Times New Roman" pitchFamily="18" charset="0"/>
                <a:cs typeface="Times New Roman" pitchFamily="18" charset="0"/>
              </a:rPr>
              <a:t>в-ва</a:t>
            </a:r>
            <a:r>
              <a:rPr lang="ru-RU" sz="18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28604"/>
          <a:ext cx="9143999" cy="5029200"/>
        </p:xfrm>
        <a:graphic>
          <a:graphicData uri="http://schemas.openxmlformats.org/drawingml/2006/table">
            <a:tbl>
              <a:tblPr/>
              <a:tblGrid>
                <a:gridCol w="357158"/>
                <a:gridCol w="7929618"/>
                <a:gridCol w="857223"/>
              </a:tblGrid>
              <a:tr h="356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</a:rPr>
                        <a:t>Консультация по теме №2.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3м</a:t>
                      </a:r>
                      <a:endParaRPr lang="ru-RU" sz="1600" b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2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32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Докажите, что тела состоят из молекул</a:t>
                      </a:r>
                      <a:endParaRPr lang="ru-RU" sz="2400" i="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1231900" algn="l"/>
                        </a:tabLst>
                      </a:pPr>
                      <a:r>
                        <a:rPr lang="ru-RU" sz="2800" b="1" i="0" dirty="0">
                          <a:solidFill>
                            <a:srgbClr val="0014AC"/>
                          </a:solidFill>
                          <a:latin typeface="Times New Roman"/>
                          <a:ea typeface="Times New Roman"/>
                        </a:rPr>
                        <a:t>Докажите, что молекулы хаотически двигаются.</a:t>
                      </a:r>
                      <a:endParaRPr lang="ru-RU" sz="2000" b="1" i="0" dirty="0">
                        <a:solidFill>
                          <a:srgbClr val="0014A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latin typeface="Times New Roman"/>
                          <a:ea typeface="Times New Roman"/>
                        </a:rPr>
                        <a:t>*  визуализация   -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b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b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b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Создание проблемной ситуации: </a:t>
                      </a:r>
                      <a:r>
                        <a:rPr lang="ru-RU" sz="2800" b="1" i="1" dirty="0">
                          <a:latin typeface="Times New Roman"/>
                          <a:ea typeface="Times New Roman"/>
                        </a:rPr>
                        <a:t>Д №1 ?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1600" b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</a:rPr>
                        <a:t>Эвристическая беседа по материалу темы №3 с демонстрациями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600" b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</a:rPr>
                        <a:t>Повторение темы по ОК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b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</a:rPr>
                        <a:t>Первичная обратная связь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0">
                          <a:latin typeface="Times New Roman"/>
                        </a:rPr>
                        <a:t>стр.25.??? №2,3,4. (Лёд, вода…..)</a:t>
                      </a:r>
                      <a:endParaRPr lang="ru-RU" sz="1800" b="1" i="1">
                        <a:latin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b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 dirty="0" err="1">
                          <a:latin typeface="Times New Roman"/>
                        </a:rPr>
                        <a:t>д.з</a:t>
                      </a:r>
                      <a:endParaRPr lang="ru-RU" sz="1400" b="1" cap="all" dirty="0">
                        <a:latin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Times New Roman"/>
                        </a:rPr>
                        <a:t>Т№3 (</a:t>
                      </a:r>
                      <a:r>
                        <a:rPr lang="ru-RU" sz="2800" b="1">
                          <a:latin typeface="Times New Roman"/>
                          <a:ea typeface="Times New Roman"/>
                        </a:rPr>
                        <a:t>§§</a:t>
                      </a:r>
                      <a:r>
                        <a:rPr lang="ru-RU" sz="2400" i="1">
                          <a:latin typeface="Times New Roman"/>
                          <a:ea typeface="Times New Roman"/>
                        </a:rPr>
                        <a:t> 10,</a:t>
                      </a:r>
                      <a:r>
                        <a:rPr lang="ru-RU" sz="2400" b="1" i="1">
                          <a:latin typeface="Times New Roman"/>
                          <a:ea typeface="Times New Roman"/>
                        </a:rPr>
                        <a:t>11,12</a:t>
                      </a:r>
                      <a:r>
                        <a:rPr lang="ru-RU" sz="2400" i="1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Задание 3 (стр.29)</a:t>
                      </a:r>
                      <a:r>
                        <a:rPr lang="ru-RU" sz="2400" i="1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>
                          <a:latin typeface="Times New Roman"/>
                          <a:ea typeface="Times New Roman"/>
                        </a:rPr>
                        <a:t>Задание 2 (стр.23)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0" dirty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815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4">
            <a:lum bright="-20000" contrast="30000"/>
          </a:blip>
          <a:srcRect t="9659" r="43810"/>
          <a:stretch>
            <a:fillRect/>
          </a:stretch>
        </p:blipFill>
        <p:spPr bwMode="auto">
          <a:xfrm>
            <a:off x="214282" y="0"/>
            <a:ext cx="183117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500166" y="3786190"/>
            <a:ext cx="2643206" cy="8377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6500"/>
              </a:lnSpc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V=1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00 c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u="sng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>
            <a:lum bright="-30000" contrast="30000"/>
          </a:blip>
          <a:srcRect/>
          <a:stretch>
            <a:fillRect/>
          </a:stretch>
        </p:blipFill>
        <p:spPr bwMode="auto">
          <a:xfrm>
            <a:off x="4286248" y="0"/>
            <a:ext cx="485775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14646" y="5072074"/>
            <a:ext cx="5929354" cy="9258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6500"/>
              </a:lnSpc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цилиндра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148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-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28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u="sng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72330" y="5932130"/>
            <a:ext cx="2071702" cy="92589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6500"/>
              </a:lnSpc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c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u="sng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4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4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4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F131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  <p:bldP spid="15" grpId="0" build="p" animBg="1"/>
      <p:bldP spid="1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500042"/>
            <a:ext cx="5357850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№3</a:t>
            </a:r>
          </a:p>
          <a:p>
            <a:pPr algn="ctr"/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11,12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 №3 стр. 29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0438"/>
            <a:ext cx="9144000" cy="114300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Вода, лед и пар … молекулы какого вещества больше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56"/>
            <a:ext cx="9144000" cy="264320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600" b="1" cap="none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6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лед и</a:t>
            </a:r>
            <a:r>
              <a:rPr lang="ru-RU" sz="6600" b="1" cap="none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пар </a:t>
            </a:r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b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молекулы какого вещества больше.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 rot="949638">
            <a:off x="734466" y="2778928"/>
            <a:ext cx="8358246" cy="123335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/>
              <a:t>состояния 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1223896" y="3096991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ВЕЩЕСТВА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14A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642910" y="1214422"/>
            <a:ext cx="4286312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FF0000"/>
                </a:solidFill>
              </a:rPr>
              <a:t>три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-44649"/>
            <a:ext cx="9144001" cy="6858025"/>
            <a:chOff x="-21785" y="-4973273"/>
            <a:chExt cx="9144001" cy="6858025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21785" y="-4973273"/>
              <a:ext cx="9144001" cy="6858025"/>
              <a:chOff x="-2643239" y="-6673766"/>
              <a:chExt cx="9144001" cy="7072362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2643238" y="-6673766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-2643239" y="-6152753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18" name="Text Box 50"/>
              <p:cNvSpPr txBox="1">
                <a:spLocks noChangeArrowheads="1"/>
              </p:cNvSpPr>
              <p:nvPr/>
            </p:nvSpPr>
            <p:spPr bwMode="auto">
              <a:xfrm>
                <a:off x="-1679420" y="-5036225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14" name="Text Box 50"/>
            <p:cNvSpPr txBox="1">
              <a:spLocks noChangeArrowheads="1"/>
            </p:cNvSpPr>
            <p:nvPr/>
          </p:nvSpPr>
          <p:spPr bwMode="auto">
            <a:xfrm>
              <a:off x="1043608" y="-2120011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l="32813" t="9166" r="50781" b="53334"/>
          <a:stretch>
            <a:fillRect/>
          </a:stretch>
        </p:blipFill>
        <p:spPr bwMode="auto">
          <a:xfrm>
            <a:off x="0" y="0"/>
            <a:ext cx="5286380" cy="67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34388" t="63233" r="55937" b="9166"/>
          <a:stretch>
            <a:fillRect/>
          </a:stretch>
        </p:blipFill>
        <p:spPr bwMode="auto">
          <a:xfrm>
            <a:off x="6962565" y="0"/>
            <a:ext cx="218143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868" y="61436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Стр.33,34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1217272"/>
            <a:ext cx="3000396" cy="242775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газообрзное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далеко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Бильярд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слабое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04960" y="1203624"/>
            <a:ext cx="2714644" cy="248478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жидкое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близко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Толкучка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слабое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870090" y="1248336"/>
            <a:ext cx="3286116" cy="24686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твёрдое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Близко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дрожат  в  строю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0"/>
            <a:ext cx="1152128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41532" y="-27384"/>
            <a:ext cx="2066572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вода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2460" y="0"/>
            <a:ext cx="18619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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лёд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7226" y="550421"/>
            <a:ext cx="528638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молекулы  одинаковые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0" y="3706260"/>
            <a:ext cx="3000396" cy="238703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Жадный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(сжать)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форма сосуда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(легкие)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004960" y="3706260"/>
            <a:ext cx="2882158" cy="316959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течет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свой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 V,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форма сосуда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чайник-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i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     стакан…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156176" y="3861048"/>
            <a:ext cx="2952328" cy="23217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не течёт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свой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своя  форма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-36512" y="-44648"/>
            <a:ext cx="9144000" cy="6858024"/>
            <a:chOff x="-93792" y="-4973273"/>
            <a:chExt cx="9144000" cy="6858024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-93792" y="-4973273"/>
              <a:ext cx="9144000" cy="6858024"/>
              <a:chOff x="-2715246" y="-6673767"/>
              <a:chExt cx="9144000" cy="7072362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-2715246" y="-6673767"/>
                <a:ext cx="9144000" cy="707236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69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Line 16"/>
              <p:cNvSpPr>
                <a:spLocks noChangeShapeType="1"/>
              </p:cNvSpPr>
              <p:nvPr/>
            </p:nvSpPr>
            <p:spPr bwMode="auto">
              <a:xfrm>
                <a:off x="4716987" y="-6599508"/>
                <a:ext cx="864966" cy="0"/>
              </a:xfrm>
              <a:prstGeom prst="line">
                <a:avLst/>
              </a:prstGeom>
              <a:solidFill>
                <a:schemeClr val="bg2">
                  <a:lumMod val="9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6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-1547880" y="-4506632"/>
                <a:ext cx="7129833" cy="9521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>
                <a:spAutoFit/>
              </a:bodyPr>
              <a:lstStyle/>
              <a:p>
                <a:pPr lvl="0" eaLnBrk="0" hangingPunct="0"/>
                <a:r>
                  <a:rPr lang="ru-RU" sz="5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… состоят из молекул</a:t>
                </a:r>
              </a:p>
            </p:txBody>
          </p:sp>
          <p:sp>
            <p:nvSpPr>
              <p:cNvPr id="32" name="Text Box 50"/>
              <p:cNvSpPr txBox="1">
                <a:spLocks noChangeArrowheads="1"/>
              </p:cNvSpPr>
              <p:nvPr/>
            </p:nvSpPr>
            <p:spPr bwMode="auto">
              <a:xfrm>
                <a:off x="-2073055" y="-3476416"/>
                <a:ext cx="8180182" cy="114298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ru-RU" sz="5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…хаотически движутся</a:t>
                </a:r>
              </a:p>
            </p:txBody>
          </p:sp>
        </p:grp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>
              <a:off x="1266025" y="-663753"/>
              <a:ext cx="6749141" cy="11083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…взаимодействуют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4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4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4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4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4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4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4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4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4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4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4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400"/>
                                        <p:tgtEl>
                                          <p:spTgt spid="102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4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4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400"/>
                                        <p:tgtEl>
                                          <p:spTgt spid="1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4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4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400"/>
                                        <p:tgtEl>
                                          <p:spTgt spid="1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4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4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400"/>
                                        <p:tgtEl>
                                          <p:spTgt spid="1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4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4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400"/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4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4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400"/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4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4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4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4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4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4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4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4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4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4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4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4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4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4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2" dur="4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3" dur="4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4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9" dur="4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090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0" dur="4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4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6" dur="4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7" dur="4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4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4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4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4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7" dur="4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5791B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8" dur="4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4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uiExpand="1" build="p" animBg="1"/>
      <p:bldP spid="1027" grpId="0" uiExpand="1" build="p" animBg="1"/>
      <p:bldP spid="1028" grpId="0" uiExpand="1" build="p" animBg="1"/>
      <p:bldP spid="5" grpId="0" animBg="1"/>
      <p:bldP spid="6" grpId="0" animBg="1"/>
      <p:bldP spid="7" grpId="0" animBg="1"/>
      <p:bldP spid="8" grpId="0" animBg="1"/>
      <p:bldP spid="23" grpId="0" build="p" animBg="1"/>
      <p:bldP spid="24" grpId="0" build="p" animBg="1"/>
      <p:bldP spid="2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68" y="614364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Стр.33,34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 l="34688" t="55000" r="55937" b="23949"/>
          <a:stretch>
            <a:fillRect/>
          </a:stretch>
        </p:blipFill>
        <p:spPr bwMode="auto">
          <a:xfrm>
            <a:off x="0" y="0"/>
            <a:ext cx="54297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6986</TotalTime>
  <Words>552</Words>
  <Application>Microsoft Office PowerPoint</Application>
  <PresentationFormat>Экран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Уроки физики    Вторушина С.В.      7  класс  т№3  (3 состояния) </vt:lpstr>
      <vt:lpstr>Уроки физики    Вторушина С.В.      7  класс  т№3  (3 стояния в-ва) </vt:lpstr>
      <vt:lpstr>Слайд 3</vt:lpstr>
      <vt:lpstr>Домашнее задание.</vt:lpstr>
      <vt:lpstr>Вода, лед и пар …  молекулы какого вещества больше.</vt:lpstr>
      <vt:lpstr>Слайд 6</vt:lpstr>
      <vt:lpstr>Слайд 7</vt:lpstr>
      <vt:lpstr>Слайд 8</vt:lpstr>
      <vt:lpstr>Слайд 9</vt:lpstr>
      <vt:lpstr>Слайд 10</vt:lpstr>
      <vt:lpstr>Домашнее задание.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984</cp:revision>
  <dcterms:created xsi:type="dcterms:W3CDTF">2009-11-04T14:29:22Z</dcterms:created>
  <dcterms:modified xsi:type="dcterms:W3CDTF">2019-09-16T14:39:22Z</dcterms:modified>
</cp:coreProperties>
</file>