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53"/>
  </p:notesMasterIdLst>
  <p:sldIdLst>
    <p:sldId id="289" r:id="rId2"/>
    <p:sldId id="314" r:id="rId3"/>
    <p:sldId id="360" r:id="rId4"/>
    <p:sldId id="351" r:id="rId5"/>
    <p:sldId id="352" r:id="rId6"/>
    <p:sldId id="353" r:id="rId7"/>
    <p:sldId id="354" r:id="rId8"/>
    <p:sldId id="363" r:id="rId9"/>
    <p:sldId id="364" r:id="rId10"/>
    <p:sldId id="365" r:id="rId11"/>
    <p:sldId id="366" r:id="rId12"/>
    <p:sldId id="312" r:id="rId13"/>
    <p:sldId id="311" r:id="rId14"/>
    <p:sldId id="318" r:id="rId15"/>
    <p:sldId id="340" r:id="rId16"/>
    <p:sldId id="339" r:id="rId17"/>
    <p:sldId id="338" r:id="rId18"/>
    <p:sldId id="342" r:id="rId19"/>
    <p:sldId id="310" r:id="rId20"/>
    <p:sldId id="341" r:id="rId21"/>
    <p:sldId id="309" r:id="rId22"/>
    <p:sldId id="308" r:id="rId23"/>
    <p:sldId id="319" r:id="rId24"/>
    <p:sldId id="368" r:id="rId25"/>
    <p:sldId id="367" r:id="rId26"/>
    <p:sldId id="361" r:id="rId27"/>
    <p:sldId id="336" r:id="rId28"/>
    <p:sldId id="316" r:id="rId29"/>
    <p:sldId id="320" r:id="rId30"/>
    <p:sldId id="321" r:id="rId31"/>
    <p:sldId id="315" r:id="rId32"/>
    <p:sldId id="322" r:id="rId33"/>
    <p:sldId id="373" r:id="rId34"/>
    <p:sldId id="362" r:id="rId35"/>
    <p:sldId id="369" r:id="rId36"/>
    <p:sldId id="370" r:id="rId37"/>
    <p:sldId id="371" r:id="rId38"/>
    <p:sldId id="372" r:id="rId39"/>
    <p:sldId id="317" r:id="rId40"/>
    <p:sldId id="323" r:id="rId41"/>
    <p:sldId id="324" r:id="rId42"/>
    <p:sldId id="325" r:id="rId43"/>
    <p:sldId id="326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90101"/>
    <a:srgbClr val="006600"/>
    <a:srgbClr val="0014AC"/>
    <a:srgbClr val="365D21"/>
    <a:srgbClr val="FFFFFF"/>
    <a:srgbClr val="0033CC"/>
    <a:srgbClr val="220FB1"/>
    <a:srgbClr val="2923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469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400-9A63-4C0C-96BB-1E84473DD1A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0.wav"/><Relationship Id="rId10" Type="http://schemas.openxmlformats.org/officeDocument/2006/relationships/image" Target="../media/image9.png"/><Relationship Id="rId4" Type="http://schemas.openxmlformats.org/officeDocument/2006/relationships/audio" Target="../media/audio9.wav"/><Relationship Id="rId9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0.wav"/><Relationship Id="rId4" Type="http://schemas.openxmlformats.org/officeDocument/2006/relationships/audio" Target="../media/audio11.wav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.jpeg"/><Relationship Id="rId4" Type="http://schemas.openxmlformats.org/officeDocument/2006/relationships/audio" Target="../media/audio3.wav"/><Relationship Id="rId9" Type="http://schemas.openxmlformats.org/officeDocument/2006/relationships/image" Target="../media/image3.png"/><Relationship Id="rId1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12.wav"/><Relationship Id="rId9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.jpeg"/><Relationship Id="rId4" Type="http://schemas.openxmlformats.org/officeDocument/2006/relationships/audio" Target="../media/audio3.wav"/><Relationship Id="rId9" Type="http://schemas.openxmlformats.org/officeDocument/2006/relationships/image" Target="../media/image3.png"/><Relationship Id="rId1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.jpeg"/><Relationship Id="rId4" Type="http://schemas.openxmlformats.org/officeDocument/2006/relationships/audio" Target="../media/audio3.wav"/><Relationship Id="rId9" Type="http://schemas.openxmlformats.org/officeDocument/2006/relationships/image" Target="../media/image3.png"/><Relationship Id="rId1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.jpeg"/><Relationship Id="rId4" Type="http://schemas.openxmlformats.org/officeDocument/2006/relationships/audio" Target="../media/audio3.wav"/><Relationship Id="rId9" Type="http://schemas.openxmlformats.org/officeDocument/2006/relationships/image" Target="../media/image3.png"/><Relationship Id="rId1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4.jpeg"/><Relationship Id="rId5" Type="http://schemas.openxmlformats.org/officeDocument/2006/relationships/audio" Target="../media/audio4.wav"/><Relationship Id="rId15" Type="http://schemas.openxmlformats.org/officeDocument/2006/relationships/image" Target="../media/image8.jpeg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10" Type="http://schemas.openxmlformats.org/officeDocument/2006/relationships/image" Target="../media/image19.png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10" Type="http://schemas.openxmlformats.org/officeDocument/2006/relationships/image" Target="../media/image20.png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0.wav"/><Relationship Id="rId10" Type="http://schemas.openxmlformats.org/officeDocument/2006/relationships/image" Target="../media/image9.png"/><Relationship Id="rId4" Type="http://schemas.openxmlformats.org/officeDocument/2006/relationships/audio" Target="../media/audio9.wav"/><Relationship Id="rId9" Type="http://schemas.openxmlformats.org/officeDocument/2006/relationships/audio" Target="../media/audio6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48;&#1057;&#1047;\&#1091;&#1088;&#1086;&#1082;%209&#1073;\&#1087;&#1077;&#1088;&#1074;&#1099;&#1081;%20&#1089;&#1087;&#1091;&#1090;&#1085;&#1080;&#1082;.avi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0.wav"/><Relationship Id="rId10" Type="http://schemas.openxmlformats.org/officeDocument/2006/relationships/image" Target="../media/image9.png"/><Relationship Id="rId4" Type="http://schemas.openxmlformats.org/officeDocument/2006/relationships/audio" Target="../media/audio9.wav"/><Relationship Id="rId9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11" Type="http://schemas.openxmlformats.org/officeDocument/2006/relationships/image" Target="../media/image9.png"/><Relationship Id="rId5" Type="http://schemas.openxmlformats.org/officeDocument/2006/relationships/audio" Target="../media/audio9.wav"/><Relationship Id="rId10" Type="http://schemas.openxmlformats.org/officeDocument/2006/relationships/audio" Target="../media/audio6.wav"/><Relationship Id="rId4" Type="http://schemas.openxmlformats.org/officeDocument/2006/relationships/audio" Target="../media/audio8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0.wav"/><Relationship Id="rId10" Type="http://schemas.openxmlformats.org/officeDocument/2006/relationships/image" Target="../media/image9.png"/><Relationship Id="rId4" Type="http://schemas.openxmlformats.org/officeDocument/2006/relationships/audio" Target="../media/audio9.wav"/><Relationship Id="rId9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0.wav"/><Relationship Id="rId10" Type="http://schemas.openxmlformats.org/officeDocument/2006/relationships/image" Target="../media/image9.png"/><Relationship Id="rId4" Type="http://schemas.openxmlformats.org/officeDocument/2006/relationships/audio" Target="../media/audio9.wav"/><Relationship Id="rId9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4291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9  класс  (статика) 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928694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/упр./    Решение задач на законы Ньютона.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раздел (III)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Развить навыки в составлении  основного  уравнения  динамики.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Создать условия для развития навыков практического использования  законов Ньютона</a:t>
            </a: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4929198"/>
            <a:ext cx="7572428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9   «тело, брошенное горизонтально»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10  Вес тела, двигающегося ускоренно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12  Торможение  тела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13  Движение по наклонной плоскости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 Как?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(Движение какого тела  Вы описываете?)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Расставить силы! </a:t>
            </a:r>
          </a:p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(Сила – действие другого тела.  </a:t>
            </a:r>
          </a:p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                       Сколько других тел, столько и сил!)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Записать уравнение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или 2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з-на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Ньютона.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Вспомнить вопрос задачи и выразить неизвестные!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рисунок!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 l="27539" t="29296" r="10351" b="61182"/>
          <a:stretch>
            <a:fillRect/>
          </a:stretch>
        </p:blipFill>
        <p:spPr bwMode="auto">
          <a:xfrm>
            <a:off x="32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132889"/>
            <a:ext cx="2571736" cy="23365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=280кг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Mg=2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t=10c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S=35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8072462" y="3402759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6200000" flipV="1">
            <a:off x="8202215" y="2370554"/>
            <a:ext cx="885091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>
            <a:off x="7858148" y="3402759"/>
            <a:ext cx="714380" cy="461665"/>
            <a:chOff x="3176291" y="2714620"/>
            <a:chExt cx="714380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6" name="Группа 8"/>
          <p:cNvGrpSpPr/>
          <p:nvPr/>
        </p:nvGrpSpPr>
        <p:grpSpPr>
          <a:xfrm>
            <a:off x="8072462" y="1691334"/>
            <a:ext cx="714380" cy="523220"/>
            <a:chOff x="3176291" y="2714620"/>
            <a:chExt cx="714380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Прямая со стрелкой 11"/>
          <p:cNvCxnSpPr/>
          <p:nvPr/>
        </p:nvCxnSpPr>
        <p:spPr>
          <a:xfrm rot="5400000">
            <a:off x="8359008" y="1285066"/>
            <a:ext cx="1000132" cy="1588"/>
          </a:xfrm>
          <a:prstGeom prst="straightConnector1">
            <a:avLst/>
          </a:prstGeom>
          <a:ln w="952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2"/>
          <p:cNvGrpSpPr/>
          <p:nvPr/>
        </p:nvGrpSpPr>
        <p:grpSpPr>
          <a:xfrm>
            <a:off x="8286776" y="714356"/>
            <a:ext cx="714380" cy="523220"/>
            <a:chOff x="3176291" y="2714620"/>
            <a:chExt cx="714380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72330" y="1058275"/>
            <a:ext cx="1357322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канат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29652" y="2629911"/>
            <a:ext cx="428628" cy="357190"/>
          </a:xfrm>
          <a:prstGeom prst="rect">
            <a:avLst/>
          </a:prstGeom>
          <a:solidFill>
            <a:schemeClr val="bg1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14414" y="4214818"/>
            <a:ext cx="7000924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3-му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 какой силой бадья действует на канат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(вес)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 такой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же и канат действует на бадью в противоположную сторону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  N=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одержимое 36"/>
          <p:cNvSpPr txBox="1">
            <a:spLocks/>
          </p:cNvSpPr>
          <p:nvPr/>
        </p:nvSpPr>
        <p:spPr>
          <a:xfrm>
            <a:off x="2143108" y="1500174"/>
            <a:ext cx="5072098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Как?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ускоренно вниз       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3108" y="1928802"/>
            <a:ext cx="5143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Почему?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571604" y="2500306"/>
            <a:ext cx="2143140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5" name="Содержимое 36"/>
          <p:cNvSpPr txBox="1">
            <a:spLocks/>
          </p:cNvSpPr>
          <p:nvPr/>
        </p:nvSpPr>
        <p:spPr>
          <a:xfrm>
            <a:off x="2285984" y="1000108"/>
            <a:ext cx="45005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Клеть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(лифт в шахте)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5852" y="3000372"/>
            <a:ext cx="62865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Ускорение найдём из кинематики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06" y="3757885"/>
            <a:ext cx="64294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662355" y="3543567"/>
            <a:ext cx="683382" cy="1037561"/>
            <a:chOff x="6856" y="7850"/>
            <a:chExt cx="548" cy="692"/>
          </a:xfrm>
          <a:solidFill>
            <a:srgbClr val="FFC000"/>
          </a:solidFill>
        </p:grpSpPr>
        <p:sp>
          <p:nvSpPr>
            <p:cNvPr id="29" name="Line 23"/>
            <p:cNvSpPr>
              <a:spLocks noChangeShapeType="1"/>
            </p:cNvSpPr>
            <p:nvPr/>
          </p:nvSpPr>
          <p:spPr bwMode="auto">
            <a:xfrm rot="180000" flipV="1">
              <a:off x="6899" y="8195"/>
              <a:ext cx="440" cy="1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24"/>
            <p:cNvGrpSpPr>
              <a:grpSpLocks/>
            </p:cNvGrpSpPr>
            <p:nvPr/>
          </p:nvGrpSpPr>
          <p:grpSpPr bwMode="auto">
            <a:xfrm>
              <a:off x="6856" y="7850"/>
              <a:ext cx="548" cy="692"/>
              <a:chOff x="7336" y="7713"/>
              <a:chExt cx="548" cy="692"/>
            </a:xfrm>
            <a:grpFill/>
          </p:grpSpPr>
          <p:sp>
            <p:nvSpPr>
              <p:cNvPr id="31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548" cy="33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28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kumimoji="0" lang="ru-RU" sz="28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 Box 26"/>
              <p:cNvSpPr txBox="1">
                <a:spLocks noChangeArrowheads="1"/>
              </p:cNvSpPr>
              <p:nvPr/>
            </p:nvSpPr>
            <p:spPr bwMode="auto">
              <a:xfrm>
                <a:off x="7341" y="8133"/>
                <a:ext cx="314" cy="2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1357290" y="3571876"/>
            <a:ext cx="150019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28926" y="3558605"/>
            <a:ext cx="264320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70м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100с</a:t>
            </a:r>
            <a:r>
              <a:rPr lang="en-US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72132" y="3558605"/>
            <a:ext cx="150019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0,7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43306" y="2500306"/>
            <a:ext cx="4643438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2800Н-280кг·0,7м/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786646" y="4000504"/>
            <a:ext cx="135735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5473029"/>
            <a:ext cx="9144000" cy="138499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бадьи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массой 280кг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ускоренном движении вниз составит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(Вес приложен к канату, поэтому на рисунке его нет)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7" grpId="0" animBg="1"/>
      <p:bldP spid="18" grpId="0" animBg="1"/>
      <p:bldP spid="19" grpId="0" animBg="1"/>
      <p:bldP spid="22" grpId="0" build="p" animBg="1"/>
      <p:bldP spid="23" grpId="0" build="p" animBg="1"/>
      <p:bldP spid="24" grpId="0" animBg="1"/>
      <p:bldP spid="25" grpId="0" build="p" animBg="1"/>
      <p:bldP spid="26" grpId="0" animBg="1"/>
      <p:bldP spid="27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148323" y="0"/>
          <a:ext cx="995677" cy="2926080"/>
        </p:xfrm>
        <a:graphic>
          <a:graphicData uri="http://schemas.openxmlformats.org/drawingml/2006/table">
            <a:tbl>
              <a:tblPr/>
              <a:tblGrid>
                <a:gridCol w="995677"/>
              </a:tblGrid>
              <a:tr h="219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229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246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245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204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205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тр.</a:t>
                      </a:r>
                      <a:endParaRPr lang="ru-RU" sz="4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4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 l="26953" t="24170" r="10937" b="60449"/>
          <a:stretch>
            <a:fillRect/>
          </a:stretch>
        </p:blipFill>
        <p:spPr bwMode="auto">
          <a:xfrm>
            <a:off x="0" y="71414"/>
            <a:ext cx="757242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1071538" y="1556792"/>
            <a:ext cx="1143008" cy="2786082"/>
            <a:chOff x="1071538" y="1571612"/>
            <a:chExt cx="1143008" cy="2786082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rot="16200000" flipV="1">
            <a:off x="1622794" y="4235066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4"/>
          <p:cNvGrpSpPr/>
          <p:nvPr/>
        </p:nvGrpSpPr>
        <p:grpSpPr>
          <a:xfrm>
            <a:off x="2120806" y="4181781"/>
            <a:ext cx="593806" cy="461665"/>
            <a:chOff x="2714612" y="4429132"/>
            <a:chExt cx="71438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flipH="1">
            <a:off x="1907704" y="2273190"/>
            <a:ext cx="31447" cy="50773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878266" y="347939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"/>
          <p:cNvGrpSpPr/>
          <p:nvPr/>
        </p:nvGrpSpPr>
        <p:grpSpPr>
          <a:xfrm>
            <a:off x="500034" y="4038905"/>
            <a:ext cx="857256" cy="461665"/>
            <a:chOff x="2714611" y="4429132"/>
            <a:chExt cx="1031324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4"/>
          <p:cNvGrpSpPr/>
          <p:nvPr/>
        </p:nvGrpSpPr>
        <p:grpSpPr>
          <a:xfrm>
            <a:off x="1907704" y="2232435"/>
            <a:ext cx="857256" cy="461665"/>
            <a:chOff x="2714611" y="4429132"/>
            <a:chExt cx="103132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85720" y="3485618"/>
            <a:ext cx="92869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1285860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поднимается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6050" y="1714488"/>
            <a:ext cx="4857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31"/>
          <p:cNvGrpSpPr/>
          <p:nvPr/>
        </p:nvGrpSpPr>
        <p:grpSpPr>
          <a:xfrm>
            <a:off x="7643834" y="2285992"/>
            <a:ext cx="1143008" cy="2786082"/>
            <a:chOff x="1071538" y="1571612"/>
            <a:chExt cx="1143008" cy="2786082"/>
          </a:xfrm>
        </p:grpSpPr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30469" t="34331" r="60156" b="28772"/>
            <a:stretch>
              <a:fillRect/>
            </a:stretch>
          </p:blipFill>
          <p:spPr bwMode="auto">
            <a:xfrm>
              <a:off x="1071538" y="1571612"/>
              <a:ext cx="1143008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Прямоугольник 33"/>
            <p:cNvSpPr/>
            <p:nvPr/>
          </p:nvSpPr>
          <p:spPr>
            <a:xfrm>
              <a:off x="1071538" y="3143248"/>
              <a:ext cx="50006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 rot="16200000" flipV="1">
            <a:off x="8195090" y="4960181"/>
            <a:ext cx="612000" cy="0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4"/>
          <p:cNvGrpSpPr/>
          <p:nvPr/>
        </p:nvGrpSpPr>
        <p:grpSpPr>
          <a:xfrm>
            <a:off x="8603894" y="4929198"/>
            <a:ext cx="593806" cy="461665"/>
            <a:chOff x="2714612" y="4429132"/>
            <a:chExt cx="714380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>
          <a:xfrm rot="5400000">
            <a:off x="7428260" y="3979046"/>
            <a:ext cx="816760" cy="1588"/>
          </a:xfrm>
          <a:prstGeom prst="straightConnector1">
            <a:avLst/>
          </a:prstGeom>
          <a:ln w="50800">
            <a:solidFill>
              <a:srgbClr val="00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4"/>
          <p:cNvGrpSpPr/>
          <p:nvPr/>
        </p:nvGrpSpPr>
        <p:grpSpPr>
          <a:xfrm>
            <a:off x="7358082" y="4429132"/>
            <a:ext cx="857256" cy="461665"/>
            <a:chOff x="2714611" y="4429132"/>
            <a:chExt cx="1031324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 стрелкой 42"/>
          <p:cNvCxnSpPr/>
          <p:nvPr/>
        </p:nvCxnSpPr>
        <p:spPr>
          <a:xfrm rot="5400000">
            <a:off x="7643834" y="3092025"/>
            <a:ext cx="428628" cy="1588"/>
          </a:xfrm>
          <a:prstGeom prst="straightConnector1">
            <a:avLst/>
          </a:prstGeom>
          <a:ln w="50800">
            <a:solidFill>
              <a:srgbClr val="008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4"/>
          <p:cNvGrpSpPr/>
          <p:nvPr/>
        </p:nvGrpSpPr>
        <p:grpSpPr>
          <a:xfrm>
            <a:off x="8429652" y="2357430"/>
            <a:ext cx="857256" cy="461665"/>
            <a:chOff x="2714611" y="4429132"/>
            <a:chExt cx="1031324" cy="461665"/>
          </a:xfrm>
          <a:solidFill>
            <a:srgbClr val="F9E3A5"/>
          </a:solidFill>
        </p:grpSpPr>
        <p:sp>
          <p:nvSpPr>
            <p:cNvPr id="45" name="TextBox 44"/>
            <p:cNvSpPr txBox="1"/>
            <p:nvPr/>
          </p:nvSpPr>
          <p:spPr>
            <a:xfrm>
              <a:off x="2714611" y="4429132"/>
              <a:ext cx="103132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 стрелкой 4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2357422" y="2895897"/>
            <a:ext cx="52149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опускается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равномерно, т.к.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14612" y="3357562"/>
            <a:ext cx="48577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86050" y="2285992"/>
            <a:ext cx="414340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270Н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(А)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86050" y="4051760"/>
            <a:ext cx="407196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2" y="4753285"/>
            <a:ext cx="428628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Складывая уравнения А и В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3372" y="4643446"/>
            <a:ext cx="300039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520Н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36"/>
          <p:cNvSpPr txBox="1">
            <a:spLocks noChangeArrowheads="1"/>
          </p:cNvSpPr>
          <p:nvPr/>
        </p:nvSpPr>
        <p:spPr bwMode="auto">
          <a:xfrm>
            <a:off x="0" y="5252935"/>
            <a:ext cx="1928826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260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57356" y="5286388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уравнение В будет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5334672"/>
            <a:ext cx="378621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250Н+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–260Н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(В)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5857892"/>
            <a:ext cx="364333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равна1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6334804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груза составит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а сила трения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3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85795"/>
            <a:ext cx="7215206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№11 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Упр17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гр4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291-1,</a:t>
            </a:r>
            <a:r>
              <a:rPr lang="ru-RU" sz="4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291-2,</a:t>
            </a:r>
            <a:r>
              <a:rPr lang="ru-RU" sz="4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294</a:t>
            </a:r>
            <a:r>
              <a:rPr lang="ru-RU" sz="4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857224" y="1214422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6150138"/>
            <a:ext cx="78581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з-нов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Ньтона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стр.27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8483" y="0"/>
            <a:ext cx="3533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№11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20" name="Picture 2" descr="http://class-fizika.narod.ru/9_class/1/colec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000625"/>
            <a:ext cx="522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285852" y="3286124"/>
            <a:ext cx="7858148" cy="150019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1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небесных тел</a:t>
            </a:r>
            <a:endParaRPr lang="ru-RU" sz="138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16"/>
          <p:cNvGrpSpPr/>
          <p:nvPr/>
        </p:nvGrpSpPr>
        <p:grpSpPr>
          <a:xfrm>
            <a:off x="0" y="-214363"/>
            <a:ext cx="9144000" cy="7072363"/>
            <a:chOff x="0" y="0"/>
            <a:chExt cx="9144000" cy="7072363"/>
          </a:xfrm>
          <a:solidFill>
            <a:schemeClr val="tx1">
              <a:alpha val="68000"/>
            </a:schemeClr>
          </a:solidFill>
        </p:grpSpPr>
        <p:grpSp>
          <p:nvGrpSpPr>
            <p:cNvPr id="25" name="Группа 2"/>
            <p:cNvGrpSpPr/>
            <p:nvPr/>
          </p:nvGrpSpPr>
          <p:grpSpPr>
            <a:xfrm>
              <a:off x="0" y="0"/>
              <a:ext cx="9144000" cy="7072363"/>
              <a:chOff x="-5072130" y="-500090"/>
              <a:chExt cx="9144000" cy="7072363"/>
            </a:xfrm>
            <a:grpFill/>
          </p:grpSpPr>
          <p:grpSp>
            <p:nvGrpSpPr>
              <p:cNvPr id="33" name="Группа 12"/>
              <p:cNvGrpSpPr/>
              <p:nvPr/>
            </p:nvGrpSpPr>
            <p:grpSpPr>
              <a:xfrm>
                <a:off x="-5072130" y="-500090"/>
                <a:ext cx="9144000" cy="7072363"/>
                <a:chOff x="0" y="-142877"/>
                <a:chExt cx="9144000" cy="7072363"/>
              </a:xfrm>
              <a:grpFill/>
            </p:grpSpPr>
            <p:sp>
              <p:nvSpPr>
                <p:cNvPr id="35" name="Прямоугольник 34"/>
                <p:cNvSpPr/>
                <p:nvPr/>
              </p:nvSpPr>
              <p:spPr>
                <a:xfrm>
                  <a:off x="0" y="-142877"/>
                  <a:ext cx="9144000" cy="7072363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</a:t>
                  </a:r>
                  <a:endParaRPr lang="ru-RU" sz="115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ru-RU" sz="88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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•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8000" b="1" u="sng" baseline="-25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R</a:t>
                  </a:r>
                  <a:r>
                    <a:rPr lang="en-US" sz="8000" b="1" baseline="30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428860" y="5214949"/>
                  <a:ext cx="5214974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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 6,67 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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en-US" sz="6600" b="1" baseline="30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-11</a:t>
                  </a:r>
                  <a:endParaRPr lang="ru-RU" sz="66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34" name="Прямая соединительная линия 4"/>
              <p:cNvCxnSpPr/>
              <p:nvPr/>
            </p:nvCxnSpPr>
            <p:spPr>
              <a:xfrm>
                <a:off x="-1143072" y="3286100"/>
                <a:ext cx="3643370" cy="24"/>
              </a:xfrm>
              <a:prstGeom prst="line">
                <a:avLst/>
              </a:prstGeom>
              <a:grpFill/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15"/>
            <p:cNvGrpSpPr/>
            <p:nvPr/>
          </p:nvGrpSpPr>
          <p:grpSpPr>
            <a:xfrm>
              <a:off x="2500298" y="285728"/>
              <a:ext cx="3175917" cy="1986067"/>
              <a:chOff x="428596" y="785794"/>
              <a:chExt cx="1734562" cy="1623768"/>
            </a:xfrm>
            <a:grpFill/>
          </p:grpSpPr>
          <p:sp>
            <p:nvSpPr>
              <p:cNvPr id="27" name="TextBox 8"/>
              <p:cNvSpPr txBox="1">
                <a:spLocks noChangeArrowheads="1"/>
              </p:cNvSpPr>
              <p:nvPr/>
            </p:nvSpPr>
            <p:spPr bwMode="auto">
              <a:xfrm>
                <a:off x="428596" y="1091786"/>
                <a:ext cx="933026" cy="10820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8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8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8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10"/>
              <p:cNvSpPr txBox="1">
                <a:spLocks noChangeArrowheads="1"/>
              </p:cNvSpPr>
              <p:nvPr/>
            </p:nvSpPr>
            <p:spPr bwMode="auto">
              <a:xfrm>
                <a:off x="1170357" y="785794"/>
                <a:ext cx="865167" cy="98136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l-GR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Σ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7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15"/>
              <p:cNvSpPr txBox="1">
                <a:spLocks noChangeArrowheads="1"/>
              </p:cNvSpPr>
              <p:nvPr/>
            </p:nvSpPr>
            <p:spPr bwMode="auto">
              <a:xfrm>
                <a:off x="1230517" y="1778700"/>
                <a:ext cx="758746" cy="6308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6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1512213" y="918037"/>
                <a:ext cx="360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Line 23"/>
              <p:cNvSpPr>
                <a:spLocks noChangeShapeType="1"/>
              </p:cNvSpPr>
              <p:nvPr/>
            </p:nvSpPr>
            <p:spPr bwMode="auto">
              <a:xfrm>
                <a:off x="509142" y="1346665"/>
                <a:ext cx="360000" cy="0"/>
              </a:xfrm>
              <a:prstGeom prst="line">
                <a:avLst/>
              </a:prstGeom>
              <a:grpFill/>
              <a:ln w="3810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 bwMode="auto">
              <a:xfrm flipV="1">
                <a:off x="1130896" y="1661888"/>
                <a:ext cx="1032262" cy="28596"/>
              </a:xfrm>
              <a:prstGeom prst="line">
                <a:avLst/>
              </a:prstGeom>
              <a:grpFill/>
              <a:ln w="63500">
                <a:solidFill>
                  <a:srgbClr val="FFC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1550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228600" algn="l"/>
              </a:tabLst>
            </a:pP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Почему спутники и Луна не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падают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Землю?</a:t>
            </a:r>
          </a:p>
          <a:p>
            <a:pPr lvl="0" eaLnBrk="0" hangingPunct="0">
              <a:buFontTx/>
              <a:buChar char="-"/>
              <a:tabLst>
                <a:tab pos="228600" algn="l"/>
              </a:tabLst>
            </a:pPr>
            <a:endParaRPr lang="ru-RU" sz="4000" b="1" dirty="0" smtClean="0">
              <a:solidFill>
                <a:srgbClr val="0014A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8600" algn="l"/>
              </a:tabLst>
            </a:pP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2.Что заставляет двигаться спутник по орбите?</a:t>
            </a:r>
            <a:endParaRPr lang="ru-RU" sz="36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8600" algn="l"/>
              </a:tabLs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*3. Как сделать, чтобы спутник «висел над головой»?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8600" algn="l"/>
              </a:tabLs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4. Почему все тела в спутнике невесомы?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6"/>
          <p:cNvGrpSpPr/>
          <p:nvPr/>
        </p:nvGrpSpPr>
        <p:grpSpPr>
          <a:xfrm>
            <a:off x="0" y="0"/>
            <a:ext cx="9144000" cy="7072363"/>
            <a:chOff x="0" y="0"/>
            <a:chExt cx="9144000" cy="7072363"/>
          </a:xfrm>
          <a:solidFill>
            <a:schemeClr val="tx1">
              <a:alpha val="66000"/>
            </a:schemeClr>
          </a:solidFill>
        </p:grpSpPr>
        <p:grpSp>
          <p:nvGrpSpPr>
            <p:cNvPr id="4" name="Группа 2"/>
            <p:cNvGrpSpPr/>
            <p:nvPr/>
          </p:nvGrpSpPr>
          <p:grpSpPr>
            <a:xfrm>
              <a:off x="0" y="0"/>
              <a:ext cx="9144000" cy="7072363"/>
              <a:chOff x="-5072130" y="-500090"/>
              <a:chExt cx="9144000" cy="7072363"/>
            </a:xfrm>
            <a:grpFill/>
          </p:grpSpPr>
          <p:grpSp>
            <p:nvGrpSpPr>
              <p:cNvPr id="6" name="Группа 12"/>
              <p:cNvGrpSpPr/>
              <p:nvPr/>
            </p:nvGrpSpPr>
            <p:grpSpPr>
              <a:xfrm>
                <a:off x="-5072130" y="-500090"/>
                <a:ext cx="9144000" cy="7072363"/>
                <a:chOff x="0" y="-142877"/>
                <a:chExt cx="9144000" cy="7072363"/>
              </a:xfrm>
              <a:grpFill/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0" y="-142877"/>
                  <a:ext cx="9144000" cy="7072363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</a:t>
                  </a:r>
                  <a:endParaRPr lang="ru-RU" sz="115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ru-RU" sz="88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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•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8000" b="1" u="sng" baseline="-25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R</a:t>
                  </a:r>
                  <a:r>
                    <a:rPr lang="en-US" sz="8000" b="1" baseline="30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2428860" y="5214949"/>
                  <a:ext cx="5214974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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 6,67 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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en-US" sz="6600" b="1" baseline="30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-11</a:t>
                  </a:r>
                  <a:endParaRPr lang="ru-RU" sz="66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-1143072" y="3286100"/>
                <a:ext cx="3643370" cy="24"/>
              </a:xfrm>
              <a:prstGeom prst="line">
                <a:avLst/>
              </a:prstGeom>
              <a:grpFill/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15"/>
            <p:cNvGrpSpPr/>
            <p:nvPr/>
          </p:nvGrpSpPr>
          <p:grpSpPr>
            <a:xfrm>
              <a:off x="2500298" y="285728"/>
              <a:ext cx="3175916" cy="1986067"/>
              <a:chOff x="428596" y="785794"/>
              <a:chExt cx="1734562" cy="1623768"/>
            </a:xfrm>
            <a:grpFill/>
          </p:grpSpPr>
          <p:sp>
            <p:nvSpPr>
              <p:cNvPr id="10" name="TextBox 8"/>
              <p:cNvSpPr txBox="1">
                <a:spLocks noChangeArrowheads="1"/>
              </p:cNvSpPr>
              <p:nvPr/>
            </p:nvSpPr>
            <p:spPr bwMode="auto">
              <a:xfrm>
                <a:off x="428596" y="1091786"/>
                <a:ext cx="933026" cy="10820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8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8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8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0"/>
              <p:cNvSpPr txBox="1">
                <a:spLocks noChangeArrowheads="1"/>
              </p:cNvSpPr>
              <p:nvPr/>
            </p:nvSpPr>
            <p:spPr bwMode="auto">
              <a:xfrm>
                <a:off x="1170357" y="785794"/>
                <a:ext cx="865167" cy="98136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l-GR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Σ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7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5"/>
              <p:cNvSpPr txBox="1">
                <a:spLocks noChangeArrowheads="1"/>
              </p:cNvSpPr>
              <p:nvPr/>
            </p:nvSpPr>
            <p:spPr bwMode="auto">
              <a:xfrm>
                <a:off x="1230517" y="1778700"/>
                <a:ext cx="758746" cy="6308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6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>
                <a:off x="1512213" y="918037"/>
                <a:ext cx="360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509142" y="1346665"/>
                <a:ext cx="360000" cy="0"/>
              </a:xfrm>
              <a:prstGeom prst="line">
                <a:avLst/>
              </a:prstGeom>
              <a:grpFill/>
              <a:ln w="3810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 bwMode="auto">
              <a:xfrm flipV="1">
                <a:off x="1130896" y="1661888"/>
                <a:ext cx="1032262" cy="28596"/>
              </a:xfrm>
              <a:prstGeom prst="line">
                <a:avLst/>
              </a:prstGeom>
              <a:grpFill/>
              <a:ln w="63500">
                <a:solidFill>
                  <a:srgbClr val="FFC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606319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Окружность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множество точек равноудалённых от центра окружности называемая центром окружности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измерить угол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радианах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 длину дуги поделить на радиус.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Угловая скорость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– величина, х.р. быстроту вращения тела,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ч.р. углу поворота в единицу времени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                  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Период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время одного оборота.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Частота  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количество оборотов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одну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секунду.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Линейная скорость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направлена по касательной к траектории.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               </a:t>
            </a:r>
          </a:p>
          <a:p>
            <a:pPr algn="ctr" eaLnBrk="0" hangingPunct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/t=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572132" y="1500174"/>
            <a:ext cx="2000264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=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929322" y="3214686"/>
            <a:ext cx="1357322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643834" y="4229108"/>
            <a:ext cx="1143008" cy="4857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n =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los6"/>
          <p:cNvPicPr>
            <a:picLocks noChangeAspect="1" noChangeArrowheads="1"/>
          </p:cNvPicPr>
          <p:nvPr/>
        </p:nvPicPr>
        <p:blipFill>
          <a:blip r:embed="rId6" cstate="print"/>
          <a:srcRect l="68618" t="30208" r="10796" b="57292"/>
          <a:stretch>
            <a:fillRect/>
          </a:stretch>
        </p:blipFill>
        <p:spPr bwMode="auto">
          <a:xfrm>
            <a:off x="7715272" y="1428736"/>
            <a:ext cx="1071570" cy="857256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7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7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7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uiExpand="1" build="p" animBg="1"/>
      <p:bldP spid="47106" grpId="0" animBg="1"/>
      <p:bldP spid="47107" grpId="0" animBg="1"/>
      <p:bldP spid="471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Центростремительное ускорение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показывает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быстроту изменения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скорости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направлено к центру окружности.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/>
          <p:cNvPicPr>
            <a:picLocks noChangeArrowheads="1"/>
          </p:cNvPicPr>
          <p:nvPr/>
        </p:nvPicPr>
        <p:blipFill>
          <a:blip r:embed="rId4"/>
          <a:srcRect l="-17860" t="-37726" r="-9535" b="-12434"/>
          <a:stretch>
            <a:fillRect/>
          </a:stretch>
        </p:blipFill>
        <p:spPr bwMode="auto">
          <a:xfrm>
            <a:off x="-32" y="1500174"/>
            <a:ext cx="2857520" cy="18573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632642" y="2096381"/>
            <a:ext cx="2124000" cy="379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632642" y="2096381"/>
            <a:ext cx="2964" cy="166478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rc 9"/>
          <p:cNvSpPr>
            <a:spLocks/>
          </p:cNvSpPr>
          <p:nvPr/>
        </p:nvSpPr>
        <p:spPr bwMode="auto">
          <a:xfrm flipH="1">
            <a:off x="4286248" y="2138095"/>
            <a:ext cx="2724351" cy="1395535"/>
          </a:xfrm>
          <a:custGeom>
            <a:avLst/>
            <a:gdLst>
              <a:gd name="G0" fmla="+- 21570 0 0"/>
              <a:gd name="G1" fmla="+- 21600 0 0"/>
              <a:gd name="G2" fmla="+- 21600 0 0"/>
              <a:gd name="T0" fmla="*/ 0 w 43170"/>
              <a:gd name="T1" fmla="*/ 20458 h 21600"/>
              <a:gd name="T2" fmla="*/ 43170 w 43170"/>
              <a:gd name="T3" fmla="*/ 21600 h 21600"/>
              <a:gd name="T4" fmla="*/ 21570 w 431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70" h="21600" fill="none" extrusionOk="0">
                <a:moveTo>
                  <a:pt x="0" y="20458"/>
                </a:moveTo>
                <a:cubicBezTo>
                  <a:pt x="607" y="8988"/>
                  <a:pt x="10084" y="-1"/>
                  <a:pt x="21570" y="0"/>
                </a:cubicBezTo>
                <a:cubicBezTo>
                  <a:pt x="33499" y="0"/>
                  <a:pt x="43170" y="9670"/>
                  <a:pt x="43170" y="21600"/>
                </a:cubicBezTo>
              </a:path>
              <a:path w="43170" h="21600" stroke="0" extrusionOk="0">
                <a:moveTo>
                  <a:pt x="0" y="20458"/>
                </a:moveTo>
                <a:cubicBezTo>
                  <a:pt x="607" y="8988"/>
                  <a:pt x="10084" y="-1"/>
                  <a:pt x="21570" y="0"/>
                </a:cubicBezTo>
                <a:cubicBezTo>
                  <a:pt x="33499" y="0"/>
                  <a:pt x="43170" y="9670"/>
                  <a:pt x="43170" y="21600"/>
                </a:cubicBezTo>
                <a:lnTo>
                  <a:pt x="21570" y="2160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7650679" y="1500174"/>
            <a:ext cx="564659" cy="732220"/>
            <a:chOff x="5293225" y="1410896"/>
            <a:chExt cx="564659" cy="732220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5293225" y="1410896"/>
              <a:ext cx="564659" cy="7322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5357818" y="1571612"/>
              <a:ext cx="360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none" w="sm" len="sm"/>
              <a:tailEnd type="stealth" w="med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1"/>
          <p:cNvGrpSpPr/>
          <p:nvPr/>
        </p:nvGrpSpPr>
        <p:grpSpPr>
          <a:xfrm>
            <a:off x="4938897" y="3161088"/>
            <a:ext cx="571504" cy="642942"/>
            <a:chOff x="3000364" y="3143248"/>
            <a:chExt cx="571504" cy="642942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000364" y="3143248"/>
              <a:ext cx="571504" cy="6429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ru-RU" sz="32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ц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3071802" y="3286124"/>
              <a:ext cx="360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stealth" w="med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1604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8.Два тела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притягиваются друг к другу с силами прямо пропорциональными произведению их масс и обратно пропорциональными квадрату расстояния между их центрами.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8.Сила тяготения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сила, с которой планета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притягивает к себе все тела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8.Вес тела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сила, с которой тело действует на опору или на подвес.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5357818" y="1071546"/>
            <a:ext cx="2586189" cy="1417312"/>
            <a:chOff x="1041900" y="428604"/>
            <a:chExt cx="2586189" cy="141731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41900" y="915022"/>
              <a:ext cx="10502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1785918" y="428604"/>
              <a:ext cx="184217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351926" y="1138030"/>
              <a:ext cx="85162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857224" y="1214422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6273225"/>
            <a:ext cx="7286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з-нов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Ньтона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стр.27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8483" y="0"/>
            <a:ext cx="3533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№11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20" name="Picture 2" descr="http://class-fizika.narod.ru/9_class/1/colec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000625"/>
            <a:ext cx="522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285852" y="3286124"/>
            <a:ext cx="7858148" cy="150019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1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небесных тел</a:t>
            </a:r>
            <a:endParaRPr lang="ru-RU" sz="138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0" y="-214363"/>
            <a:ext cx="9144000" cy="7072363"/>
            <a:chOff x="0" y="0"/>
            <a:chExt cx="9144000" cy="7072363"/>
          </a:xfrm>
          <a:solidFill>
            <a:schemeClr val="tx1">
              <a:alpha val="68000"/>
            </a:schemeClr>
          </a:solidFill>
        </p:grpSpPr>
        <p:grpSp>
          <p:nvGrpSpPr>
            <p:cNvPr id="4" name="Группа 2"/>
            <p:cNvGrpSpPr/>
            <p:nvPr/>
          </p:nvGrpSpPr>
          <p:grpSpPr>
            <a:xfrm>
              <a:off x="0" y="0"/>
              <a:ext cx="9144000" cy="7072363"/>
              <a:chOff x="-5072130" y="-500090"/>
              <a:chExt cx="9144000" cy="7072363"/>
            </a:xfrm>
            <a:grpFill/>
          </p:grpSpPr>
          <p:grpSp>
            <p:nvGrpSpPr>
              <p:cNvPr id="5" name="Группа 12"/>
              <p:cNvGrpSpPr/>
              <p:nvPr/>
            </p:nvGrpSpPr>
            <p:grpSpPr>
              <a:xfrm>
                <a:off x="-5072130" y="-500090"/>
                <a:ext cx="9144000" cy="7072363"/>
                <a:chOff x="0" y="-142877"/>
                <a:chExt cx="9144000" cy="7072363"/>
              </a:xfrm>
              <a:grpFill/>
            </p:grpSpPr>
            <p:sp>
              <p:nvSpPr>
                <p:cNvPr id="35" name="Прямоугольник 34"/>
                <p:cNvSpPr/>
                <p:nvPr/>
              </p:nvSpPr>
              <p:spPr>
                <a:xfrm>
                  <a:off x="0" y="-142877"/>
                  <a:ext cx="9144000" cy="7072363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</a:t>
                  </a:r>
                  <a:endParaRPr lang="ru-RU" sz="115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ru-RU" sz="88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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•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8000" b="1" u="sng" baseline="-25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R</a:t>
                  </a:r>
                  <a:r>
                    <a:rPr lang="en-US" sz="8000" b="1" baseline="30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428860" y="5214949"/>
                  <a:ext cx="5214974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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 6,67 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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en-US" sz="6600" b="1" baseline="30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-11</a:t>
                  </a:r>
                  <a:endParaRPr lang="ru-RU" sz="66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34" name="Прямая соединительная линия 4"/>
              <p:cNvCxnSpPr/>
              <p:nvPr/>
            </p:nvCxnSpPr>
            <p:spPr>
              <a:xfrm>
                <a:off x="-1143072" y="3286100"/>
                <a:ext cx="3643370" cy="24"/>
              </a:xfrm>
              <a:prstGeom prst="line">
                <a:avLst/>
              </a:prstGeom>
              <a:grpFill/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15"/>
            <p:cNvGrpSpPr/>
            <p:nvPr/>
          </p:nvGrpSpPr>
          <p:grpSpPr>
            <a:xfrm>
              <a:off x="2500298" y="285728"/>
              <a:ext cx="3175917" cy="1986067"/>
              <a:chOff x="428596" y="785794"/>
              <a:chExt cx="1734562" cy="1623768"/>
            </a:xfrm>
            <a:grpFill/>
          </p:grpSpPr>
          <p:sp>
            <p:nvSpPr>
              <p:cNvPr id="27" name="TextBox 8"/>
              <p:cNvSpPr txBox="1">
                <a:spLocks noChangeArrowheads="1"/>
              </p:cNvSpPr>
              <p:nvPr/>
            </p:nvSpPr>
            <p:spPr bwMode="auto">
              <a:xfrm>
                <a:off x="428596" y="1091786"/>
                <a:ext cx="933026" cy="10820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8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8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8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10"/>
              <p:cNvSpPr txBox="1">
                <a:spLocks noChangeArrowheads="1"/>
              </p:cNvSpPr>
              <p:nvPr/>
            </p:nvSpPr>
            <p:spPr bwMode="auto">
              <a:xfrm>
                <a:off x="1170357" y="785794"/>
                <a:ext cx="865167" cy="98136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l-GR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Σ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7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15"/>
              <p:cNvSpPr txBox="1">
                <a:spLocks noChangeArrowheads="1"/>
              </p:cNvSpPr>
              <p:nvPr/>
            </p:nvSpPr>
            <p:spPr bwMode="auto">
              <a:xfrm>
                <a:off x="1230517" y="1778700"/>
                <a:ext cx="758746" cy="6308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6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1512213" y="918037"/>
                <a:ext cx="360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Line 23"/>
              <p:cNvSpPr>
                <a:spLocks noChangeShapeType="1"/>
              </p:cNvSpPr>
              <p:nvPr/>
            </p:nvSpPr>
            <p:spPr bwMode="auto">
              <a:xfrm>
                <a:off x="509142" y="1346665"/>
                <a:ext cx="360000" cy="0"/>
              </a:xfrm>
              <a:prstGeom prst="line">
                <a:avLst/>
              </a:prstGeom>
              <a:grpFill/>
              <a:ln w="3810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 bwMode="auto">
              <a:xfrm flipV="1">
                <a:off x="1130896" y="1661888"/>
                <a:ext cx="1032262" cy="28596"/>
              </a:xfrm>
              <a:prstGeom prst="line">
                <a:avLst/>
              </a:prstGeom>
              <a:grpFill/>
              <a:ln w="63500">
                <a:solidFill>
                  <a:srgbClr val="FFC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5282"/>
            <a:ext cx="7615262" cy="83820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движение  небесных  тел.</a:t>
            </a:r>
            <a:endParaRPr lang="ru-RU" dirty="0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415429" y="1651472"/>
            <a:ext cx="1154860" cy="1129106"/>
          </a:xfrm>
          <a:prstGeom prst="ellipse">
            <a:avLst/>
          </a:prstGeom>
          <a:solidFill>
            <a:srgbClr val="00B0F0">
              <a:alpha val="43000"/>
            </a:srgbClr>
          </a:solidFill>
          <a:ln w="41275">
            <a:solidFill>
              <a:srgbClr val="000000"/>
            </a:solidFill>
            <a:round/>
            <a:headEnd/>
            <a:tailEnd/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642910" y="952222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rc 6"/>
          <p:cNvSpPr>
            <a:spLocks/>
          </p:cNvSpPr>
          <p:nvPr/>
        </p:nvSpPr>
        <p:spPr bwMode="auto">
          <a:xfrm>
            <a:off x="2086089" y="972835"/>
            <a:ext cx="239747" cy="72280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rc 7"/>
          <p:cNvSpPr>
            <a:spLocks/>
          </p:cNvSpPr>
          <p:nvPr/>
        </p:nvSpPr>
        <p:spPr bwMode="auto">
          <a:xfrm rot="21318200">
            <a:off x="2078745" y="928673"/>
            <a:ext cx="683367" cy="1714509"/>
          </a:xfrm>
          <a:custGeom>
            <a:avLst/>
            <a:gdLst>
              <a:gd name="G0" fmla="+- 3826 0 0"/>
              <a:gd name="G1" fmla="+- 21600 0 0"/>
              <a:gd name="G2" fmla="+- 21600 0 0"/>
              <a:gd name="T0" fmla="*/ 0 w 25426"/>
              <a:gd name="T1" fmla="*/ 342 h 43119"/>
              <a:gd name="T2" fmla="*/ 5691 w 25426"/>
              <a:gd name="T3" fmla="*/ 43119 h 43119"/>
              <a:gd name="T4" fmla="*/ 3826 w 25426"/>
              <a:gd name="T5" fmla="*/ 21600 h 43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26" h="43119" fill="none" extrusionOk="0">
                <a:moveTo>
                  <a:pt x="-1" y="341"/>
                </a:moveTo>
                <a:cubicBezTo>
                  <a:pt x="1262" y="114"/>
                  <a:pt x="2543" y="-1"/>
                  <a:pt x="3826" y="0"/>
                </a:cubicBezTo>
                <a:cubicBezTo>
                  <a:pt x="15755" y="0"/>
                  <a:pt x="25426" y="9670"/>
                  <a:pt x="25426" y="21600"/>
                </a:cubicBezTo>
                <a:cubicBezTo>
                  <a:pt x="25426" y="32806"/>
                  <a:pt x="16855" y="42151"/>
                  <a:pt x="5691" y="43119"/>
                </a:cubicBezTo>
              </a:path>
              <a:path w="25426" h="43119" stroke="0" extrusionOk="0">
                <a:moveTo>
                  <a:pt x="-1" y="341"/>
                </a:moveTo>
                <a:cubicBezTo>
                  <a:pt x="1262" y="114"/>
                  <a:pt x="2543" y="-1"/>
                  <a:pt x="3826" y="0"/>
                </a:cubicBezTo>
                <a:cubicBezTo>
                  <a:pt x="15755" y="0"/>
                  <a:pt x="25426" y="9670"/>
                  <a:pt x="25426" y="21600"/>
                </a:cubicBezTo>
                <a:cubicBezTo>
                  <a:pt x="25426" y="32806"/>
                  <a:pt x="16855" y="42151"/>
                  <a:pt x="5691" y="43119"/>
                </a:cubicBezTo>
                <a:lnTo>
                  <a:pt x="3826" y="21600"/>
                </a:lnTo>
                <a:close/>
              </a:path>
            </a:pathLst>
          </a:custGeom>
          <a:noFill/>
          <a:ln w="412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1929396" y="2191735"/>
            <a:ext cx="61112" cy="1308703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000237" y="928666"/>
            <a:ext cx="0" cy="857256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1857361" y="1000104"/>
            <a:ext cx="0" cy="571504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1500166" y="1872862"/>
            <a:ext cx="432485" cy="5594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786182" y="571480"/>
            <a:ext cx="4429156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(2з-н Н)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571876"/>
            <a:ext cx="314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падает… мимо!!!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924745" y="2887986"/>
            <a:ext cx="504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5245627" y="2138887"/>
            <a:ext cx="1040885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91"/>
          <p:cNvGrpSpPr/>
          <p:nvPr/>
        </p:nvGrpSpPr>
        <p:grpSpPr>
          <a:xfrm>
            <a:off x="5214942" y="1576393"/>
            <a:ext cx="2357016" cy="1126540"/>
            <a:chOff x="5488819" y="1607237"/>
            <a:chExt cx="2357016" cy="1126540"/>
          </a:xfrm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5613075" y="2119019"/>
              <a:ext cx="962564" cy="6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103"/>
            <p:cNvGrpSpPr/>
            <p:nvPr/>
          </p:nvGrpSpPr>
          <p:grpSpPr>
            <a:xfrm>
              <a:off x="5488819" y="1607237"/>
              <a:ext cx="2357016" cy="1107384"/>
              <a:chOff x="5488819" y="1609015"/>
              <a:chExt cx="2357016" cy="1162696"/>
            </a:xfrm>
            <a:solidFill>
              <a:srgbClr val="00B050">
                <a:alpha val="6000"/>
              </a:srgbClr>
            </a:solidFill>
          </p:grpSpPr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>
                <a:off x="5488819" y="1609015"/>
                <a:ext cx="1214446" cy="5574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7182176" y="1785923"/>
                <a:ext cx="663659" cy="985788"/>
                <a:chOff x="14124" y="1785"/>
                <a:chExt cx="519" cy="507"/>
              </a:xfrm>
              <a:grpFill/>
            </p:grpSpPr>
            <p:sp>
              <p:nvSpPr>
                <p:cNvPr id="104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140" y="1785"/>
                  <a:ext cx="503" cy="50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sng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sng" strike="noStrike" cap="none" normalizeH="0" baseline="3000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124" y="1950"/>
                  <a:ext cx="445" cy="2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6547776" y="1939688"/>
                <a:ext cx="857256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grpSp>
        <p:nvGrpSpPr>
          <p:cNvPr id="6" name="Группа 35"/>
          <p:cNvGrpSpPr/>
          <p:nvPr/>
        </p:nvGrpSpPr>
        <p:grpSpPr>
          <a:xfrm rot="19651460">
            <a:off x="3630679" y="1954964"/>
            <a:ext cx="1357322" cy="893766"/>
            <a:chOff x="4679502" y="2786058"/>
            <a:chExt cx="1357322" cy="893766"/>
          </a:xfrm>
          <a:solidFill>
            <a:schemeClr val="bg2">
              <a:lumMod val="90000"/>
            </a:schemeClr>
          </a:solidFill>
        </p:grpSpPr>
        <p:sp>
          <p:nvSpPr>
            <p:cNvPr id="33" name="TextBox 32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dirty="0"/>
            </a:p>
          </p:txBody>
        </p:sp>
        <p:grpSp>
          <p:nvGrpSpPr>
            <p:cNvPr id="7" name="Группа 34"/>
            <p:cNvGrpSpPr/>
            <p:nvPr/>
          </p:nvGrpSpPr>
          <p:grpSpPr>
            <a:xfrm>
              <a:off x="5072066" y="2786058"/>
              <a:ext cx="928694" cy="893766"/>
              <a:chOff x="5072066" y="2786058"/>
              <a:chExt cx="928694" cy="893766"/>
            </a:xfrm>
            <a:grpFill/>
          </p:grpSpPr>
          <p:sp>
            <p:nvSpPr>
              <p:cNvPr id="1048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285022" y="3253466"/>
                <a:ext cx="571504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lang="ru-RU" dirty="0"/>
              </a:p>
            </p:txBody>
          </p:sp>
        </p:grpSp>
      </p:grpSp>
      <p:grpSp>
        <p:nvGrpSpPr>
          <p:cNvPr id="8" name="Группа 36"/>
          <p:cNvGrpSpPr/>
          <p:nvPr/>
        </p:nvGrpSpPr>
        <p:grpSpPr>
          <a:xfrm>
            <a:off x="6039537" y="2852732"/>
            <a:ext cx="1928825" cy="990628"/>
            <a:chOff x="4679502" y="2786058"/>
            <a:chExt cx="1357322" cy="990628"/>
          </a:xfrm>
        </p:grpSpPr>
        <p:sp>
          <p:nvSpPr>
            <p:cNvPr id="38" name="TextBox 37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9" name="Группа 38"/>
            <p:cNvGrpSpPr/>
            <p:nvPr/>
          </p:nvGrpSpPr>
          <p:grpSpPr>
            <a:xfrm>
              <a:off x="5072066" y="2786058"/>
              <a:ext cx="928694" cy="990628"/>
              <a:chOff x="5072066" y="2786058"/>
              <a:chExt cx="928694" cy="990628"/>
            </a:xfrm>
          </p:grpSpPr>
          <p:sp>
            <p:nvSpPr>
              <p:cNvPr id="40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en-US" sz="28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lang="en-US" sz="28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u="sng" baseline="30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85023" y="3253466"/>
                <a:ext cx="473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ru-RU" sz="2800" dirty="0"/>
              </a:p>
            </p:txBody>
          </p:sp>
        </p:grpSp>
      </p:grpSp>
      <p:grpSp>
        <p:nvGrpSpPr>
          <p:cNvPr id="10" name="Группа 44"/>
          <p:cNvGrpSpPr/>
          <p:nvPr/>
        </p:nvGrpSpPr>
        <p:grpSpPr>
          <a:xfrm>
            <a:off x="5429256" y="2857496"/>
            <a:ext cx="1428760" cy="1114824"/>
            <a:chOff x="4929190" y="2857496"/>
            <a:chExt cx="1428760" cy="1114824"/>
          </a:xfrm>
        </p:grpSpPr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4929190" y="2857496"/>
              <a:ext cx="1428760" cy="990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u="sng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</a:t>
              </a:r>
              <a:r>
                <a:rPr kumimoji="0" lang="en-US" sz="2800" b="1" i="0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5143504" y="3357562"/>
              <a:ext cx="962564" cy="6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2568" y="30112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</p:grpSp>
      <p:grpSp>
        <p:nvGrpSpPr>
          <p:cNvPr id="11" name="Группа 59"/>
          <p:cNvGrpSpPr/>
          <p:nvPr/>
        </p:nvGrpSpPr>
        <p:grpSpPr>
          <a:xfrm>
            <a:off x="5907412" y="4226180"/>
            <a:ext cx="2212958" cy="962710"/>
            <a:chOff x="215902" y="4143380"/>
            <a:chExt cx="2212958" cy="962710"/>
          </a:xfrm>
          <a:solidFill>
            <a:schemeClr val="accent1">
              <a:alpha val="56000"/>
            </a:schemeClr>
          </a:solidFill>
        </p:grpSpPr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215902" y="4429155"/>
              <a:ext cx="855635" cy="5714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 Box 30"/>
            <p:cNvSpPr txBox="1">
              <a:spLocks noChangeArrowheads="1"/>
            </p:cNvSpPr>
            <p:nvPr/>
          </p:nvSpPr>
          <p:spPr bwMode="auto">
            <a:xfrm>
              <a:off x="1071538" y="4143380"/>
              <a:ext cx="1357322" cy="7143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US" sz="2800" b="1" i="0" u="sng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2800" b="1" i="0" u="sng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u="sng" baseline="30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 Box 26"/>
            <p:cNvSpPr txBox="1">
              <a:spLocks noChangeArrowheads="1"/>
            </p:cNvSpPr>
            <p:nvPr/>
          </p:nvSpPr>
          <p:spPr bwMode="auto">
            <a:xfrm>
              <a:off x="1141618" y="4534586"/>
              <a:ext cx="1071570" cy="5715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ru-RU" sz="28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en-US" sz="28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</a:t>
              </a:r>
              <a:endPara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Выгнутая вправо стрелка 62"/>
          <p:cNvSpPr/>
          <p:nvPr/>
        </p:nvSpPr>
        <p:spPr>
          <a:xfrm>
            <a:off x="7715272" y="2357430"/>
            <a:ext cx="500066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Выгнутая вправо стрелка 63"/>
          <p:cNvSpPr/>
          <p:nvPr/>
        </p:nvSpPr>
        <p:spPr>
          <a:xfrm>
            <a:off x="7858148" y="3714752"/>
            <a:ext cx="500066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Выгнутая вправо стрелка 92"/>
          <p:cNvSpPr/>
          <p:nvPr/>
        </p:nvSpPr>
        <p:spPr>
          <a:xfrm rot="15639866" flipH="1">
            <a:off x="5427555" y="1217575"/>
            <a:ext cx="357190" cy="29712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4" name="Группа 98"/>
          <p:cNvGrpSpPr/>
          <p:nvPr/>
        </p:nvGrpSpPr>
        <p:grpSpPr>
          <a:xfrm rot="3284265">
            <a:off x="2423794" y="188381"/>
            <a:ext cx="565168" cy="1013245"/>
            <a:chOff x="597884" y="191611"/>
            <a:chExt cx="565168" cy="1013245"/>
          </a:xfrm>
        </p:grpSpPr>
        <p:cxnSp>
          <p:nvCxnSpPr>
            <p:cNvPr id="95" name="Прямая со стрелкой 94"/>
            <p:cNvCxnSpPr/>
            <p:nvPr/>
          </p:nvCxnSpPr>
          <p:spPr>
            <a:xfrm rot="5400000">
              <a:off x="633979" y="811947"/>
              <a:ext cx="428628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/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102"/>
          <p:cNvGrpSpPr/>
          <p:nvPr/>
        </p:nvGrpSpPr>
        <p:grpSpPr>
          <a:xfrm>
            <a:off x="1357295" y="1142980"/>
            <a:ext cx="642942" cy="523220"/>
            <a:chOff x="1582054" y="1000108"/>
            <a:chExt cx="714380" cy="523220"/>
          </a:xfrm>
        </p:grpSpPr>
        <p:sp>
          <p:nvSpPr>
            <p:cNvPr id="100" name="TextBox 99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02" name="Прямая со стрелкой 101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Группа 91"/>
          <p:cNvGrpSpPr/>
          <p:nvPr/>
        </p:nvGrpSpPr>
        <p:grpSpPr>
          <a:xfrm>
            <a:off x="571472" y="4095504"/>
            <a:ext cx="2071702" cy="905132"/>
            <a:chOff x="5429256" y="1590769"/>
            <a:chExt cx="2071702" cy="905132"/>
          </a:xfrm>
        </p:grpSpPr>
        <p:sp>
          <p:nvSpPr>
            <p:cNvPr id="82" name="Text Box 15"/>
            <p:cNvSpPr txBox="1">
              <a:spLocks noChangeArrowheads="1"/>
            </p:cNvSpPr>
            <p:nvPr/>
          </p:nvSpPr>
          <p:spPr bwMode="auto">
            <a:xfrm>
              <a:off x="5613075" y="2024019"/>
              <a:ext cx="530561" cy="47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3" name="Группа 103"/>
            <p:cNvGrpSpPr/>
            <p:nvPr/>
          </p:nvGrpSpPr>
          <p:grpSpPr>
            <a:xfrm>
              <a:off x="5429256" y="1590769"/>
              <a:ext cx="2071702" cy="735881"/>
              <a:chOff x="5429256" y="1591724"/>
              <a:chExt cx="2071702" cy="772637"/>
            </a:xfrm>
            <a:solidFill>
              <a:srgbClr val="00B050">
                <a:alpha val="6000"/>
              </a:srgbClr>
            </a:solidFill>
          </p:grpSpPr>
          <p:sp>
            <p:nvSpPr>
              <p:cNvPr id="84" name="Text Box 14"/>
              <p:cNvSpPr txBox="1">
                <a:spLocks noChangeArrowheads="1"/>
              </p:cNvSpPr>
              <p:nvPr/>
            </p:nvSpPr>
            <p:spPr bwMode="auto">
              <a:xfrm>
                <a:off x="5429256" y="1591724"/>
                <a:ext cx="2071702" cy="7500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 Box 18"/>
              <p:cNvSpPr txBox="1">
                <a:spLocks noChangeArrowheads="1"/>
              </p:cNvSpPr>
              <p:nvPr/>
            </p:nvSpPr>
            <p:spPr bwMode="auto">
              <a:xfrm>
                <a:off x="6572264" y="1816743"/>
                <a:ext cx="571596" cy="5366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strike="noStrike" cap="none" normalizeH="0" baseline="3000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239026" y="1815007"/>
                <a:ext cx="404676" cy="5493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sp>
        <p:nvSpPr>
          <p:cNvPr id="99" name="Line 16"/>
          <p:cNvSpPr>
            <a:spLocks noChangeShapeType="1"/>
          </p:cNvSpPr>
          <p:nvPr/>
        </p:nvSpPr>
        <p:spPr bwMode="auto">
          <a:xfrm rot="-120000">
            <a:off x="708689" y="4595570"/>
            <a:ext cx="648000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440735" y="4762572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Oval 5"/>
          <p:cNvSpPr>
            <a:spLocks noChangeArrowheads="1"/>
          </p:cNvSpPr>
          <p:nvPr/>
        </p:nvSpPr>
        <p:spPr bwMode="auto">
          <a:xfrm>
            <a:off x="571472" y="928670"/>
            <a:ext cx="2786081" cy="5786478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Выгнутая вправо стрелка 107"/>
          <p:cNvSpPr/>
          <p:nvPr/>
        </p:nvSpPr>
        <p:spPr>
          <a:xfrm rot="3524474">
            <a:off x="4565378" y="1436115"/>
            <a:ext cx="500066" cy="46002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1159106">
            <a:off x="1449729" y="1784265"/>
            <a:ext cx="111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18"/>
          <p:cNvSpPr txBox="1">
            <a:spLocks noChangeArrowheads="1"/>
          </p:cNvSpPr>
          <p:nvPr/>
        </p:nvSpPr>
        <p:spPr bwMode="auto">
          <a:xfrm>
            <a:off x="71406" y="5633380"/>
            <a:ext cx="2286016" cy="5102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=7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,9км/с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 Box 18"/>
          <p:cNvSpPr txBox="1">
            <a:spLocks noChangeArrowheads="1"/>
          </p:cNvSpPr>
          <p:nvPr/>
        </p:nvSpPr>
        <p:spPr bwMode="auto">
          <a:xfrm>
            <a:off x="71406" y="6181134"/>
            <a:ext cx="2428892" cy="510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4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11,2 км/с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5048920"/>
            <a:ext cx="407193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«Взвешивание» Земли!!!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1910295" y="809540"/>
            <a:ext cx="220943" cy="207567"/>
          </a:xfrm>
          <a:prstGeom prst="ellipse">
            <a:avLst/>
          </a:prstGeom>
          <a:solidFill>
            <a:srgbClr val="00FF00"/>
          </a:solidFill>
          <a:ln w="412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000760" y="1714488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643702" y="2000240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786446" y="2214554"/>
            <a:ext cx="357190" cy="357190"/>
          </a:xfrm>
          <a:prstGeom prst="roundRect">
            <a:avLst/>
          </a:prstGeom>
          <a:solidFill>
            <a:schemeClr val="bg1">
              <a:alpha val="59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29454" y="2178929"/>
            <a:ext cx="357190" cy="357190"/>
          </a:xfrm>
          <a:prstGeom prst="roundRect">
            <a:avLst/>
          </a:prstGeom>
          <a:solidFill>
            <a:schemeClr val="bg1">
              <a:alpha val="59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Выгнутая вправо стрелка 85"/>
          <p:cNvSpPr/>
          <p:nvPr/>
        </p:nvSpPr>
        <p:spPr>
          <a:xfrm rot="1700284">
            <a:off x="7620315" y="1256140"/>
            <a:ext cx="500066" cy="1284497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798641" y="3381500"/>
            <a:ext cx="714380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369957" y="4238756"/>
            <a:ext cx="428628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108143" y="4714884"/>
            <a:ext cx="642942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Rectangle 1"/>
          <p:cNvSpPr>
            <a:spLocks noChangeArrowheads="1"/>
          </p:cNvSpPr>
          <p:nvPr/>
        </p:nvSpPr>
        <p:spPr bwMode="auto">
          <a:xfrm>
            <a:off x="3143240" y="5572140"/>
            <a:ext cx="585791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Центростремительное ускорение телам сообщает сила тяготения 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0"/>
            <a:ext cx="10001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11-1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8" grpId="0" animBg="1"/>
      <p:bldP spid="1029" grpId="0" animBg="1"/>
      <p:bldP spid="1030" grpId="0" animBg="1"/>
      <p:bldP spid="1031" grpId="0" animBg="1"/>
      <p:bldP spid="1033" grpId="0" animBg="1"/>
      <p:bldP spid="1034" grpId="0" animBg="1"/>
      <p:bldP spid="1035" grpId="0" animBg="1"/>
      <p:bldP spid="1036" grpId="0" animBg="1"/>
      <p:bldP spid="15" grpId="0" build="allAtOnce" animBg="1" autoUpdateAnimBg="0"/>
      <p:bldP spid="15" grpId="1" build="allAtOnce" animBg="1"/>
      <p:bldP spid="16" grpId="0"/>
      <p:bldP spid="17" grpId="0"/>
      <p:bldP spid="1040" grpId="0" animBg="1"/>
      <p:bldP spid="63" grpId="0" animBg="1"/>
      <p:bldP spid="64" grpId="0" animBg="1"/>
      <p:bldP spid="93" grpId="0" animBg="1"/>
      <p:bldP spid="99" grpId="0" animBg="1"/>
      <p:bldP spid="101" grpId="0" animBg="1"/>
      <p:bldP spid="107" grpId="0" animBg="1"/>
      <p:bldP spid="108" grpId="0" animBg="1"/>
      <p:bldP spid="18" grpId="0"/>
      <p:bldP spid="104" grpId="0" animBg="1"/>
      <p:bldP spid="106" grpId="0" animBg="1"/>
      <p:bldP spid="77" grpId="0" animBg="1"/>
      <p:bldP spid="1027" grpId="0" animBg="1"/>
      <p:bldP spid="78" grpId="0" animBg="1"/>
      <p:bldP spid="79" grpId="0" animBg="1"/>
      <p:bldP spid="80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428868"/>
          <a:ext cx="8858280" cy="4494854"/>
        </p:xfrm>
        <a:graphic>
          <a:graphicData uri="http://schemas.openxmlformats.org/drawingml/2006/table">
            <a:tbl>
              <a:tblPr/>
              <a:tblGrid>
                <a:gridCol w="452272"/>
                <a:gridCol w="7923245"/>
                <a:gridCol w="482763"/>
              </a:tblGrid>
              <a:tr h="345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задачам гр. 1.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Постановка проблемы: «Как сделать, тело было спутником ?»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теме с заполнением справочника № 3, демонстрациями и решением поставленной проблемы.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по опорному конспекту с акцентуацией сложных моментов.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Первичное закрепление изученного при работе с вопросами и типичными задачами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стр. 97 (1,2,3,4)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упр. 17 (1,) стр. 97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упр. 17 (2,)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ДЗ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 11 ($ 34 ) упр. 17 (1-5)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50м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-107386"/>
            <a:ext cx="91440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 8 (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) /1у14н/ №40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(III)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/т11/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Движение небесных тел.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Знания законов движения спутников и космических тел.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условия для закрепления умений пользоваться законами динамики, повторения закона тяготения, изучения космических скоростей и законов Кеплера.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-142900"/>
            <a:ext cx="7615262" cy="838200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движение  небесных  тел.</a:t>
            </a:r>
            <a:endParaRPr lang="ru-RU" dirty="0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415429" y="1651472"/>
            <a:ext cx="1154860" cy="1129106"/>
          </a:xfrm>
          <a:prstGeom prst="ellipse">
            <a:avLst/>
          </a:prstGeom>
          <a:solidFill>
            <a:srgbClr val="00B0F0">
              <a:alpha val="43000"/>
            </a:srgbClr>
          </a:solidFill>
          <a:ln w="41275">
            <a:solidFill>
              <a:srgbClr val="000000"/>
            </a:solidFill>
            <a:round/>
            <a:headEnd/>
            <a:tailEnd/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642910" y="952222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rc 6"/>
          <p:cNvSpPr>
            <a:spLocks/>
          </p:cNvSpPr>
          <p:nvPr/>
        </p:nvSpPr>
        <p:spPr bwMode="auto">
          <a:xfrm>
            <a:off x="2086089" y="972835"/>
            <a:ext cx="239747" cy="72280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rc 7"/>
          <p:cNvSpPr>
            <a:spLocks/>
          </p:cNvSpPr>
          <p:nvPr/>
        </p:nvSpPr>
        <p:spPr bwMode="auto">
          <a:xfrm rot="21318200">
            <a:off x="2078745" y="928673"/>
            <a:ext cx="683367" cy="1714509"/>
          </a:xfrm>
          <a:custGeom>
            <a:avLst/>
            <a:gdLst>
              <a:gd name="G0" fmla="+- 3826 0 0"/>
              <a:gd name="G1" fmla="+- 21600 0 0"/>
              <a:gd name="G2" fmla="+- 21600 0 0"/>
              <a:gd name="T0" fmla="*/ 0 w 25426"/>
              <a:gd name="T1" fmla="*/ 342 h 43119"/>
              <a:gd name="T2" fmla="*/ 5691 w 25426"/>
              <a:gd name="T3" fmla="*/ 43119 h 43119"/>
              <a:gd name="T4" fmla="*/ 3826 w 25426"/>
              <a:gd name="T5" fmla="*/ 21600 h 43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26" h="43119" fill="none" extrusionOk="0">
                <a:moveTo>
                  <a:pt x="-1" y="341"/>
                </a:moveTo>
                <a:cubicBezTo>
                  <a:pt x="1262" y="114"/>
                  <a:pt x="2543" y="-1"/>
                  <a:pt x="3826" y="0"/>
                </a:cubicBezTo>
                <a:cubicBezTo>
                  <a:pt x="15755" y="0"/>
                  <a:pt x="25426" y="9670"/>
                  <a:pt x="25426" y="21600"/>
                </a:cubicBezTo>
                <a:cubicBezTo>
                  <a:pt x="25426" y="32806"/>
                  <a:pt x="16855" y="42151"/>
                  <a:pt x="5691" y="43119"/>
                </a:cubicBezTo>
              </a:path>
              <a:path w="25426" h="43119" stroke="0" extrusionOk="0">
                <a:moveTo>
                  <a:pt x="-1" y="341"/>
                </a:moveTo>
                <a:cubicBezTo>
                  <a:pt x="1262" y="114"/>
                  <a:pt x="2543" y="-1"/>
                  <a:pt x="3826" y="0"/>
                </a:cubicBezTo>
                <a:cubicBezTo>
                  <a:pt x="15755" y="0"/>
                  <a:pt x="25426" y="9670"/>
                  <a:pt x="25426" y="21600"/>
                </a:cubicBezTo>
                <a:cubicBezTo>
                  <a:pt x="25426" y="32806"/>
                  <a:pt x="16855" y="42151"/>
                  <a:pt x="5691" y="43119"/>
                </a:cubicBezTo>
                <a:lnTo>
                  <a:pt x="3826" y="21600"/>
                </a:lnTo>
                <a:close/>
              </a:path>
            </a:pathLst>
          </a:custGeom>
          <a:noFill/>
          <a:ln w="412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1929396" y="2191735"/>
            <a:ext cx="61112" cy="1308703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000237" y="928666"/>
            <a:ext cx="0" cy="857256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1857361" y="1000104"/>
            <a:ext cx="0" cy="571504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1500166" y="1872862"/>
            <a:ext cx="432485" cy="5594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786182" y="571480"/>
            <a:ext cx="4429156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(2з-н Н)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571876"/>
            <a:ext cx="314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падает… мимо!!!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924745" y="2887986"/>
            <a:ext cx="504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5245627" y="2138887"/>
            <a:ext cx="1040885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91"/>
          <p:cNvGrpSpPr/>
          <p:nvPr/>
        </p:nvGrpSpPr>
        <p:grpSpPr>
          <a:xfrm>
            <a:off x="5214942" y="1576393"/>
            <a:ext cx="2357016" cy="1126540"/>
            <a:chOff x="5488819" y="1607237"/>
            <a:chExt cx="2357016" cy="1126540"/>
          </a:xfrm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5613075" y="2119019"/>
              <a:ext cx="962564" cy="6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103"/>
            <p:cNvGrpSpPr/>
            <p:nvPr/>
          </p:nvGrpSpPr>
          <p:grpSpPr>
            <a:xfrm>
              <a:off x="5488819" y="1607237"/>
              <a:ext cx="2357016" cy="1107384"/>
              <a:chOff x="5488819" y="1609015"/>
              <a:chExt cx="2357016" cy="1162696"/>
            </a:xfrm>
            <a:solidFill>
              <a:srgbClr val="00B050">
                <a:alpha val="6000"/>
              </a:srgbClr>
            </a:solidFill>
          </p:grpSpPr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>
                <a:off x="5488819" y="1609015"/>
                <a:ext cx="1214446" cy="5574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7182176" y="1785923"/>
                <a:ext cx="663659" cy="985788"/>
                <a:chOff x="14124" y="1785"/>
                <a:chExt cx="519" cy="507"/>
              </a:xfrm>
              <a:grpFill/>
            </p:grpSpPr>
            <p:sp>
              <p:nvSpPr>
                <p:cNvPr id="104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140" y="1785"/>
                  <a:ext cx="503" cy="50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sng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sng" strike="noStrike" cap="none" normalizeH="0" baseline="3000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124" y="1950"/>
                  <a:ext cx="445" cy="2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6547776" y="1939688"/>
                <a:ext cx="857256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grpSp>
        <p:nvGrpSpPr>
          <p:cNvPr id="6" name="Группа 35"/>
          <p:cNvGrpSpPr/>
          <p:nvPr/>
        </p:nvGrpSpPr>
        <p:grpSpPr>
          <a:xfrm rot="19651460">
            <a:off x="3630679" y="1954964"/>
            <a:ext cx="1357322" cy="893766"/>
            <a:chOff x="4679502" y="2786058"/>
            <a:chExt cx="1357322" cy="893766"/>
          </a:xfrm>
          <a:solidFill>
            <a:schemeClr val="bg2">
              <a:lumMod val="90000"/>
            </a:schemeClr>
          </a:solidFill>
        </p:grpSpPr>
        <p:sp>
          <p:nvSpPr>
            <p:cNvPr id="33" name="TextBox 32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dirty="0"/>
            </a:p>
          </p:txBody>
        </p:sp>
        <p:grpSp>
          <p:nvGrpSpPr>
            <p:cNvPr id="7" name="Группа 34"/>
            <p:cNvGrpSpPr/>
            <p:nvPr/>
          </p:nvGrpSpPr>
          <p:grpSpPr>
            <a:xfrm>
              <a:off x="5072066" y="2786058"/>
              <a:ext cx="928694" cy="893766"/>
              <a:chOff x="5072066" y="2786058"/>
              <a:chExt cx="928694" cy="893766"/>
            </a:xfrm>
            <a:grpFill/>
          </p:grpSpPr>
          <p:sp>
            <p:nvSpPr>
              <p:cNvPr id="1048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285022" y="3253466"/>
                <a:ext cx="571504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lang="ru-RU" dirty="0"/>
              </a:p>
            </p:txBody>
          </p:sp>
        </p:grpSp>
      </p:grpSp>
      <p:grpSp>
        <p:nvGrpSpPr>
          <p:cNvPr id="8" name="Группа 36"/>
          <p:cNvGrpSpPr/>
          <p:nvPr/>
        </p:nvGrpSpPr>
        <p:grpSpPr>
          <a:xfrm>
            <a:off x="6039537" y="2852732"/>
            <a:ext cx="1928825" cy="990628"/>
            <a:chOff x="4679502" y="2786058"/>
            <a:chExt cx="1357322" cy="990628"/>
          </a:xfrm>
        </p:grpSpPr>
        <p:sp>
          <p:nvSpPr>
            <p:cNvPr id="38" name="TextBox 37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9" name="Группа 38"/>
            <p:cNvGrpSpPr/>
            <p:nvPr/>
          </p:nvGrpSpPr>
          <p:grpSpPr>
            <a:xfrm>
              <a:off x="5072066" y="2786058"/>
              <a:ext cx="928694" cy="990628"/>
              <a:chOff x="5072066" y="2786058"/>
              <a:chExt cx="928694" cy="990628"/>
            </a:xfrm>
          </p:grpSpPr>
          <p:sp>
            <p:nvSpPr>
              <p:cNvPr id="40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en-US" sz="28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lang="en-US" sz="28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u="sng" baseline="30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85023" y="3253466"/>
                <a:ext cx="473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ru-RU" sz="2800" dirty="0"/>
              </a:p>
            </p:txBody>
          </p:sp>
        </p:grpSp>
      </p:grpSp>
      <p:grpSp>
        <p:nvGrpSpPr>
          <p:cNvPr id="10" name="Группа 44"/>
          <p:cNvGrpSpPr/>
          <p:nvPr/>
        </p:nvGrpSpPr>
        <p:grpSpPr>
          <a:xfrm>
            <a:off x="5429256" y="2857496"/>
            <a:ext cx="1428760" cy="1114824"/>
            <a:chOff x="4929190" y="2857496"/>
            <a:chExt cx="1428760" cy="1114824"/>
          </a:xfrm>
        </p:grpSpPr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4929190" y="2857496"/>
              <a:ext cx="1428760" cy="990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u="sng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</a:t>
              </a:r>
              <a:r>
                <a:rPr kumimoji="0" lang="en-US" sz="2800" b="1" i="0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5143504" y="3357562"/>
              <a:ext cx="962564" cy="6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2568" y="30112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</p:grpSp>
      <p:grpSp>
        <p:nvGrpSpPr>
          <p:cNvPr id="11" name="Группа 59"/>
          <p:cNvGrpSpPr/>
          <p:nvPr/>
        </p:nvGrpSpPr>
        <p:grpSpPr>
          <a:xfrm>
            <a:off x="5907412" y="4226180"/>
            <a:ext cx="2212958" cy="962710"/>
            <a:chOff x="215902" y="4143380"/>
            <a:chExt cx="2212958" cy="962710"/>
          </a:xfrm>
          <a:solidFill>
            <a:schemeClr val="accent1">
              <a:alpha val="56000"/>
            </a:schemeClr>
          </a:solidFill>
        </p:grpSpPr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215902" y="4429155"/>
              <a:ext cx="855635" cy="5714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 Box 30"/>
            <p:cNvSpPr txBox="1">
              <a:spLocks noChangeArrowheads="1"/>
            </p:cNvSpPr>
            <p:nvPr/>
          </p:nvSpPr>
          <p:spPr bwMode="auto">
            <a:xfrm>
              <a:off x="1071538" y="4143380"/>
              <a:ext cx="1357322" cy="7143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US" sz="2800" b="1" i="0" u="sng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2800" b="1" i="0" u="sng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u="sng" baseline="30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 Box 26"/>
            <p:cNvSpPr txBox="1">
              <a:spLocks noChangeArrowheads="1"/>
            </p:cNvSpPr>
            <p:nvPr/>
          </p:nvSpPr>
          <p:spPr bwMode="auto">
            <a:xfrm>
              <a:off x="1141618" y="4534586"/>
              <a:ext cx="1071570" cy="5715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ru-RU" sz="28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en-US" sz="28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</a:t>
              </a:r>
              <a:endPara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Выгнутая вправо стрелка 62"/>
          <p:cNvSpPr/>
          <p:nvPr/>
        </p:nvSpPr>
        <p:spPr>
          <a:xfrm>
            <a:off x="7715272" y="2357430"/>
            <a:ext cx="500066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Выгнутая вправо стрелка 63"/>
          <p:cNvSpPr/>
          <p:nvPr/>
        </p:nvSpPr>
        <p:spPr>
          <a:xfrm>
            <a:off x="7858148" y="3714752"/>
            <a:ext cx="500066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" name="Группа 64"/>
          <p:cNvGrpSpPr/>
          <p:nvPr/>
        </p:nvGrpSpPr>
        <p:grpSpPr>
          <a:xfrm>
            <a:off x="3786182" y="5572140"/>
            <a:ext cx="2212958" cy="962710"/>
            <a:chOff x="215902" y="4143380"/>
            <a:chExt cx="2212958" cy="962710"/>
          </a:xfrm>
          <a:solidFill>
            <a:schemeClr val="accent1">
              <a:alpha val="27000"/>
            </a:schemeClr>
          </a:solidFill>
        </p:grpSpPr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215902" y="4429155"/>
              <a:ext cx="855635" cy="5714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30"/>
            <p:cNvSpPr txBox="1">
              <a:spLocks noChangeArrowheads="1"/>
            </p:cNvSpPr>
            <p:nvPr/>
          </p:nvSpPr>
          <p:spPr bwMode="auto">
            <a:xfrm>
              <a:off x="1071538" y="4143380"/>
              <a:ext cx="1357322" cy="7143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US" sz="2800" b="1" i="0" u="sng" strike="noStrike" cap="none" normalizeH="0" baseline="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u="sng" baseline="30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26"/>
            <p:cNvSpPr txBox="1">
              <a:spLocks noChangeArrowheads="1"/>
            </p:cNvSpPr>
            <p:nvPr/>
          </p:nvSpPr>
          <p:spPr bwMode="auto">
            <a:xfrm>
              <a:off x="1141618" y="4534586"/>
              <a:ext cx="1071570" cy="5715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en-US" sz="2800" b="1" i="0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</a:t>
              </a:r>
              <a:endParaRPr kumimoji="0" lang="ru-RU" sz="28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68"/>
          <p:cNvGrpSpPr/>
          <p:nvPr/>
        </p:nvGrpSpPr>
        <p:grpSpPr>
          <a:xfrm>
            <a:off x="6286512" y="5357826"/>
            <a:ext cx="2212958" cy="962710"/>
            <a:chOff x="215902" y="4143380"/>
            <a:chExt cx="2212958" cy="962710"/>
          </a:xfrm>
          <a:solidFill>
            <a:srgbClr val="92D050">
              <a:alpha val="32000"/>
            </a:srgbClr>
          </a:solidFill>
        </p:grpSpPr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215902" y="4429155"/>
              <a:ext cx="855635" cy="5714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 Box 30"/>
            <p:cNvSpPr txBox="1">
              <a:spLocks noChangeArrowheads="1"/>
            </p:cNvSpPr>
            <p:nvPr/>
          </p:nvSpPr>
          <p:spPr bwMode="auto">
            <a:xfrm>
              <a:off x="1071538" y="4143380"/>
              <a:ext cx="1357322" cy="7143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US" sz="2800" b="1" i="0" u="sng" strike="noStrike" cap="none" normalizeH="0" baseline="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u="sng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1141618" y="4534586"/>
              <a:ext cx="1071570" cy="5715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en-US" sz="2800" b="1" i="0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</a:t>
              </a:r>
              <a:endParaRPr kumimoji="0" lang="ru-RU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>
            <a:off x="7072330" y="5847442"/>
            <a:ext cx="114300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Выгнутая вправо стрелка 92"/>
          <p:cNvSpPr/>
          <p:nvPr/>
        </p:nvSpPr>
        <p:spPr>
          <a:xfrm rot="15639866" flipH="1">
            <a:off x="5427555" y="1217575"/>
            <a:ext cx="357190" cy="29712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4" name="Группа 98"/>
          <p:cNvGrpSpPr/>
          <p:nvPr/>
        </p:nvGrpSpPr>
        <p:grpSpPr>
          <a:xfrm rot="3284265">
            <a:off x="2423794" y="188381"/>
            <a:ext cx="565168" cy="1013245"/>
            <a:chOff x="597884" y="191611"/>
            <a:chExt cx="565168" cy="1013245"/>
          </a:xfrm>
        </p:grpSpPr>
        <p:cxnSp>
          <p:nvCxnSpPr>
            <p:cNvPr id="95" name="Прямая со стрелкой 94"/>
            <p:cNvCxnSpPr/>
            <p:nvPr/>
          </p:nvCxnSpPr>
          <p:spPr>
            <a:xfrm rot="5400000">
              <a:off x="633979" y="811947"/>
              <a:ext cx="428628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/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02"/>
          <p:cNvGrpSpPr/>
          <p:nvPr/>
        </p:nvGrpSpPr>
        <p:grpSpPr>
          <a:xfrm>
            <a:off x="1357295" y="1142980"/>
            <a:ext cx="642942" cy="523220"/>
            <a:chOff x="1582054" y="1000108"/>
            <a:chExt cx="714380" cy="523220"/>
          </a:xfrm>
        </p:grpSpPr>
        <p:sp>
          <p:nvSpPr>
            <p:cNvPr id="100" name="TextBox 99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02" name="Прямая со стрелкой 101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91"/>
          <p:cNvGrpSpPr/>
          <p:nvPr/>
        </p:nvGrpSpPr>
        <p:grpSpPr>
          <a:xfrm>
            <a:off x="571472" y="4095504"/>
            <a:ext cx="2071702" cy="905132"/>
            <a:chOff x="5429256" y="1590769"/>
            <a:chExt cx="2071702" cy="905132"/>
          </a:xfrm>
        </p:grpSpPr>
        <p:sp>
          <p:nvSpPr>
            <p:cNvPr id="82" name="Text Box 15"/>
            <p:cNvSpPr txBox="1">
              <a:spLocks noChangeArrowheads="1"/>
            </p:cNvSpPr>
            <p:nvPr/>
          </p:nvSpPr>
          <p:spPr bwMode="auto">
            <a:xfrm>
              <a:off x="5613075" y="2024019"/>
              <a:ext cx="530561" cy="47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Группа 103"/>
            <p:cNvGrpSpPr/>
            <p:nvPr/>
          </p:nvGrpSpPr>
          <p:grpSpPr>
            <a:xfrm>
              <a:off x="5429256" y="1590769"/>
              <a:ext cx="2071702" cy="735881"/>
              <a:chOff x="5429256" y="1591724"/>
              <a:chExt cx="2071702" cy="772637"/>
            </a:xfrm>
            <a:solidFill>
              <a:srgbClr val="00B050">
                <a:alpha val="6000"/>
              </a:srgbClr>
            </a:solidFill>
          </p:grpSpPr>
          <p:sp>
            <p:nvSpPr>
              <p:cNvPr id="84" name="Text Box 14"/>
              <p:cNvSpPr txBox="1">
                <a:spLocks noChangeArrowheads="1"/>
              </p:cNvSpPr>
              <p:nvPr/>
            </p:nvSpPr>
            <p:spPr bwMode="auto">
              <a:xfrm>
                <a:off x="5429256" y="1591724"/>
                <a:ext cx="2071702" cy="7500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 Box 18"/>
              <p:cNvSpPr txBox="1">
                <a:spLocks noChangeArrowheads="1"/>
              </p:cNvSpPr>
              <p:nvPr/>
            </p:nvSpPr>
            <p:spPr bwMode="auto">
              <a:xfrm>
                <a:off x="6572264" y="1816743"/>
                <a:ext cx="571596" cy="5366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strike="noStrike" cap="none" normalizeH="0" baseline="3000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239026" y="1815007"/>
                <a:ext cx="404676" cy="5493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sp>
        <p:nvSpPr>
          <p:cNvPr id="99" name="Line 16"/>
          <p:cNvSpPr>
            <a:spLocks noChangeShapeType="1"/>
          </p:cNvSpPr>
          <p:nvPr/>
        </p:nvSpPr>
        <p:spPr bwMode="auto">
          <a:xfrm rot="-120000">
            <a:off x="708689" y="4595570"/>
            <a:ext cx="648000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440735" y="4762572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Oval 5"/>
          <p:cNvSpPr>
            <a:spLocks noChangeArrowheads="1"/>
          </p:cNvSpPr>
          <p:nvPr/>
        </p:nvSpPr>
        <p:spPr bwMode="auto">
          <a:xfrm>
            <a:off x="571472" y="928670"/>
            <a:ext cx="2786081" cy="5786478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Выгнутая вправо стрелка 107"/>
          <p:cNvSpPr/>
          <p:nvPr/>
        </p:nvSpPr>
        <p:spPr>
          <a:xfrm rot="3524474">
            <a:off x="4565378" y="1423787"/>
            <a:ext cx="500066" cy="46002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1159106">
            <a:off x="1449729" y="1784265"/>
            <a:ext cx="111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18"/>
          <p:cNvSpPr txBox="1">
            <a:spLocks noChangeArrowheads="1"/>
          </p:cNvSpPr>
          <p:nvPr/>
        </p:nvSpPr>
        <p:spPr bwMode="auto">
          <a:xfrm>
            <a:off x="785786" y="5633380"/>
            <a:ext cx="2286016" cy="510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=7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км/с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 Box 18"/>
          <p:cNvSpPr txBox="1">
            <a:spLocks noChangeArrowheads="1"/>
          </p:cNvSpPr>
          <p:nvPr/>
        </p:nvSpPr>
        <p:spPr bwMode="auto">
          <a:xfrm>
            <a:off x="785786" y="6181134"/>
            <a:ext cx="2428892" cy="510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4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11,2 км/с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5072074"/>
            <a:ext cx="42862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«Взвешивание» Земли!!!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1910295" y="809540"/>
            <a:ext cx="220943" cy="207567"/>
          </a:xfrm>
          <a:prstGeom prst="ellipse">
            <a:avLst/>
          </a:prstGeom>
          <a:solidFill>
            <a:srgbClr val="00FF00"/>
          </a:solidFill>
          <a:ln w="412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000760" y="1714488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643702" y="2000240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786446" y="2214554"/>
            <a:ext cx="357190" cy="357190"/>
          </a:xfrm>
          <a:prstGeom prst="roundRect">
            <a:avLst/>
          </a:prstGeom>
          <a:solidFill>
            <a:schemeClr val="bg1">
              <a:alpha val="59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29454" y="2178929"/>
            <a:ext cx="357190" cy="357190"/>
          </a:xfrm>
          <a:prstGeom prst="roundRect">
            <a:avLst/>
          </a:prstGeom>
          <a:solidFill>
            <a:schemeClr val="bg1">
              <a:alpha val="59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Выгнутая вправо стрелка 85"/>
          <p:cNvSpPr/>
          <p:nvPr/>
        </p:nvSpPr>
        <p:spPr>
          <a:xfrm rot="1700284">
            <a:off x="7620315" y="1256140"/>
            <a:ext cx="500066" cy="1284497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798641" y="3381500"/>
            <a:ext cx="714380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369957" y="4238756"/>
            <a:ext cx="428628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108143" y="4714884"/>
            <a:ext cx="642942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0" y="0"/>
            <a:ext cx="207167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11-1, повтор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8" grpId="0" animBg="1"/>
      <p:bldP spid="1029" grpId="0" animBg="1"/>
      <p:bldP spid="1030" grpId="0" animBg="1"/>
      <p:bldP spid="1031" grpId="0" animBg="1"/>
      <p:bldP spid="1033" grpId="0" animBg="1"/>
      <p:bldP spid="1034" grpId="0" animBg="1"/>
      <p:bldP spid="1035" grpId="0" animBg="1"/>
      <p:bldP spid="1036" grpId="0" animBg="1"/>
      <p:bldP spid="15" grpId="0" build="allAtOnce" animBg="1" autoUpdateAnimBg="0"/>
      <p:bldP spid="15" grpId="1" build="allAtOnce" animBg="1"/>
      <p:bldP spid="16" grpId="0"/>
      <p:bldP spid="17" grpId="0"/>
      <p:bldP spid="1040" grpId="0" animBg="1"/>
      <p:bldP spid="63" grpId="0" animBg="1"/>
      <p:bldP spid="64" grpId="0" animBg="1"/>
      <p:bldP spid="93" grpId="0" animBg="1"/>
      <p:bldP spid="99" grpId="0" animBg="1"/>
      <p:bldP spid="101" grpId="0" animBg="1"/>
      <p:bldP spid="107" grpId="0" animBg="1"/>
      <p:bldP spid="108" grpId="0" animBg="1"/>
      <p:bldP spid="18" grpId="0"/>
      <p:bldP spid="104" grpId="0" animBg="1"/>
      <p:bldP spid="106" grpId="0" animBg="1"/>
      <p:bldP spid="77" grpId="0" animBg="1"/>
      <p:bldP spid="1027" grpId="0" animBg="1"/>
      <p:bldP spid="78" grpId="0" animBg="1"/>
      <p:bldP spid="79" grpId="0" animBg="1"/>
      <p:bldP spid="80" grpId="0" animBg="1"/>
      <p:bldP spid="85" grpId="0" animBg="1"/>
      <p:bldP spid="86" grpId="0" animBg="1"/>
      <p:bldP spid="88" grpId="0" animBg="1"/>
      <p:bldP spid="89" grpId="0" animBg="1"/>
      <p:bldP spid="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472254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Законы Кеплера</a:t>
            </a:r>
            <a:endParaRPr lang="ru-RU" dirty="0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910858" y="1264312"/>
            <a:ext cx="220943" cy="207567"/>
          </a:xfrm>
          <a:prstGeom prst="ellipse">
            <a:avLst/>
          </a:prstGeom>
          <a:solidFill>
            <a:srgbClr val="00FF00"/>
          </a:solidFill>
          <a:ln w="412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415424" y="1651476"/>
            <a:ext cx="1154860" cy="1129106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642905" y="952226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1929391" y="2191739"/>
            <a:ext cx="61112" cy="1308703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031515" y="1402690"/>
            <a:ext cx="816394" cy="630062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078524" y="1065578"/>
            <a:ext cx="625223" cy="540263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714744" y="837230"/>
            <a:ext cx="4929222" cy="769441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(ОУД)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1864" y="2887990"/>
            <a:ext cx="92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1159106">
            <a:off x="1528678" y="2018879"/>
            <a:ext cx="1250577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Солнца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5388502" y="2138887"/>
            <a:ext cx="1040885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91"/>
          <p:cNvGrpSpPr/>
          <p:nvPr/>
        </p:nvGrpSpPr>
        <p:grpSpPr>
          <a:xfrm>
            <a:off x="5429256" y="1583490"/>
            <a:ext cx="2786090" cy="1179281"/>
            <a:chOff x="5429256" y="1583490"/>
            <a:chExt cx="2786090" cy="1179281"/>
          </a:xfrm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5613075" y="2119019"/>
              <a:ext cx="962564" cy="6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103"/>
            <p:cNvGrpSpPr/>
            <p:nvPr/>
          </p:nvGrpSpPr>
          <p:grpSpPr>
            <a:xfrm>
              <a:off x="5429256" y="1583490"/>
              <a:ext cx="2786090" cy="1179281"/>
              <a:chOff x="5429256" y="1584080"/>
              <a:chExt cx="2786090" cy="1238183"/>
            </a:xfrm>
            <a:solidFill>
              <a:srgbClr val="00B050">
                <a:alpha val="6000"/>
              </a:srgbClr>
            </a:solidFill>
          </p:grpSpPr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>
                <a:off x="5429256" y="1584080"/>
                <a:ext cx="2071702" cy="9903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7146333" y="1836475"/>
                <a:ext cx="1069013" cy="985788"/>
                <a:chOff x="14096" y="1811"/>
                <a:chExt cx="836" cy="507"/>
              </a:xfrm>
              <a:grpFill/>
            </p:grpSpPr>
            <p:sp>
              <p:nvSpPr>
                <p:cNvPr id="104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178" y="1811"/>
                  <a:ext cx="712" cy="50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sng" strike="noStrike" cap="none" normalizeH="0" baseline="0" dirty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sng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sng" strike="noStrike" cap="none" normalizeH="0" baseline="3000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096" y="1969"/>
                  <a:ext cx="836" cy="2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6547776" y="1939688"/>
                <a:ext cx="1024620" cy="5493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lang="en-US" sz="2800" b="1" u="sng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grpSp>
        <p:nvGrpSpPr>
          <p:cNvPr id="6" name="Группа 35"/>
          <p:cNvGrpSpPr/>
          <p:nvPr/>
        </p:nvGrpSpPr>
        <p:grpSpPr>
          <a:xfrm rot="19651460">
            <a:off x="3630679" y="1969740"/>
            <a:ext cx="1357322" cy="893766"/>
            <a:chOff x="4679502" y="2786058"/>
            <a:chExt cx="1357322" cy="893766"/>
          </a:xfrm>
        </p:grpSpPr>
        <p:sp>
          <p:nvSpPr>
            <p:cNvPr id="33" name="TextBox 32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dirty="0"/>
            </a:p>
          </p:txBody>
        </p:sp>
        <p:grpSp>
          <p:nvGrpSpPr>
            <p:cNvPr id="7" name="Группа 34"/>
            <p:cNvGrpSpPr/>
            <p:nvPr/>
          </p:nvGrpSpPr>
          <p:grpSpPr>
            <a:xfrm>
              <a:off x="5072066" y="2786058"/>
              <a:ext cx="928694" cy="893766"/>
              <a:chOff x="5072066" y="2786058"/>
              <a:chExt cx="928694" cy="893766"/>
            </a:xfrm>
          </p:grpSpPr>
          <p:sp>
            <p:nvSpPr>
              <p:cNvPr id="1048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285022" y="3253466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lang="ru-RU" dirty="0"/>
              </a:p>
            </p:txBody>
          </p:sp>
        </p:grpSp>
      </p:grpSp>
      <p:grpSp>
        <p:nvGrpSpPr>
          <p:cNvPr id="8" name="Группа 36"/>
          <p:cNvGrpSpPr/>
          <p:nvPr/>
        </p:nvGrpSpPr>
        <p:grpSpPr>
          <a:xfrm>
            <a:off x="6039537" y="2852732"/>
            <a:ext cx="1928825" cy="919378"/>
            <a:chOff x="4679502" y="2786058"/>
            <a:chExt cx="1357322" cy="919378"/>
          </a:xfrm>
        </p:grpSpPr>
        <p:sp>
          <p:nvSpPr>
            <p:cNvPr id="38" name="TextBox 37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9" name="Группа 38"/>
            <p:cNvGrpSpPr/>
            <p:nvPr/>
          </p:nvGrpSpPr>
          <p:grpSpPr>
            <a:xfrm>
              <a:off x="5072066" y="2786058"/>
              <a:ext cx="928694" cy="919378"/>
              <a:chOff x="5072066" y="2786058"/>
              <a:chExt cx="928694" cy="919378"/>
            </a:xfrm>
          </p:grpSpPr>
          <p:sp>
            <p:nvSpPr>
              <p:cNvPr id="40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en-US" sz="28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lang="en-US" sz="28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u="sng" baseline="30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8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171507" y="3182216"/>
                <a:ext cx="552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2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ru-RU" sz="2800" dirty="0"/>
              </a:p>
            </p:txBody>
          </p:sp>
        </p:grpSp>
      </p:grpSp>
      <p:grpSp>
        <p:nvGrpSpPr>
          <p:cNvPr id="10" name="Группа 44"/>
          <p:cNvGrpSpPr/>
          <p:nvPr/>
        </p:nvGrpSpPr>
        <p:grpSpPr>
          <a:xfrm>
            <a:off x="5429256" y="2857496"/>
            <a:ext cx="1428760" cy="1079199"/>
            <a:chOff x="4929190" y="2857496"/>
            <a:chExt cx="1428760" cy="1079199"/>
          </a:xfrm>
        </p:grpSpPr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4929190" y="2857496"/>
              <a:ext cx="1428760" cy="990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4977254" y="3321937"/>
              <a:ext cx="962564" cy="6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43193" y="30112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</p:grpSp>
      <p:sp>
        <p:nvSpPr>
          <p:cNvPr id="63" name="Выгнутая вправо стрелка 62"/>
          <p:cNvSpPr/>
          <p:nvPr/>
        </p:nvSpPr>
        <p:spPr>
          <a:xfrm>
            <a:off x="7929586" y="2214554"/>
            <a:ext cx="500066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Выгнутая вправо стрелка 63"/>
          <p:cNvSpPr/>
          <p:nvPr/>
        </p:nvSpPr>
        <p:spPr>
          <a:xfrm>
            <a:off x="7643834" y="3286124"/>
            <a:ext cx="500066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Выгнутая вправо стрелка 92"/>
          <p:cNvSpPr/>
          <p:nvPr/>
        </p:nvSpPr>
        <p:spPr>
          <a:xfrm rot="15784197" flipH="1">
            <a:off x="5681255" y="996484"/>
            <a:ext cx="357190" cy="33638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4" name="Группа 98"/>
          <p:cNvGrpSpPr/>
          <p:nvPr/>
        </p:nvGrpSpPr>
        <p:grpSpPr>
          <a:xfrm>
            <a:off x="432650" y="874034"/>
            <a:ext cx="642898" cy="945584"/>
            <a:chOff x="268874" y="840342"/>
            <a:chExt cx="642898" cy="945584"/>
          </a:xfrm>
        </p:grpSpPr>
        <p:cxnSp>
          <p:nvCxnSpPr>
            <p:cNvPr id="95" name="Прямая со стрелкой 94"/>
            <p:cNvCxnSpPr/>
            <p:nvPr/>
          </p:nvCxnSpPr>
          <p:spPr>
            <a:xfrm rot="5400000">
              <a:off x="321439" y="1393017"/>
              <a:ext cx="428628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 rot="18780627">
              <a:off x="292972" y="93592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/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 rot="5400000">
              <a:off x="268874" y="1136588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102"/>
          <p:cNvGrpSpPr/>
          <p:nvPr/>
        </p:nvGrpSpPr>
        <p:grpSpPr>
          <a:xfrm>
            <a:off x="1582054" y="1000108"/>
            <a:ext cx="714380" cy="523220"/>
            <a:chOff x="1582054" y="1000108"/>
            <a:chExt cx="714380" cy="523220"/>
          </a:xfrm>
        </p:grpSpPr>
        <p:sp>
          <p:nvSpPr>
            <p:cNvPr id="100" name="TextBox 99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02" name="Прямая со стрелкой 101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Группа 36"/>
          <p:cNvGrpSpPr/>
          <p:nvPr/>
        </p:nvGrpSpPr>
        <p:grpSpPr>
          <a:xfrm>
            <a:off x="5857885" y="4005506"/>
            <a:ext cx="1928825" cy="990628"/>
            <a:chOff x="4679502" y="2786058"/>
            <a:chExt cx="1357322" cy="990628"/>
          </a:xfrm>
        </p:grpSpPr>
        <p:sp>
          <p:nvSpPr>
            <p:cNvPr id="82" name="TextBox 81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83" name="Группа 38"/>
            <p:cNvGrpSpPr/>
            <p:nvPr/>
          </p:nvGrpSpPr>
          <p:grpSpPr>
            <a:xfrm>
              <a:off x="5072066" y="2786058"/>
              <a:ext cx="928694" cy="990628"/>
              <a:chOff x="5072066" y="2786058"/>
              <a:chExt cx="928694" cy="990628"/>
            </a:xfrm>
          </p:grpSpPr>
          <p:sp>
            <p:nvSpPr>
              <p:cNvPr id="84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en-US" sz="28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lang="en-US" sz="28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104655" y="3253466"/>
                <a:ext cx="552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2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ru-RU" sz="2800" dirty="0"/>
              </a:p>
            </p:txBody>
          </p:sp>
        </p:grpSp>
      </p:grpSp>
      <p:grpSp>
        <p:nvGrpSpPr>
          <p:cNvPr id="92" name="Группа 44"/>
          <p:cNvGrpSpPr/>
          <p:nvPr/>
        </p:nvGrpSpPr>
        <p:grpSpPr>
          <a:xfrm>
            <a:off x="5532604" y="4010270"/>
            <a:ext cx="1428760" cy="990366"/>
            <a:chOff x="4929190" y="2857496"/>
            <a:chExt cx="1428760" cy="990366"/>
          </a:xfrm>
        </p:grpSpPr>
        <p:sp>
          <p:nvSpPr>
            <p:cNvPr id="94" name="Text Box 14"/>
            <p:cNvSpPr txBox="1">
              <a:spLocks noChangeArrowheads="1"/>
            </p:cNvSpPr>
            <p:nvPr/>
          </p:nvSpPr>
          <p:spPr bwMode="auto">
            <a:xfrm>
              <a:off x="4929190" y="2857496"/>
              <a:ext cx="1428760" cy="990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 Box 15"/>
            <p:cNvSpPr txBox="1">
              <a:spLocks noChangeArrowheads="1"/>
            </p:cNvSpPr>
            <p:nvPr/>
          </p:nvSpPr>
          <p:spPr bwMode="auto">
            <a:xfrm>
              <a:off x="5096004" y="3203187"/>
              <a:ext cx="962564" cy="6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465257" y="30112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0" y="571480"/>
            <a:ext cx="128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14282" y="342900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Аналогичное выражение получим и для Марса</a:t>
            </a:r>
            <a:endParaRPr lang="ru-RU" sz="2400" dirty="0">
              <a:solidFill>
                <a:srgbClr val="0014AC"/>
              </a:solidFill>
            </a:endParaRPr>
          </a:p>
        </p:txBody>
      </p:sp>
      <p:grpSp>
        <p:nvGrpSpPr>
          <p:cNvPr id="104" name="Группа 36"/>
          <p:cNvGrpSpPr/>
          <p:nvPr/>
        </p:nvGrpSpPr>
        <p:grpSpPr>
          <a:xfrm>
            <a:off x="3039893" y="4067178"/>
            <a:ext cx="1928825" cy="990628"/>
            <a:chOff x="4679502" y="2786058"/>
            <a:chExt cx="1357322" cy="990628"/>
          </a:xfrm>
        </p:grpSpPr>
        <p:sp>
          <p:nvSpPr>
            <p:cNvPr id="105" name="TextBox 104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106" name="Группа 38"/>
            <p:cNvGrpSpPr/>
            <p:nvPr/>
          </p:nvGrpSpPr>
          <p:grpSpPr>
            <a:xfrm>
              <a:off x="5072066" y="2786058"/>
              <a:ext cx="928694" cy="990628"/>
              <a:chOff x="5072066" y="2786058"/>
              <a:chExt cx="928694" cy="990628"/>
            </a:xfrm>
          </p:grpSpPr>
          <p:sp>
            <p:nvSpPr>
              <p:cNvPr id="107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en-US" sz="28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lang="en-US" sz="28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04655" y="3253466"/>
                <a:ext cx="552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2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ru-RU" sz="2800" dirty="0"/>
              </a:p>
            </p:txBody>
          </p:sp>
        </p:grpSp>
      </p:grpSp>
      <p:grpSp>
        <p:nvGrpSpPr>
          <p:cNvPr id="109" name="Группа 44"/>
          <p:cNvGrpSpPr/>
          <p:nvPr/>
        </p:nvGrpSpPr>
        <p:grpSpPr>
          <a:xfrm>
            <a:off x="2714612" y="4071942"/>
            <a:ext cx="1428760" cy="990366"/>
            <a:chOff x="4929190" y="2857496"/>
            <a:chExt cx="1428760" cy="990366"/>
          </a:xfrm>
        </p:grpSpPr>
        <p:sp>
          <p:nvSpPr>
            <p:cNvPr id="110" name="Text Box 14"/>
            <p:cNvSpPr txBox="1">
              <a:spLocks noChangeArrowheads="1"/>
            </p:cNvSpPr>
            <p:nvPr/>
          </p:nvSpPr>
          <p:spPr bwMode="auto">
            <a:xfrm>
              <a:off x="4929190" y="2857496"/>
              <a:ext cx="1428760" cy="990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Text Box 15"/>
            <p:cNvSpPr txBox="1">
              <a:spLocks noChangeArrowheads="1"/>
            </p:cNvSpPr>
            <p:nvPr/>
          </p:nvSpPr>
          <p:spPr bwMode="auto">
            <a:xfrm>
              <a:off x="5096004" y="3203187"/>
              <a:ext cx="962564" cy="6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465257" y="30112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0" y="4286256"/>
            <a:ext cx="235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Поделим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синее </a:t>
            </a:r>
          </a:p>
          <a:p>
            <a:pPr algn="ctr"/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зелёное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4" name="Группа 36"/>
          <p:cNvGrpSpPr/>
          <p:nvPr/>
        </p:nvGrpSpPr>
        <p:grpSpPr>
          <a:xfrm>
            <a:off x="571440" y="5429264"/>
            <a:ext cx="1928825" cy="919378"/>
            <a:chOff x="4679502" y="2786058"/>
            <a:chExt cx="1357322" cy="919378"/>
          </a:xfrm>
        </p:grpSpPr>
        <p:sp>
          <p:nvSpPr>
            <p:cNvPr id="115" name="TextBox 114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116" name="Группа 38"/>
            <p:cNvGrpSpPr/>
            <p:nvPr/>
          </p:nvGrpSpPr>
          <p:grpSpPr>
            <a:xfrm>
              <a:off x="5037804" y="2786058"/>
              <a:ext cx="962956" cy="919378"/>
              <a:chOff x="5037804" y="2786058"/>
              <a:chExt cx="962956" cy="919378"/>
            </a:xfrm>
          </p:grpSpPr>
          <p:sp>
            <p:nvSpPr>
              <p:cNvPr id="117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u="sng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8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5037804" y="3182216"/>
                <a:ext cx="552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2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ru-RU" sz="2800" dirty="0"/>
              </a:p>
            </p:txBody>
          </p:sp>
        </p:grpSp>
      </p:grpSp>
      <p:grpSp>
        <p:nvGrpSpPr>
          <p:cNvPr id="119" name="Группа 44"/>
          <p:cNvGrpSpPr/>
          <p:nvPr/>
        </p:nvGrpSpPr>
        <p:grpSpPr>
          <a:xfrm>
            <a:off x="246191" y="5434028"/>
            <a:ext cx="1428760" cy="990366"/>
            <a:chOff x="4929190" y="2857496"/>
            <a:chExt cx="1428760" cy="990366"/>
          </a:xfrm>
        </p:grpSpPr>
        <p:sp>
          <p:nvSpPr>
            <p:cNvPr id="120" name="Text Box 14"/>
            <p:cNvSpPr txBox="1">
              <a:spLocks noChangeArrowheads="1"/>
            </p:cNvSpPr>
            <p:nvPr/>
          </p:nvSpPr>
          <p:spPr bwMode="auto">
            <a:xfrm>
              <a:off x="4929190" y="2857496"/>
              <a:ext cx="1428760" cy="990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u="sng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800" b="1" u="sng" baseline="30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800" u="sng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Text Box 15"/>
            <p:cNvSpPr txBox="1">
              <a:spLocks noChangeArrowheads="1"/>
            </p:cNvSpPr>
            <p:nvPr/>
          </p:nvSpPr>
          <p:spPr bwMode="auto">
            <a:xfrm>
              <a:off x="4977254" y="3191312"/>
              <a:ext cx="551094" cy="6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65257" y="30112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2071670" y="5000636"/>
            <a:ext cx="707236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Квадраты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периодов обращения планет вокруг Солнца относятся как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кубы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их радиусов орбит!</a:t>
            </a:r>
            <a:endParaRPr lang="ru-RU" sz="2400" dirty="0">
              <a:solidFill>
                <a:srgbClr val="0014AC"/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500298" y="4143380"/>
            <a:ext cx="1928826" cy="857256"/>
          </a:xfrm>
          <a:prstGeom prst="roundRect">
            <a:avLst/>
          </a:prstGeom>
          <a:noFill/>
          <a:ln w="5715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357818" y="4036129"/>
            <a:ext cx="1928826" cy="857256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1543433" y="2099051"/>
            <a:ext cx="432485" cy="5594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692010" y="1714488"/>
            <a:ext cx="451626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870078" y="2023990"/>
            <a:ext cx="464253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3071770" y="5780782"/>
            <a:ext cx="607223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Чем дальше от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Солнца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тем год длиннее!</a:t>
            </a:r>
            <a:endParaRPr lang="ru-RU" sz="3200" dirty="0">
              <a:solidFill>
                <a:srgbClr val="0014AC"/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-32" y="5500702"/>
            <a:ext cx="1928826" cy="8572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3" name="Группа 16"/>
          <p:cNvGrpSpPr/>
          <p:nvPr/>
        </p:nvGrpSpPr>
        <p:grpSpPr>
          <a:xfrm>
            <a:off x="0" y="0"/>
            <a:ext cx="9144000" cy="7072363"/>
            <a:chOff x="0" y="0"/>
            <a:chExt cx="9144000" cy="7072363"/>
          </a:xfrm>
          <a:solidFill>
            <a:schemeClr val="tx1">
              <a:alpha val="68000"/>
            </a:schemeClr>
          </a:solidFill>
        </p:grpSpPr>
        <p:grpSp>
          <p:nvGrpSpPr>
            <p:cNvPr id="134" name="Группа 2"/>
            <p:cNvGrpSpPr/>
            <p:nvPr/>
          </p:nvGrpSpPr>
          <p:grpSpPr>
            <a:xfrm>
              <a:off x="0" y="0"/>
              <a:ext cx="9144000" cy="7072363"/>
              <a:chOff x="-5072130" y="-500090"/>
              <a:chExt cx="9144000" cy="7072363"/>
            </a:xfrm>
            <a:grpFill/>
          </p:grpSpPr>
          <p:grpSp>
            <p:nvGrpSpPr>
              <p:cNvPr id="142" name="Группа 12"/>
              <p:cNvGrpSpPr/>
              <p:nvPr/>
            </p:nvGrpSpPr>
            <p:grpSpPr>
              <a:xfrm>
                <a:off x="-5072130" y="-500090"/>
                <a:ext cx="9144000" cy="7072363"/>
                <a:chOff x="0" y="-142877"/>
                <a:chExt cx="9144000" cy="7072363"/>
              </a:xfrm>
              <a:grpFill/>
            </p:grpSpPr>
            <p:sp>
              <p:nvSpPr>
                <p:cNvPr id="144" name="Прямоугольник 143"/>
                <p:cNvSpPr/>
                <p:nvPr/>
              </p:nvSpPr>
              <p:spPr>
                <a:xfrm>
                  <a:off x="0" y="-142877"/>
                  <a:ext cx="9144000" cy="7072363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</a:t>
                  </a:r>
                  <a:endParaRPr lang="ru-RU" sz="115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ru-RU" sz="88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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•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8000" b="1" u="sng" baseline="-25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R</a:t>
                  </a:r>
                  <a:r>
                    <a:rPr lang="en-US" sz="8000" b="1" baseline="30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2428860" y="5214949"/>
                  <a:ext cx="5214974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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 6,67 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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en-US" sz="6600" b="1" baseline="30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-11</a:t>
                  </a:r>
                  <a:endParaRPr lang="ru-RU" sz="66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43" name="Прямая соединительная линия 4"/>
              <p:cNvCxnSpPr/>
              <p:nvPr/>
            </p:nvCxnSpPr>
            <p:spPr>
              <a:xfrm>
                <a:off x="-1143072" y="3286100"/>
                <a:ext cx="3643370" cy="24"/>
              </a:xfrm>
              <a:prstGeom prst="line">
                <a:avLst/>
              </a:prstGeom>
              <a:grpFill/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Группа 15"/>
            <p:cNvGrpSpPr/>
            <p:nvPr/>
          </p:nvGrpSpPr>
          <p:grpSpPr>
            <a:xfrm>
              <a:off x="2500298" y="285728"/>
              <a:ext cx="3175917" cy="1986067"/>
              <a:chOff x="428596" y="785794"/>
              <a:chExt cx="1734562" cy="1623768"/>
            </a:xfrm>
            <a:grpFill/>
          </p:grpSpPr>
          <p:sp>
            <p:nvSpPr>
              <p:cNvPr id="136" name="TextBox 8"/>
              <p:cNvSpPr txBox="1">
                <a:spLocks noChangeArrowheads="1"/>
              </p:cNvSpPr>
              <p:nvPr/>
            </p:nvSpPr>
            <p:spPr bwMode="auto">
              <a:xfrm>
                <a:off x="428596" y="1091786"/>
                <a:ext cx="933026" cy="10820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8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8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8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TextBox 10"/>
              <p:cNvSpPr txBox="1">
                <a:spLocks noChangeArrowheads="1"/>
              </p:cNvSpPr>
              <p:nvPr/>
            </p:nvSpPr>
            <p:spPr bwMode="auto">
              <a:xfrm>
                <a:off x="1170357" y="785794"/>
                <a:ext cx="865167" cy="98136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l-GR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Σ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7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" name="TextBox 15"/>
              <p:cNvSpPr txBox="1">
                <a:spLocks noChangeArrowheads="1"/>
              </p:cNvSpPr>
              <p:nvPr/>
            </p:nvSpPr>
            <p:spPr bwMode="auto">
              <a:xfrm>
                <a:off x="1230517" y="1778700"/>
                <a:ext cx="758746" cy="6308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6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" name="Line 23"/>
              <p:cNvSpPr>
                <a:spLocks noChangeShapeType="1"/>
              </p:cNvSpPr>
              <p:nvPr/>
            </p:nvSpPr>
            <p:spPr bwMode="auto">
              <a:xfrm>
                <a:off x="1512213" y="918037"/>
                <a:ext cx="360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Line 23"/>
              <p:cNvSpPr>
                <a:spLocks noChangeShapeType="1"/>
              </p:cNvSpPr>
              <p:nvPr/>
            </p:nvSpPr>
            <p:spPr bwMode="auto">
              <a:xfrm>
                <a:off x="509142" y="1346665"/>
                <a:ext cx="360000" cy="0"/>
              </a:xfrm>
              <a:prstGeom prst="line">
                <a:avLst/>
              </a:prstGeom>
              <a:grpFill/>
              <a:ln w="3810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41" name="Прямая соединительная линия 140"/>
              <p:cNvCxnSpPr/>
              <p:nvPr/>
            </p:nvCxnSpPr>
            <p:spPr bwMode="auto">
              <a:xfrm flipV="1">
                <a:off x="1130896" y="1661888"/>
                <a:ext cx="1032262" cy="28596"/>
              </a:xfrm>
              <a:prstGeom prst="line">
                <a:avLst/>
              </a:prstGeom>
              <a:grpFill/>
              <a:ln w="63500">
                <a:solidFill>
                  <a:srgbClr val="FFC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TextBox 123"/>
          <p:cNvSpPr txBox="1"/>
          <p:nvPr/>
        </p:nvSpPr>
        <p:spPr>
          <a:xfrm>
            <a:off x="0" y="0"/>
            <a:ext cx="200023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11-2,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стр.27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3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3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3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3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3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3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300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300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300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3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3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3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  <p:bldP spid="15" grpId="0" animBg="1"/>
      <p:bldP spid="15" grpId="1" animBg="1"/>
      <p:bldP spid="18" grpId="0" animBg="1"/>
      <p:bldP spid="1040" grpId="0" animBg="1"/>
      <p:bldP spid="63" grpId="0" animBg="1"/>
      <p:bldP spid="64" grpId="0" animBg="1"/>
      <p:bldP spid="93" grpId="0" animBg="1"/>
      <p:bldP spid="101" grpId="0"/>
      <p:bldP spid="103" grpId="0"/>
      <p:bldP spid="113" grpId="0"/>
      <p:bldP spid="123" grpId="0" build="p" animBg="1" autoUpdateAnimBg="0"/>
      <p:bldP spid="77" grpId="0" animBg="1"/>
      <p:bldP spid="78" grpId="0" animBg="1"/>
      <p:bldP spid="1036" grpId="0" animBg="1"/>
      <p:bldP spid="79" grpId="0" animBg="1"/>
      <p:bldP spid="80" grpId="0" animBg="1"/>
      <p:bldP spid="85" grpId="0" animBg="1" autoUpdateAnimBg="0"/>
      <p:bldP spid="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-24"/>
            <a:ext cx="8686800" cy="71438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висел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над  данным городом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910858" y="1264312"/>
            <a:ext cx="220943" cy="207567"/>
          </a:xfrm>
          <a:prstGeom prst="ellipse">
            <a:avLst/>
          </a:prstGeom>
          <a:solidFill>
            <a:srgbClr val="00FF00"/>
          </a:solidFill>
          <a:ln w="412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415424" y="1651476"/>
            <a:ext cx="1154860" cy="1129106"/>
          </a:xfrm>
          <a:prstGeom prst="ellips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642905" y="952226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1929391" y="2191739"/>
            <a:ext cx="61112" cy="1308703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031515" y="1402690"/>
            <a:ext cx="816394" cy="630062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078524" y="1065578"/>
            <a:ext cx="625223" cy="540263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1296330" y="1903342"/>
            <a:ext cx="432485" cy="5594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0628" y="1000108"/>
            <a:ext cx="3643338" cy="646331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(ОУД)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1864" y="2887990"/>
            <a:ext cx="92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1159106">
            <a:off x="1026176" y="1895547"/>
            <a:ext cx="1456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ТЯГОТ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5388502" y="2138887"/>
            <a:ext cx="1040885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91"/>
          <p:cNvGrpSpPr/>
          <p:nvPr/>
        </p:nvGrpSpPr>
        <p:grpSpPr>
          <a:xfrm>
            <a:off x="5286380" y="1604554"/>
            <a:ext cx="2857520" cy="1129223"/>
            <a:chOff x="5357818" y="1604554"/>
            <a:chExt cx="2857520" cy="1129223"/>
          </a:xfrm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5613075" y="2119019"/>
              <a:ext cx="962564" cy="6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103"/>
            <p:cNvGrpSpPr/>
            <p:nvPr/>
          </p:nvGrpSpPr>
          <p:grpSpPr>
            <a:xfrm>
              <a:off x="5357818" y="1604554"/>
              <a:ext cx="2857520" cy="1110067"/>
              <a:chOff x="5357818" y="1606198"/>
              <a:chExt cx="2857520" cy="1165513"/>
            </a:xfrm>
            <a:solidFill>
              <a:srgbClr val="00B050">
                <a:alpha val="6000"/>
              </a:srgbClr>
            </a:solidFill>
          </p:grpSpPr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>
                <a:off x="5357818" y="1606198"/>
                <a:ext cx="2071702" cy="9903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7143768" y="1785923"/>
                <a:ext cx="1071570" cy="985788"/>
                <a:chOff x="14094" y="1785"/>
                <a:chExt cx="838" cy="507"/>
              </a:xfrm>
              <a:grpFill/>
            </p:grpSpPr>
            <p:sp>
              <p:nvSpPr>
                <p:cNvPr id="104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094" y="1785"/>
                  <a:ext cx="712" cy="50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sng" strike="noStrike" cap="none" normalizeH="0" baseline="0" dirty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kumimoji="0" lang="en-US" sz="2800" b="1" i="0" u="sng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sng" strike="noStrike" cap="none" normalizeH="0" baseline="3000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096" y="1969"/>
                  <a:ext cx="836" cy="257"/>
                </a:xfrm>
                <a:prstGeom prst="rect">
                  <a:avLst/>
                </a:prstGeom>
                <a:grpFill/>
                <a:ln w="9525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r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6547776" y="1939688"/>
                <a:ext cx="857256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grpSp>
        <p:nvGrpSpPr>
          <p:cNvPr id="6" name="Группа 35"/>
          <p:cNvGrpSpPr/>
          <p:nvPr/>
        </p:nvGrpSpPr>
        <p:grpSpPr>
          <a:xfrm rot="19651460">
            <a:off x="3630679" y="1969740"/>
            <a:ext cx="1357322" cy="893766"/>
            <a:chOff x="4679502" y="2786058"/>
            <a:chExt cx="1357322" cy="893766"/>
          </a:xfrm>
        </p:grpSpPr>
        <p:sp>
          <p:nvSpPr>
            <p:cNvPr id="33" name="TextBox 32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dirty="0"/>
            </a:p>
          </p:txBody>
        </p:sp>
        <p:grpSp>
          <p:nvGrpSpPr>
            <p:cNvPr id="7" name="Группа 34"/>
            <p:cNvGrpSpPr/>
            <p:nvPr/>
          </p:nvGrpSpPr>
          <p:grpSpPr>
            <a:xfrm>
              <a:off x="5072066" y="2786058"/>
              <a:ext cx="928694" cy="893766"/>
              <a:chOff x="5072066" y="2786058"/>
              <a:chExt cx="928694" cy="893766"/>
            </a:xfrm>
          </p:grpSpPr>
          <p:sp>
            <p:nvSpPr>
              <p:cNvPr id="1048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285022" y="3253466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lang="ru-RU" dirty="0"/>
              </a:p>
            </p:txBody>
          </p:sp>
        </p:grpSp>
      </p:grpSp>
      <p:grpSp>
        <p:nvGrpSpPr>
          <p:cNvPr id="8" name="Группа 36"/>
          <p:cNvGrpSpPr/>
          <p:nvPr/>
        </p:nvGrpSpPr>
        <p:grpSpPr>
          <a:xfrm>
            <a:off x="6039537" y="2852732"/>
            <a:ext cx="1928825" cy="990628"/>
            <a:chOff x="4679502" y="2786058"/>
            <a:chExt cx="1357322" cy="990628"/>
          </a:xfrm>
        </p:grpSpPr>
        <p:sp>
          <p:nvSpPr>
            <p:cNvPr id="38" name="TextBox 37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9" name="Группа 38"/>
            <p:cNvGrpSpPr/>
            <p:nvPr/>
          </p:nvGrpSpPr>
          <p:grpSpPr>
            <a:xfrm>
              <a:off x="5072066" y="2786058"/>
              <a:ext cx="928694" cy="990628"/>
              <a:chOff x="5072066" y="2786058"/>
              <a:chExt cx="928694" cy="990628"/>
            </a:xfrm>
          </p:grpSpPr>
          <p:sp>
            <p:nvSpPr>
              <p:cNvPr id="40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en-US" sz="28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lang="en-US" sz="28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u="sng" baseline="30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8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85023" y="3253466"/>
                <a:ext cx="422886" cy="52322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ru-RU" sz="2800" dirty="0"/>
              </a:p>
            </p:txBody>
          </p:sp>
        </p:grpSp>
      </p:grpSp>
      <p:grpSp>
        <p:nvGrpSpPr>
          <p:cNvPr id="10" name="Группа 44"/>
          <p:cNvGrpSpPr/>
          <p:nvPr/>
        </p:nvGrpSpPr>
        <p:grpSpPr>
          <a:xfrm>
            <a:off x="5429256" y="2857496"/>
            <a:ext cx="1428760" cy="1114824"/>
            <a:chOff x="4929190" y="2857496"/>
            <a:chExt cx="1428760" cy="1114824"/>
          </a:xfrm>
        </p:grpSpPr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4929190" y="2857496"/>
              <a:ext cx="1428760" cy="990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u="sng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</a:t>
              </a:r>
              <a:r>
                <a:rPr kumimoji="0" lang="en-US" sz="2800" b="1" i="0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5143504" y="3357562"/>
              <a:ext cx="962564" cy="6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2568" y="30112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</p:grpSp>
      <p:grpSp>
        <p:nvGrpSpPr>
          <p:cNvPr id="11" name="Группа 59"/>
          <p:cNvGrpSpPr/>
          <p:nvPr/>
        </p:nvGrpSpPr>
        <p:grpSpPr>
          <a:xfrm>
            <a:off x="5976822" y="4226180"/>
            <a:ext cx="2143548" cy="893582"/>
            <a:chOff x="285312" y="4143380"/>
            <a:chExt cx="2143548" cy="893582"/>
          </a:xfrm>
          <a:solidFill>
            <a:schemeClr val="accent1">
              <a:alpha val="56000"/>
            </a:schemeClr>
          </a:solidFill>
        </p:grpSpPr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285312" y="4334457"/>
              <a:ext cx="857256" cy="5714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Т 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 Box 30"/>
            <p:cNvSpPr txBox="1">
              <a:spLocks noChangeArrowheads="1"/>
            </p:cNvSpPr>
            <p:nvPr/>
          </p:nvSpPr>
          <p:spPr bwMode="auto">
            <a:xfrm>
              <a:off x="1071538" y="4143380"/>
              <a:ext cx="1357322" cy="7143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US" sz="2800" b="1" i="0" u="sng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u="sng" baseline="30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 Box 26"/>
            <p:cNvSpPr txBox="1">
              <a:spLocks noChangeArrowheads="1"/>
            </p:cNvSpPr>
            <p:nvPr/>
          </p:nvSpPr>
          <p:spPr bwMode="auto">
            <a:xfrm>
              <a:off x="1105993" y="4608334"/>
              <a:ext cx="1071570" cy="42862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en-US" sz="28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</a:t>
              </a:r>
              <a:endPara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Выгнутая вправо стрелка 62"/>
          <p:cNvSpPr/>
          <p:nvPr/>
        </p:nvSpPr>
        <p:spPr>
          <a:xfrm>
            <a:off x="7929586" y="2214554"/>
            <a:ext cx="500066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Выгнутая вправо стрелка 63"/>
          <p:cNvSpPr/>
          <p:nvPr/>
        </p:nvSpPr>
        <p:spPr>
          <a:xfrm>
            <a:off x="7858148" y="3714752"/>
            <a:ext cx="500066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Выгнутая вправо стрелка 92"/>
          <p:cNvSpPr/>
          <p:nvPr/>
        </p:nvSpPr>
        <p:spPr>
          <a:xfrm rot="15639866" flipH="1">
            <a:off x="5526880" y="996484"/>
            <a:ext cx="357190" cy="33638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4" name="Группа 98"/>
          <p:cNvGrpSpPr/>
          <p:nvPr/>
        </p:nvGrpSpPr>
        <p:grpSpPr>
          <a:xfrm>
            <a:off x="432650" y="874034"/>
            <a:ext cx="642898" cy="945584"/>
            <a:chOff x="268874" y="840342"/>
            <a:chExt cx="642898" cy="945584"/>
          </a:xfrm>
        </p:grpSpPr>
        <p:cxnSp>
          <p:nvCxnSpPr>
            <p:cNvPr id="95" name="Прямая со стрелкой 94"/>
            <p:cNvCxnSpPr/>
            <p:nvPr/>
          </p:nvCxnSpPr>
          <p:spPr>
            <a:xfrm rot="5400000">
              <a:off x="321439" y="1393017"/>
              <a:ext cx="428628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 rot="18780627">
              <a:off x="292972" y="93592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/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 rot="5400000">
              <a:off x="268874" y="1136588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102"/>
          <p:cNvGrpSpPr/>
          <p:nvPr/>
        </p:nvGrpSpPr>
        <p:grpSpPr>
          <a:xfrm>
            <a:off x="1582054" y="1000108"/>
            <a:ext cx="714380" cy="523220"/>
            <a:chOff x="1582054" y="1000108"/>
            <a:chExt cx="714380" cy="523220"/>
          </a:xfrm>
        </p:grpSpPr>
        <p:sp>
          <p:nvSpPr>
            <p:cNvPr id="100" name="TextBox 99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02" name="Прямая со стрелкой 101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1785918" y="3286124"/>
            <a:ext cx="3571868" cy="571482"/>
          </a:xfrm>
          <a:prstGeom prst="rect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(6400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=7465000000=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2786050" y="3857650"/>
            <a:ext cx="1571636" cy="571482"/>
          </a:xfrm>
          <a:prstGeom prst="rect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=86400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0" y="4572008"/>
            <a:ext cx="4143372" cy="571504"/>
          </a:xfrm>
          <a:prstGeom prst="rect">
            <a:avLst/>
          </a:prstGeom>
          <a:solidFill>
            <a:srgbClr val="FFFF00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6,67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-11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28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26"/>
          <p:cNvSpPr txBox="1">
            <a:spLocks noChangeArrowheads="1"/>
          </p:cNvSpPr>
          <p:nvPr/>
        </p:nvSpPr>
        <p:spPr bwMode="auto">
          <a:xfrm>
            <a:off x="4000684" y="4559945"/>
            <a:ext cx="1428760" cy="571504"/>
          </a:xfrm>
          <a:prstGeom prst="rect">
            <a:avLst/>
          </a:prstGeom>
          <a:solidFill>
            <a:srgbClr val="FFFF00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28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Группа 59"/>
          <p:cNvGrpSpPr/>
          <p:nvPr/>
        </p:nvGrpSpPr>
        <p:grpSpPr>
          <a:xfrm>
            <a:off x="5381349" y="5143512"/>
            <a:ext cx="3762683" cy="1052355"/>
            <a:chOff x="-1095979" y="4143380"/>
            <a:chExt cx="3762683" cy="1052355"/>
          </a:xfrm>
          <a:solidFill>
            <a:schemeClr val="accent1">
              <a:alpha val="56000"/>
            </a:schemeClr>
          </a:solidFill>
        </p:grpSpPr>
        <p:sp>
          <p:nvSpPr>
            <p:cNvPr id="92" name="Text Box 31"/>
            <p:cNvSpPr txBox="1">
              <a:spLocks noChangeArrowheads="1"/>
            </p:cNvSpPr>
            <p:nvPr/>
          </p:nvSpPr>
          <p:spPr bwMode="auto">
            <a:xfrm>
              <a:off x="-1095979" y="4357694"/>
              <a:ext cx="2119609" cy="5714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7,465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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10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 Box 30"/>
            <p:cNvSpPr txBox="1">
              <a:spLocks noChangeArrowheads="1"/>
            </p:cNvSpPr>
            <p:nvPr/>
          </p:nvSpPr>
          <p:spPr bwMode="auto">
            <a:xfrm>
              <a:off x="1071538" y="4143380"/>
              <a:ext cx="1357322" cy="7143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ru-RU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u="sng" baseline="30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 Box 26"/>
            <p:cNvSpPr txBox="1">
              <a:spLocks noChangeArrowheads="1"/>
            </p:cNvSpPr>
            <p:nvPr/>
          </p:nvSpPr>
          <p:spPr bwMode="auto">
            <a:xfrm>
              <a:off x="1141618" y="4624231"/>
              <a:ext cx="1525086" cy="57150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40</a:t>
              </a:r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</a:t>
              </a:r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10</a:t>
              </a:r>
              <a:r>
                <a:rPr lang="en-US" sz="2800" b="1" baseline="30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baseline="30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9" name="Группа 59"/>
          <p:cNvGrpSpPr/>
          <p:nvPr/>
        </p:nvGrpSpPr>
        <p:grpSpPr>
          <a:xfrm>
            <a:off x="1714480" y="5488593"/>
            <a:ext cx="2500298" cy="583591"/>
            <a:chOff x="-1262386" y="4417024"/>
            <a:chExt cx="2500298" cy="583591"/>
          </a:xfrm>
          <a:solidFill>
            <a:schemeClr val="tx1">
              <a:lumMod val="50000"/>
              <a:lumOff val="50000"/>
              <a:alpha val="56000"/>
            </a:schemeClr>
          </a:solidFill>
        </p:grpSpPr>
        <p:sp>
          <p:nvSpPr>
            <p:cNvPr id="101" name="Text Box 31"/>
            <p:cNvSpPr txBox="1">
              <a:spLocks noChangeArrowheads="1"/>
            </p:cNvSpPr>
            <p:nvPr/>
          </p:nvSpPr>
          <p:spPr bwMode="auto">
            <a:xfrm>
              <a:off x="-1262386" y="4429133"/>
              <a:ext cx="2119609" cy="5714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7,465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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10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baseline="30000" dirty="0" smtClean="0">
                  <a:latin typeface="Times New Roman" pitchFamily="18" charset="0"/>
                  <a:cs typeface="Times New Roman" pitchFamily="18" charset="0"/>
                </a:rPr>
                <a:t>21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Text Box 30"/>
            <p:cNvSpPr txBox="1">
              <a:spLocks noChangeArrowheads="1"/>
            </p:cNvSpPr>
            <p:nvPr/>
          </p:nvSpPr>
          <p:spPr bwMode="auto">
            <a:xfrm>
              <a:off x="714348" y="4417024"/>
              <a:ext cx="523564" cy="5715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5" name="Text Box 30"/>
          <p:cNvSpPr txBox="1">
            <a:spLocks noChangeArrowheads="1"/>
          </p:cNvSpPr>
          <p:nvPr/>
        </p:nvSpPr>
        <p:spPr bwMode="auto">
          <a:xfrm>
            <a:off x="1976702" y="6143644"/>
            <a:ext cx="2238108" cy="571504"/>
          </a:xfrm>
          <a:prstGeom prst="rect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r=1.96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30"/>
          <p:cNvSpPr txBox="1">
            <a:spLocks noChangeArrowheads="1"/>
          </p:cNvSpPr>
          <p:nvPr/>
        </p:nvSpPr>
        <p:spPr bwMode="auto">
          <a:xfrm>
            <a:off x="4357686" y="6286496"/>
            <a:ext cx="5214974" cy="571504"/>
          </a:xfrm>
          <a:prstGeom prst="rect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=196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км-6400км=13200км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3243250" y="571504"/>
            <a:ext cx="5900750" cy="5714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7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Плоскость орбиты через </a:t>
            </a: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центр Земли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0" y="3869691"/>
            <a:ext cx="2714612" cy="571504"/>
          </a:xfrm>
          <a:prstGeom prst="rect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сутках секунд</a:t>
            </a: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5072066" y="3714752"/>
            <a:ext cx="1000132" cy="857256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5357818" y="4857760"/>
            <a:ext cx="1572012" cy="7143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Скругленный прямоугольник 72"/>
          <p:cNvSpPr/>
          <p:nvPr/>
        </p:nvSpPr>
        <p:spPr>
          <a:xfrm>
            <a:off x="6905704" y="3345687"/>
            <a:ext cx="571504" cy="535691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119510" y="1738238"/>
            <a:ext cx="357190" cy="357190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762452" y="2023990"/>
            <a:ext cx="357190" cy="357190"/>
          </a:xfrm>
          <a:prstGeom prst="roundRect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 стрелкой 76"/>
          <p:cNvCxnSpPr/>
          <p:nvPr/>
        </p:nvCxnSpPr>
        <p:spPr>
          <a:xfrm rot="10800000" flipV="1">
            <a:off x="4071934" y="5357826"/>
            <a:ext cx="3571900" cy="35719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6"/>
          <p:cNvGrpSpPr/>
          <p:nvPr/>
        </p:nvGrpSpPr>
        <p:grpSpPr>
          <a:xfrm>
            <a:off x="0" y="0"/>
            <a:ext cx="9144000" cy="7072363"/>
            <a:chOff x="785850" y="-1571661"/>
            <a:chExt cx="9144000" cy="7072363"/>
          </a:xfrm>
          <a:solidFill>
            <a:schemeClr val="tx1">
              <a:alpha val="68000"/>
            </a:schemeClr>
          </a:solidFill>
        </p:grpSpPr>
        <p:grpSp>
          <p:nvGrpSpPr>
            <p:cNvPr id="113" name="Группа 2"/>
            <p:cNvGrpSpPr/>
            <p:nvPr/>
          </p:nvGrpSpPr>
          <p:grpSpPr>
            <a:xfrm>
              <a:off x="785850" y="-1571661"/>
              <a:ext cx="9144000" cy="7072363"/>
              <a:chOff x="-4286280" y="-2071751"/>
              <a:chExt cx="9144000" cy="7072363"/>
            </a:xfrm>
            <a:grpFill/>
          </p:grpSpPr>
          <p:grpSp>
            <p:nvGrpSpPr>
              <p:cNvPr id="121" name="Группа 12"/>
              <p:cNvGrpSpPr/>
              <p:nvPr/>
            </p:nvGrpSpPr>
            <p:grpSpPr>
              <a:xfrm>
                <a:off x="-4286280" y="-2071751"/>
                <a:ext cx="9144000" cy="7072363"/>
                <a:chOff x="785850" y="-1714538"/>
                <a:chExt cx="9144000" cy="7072363"/>
              </a:xfrm>
              <a:grpFill/>
            </p:grpSpPr>
            <p:sp>
              <p:nvSpPr>
                <p:cNvPr id="123" name="Прямоугольник 122"/>
                <p:cNvSpPr/>
                <p:nvPr/>
              </p:nvSpPr>
              <p:spPr>
                <a:xfrm>
                  <a:off x="785850" y="-1714538"/>
                  <a:ext cx="9144000" cy="7072363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</a:t>
                  </a:r>
                  <a:endParaRPr lang="ru-RU" sz="115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ru-RU" sz="88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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•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8000" b="1" u="sng" baseline="-25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R</a:t>
                  </a:r>
                  <a:r>
                    <a:rPr lang="en-US" sz="8000" b="1" baseline="30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2357518" y="4035466"/>
                  <a:ext cx="5214974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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 6,67 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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en-US" sz="6600" b="1" baseline="30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-11</a:t>
                  </a:r>
                  <a:endParaRPr lang="ru-RU" sz="66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22" name="Прямая соединительная линия 4"/>
              <p:cNvCxnSpPr/>
              <p:nvPr/>
            </p:nvCxnSpPr>
            <p:spPr>
              <a:xfrm>
                <a:off x="1071570" y="1714439"/>
                <a:ext cx="3643370" cy="24"/>
              </a:xfrm>
              <a:prstGeom prst="line">
                <a:avLst/>
              </a:prstGeom>
              <a:grpFill/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5"/>
            <p:cNvGrpSpPr/>
            <p:nvPr/>
          </p:nvGrpSpPr>
          <p:grpSpPr>
            <a:xfrm>
              <a:off x="2500298" y="-1486050"/>
              <a:ext cx="3175917" cy="1986067"/>
              <a:chOff x="428596" y="-662768"/>
              <a:chExt cx="1734562" cy="1623767"/>
            </a:xfrm>
            <a:grpFill/>
          </p:grpSpPr>
          <p:sp>
            <p:nvSpPr>
              <p:cNvPr id="115" name="TextBox 8"/>
              <p:cNvSpPr txBox="1">
                <a:spLocks noChangeArrowheads="1"/>
              </p:cNvSpPr>
              <p:nvPr/>
            </p:nvSpPr>
            <p:spPr bwMode="auto">
              <a:xfrm>
                <a:off x="428596" y="-356776"/>
                <a:ext cx="933026" cy="1082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8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8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8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TextBox 10"/>
              <p:cNvSpPr txBox="1">
                <a:spLocks noChangeArrowheads="1"/>
              </p:cNvSpPr>
              <p:nvPr/>
            </p:nvSpPr>
            <p:spPr bwMode="auto">
              <a:xfrm>
                <a:off x="1170357" y="-662768"/>
                <a:ext cx="865167" cy="9813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l-GR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Σ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7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TextBox 15"/>
              <p:cNvSpPr txBox="1">
                <a:spLocks noChangeArrowheads="1"/>
              </p:cNvSpPr>
              <p:nvPr/>
            </p:nvSpPr>
            <p:spPr bwMode="auto">
              <a:xfrm>
                <a:off x="1230517" y="330138"/>
                <a:ext cx="758746" cy="6308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6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Line 23"/>
              <p:cNvSpPr>
                <a:spLocks noChangeShapeType="1"/>
              </p:cNvSpPr>
              <p:nvPr/>
            </p:nvSpPr>
            <p:spPr bwMode="auto">
              <a:xfrm>
                <a:off x="1512213" y="-487549"/>
                <a:ext cx="360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Line 23"/>
              <p:cNvSpPr>
                <a:spLocks noChangeShapeType="1"/>
              </p:cNvSpPr>
              <p:nvPr/>
            </p:nvSpPr>
            <p:spPr bwMode="auto">
              <a:xfrm>
                <a:off x="509142" y="-78706"/>
                <a:ext cx="360000" cy="0"/>
              </a:xfrm>
              <a:prstGeom prst="line">
                <a:avLst/>
              </a:prstGeom>
              <a:grpFill/>
              <a:ln w="3810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0" name="Прямая соединительная линия 119"/>
              <p:cNvCxnSpPr/>
              <p:nvPr/>
            </p:nvCxnSpPr>
            <p:spPr bwMode="auto">
              <a:xfrm flipV="1">
                <a:off x="1130896" y="213325"/>
                <a:ext cx="1032262" cy="28596"/>
              </a:xfrm>
              <a:prstGeom prst="line">
                <a:avLst/>
              </a:prstGeom>
              <a:grpFill/>
              <a:ln w="63500">
                <a:solidFill>
                  <a:srgbClr val="FFC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  <p:bldP spid="1036" grpId="0" animBg="1"/>
      <p:bldP spid="15" grpId="0" animBg="1"/>
      <p:bldP spid="15" grpId="1" animBg="1"/>
      <p:bldP spid="18" grpId="0"/>
      <p:bldP spid="1040" grpId="0" animBg="1"/>
      <p:bldP spid="63" grpId="0" animBg="1"/>
      <p:bldP spid="64" grpId="0" animBg="1"/>
      <p:bldP spid="93" grpId="0" animBg="1"/>
      <p:bldP spid="81" grpId="0" animBg="1"/>
      <p:bldP spid="82" grpId="0" animBg="1"/>
      <p:bldP spid="83" grpId="0" animBg="1"/>
      <p:bldP spid="84" grpId="0" animBg="1"/>
      <p:bldP spid="105" grpId="0" animBg="1"/>
      <p:bldP spid="65" grpId="0" animBg="1"/>
      <p:bldP spid="66" grpId="0" animBg="1"/>
      <p:bldP spid="67" grpId="0" animBg="1"/>
      <p:bldP spid="73" grpId="0" animBg="1"/>
      <p:bldP spid="75" grpId="0" animBg="1"/>
      <p:bldP spid="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1550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228600" algn="l"/>
              </a:tabLst>
            </a:pP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Почему спутники и Луна не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падают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Землю?</a:t>
            </a:r>
          </a:p>
          <a:p>
            <a:pPr lvl="0" eaLnBrk="0" hangingPunct="0">
              <a:buFontTx/>
              <a:buChar char="-"/>
              <a:tabLst>
                <a:tab pos="228600" algn="l"/>
              </a:tabLst>
            </a:pPr>
            <a:endParaRPr lang="ru-RU" sz="4000" b="1" dirty="0" smtClean="0">
              <a:solidFill>
                <a:srgbClr val="0014A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8600" algn="l"/>
              </a:tabLst>
            </a:pP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2.Что заставляет двигаться спутник по орбите?</a:t>
            </a:r>
          </a:p>
          <a:p>
            <a:pPr lvl="0" eaLnBrk="0" hangingPunct="0">
              <a:tabLst>
                <a:tab pos="228600" algn="l"/>
              </a:tabLst>
            </a:pPr>
            <a:endParaRPr lang="ru-RU" sz="36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8600" algn="l"/>
              </a:tabLs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3504" y="1282471"/>
            <a:ext cx="392905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падают… мимо!!!</a:t>
            </a:r>
            <a:endParaRPr lang="ru-RU" sz="3600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000232" y="2714620"/>
            <a:ext cx="7000924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Центростремительное ускорение телам сообщает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тяготения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3"/>
          <p:cNvGrpSpPr/>
          <p:nvPr/>
        </p:nvGrpSpPr>
        <p:grpSpPr>
          <a:xfrm>
            <a:off x="5357818" y="3857628"/>
            <a:ext cx="2586189" cy="1417312"/>
            <a:chOff x="1041900" y="428604"/>
            <a:chExt cx="2586189" cy="141731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041900" y="915022"/>
              <a:ext cx="10502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1785918" y="428604"/>
              <a:ext cx="184217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2351926" y="1138030"/>
              <a:ext cx="85162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-71470" y="0"/>
            <a:ext cx="9215470" cy="178592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98425" lvl="1" algn="just" defTabSz="914400" rtl="0" eaLnBrk="1" fontAlgn="base" latinLnBrk="0" hangingPunct="1">
              <a:lnSpc>
                <a:spcPct val="100000"/>
              </a:lnSpc>
              <a:spcBef>
                <a:spcPts val="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Какова должна быть начальная скорость v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тела, направленная параллельно поверхности Земли, в точке, находящейся за пределами атмосферы, чтобы оно двигалось вокруг Земли по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траектории 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55813" y="1714488"/>
            <a:ext cx="4488187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357222" y="3544673"/>
            <a:ext cx="5357850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8425" lvl="1" algn="just">
              <a:spcBef>
                <a:spcPts val="5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7,9 км/с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R="98425" lvl="1" algn="just">
              <a:spcBef>
                <a:spcPts val="50"/>
              </a:spcBef>
              <a:spcAft>
                <a:spcPts val="1000"/>
              </a:spcAft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≈ 7,9 км/с.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98425" lvl="1" algn="just">
              <a:spcBef>
                <a:spcPts val="5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7,9 км/с &lt; v</a:t>
            </a:r>
            <a:r>
              <a:rPr lang="ru-RU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11,2 км/с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98425" lvl="1" algn="just">
              <a:spcBef>
                <a:spcPts val="5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≈ 11,2 км/с    </a:t>
            </a:r>
          </a:p>
          <a:p>
            <a:pPr marR="98425" lvl="1" algn="just">
              <a:spcBef>
                <a:spcPts val="5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11,2 км/с.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050" y="3500438"/>
            <a:ext cx="78581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4058671"/>
            <a:ext cx="78581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- 4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4643446"/>
            <a:ext cx="78581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5786454"/>
            <a:ext cx="7858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5214950"/>
            <a:ext cx="78581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6"/>
          <p:cNvSpPr txBox="1">
            <a:spLocks noChangeArrowheads="1"/>
          </p:cNvSpPr>
          <p:nvPr/>
        </p:nvSpPr>
        <p:spPr bwMode="auto">
          <a:xfrm>
            <a:off x="-71470" y="2357430"/>
            <a:ext cx="7286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Первая космическая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7,9 км/с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06"/>
          <p:cNvSpPr txBox="1">
            <a:spLocks noChangeArrowheads="1"/>
          </p:cNvSpPr>
          <p:nvPr/>
        </p:nvSpPr>
        <p:spPr bwMode="auto">
          <a:xfrm>
            <a:off x="-71470" y="2857496"/>
            <a:ext cx="7286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Вторая космическая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11,2 м/с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6273225"/>
            <a:ext cx="3707904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№11,стр.27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6"/>
          <p:cNvSpPr txBox="1">
            <a:spLocks noChangeArrowheads="1"/>
          </p:cNvSpPr>
          <p:nvPr/>
        </p:nvSpPr>
        <p:spPr bwMode="auto">
          <a:xfrm>
            <a:off x="3500430" y="3929066"/>
            <a:ext cx="3714744" cy="7858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Падает мимо..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 build="p"/>
      <p:bldP spid="12" grpId="0" build="allAtOnce" animBg="1"/>
      <p:bldP spid="12" grpId="1" build="p" animBg="1"/>
      <p:bldP spid="1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95282"/>
            <a:ext cx="9144000" cy="8382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сделать, чтобы спутник «висел над головой»? </a:t>
            </a:r>
            <a:endParaRPr lang="ru-RU" sz="2800" b="1" cap="none" dirty="0">
              <a:solidFill>
                <a:srgbClr val="000000"/>
              </a:solidFill>
            </a:endParaRPr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415429" y="1651472"/>
            <a:ext cx="1154860" cy="1129106"/>
          </a:xfrm>
          <a:prstGeom prst="ellipse">
            <a:avLst/>
          </a:prstGeom>
          <a:solidFill>
            <a:srgbClr val="00B0F0">
              <a:alpha val="43000"/>
            </a:srgbClr>
          </a:solidFill>
          <a:ln w="41275">
            <a:solidFill>
              <a:srgbClr val="000000"/>
            </a:solidFill>
            <a:round/>
            <a:headEnd/>
            <a:tailEnd/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642910" y="952222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rc 6"/>
          <p:cNvSpPr>
            <a:spLocks/>
          </p:cNvSpPr>
          <p:nvPr/>
        </p:nvSpPr>
        <p:spPr bwMode="auto">
          <a:xfrm>
            <a:off x="2086089" y="972835"/>
            <a:ext cx="239747" cy="72280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rc 7"/>
          <p:cNvSpPr>
            <a:spLocks/>
          </p:cNvSpPr>
          <p:nvPr/>
        </p:nvSpPr>
        <p:spPr bwMode="auto">
          <a:xfrm rot="21318200">
            <a:off x="2078745" y="928673"/>
            <a:ext cx="683367" cy="1714509"/>
          </a:xfrm>
          <a:custGeom>
            <a:avLst/>
            <a:gdLst>
              <a:gd name="G0" fmla="+- 3826 0 0"/>
              <a:gd name="G1" fmla="+- 21600 0 0"/>
              <a:gd name="G2" fmla="+- 21600 0 0"/>
              <a:gd name="T0" fmla="*/ 0 w 25426"/>
              <a:gd name="T1" fmla="*/ 342 h 43119"/>
              <a:gd name="T2" fmla="*/ 5691 w 25426"/>
              <a:gd name="T3" fmla="*/ 43119 h 43119"/>
              <a:gd name="T4" fmla="*/ 3826 w 25426"/>
              <a:gd name="T5" fmla="*/ 21600 h 43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26" h="43119" fill="none" extrusionOk="0">
                <a:moveTo>
                  <a:pt x="-1" y="341"/>
                </a:moveTo>
                <a:cubicBezTo>
                  <a:pt x="1262" y="114"/>
                  <a:pt x="2543" y="-1"/>
                  <a:pt x="3826" y="0"/>
                </a:cubicBezTo>
                <a:cubicBezTo>
                  <a:pt x="15755" y="0"/>
                  <a:pt x="25426" y="9670"/>
                  <a:pt x="25426" y="21600"/>
                </a:cubicBezTo>
                <a:cubicBezTo>
                  <a:pt x="25426" y="32806"/>
                  <a:pt x="16855" y="42151"/>
                  <a:pt x="5691" y="43119"/>
                </a:cubicBezTo>
              </a:path>
              <a:path w="25426" h="43119" stroke="0" extrusionOk="0">
                <a:moveTo>
                  <a:pt x="-1" y="341"/>
                </a:moveTo>
                <a:cubicBezTo>
                  <a:pt x="1262" y="114"/>
                  <a:pt x="2543" y="-1"/>
                  <a:pt x="3826" y="0"/>
                </a:cubicBezTo>
                <a:cubicBezTo>
                  <a:pt x="15755" y="0"/>
                  <a:pt x="25426" y="9670"/>
                  <a:pt x="25426" y="21600"/>
                </a:cubicBezTo>
                <a:cubicBezTo>
                  <a:pt x="25426" y="32806"/>
                  <a:pt x="16855" y="42151"/>
                  <a:pt x="5691" y="43119"/>
                </a:cubicBezTo>
                <a:lnTo>
                  <a:pt x="3826" y="21600"/>
                </a:lnTo>
                <a:close/>
              </a:path>
            </a:pathLst>
          </a:custGeom>
          <a:noFill/>
          <a:ln w="412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1929396" y="2191735"/>
            <a:ext cx="61112" cy="1308703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000237" y="928666"/>
            <a:ext cx="0" cy="857256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1857361" y="1000108"/>
            <a:ext cx="0" cy="571504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1500166" y="1872862"/>
            <a:ext cx="432485" cy="5594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786182" y="571480"/>
            <a:ext cx="4429156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(2з-н Н)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baseline="-25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429000"/>
            <a:ext cx="314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падает… мимо!!!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924745" y="2887986"/>
            <a:ext cx="504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5245627" y="2138887"/>
            <a:ext cx="1040885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91"/>
          <p:cNvGrpSpPr/>
          <p:nvPr/>
        </p:nvGrpSpPr>
        <p:grpSpPr>
          <a:xfrm>
            <a:off x="5214942" y="1576393"/>
            <a:ext cx="2357016" cy="1126540"/>
            <a:chOff x="5488819" y="1607237"/>
            <a:chExt cx="2357016" cy="1126540"/>
          </a:xfrm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5613075" y="2119019"/>
              <a:ext cx="962564" cy="6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103"/>
            <p:cNvGrpSpPr/>
            <p:nvPr/>
          </p:nvGrpSpPr>
          <p:grpSpPr>
            <a:xfrm>
              <a:off x="5488819" y="1607237"/>
              <a:ext cx="2357016" cy="1107384"/>
              <a:chOff x="5488819" y="1609015"/>
              <a:chExt cx="2357016" cy="1162696"/>
            </a:xfrm>
            <a:solidFill>
              <a:srgbClr val="00B050">
                <a:alpha val="6000"/>
              </a:srgbClr>
            </a:solidFill>
          </p:grpSpPr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>
                <a:off x="5488819" y="1609015"/>
                <a:ext cx="1214446" cy="5574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7182176" y="1785923"/>
                <a:ext cx="663659" cy="985788"/>
                <a:chOff x="14124" y="1785"/>
                <a:chExt cx="519" cy="507"/>
              </a:xfrm>
              <a:grpFill/>
            </p:grpSpPr>
            <p:sp>
              <p:nvSpPr>
                <p:cNvPr id="104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140" y="1785"/>
                  <a:ext cx="503" cy="50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sng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sng" strike="noStrike" cap="none" normalizeH="0" baseline="3000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124" y="1950"/>
                  <a:ext cx="445" cy="2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6547776" y="1939688"/>
                <a:ext cx="857256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grpSp>
        <p:nvGrpSpPr>
          <p:cNvPr id="6" name="Группа 35"/>
          <p:cNvGrpSpPr/>
          <p:nvPr/>
        </p:nvGrpSpPr>
        <p:grpSpPr>
          <a:xfrm rot="19651460">
            <a:off x="3630679" y="1954964"/>
            <a:ext cx="1357322" cy="893766"/>
            <a:chOff x="4679502" y="2786058"/>
            <a:chExt cx="1357322" cy="893766"/>
          </a:xfrm>
          <a:solidFill>
            <a:schemeClr val="bg2">
              <a:lumMod val="90000"/>
            </a:schemeClr>
          </a:solidFill>
        </p:grpSpPr>
        <p:sp>
          <p:nvSpPr>
            <p:cNvPr id="33" name="TextBox 32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dirty="0"/>
            </a:p>
          </p:txBody>
        </p:sp>
        <p:grpSp>
          <p:nvGrpSpPr>
            <p:cNvPr id="7" name="Группа 34"/>
            <p:cNvGrpSpPr/>
            <p:nvPr/>
          </p:nvGrpSpPr>
          <p:grpSpPr>
            <a:xfrm>
              <a:off x="5072066" y="2786058"/>
              <a:ext cx="928694" cy="893766"/>
              <a:chOff x="5072066" y="2786058"/>
              <a:chExt cx="928694" cy="893766"/>
            </a:xfrm>
            <a:grpFill/>
          </p:grpSpPr>
          <p:sp>
            <p:nvSpPr>
              <p:cNvPr id="1048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285022" y="3253466"/>
                <a:ext cx="571504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lang="ru-RU" dirty="0"/>
              </a:p>
            </p:txBody>
          </p:sp>
        </p:grpSp>
      </p:grpSp>
      <p:grpSp>
        <p:nvGrpSpPr>
          <p:cNvPr id="8" name="Группа 36"/>
          <p:cNvGrpSpPr/>
          <p:nvPr/>
        </p:nvGrpSpPr>
        <p:grpSpPr>
          <a:xfrm>
            <a:off x="6039537" y="2852732"/>
            <a:ext cx="1928825" cy="990628"/>
            <a:chOff x="4679502" y="2786058"/>
            <a:chExt cx="1357322" cy="990628"/>
          </a:xfrm>
        </p:grpSpPr>
        <p:sp>
          <p:nvSpPr>
            <p:cNvPr id="38" name="TextBox 37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9" name="Группа 38"/>
            <p:cNvGrpSpPr/>
            <p:nvPr/>
          </p:nvGrpSpPr>
          <p:grpSpPr>
            <a:xfrm>
              <a:off x="5072066" y="2786058"/>
              <a:ext cx="928694" cy="990628"/>
              <a:chOff x="5072066" y="2786058"/>
              <a:chExt cx="928694" cy="990628"/>
            </a:xfrm>
          </p:grpSpPr>
          <p:sp>
            <p:nvSpPr>
              <p:cNvPr id="40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en-US" sz="28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lang="en-US" sz="28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u="sng" baseline="30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85023" y="3253466"/>
                <a:ext cx="473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ru-RU" sz="2800" dirty="0"/>
              </a:p>
            </p:txBody>
          </p:sp>
        </p:grpSp>
      </p:grpSp>
      <p:grpSp>
        <p:nvGrpSpPr>
          <p:cNvPr id="10" name="Группа 44"/>
          <p:cNvGrpSpPr/>
          <p:nvPr/>
        </p:nvGrpSpPr>
        <p:grpSpPr>
          <a:xfrm>
            <a:off x="5429256" y="2857496"/>
            <a:ext cx="1428760" cy="1114824"/>
            <a:chOff x="4929190" y="2857496"/>
            <a:chExt cx="1428760" cy="1114824"/>
          </a:xfrm>
        </p:grpSpPr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4929190" y="2857496"/>
              <a:ext cx="1428760" cy="990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u="sng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</a:t>
              </a:r>
              <a:r>
                <a:rPr kumimoji="0" lang="en-US" sz="2800" b="1" i="0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5143504" y="3357562"/>
              <a:ext cx="962564" cy="6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2568" y="301125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ru-RU" sz="2800" dirty="0">
                <a:solidFill>
                  <a:srgbClr val="0014AC"/>
                </a:solidFill>
              </a:endParaRPr>
            </a:p>
          </p:txBody>
        </p:sp>
      </p:grpSp>
      <p:grpSp>
        <p:nvGrpSpPr>
          <p:cNvPr id="11" name="Группа 59"/>
          <p:cNvGrpSpPr/>
          <p:nvPr/>
        </p:nvGrpSpPr>
        <p:grpSpPr>
          <a:xfrm>
            <a:off x="5907412" y="4037926"/>
            <a:ext cx="2212958" cy="962710"/>
            <a:chOff x="215902" y="4143380"/>
            <a:chExt cx="2212958" cy="962710"/>
          </a:xfrm>
          <a:solidFill>
            <a:schemeClr val="accent1">
              <a:alpha val="56000"/>
            </a:schemeClr>
          </a:solidFill>
        </p:grpSpPr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215902" y="4429155"/>
              <a:ext cx="855635" cy="5714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 Box 30"/>
            <p:cNvSpPr txBox="1">
              <a:spLocks noChangeArrowheads="1"/>
            </p:cNvSpPr>
            <p:nvPr/>
          </p:nvSpPr>
          <p:spPr bwMode="auto">
            <a:xfrm>
              <a:off x="1071538" y="4143380"/>
              <a:ext cx="1357322" cy="7143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28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US" sz="2800" b="1" i="0" u="sng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2800" b="1" i="0" u="sng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u="sng" baseline="30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 Box 26"/>
            <p:cNvSpPr txBox="1">
              <a:spLocks noChangeArrowheads="1"/>
            </p:cNvSpPr>
            <p:nvPr/>
          </p:nvSpPr>
          <p:spPr bwMode="auto">
            <a:xfrm>
              <a:off x="1141618" y="4534586"/>
              <a:ext cx="1071570" cy="5715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ru-RU" sz="28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en-US" sz="28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2800" b="1" i="0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</a:t>
              </a:r>
              <a:endPara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Выгнутая вправо стрелка 62"/>
          <p:cNvSpPr/>
          <p:nvPr/>
        </p:nvSpPr>
        <p:spPr>
          <a:xfrm>
            <a:off x="7715272" y="2357430"/>
            <a:ext cx="500066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Выгнутая вправо стрелка 63"/>
          <p:cNvSpPr/>
          <p:nvPr/>
        </p:nvSpPr>
        <p:spPr>
          <a:xfrm>
            <a:off x="7858148" y="3357562"/>
            <a:ext cx="500066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Выгнутая вправо стрелка 92"/>
          <p:cNvSpPr/>
          <p:nvPr/>
        </p:nvSpPr>
        <p:spPr>
          <a:xfrm rot="15639866" flipH="1">
            <a:off x="5427555" y="1217575"/>
            <a:ext cx="357190" cy="29712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" name="Группа 98"/>
          <p:cNvGrpSpPr/>
          <p:nvPr/>
        </p:nvGrpSpPr>
        <p:grpSpPr>
          <a:xfrm rot="3284265">
            <a:off x="2423794" y="188381"/>
            <a:ext cx="565168" cy="1013245"/>
            <a:chOff x="597884" y="191611"/>
            <a:chExt cx="565168" cy="1013245"/>
          </a:xfrm>
        </p:grpSpPr>
        <p:cxnSp>
          <p:nvCxnSpPr>
            <p:cNvPr id="95" name="Прямая со стрелкой 94"/>
            <p:cNvCxnSpPr/>
            <p:nvPr/>
          </p:nvCxnSpPr>
          <p:spPr>
            <a:xfrm rot="5400000">
              <a:off x="633979" y="811947"/>
              <a:ext cx="428628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/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02"/>
          <p:cNvGrpSpPr/>
          <p:nvPr/>
        </p:nvGrpSpPr>
        <p:grpSpPr>
          <a:xfrm>
            <a:off x="1357295" y="1142984"/>
            <a:ext cx="571499" cy="523220"/>
            <a:chOff x="1582054" y="1000108"/>
            <a:chExt cx="714380" cy="523220"/>
          </a:xfrm>
        </p:grpSpPr>
        <p:sp>
          <p:nvSpPr>
            <p:cNvPr id="100" name="TextBox 99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02" name="Прямая со стрелкой 101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Скругленный прямоугольник 100"/>
          <p:cNvSpPr/>
          <p:nvPr/>
        </p:nvSpPr>
        <p:spPr>
          <a:xfrm>
            <a:off x="2440735" y="4762572"/>
            <a:ext cx="428628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Oval 5"/>
          <p:cNvSpPr>
            <a:spLocks noChangeArrowheads="1"/>
          </p:cNvSpPr>
          <p:nvPr/>
        </p:nvSpPr>
        <p:spPr bwMode="auto">
          <a:xfrm>
            <a:off x="571472" y="928670"/>
            <a:ext cx="2786081" cy="5786478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rot="21159106">
            <a:off x="1449729" y="1784265"/>
            <a:ext cx="111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18"/>
          <p:cNvSpPr txBox="1">
            <a:spLocks noChangeArrowheads="1"/>
          </p:cNvSpPr>
          <p:nvPr/>
        </p:nvSpPr>
        <p:spPr bwMode="auto">
          <a:xfrm>
            <a:off x="2571736" y="4357694"/>
            <a:ext cx="3286148" cy="5102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 = 24ч·3600=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1910295" y="809540"/>
            <a:ext cx="220943" cy="207567"/>
          </a:xfrm>
          <a:prstGeom prst="ellipse">
            <a:avLst/>
          </a:prstGeom>
          <a:solidFill>
            <a:srgbClr val="00FF00"/>
          </a:solidFill>
          <a:ln w="412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000760" y="1714488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643702" y="2000240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786446" y="2214554"/>
            <a:ext cx="357190" cy="357190"/>
          </a:xfrm>
          <a:prstGeom prst="roundRect">
            <a:avLst/>
          </a:prstGeom>
          <a:solidFill>
            <a:schemeClr val="bg1">
              <a:alpha val="59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29454" y="2178929"/>
            <a:ext cx="357190" cy="357190"/>
          </a:xfrm>
          <a:prstGeom prst="roundRect">
            <a:avLst/>
          </a:prstGeom>
          <a:solidFill>
            <a:schemeClr val="bg1">
              <a:alpha val="59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Выгнутая вправо стрелка 85"/>
          <p:cNvSpPr/>
          <p:nvPr/>
        </p:nvSpPr>
        <p:spPr>
          <a:xfrm rot="1700284">
            <a:off x="7620315" y="1256140"/>
            <a:ext cx="500066" cy="1284497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798641" y="3381500"/>
            <a:ext cx="714380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369957" y="4071942"/>
            <a:ext cx="428628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Rectangle 1"/>
          <p:cNvSpPr>
            <a:spLocks noChangeArrowheads="1"/>
          </p:cNvSpPr>
          <p:nvPr/>
        </p:nvSpPr>
        <p:spPr bwMode="auto">
          <a:xfrm>
            <a:off x="2214546" y="5000636"/>
            <a:ext cx="6929454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Центростремительное ускорение телам сообщает сила тяготения , оба вектора направлены к центру планеты!!!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Группа 59"/>
          <p:cNvGrpSpPr/>
          <p:nvPr/>
        </p:nvGrpSpPr>
        <p:grpSpPr>
          <a:xfrm>
            <a:off x="142844" y="4214818"/>
            <a:ext cx="2001884" cy="857257"/>
            <a:chOff x="215902" y="4143380"/>
            <a:chExt cx="2001884" cy="857257"/>
          </a:xfrm>
          <a:solidFill>
            <a:schemeClr val="accent1">
              <a:alpha val="56000"/>
            </a:schemeClr>
          </a:solidFill>
        </p:grpSpPr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215902" y="4429155"/>
              <a:ext cx="855635" cy="5714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30"/>
            <p:cNvSpPr txBox="1">
              <a:spLocks noChangeArrowheads="1"/>
            </p:cNvSpPr>
            <p:nvPr/>
          </p:nvSpPr>
          <p:spPr bwMode="auto">
            <a:xfrm>
              <a:off x="858844" y="4143380"/>
              <a:ext cx="1358942" cy="5715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="1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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Line 16"/>
          <p:cNvSpPr>
            <a:spLocks noChangeShapeType="1"/>
          </p:cNvSpPr>
          <p:nvPr/>
        </p:nvSpPr>
        <p:spPr bwMode="auto">
          <a:xfrm>
            <a:off x="857224" y="4786322"/>
            <a:ext cx="1040885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0" y="6273249"/>
            <a:ext cx="21431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жаль!!!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8" grpId="0" animBg="1"/>
      <p:bldP spid="1029" grpId="0" animBg="1"/>
      <p:bldP spid="1030" grpId="0" animBg="1"/>
      <p:bldP spid="1031" grpId="0" animBg="1"/>
      <p:bldP spid="1033" grpId="0" animBg="1"/>
      <p:bldP spid="1034" grpId="0" animBg="1"/>
      <p:bldP spid="1034" grpId="1" animBg="1"/>
      <p:bldP spid="1035" grpId="0" animBg="1"/>
      <p:bldP spid="1035" grpId="1" animBg="1"/>
      <p:bldP spid="1036" grpId="0" animBg="1"/>
      <p:bldP spid="15" grpId="0" build="allAtOnce" animBg="1" autoUpdateAnimBg="0"/>
      <p:bldP spid="15" grpId="1" build="allAtOnce" animBg="1"/>
      <p:bldP spid="16" grpId="0"/>
      <p:bldP spid="17" grpId="0"/>
      <p:bldP spid="1040" grpId="0" animBg="1"/>
      <p:bldP spid="63" grpId="0" animBg="1"/>
      <p:bldP spid="64" grpId="0" animBg="1"/>
      <p:bldP spid="93" grpId="0" animBg="1"/>
      <p:bldP spid="101" grpId="0" animBg="1"/>
      <p:bldP spid="107" grpId="0" animBg="1"/>
      <p:bldP spid="18" grpId="0"/>
      <p:bldP spid="104" grpId="0" animBg="1"/>
      <p:bldP spid="1027" grpId="0" animBg="1"/>
      <p:bldP spid="78" grpId="0" animBg="1"/>
      <p:bldP spid="79" grpId="0" animBg="1"/>
      <p:bldP spid="80" grpId="0" animBg="1"/>
      <p:bldP spid="85" grpId="0" animBg="1"/>
      <p:bldP spid="86" grpId="0" animBg="1"/>
      <p:bldP spid="88" grpId="0" animBg="1"/>
      <p:bldP spid="89" grpId="0" animBg="1"/>
      <p:bldP spid="87" grpId="0" animBg="1"/>
      <p:bldP spid="91" grpId="0" animBg="1"/>
      <p:bldP spid="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15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228600" algn="l"/>
              </a:tabLst>
            </a:pPr>
            <a:endParaRPr lang="ru-RU" sz="36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8600" algn="l"/>
              </a:tabLs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*3. Как сделать, чтобы спутник «висел над головой»?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8600" algn="l"/>
              </a:tabLs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4. Почему все тела в спутнике невесомы?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57430"/>
            <a:ext cx="9144000" cy="32316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8.Невесомость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состояние, при котором тело не действует ни на опору,  ни на подвес.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8.Условие невесомости: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ситуация, когда и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 и опора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имеют ускорение свободного падения.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(Двигаются под действием только силы тяжести).</a:t>
            </a:r>
            <a:r>
              <a:rPr lang="ru-RU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1000100" y="1142984"/>
            <a:ext cx="5572164" cy="450059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255412" y="642918"/>
            <a:ext cx="814619" cy="1016007"/>
            <a:chOff x="7453" y="7056"/>
            <a:chExt cx="611" cy="576"/>
          </a:xfrm>
        </p:grpSpPr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34"/>
            <p:cNvSpPr>
              <a:spLocks noChangeShapeType="1"/>
            </p:cNvSpPr>
            <p:nvPr/>
          </p:nvSpPr>
          <p:spPr bwMode="auto">
            <a:xfrm>
              <a:off x="7843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40"/>
            <p:cNvSpPr>
              <a:spLocks noChangeShapeType="1"/>
            </p:cNvSpPr>
            <p:nvPr/>
          </p:nvSpPr>
          <p:spPr bwMode="auto">
            <a:xfrm>
              <a:off x="7453" y="7559"/>
              <a:ext cx="28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Line 34"/>
          <p:cNvSpPr>
            <a:spLocks noChangeShapeType="1"/>
          </p:cNvSpPr>
          <p:nvPr/>
        </p:nvSpPr>
        <p:spPr bwMode="auto">
          <a:xfrm rot="-240000" flipV="1">
            <a:off x="3750396" y="143517"/>
            <a:ext cx="45719" cy="76359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74590" y="1468824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6"/>
          <p:cNvGrpSpPr/>
          <p:nvPr/>
        </p:nvGrpSpPr>
        <p:grpSpPr>
          <a:xfrm>
            <a:off x="3779786" y="0"/>
            <a:ext cx="609462" cy="584775"/>
            <a:chOff x="8072462" y="642918"/>
            <a:chExt cx="609462" cy="58477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072462" y="642918"/>
              <a:ext cx="6094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ru-RU" b="1" dirty="0" smtClean="0">
                  <a:solidFill>
                    <a:srgbClr val="F9010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endParaRPr lang="ru-RU" sz="3200" dirty="0">
                <a:solidFill>
                  <a:srgbClr val="F90101"/>
                </a:solidFill>
              </a:endParaRPr>
            </a:p>
          </p:txBody>
        </p:sp>
        <p:sp>
          <p:nvSpPr>
            <p:cNvPr id="19" name="Line 41"/>
            <p:cNvSpPr>
              <a:spLocks noChangeShapeType="1"/>
            </p:cNvSpPr>
            <p:nvPr/>
          </p:nvSpPr>
          <p:spPr bwMode="auto">
            <a:xfrm>
              <a:off x="8117111" y="714356"/>
              <a:ext cx="38397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0" y="0"/>
            <a:ext cx="2143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42918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28062" y="4102436"/>
            <a:ext cx="571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4908" y="285728"/>
            <a:ext cx="400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50кг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428736"/>
            <a:ext cx="39290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(по условию)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 rot="5400000">
            <a:off x="6099600" y="2683510"/>
            <a:ext cx="895948" cy="1081271"/>
            <a:chOff x="7392" y="7056"/>
            <a:chExt cx="672" cy="613"/>
          </a:xfrm>
        </p:grpSpPr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7843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 rot="16260000">
              <a:off x="7283" y="7560"/>
              <a:ext cx="21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5780050" y="2731466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000100" y="3078206"/>
            <a:ext cx="5572164" cy="57150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357818" y="3714752"/>
            <a:ext cx="319991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rot="-480000">
            <a:off x="6830579" y="3350895"/>
            <a:ext cx="372991" cy="4703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33"/>
          <p:cNvGrpSpPr/>
          <p:nvPr/>
        </p:nvGrpSpPr>
        <p:grpSpPr>
          <a:xfrm>
            <a:off x="7215206" y="3071810"/>
            <a:ext cx="580608" cy="584775"/>
            <a:chOff x="8072462" y="642918"/>
            <a:chExt cx="580608" cy="584775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8072462" y="642918"/>
              <a:ext cx="58060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ru-RU" b="1" dirty="0" smtClean="0">
                  <a:solidFill>
                    <a:srgbClr val="F9010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э</a:t>
              </a:r>
              <a:endParaRPr lang="ru-RU" sz="3200" dirty="0">
                <a:solidFill>
                  <a:srgbClr val="F90101"/>
                </a:solidFill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>
              <a:off x="8117111" y="714356"/>
              <a:ext cx="38397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" name="Line 34"/>
          <p:cNvSpPr>
            <a:spLocks noChangeShapeType="1"/>
          </p:cNvSpPr>
          <p:nvPr/>
        </p:nvSpPr>
        <p:spPr bwMode="auto">
          <a:xfrm rot="-240000" flipH="1" flipV="1">
            <a:off x="4714629" y="3246322"/>
            <a:ext cx="767234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39"/>
          <p:cNvGrpSpPr/>
          <p:nvPr/>
        </p:nvGrpSpPr>
        <p:grpSpPr>
          <a:xfrm>
            <a:off x="4313544" y="2527602"/>
            <a:ext cx="647934" cy="707886"/>
            <a:chOff x="3357554" y="4786322"/>
            <a:chExt cx="647934" cy="70788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357554" y="4786322"/>
              <a:ext cx="64793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90101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4000" dirty="0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3500430" y="4929198"/>
              <a:ext cx="3839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000629" y="4357694"/>
            <a:ext cx="41433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M(</a:t>
            </a:r>
            <a:r>
              <a:rPr lang="ru-RU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00628" y="5000636"/>
            <a:ext cx="41433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50кг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00694" y="5561690"/>
            <a:ext cx="30718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27990" y="6113150"/>
            <a:ext cx="22860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27590" y="4334444"/>
            <a:ext cx="71438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36"/>
          <p:cNvSpPr txBox="1">
            <a:spLocks noChangeArrowheads="1"/>
          </p:cNvSpPr>
          <p:nvPr/>
        </p:nvSpPr>
        <p:spPr bwMode="auto">
          <a:xfrm>
            <a:off x="214282" y="3857628"/>
            <a:ext cx="112626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475894" y="4278860"/>
            <a:ext cx="642942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29862" y="4344046"/>
            <a:ext cx="71438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14480" y="409923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1560" y="5000636"/>
            <a:ext cx="571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36"/>
          <p:cNvSpPr txBox="1">
            <a:spLocks noChangeArrowheads="1"/>
          </p:cNvSpPr>
          <p:nvPr/>
        </p:nvSpPr>
        <p:spPr bwMode="auto">
          <a:xfrm>
            <a:off x="928662" y="4714884"/>
            <a:ext cx="112626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42976" y="5191796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071538" y="5242246"/>
            <a:ext cx="71438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49240" y="5578536"/>
            <a:ext cx="2071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=37,4 мин</a:t>
            </a:r>
            <a:r>
              <a:rPr lang="en-US" sz="2800" b="1" baseline="30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6000768"/>
            <a:ext cx="350043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А для невесомости?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619032">
            <a:off x="3220612" y="5893253"/>
            <a:ext cx="2071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=24,5 мин</a:t>
            </a:r>
            <a:r>
              <a:rPr lang="en-US" sz="2800" b="1" baseline="30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3338" y="5000636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/>
      <p:bldP spid="20" grpId="0"/>
      <p:bldP spid="21" grpId="0"/>
      <p:bldP spid="22" grpId="0" animBg="1"/>
      <p:bldP spid="23" grpId="0"/>
      <p:bldP spid="25" grpId="0" animBg="1"/>
      <p:bldP spid="30" grpId="0"/>
      <p:bldP spid="31" grpId="0" animBg="1"/>
      <p:bldP spid="32" grpId="0" animBg="1"/>
      <p:bldP spid="33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9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1480"/>
            <a:ext cx="7215206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№11  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Упр17</a:t>
            </a:r>
          </a:p>
          <a:p>
            <a:pPr algn="ctr"/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800" b="1" dirty="0" smtClean="0">
                <a:solidFill>
                  <a:srgbClr val="0014AC"/>
                </a:solidFill>
              </a:rPr>
              <a:t> 7</a:t>
            </a:r>
            <a:r>
              <a:rPr lang="ru-RU" sz="4800" dirty="0" smtClean="0">
                <a:solidFill>
                  <a:srgbClr val="0014AC"/>
                </a:solidFill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233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234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222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194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195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космические скорости 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Группа 16"/>
          <p:cNvGrpSpPr/>
          <p:nvPr/>
        </p:nvGrpSpPr>
        <p:grpSpPr>
          <a:xfrm>
            <a:off x="0" y="0"/>
            <a:ext cx="9144000" cy="7072363"/>
            <a:chOff x="0" y="0"/>
            <a:chExt cx="9144000" cy="7072363"/>
          </a:xfrm>
          <a:solidFill>
            <a:schemeClr val="tx1">
              <a:alpha val="68000"/>
            </a:schemeClr>
          </a:solidFill>
        </p:grpSpPr>
        <p:grpSp>
          <p:nvGrpSpPr>
            <p:cNvPr id="26" name="Группа 2"/>
            <p:cNvGrpSpPr/>
            <p:nvPr/>
          </p:nvGrpSpPr>
          <p:grpSpPr>
            <a:xfrm>
              <a:off x="0" y="0"/>
              <a:ext cx="9144000" cy="7072363"/>
              <a:chOff x="-5072130" y="-500090"/>
              <a:chExt cx="9144000" cy="7072363"/>
            </a:xfrm>
            <a:grpFill/>
          </p:grpSpPr>
          <p:grpSp>
            <p:nvGrpSpPr>
              <p:cNvPr id="34" name="Группа 12"/>
              <p:cNvGrpSpPr/>
              <p:nvPr/>
            </p:nvGrpSpPr>
            <p:grpSpPr>
              <a:xfrm>
                <a:off x="-5072130" y="-500090"/>
                <a:ext cx="9144000" cy="7072363"/>
                <a:chOff x="0" y="-142877"/>
                <a:chExt cx="9144000" cy="7072363"/>
              </a:xfrm>
              <a:grpFill/>
            </p:grpSpPr>
            <p:sp>
              <p:nvSpPr>
                <p:cNvPr id="36" name="Прямоугольник 35"/>
                <p:cNvSpPr/>
                <p:nvPr/>
              </p:nvSpPr>
              <p:spPr>
                <a:xfrm>
                  <a:off x="0" y="-142877"/>
                  <a:ext cx="9144000" cy="7072363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</a:t>
                  </a:r>
                  <a:endParaRPr lang="ru-RU" sz="115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ru-RU" sz="88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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•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8000" b="1" u="sng" baseline="-25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R</a:t>
                  </a:r>
                  <a:r>
                    <a:rPr lang="en-US" sz="8000" b="1" baseline="30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428860" y="5214949"/>
                  <a:ext cx="5214974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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 6,67 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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en-US" sz="6600" b="1" baseline="30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-11</a:t>
                  </a:r>
                  <a:endParaRPr lang="ru-RU" sz="66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35" name="Прямая соединительная линия 4"/>
              <p:cNvCxnSpPr/>
              <p:nvPr/>
            </p:nvCxnSpPr>
            <p:spPr>
              <a:xfrm>
                <a:off x="-1143072" y="3286100"/>
                <a:ext cx="3643370" cy="24"/>
              </a:xfrm>
              <a:prstGeom prst="line">
                <a:avLst/>
              </a:prstGeom>
              <a:grpFill/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15"/>
            <p:cNvGrpSpPr/>
            <p:nvPr/>
          </p:nvGrpSpPr>
          <p:grpSpPr>
            <a:xfrm>
              <a:off x="2500298" y="285728"/>
              <a:ext cx="3175917" cy="1986067"/>
              <a:chOff x="428596" y="785794"/>
              <a:chExt cx="1734562" cy="1623768"/>
            </a:xfrm>
            <a:grpFill/>
          </p:grpSpPr>
          <p:sp>
            <p:nvSpPr>
              <p:cNvPr id="28" name="TextBox 8"/>
              <p:cNvSpPr txBox="1">
                <a:spLocks noChangeArrowheads="1"/>
              </p:cNvSpPr>
              <p:nvPr/>
            </p:nvSpPr>
            <p:spPr bwMode="auto">
              <a:xfrm>
                <a:off x="428596" y="1091786"/>
                <a:ext cx="933026" cy="10820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8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8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8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10"/>
              <p:cNvSpPr txBox="1">
                <a:spLocks noChangeArrowheads="1"/>
              </p:cNvSpPr>
              <p:nvPr/>
            </p:nvSpPr>
            <p:spPr bwMode="auto">
              <a:xfrm>
                <a:off x="1170357" y="785794"/>
                <a:ext cx="865167" cy="98136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l-GR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Σ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7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15"/>
              <p:cNvSpPr txBox="1">
                <a:spLocks noChangeArrowheads="1"/>
              </p:cNvSpPr>
              <p:nvPr/>
            </p:nvSpPr>
            <p:spPr bwMode="auto">
              <a:xfrm>
                <a:off x="1230517" y="1778700"/>
                <a:ext cx="758746" cy="6308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6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Line 23"/>
              <p:cNvSpPr>
                <a:spLocks noChangeShapeType="1"/>
              </p:cNvSpPr>
              <p:nvPr/>
            </p:nvSpPr>
            <p:spPr bwMode="auto">
              <a:xfrm>
                <a:off x="1512213" y="918037"/>
                <a:ext cx="360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Line 23"/>
              <p:cNvSpPr>
                <a:spLocks noChangeShapeType="1"/>
              </p:cNvSpPr>
              <p:nvPr/>
            </p:nvSpPr>
            <p:spPr bwMode="auto">
              <a:xfrm>
                <a:off x="509142" y="1346665"/>
                <a:ext cx="360000" cy="0"/>
              </a:xfrm>
              <a:prstGeom prst="line">
                <a:avLst/>
              </a:prstGeom>
              <a:grpFill/>
              <a:ln w="3810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3" name="Прямая соединительная линия 32"/>
              <p:cNvCxnSpPr/>
              <p:nvPr/>
            </p:nvCxnSpPr>
            <p:spPr bwMode="auto">
              <a:xfrm flipV="1">
                <a:off x="1130896" y="1661888"/>
                <a:ext cx="1032262" cy="28596"/>
              </a:xfrm>
              <a:prstGeom prst="line">
                <a:avLst/>
              </a:prstGeom>
              <a:grpFill/>
              <a:ln w="63500">
                <a:solidFill>
                  <a:srgbClr val="FFC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71414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 9 (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) /2у14н/ №41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(III)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/зт11/ 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Искусственные спутники Земли.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Закрепить знания учащихся по теме 11.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условия для закрепления знаний, развития навыков в решении задач.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018456" y="5129205"/>
          <a:ext cx="1125544" cy="1728795"/>
        </p:xfrm>
        <a:graphic>
          <a:graphicData uri="http://schemas.openxmlformats.org/drawingml/2006/table">
            <a:tbl>
              <a:tblPr/>
              <a:tblGrid>
                <a:gridCol w="1125544"/>
              </a:tblGrid>
              <a:tr h="3521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291-1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291-2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294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85795"/>
            <a:ext cx="7215206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№11 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Упр17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гр4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291-1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291-2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294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298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785794"/>
            <a:ext cx="6786610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№11 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ru-RU" sz="4800" b="1" dirty="0" smtClean="0"/>
              <a:t> 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800" b="1" dirty="0" smtClean="0"/>
              <a:t>4</a:t>
            </a:r>
            <a:r>
              <a:rPr lang="ru-RU" sz="4800" dirty="0" smtClean="0"/>
              <a:t> </a:t>
            </a:r>
            <a:r>
              <a:rPr lang="ru-RU" sz="4800" b="1" dirty="0" smtClean="0"/>
              <a:t>291-1</a:t>
            </a:r>
            <a:r>
              <a:rPr lang="ru-RU" sz="4800" dirty="0" smtClean="0"/>
              <a:t> </a:t>
            </a:r>
            <a:r>
              <a:rPr lang="ru-RU" sz="4800" b="1" dirty="0" smtClean="0"/>
              <a:t>291-2</a:t>
            </a:r>
            <a:r>
              <a:rPr lang="ru-RU" sz="4800" dirty="0" smtClean="0"/>
              <a:t> </a:t>
            </a:r>
            <a:r>
              <a:rPr lang="ru-RU" sz="4800" b="1" dirty="0" smtClean="0"/>
              <a:t>294</a:t>
            </a:r>
            <a:r>
              <a:rPr lang="ru-RU" sz="4800" dirty="0" smtClean="0"/>
              <a:t> </a:t>
            </a:r>
            <a:r>
              <a:rPr lang="ru-RU" sz="4800" b="1" dirty="0" smtClean="0"/>
              <a:t> </a:t>
            </a:r>
            <a:r>
              <a:rPr lang="ru-RU" sz="4800" dirty="0" smtClean="0"/>
              <a:t>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1" cy="6035040"/>
        </p:xfrm>
        <a:graphic>
          <a:graphicData uri="http://schemas.openxmlformats.org/drawingml/2006/table">
            <a:tbl>
              <a:tblPr/>
              <a:tblGrid>
                <a:gridCol w="642910"/>
                <a:gridCol w="7757959"/>
                <a:gridCol w="743132"/>
              </a:tblGrid>
              <a:tr h="139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Д.З. гр.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№7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2м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теме №11.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3м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Закрепление знаний по теме 11: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 </a:t>
                      </a:r>
                      <a:r>
                        <a:rPr lang="ru-RU" sz="2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Аудиализация</a:t>
                      </a:r>
                      <a:r>
                        <a:rPr lang="ru-RU" sz="2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космические скорости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законы движения планет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- визуализация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типичных задач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упр. 17 (3)  стр. 97.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упр. 17 (4)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223, 228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229</a:t>
                      </a: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230, 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231 (</a:t>
                      </a:r>
                      <a:r>
                        <a:rPr lang="ru-RU" sz="2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Рымкевич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1983)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качественных задач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ДЗ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гр.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50м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3219012"/>
              </p:ext>
            </p:extLst>
          </p:nvPr>
        </p:nvGraphicFramePr>
        <p:xfrm>
          <a:off x="8072462" y="2714620"/>
          <a:ext cx="928694" cy="2181225"/>
        </p:xfrm>
        <a:graphic>
          <a:graphicData uri="http://schemas.openxmlformats.org/drawingml/2006/table">
            <a:tbl>
              <a:tblPr/>
              <a:tblGrid>
                <a:gridCol w="928694"/>
              </a:tblGrid>
              <a:tr h="1912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гр6</a:t>
                      </a:r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/223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2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2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2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1550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228600" algn="l"/>
              </a:tabLst>
            </a:pP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Почему спутники и Луна не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падают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Землю?</a:t>
            </a:r>
          </a:p>
          <a:p>
            <a:pPr lvl="0" eaLnBrk="0" hangingPunct="0">
              <a:buFontTx/>
              <a:buChar char="-"/>
              <a:tabLst>
                <a:tab pos="228600" algn="l"/>
              </a:tabLst>
            </a:pPr>
            <a:endParaRPr lang="ru-RU" sz="4000" b="1" dirty="0" smtClean="0">
              <a:solidFill>
                <a:srgbClr val="0014A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8600" algn="l"/>
              </a:tabLst>
            </a:pP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2.Что заставляет двигаться спутник по орбите?</a:t>
            </a:r>
            <a:endParaRPr lang="ru-RU" sz="36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8600" algn="l"/>
              </a:tabLs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*3. Как сделать, чтобы спутник «висел над головой»?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8600" algn="l"/>
              </a:tabLs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4. Почему все тела в спутнике невесомы?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6"/>
          <p:cNvGrpSpPr/>
          <p:nvPr/>
        </p:nvGrpSpPr>
        <p:grpSpPr>
          <a:xfrm>
            <a:off x="0" y="0"/>
            <a:ext cx="9144000" cy="7072363"/>
            <a:chOff x="0" y="0"/>
            <a:chExt cx="9144000" cy="7072363"/>
          </a:xfrm>
          <a:solidFill>
            <a:schemeClr val="tx1">
              <a:alpha val="68000"/>
            </a:schemeClr>
          </a:solidFill>
        </p:grpSpPr>
        <p:grpSp>
          <p:nvGrpSpPr>
            <p:cNvPr id="4" name="Группа 2"/>
            <p:cNvGrpSpPr/>
            <p:nvPr/>
          </p:nvGrpSpPr>
          <p:grpSpPr>
            <a:xfrm>
              <a:off x="0" y="0"/>
              <a:ext cx="9144000" cy="7072363"/>
              <a:chOff x="-5072130" y="-500090"/>
              <a:chExt cx="9144000" cy="7072363"/>
            </a:xfrm>
            <a:grpFill/>
          </p:grpSpPr>
          <p:grpSp>
            <p:nvGrpSpPr>
              <p:cNvPr id="6" name="Группа 12"/>
              <p:cNvGrpSpPr/>
              <p:nvPr/>
            </p:nvGrpSpPr>
            <p:grpSpPr>
              <a:xfrm>
                <a:off x="-5072130" y="-500090"/>
                <a:ext cx="9144000" cy="7072363"/>
                <a:chOff x="0" y="-142877"/>
                <a:chExt cx="9144000" cy="7072363"/>
              </a:xfrm>
              <a:grpFill/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0" y="-142877"/>
                  <a:ext cx="9144000" cy="7072363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</a:t>
                  </a:r>
                  <a:endParaRPr lang="ru-RU" sz="115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ru-RU" sz="88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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•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8000" b="1" u="sng" baseline="-25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R</a:t>
                  </a:r>
                  <a:r>
                    <a:rPr lang="en-US" sz="8000" b="1" baseline="30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2428860" y="5214949"/>
                  <a:ext cx="5214974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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 6,67 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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en-US" sz="6600" b="1" baseline="30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-11</a:t>
                  </a:r>
                  <a:endParaRPr lang="ru-RU" sz="66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-1143072" y="3286100"/>
                <a:ext cx="3643370" cy="24"/>
              </a:xfrm>
              <a:prstGeom prst="line">
                <a:avLst/>
              </a:prstGeom>
              <a:grpFill/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15"/>
            <p:cNvGrpSpPr/>
            <p:nvPr/>
          </p:nvGrpSpPr>
          <p:grpSpPr>
            <a:xfrm>
              <a:off x="2500298" y="285728"/>
              <a:ext cx="3175916" cy="1986067"/>
              <a:chOff x="428596" y="785794"/>
              <a:chExt cx="1734562" cy="1623768"/>
            </a:xfrm>
            <a:grpFill/>
          </p:grpSpPr>
          <p:sp>
            <p:nvSpPr>
              <p:cNvPr id="10" name="TextBox 8"/>
              <p:cNvSpPr txBox="1">
                <a:spLocks noChangeArrowheads="1"/>
              </p:cNvSpPr>
              <p:nvPr/>
            </p:nvSpPr>
            <p:spPr bwMode="auto">
              <a:xfrm>
                <a:off x="428596" y="1091786"/>
                <a:ext cx="933026" cy="10820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8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8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8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0"/>
              <p:cNvSpPr txBox="1">
                <a:spLocks noChangeArrowheads="1"/>
              </p:cNvSpPr>
              <p:nvPr/>
            </p:nvSpPr>
            <p:spPr bwMode="auto">
              <a:xfrm>
                <a:off x="1170357" y="785794"/>
                <a:ext cx="865167" cy="98136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l-GR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Σ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7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5"/>
              <p:cNvSpPr txBox="1">
                <a:spLocks noChangeArrowheads="1"/>
              </p:cNvSpPr>
              <p:nvPr/>
            </p:nvSpPr>
            <p:spPr bwMode="auto">
              <a:xfrm>
                <a:off x="1230517" y="1778700"/>
                <a:ext cx="758746" cy="6308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6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>
                <a:off x="1512213" y="918037"/>
                <a:ext cx="360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509142" y="1346665"/>
                <a:ext cx="360000" cy="0"/>
              </a:xfrm>
              <a:prstGeom prst="line">
                <a:avLst/>
              </a:prstGeom>
              <a:grpFill/>
              <a:ln w="3810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 bwMode="auto">
              <a:xfrm flipV="1">
                <a:off x="1130896" y="1661888"/>
                <a:ext cx="1032262" cy="28596"/>
              </a:xfrm>
              <a:prstGeom prst="line">
                <a:avLst/>
              </a:prstGeom>
              <a:grpFill/>
              <a:ln w="63500">
                <a:solidFill>
                  <a:srgbClr val="FFC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30098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Почему спутники и Луна не падают на Землю?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Земля их плохо притягивает, т.к. далеко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из-за большой скорости движения они падают мимо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они «включают» отталкивание.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2.Что заставляет двигаться спутник по орбите?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а)ракетный двигатель,  б)они сами,   в) центростремительное ускорение им сообщает сила тяготения Земли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все тела в спутнике невесомы?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 их плохо притягивает, т.к. далеко;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б)  Они «весят, но мало.»  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из-за большой скорости движения они падают, но падают  мимо.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46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Какова должна быть начальная скорость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тела, направленная параллельно поверхности Земли в точке, находящейся за пределами атмосферы, чтобы оно двигалось вокруг Земли по траектории 2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(рис.  10)?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46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 7,9 км/с.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≈ 7,9 км/с.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46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7,9 км/с &lt; V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&lt; &lt; 11,2 м/с.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≈ 11,2 км/с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0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&gt; 11,2 км/с.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3896360" y="2538046"/>
            <a:ext cx="3247408" cy="353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4546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500043"/>
            <a:ext cx="8358246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№4</a:t>
            </a:r>
          </a:p>
          <a:p>
            <a:pPr marL="0" indent="0" algn="ctr" eaLnBrk="1" hangingPunct="1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291-1,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291-2,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294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/>
              <a:t> </a:t>
            </a:r>
            <a:r>
              <a:rPr lang="ru-RU" sz="4800" dirty="0" smtClean="0"/>
              <a:t> </a:t>
            </a:r>
          </a:p>
          <a:p>
            <a:pPr marL="0" indent="0" algn="ctr" eaLnBrk="1" hangingPunct="1">
              <a:buNone/>
            </a:pPr>
            <a:r>
              <a:rPr lang="ru-RU" sz="4800" b="1" dirty="0" smtClean="0"/>
              <a:t> </a:t>
            </a:r>
            <a:r>
              <a:rPr lang="ru-RU" sz="4800" dirty="0" smtClean="0"/>
              <a:t> </a:t>
            </a:r>
            <a:r>
              <a:rPr lang="ru-RU" sz="4800" b="1" dirty="0" err="1" smtClean="0"/>
              <a:t>v</a:t>
            </a:r>
            <a:r>
              <a:rPr lang="ru-RU" sz="4800" b="1" baseline="-25000" dirty="0" err="1" smtClean="0"/>
              <a:t>косм</a:t>
            </a:r>
            <a:r>
              <a:rPr lang="ru-RU" sz="4800" dirty="0" smtClean="0"/>
              <a:t> </a:t>
            </a:r>
            <a:r>
              <a:rPr lang="ru-RU" sz="4800" b="1" dirty="0" smtClean="0"/>
              <a:t>11</a:t>
            </a:r>
            <a:r>
              <a:rPr lang="ru-RU" sz="4800" dirty="0" smtClean="0"/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71538" cy="14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36798" y="1"/>
            <a:ext cx="130720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786058"/>
            <a:ext cx="214312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print"/>
          <a:srcRect l="28125" t="30029" r="10351" b="64112"/>
          <a:stretch>
            <a:fillRect/>
          </a:stretch>
        </p:blipFill>
        <p:spPr bwMode="auto">
          <a:xfrm>
            <a:off x="-32" y="71414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543030" y="1571612"/>
            <a:ext cx="2743878" cy="2571768"/>
          </a:xfrm>
          <a:prstGeom prst="ellipse">
            <a:avLst/>
          </a:prstGeom>
          <a:solidFill>
            <a:schemeClr val="bg1">
              <a:lumMod val="85000"/>
              <a:alpha val="43000"/>
            </a:schemeClr>
          </a:solidFill>
          <a:ln w="4127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500827" y="1595164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848424" y="2834678"/>
            <a:ext cx="1081293" cy="909008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7715278" y="1714484"/>
            <a:ext cx="0" cy="571504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429652" y="2886429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2"/>
          <p:cNvGrpSpPr/>
          <p:nvPr/>
        </p:nvGrpSpPr>
        <p:grpSpPr>
          <a:xfrm>
            <a:off x="7215212" y="1785922"/>
            <a:ext cx="642942" cy="523220"/>
            <a:chOff x="1582054" y="1000108"/>
            <a:chExt cx="714380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 rot="21159106">
            <a:off x="7363294" y="2427203"/>
            <a:ext cx="111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7354225" y="2473299"/>
            <a:ext cx="432485" cy="5594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35"/>
          <p:cNvGrpSpPr/>
          <p:nvPr/>
        </p:nvGrpSpPr>
        <p:grpSpPr>
          <a:xfrm>
            <a:off x="71406" y="1214422"/>
            <a:ext cx="1599419" cy="929073"/>
            <a:chOff x="4679501" y="2786058"/>
            <a:chExt cx="1321259" cy="929073"/>
          </a:xfrm>
          <a:solidFill>
            <a:schemeClr val="bg2">
              <a:lumMod val="90000"/>
            </a:schemeClr>
          </a:solidFill>
        </p:grpSpPr>
        <p:sp>
          <p:nvSpPr>
            <p:cNvPr id="22" name="TextBox 21"/>
            <p:cNvSpPr txBox="1"/>
            <p:nvPr/>
          </p:nvSpPr>
          <p:spPr>
            <a:xfrm>
              <a:off x="4679501" y="3037794"/>
              <a:ext cx="53112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1" name="Группа 34"/>
            <p:cNvGrpSpPr/>
            <p:nvPr/>
          </p:nvGrpSpPr>
          <p:grpSpPr>
            <a:xfrm>
              <a:off x="5072066" y="2786058"/>
              <a:ext cx="928694" cy="929073"/>
              <a:chOff x="5072066" y="2786058"/>
              <a:chExt cx="928694" cy="929073"/>
            </a:xfrm>
            <a:grpFill/>
          </p:grpSpPr>
          <p:sp>
            <p:nvSpPr>
              <p:cNvPr id="24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50158" y="3253466"/>
                <a:ext cx="397717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lang="ru-RU" sz="2400" dirty="0">
                  <a:solidFill>
                    <a:srgbClr val="0000CC"/>
                  </a:solidFill>
                </a:endParaRPr>
              </a:p>
            </p:txBody>
          </p:sp>
        </p:grpSp>
      </p:grpSp>
      <p:grpSp>
        <p:nvGrpSpPr>
          <p:cNvPr id="15" name="Группа 35"/>
          <p:cNvGrpSpPr/>
          <p:nvPr/>
        </p:nvGrpSpPr>
        <p:grpSpPr>
          <a:xfrm>
            <a:off x="1571609" y="1214801"/>
            <a:ext cx="3532011" cy="928694"/>
            <a:chOff x="4679503" y="2786437"/>
            <a:chExt cx="1614393" cy="928694"/>
          </a:xfrm>
          <a:solidFill>
            <a:schemeClr val="bg2">
              <a:lumMod val="90000"/>
            </a:schemeClr>
          </a:solidFill>
        </p:grpSpPr>
        <p:sp>
          <p:nvSpPr>
            <p:cNvPr id="27" name="TextBox 26"/>
            <p:cNvSpPr txBox="1"/>
            <p:nvPr/>
          </p:nvSpPr>
          <p:spPr>
            <a:xfrm>
              <a:off x="4679503" y="3037794"/>
              <a:ext cx="35929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dirty="0"/>
            </a:p>
          </p:txBody>
        </p:sp>
        <p:grpSp>
          <p:nvGrpSpPr>
            <p:cNvPr id="21" name="Группа 34"/>
            <p:cNvGrpSpPr/>
            <p:nvPr/>
          </p:nvGrpSpPr>
          <p:grpSpPr>
            <a:xfrm>
              <a:off x="4908068" y="2786437"/>
              <a:ext cx="1385828" cy="928694"/>
              <a:chOff x="4908068" y="2786437"/>
              <a:chExt cx="1385828" cy="928694"/>
            </a:xfrm>
            <a:grpFill/>
          </p:grpSpPr>
          <p:sp>
            <p:nvSpPr>
              <p:cNvPr id="29" name="Text Box 24"/>
              <p:cNvSpPr txBox="1">
                <a:spLocks noChangeArrowheads="1"/>
              </p:cNvSpPr>
              <p:nvPr/>
            </p:nvSpPr>
            <p:spPr bwMode="auto">
              <a:xfrm>
                <a:off x="4908068" y="2786437"/>
                <a:ext cx="1385828" cy="82194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ru-RU" sz="2800" b="1" u="sng" dirty="0" smtClean="0">
                    <a:solidFill>
                      <a:srgbClr val="F9010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</a:t>
                </a:r>
                <a:r>
                  <a:rPr lang="ru-RU" sz="28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3,14</a:t>
                </a:r>
                <a:r>
                  <a:rPr lang="ru-RU" sz="2800" b="1" u="sng" dirty="0" smtClean="0">
                    <a:solidFill>
                      <a:srgbClr val="F9010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</a:t>
                </a:r>
                <a:r>
                  <a:rPr lang="ru-RU" sz="2800" b="1" u="sng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6380000</a:t>
                </a:r>
                <a:r>
                  <a:rPr lang="ru-RU" sz="28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066107" y="3253466"/>
                <a:ext cx="571504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8640</a:t>
                </a:r>
                <a:r>
                  <a:rPr lang="ru-RU" sz="24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1" name="Содержимое 36"/>
          <p:cNvSpPr txBox="1">
            <a:spLocks/>
          </p:cNvSpPr>
          <p:nvPr/>
        </p:nvSpPr>
        <p:spPr>
          <a:xfrm>
            <a:off x="-32" y="571480"/>
            <a:ext cx="9144000" cy="5000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Скорость поверхности Земли на экваторе составляет около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3" name="Группа 98"/>
          <p:cNvGrpSpPr/>
          <p:nvPr/>
        </p:nvGrpSpPr>
        <p:grpSpPr>
          <a:xfrm rot="3284265">
            <a:off x="8281711" y="831323"/>
            <a:ext cx="565168" cy="1013245"/>
            <a:chOff x="597884" y="191611"/>
            <a:chExt cx="565168" cy="1013245"/>
          </a:xfrm>
        </p:grpSpPr>
        <p:cxnSp>
          <p:nvCxnSpPr>
            <p:cNvPr id="12" name="Прямая со стрелкой 11"/>
            <p:cNvCxnSpPr/>
            <p:nvPr/>
          </p:nvCxnSpPr>
          <p:spPr>
            <a:xfrm rot="5400000">
              <a:off x="633979" y="811947"/>
              <a:ext cx="428628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7768212" y="1452482"/>
            <a:ext cx="220943" cy="207567"/>
          </a:xfrm>
          <a:prstGeom prst="ellipse">
            <a:avLst/>
          </a:prstGeom>
          <a:solidFill>
            <a:srgbClr val="00FF00"/>
          </a:solidFill>
          <a:ln w="412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843684" y="1320076"/>
            <a:ext cx="207170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464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6"/>
          <p:cNvSpPr txBox="1">
            <a:spLocks/>
          </p:cNvSpPr>
          <p:nvPr/>
        </p:nvSpPr>
        <p:spPr>
          <a:xfrm>
            <a:off x="0" y="2428868"/>
            <a:ext cx="6858016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спутнику нужна первая космическая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7,8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км/с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000504"/>
            <a:ext cx="91440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спутник надо запускать на восток, т.к. в этом направлении  двигателями надо сообщать  скорость 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464м/с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меньше, чем первая космическая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7,8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км/с.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7858154" y="1614113"/>
            <a:ext cx="0" cy="857256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0" y="5473005"/>
            <a:ext cx="9144000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Поэтому космодромы надо строить поближе к экватору!!!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32" y="3010489"/>
            <a:ext cx="2571736" cy="99001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T=24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ч=8640с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R=6380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0"/>
            <a:ext cx="539552" cy="476672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8" grpId="0"/>
      <p:bldP spid="20" grpId="0" animBg="1"/>
      <p:bldP spid="31" grpId="0" build="p" animBg="1"/>
      <p:bldP spid="19" grpId="0" animBg="1"/>
      <p:bldP spid="32" grpId="0" animBg="1"/>
      <p:bldP spid="5" grpId="0" build="p" animBg="1"/>
      <p:bldP spid="33" grpId="0" animBg="1"/>
      <p:bldP spid="34" grpId="0" animBg="1"/>
      <p:bldP spid="36" grpId="0" animBg="1"/>
      <p:bldP spid="37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28125" t="30029" r="10351" b="53125"/>
          <a:stretch>
            <a:fillRect/>
          </a:stretch>
        </p:blipFill>
        <p:spPr bwMode="auto">
          <a:xfrm>
            <a:off x="0" y="-24"/>
            <a:ext cx="92868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428736"/>
            <a:ext cx="2571736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T=24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ч=8640с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R=6380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+Н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7273346" y="2294414"/>
            <a:ext cx="1154860" cy="1129106"/>
          </a:xfrm>
          <a:prstGeom prst="ellipse">
            <a:avLst/>
          </a:prstGeom>
          <a:solidFill>
            <a:srgbClr val="00B0F0">
              <a:alpha val="43000"/>
            </a:srgbClr>
          </a:solidFill>
          <a:ln w="41275">
            <a:solidFill>
              <a:srgbClr val="000000"/>
            </a:solidFill>
            <a:round/>
            <a:headEnd/>
            <a:tailEnd/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6500827" y="1595164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7848424" y="2834678"/>
            <a:ext cx="1081293" cy="909008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7858154" y="1614113"/>
            <a:ext cx="0" cy="857256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>
            <a:off x="7715278" y="1714484"/>
            <a:ext cx="0" cy="571504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429652" y="2886429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8"/>
          <p:cNvGrpSpPr/>
          <p:nvPr/>
        </p:nvGrpSpPr>
        <p:grpSpPr>
          <a:xfrm rot="3284265">
            <a:off x="8281711" y="831323"/>
            <a:ext cx="565168" cy="1013245"/>
            <a:chOff x="597884" y="191611"/>
            <a:chExt cx="565168" cy="1013245"/>
          </a:xfrm>
        </p:grpSpPr>
        <p:cxnSp>
          <p:nvCxnSpPr>
            <p:cNvPr id="26" name="Прямая со стрелкой 25"/>
            <p:cNvCxnSpPr/>
            <p:nvPr/>
          </p:nvCxnSpPr>
          <p:spPr>
            <a:xfrm rot="5400000">
              <a:off x="633979" y="811947"/>
              <a:ext cx="428628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/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02"/>
          <p:cNvGrpSpPr/>
          <p:nvPr/>
        </p:nvGrpSpPr>
        <p:grpSpPr>
          <a:xfrm>
            <a:off x="7169418" y="1785922"/>
            <a:ext cx="642942" cy="523220"/>
            <a:chOff x="1582054" y="1000108"/>
            <a:chExt cx="7143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 rot="21159106">
            <a:off x="7363294" y="2427203"/>
            <a:ext cx="111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7768212" y="1452482"/>
            <a:ext cx="220943" cy="207567"/>
          </a:xfrm>
          <a:prstGeom prst="ellipse">
            <a:avLst/>
          </a:prstGeom>
          <a:solidFill>
            <a:srgbClr val="00FF00"/>
          </a:solidFill>
          <a:ln w="412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flipV="1">
            <a:off x="7354225" y="2473299"/>
            <a:ext cx="432485" cy="5594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Содержимое 36"/>
          <p:cNvSpPr txBox="1">
            <a:spLocks/>
          </p:cNvSpPr>
          <p:nvPr/>
        </p:nvSpPr>
        <p:spPr>
          <a:xfrm>
            <a:off x="1571604" y="2935428"/>
            <a:ext cx="5643602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Как?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Двигается по окружности с центростремительным ускорением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00166" y="3578370"/>
            <a:ext cx="407196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Почему?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b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800" dirty="0"/>
          </a:p>
        </p:txBody>
      </p:sp>
      <p:sp>
        <p:nvSpPr>
          <p:cNvPr id="38" name="Содержимое 36"/>
          <p:cNvSpPr txBox="1">
            <a:spLocks/>
          </p:cNvSpPr>
          <p:nvPr/>
        </p:nvSpPr>
        <p:spPr>
          <a:xfrm>
            <a:off x="2714612" y="2363924"/>
            <a:ext cx="257180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Спутник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" name="Группа 91"/>
          <p:cNvGrpSpPr/>
          <p:nvPr/>
        </p:nvGrpSpPr>
        <p:grpSpPr>
          <a:xfrm>
            <a:off x="5857884" y="3755346"/>
            <a:ext cx="2571860" cy="1074230"/>
            <a:chOff x="5488819" y="1702801"/>
            <a:chExt cx="2571860" cy="1074230"/>
          </a:xfrm>
          <a:noFill/>
        </p:grpSpPr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5613075" y="2162273"/>
              <a:ext cx="962564" cy="6147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Группа 103"/>
            <p:cNvGrpSpPr/>
            <p:nvPr/>
          </p:nvGrpSpPr>
          <p:grpSpPr>
            <a:xfrm>
              <a:off x="5488819" y="1702801"/>
              <a:ext cx="2571860" cy="935899"/>
              <a:chOff x="5488819" y="1709349"/>
              <a:chExt cx="2571860" cy="982645"/>
            </a:xfrm>
            <a:grpFill/>
          </p:grpSpPr>
          <p:sp>
            <p:nvSpPr>
              <p:cNvPr id="42" name="Text Box 14"/>
              <p:cNvSpPr txBox="1">
                <a:spLocks noChangeArrowheads="1"/>
              </p:cNvSpPr>
              <p:nvPr/>
            </p:nvSpPr>
            <p:spPr bwMode="auto">
              <a:xfrm>
                <a:off x="5488819" y="1709349"/>
                <a:ext cx="1214446" cy="5574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2800" b="1" i="0" u="sng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en-US" sz="2800" b="1" i="0" u="sng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2800" b="0" i="0" u="sng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7417479" y="1785924"/>
                <a:ext cx="643200" cy="906070"/>
                <a:chOff x="14308" y="1785"/>
                <a:chExt cx="503" cy="466"/>
              </a:xfrm>
              <a:grpFill/>
            </p:grpSpPr>
            <p:sp>
              <p:nvSpPr>
                <p:cNvPr id="4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310" y="1994"/>
                  <a:ext cx="445" cy="2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r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308" y="1785"/>
                  <a:ext cx="503" cy="2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sng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sng" strike="noStrike" cap="none" normalizeH="0" baseline="3000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800" b="0" i="0" u="sng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6633282" y="1939684"/>
                <a:ext cx="798431" cy="5493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sp>
        <p:nvSpPr>
          <p:cNvPr id="49" name="Скругленный прямоугольник 48"/>
          <p:cNvSpPr/>
          <p:nvPr/>
        </p:nvSpPr>
        <p:spPr>
          <a:xfrm>
            <a:off x="6685906" y="3828394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328848" y="4114146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35"/>
          <p:cNvGrpSpPr/>
          <p:nvPr/>
        </p:nvGrpSpPr>
        <p:grpSpPr>
          <a:xfrm>
            <a:off x="2643173" y="1428736"/>
            <a:ext cx="1599419" cy="893766"/>
            <a:chOff x="4679501" y="2786058"/>
            <a:chExt cx="1321259" cy="893766"/>
          </a:xfrm>
          <a:solidFill>
            <a:schemeClr val="bg1"/>
          </a:solidFill>
        </p:grpSpPr>
        <p:sp>
          <p:nvSpPr>
            <p:cNvPr id="52" name="TextBox 51"/>
            <p:cNvSpPr txBox="1"/>
            <p:nvPr/>
          </p:nvSpPr>
          <p:spPr>
            <a:xfrm>
              <a:off x="4679501" y="3037794"/>
              <a:ext cx="53112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dirty="0"/>
            </a:p>
          </p:txBody>
        </p:sp>
        <p:grpSp>
          <p:nvGrpSpPr>
            <p:cNvPr id="9" name="Группа 34"/>
            <p:cNvGrpSpPr/>
            <p:nvPr/>
          </p:nvGrpSpPr>
          <p:grpSpPr>
            <a:xfrm>
              <a:off x="5072066" y="2786058"/>
              <a:ext cx="928694" cy="893766"/>
              <a:chOff x="5072066" y="2786058"/>
              <a:chExt cx="928694" cy="893766"/>
            </a:xfrm>
            <a:grpFill/>
          </p:grpSpPr>
          <p:sp>
            <p:nvSpPr>
              <p:cNvPr id="54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285022" y="3253466"/>
                <a:ext cx="571504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lang="ru-RU" dirty="0"/>
              </a:p>
            </p:txBody>
          </p:sp>
        </p:grpSp>
      </p:grpSp>
      <p:grpSp>
        <p:nvGrpSpPr>
          <p:cNvPr id="10" name="Группа 35"/>
          <p:cNvGrpSpPr/>
          <p:nvPr/>
        </p:nvGrpSpPr>
        <p:grpSpPr>
          <a:xfrm>
            <a:off x="4143375" y="1428736"/>
            <a:ext cx="2161937" cy="929073"/>
            <a:chOff x="4679503" y="2786058"/>
            <a:chExt cx="1208141" cy="929073"/>
          </a:xfrm>
          <a:solidFill>
            <a:schemeClr val="bg1"/>
          </a:solidFill>
        </p:grpSpPr>
        <p:sp>
          <p:nvSpPr>
            <p:cNvPr id="57" name="TextBox 56"/>
            <p:cNvSpPr txBox="1"/>
            <p:nvPr/>
          </p:nvSpPr>
          <p:spPr>
            <a:xfrm>
              <a:off x="4679503" y="3037794"/>
              <a:ext cx="35929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dirty="0"/>
            </a:p>
          </p:txBody>
        </p:sp>
        <p:grpSp>
          <p:nvGrpSpPr>
            <p:cNvPr id="11" name="Группа 34"/>
            <p:cNvGrpSpPr/>
            <p:nvPr/>
          </p:nvGrpSpPr>
          <p:grpSpPr>
            <a:xfrm>
              <a:off x="4958951" y="2786058"/>
              <a:ext cx="928693" cy="929073"/>
              <a:chOff x="4958951" y="2786058"/>
              <a:chExt cx="928693" cy="929073"/>
            </a:xfrm>
            <a:grpFill/>
          </p:grpSpPr>
          <p:sp>
            <p:nvSpPr>
              <p:cNvPr id="59" name="Text Box 24"/>
              <p:cNvSpPr txBox="1">
                <a:spLocks noChangeArrowheads="1"/>
              </p:cNvSpPr>
              <p:nvPr/>
            </p:nvSpPr>
            <p:spPr bwMode="auto">
              <a:xfrm>
                <a:off x="4958951" y="2786058"/>
                <a:ext cx="928693" cy="8937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ru-RU" sz="2800" b="1" u="sng" dirty="0" smtClean="0">
                    <a:solidFill>
                      <a:srgbClr val="F9010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</a:t>
                </a:r>
                <a:r>
                  <a:rPr lang="ru-RU" sz="28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3,14</a:t>
                </a:r>
                <a:r>
                  <a:rPr lang="ru-RU" sz="2800" b="1" u="sng" dirty="0" smtClean="0">
                    <a:solidFill>
                      <a:srgbClr val="F9010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066107" y="3253466"/>
                <a:ext cx="571504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8640с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0" y="5042142"/>
            <a:ext cx="914400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спутник, «висел» над одним городом, высота на Землёй должна составлять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…км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 должен быть на экваторе, т.к. плоскость орбиты должна проходить через центр планеты.</a:t>
            </a: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0" y="0"/>
            <a:ext cx="539552" cy="476672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32" grpId="0"/>
      <p:bldP spid="33" grpId="0" animBg="1"/>
      <p:bldP spid="34" grpId="0" animBg="1"/>
      <p:bldP spid="36" grpId="0" build="p" animBg="1"/>
      <p:bldP spid="37" grpId="0" animBg="1"/>
      <p:bldP spid="38" grpId="0" build="p" animBg="1"/>
      <p:bldP spid="49" grpId="0" animBg="1"/>
      <p:bldP spid="50" grpId="0" animBg="1"/>
      <p:bldP spid="6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 l="26953" t="21240" r="9765" b="64844"/>
          <a:stretch>
            <a:fillRect/>
          </a:stretch>
        </p:blipFill>
        <p:spPr bwMode="auto">
          <a:xfrm>
            <a:off x="0" y="0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32" y="1306777"/>
            <a:ext cx="2571736" cy="323421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R=6380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>
              <a:lnSpc>
                <a:spcPts val="3500"/>
              </a:lnSpc>
            </a:pP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7344784" y="2294414"/>
            <a:ext cx="1154860" cy="1129106"/>
          </a:xfrm>
          <a:prstGeom prst="ellipse">
            <a:avLst/>
          </a:prstGeom>
          <a:solidFill>
            <a:srgbClr val="00B0F0">
              <a:alpha val="43000"/>
            </a:srgbClr>
          </a:solidFill>
          <a:ln w="41275">
            <a:solidFill>
              <a:srgbClr val="000000"/>
            </a:solidFill>
            <a:round/>
            <a:headEnd/>
            <a:tailEnd/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572265" y="1595164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919862" y="2834678"/>
            <a:ext cx="1081293" cy="909008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7786716" y="1714484"/>
            <a:ext cx="0" cy="571504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501090" y="2886429"/>
            <a:ext cx="64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8"/>
          <p:cNvGrpSpPr/>
          <p:nvPr/>
        </p:nvGrpSpPr>
        <p:grpSpPr>
          <a:xfrm rot="3284265">
            <a:off x="8353149" y="831323"/>
            <a:ext cx="565168" cy="1013245"/>
            <a:chOff x="597884" y="191611"/>
            <a:chExt cx="565168" cy="1013245"/>
          </a:xfrm>
        </p:grpSpPr>
        <p:cxnSp>
          <p:nvCxnSpPr>
            <p:cNvPr id="12" name="Прямая со стрелкой 11"/>
            <p:cNvCxnSpPr/>
            <p:nvPr/>
          </p:nvCxnSpPr>
          <p:spPr>
            <a:xfrm rot="5400000">
              <a:off x="633979" y="811947"/>
              <a:ext cx="428628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02"/>
          <p:cNvGrpSpPr/>
          <p:nvPr/>
        </p:nvGrpSpPr>
        <p:grpSpPr>
          <a:xfrm>
            <a:off x="7286650" y="1785922"/>
            <a:ext cx="642942" cy="523220"/>
            <a:chOff x="1582054" y="1000108"/>
            <a:chExt cx="714380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 rot="21159106">
            <a:off x="7434732" y="2427203"/>
            <a:ext cx="111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7839650" y="1452482"/>
            <a:ext cx="220943" cy="207567"/>
          </a:xfrm>
          <a:prstGeom prst="ellipse">
            <a:avLst/>
          </a:prstGeom>
          <a:solidFill>
            <a:srgbClr val="00FF00"/>
          </a:solidFill>
          <a:ln w="412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7425663" y="2473299"/>
            <a:ext cx="432485" cy="5594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Содержимое 36"/>
          <p:cNvSpPr txBox="1">
            <a:spLocks/>
          </p:cNvSpPr>
          <p:nvPr/>
        </p:nvSpPr>
        <p:spPr>
          <a:xfrm>
            <a:off x="2571736" y="1285860"/>
            <a:ext cx="4572032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Спутник двигается по окружности с центростремительным ускорением, которое ему сообщает сила тяготения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4612" y="2643182"/>
            <a:ext cx="278608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b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800" dirty="0"/>
          </a:p>
        </p:txBody>
      </p:sp>
      <p:grpSp>
        <p:nvGrpSpPr>
          <p:cNvPr id="5" name="Группа 91"/>
          <p:cNvGrpSpPr/>
          <p:nvPr/>
        </p:nvGrpSpPr>
        <p:grpSpPr>
          <a:xfrm>
            <a:off x="1571604" y="3500438"/>
            <a:ext cx="2571860" cy="1074230"/>
            <a:chOff x="5488819" y="1702801"/>
            <a:chExt cx="2571860" cy="1074230"/>
          </a:xfrm>
          <a:solidFill>
            <a:srgbClr val="FFFF00"/>
          </a:solidFill>
        </p:grpSpPr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5613075" y="2162273"/>
              <a:ext cx="962564" cy="6147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103"/>
            <p:cNvGrpSpPr/>
            <p:nvPr/>
          </p:nvGrpSpPr>
          <p:grpSpPr>
            <a:xfrm>
              <a:off x="5488819" y="1702799"/>
              <a:ext cx="2571860" cy="935903"/>
              <a:chOff x="5488819" y="1709349"/>
              <a:chExt cx="2571860" cy="982650"/>
            </a:xfrm>
            <a:grpFill/>
          </p:grpSpPr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5488819" y="1709349"/>
                <a:ext cx="1214446" cy="5574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2800" b="1" i="0" u="sng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en-US" sz="2800" b="1" i="0" u="sng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2800" b="0" i="0" u="sng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5" name="Group 17"/>
              <p:cNvGrpSpPr>
                <a:grpSpLocks/>
              </p:cNvGrpSpPr>
              <p:nvPr/>
            </p:nvGrpSpPr>
            <p:grpSpPr bwMode="auto">
              <a:xfrm>
                <a:off x="7417479" y="1785928"/>
                <a:ext cx="643200" cy="906071"/>
                <a:chOff x="14308" y="1785"/>
                <a:chExt cx="503" cy="466"/>
              </a:xfrm>
              <a:grpFill/>
            </p:grpSpPr>
            <p:sp>
              <p:nvSpPr>
                <p:cNvPr id="3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310" y="1994"/>
                  <a:ext cx="445" cy="2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r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308" y="1785"/>
                  <a:ext cx="503" cy="2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sng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sng" strike="noStrike" cap="none" normalizeH="0" baseline="3000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800" b="0" i="0" u="sng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6633282" y="1939684"/>
                <a:ext cx="798431" cy="5493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sp>
        <p:nvSpPr>
          <p:cNvPr id="32" name="Скругленный прямоугольник 31"/>
          <p:cNvSpPr/>
          <p:nvPr/>
        </p:nvSpPr>
        <p:spPr>
          <a:xfrm>
            <a:off x="2399626" y="3573486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42568" y="3859238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91"/>
          <p:cNvGrpSpPr/>
          <p:nvPr/>
        </p:nvGrpSpPr>
        <p:grpSpPr>
          <a:xfrm>
            <a:off x="4314384" y="3571876"/>
            <a:ext cx="1596355" cy="905132"/>
            <a:chOff x="5429256" y="1590769"/>
            <a:chExt cx="1714604" cy="905132"/>
          </a:xfrm>
        </p:grpSpPr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5613075" y="2024019"/>
              <a:ext cx="706717" cy="47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Группа 103"/>
            <p:cNvGrpSpPr/>
            <p:nvPr/>
          </p:nvGrpSpPr>
          <p:grpSpPr>
            <a:xfrm>
              <a:off x="5429256" y="1590769"/>
              <a:ext cx="1714604" cy="735881"/>
              <a:chOff x="5429256" y="1591724"/>
              <a:chExt cx="1714604" cy="772637"/>
            </a:xfrm>
            <a:solidFill>
              <a:srgbClr val="00B050">
                <a:alpha val="6000"/>
              </a:srgbClr>
            </a:solidFill>
          </p:grpSpPr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auto">
              <a:xfrm>
                <a:off x="5429256" y="1591724"/>
                <a:ext cx="1688054" cy="7500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 Box 18"/>
              <p:cNvSpPr txBox="1">
                <a:spLocks noChangeArrowheads="1"/>
              </p:cNvSpPr>
              <p:nvPr/>
            </p:nvSpPr>
            <p:spPr bwMode="auto">
              <a:xfrm>
                <a:off x="6572264" y="1816743"/>
                <a:ext cx="571596" cy="5366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239026" y="1815007"/>
                <a:ext cx="404676" cy="5493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sp>
        <p:nvSpPr>
          <p:cNvPr id="40" name="Line 16"/>
          <p:cNvSpPr>
            <a:spLocks noChangeShapeType="1"/>
          </p:cNvSpPr>
          <p:nvPr/>
        </p:nvSpPr>
        <p:spPr bwMode="auto">
          <a:xfrm rot="-120000">
            <a:off x="4386423" y="4063495"/>
            <a:ext cx="648000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43200" y="4052857"/>
            <a:ext cx="357190" cy="357190"/>
          </a:xfrm>
          <a:prstGeom prst="roundRect">
            <a:avLst/>
          </a:prstGeom>
          <a:solidFill>
            <a:schemeClr val="bg1">
              <a:alpha val="59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57892" y="3989096"/>
            <a:ext cx="357190" cy="357190"/>
          </a:xfrm>
          <a:prstGeom prst="roundRect">
            <a:avLst/>
          </a:prstGeom>
          <a:solidFill>
            <a:schemeClr val="bg1">
              <a:alpha val="59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7942562" y="1614113"/>
            <a:ext cx="0" cy="857256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2" y="5000636"/>
            <a:ext cx="9358314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спутник падал мимо Земли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высоте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поверхности Земли он должен иметь скорость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5,6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км/с,</a:t>
            </a:r>
          </a:p>
          <a:p>
            <a:pPr marL="514350" indent="-514350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высоте 2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поверхности Земли 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4,6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км/с, </a:t>
            </a:r>
          </a:p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высоте 3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поверхности Земли 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3,9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км/с.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91"/>
          <p:cNvGrpSpPr/>
          <p:nvPr/>
        </p:nvGrpSpPr>
        <p:grpSpPr>
          <a:xfrm>
            <a:off x="6143636" y="3071810"/>
            <a:ext cx="2199403" cy="975472"/>
            <a:chOff x="4781535" y="1590769"/>
            <a:chExt cx="2362325" cy="975472"/>
          </a:xfrm>
          <a:solidFill>
            <a:schemeClr val="bg1">
              <a:lumMod val="65000"/>
            </a:schemeClr>
          </a:solidFill>
        </p:grpSpPr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4781535" y="2094359"/>
              <a:ext cx="1026528" cy="4718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baseline="30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Группа 103"/>
            <p:cNvGrpSpPr/>
            <p:nvPr/>
          </p:nvGrpSpPr>
          <p:grpSpPr>
            <a:xfrm>
              <a:off x="4934995" y="1590769"/>
              <a:ext cx="2208865" cy="735881"/>
              <a:chOff x="4934995" y="1591724"/>
              <a:chExt cx="2208865" cy="772637"/>
            </a:xfrm>
            <a:grpFill/>
          </p:grpSpPr>
          <p:sp>
            <p:nvSpPr>
              <p:cNvPr id="48" name="Text Box 14"/>
              <p:cNvSpPr txBox="1">
                <a:spLocks noChangeArrowheads="1"/>
              </p:cNvSpPr>
              <p:nvPr/>
            </p:nvSpPr>
            <p:spPr bwMode="auto">
              <a:xfrm>
                <a:off x="4934995" y="1591724"/>
                <a:ext cx="1457866" cy="52504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 Box 18"/>
              <p:cNvSpPr txBox="1">
                <a:spLocks noChangeArrowheads="1"/>
              </p:cNvSpPr>
              <p:nvPr/>
            </p:nvSpPr>
            <p:spPr bwMode="auto">
              <a:xfrm>
                <a:off x="6572264" y="1816743"/>
                <a:ext cx="571596" cy="5366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239032" y="1815007"/>
                <a:ext cx="404676" cy="5493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sp>
        <p:nvSpPr>
          <p:cNvPr id="51" name="Line 16"/>
          <p:cNvSpPr>
            <a:spLocks noChangeShapeType="1"/>
          </p:cNvSpPr>
          <p:nvPr/>
        </p:nvSpPr>
        <p:spPr bwMode="auto">
          <a:xfrm rot="-120000">
            <a:off x="6359151" y="3567613"/>
            <a:ext cx="1140608" cy="8868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400154" y="3071810"/>
            <a:ext cx="714380" cy="9286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48" name="Группа 91"/>
          <p:cNvGrpSpPr/>
          <p:nvPr/>
        </p:nvGrpSpPr>
        <p:grpSpPr>
          <a:xfrm>
            <a:off x="6857993" y="4025165"/>
            <a:ext cx="2000256" cy="975471"/>
            <a:chOff x="4995434" y="1590770"/>
            <a:chExt cx="2148426" cy="975471"/>
          </a:xfrm>
          <a:solidFill>
            <a:schemeClr val="bg1">
              <a:lumMod val="65000"/>
            </a:schemeClr>
          </a:solidFill>
        </p:grpSpPr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5318643" y="2094359"/>
              <a:ext cx="460379" cy="4718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49" name="Группа 103"/>
            <p:cNvGrpSpPr/>
            <p:nvPr/>
          </p:nvGrpSpPr>
          <p:grpSpPr>
            <a:xfrm>
              <a:off x="4995434" y="1590770"/>
              <a:ext cx="2148426" cy="735882"/>
              <a:chOff x="4995434" y="1591724"/>
              <a:chExt cx="2148426" cy="772637"/>
            </a:xfrm>
            <a:grpFill/>
          </p:grpSpPr>
          <p:sp>
            <p:nvSpPr>
              <p:cNvPr id="56" name="Text Box 14"/>
              <p:cNvSpPr txBox="1">
                <a:spLocks noChangeArrowheads="1"/>
              </p:cNvSpPr>
              <p:nvPr/>
            </p:nvSpPr>
            <p:spPr bwMode="auto">
              <a:xfrm>
                <a:off x="4995434" y="1591724"/>
                <a:ext cx="1304431" cy="52504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9,8</a:t>
                </a:r>
                <a:r>
                  <a:rPr kumimoji="0" lang="ru-RU" sz="2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 Box 18"/>
              <p:cNvSpPr txBox="1">
                <a:spLocks noChangeArrowheads="1"/>
              </p:cNvSpPr>
              <p:nvPr/>
            </p:nvSpPr>
            <p:spPr bwMode="auto">
              <a:xfrm>
                <a:off x="6572264" y="1816743"/>
                <a:ext cx="571596" cy="5366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239032" y="1815007"/>
                <a:ext cx="404676" cy="5493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sp>
        <p:nvSpPr>
          <p:cNvPr id="59" name="Line 16"/>
          <p:cNvSpPr>
            <a:spLocks noChangeShapeType="1"/>
          </p:cNvSpPr>
          <p:nvPr/>
        </p:nvSpPr>
        <p:spPr bwMode="auto">
          <a:xfrm rot="-120000">
            <a:off x="6787777" y="4473670"/>
            <a:ext cx="1140608" cy="8868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357686" y="3571876"/>
            <a:ext cx="1571636" cy="9286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0" y="0"/>
            <a:ext cx="539552" cy="476672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 animBg="1"/>
      <p:bldP spid="8" grpId="0" animBg="1"/>
      <p:bldP spid="9" grpId="0" animBg="1"/>
      <p:bldP spid="10" grpId="0"/>
      <p:bldP spid="18" grpId="0"/>
      <p:bldP spid="19" grpId="0" animBg="1"/>
      <p:bldP spid="20" grpId="0" animBg="1"/>
      <p:bldP spid="21" grpId="0" build="p" animBg="1"/>
      <p:bldP spid="22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1" grpId="0" animBg="1"/>
      <p:bldP spid="52" grpId="0" animBg="1"/>
      <p:bldP spid="59" grpId="0" animBg="1"/>
      <p:bldP spid="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1550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228600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4. Как в условиях невесомости перелить воду из одного сосуда в другой?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8600" algn="l"/>
              </a:tabLs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5. Утонет ли гайка в воде в условиях невесомости?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8600" algn="l"/>
              </a:tabLs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6. Как в условиях невесомости нагреть воду?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8600" algn="l"/>
              </a:tabLs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7.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 плавает внутри жидкости (их плотности равны). Можно ли считать, что тело находится в состоянии невесомости? (231)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  <a:tabLst>
                <a:tab pos="228600" algn="l"/>
              </a:tabLst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Можно ли пользоваться медицинским термометром в условиях невесомости?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6"/>
          <p:cNvGrpSpPr/>
          <p:nvPr/>
        </p:nvGrpSpPr>
        <p:grpSpPr>
          <a:xfrm>
            <a:off x="0" y="0"/>
            <a:ext cx="9144000" cy="7072363"/>
            <a:chOff x="0" y="0"/>
            <a:chExt cx="9144000" cy="7072363"/>
          </a:xfrm>
          <a:solidFill>
            <a:schemeClr val="tx1">
              <a:alpha val="68000"/>
            </a:schemeClr>
          </a:solidFill>
        </p:grpSpPr>
        <p:grpSp>
          <p:nvGrpSpPr>
            <p:cNvPr id="19" name="Группа 2"/>
            <p:cNvGrpSpPr/>
            <p:nvPr/>
          </p:nvGrpSpPr>
          <p:grpSpPr>
            <a:xfrm>
              <a:off x="0" y="0"/>
              <a:ext cx="9144000" cy="7072363"/>
              <a:chOff x="-5072130" y="-500090"/>
              <a:chExt cx="9144000" cy="7072363"/>
            </a:xfrm>
            <a:grpFill/>
          </p:grpSpPr>
          <p:grpSp>
            <p:nvGrpSpPr>
              <p:cNvPr id="27" name="Группа 12"/>
              <p:cNvGrpSpPr/>
              <p:nvPr/>
            </p:nvGrpSpPr>
            <p:grpSpPr>
              <a:xfrm>
                <a:off x="-5072130" y="-500090"/>
                <a:ext cx="9144000" cy="7072363"/>
                <a:chOff x="0" y="-142877"/>
                <a:chExt cx="9144000" cy="7072363"/>
              </a:xfrm>
              <a:grpFill/>
            </p:grpSpPr>
            <p:sp>
              <p:nvSpPr>
                <p:cNvPr id="29" name="Прямоугольник 28"/>
                <p:cNvSpPr/>
                <p:nvPr/>
              </p:nvSpPr>
              <p:spPr>
                <a:xfrm>
                  <a:off x="0" y="-142877"/>
                  <a:ext cx="9144000" cy="7072363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</a:t>
                  </a:r>
                  <a:endParaRPr lang="ru-RU" sz="115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ru-RU" sz="88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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•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8000" b="1" u="sng" baseline="-25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R</a:t>
                  </a:r>
                  <a:r>
                    <a:rPr lang="en-US" sz="8000" b="1" baseline="30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428860" y="5214949"/>
                  <a:ext cx="5214974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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 6,67 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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r>
                    <a:rPr lang="en-US" sz="6600" b="1" baseline="30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-11</a:t>
                  </a:r>
                  <a:endParaRPr lang="ru-RU" sz="66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28" name="Прямая соединительная линия 4"/>
              <p:cNvCxnSpPr/>
              <p:nvPr/>
            </p:nvCxnSpPr>
            <p:spPr>
              <a:xfrm>
                <a:off x="-1143072" y="3286100"/>
                <a:ext cx="3643370" cy="24"/>
              </a:xfrm>
              <a:prstGeom prst="line">
                <a:avLst/>
              </a:prstGeom>
              <a:grpFill/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15"/>
            <p:cNvGrpSpPr/>
            <p:nvPr/>
          </p:nvGrpSpPr>
          <p:grpSpPr>
            <a:xfrm>
              <a:off x="2500298" y="285728"/>
              <a:ext cx="3175917" cy="1986067"/>
              <a:chOff x="428596" y="785794"/>
              <a:chExt cx="1734562" cy="1623768"/>
            </a:xfrm>
            <a:grpFill/>
          </p:grpSpPr>
          <p:sp>
            <p:nvSpPr>
              <p:cNvPr id="21" name="TextBox 8"/>
              <p:cNvSpPr txBox="1">
                <a:spLocks noChangeArrowheads="1"/>
              </p:cNvSpPr>
              <p:nvPr/>
            </p:nvSpPr>
            <p:spPr bwMode="auto">
              <a:xfrm>
                <a:off x="428596" y="1091786"/>
                <a:ext cx="933026" cy="10820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8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8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8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10"/>
              <p:cNvSpPr txBox="1">
                <a:spLocks noChangeArrowheads="1"/>
              </p:cNvSpPr>
              <p:nvPr/>
            </p:nvSpPr>
            <p:spPr bwMode="auto">
              <a:xfrm>
                <a:off x="1170357" y="785794"/>
                <a:ext cx="865167" cy="98136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l-GR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Σ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7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15"/>
              <p:cNvSpPr txBox="1">
                <a:spLocks noChangeArrowheads="1"/>
              </p:cNvSpPr>
              <p:nvPr/>
            </p:nvSpPr>
            <p:spPr bwMode="auto">
              <a:xfrm>
                <a:off x="1230517" y="1778700"/>
                <a:ext cx="758746" cy="6308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6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1512213" y="918037"/>
                <a:ext cx="360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>
                <a:off x="509142" y="1346665"/>
                <a:ext cx="360000" cy="0"/>
              </a:xfrm>
              <a:prstGeom prst="line">
                <a:avLst/>
              </a:prstGeom>
              <a:grpFill/>
              <a:ln w="3810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6" name="Прямая соединительная линия 25"/>
              <p:cNvCxnSpPr/>
              <p:nvPr/>
            </p:nvCxnSpPr>
            <p:spPr bwMode="auto">
              <a:xfrm flipV="1">
                <a:off x="1130896" y="1661888"/>
                <a:ext cx="1032262" cy="28596"/>
              </a:xfrm>
              <a:prstGeom prst="line">
                <a:avLst/>
              </a:prstGeom>
              <a:grpFill/>
              <a:ln w="63500">
                <a:solidFill>
                  <a:srgbClr val="FFC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24"/>
            <a:ext cx="7929586" cy="2500313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№3</a:t>
            </a:r>
          </a:p>
          <a:p>
            <a:pPr marL="0" indent="0" algn="ctr" eaLnBrk="1" hangingPunct="1">
              <a:buNone/>
            </a:pPr>
            <a:r>
              <a:rPr lang="ru-RU" sz="44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245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255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256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257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258</a:t>
            </a:r>
          </a:p>
          <a:p>
            <a:pPr marL="0" indent="0" algn="ctr" eaLnBrk="1" hangingPunct="1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4400" b="1" dirty="0" smtClean="0"/>
              <a:t> </a:t>
            </a:r>
            <a:endParaRPr lang="ru-RU" sz="4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1331913" y="1357313"/>
            <a:ext cx="6845300" cy="1995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8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Какими могут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быть спутники?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776px-Mil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35480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800px-GOES_8_Spac02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04813"/>
            <a:ext cx="21256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 descr="2904794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349500"/>
            <a:ext cx="36798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1229089022_cosmos_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860800"/>
            <a:ext cx="27908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" descr="Скайлэб 19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5084763"/>
            <a:ext cx="15716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 descr="сша - авангард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4724400"/>
            <a:ext cx="2476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FFFF00"/>
                </a:solidFill>
                <a:latin typeface="Arial Narrow" pitchFamily="34" charset="0"/>
              </a:rPr>
              <a:t>Первый полет человека в космос</a:t>
            </a:r>
          </a:p>
        </p:txBody>
      </p:sp>
      <p:pic>
        <p:nvPicPr>
          <p:cNvPr id="17411" name="Picture 3" descr="gagarin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916113"/>
            <a:ext cx="2884487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0" y="1557338"/>
            <a:ext cx="3889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Arial" charset="0"/>
              </a:rPr>
              <a:t>12 апреля 1961г.</a:t>
            </a:r>
          </a:p>
          <a:p>
            <a:r>
              <a:rPr lang="ru-RU" b="1">
                <a:solidFill>
                  <a:srgbClr val="FFFF00"/>
                </a:solidFill>
                <a:latin typeface="Arial" charset="0"/>
              </a:rPr>
              <a:t> Ю.А. Гагарин. СССР</a:t>
            </a:r>
            <a:r>
              <a:rPr lang="ru-RU" sz="180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  <p:pic>
        <p:nvPicPr>
          <p:cNvPr id="17413" name="Picture 5" descr="7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997200"/>
            <a:ext cx="20637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219700" y="6021388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Восток</a:t>
            </a:r>
            <a:r>
              <a:rPr lang="ru-RU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GLONASS_html_m196449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89138"/>
            <a:ext cx="2798763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GLONASS_html_m363924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88913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>
            <a:off x="4067175" y="3357563"/>
            <a:ext cx="3943350" cy="2524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Спутниковая система 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"Глонасс" 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будущем будет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насчитывать 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около 30 спутников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FFFF00"/>
                </a:solidFill>
              </a:rPr>
              <a:t>Вторая космическая скорость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419350" y="3802063"/>
          <a:ext cx="114300" cy="215900"/>
        </p:xfrm>
        <a:graphic>
          <a:graphicData uri="http://schemas.openxmlformats.org/presentationml/2006/ole">
            <p:oleObj spid="_x0000_s2050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551113" y="4005263"/>
          <a:ext cx="3333750" cy="1149350"/>
        </p:xfrm>
        <a:graphic>
          <a:graphicData uri="http://schemas.openxmlformats.org/presentationml/2006/ole">
            <p:oleObj spid="_x0000_s2051" name="Формула" r:id="rId4" imgW="736560" imgH="253800" progId="Equation.3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95513" y="5445125"/>
            <a:ext cx="3565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11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,2 км/с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16013" y="1341438"/>
            <a:ext cx="68405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  <a:latin typeface="Arial" charset="0"/>
              </a:rPr>
              <a:t>Вторая космическая скорость – минимальная скорость, которую надо сообщить телу у поверхности Земли (или небесного тела) для того, чтобы оно преодолело гравитационное притяжение Земли (или небесного тела).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FFFF00"/>
                </a:solidFill>
              </a:rPr>
              <a:t>Третья космическая скорость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idx="1"/>
          </p:nvPr>
        </p:nvGraphicFramePr>
        <p:xfrm>
          <a:off x="1703388" y="3284538"/>
          <a:ext cx="4343400" cy="2009775"/>
        </p:xfrm>
        <a:graphic>
          <a:graphicData uri="http://schemas.openxmlformats.org/presentationml/2006/ole">
            <p:oleObj spid="_x0000_s3074" name="Формула" r:id="rId3" imgW="850680" imgH="393480" progId="Equation.3">
              <p:embed/>
            </p:oleObj>
          </a:graphicData>
        </a:graphic>
      </p:graphicFrame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68313" y="1557338"/>
            <a:ext cx="77041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Минимальная скорость, которую надо сообщить телу у поверхности Земли для того, чтобы оно преодолело гравитационное притяжение Солнца.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759200" y="4600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1187450" y="1857375"/>
            <a:ext cx="6831013" cy="2287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58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 могут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двигаться спутники?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971550" y="3357563"/>
            <a:ext cx="0" cy="792162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827088" y="3213100"/>
            <a:ext cx="288925" cy="288925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marL="53975"/>
            <a:r>
              <a:rPr lang="ru-RU" smtClean="0"/>
              <a:t>Траектории движения тел 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 rot="1495421">
            <a:off x="1619250" y="1125538"/>
            <a:ext cx="287338" cy="1008062"/>
          </a:xfrm>
          <a:prstGeom prst="downArrow">
            <a:avLst>
              <a:gd name="adj1" fmla="val 50000"/>
              <a:gd name="adj2" fmla="val 87707"/>
            </a:avLst>
          </a:prstGeom>
          <a:solidFill>
            <a:srgbClr val="99FF99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4572000" y="1196975"/>
            <a:ext cx="287338" cy="1008063"/>
          </a:xfrm>
          <a:prstGeom prst="downArrow">
            <a:avLst>
              <a:gd name="adj1" fmla="val 50000"/>
              <a:gd name="adj2" fmla="val 87707"/>
            </a:avLst>
          </a:prstGeom>
          <a:solidFill>
            <a:srgbClr val="99FF99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rot="-1579107">
            <a:off x="7740650" y="1196975"/>
            <a:ext cx="287338" cy="1008063"/>
          </a:xfrm>
          <a:prstGeom prst="downArrow">
            <a:avLst>
              <a:gd name="adj1" fmla="val 50000"/>
              <a:gd name="adj2" fmla="val 87707"/>
            </a:avLst>
          </a:prstGeom>
          <a:solidFill>
            <a:srgbClr val="99FF99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rot="804793">
            <a:off x="2987675" y="1125538"/>
            <a:ext cx="287338" cy="1008062"/>
          </a:xfrm>
          <a:prstGeom prst="downArrow">
            <a:avLst>
              <a:gd name="adj1" fmla="val 50000"/>
              <a:gd name="adj2" fmla="val 87707"/>
            </a:avLst>
          </a:prstGeom>
          <a:solidFill>
            <a:srgbClr val="99FF99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85750" y="2357438"/>
            <a:ext cx="1477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</a:t>
            </a:r>
            <a:r>
              <a:rPr lang="en-US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=0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785938" y="2714625"/>
            <a:ext cx="1593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V=V</a:t>
            </a:r>
            <a:r>
              <a:rPr lang="en-US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500438" y="2857500"/>
            <a:ext cx="2276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</a:t>
            </a:r>
            <a:r>
              <a:rPr lang="en-US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&lt; V &lt; V</a:t>
            </a:r>
            <a:r>
              <a:rPr lang="en-US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929313" y="2500313"/>
            <a:ext cx="136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V=V</a:t>
            </a:r>
            <a:r>
              <a:rPr lang="en-US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 rot="-1012495">
            <a:off x="6084888" y="1125538"/>
            <a:ext cx="287337" cy="1008062"/>
          </a:xfrm>
          <a:prstGeom prst="downArrow">
            <a:avLst>
              <a:gd name="adj1" fmla="val 50000"/>
              <a:gd name="adj2" fmla="val 87707"/>
            </a:avLst>
          </a:prstGeom>
          <a:solidFill>
            <a:srgbClr val="99FF99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7662863" y="2500313"/>
            <a:ext cx="14811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V=V</a:t>
            </a:r>
            <a:r>
              <a:rPr lang="en-US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III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0495" name="Picture 15" descr="earth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933825"/>
            <a:ext cx="13604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85750" y="6092825"/>
            <a:ext cx="16224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прямая линия</a:t>
            </a:r>
          </a:p>
        </p:txBody>
      </p:sp>
      <p:pic>
        <p:nvPicPr>
          <p:cNvPr id="20497" name="Picture 17" descr="earth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3860800"/>
            <a:ext cx="14335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2411413" y="3429000"/>
            <a:ext cx="288925" cy="288925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99" name="Picture 19" descr="earth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3860800"/>
            <a:ext cx="14335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3563938" y="4724400"/>
            <a:ext cx="288925" cy="288925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latin typeface="Arial" charset="0"/>
            </a:endParaRPr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6156325" y="3213100"/>
            <a:ext cx="288925" cy="288925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7308850" y="4076700"/>
            <a:ext cx="1274763" cy="1296988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1652588" y="6237288"/>
            <a:ext cx="162401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окружность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3443288" y="6165850"/>
            <a:ext cx="1704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эллипс</a:t>
            </a:r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7740650" y="3213100"/>
            <a:ext cx="287338" cy="287338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7145338" y="6165850"/>
            <a:ext cx="14589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7026275" y="6237288"/>
            <a:ext cx="1866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гипербола</a:t>
            </a:r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1619250" y="3573463"/>
            <a:ext cx="1873250" cy="1922462"/>
          </a:xfrm>
          <a:prstGeom prst="ellipse">
            <a:avLst/>
          </a:prstGeom>
          <a:noFill/>
          <a:ln w="28575" algn="ctr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9" name="Oval 29"/>
          <p:cNvSpPr>
            <a:spLocks noChangeArrowheads="1"/>
          </p:cNvSpPr>
          <p:nvPr/>
        </p:nvSpPr>
        <p:spPr bwMode="auto">
          <a:xfrm>
            <a:off x="3779838" y="3429000"/>
            <a:ext cx="1584325" cy="2808288"/>
          </a:xfrm>
          <a:prstGeom prst="ellipse">
            <a:avLst/>
          </a:prstGeom>
          <a:noFill/>
          <a:ln w="28575" algn="ctr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0" name="Freeform 30"/>
          <p:cNvSpPr>
            <a:spLocks/>
          </p:cNvSpPr>
          <p:nvPr/>
        </p:nvSpPr>
        <p:spPr bwMode="auto">
          <a:xfrm>
            <a:off x="7956550" y="3357563"/>
            <a:ext cx="1152525" cy="1366837"/>
          </a:xfrm>
          <a:custGeom>
            <a:avLst/>
            <a:gdLst>
              <a:gd name="T0" fmla="*/ 0 w 726"/>
              <a:gd name="T1" fmla="*/ 0 h 861"/>
              <a:gd name="T2" fmla="*/ 936625 w 726"/>
              <a:gd name="T3" fmla="*/ 647700 h 861"/>
              <a:gd name="T4" fmla="*/ 1152525 w 726"/>
              <a:gd name="T5" fmla="*/ 1366837 h 861"/>
              <a:gd name="T6" fmla="*/ 0 60000 65536"/>
              <a:gd name="T7" fmla="*/ 0 60000 65536"/>
              <a:gd name="T8" fmla="*/ 0 60000 65536"/>
              <a:gd name="T9" fmla="*/ 0 w 726"/>
              <a:gd name="T10" fmla="*/ 0 h 861"/>
              <a:gd name="T11" fmla="*/ 726 w 726"/>
              <a:gd name="T12" fmla="*/ 861 h 8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861">
                <a:moveTo>
                  <a:pt x="0" y="0"/>
                </a:moveTo>
                <a:cubicBezTo>
                  <a:pt x="234" y="132"/>
                  <a:pt x="469" y="264"/>
                  <a:pt x="590" y="408"/>
                </a:cubicBezTo>
                <a:cubicBezTo>
                  <a:pt x="711" y="552"/>
                  <a:pt x="703" y="786"/>
                  <a:pt x="726" y="861"/>
                </a:cubicBezTo>
              </a:path>
            </a:pathLst>
          </a:custGeom>
          <a:noFill/>
          <a:ln w="28575" cap="flat" cmpd="sng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11" name="Picture 31" descr="earth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3933825"/>
            <a:ext cx="14335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2" name="Freeform 32"/>
          <p:cNvSpPr>
            <a:spLocks/>
          </p:cNvSpPr>
          <p:nvPr/>
        </p:nvSpPr>
        <p:spPr bwMode="auto">
          <a:xfrm>
            <a:off x="6300788" y="3357563"/>
            <a:ext cx="935037" cy="1584325"/>
          </a:xfrm>
          <a:custGeom>
            <a:avLst/>
            <a:gdLst>
              <a:gd name="T0" fmla="*/ 0 w 726"/>
              <a:gd name="T1" fmla="*/ 0 h 861"/>
              <a:gd name="T2" fmla="*/ 759879 w 726"/>
              <a:gd name="T3" fmla="*/ 750760 h 861"/>
              <a:gd name="T4" fmla="*/ 935037 w 726"/>
              <a:gd name="T5" fmla="*/ 1584325 h 861"/>
              <a:gd name="T6" fmla="*/ 0 60000 65536"/>
              <a:gd name="T7" fmla="*/ 0 60000 65536"/>
              <a:gd name="T8" fmla="*/ 0 60000 65536"/>
              <a:gd name="T9" fmla="*/ 0 w 726"/>
              <a:gd name="T10" fmla="*/ 0 h 861"/>
              <a:gd name="T11" fmla="*/ 726 w 726"/>
              <a:gd name="T12" fmla="*/ 861 h 8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861">
                <a:moveTo>
                  <a:pt x="0" y="0"/>
                </a:moveTo>
                <a:cubicBezTo>
                  <a:pt x="234" y="132"/>
                  <a:pt x="469" y="264"/>
                  <a:pt x="590" y="408"/>
                </a:cubicBezTo>
                <a:cubicBezTo>
                  <a:pt x="711" y="552"/>
                  <a:pt x="703" y="786"/>
                  <a:pt x="726" y="861"/>
                </a:cubicBezTo>
              </a:path>
            </a:pathLst>
          </a:custGeom>
          <a:noFill/>
          <a:ln w="28575" cap="flat" cmpd="sng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5414963" y="6165850"/>
            <a:ext cx="14620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Парабола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L 1.38778E-17 0.15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C 0.05608 -1.48148E-6 0.10191 0.06343 0.10191 0.14167 C 0.10191 0.21968 0.05608 0.28333 -4.16667E-6 0.28333 C -0.05625 0.28333 -0.10191 0.21968 -0.10191 0.14167 C -0.10191 0.06343 -0.05625 -1.48148E-6 -4.16667E-6 -1.48148E-6 Z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C 0.02239 -0.12245 0.05642 -0.19953 0.09409 -0.19953 C 0.13177 -0.19953 0.16579 -0.12245 0.18888 -2.22222E-6 C 0.16579 0.12222 0.13177 0.19954 0.09409 0.19954 C 0.05642 0.19954 0.02239 0.12222 4.44444E-6 -2.22222E-6 Z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C 0.03403 0.01459 0.06806 0.0294 0.08698 0.1007 C 0.10591 0.17223 0.10903 0.35023 0.11354 0.42848 C 0.11806 0.50695 0.11354 0.5426 0.11354 0.57037 C 0.11354 0.59838 0.11354 0.59699 0.11354 0.59561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C 0.06615 0.05162 0.13403 0.10602 0.16129 0.19051 C 0.18907 0.2757 0.16129 0.46181 0.16129 0.51042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402" grpId="0" animBg="1"/>
      <p:bldP spid="16402" grpId="1" animBg="1"/>
      <p:bldP spid="16404" grpId="0" animBg="1"/>
      <p:bldP spid="16404" grpId="1" animBg="1"/>
      <p:bldP spid="16405" grpId="0" animBg="1"/>
      <p:bldP spid="16405" grpId="1" animBg="1"/>
      <p:bldP spid="16409" grpId="0" animBg="1"/>
      <p:bldP spid="16409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4000">
                <a:solidFill>
                  <a:srgbClr val="FFFF00"/>
                </a:solidFill>
              </a:rPr>
              <a:t>Траектория движения</a:t>
            </a:r>
            <a:br>
              <a:rPr lang="ru-RU" sz="4000">
                <a:solidFill>
                  <a:srgbClr val="FFFF00"/>
                </a:solidFill>
              </a:rPr>
            </a:br>
            <a:r>
              <a:rPr lang="ru-RU" sz="4000">
                <a:solidFill>
                  <a:srgbClr val="FFFF00"/>
                </a:solidFill>
              </a:rPr>
              <a:t>Вояджер-1</a:t>
            </a:r>
          </a:p>
        </p:txBody>
      </p:sp>
      <p:pic>
        <p:nvPicPr>
          <p:cNvPr id="21507" name="Picture 3" descr="h2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5299075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 flipV="1">
            <a:off x="6156325" y="2781300"/>
            <a:ext cx="2468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867400" y="2708275"/>
            <a:ext cx="2952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FF00"/>
                </a:solidFill>
                <a:latin typeface="Arial" charset="0"/>
              </a:rPr>
              <a:t>Запущен в 1977году.</a:t>
            </a:r>
          </a:p>
          <a:p>
            <a:r>
              <a:rPr lang="ru-RU" sz="1800">
                <a:solidFill>
                  <a:srgbClr val="FFFF00"/>
                </a:solidFill>
                <a:latin typeface="Arial" charset="0"/>
              </a:rPr>
              <a:t>Прошел мимо больших планет. В 1989г аппарат Вояджер вышел за пределы Солнечной 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2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4000">
                <a:solidFill>
                  <a:srgbClr val="FFFF00"/>
                </a:solidFill>
              </a:rPr>
              <a:t>Послание внеземным цивилизациям</a:t>
            </a:r>
          </a:p>
        </p:txBody>
      </p:sp>
      <p:pic>
        <p:nvPicPr>
          <p:cNvPr id="22531" name="Picture 3" descr="3331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00225"/>
            <a:ext cx="10382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poslanie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52600"/>
            <a:ext cx="4476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468313" y="5300663"/>
            <a:ext cx="7129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FF00"/>
                </a:solidFill>
                <a:latin typeface="Arial" charset="0"/>
              </a:rPr>
              <a:t>На борту «Вояджер-2» диск с научной информацией.</a:t>
            </a:r>
          </a:p>
          <a:p>
            <a:r>
              <a:rPr lang="ru-RU" sz="1800">
                <a:solidFill>
                  <a:srgbClr val="FFFF00"/>
                </a:solidFill>
                <a:latin typeface="Arial" charset="0"/>
              </a:rPr>
              <a:t>Приветствие на 58 языках Земли. Звуки: голоса птиц и зверей, шум моря, дождя, ветра. Произведения Баха, Моцарта…  Виды Земли.  Изображение мужчины и женщины.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/>
          <a:srcRect l="27539" t="38818" r="44318" b="22937"/>
          <a:stretch>
            <a:fillRect/>
          </a:stretch>
        </p:blipFill>
        <p:spPr bwMode="auto">
          <a:xfrm>
            <a:off x="0" y="0"/>
            <a:ext cx="500062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500306"/>
            <a:ext cx="2571736" cy="2785378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=15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Mg=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=0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=3м/с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/>
          <a:srcRect l="57624" t="40639" r="10351" b="29311"/>
          <a:stretch>
            <a:fillRect/>
          </a:stretch>
        </p:blipFill>
        <p:spPr bwMode="auto">
          <a:xfrm>
            <a:off x="4929190" y="0"/>
            <a:ext cx="42148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8143900" y="4701914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V="1">
            <a:off x="8267017" y="3650103"/>
            <a:ext cx="928694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6"/>
          <p:cNvGrpSpPr/>
          <p:nvPr/>
        </p:nvGrpSpPr>
        <p:grpSpPr>
          <a:xfrm>
            <a:off x="7929586" y="4701914"/>
            <a:ext cx="714380" cy="461665"/>
            <a:chOff x="3176291" y="2714620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7" name="Группа 9"/>
          <p:cNvGrpSpPr/>
          <p:nvPr/>
        </p:nvGrpSpPr>
        <p:grpSpPr>
          <a:xfrm>
            <a:off x="8643966" y="2691466"/>
            <a:ext cx="714380" cy="523220"/>
            <a:chOff x="3176291" y="2714620"/>
            <a:chExt cx="714380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 rot="5400000">
            <a:off x="8036743" y="3463925"/>
            <a:ext cx="642942" cy="1588"/>
          </a:xfrm>
          <a:prstGeom prst="straightConnector1">
            <a:avLst/>
          </a:prstGeom>
          <a:ln w="952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13"/>
          <p:cNvGrpSpPr/>
          <p:nvPr/>
        </p:nvGrpSpPr>
        <p:grpSpPr>
          <a:xfrm>
            <a:off x="7786710" y="2727891"/>
            <a:ext cx="714380" cy="523220"/>
            <a:chOff x="3176291" y="2714620"/>
            <a:chExt cx="714380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715272" y="5286388"/>
            <a:ext cx="135735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6710" y="2071678"/>
            <a:ext cx="150019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канат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01090" y="3929066"/>
            <a:ext cx="428628" cy="357190"/>
          </a:xfrm>
          <a:prstGeom prst="rect">
            <a:avLst/>
          </a:prstGeom>
          <a:solidFill>
            <a:schemeClr val="bg1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1"/>
          <p:cNvGrpSpPr>
            <a:grpSpLocks/>
          </p:cNvGrpSpPr>
          <p:nvPr/>
        </p:nvGrpSpPr>
        <p:grpSpPr bwMode="auto">
          <a:xfrm>
            <a:off x="2357422" y="2230016"/>
            <a:ext cx="2026787" cy="1127546"/>
            <a:chOff x="3760216" y="5735001"/>
            <a:chExt cx="1758802" cy="692529"/>
          </a:xfrm>
          <a:solidFill>
            <a:schemeClr val="bg1">
              <a:lumMod val="85000"/>
            </a:schemeClr>
          </a:solidFill>
        </p:grpSpPr>
        <p:sp>
          <p:nvSpPr>
            <p:cNvPr id="21" name="TextBox 36"/>
            <p:cNvSpPr txBox="1">
              <a:spLocks noChangeArrowheads="1"/>
            </p:cNvSpPr>
            <p:nvPr/>
          </p:nvSpPr>
          <p:spPr bwMode="auto">
            <a:xfrm>
              <a:off x="3760216" y="5864474"/>
              <a:ext cx="780499" cy="4725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39"/>
            <p:cNvSpPr txBox="1">
              <a:spLocks noChangeArrowheads="1"/>
            </p:cNvSpPr>
            <p:nvPr/>
          </p:nvSpPr>
          <p:spPr bwMode="auto">
            <a:xfrm>
              <a:off x="4429546" y="5735001"/>
              <a:ext cx="1089472" cy="3969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36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6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 err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4601965" y="6106173"/>
              <a:ext cx="610092" cy="3213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dirty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Содержимое 36"/>
          <p:cNvSpPr txBox="1">
            <a:spLocks/>
          </p:cNvSpPr>
          <p:nvPr/>
        </p:nvSpPr>
        <p:spPr>
          <a:xfrm>
            <a:off x="2571736" y="3429000"/>
            <a:ext cx="5072098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Как?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ускоренно вниз       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1736" y="3857628"/>
            <a:ext cx="5143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Почему?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571736" y="4487299"/>
            <a:ext cx="21431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8" name="Содержимое 36"/>
          <p:cNvSpPr txBox="1">
            <a:spLocks/>
          </p:cNvSpPr>
          <p:nvPr/>
        </p:nvSpPr>
        <p:spPr>
          <a:xfrm>
            <a:off x="4429124" y="2928934"/>
            <a:ext cx="257180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7290" y="5058803"/>
            <a:ext cx="642942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l-GR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=….Н 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903917"/>
            <a:ext cx="9144000" cy="138499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при ускорении 0,5м/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направленном вниз  сила натяжения каната меньше силы тяжести и равна …Н.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1"/>
          <p:cNvGrpSpPr>
            <a:grpSpLocks/>
          </p:cNvGrpSpPr>
          <p:nvPr/>
        </p:nvGrpSpPr>
        <p:grpSpPr bwMode="auto">
          <a:xfrm>
            <a:off x="6789328" y="285725"/>
            <a:ext cx="2283266" cy="1127542"/>
            <a:chOff x="3760216" y="5735003"/>
            <a:chExt cx="1981368" cy="692527"/>
          </a:xfrm>
          <a:solidFill>
            <a:schemeClr val="bg1">
              <a:lumMod val="85000"/>
            </a:schemeClr>
          </a:solidFill>
        </p:grpSpPr>
        <p:sp>
          <p:nvSpPr>
            <p:cNvPr id="32" name="TextBox 36"/>
            <p:cNvSpPr txBox="1">
              <a:spLocks noChangeArrowheads="1"/>
            </p:cNvSpPr>
            <p:nvPr/>
          </p:nvSpPr>
          <p:spPr bwMode="auto">
            <a:xfrm>
              <a:off x="3760216" y="5864474"/>
              <a:ext cx="780499" cy="4725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9"/>
            <p:cNvSpPr txBox="1">
              <a:spLocks noChangeArrowheads="1"/>
            </p:cNvSpPr>
            <p:nvPr/>
          </p:nvSpPr>
          <p:spPr bwMode="auto">
            <a:xfrm>
              <a:off x="4429545" y="5735003"/>
              <a:ext cx="1312039" cy="3591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3м/с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-0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15"/>
            <p:cNvSpPr txBox="1">
              <a:spLocks noChangeArrowheads="1"/>
            </p:cNvSpPr>
            <p:nvPr/>
          </p:nvSpPr>
          <p:spPr bwMode="auto">
            <a:xfrm>
              <a:off x="4601963" y="6106173"/>
              <a:ext cx="610091" cy="3213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6с</a:t>
              </a:r>
              <a:endPara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6"/>
          <p:cNvSpPr txBox="1">
            <a:spLocks noChangeArrowheads="1"/>
          </p:cNvSpPr>
          <p:nvPr/>
        </p:nvSpPr>
        <p:spPr bwMode="auto">
          <a:xfrm>
            <a:off x="4500562" y="2272721"/>
            <a:ext cx="207170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=0,5м/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7" grpId="0" animBg="1"/>
      <p:bldP spid="18" grpId="0" animBg="1"/>
      <p:bldP spid="19" grpId="0" animBg="1"/>
      <p:bldP spid="25" grpId="0" build="p" animBg="1"/>
      <p:bldP spid="26" grpId="0" animBg="1"/>
      <p:bldP spid="27" grpId="0" animBg="1"/>
      <p:bldP spid="28" grpId="0" build="p" animBg="1"/>
      <p:bldP spid="29" grpId="0" animBg="1"/>
      <p:bldP spid="30" grpId="0" animBg="1"/>
      <p:bldP spid="3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Корол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33375"/>
            <a:ext cx="15240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first_sputnik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3716338"/>
            <a:ext cx="2981325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первый спутн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0"/>
            <a:ext cx="237648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первый спутник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1844675"/>
            <a:ext cx="29083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200px-Правда_-_6_октября_19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333375"/>
            <a:ext cx="22796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4105305" y="5500702"/>
            <a:ext cx="4824413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искусственный спутник Земли запущен 4 октября 1957 года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 83,60 кг.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 обращения 96 мин.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179388" y="2565400"/>
            <a:ext cx="2266133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С.П. Королёв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конструктор</a:t>
            </a:r>
          </a:p>
        </p:txBody>
      </p:sp>
      <p:pic>
        <p:nvPicPr>
          <p:cNvPr id="7180" name="первый спутник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40052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60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мусор в кос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3810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1547813" y="3141663"/>
            <a:ext cx="67945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годы  освоения космоса в мире созданы и эксплуатируются более 20 космодромов и ракетных полигонов, сотни боевых ракетных шахт и пусковых установок, всего запущено свыше 6000 космических объектов, из них около 700 в настоящее время эксплуатируются на околоземных орбитах, ежегодно осуществляется около 100 запусков объектов в космос, в которых участвуют более 20 стран.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/>
          <a:srcRect l="27539" t="38818" r="38980" b="22937"/>
          <a:stretch>
            <a:fillRect/>
          </a:stretch>
        </p:blipFill>
        <p:spPr bwMode="auto">
          <a:xfrm>
            <a:off x="0" y="0"/>
            <a:ext cx="492919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500306"/>
            <a:ext cx="2571736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=15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Mg=5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=3м/с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/>
          <a:srcRect l="57624" t="40639" r="10351" b="29311"/>
          <a:stretch>
            <a:fillRect/>
          </a:stretch>
        </p:blipFill>
        <p:spPr bwMode="auto">
          <a:xfrm>
            <a:off x="4429156" y="0"/>
            <a:ext cx="47148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8143900" y="5045833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V="1">
            <a:off x="7787504" y="3527479"/>
            <a:ext cx="1857388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6"/>
          <p:cNvGrpSpPr/>
          <p:nvPr/>
        </p:nvGrpSpPr>
        <p:grpSpPr>
          <a:xfrm>
            <a:off x="7929586" y="5045833"/>
            <a:ext cx="714380" cy="461665"/>
            <a:chOff x="3176291" y="2714620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7" name="Группа 9"/>
          <p:cNvGrpSpPr/>
          <p:nvPr/>
        </p:nvGrpSpPr>
        <p:grpSpPr>
          <a:xfrm>
            <a:off x="8215338" y="2487035"/>
            <a:ext cx="714380" cy="523220"/>
            <a:chOff x="3176291" y="2714620"/>
            <a:chExt cx="714380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716066" y="3772125"/>
            <a:ext cx="1143008" cy="1588"/>
          </a:xfrm>
          <a:prstGeom prst="straightConnector1">
            <a:avLst/>
          </a:prstGeom>
          <a:ln w="952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13"/>
          <p:cNvGrpSpPr/>
          <p:nvPr/>
        </p:nvGrpSpPr>
        <p:grpSpPr>
          <a:xfrm>
            <a:off x="7715272" y="3558605"/>
            <a:ext cx="714380" cy="523220"/>
            <a:chOff x="3176291" y="2714620"/>
            <a:chExt cx="714380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00892" y="4429132"/>
            <a:ext cx="135735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6578" y="2415597"/>
            <a:ext cx="150019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канат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01090" y="4272985"/>
            <a:ext cx="428628" cy="357190"/>
          </a:xfrm>
          <a:prstGeom prst="rect">
            <a:avLst/>
          </a:prstGeom>
          <a:solidFill>
            <a:schemeClr val="bg1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одержимое 36"/>
          <p:cNvSpPr txBox="1">
            <a:spLocks/>
          </p:cNvSpPr>
          <p:nvPr/>
        </p:nvSpPr>
        <p:spPr>
          <a:xfrm>
            <a:off x="2285984" y="2857496"/>
            <a:ext cx="5072098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Как?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равномерно вниз       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5984" y="3286124"/>
            <a:ext cx="5143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Почему?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3" name="Содержимое 36"/>
          <p:cNvSpPr txBox="1">
            <a:spLocks/>
          </p:cNvSpPr>
          <p:nvPr/>
        </p:nvSpPr>
        <p:spPr>
          <a:xfrm>
            <a:off x="2571736" y="2285992"/>
            <a:ext cx="257180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14546" y="3857628"/>
            <a:ext cx="150019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2214546" y="4429132"/>
            <a:ext cx="242889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5кН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5903917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при равномерном спуске груза сила натяжения каната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равна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силе тяжести и равна …Н.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7" grpId="0" animBg="1"/>
      <p:bldP spid="18" grpId="0" animBg="1"/>
      <p:bldP spid="19" grpId="0" animBg="1"/>
      <p:bldP spid="31" grpId="0" build="p" animBg="1"/>
      <p:bldP spid="32" grpId="0" animBg="1"/>
      <p:bldP spid="33" grpId="0" build="p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/>
          <a:srcRect l="27539" t="38818" r="38980" b="22937"/>
          <a:stretch>
            <a:fillRect/>
          </a:stretch>
        </p:blipFill>
        <p:spPr bwMode="auto">
          <a:xfrm>
            <a:off x="0" y="0"/>
            <a:ext cx="492919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500306"/>
            <a:ext cx="2571736" cy="2785378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=15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Mg=5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=0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=3м/с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/>
          <a:srcRect l="57624" t="40639" r="10351" b="29311"/>
          <a:stretch>
            <a:fillRect/>
          </a:stretch>
        </p:blipFill>
        <p:spPr bwMode="auto">
          <a:xfrm>
            <a:off x="4429156" y="0"/>
            <a:ext cx="47148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8143900" y="5045833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V="1">
            <a:off x="7787504" y="3527479"/>
            <a:ext cx="1857388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6"/>
          <p:cNvGrpSpPr/>
          <p:nvPr/>
        </p:nvGrpSpPr>
        <p:grpSpPr>
          <a:xfrm>
            <a:off x="7929586" y="5045833"/>
            <a:ext cx="714380" cy="461665"/>
            <a:chOff x="3176291" y="2714620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7" name="Группа 9"/>
          <p:cNvGrpSpPr/>
          <p:nvPr/>
        </p:nvGrpSpPr>
        <p:grpSpPr>
          <a:xfrm>
            <a:off x="8215338" y="2487035"/>
            <a:ext cx="714380" cy="523220"/>
            <a:chOff x="3176291" y="2714620"/>
            <a:chExt cx="714380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716066" y="3772125"/>
            <a:ext cx="1143008" cy="1588"/>
          </a:xfrm>
          <a:prstGeom prst="straightConnector1">
            <a:avLst/>
          </a:prstGeom>
          <a:ln w="952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13"/>
          <p:cNvGrpSpPr/>
          <p:nvPr/>
        </p:nvGrpSpPr>
        <p:grpSpPr>
          <a:xfrm>
            <a:off x="7715272" y="3558605"/>
            <a:ext cx="714380" cy="523220"/>
            <a:chOff x="3176291" y="2714620"/>
            <a:chExt cx="714380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43802" y="5500702"/>
            <a:ext cx="135735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6578" y="2415597"/>
            <a:ext cx="150019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канат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01090" y="4272985"/>
            <a:ext cx="428628" cy="357190"/>
          </a:xfrm>
          <a:prstGeom prst="rect">
            <a:avLst/>
          </a:prstGeom>
          <a:solidFill>
            <a:schemeClr val="bg1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1"/>
          <p:cNvGrpSpPr>
            <a:grpSpLocks/>
          </p:cNvGrpSpPr>
          <p:nvPr/>
        </p:nvGrpSpPr>
        <p:grpSpPr bwMode="auto">
          <a:xfrm>
            <a:off x="2545213" y="2444330"/>
            <a:ext cx="2026787" cy="1127546"/>
            <a:chOff x="3760216" y="5735001"/>
            <a:chExt cx="1758802" cy="692529"/>
          </a:xfrm>
          <a:solidFill>
            <a:schemeClr val="bg1">
              <a:lumMod val="85000"/>
            </a:schemeClr>
          </a:solidFill>
        </p:grpSpPr>
        <p:sp>
          <p:nvSpPr>
            <p:cNvPr id="21" name="TextBox 36"/>
            <p:cNvSpPr txBox="1">
              <a:spLocks noChangeArrowheads="1"/>
            </p:cNvSpPr>
            <p:nvPr/>
          </p:nvSpPr>
          <p:spPr bwMode="auto">
            <a:xfrm>
              <a:off x="3760216" y="5864474"/>
              <a:ext cx="780499" cy="4725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39"/>
            <p:cNvSpPr txBox="1">
              <a:spLocks noChangeArrowheads="1"/>
            </p:cNvSpPr>
            <p:nvPr/>
          </p:nvSpPr>
          <p:spPr bwMode="auto">
            <a:xfrm>
              <a:off x="4429546" y="5735001"/>
              <a:ext cx="1089472" cy="3969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36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6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 err="1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32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4601965" y="6106173"/>
              <a:ext cx="610092" cy="3213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dirty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1"/>
          <p:cNvGrpSpPr>
            <a:grpSpLocks/>
          </p:cNvGrpSpPr>
          <p:nvPr/>
        </p:nvGrpSpPr>
        <p:grpSpPr bwMode="auto">
          <a:xfrm>
            <a:off x="5715008" y="285732"/>
            <a:ext cx="2151820" cy="1127538"/>
            <a:chOff x="3760216" y="5735003"/>
            <a:chExt cx="1867303" cy="692524"/>
          </a:xfrm>
          <a:solidFill>
            <a:schemeClr val="bg1">
              <a:lumMod val="85000"/>
            </a:schemeClr>
          </a:solidFill>
        </p:grpSpPr>
        <p:sp>
          <p:nvSpPr>
            <p:cNvPr id="26" name="TextBox 36"/>
            <p:cNvSpPr txBox="1">
              <a:spLocks noChangeArrowheads="1"/>
            </p:cNvSpPr>
            <p:nvPr/>
          </p:nvSpPr>
          <p:spPr bwMode="auto">
            <a:xfrm>
              <a:off x="3760216" y="5864474"/>
              <a:ext cx="780499" cy="4725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b="1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39"/>
            <p:cNvSpPr txBox="1">
              <a:spLocks noChangeArrowheads="1"/>
            </p:cNvSpPr>
            <p:nvPr/>
          </p:nvSpPr>
          <p:spPr bwMode="auto">
            <a:xfrm>
              <a:off x="4429546" y="5735003"/>
              <a:ext cx="1197973" cy="3591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3м/с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4601963" y="6106170"/>
              <a:ext cx="610091" cy="3213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800" b="1" dirty="0" smtClean="0">
                  <a:solidFill>
                    <a:srgbClr val="F9010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400" b="1" dirty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4429124" y="6117674"/>
              <a:ext cx="928695" cy="17067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Содержимое 36"/>
          <p:cNvSpPr txBox="1">
            <a:spLocks/>
          </p:cNvSpPr>
          <p:nvPr/>
        </p:nvSpPr>
        <p:spPr>
          <a:xfrm>
            <a:off x="2571736" y="3429000"/>
            <a:ext cx="5072098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Как?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замедленно вниз       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71736" y="3857628"/>
            <a:ext cx="5143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Почему?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2571736" y="4487299"/>
            <a:ext cx="24288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3" name="Содержимое 36"/>
          <p:cNvSpPr txBox="1">
            <a:spLocks/>
          </p:cNvSpPr>
          <p:nvPr/>
        </p:nvSpPr>
        <p:spPr>
          <a:xfrm>
            <a:off x="4429124" y="2928934"/>
            <a:ext cx="257180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57290" y="4987365"/>
            <a:ext cx="642942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Н+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l-GR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1,5м/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=….Н 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 замедленном движении груза вниз  сила натяжения каната больше силы тяжести и равна …Н.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6"/>
          <p:cNvSpPr txBox="1">
            <a:spLocks noChangeArrowheads="1"/>
          </p:cNvSpPr>
          <p:nvPr/>
        </p:nvSpPr>
        <p:spPr bwMode="auto">
          <a:xfrm>
            <a:off x="4286248" y="2000240"/>
            <a:ext cx="228601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1,5м/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7" grpId="0" animBg="1"/>
      <p:bldP spid="18" grpId="0" animBg="1"/>
      <p:bldP spid="19" grpId="0" animBg="1"/>
      <p:bldP spid="30" grpId="0" build="p" animBg="1"/>
      <p:bldP spid="31" grpId="0" animBg="1"/>
      <p:bldP spid="32" grpId="0" animBg="1"/>
      <p:bldP spid="33" grpId="0" build="p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 l="27539" t="9521" r="10351" b="80225"/>
          <a:stretch>
            <a:fillRect/>
          </a:stretch>
        </p:blipFill>
        <p:spPr bwMode="auto">
          <a:xfrm>
            <a:off x="0" y="5500702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041238"/>
            <a:ext cx="2571736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pPr>
              <a:lnSpc>
                <a:spcPts val="3500"/>
              </a:lnSpc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Fmax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pPr>
              <a:lnSpc>
                <a:spcPts val="3500"/>
              </a:lnSpc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48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8072462" y="3402759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>
            <a:off x="7858148" y="3402759"/>
            <a:ext cx="714380" cy="461665"/>
            <a:chOff x="3176291" y="2714620"/>
            <a:chExt cx="714380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6" name="Группа 8"/>
          <p:cNvGrpSpPr/>
          <p:nvPr/>
        </p:nvGrpSpPr>
        <p:grpSpPr>
          <a:xfrm>
            <a:off x="8106092" y="571480"/>
            <a:ext cx="714380" cy="523220"/>
            <a:chOff x="3176291" y="2714620"/>
            <a:chExt cx="714380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Прямая со стрелкой 11"/>
          <p:cNvCxnSpPr/>
          <p:nvPr/>
        </p:nvCxnSpPr>
        <p:spPr>
          <a:xfrm rot="16200000" flipV="1">
            <a:off x="8430447" y="1999445"/>
            <a:ext cx="857254" cy="1588"/>
          </a:xfrm>
          <a:prstGeom prst="straightConnector1">
            <a:avLst/>
          </a:prstGeom>
          <a:ln w="952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2"/>
          <p:cNvGrpSpPr/>
          <p:nvPr/>
        </p:nvGrpSpPr>
        <p:grpSpPr>
          <a:xfrm>
            <a:off x="8098645" y="1691334"/>
            <a:ext cx="616759" cy="523220"/>
            <a:chOff x="3202474" y="2714620"/>
            <a:chExt cx="616759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3247729" y="2714620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72364" y="3987233"/>
            <a:ext cx="135735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0274" y="1058275"/>
            <a:ext cx="150019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канат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29652" y="2629911"/>
            <a:ext cx="428628" cy="357190"/>
          </a:xfrm>
          <a:prstGeom prst="rect">
            <a:avLst/>
          </a:prstGeom>
          <a:solidFill>
            <a:schemeClr val="bg1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36"/>
          <p:cNvSpPr txBox="1">
            <a:spLocks/>
          </p:cNvSpPr>
          <p:nvPr/>
        </p:nvSpPr>
        <p:spPr>
          <a:xfrm>
            <a:off x="2571736" y="1643051"/>
            <a:ext cx="5072098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Как?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ускоренно вверх       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1736" y="2071678"/>
            <a:ext cx="5143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Почему?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571736" y="264318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 </a:t>
            </a:r>
            <a:endParaRPr lang="ru-RU" sz="3200" dirty="0"/>
          </a:p>
        </p:txBody>
      </p:sp>
      <p:sp>
        <p:nvSpPr>
          <p:cNvPr id="23" name="Содержимое 36"/>
          <p:cNvSpPr txBox="1">
            <a:spLocks/>
          </p:cNvSpPr>
          <p:nvPr/>
        </p:nvSpPr>
        <p:spPr>
          <a:xfrm>
            <a:off x="2857488" y="1142984"/>
            <a:ext cx="257180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472" y="321468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Н-2000Н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)/200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 =….м/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572008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при ускорении меньше  …м/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канат ещё не разорвётся.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41902" y="5556516"/>
            <a:ext cx="100013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2500 Н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7666430" y="1834768"/>
            <a:ext cx="1956662" cy="1589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6" grpId="0" animBg="1"/>
      <p:bldP spid="17" grpId="0" animBg="1"/>
      <p:bldP spid="18" grpId="0" animBg="1"/>
      <p:bldP spid="19" grpId="0" build="p" animBg="1"/>
      <p:bldP spid="20" grpId="0" animBg="1"/>
      <p:bldP spid="21" grpId="0"/>
      <p:bldP spid="23" grpId="0" build="p" animBg="1"/>
      <p:bldP spid="28" grpId="0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 l="27539" t="19042" r="10351" b="71436"/>
          <a:stretch>
            <a:fillRect/>
          </a:stretch>
        </p:blipFill>
        <p:spPr bwMode="auto">
          <a:xfrm>
            <a:off x="0" y="-24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112676"/>
            <a:ext cx="2357422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Mg=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>
              <a:lnSpc>
                <a:spcPts val="3500"/>
              </a:lnSpc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48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8072462" y="3402759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6200000" flipV="1">
            <a:off x="8202215" y="2370554"/>
            <a:ext cx="885091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>
            <a:off x="7858148" y="3402759"/>
            <a:ext cx="714380" cy="461665"/>
            <a:chOff x="3176291" y="2714620"/>
            <a:chExt cx="714380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6" name="Группа 8"/>
          <p:cNvGrpSpPr/>
          <p:nvPr/>
        </p:nvGrpSpPr>
        <p:grpSpPr>
          <a:xfrm>
            <a:off x="8643966" y="1477020"/>
            <a:ext cx="714380" cy="523220"/>
            <a:chOff x="3176291" y="2714620"/>
            <a:chExt cx="714380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Прямая со стрелкой 11"/>
          <p:cNvCxnSpPr/>
          <p:nvPr/>
        </p:nvCxnSpPr>
        <p:spPr>
          <a:xfrm rot="5400000">
            <a:off x="7928792" y="2213760"/>
            <a:ext cx="857256" cy="1588"/>
          </a:xfrm>
          <a:prstGeom prst="straightConnector1">
            <a:avLst/>
          </a:prstGeom>
          <a:ln w="952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2"/>
          <p:cNvGrpSpPr/>
          <p:nvPr/>
        </p:nvGrpSpPr>
        <p:grpSpPr>
          <a:xfrm>
            <a:off x="7715272" y="1915531"/>
            <a:ext cx="714380" cy="523220"/>
            <a:chOff x="3176291" y="2714620"/>
            <a:chExt cx="714380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72364" y="3987233"/>
            <a:ext cx="135735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2396" y="701085"/>
            <a:ext cx="150019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канат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29652" y="2629911"/>
            <a:ext cx="428628" cy="357190"/>
          </a:xfrm>
          <a:prstGeom prst="rect">
            <a:avLst/>
          </a:prstGeom>
          <a:solidFill>
            <a:schemeClr val="bg1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36"/>
          <p:cNvSpPr txBox="1">
            <a:spLocks/>
          </p:cNvSpPr>
          <p:nvPr/>
        </p:nvSpPr>
        <p:spPr>
          <a:xfrm>
            <a:off x="2285984" y="3129978"/>
            <a:ext cx="5072098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Как?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ускоренно вниз       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5984" y="3558605"/>
            <a:ext cx="5143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Почему?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5984" y="4130109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 </a:t>
            </a:r>
            <a:endParaRPr lang="ru-RU" sz="3200" dirty="0"/>
          </a:p>
        </p:txBody>
      </p:sp>
      <p:sp>
        <p:nvSpPr>
          <p:cNvPr id="22" name="Содержимое 36"/>
          <p:cNvSpPr txBox="1">
            <a:spLocks/>
          </p:cNvSpPr>
          <p:nvPr/>
        </p:nvSpPr>
        <p:spPr>
          <a:xfrm>
            <a:off x="2571736" y="2629911"/>
            <a:ext cx="45005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Клеть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(лифт в шахте)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4844489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Н-2000Н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)/250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кг=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473029"/>
            <a:ext cx="9144000" cy="1815882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чтобы клеть массой 250кг имела вес 2000Н она должна  иметь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ускорение направленное  вниз,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равное…м/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ускоренно двигаться вниз или замедленно вверх).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57422" y="642918"/>
            <a:ext cx="4857784" cy="20005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3-му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 какой силой клеть действует на канат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(вес)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 такой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же и канат действует на клеть в противоположную сторону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  N=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6" grpId="0" animBg="1"/>
      <p:bldP spid="17" grpId="0" animBg="1"/>
      <p:bldP spid="18" grpId="0" animBg="1"/>
      <p:bldP spid="19" grpId="0" build="p" animBg="1"/>
      <p:bldP spid="20" grpId="0" build="p" animBg="1"/>
      <p:bldP spid="21" grpId="0"/>
      <p:bldP spid="22" grpId="0" build="p" animBg="1"/>
      <p:bldP spid="23" grpId="0"/>
      <p:bldP spid="24" grpId="0" animBg="1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3387</TotalTime>
  <Words>3312</Words>
  <Application>Microsoft Office PowerPoint</Application>
  <PresentationFormat>Экран (4:3)</PresentationFormat>
  <Paragraphs>726</Paragraphs>
  <Slides>51</Slides>
  <Notes>2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Трек</vt:lpstr>
      <vt:lpstr>Формула</vt:lpstr>
      <vt:lpstr>Уроки физики    Вторушина С.В.  9  класс  (статика) </vt:lpstr>
      <vt:lpstr>Слайд 2</vt:lpstr>
      <vt:lpstr>Домашнее задание.</vt:lpstr>
      <vt:lpstr>Домашнее задание.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Домашнее задание.</vt:lpstr>
      <vt:lpstr>Слайд 13</vt:lpstr>
      <vt:lpstr>Слайд 14</vt:lpstr>
      <vt:lpstr>Слайд 15</vt:lpstr>
      <vt:lpstr>Слайд 16</vt:lpstr>
      <vt:lpstr>Слайд 17</vt:lpstr>
      <vt:lpstr>Слайд 18</vt:lpstr>
      <vt:lpstr>движение  небесных  тел.</vt:lpstr>
      <vt:lpstr>движение  небесных  тел.</vt:lpstr>
      <vt:lpstr>Законы Кеплера</vt:lpstr>
      <vt:lpstr>Чтобы висел над  данным городом</vt:lpstr>
      <vt:lpstr>Слайд 23</vt:lpstr>
      <vt:lpstr>Слайд 24</vt:lpstr>
      <vt:lpstr>как сделать, чтобы спутник «висел над головой»? </vt:lpstr>
      <vt:lpstr>Слайд 26</vt:lpstr>
      <vt:lpstr>Слайд 27</vt:lpstr>
      <vt:lpstr>Домашнее задание.</vt:lpstr>
      <vt:lpstr>Слайд 29</vt:lpstr>
      <vt:lpstr>Домашнее задание.</vt:lpstr>
      <vt:lpstr>Слайд 31</vt:lpstr>
      <vt:lpstr>Слайд 32</vt:lpstr>
      <vt:lpstr>Слайд 33</vt:lpstr>
      <vt:lpstr>Слайд 34</vt:lpstr>
      <vt:lpstr>Домашнее задание.</vt:lpstr>
      <vt:lpstr>Слайд 36</vt:lpstr>
      <vt:lpstr>Слайд 37</vt:lpstr>
      <vt:lpstr>Слайд 38</vt:lpstr>
      <vt:lpstr>Слайд 39</vt:lpstr>
      <vt:lpstr>Слайд 40</vt:lpstr>
      <vt:lpstr>Слайд 41</vt:lpstr>
      <vt:lpstr>Первый полет человека в космос</vt:lpstr>
      <vt:lpstr>Слайд 43</vt:lpstr>
      <vt:lpstr>Вторая космическая скорость</vt:lpstr>
      <vt:lpstr>Третья космическая скорость</vt:lpstr>
      <vt:lpstr>Слайд 46</vt:lpstr>
      <vt:lpstr>Траектории движения тел </vt:lpstr>
      <vt:lpstr>Траектория движения Вояджер-1</vt:lpstr>
      <vt:lpstr>Послание внеземным цивилизациям</vt:lpstr>
      <vt:lpstr>Слайд 50</vt:lpstr>
      <vt:lpstr>Слайд 51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387</cp:revision>
  <dcterms:created xsi:type="dcterms:W3CDTF">2009-11-04T14:29:22Z</dcterms:created>
  <dcterms:modified xsi:type="dcterms:W3CDTF">2019-12-06T03:46:11Z</dcterms:modified>
</cp:coreProperties>
</file>