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289" r:id="rId2"/>
    <p:sldId id="364" r:id="rId3"/>
    <p:sldId id="370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16" r:id="rId12"/>
    <p:sldId id="382" r:id="rId13"/>
    <p:sldId id="360" r:id="rId14"/>
    <p:sldId id="361" r:id="rId15"/>
    <p:sldId id="362" r:id="rId16"/>
    <p:sldId id="371" r:id="rId17"/>
    <p:sldId id="356" r:id="rId18"/>
    <p:sldId id="359" r:id="rId19"/>
    <p:sldId id="363" r:id="rId20"/>
    <p:sldId id="381" r:id="rId21"/>
    <p:sldId id="369" r:id="rId22"/>
    <p:sldId id="367" r:id="rId23"/>
    <p:sldId id="311" r:id="rId24"/>
    <p:sldId id="365" r:id="rId25"/>
    <p:sldId id="366" r:id="rId26"/>
    <p:sldId id="368" r:id="rId27"/>
    <p:sldId id="34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3300"/>
    <a:srgbClr val="66CCFF"/>
    <a:srgbClr val="000000"/>
    <a:srgbClr val="FF33CC"/>
    <a:srgbClr val="000099"/>
    <a:srgbClr val="006600"/>
    <a:srgbClr val="0033CC"/>
    <a:srgbClr val="220FB1"/>
    <a:srgbClr val="365D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1" autoAdjust="0"/>
  </p:normalViewPr>
  <p:slideViewPr>
    <p:cSldViewPr>
      <p:cViewPr>
        <p:scale>
          <a:sx n="51" d="100"/>
          <a:sy n="51" d="100"/>
        </p:scale>
        <p:origin x="-1626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41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26.09.2018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8424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7;&#1077;&#1085;&#1080;&#1077;.VOB" TargetMode="External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4" Type="http://schemas.openxmlformats.org/officeDocument/2006/relationships/audio" Target="../media/audio7.wav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5.jpeg"/><Relationship Id="rId5" Type="http://schemas.openxmlformats.org/officeDocument/2006/relationships/audio" Target="../media/audio5.wav"/><Relationship Id="rId10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audio" Target="../media/audio8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audio" Target="../media/audio9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42853"/>
          <a:ext cx="9001156" cy="6096000"/>
        </p:xfrm>
        <a:graphic>
          <a:graphicData uri="http://schemas.openxmlformats.org/drawingml/2006/table">
            <a:tbl>
              <a:tblPr/>
              <a:tblGrid>
                <a:gridCol w="9001156"/>
              </a:tblGrid>
              <a:tr h="528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раздел </a:t>
                      </a: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(I)                                                                                                      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Урок - 12 (т№4) № 12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ТЕМА: </a:t>
                      </a: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парообразование и конденсация. кипение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теплоты, , удельная теплота парообразования",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для понимания закономерностей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парообразования и конденсации.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           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5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теплоты, удельная теплота парообразования и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понимания закономерностей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парообразования.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2. Способствовать развитию умений математизировать  физические процессы  и развивать умения решать типичные задачи.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19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 1. Испарение различных жидкостей (вода, масло, спирт, эфир)   ДЛР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 2.Постоянство температуры кипения жидкости .      (ДЛР)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cap="all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  <a:cs typeface="Times New Roman"/>
                        </a:rPr>
                        <a:t>3.О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хлаждение жидкости при испарении.        (ДЛР)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cap="all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  <a:cs typeface="Times New Roman"/>
                        </a:rPr>
                        <a:t>4.З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ависимость скорости испарения от ветра, площади и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 (ДЛР)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12451" r="11523" b="76563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1500174"/>
            <a:ext cx="300039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=6м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sym typeface="Symbol" pitchFamily="18" charset="2"/>
            </a:endParaRPr>
          </a:p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бен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43479" y="1412776"/>
            <a:ext cx="3999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1857364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бензином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1938083"/>
            <a:ext cx="116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углём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0892" y="1500174"/>
            <a:ext cx="21431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условию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2285992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2285992"/>
            <a:ext cx="2271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7620" y="3357562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500694" y="3714752"/>
            <a:ext cx="1643074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429256" y="3000372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3643314"/>
            <a:ext cx="1428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786050" y="4929198"/>
            <a:ext cx="3786214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786050" y="4214818"/>
            <a:ext cx="5857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710·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4929198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86380" y="4302022"/>
            <a:ext cx="714380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14810" y="5024776"/>
            <a:ext cx="714380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357554" y="4357694"/>
            <a:ext cx="285752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28076" y="5033150"/>
            <a:ext cx="285752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92048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36512" y="5643578"/>
            <a:ext cx="9180512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6м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бензина можно заменить ….кг каменного угля.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43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4" grpId="1"/>
      <p:bldP spid="5" grpId="0"/>
      <p:bldP spid="6" grpId="0"/>
      <p:bldP spid="7" grpId="0" animBg="1"/>
      <p:bldP spid="8" grpId="0"/>
      <p:bldP spid="9" grpId="0"/>
      <p:bldP spid="10" grpId="0"/>
      <p:bldP spid="14" grpId="0"/>
      <p:bldP spid="15" grpId="0"/>
      <p:bldP spid="16" grpId="0"/>
      <p:bldP spid="19" grpId="0"/>
      <p:bldP spid="21" grpId="0"/>
      <p:bldP spid="22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357298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2074891" y="2882677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испарение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85720" y="2428868"/>
            <a:ext cx="3214710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кипение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00496" y="478632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конденсация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377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Как отличить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трубу с холодной водой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трубы с горячей водой?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571876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 сохранить трубу от поражения ржавчиной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000364" y="1071546"/>
            <a:ext cx="4000528" cy="500066"/>
          </a:xfrm>
          <a:prstGeom prst="roundRect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14282" y="642919"/>
            <a:ext cx="2351822" cy="1397046"/>
          </a:xfrm>
          <a:prstGeom prst="rect">
            <a:avLst/>
          </a:prstGeom>
          <a:solidFill>
            <a:srgbClr val="66CCFF">
              <a:alpha val="42000"/>
            </a:srgbClr>
          </a:solidFill>
          <a:ln w="28575">
            <a:solidFill>
              <a:srgbClr val="66CC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-88928" y="1303318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 rot="5400000">
            <a:off x="651645" y="1729588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642910" y="857232"/>
            <a:ext cx="71438" cy="15747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143108" y="857233"/>
            <a:ext cx="51462" cy="159537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5421" y="630235"/>
            <a:ext cx="2345271" cy="2655890"/>
            <a:chOff x="1291" y="1716"/>
            <a:chExt cx="991" cy="1440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14282" y="2031955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5234659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488" y="357166"/>
            <a:ext cx="3592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открытой поверхности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3500438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нагреть…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подуть…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блюдце…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масло… вода… духи…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3000364" y="1058275"/>
            <a:ext cx="4094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БЫСТРЫЕ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43438" y="2214554"/>
            <a:ext cx="32993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влажный…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купания…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786446" y="1571612"/>
            <a:ext cx="3105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уносят энергию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0" y="7872"/>
            <a:ext cx="9144032" cy="6850128"/>
            <a:chOff x="-32" y="63616"/>
            <a:chExt cx="9144032" cy="6850128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-32" y="63616"/>
              <a:ext cx="9144032" cy="6651508"/>
              <a:chOff x="-32" y="-142876"/>
              <a:chExt cx="9144032" cy="7072362"/>
            </a:xfrm>
          </p:grpSpPr>
          <p:grpSp>
            <p:nvGrpSpPr>
              <p:cNvPr id="28" name="Группа 31"/>
              <p:cNvGrpSpPr/>
              <p:nvPr/>
            </p:nvGrpSpPr>
            <p:grpSpPr>
              <a:xfrm>
                <a:off x="-32" y="-142876"/>
                <a:ext cx="9144000" cy="7072362"/>
                <a:chOff x="-928758" y="2143139"/>
                <a:chExt cx="9144000" cy="6858000"/>
              </a:xfrm>
            </p:grpSpPr>
            <p:sp>
              <p:nvSpPr>
                <p:cNvPr id="37" name="Прямоугольник 36"/>
                <p:cNvSpPr/>
                <p:nvPr/>
              </p:nvSpPr>
              <p:spPr>
                <a:xfrm>
                  <a:off x="-928758" y="2143139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90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9600" b="1" dirty="0" smtClean="0">
                      <a:solidFill>
                        <a:schemeClr val="bg2">
                          <a:lumMod val="75000"/>
                        </a:schemeClr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</a:t>
                  </a: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Rectangle 25"/>
                <p:cNvSpPr>
                  <a:spLocks noChangeArrowheads="1"/>
                </p:cNvSpPr>
                <p:nvPr/>
              </p:nvSpPr>
              <p:spPr bwMode="auto">
                <a:xfrm>
                  <a:off x="-922394" y="3591657"/>
                  <a:ext cx="9137636" cy="2633849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  <a:alpha val="20000"/>
                  </a:schemeClr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lvl="0"/>
                  <a:r>
                    <a:rPr lang="ru-RU" sz="3200" b="1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1. нагреть…</a:t>
                  </a:r>
                  <a:endParaRPr lang="ru-RU" sz="2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200" b="1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ru-RU" sz="3200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. </a:t>
                  </a:r>
                  <a:r>
                    <a:rPr lang="ru-RU" sz="3200" b="1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подуть…                                 </a:t>
                  </a:r>
                  <a:endParaRPr lang="ru-RU" sz="2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200" b="1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3. блюдце…                     </a:t>
                  </a:r>
                </a:p>
                <a:p>
                  <a:pPr lvl="0" eaLnBrk="0" hangingPunct="0"/>
                  <a:r>
                    <a:rPr lang="ru-RU" sz="3200" b="1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4. масло… </a:t>
                  </a:r>
                  <a:r>
                    <a:rPr lang="ru-RU" sz="32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вода </a:t>
                  </a:r>
                  <a:r>
                    <a:rPr lang="ru-RU" sz="3200" b="1" dirty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духи…</a:t>
                  </a:r>
                  <a:r>
                    <a:rPr lang="ru-RU" sz="2800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44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457200" lvl="0" indent="-457200"/>
                  <a:endPara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9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</p:txBody>
            </p:sp>
          </p:grpSp>
          <p:sp>
            <p:nvSpPr>
              <p:cNvPr id="36" name="TextBox 35"/>
              <p:cNvSpPr txBox="1"/>
              <p:nvPr/>
            </p:nvSpPr>
            <p:spPr>
              <a:xfrm>
                <a:off x="-32" y="5064185"/>
                <a:ext cx="9144032" cy="981751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ru-RU" sz="54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-32" y="4790086"/>
              <a:ext cx="9144000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hangingPunct="0"/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САМЫЕ БЫСТРЫЕ </a:t>
              </a:r>
              <a:r>
                <a:rPr lang="ru-RU" sz="4400" b="1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уносят энергию</a:t>
              </a:r>
            </a:p>
            <a:p>
              <a:pPr lvl="0" eaLnBrk="0" hangingPunct="0"/>
              <a:endParaRPr lang="ru-RU" sz="4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0" grpId="0" animBg="1"/>
      <p:bldP spid="1029" grpId="0"/>
      <p:bldP spid="1030" grpId="0"/>
      <p:bldP spid="1031" grpId="0" animBg="1"/>
      <p:bldP spid="1032" grpId="0" animBg="1"/>
      <p:bldP spid="1036" grpId="0" animBg="1"/>
      <p:bldP spid="72" grpId="0"/>
      <p:bldP spid="1025" grpId="0"/>
      <p:bldP spid="1026" grpId="0" build="p"/>
      <p:bldP spid="70" grpId="0"/>
      <p:bldP spid="70" grpId="1"/>
      <p:bldP spid="1027" grpId="0" build="p"/>
      <p:bldP spid="16" grpId="0"/>
      <p:bldP spid="1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Кипение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28596" y="4429132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альпинист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28596" y="5000636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автоклав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85720" y="5500702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скороварка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2000232" y="585789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0" y="0"/>
            <a:ext cx="9144032" cy="6794384"/>
            <a:chOff x="-32" y="-142876"/>
            <a:chExt cx="9144032" cy="7072362"/>
          </a:xfrm>
        </p:grpSpPr>
        <p:grpSp>
          <p:nvGrpSpPr>
            <p:cNvPr id="37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8800" b="1" baseline="-25000" dirty="0" smtClean="0">
                    <a:solidFill>
                      <a:srgbClr val="FF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L</a:t>
                </a:r>
                <a:r>
                  <a:rPr lang="en-US" sz="8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8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25"/>
              <p:cNvSpPr>
                <a:spLocks noChangeArrowheads="1"/>
              </p:cNvSpPr>
              <p:nvPr/>
            </p:nvSpPr>
            <p:spPr bwMode="auto">
              <a:xfrm>
                <a:off x="-922362" y="2205932"/>
                <a:ext cx="9137636" cy="2143542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  <a:alpha val="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1"/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Тела конденсируются и </a:t>
                </a:r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кипят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  процессе </a:t>
                </a:r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кипения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(конденсации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-32" y="5064185"/>
              <a:ext cx="9144032" cy="172999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0"/>
              </a:scheme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000" b="1" dirty="0">
                  <a:solidFill>
                    <a:srgbClr val="92D05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парообразование </a:t>
              </a:r>
              <a:r>
                <a:rPr lang="ru-RU" sz="4000" b="1" dirty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4000" b="1" dirty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всему </a:t>
              </a:r>
              <a:r>
                <a:rPr lang="en-US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lang="ru-RU" sz="4800" b="1" baseline="-30000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КИПЕНИЯ</a:t>
              </a:r>
              <a:r>
                <a:rPr lang="ru-RU" sz="4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5400" b="1" dirty="0" smtClean="0">
                  <a:solidFill>
                    <a:srgbClr val="FF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кипение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/</a:t>
              </a:r>
              <a:r>
                <a:rPr lang="ru-RU" sz="48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пузыри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/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169" grpId="0" build="p"/>
      <p:bldP spid="6" grpId="0"/>
      <p:bldP spid="6" grpId="1"/>
      <p:bldP spid="7175" grpId="0"/>
      <p:bldP spid="15" grpId="0"/>
      <p:bldP spid="1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846774" y="142852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520" y="0"/>
            <a:ext cx="207167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3643314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072066" y="0"/>
            <a:ext cx="250029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160653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278526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285984" y="142852"/>
            <a:ext cx="38985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72330" y="2428868"/>
            <a:ext cx="122982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25295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29631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1608767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857488" y="242886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157161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965825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928670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1585260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1571612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00024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33578" y="2041184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496785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58193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581930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500042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64291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1673544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171448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286380" y="1785926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15811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681319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157161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857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357562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500438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1558268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479627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933264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373158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 l="1938" r="3341"/>
          <a:stretch>
            <a:fillRect/>
          </a:stretch>
        </p:blipFill>
        <p:spPr bwMode="auto">
          <a:xfrm>
            <a:off x="1728128" y="3071810"/>
            <a:ext cx="7429552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Скругленный прямоугольник 62"/>
          <p:cNvSpPr/>
          <p:nvPr/>
        </p:nvSpPr>
        <p:spPr>
          <a:xfrm>
            <a:off x="1755424" y="5201302"/>
            <a:ext cx="3459518" cy="357190"/>
          </a:xfrm>
          <a:prstGeom prst="round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0" name="Группа 69"/>
          <p:cNvGrpSpPr/>
          <p:nvPr/>
        </p:nvGrpSpPr>
        <p:grpSpPr>
          <a:xfrm>
            <a:off x="0" y="63616"/>
            <a:ext cx="9144032" cy="6794384"/>
            <a:chOff x="-32" y="-142876"/>
            <a:chExt cx="9144032" cy="7072362"/>
          </a:xfrm>
        </p:grpSpPr>
        <p:grpSp>
          <p:nvGrpSpPr>
            <p:cNvPr id="71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74" name="Rectangle 25"/>
              <p:cNvSpPr>
                <a:spLocks noChangeArrowheads="1"/>
              </p:cNvSpPr>
              <p:nvPr/>
            </p:nvSpPr>
            <p:spPr bwMode="auto">
              <a:xfrm>
                <a:off x="-922362" y="2205932"/>
                <a:ext cx="9137636" cy="2143542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1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1.Тела конденсируются и </a:t>
                </a:r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кипят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В  процессе </a:t>
                </a:r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кипения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(конденсации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86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8800" b="1" baseline="-25000" dirty="0" smtClean="0">
                    <a:solidFill>
                      <a:srgbClr val="FF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L</a:t>
                </a:r>
                <a:r>
                  <a:rPr lang="en-US" sz="8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8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-32" y="5064185"/>
              <a:ext cx="9144032" cy="172999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0"/>
              </a:scheme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000" b="1" dirty="0">
                  <a:solidFill>
                    <a:srgbClr val="92D05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парообразование </a:t>
              </a:r>
              <a:r>
                <a:rPr lang="ru-RU" sz="4000" b="1" dirty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4000" b="1" dirty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всему </a:t>
              </a:r>
              <a:r>
                <a:rPr lang="en-US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lang="ru-RU" sz="4800" b="1" baseline="-30000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КИПЕНИЯ</a:t>
              </a:r>
              <a:r>
                <a:rPr lang="ru-RU" sz="4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5400" b="1" dirty="0" smtClean="0">
                  <a:solidFill>
                    <a:srgbClr val="FF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кипение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/</a:t>
              </a:r>
              <a:r>
                <a:rPr lang="ru-RU" sz="48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пузыри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/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1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4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4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075" grpId="0" animBg="1"/>
      <p:bldP spid="3075" grpId="1" animBg="1"/>
      <p:bldP spid="3073" grpId="0" animBg="1"/>
      <p:bldP spid="23" grpId="0" animBg="1"/>
      <p:bldP spid="23" grpId="1" animBg="1"/>
      <p:bldP spid="24" grpId="0" animBg="1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uiExpand="1" build="allAtOnce" animBg="1"/>
      <p:bldP spid="3082" grpId="0" animBg="1"/>
      <p:bldP spid="3082" grpId="1" animBg="1"/>
      <p:bldP spid="6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0674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Испарение  (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явление ……………………………... (Во время парообразования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28575" cy="180975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428604"/>
            <a:ext cx="91440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…………….., т.к. кинетическая энергия не меняется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идут на потенциальную энергию).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явление ……………………………………………………….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Удельная теплота парообразования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воды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=2,3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Дж/кг)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означает,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 ……………………………………………………………………………..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………………………………………………………………………………….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………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 парообразования (конденсации).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интенсивное …………………………..……………………..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………………………………………………………………………………….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 испарения зависит от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43042" y="0"/>
            <a:ext cx="6986593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ТЕПЛОТА парообразования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642918"/>
            <a:ext cx="1257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- 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571480"/>
            <a:ext cx="1696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71480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2844" y="1214422"/>
            <a:ext cx="26775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599032" y="1214422"/>
            <a:ext cx="1409361" cy="995133"/>
            <a:chOff x="2469887" y="5355195"/>
            <a:chExt cx="1180684" cy="99513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316742" y="1142984"/>
            <a:ext cx="2961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0,85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7000892" y="1153434"/>
            <a:ext cx="1409361" cy="995133"/>
            <a:chOff x="2469887" y="5355195"/>
            <a:chExt cx="1180684" cy="995133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214282" y="2180862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15714" y="2143116"/>
            <a:ext cx="1965795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79860" y="2214554"/>
            <a:ext cx="2306916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673208" y="2214554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22538" y="2285992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62290" y="2193654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596" y="3340716"/>
            <a:ext cx="13737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1458033" y="3000372"/>
            <a:ext cx="10743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91779" y="3571876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Двойные круглые скобки 28"/>
          <p:cNvSpPr/>
          <p:nvPr/>
        </p:nvSpPr>
        <p:spPr>
          <a:xfrm>
            <a:off x="2578988" y="3286124"/>
            <a:ext cx="1357322" cy="928694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623130" y="3204236"/>
            <a:ext cx="1132041" cy="996557"/>
            <a:chOff x="2527594" y="5293640"/>
            <a:chExt cx="1132041" cy="996557"/>
          </a:xfrm>
        </p:grpSpPr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817275" y="5705422"/>
              <a:ext cx="7104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единительная линия 33"/>
          <p:cNvCxnSpPr/>
          <p:nvPr/>
        </p:nvCxnSpPr>
        <p:spPr>
          <a:xfrm flipV="1">
            <a:off x="1571604" y="3714752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11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207591" y="4214819"/>
            <a:ext cx="7936409" cy="2643181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38" name="Скругленный прямоугольник 37"/>
          <p:cNvSpPr/>
          <p:nvPr/>
        </p:nvSpPr>
        <p:spPr>
          <a:xfrm>
            <a:off x="1142976" y="5745510"/>
            <a:ext cx="3429024" cy="357190"/>
          </a:xfrm>
          <a:prstGeom prst="round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371598" y="4544712"/>
            <a:ext cx="571504" cy="411782"/>
          </a:xfrm>
          <a:prstGeom prst="round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500694" y="5715016"/>
            <a:ext cx="3429024" cy="35719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-32" y="0"/>
            <a:ext cx="9144032" cy="6794384"/>
            <a:chOff x="-32" y="-142876"/>
            <a:chExt cx="9144032" cy="7072362"/>
          </a:xfrm>
          <a:solidFill>
            <a:schemeClr val="tx1">
              <a:lumMod val="85000"/>
              <a:lumOff val="15000"/>
              <a:alpha val="63000"/>
            </a:schemeClr>
          </a:solidFill>
        </p:grpSpPr>
        <p:grpSp>
          <p:nvGrpSpPr>
            <p:cNvPr id="41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  <a:grpFill/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8800" b="1" baseline="-25000" dirty="0" smtClean="0">
                    <a:solidFill>
                      <a:srgbClr val="FF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L</a:t>
                </a:r>
                <a:r>
                  <a:rPr lang="en-US" sz="8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8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Rectangle 25"/>
              <p:cNvSpPr>
                <a:spLocks noChangeArrowheads="1"/>
              </p:cNvSpPr>
              <p:nvPr/>
            </p:nvSpPr>
            <p:spPr bwMode="auto">
              <a:xfrm>
                <a:off x="-922362" y="2205932"/>
                <a:ext cx="9137636" cy="2143542"/>
              </a:xfrm>
              <a:prstGeom prst="rect">
                <a:avLst/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1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1.Тела конденсируются и </a:t>
                </a:r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кипят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В  процессе </a:t>
                </a:r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кипения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(конденсации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-32" y="5064185"/>
              <a:ext cx="9144032" cy="1729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000" b="1" dirty="0">
                  <a:solidFill>
                    <a:srgbClr val="92D05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парообразование </a:t>
              </a:r>
              <a:r>
                <a:rPr lang="ru-RU" sz="4000" b="1" dirty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4000" b="1" dirty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всему </a:t>
              </a:r>
              <a:r>
                <a:rPr lang="en-US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lang="ru-RU" sz="4800" b="1" baseline="-30000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КИПЕНИЯ</a:t>
              </a:r>
              <a:r>
                <a:rPr lang="ru-RU" sz="4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5400" b="1" dirty="0" smtClean="0">
                  <a:solidFill>
                    <a:srgbClr val="FF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кипение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/</a:t>
              </a:r>
              <a:r>
                <a:rPr lang="ru-RU" sz="48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пузыри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/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4" grpId="0"/>
      <p:bldP spid="7" grpId="0"/>
      <p:bldP spid="7" grpId="1"/>
      <p:bldP spid="8" grpId="0"/>
      <p:bldP spid="9" grpId="0"/>
      <p:bldP spid="15" grpId="0"/>
      <p:bldP spid="20" grpId="0"/>
      <p:bldP spid="21" grpId="0" animBg="1"/>
      <p:bldP spid="21" grpId="1" animBg="1"/>
      <p:bldP spid="22" grpId="0" animBg="1"/>
      <p:bldP spid="22" grpId="1" animBg="1"/>
      <p:bldP spid="22" grpId="2" animBg="1"/>
      <p:bldP spid="23" grpId="0"/>
      <p:bldP spid="23" grpId="1"/>
      <p:bldP spid="23" grpId="2"/>
      <p:bldP spid="24" grpId="0"/>
      <p:bldP spid="25" grpId="0"/>
      <p:bldP spid="25" grpId="1"/>
      <p:bldP spid="25" grpId="2"/>
      <p:bldP spid="26" grpId="0"/>
      <p:bldP spid="27" grpId="0"/>
      <p:bldP spid="28" grpId="0"/>
      <p:bldP spid="29" grpId="0" animBg="1"/>
      <p:bldP spid="38" grpId="0" animBg="1"/>
      <p:bldP spid="39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64331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63051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8" y="279982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714876" y="3500438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314974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187118" y="420117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14942" y="414338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639120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45700" y="411608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4266" y="416060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929190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grpSp>
        <p:nvGrpSpPr>
          <p:cNvPr id="67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70762" y="515126"/>
            <a:ext cx="645814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19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6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Прямоугольник 175"/>
          <p:cNvSpPr/>
          <p:nvPr/>
        </p:nvSpPr>
        <p:spPr>
          <a:xfrm>
            <a:off x="3537320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523408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86512" y="422846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Группа 59"/>
          <p:cNvGrpSpPr/>
          <p:nvPr/>
        </p:nvGrpSpPr>
        <p:grpSpPr>
          <a:xfrm>
            <a:off x="0" y="63616"/>
            <a:ext cx="9144032" cy="6794384"/>
            <a:chOff x="-32" y="-142876"/>
            <a:chExt cx="9144032" cy="7072362"/>
          </a:xfrm>
        </p:grpSpPr>
        <p:grpSp>
          <p:nvGrpSpPr>
            <p:cNvPr id="61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8800" b="1" baseline="-25000" dirty="0" smtClean="0">
                    <a:solidFill>
                      <a:srgbClr val="FF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L</a:t>
                </a:r>
                <a:r>
                  <a:rPr lang="en-US" sz="8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8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25"/>
              <p:cNvSpPr>
                <a:spLocks noChangeArrowheads="1"/>
              </p:cNvSpPr>
              <p:nvPr/>
            </p:nvSpPr>
            <p:spPr bwMode="auto">
              <a:xfrm>
                <a:off x="-922362" y="2205932"/>
                <a:ext cx="9137636" cy="2143542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1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1.Тела конденсируются и </a:t>
                </a:r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кипят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В  процессе </a:t>
                </a:r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кипения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(конденсации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-32" y="5064185"/>
              <a:ext cx="9144032" cy="172999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000" b="1" dirty="0">
                  <a:solidFill>
                    <a:srgbClr val="92D05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парообразование </a:t>
              </a:r>
              <a:r>
                <a:rPr lang="ru-RU" sz="4000" b="1" dirty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4000" b="1" dirty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всему </a:t>
              </a:r>
              <a:r>
                <a:rPr lang="en-US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lang="ru-RU" sz="4800" b="1" baseline="-30000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КИПЕНИЯ</a:t>
              </a:r>
              <a:r>
                <a:rPr lang="ru-RU" sz="4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5400" b="1" dirty="0" smtClean="0">
                  <a:solidFill>
                    <a:srgbClr val="FF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кипение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/</a:t>
              </a:r>
              <a:r>
                <a:rPr lang="ru-RU" sz="48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пузыри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/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7452320" y="0"/>
            <a:ext cx="16916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4-1,стр.8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4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58" grpId="0"/>
      <p:bldP spid="59" grpId="0"/>
      <p:bldP spid="64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5" grpId="0"/>
      <p:bldP spid="111" grpId="0" animBg="1"/>
      <p:bldP spid="165" grpId="0" animBg="1"/>
      <p:bldP spid="167" grpId="0" animBg="1"/>
      <p:bldP spid="176" grpId="0"/>
      <p:bldP spid="177" grpId="0"/>
      <p:bldP spid="178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64331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71470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бензин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456493" y="1214422"/>
            <a:ext cx="1400995" cy="872023"/>
            <a:chOff x="1500707" y="4995752"/>
            <a:chExt cx="1720911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500707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46</a:t>
              </a:r>
              <a:endParaRPr lang="ru-RU" sz="11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4935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63051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8" y="279982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4876" y="3500438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314974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187118" y="420117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14942" y="414338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639120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45700" y="411608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4266" y="416060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78632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244908" y="4674317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2149504" y="561270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383862" y="5654306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929190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68018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061088" y="5585788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643174" y="4670742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234590" y="472514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8011959" y="550070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286248" y="6102700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5500694" y="61600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5905224" y="6218633"/>
            <a:ext cx="1667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8,5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70762" y="515126"/>
            <a:ext cx="645814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133"/>
          <p:cNvGrpSpPr/>
          <p:nvPr/>
        </p:nvGrpSpPr>
        <p:grpSpPr>
          <a:xfrm>
            <a:off x="71406" y="1967203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85720" y="2360628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Выкипела и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3085267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327836" y="2928934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2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3537320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523408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86512" y="422846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4888246" y="4670742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3994100" y="5157160"/>
            <a:ext cx="2660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+1100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857620" y="5681602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5786446" y="5643578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7143768" y="5643578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1129328" y="6055360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2387916" y="607220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714612" y="6143644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389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6426190" y="387660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=1100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4"/>
          <p:cNvGrpSpPr/>
          <p:nvPr/>
        </p:nvGrpSpPr>
        <p:grpSpPr>
          <a:xfrm>
            <a:off x="8227357" y="343518"/>
            <a:ext cx="957619" cy="735544"/>
            <a:chOff x="2643174" y="5443768"/>
            <a:chExt cx="957619" cy="735544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2" name="Группа 111"/>
          <p:cNvGrpSpPr/>
          <p:nvPr/>
        </p:nvGrpSpPr>
        <p:grpSpPr>
          <a:xfrm>
            <a:off x="-32" y="0"/>
            <a:ext cx="9144032" cy="6794384"/>
            <a:chOff x="-32" y="-142876"/>
            <a:chExt cx="9144032" cy="7072362"/>
          </a:xfrm>
        </p:grpSpPr>
        <p:grpSp>
          <p:nvGrpSpPr>
            <p:cNvPr id="113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8800" b="1" baseline="-25000" dirty="0" smtClean="0">
                    <a:solidFill>
                      <a:srgbClr val="FF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L</a:t>
                </a:r>
                <a:r>
                  <a:rPr lang="en-US" sz="8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8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Rectangle 25"/>
              <p:cNvSpPr>
                <a:spLocks noChangeArrowheads="1"/>
              </p:cNvSpPr>
              <p:nvPr/>
            </p:nvSpPr>
            <p:spPr bwMode="auto">
              <a:xfrm>
                <a:off x="-922362" y="2205932"/>
                <a:ext cx="9137636" cy="2143542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1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1.Тела конденсируются и </a:t>
                </a:r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кипят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В  процессе </a:t>
                </a:r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кипения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(конденсации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-32" y="5064185"/>
              <a:ext cx="9144032" cy="172999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000" b="1" dirty="0">
                  <a:solidFill>
                    <a:srgbClr val="92D05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парообразование </a:t>
              </a:r>
              <a:r>
                <a:rPr lang="ru-RU" sz="4000" b="1" dirty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4000" b="1" dirty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всему </a:t>
              </a:r>
              <a:r>
                <a:rPr lang="en-US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lang="ru-RU" sz="4800" b="1" baseline="-30000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КИПЕНИЯ</a:t>
              </a:r>
              <a:r>
                <a:rPr lang="ru-RU" sz="4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5400" b="1" dirty="0" smtClean="0">
                  <a:solidFill>
                    <a:srgbClr val="FF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кипение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/</a:t>
              </a:r>
              <a:r>
                <a:rPr lang="ru-RU" sz="48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пузыри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/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7452320" y="-46548"/>
            <a:ext cx="16916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4-2,стр.8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500"/>
                            </p:stCondLst>
                            <p:childTnLst>
                              <p:par>
                                <p:cTn id="1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2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000"/>
                            </p:stCondLst>
                            <p:childTnLst>
                              <p:par>
                                <p:cTn id="3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1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49" grpId="0"/>
      <p:bldP spid="56" grpId="0"/>
      <p:bldP spid="58" grpId="0"/>
      <p:bldP spid="59" grpId="0"/>
      <p:bldP spid="64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5" grpId="0" animBg="1"/>
      <p:bldP spid="167" grpId="0" animBg="1"/>
      <p:bldP spid="169" grpId="0"/>
      <p:bldP spid="176" grpId="0"/>
      <p:bldP spid="177" grpId="0"/>
      <p:bldP spid="178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7" grpId="0"/>
      <p:bldP spid="188" grpId="0"/>
      <p:bldP spid="189" grpId="0"/>
      <p:bldP spid="189" grpId="1"/>
      <p:bldP spid="120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428603"/>
          <a:ext cx="9001156" cy="5449877"/>
        </p:xfrm>
        <a:graphic>
          <a:graphicData uri="http://schemas.openxmlformats.org/drawingml/2006/table">
            <a:tbl>
              <a:tblPr/>
              <a:tblGrid>
                <a:gridCol w="487734"/>
                <a:gridCol w="7768122"/>
                <a:gridCol w="745300"/>
              </a:tblGrid>
              <a:tr h="4261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Д/З гр.№4.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1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 (Демонстрация №1)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1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 № 4 с демонстрациями</a:t>
                      </a:r>
                      <a:endParaRPr lang="ru-RU" sz="18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1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8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8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 u="sng" dirty="0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8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 На весах два стакана с водой. В первый впускают пар 100</a:t>
                      </a:r>
                      <a:r>
                        <a:rPr lang="ru-RU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С,  уравновешивают  (пипеткой) водой 100</a:t>
                      </a:r>
                      <a:r>
                        <a:rPr lang="ru-RU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С. В каком стакане выше 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2.  Почему ожог паром  сильнее,  чем кипятком?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3.    ЭЗ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  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82.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 Сколько расплавится льда, взятого при О</a:t>
                      </a:r>
                      <a:r>
                        <a:rPr lang="ru-RU" sz="16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С, если ему сообщить такое же количество теплоты, которое выделится при конденсации   водяного пара, взятого при 100</a:t>
                      </a:r>
                      <a:r>
                        <a:rPr lang="ru-RU" sz="16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С и нормальном давлении? (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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27 кг)</a:t>
                      </a: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83.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 Сколько воды, взятой при температуре кипения, можно обратить в пар, если затратить на это всю теплоту, выделившуюся при полном сгорании керосина? ()</a:t>
                      </a: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84. 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Для испарения аммиака, взятого при температуре кипения, было израсходовано спирта. Найти КПД нагревателя. (69%)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1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§§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   т №4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857232"/>
            <a:ext cx="657229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910,911,912,</a:t>
            </a:r>
          </a:p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707,710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5715008" y="2786058"/>
            <a:ext cx="1714512" cy="6429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ПРЗ  10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40562833"/>
              </p:ext>
            </p:extLst>
          </p:nvPr>
        </p:nvGraphicFramePr>
        <p:xfrm>
          <a:off x="-108520" y="285725"/>
          <a:ext cx="9252520" cy="2926080"/>
        </p:xfrm>
        <a:graphic>
          <a:graphicData uri="http://schemas.openxmlformats.org/drawingml/2006/table">
            <a:tbl>
              <a:tblPr/>
              <a:tblGrid>
                <a:gridCol w="159010"/>
                <a:gridCol w="9093510"/>
              </a:tblGrid>
              <a:tr h="21263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u="none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831215" algn="l"/>
                        </a:tabLst>
                      </a:pPr>
                      <a:r>
                        <a:rPr lang="ru-RU" sz="3600" b="1" i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испарение и конденсация;</a:t>
                      </a:r>
                      <a:endParaRPr lang="ru-RU" sz="3600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921385" algn="l"/>
                        </a:tabLst>
                      </a:pPr>
                      <a:r>
                        <a:rPr lang="ru-RU" sz="36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кипение, удельная теплота парообразования и применение этого понятия</a:t>
                      </a:r>
                      <a:endParaRPr lang="ru-RU" sz="36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latin typeface="Times New Roman"/>
                          <a:ea typeface="Times New Roman"/>
                        </a:rPr>
                        <a:t>*  </a:t>
                      </a: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визуализация   -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5194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36311"/>
            <a:ext cx="914399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4-3</a:t>
            </a:r>
            <a:r>
              <a:rPr lang="ru-RU" sz="3200" b="1" dirty="0" smtClean="0">
                <a:latin typeface="Times New Roman"/>
                <a:ea typeface="Times New Roman"/>
              </a:rPr>
              <a:t>. Почему </a:t>
            </a:r>
            <a:r>
              <a:rPr lang="ru-RU" sz="3200" b="1" dirty="0">
                <a:latin typeface="Times New Roman"/>
                <a:ea typeface="Times New Roman"/>
              </a:rPr>
              <a:t>когда дуешь себе на руку – прохладно, а если дохнешь -  тепло?</a:t>
            </a:r>
            <a:r>
              <a:rPr lang="ru-RU" sz="3200" b="1" dirty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(</a:t>
            </a:r>
            <a:r>
              <a:rPr lang="ru-RU" sz="3200" b="1" dirty="0">
                <a:solidFill>
                  <a:srgbClr val="0000FF"/>
                </a:solidFill>
                <a:latin typeface="Times New Roman"/>
                <a:ea typeface="Times New Roman"/>
              </a:rPr>
              <a:t>Выдыхаемый воздух теплее,  но  если дуть сильно, то идет испарение с руки</a:t>
            </a:r>
            <a:r>
              <a:rPr lang="ru-RU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…)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4-4.</a:t>
            </a:r>
            <a:r>
              <a:rPr lang="ru-RU" sz="32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>
                <a:latin typeface="Times New Roman"/>
                <a:ea typeface="Times New Roman"/>
              </a:rPr>
              <a:t>Почему в дождь в воде теплее, чем под дождем?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Times New Roman"/>
                <a:ea typeface="Times New Roman"/>
              </a:rPr>
              <a:t>Капли дождя холоднее, да ещё испарение</a:t>
            </a:r>
            <a:r>
              <a:rPr lang="ru-RU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.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4-5.</a:t>
            </a:r>
            <a:r>
              <a:rPr lang="ru-RU" sz="3200" b="1" dirty="0" smtClean="0">
                <a:latin typeface="Times New Roman"/>
                <a:ea typeface="Times New Roman"/>
              </a:rPr>
              <a:t>Почему </a:t>
            </a:r>
            <a:r>
              <a:rPr lang="ru-RU" sz="3200" b="1" dirty="0">
                <a:latin typeface="Times New Roman"/>
                <a:ea typeface="Times New Roman"/>
              </a:rPr>
              <a:t>испарение идет и при низких температурах</a:t>
            </a:r>
            <a:r>
              <a:rPr lang="ru-RU" sz="3200" b="1" dirty="0" smtClean="0">
                <a:latin typeface="Times New Roman"/>
                <a:ea typeface="Times New Roman"/>
              </a:rPr>
              <a:t>?</a:t>
            </a:r>
          </a:p>
          <a:p>
            <a:pPr marL="457200" indent="-457200">
              <a:spcAft>
                <a:spcPts val="0"/>
              </a:spcAft>
              <a:buAutoNum type="arabicPeriod" startAt="152"/>
            </a:pPr>
            <a:endParaRPr lang="ru-RU" sz="2400" b="1" dirty="0"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4-6. </a:t>
            </a:r>
            <a:r>
              <a:rPr lang="ru-RU" sz="2400" b="1" dirty="0" smtClean="0">
                <a:latin typeface="Times New Roman"/>
                <a:ea typeface="Times New Roman"/>
              </a:rPr>
              <a:t>"КИПЕНИЕ </a:t>
            </a:r>
            <a:r>
              <a:rPr lang="ru-RU" sz="2400" b="1" dirty="0">
                <a:latin typeface="Times New Roman"/>
                <a:ea typeface="Times New Roman"/>
              </a:rPr>
              <a:t>ОХЛАЖДЕНИЕМ</a:t>
            </a:r>
            <a:r>
              <a:rPr lang="ru-RU" sz="2400" b="1" dirty="0" smtClean="0">
                <a:latin typeface="Times New Roman"/>
                <a:ea typeface="Times New Roman"/>
              </a:rPr>
              <a:t>".</a:t>
            </a:r>
          </a:p>
          <a:p>
            <a:pPr>
              <a:spcAft>
                <a:spcPts val="0"/>
              </a:spcAft>
            </a:pP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4-7. </a:t>
            </a:r>
            <a:r>
              <a:rPr lang="ru-RU" sz="2400" b="1" dirty="0">
                <a:latin typeface="Times New Roman"/>
                <a:ea typeface="Times New Roman"/>
              </a:rPr>
              <a:t>"КИПЯЧЕНИЕ  В БУМАЖНОМ СТАКАНЕ".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038536" y="5661248"/>
            <a:ext cx="3105464" cy="71435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 9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93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857232"/>
            <a:ext cx="50006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16-18,20 (19)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214290"/>
          <a:ext cx="8786874" cy="5486400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67745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(I)                                                                                                   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- 13 (зт№4) № 13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:        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удельная теплота парообразования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4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ЦЕЛИ:1.Закрепить знания по теме №4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              2.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3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/>
                          <a:ea typeface="Times New Roman"/>
                          <a:cs typeface="Times New Roman"/>
                        </a:rPr>
                        <a:t>1) О</a:t>
                      </a: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бобщить и систематизировать знания учащихся по теме №4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</a:t>
                      </a:r>
                      <a:r>
                        <a:rPr lang="ru-RU" sz="2400" b="1" i="1" cap="all">
                          <a:latin typeface="Times New Roman"/>
                          <a:ea typeface="Times New Roman"/>
                          <a:cs typeface="Times New Roman"/>
                        </a:rPr>
                        <a:t>: О</a:t>
                      </a:r>
                      <a:r>
                        <a:rPr lang="ru-RU" sz="2400" b="1" i="1">
                          <a:latin typeface="Times New Roman"/>
                          <a:ea typeface="Times New Roman"/>
                          <a:cs typeface="Times New Roman"/>
                        </a:rPr>
                        <a:t>тработки знаний и умений по теме.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4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ВИД УРО КА:  </a:t>
                      </a:r>
                      <a:r>
                        <a:rPr lang="ru-RU" sz="2400" i="1" dirty="0">
                          <a:latin typeface="Times New Roman"/>
                          <a:ea typeface="Times New Roman"/>
                          <a:cs typeface="Times New Roman"/>
                        </a:rPr>
                        <a:t>репродуктивный в форме закрепления суждений и решения  творческих качественных и количественных задач.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1193364"/>
              </p:ext>
            </p:extLst>
          </p:nvPr>
        </p:nvGraphicFramePr>
        <p:xfrm>
          <a:off x="-108520" y="285725"/>
          <a:ext cx="9252520" cy="6464476"/>
        </p:xfrm>
        <a:graphic>
          <a:graphicData uri="http://schemas.openxmlformats.org/drawingml/2006/table">
            <a:tbl>
              <a:tblPr/>
              <a:tblGrid>
                <a:gridCol w="360040"/>
                <a:gridCol w="8424936"/>
                <a:gridCol w="467544"/>
              </a:tblGrid>
              <a:tr h="36887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u="none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 u="none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Объяснение Д/З (гр.№5) и консультация по теме 4.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63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u="none" cap="all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100" u="none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831215" algn="l"/>
                        </a:tabLst>
                      </a:pPr>
                      <a:r>
                        <a:rPr lang="ru-RU" sz="2000" b="1" i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испарение и конденсация;</a:t>
                      </a:r>
                      <a:endParaRPr lang="ru-RU" sz="1600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921385" algn="l"/>
                        </a:tabLst>
                      </a:pP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кипение, удельная теплота парообразования и применение этого понятия</a:t>
                      </a:r>
                      <a:endParaRPr lang="ru-RU" sz="18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latin typeface="Times New Roman"/>
                          <a:ea typeface="Times New Roman"/>
                        </a:rPr>
                        <a:t>*  </a:t>
                      </a: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визуализация   -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23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u="none" cap="all" dirty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100" u="none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u="sng" dirty="0">
                          <a:latin typeface="Times New Roman"/>
                          <a:ea typeface="Times New Roman"/>
                        </a:rPr>
                        <a:t>решение задач (ЭЗ)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Times New Roman"/>
                        </a:rPr>
                        <a:t>87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.  В радиаторе парового отопления сконденсировалось пара при температуре 100' С. Вода вышла из радиатора при температуре 20° С. Сколько теплоты получила комната? </a:t>
                      </a:r>
                      <a:r>
                        <a:rPr lang="en-US" sz="1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L</a:t>
                      </a:r>
                      <a:r>
                        <a:rPr lang="en-US" sz="1400" b="1" baseline="-25000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=23 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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 10</a:t>
                      </a:r>
                      <a:r>
                        <a:rPr lang="ru-RU" sz="1400" b="1" baseline="30000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 Дж/кг. (5960 кДж)</a:t>
                      </a: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88.  Какое количество теплоты необходимо для обращения в пар льда, взятого при температуре - 50</a:t>
                      </a:r>
                      <a:r>
                        <a:rPr lang="ru-RU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С? (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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307 кДж)</a:t>
                      </a: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89.  Какое количество воды при температуре 10</a:t>
                      </a:r>
                      <a:r>
                        <a:rPr lang="ru-RU" sz="1400" b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С можно довести до кипения и затем превратить в пар теплотой, выделяемой при пол­ном сгорании каменного угля?  ()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u="none" cap="all" dirty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100" u="none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150.  Почему когда дуешь себе на руку – прохладно, а если дохнешь -  тепло?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(Выдыхаемый воздух теплее,  но  если дуть сильно, то идет испарение с руки…)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151. Почему в дождь в воде теплее, чем под дождем? 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Капли дождя холоднее, да ещё испарение.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152.  Почему испарение идет и при низких температурах?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153.  "КИПЕНИЕ ОХЛАЖДЕНИЕМ".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154. "КИПЯЧЕНИЕ  В БУМАЖНОМ СТАКАНЕ".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 dirty="0" err="1">
                          <a:latin typeface="Times New Roman"/>
                        </a:rPr>
                        <a:t>д.з</a:t>
                      </a:r>
                      <a:endParaRPr lang="ru-RU" sz="1100" b="1" cap="all" dirty="0">
                        <a:latin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гр.№ 5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050" b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0541" y="0"/>
            <a:ext cx="9144000" cy="643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AutoNum type="arabicPeriod" startAt="87"/>
            </a:pP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В </a:t>
            </a:r>
            <a:r>
              <a:rPr lang="ru-RU" sz="2400" b="1" dirty="0">
                <a:solidFill>
                  <a:srgbClr val="000099"/>
                </a:solidFill>
                <a:latin typeface="Times New Roman"/>
                <a:ea typeface="Times New Roman"/>
              </a:rPr>
              <a:t>радиаторе парового отопления сконденсировалось пара при температуре </a:t>
            </a: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100°С</a:t>
            </a:r>
            <a:r>
              <a:rPr lang="ru-RU" sz="2400" b="1" dirty="0">
                <a:solidFill>
                  <a:srgbClr val="000099"/>
                </a:solidFill>
                <a:latin typeface="Times New Roman"/>
                <a:ea typeface="Times New Roman"/>
              </a:rPr>
              <a:t>. Вода вышла из радиатора при температуре 20° С. Сколько теплоты получила комната? </a:t>
            </a:r>
            <a:r>
              <a:rPr lang="en-US" sz="2400" b="1" dirty="0">
                <a:solidFill>
                  <a:srgbClr val="000099"/>
                </a:solidFill>
                <a:latin typeface="Times New Roman"/>
                <a:ea typeface="Times New Roman"/>
              </a:rPr>
              <a:t>L</a:t>
            </a:r>
            <a:r>
              <a:rPr lang="en-US" sz="2400" b="1" baseline="-25000" dirty="0">
                <a:solidFill>
                  <a:srgbClr val="000099"/>
                </a:solidFill>
                <a:latin typeface="Times New Roman"/>
                <a:ea typeface="Times New Roman"/>
              </a:rPr>
              <a:t>B</a:t>
            </a:r>
            <a:r>
              <a:rPr lang="ru-RU" sz="2400" b="1" dirty="0">
                <a:solidFill>
                  <a:srgbClr val="000099"/>
                </a:solidFill>
                <a:latin typeface="Times New Roman"/>
                <a:ea typeface="Times New Roman"/>
              </a:rPr>
              <a:t>=23 </a:t>
            </a:r>
            <a:r>
              <a:rPr lang="ru-RU" sz="2400" b="1" dirty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</a:t>
            </a:r>
            <a:r>
              <a:rPr lang="ru-RU" sz="2400" b="1" dirty="0">
                <a:solidFill>
                  <a:srgbClr val="000099"/>
                </a:solidFill>
                <a:latin typeface="Times New Roman"/>
                <a:ea typeface="Times New Roman"/>
              </a:rPr>
              <a:t> 10</a:t>
            </a:r>
            <a:r>
              <a:rPr lang="ru-RU" sz="2400" b="1" baseline="30000" dirty="0">
                <a:solidFill>
                  <a:srgbClr val="000099"/>
                </a:solidFill>
                <a:latin typeface="Times New Roman"/>
                <a:ea typeface="Times New Roman"/>
              </a:rPr>
              <a:t>5</a:t>
            </a:r>
            <a:r>
              <a:rPr lang="ru-RU" sz="2400" b="1" dirty="0">
                <a:solidFill>
                  <a:srgbClr val="000099"/>
                </a:solidFill>
                <a:latin typeface="Times New Roman"/>
                <a:ea typeface="Times New Roman"/>
              </a:rPr>
              <a:t> Дж/кг</a:t>
            </a: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.</a:t>
            </a:r>
          </a:p>
          <a:p>
            <a:pPr algn="ctr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3200" b="1" i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5960 кДж</a:t>
            </a:r>
          </a:p>
          <a:p>
            <a:pPr algn="ctr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endParaRPr lang="ru-RU" sz="3200" b="1" i="1" dirty="0" smtClean="0">
              <a:solidFill>
                <a:srgbClr val="000099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88. Какое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количество теплоты необходимо для обращения в пар льда,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</a:rPr>
              <a:t>взятого при температуре </a:t>
            </a:r>
            <a:r>
              <a:rPr lang="ru-RU" sz="2800" b="1" dirty="0">
                <a:solidFill>
                  <a:srgbClr val="0014AC"/>
                </a:solidFill>
                <a:latin typeface="Times New Roman"/>
                <a:ea typeface="Times New Roman"/>
              </a:rPr>
              <a:t>- 50</a:t>
            </a:r>
            <a:r>
              <a:rPr lang="ru-RU" sz="2800" b="1" baseline="30000" dirty="0">
                <a:solidFill>
                  <a:srgbClr val="0014AC"/>
                </a:solidFill>
                <a:latin typeface="Times New Roman"/>
                <a:ea typeface="Times New Roman"/>
              </a:rPr>
              <a:t>0</a:t>
            </a:r>
            <a:r>
              <a:rPr lang="ru-RU" sz="2800" b="1" dirty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С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</a:p>
          <a:p>
            <a:pPr marL="457200" indent="-457200" algn="ctr">
              <a:lnSpc>
                <a:spcPct val="108000"/>
              </a:lnSpc>
              <a:spcAft>
                <a:spcPts val="0"/>
              </a:spcAft>
              <a:buFont typeface="Symbol"/>
              <a:buChar char="»"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307 кДж</a:t>
            </a:r>
          </a:p>
          <a:p>
            <a:pPr algn="ctr">
              <a:lnSpc>
                <a:spcPct val="108000"/>
              </a:lnSpc>
              <a:spcAft>
                <a:spcPts val="0"/>
              </a:spcAft>
            </a:pP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457200" indent="-457200" algn="just">
              <a:lnSpc>
                <a:spcPct val="108000"/>
              </a:lnSpc>
              <a:spcAft>
                <a:spcPts val="0"/>
              </a:spcAft>
              <a:buAutoNum type="arabicPeriod" startAt="89"/>
            </a:pPr>
            <a:r>
              <a:rPr lang="ru-RU" sz="2400" b="1" dirty="0" smtClean="0">
                <a:latin typeface="Times New Roman"/>
                <a:ea typeface="Times New Roman"/>
              </a:rPr>
              <a:t>Какое </a:t>
            </a:r>
            <a:r>
              <a:rPr lang="ru-RU" sz="2400" b="1" dirty="0">
                <a:latin typeface="Times New Roman"/>
                <a:ea typeface="Times New Roman"/>
              </a:rPr>
              <a:t>количество воды при температуре 10</a:t>
            </a:r>
            <a:r>
              <a:rPr lang="ru-RU" sz="2400" b="1" baseline="30000" dirty="0">
                <a:latin typeface="Times New Roman"/>
                <a:ea typeface="Times New Roman"/>
              </a:rPr>
              <a:t>0</a:t>
            </a:r>
            <a:r>
              <a:rPr lang="ru-RU" sz="2400" b="1" dirty="0">
                <a:latin typeface="Times New Roman"/>
                <a:ea typeface="Times New Roman"/>
              </a:rPr>
              <a:t> С можно довести до кипения и затем превратить в пар теплотой, выделяемой при пол­ном сгорании каменного угля?  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 algn="ctr">
              <a:lnSpc>
                <a:spcPct val="108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()</a:t>
            </a:r>
            <a:endParaRPr lang="ru-RU" sz="2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04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3428992" y="4888254"/>
            <a:ext cx="3357586" cy="642942"/>
          </a:xfrm>
          <a:prstGeom prst="roundRect">
            <a:avLst/>
          </a:prstGeom>
          <a:solidFill>
            <a:srgbClr val="92D050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571868" y="3755696"/>
            <a:ext cx="2928958" cy="642942"/>
          </a:xfrm>
          <a:prstGeom prst="roundRect">
            <a:avLst/>
          </a:prstGeom>
          <a:solidFill>
            <a:srgbClr val="66CCFF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572000" y="178592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2268" y="142852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928670"/>
            <a:ext cx="2555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состоят из…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714488"/>
            <a:ext cx="4472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708693">
            <a:off x="4609043" y="1037951"/>
            <a:ext cx="3939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нутренняя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643182"/>
            <a:ext cx="3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взаимодействуют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3834" y="185736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06" y="4000504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3786191"/>
            <a:ext cx="2940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совершить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4286256"/>
            <a:ext cx="1991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индейцы…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2640" y="4684390"/>
            <a:ext cx="3414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503068">
            <a:off x="5871751" y="5255402"/>
            <a:ext cx="3084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9" idx="3"/>
            <a:endCxn id="26" idx="1"/>
          </p:cNvCxnSpPr>
          <p:nvPr/>
        </p:nvCxnSpPr>
        <p:spPr>
          <a:xfrm flipV="1">
            <a:off x="1181005" y="4150016"/>
            <a:ext cx="747789" cy="31215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14414" y="4572008"/>
            <a:ext cx="714380" cy="54736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4572000" y="164305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3929058" y="1044250"/>
            <a:ext cx="614354" cy="2286016"/>
          </a:xfrm>
          <a:prstGeom prst="rightBrace">
            <a:avLst>
              <a:gd name="adj1" fmla="val 24856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3300"/>
              </a:solidFill>
            </a:endParaRPr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6572264" y="0"/>
            <a:ext cx="1000342" cy="1261306"/>
            <a:chOff x="9757" y="3181"/>
            <a:chExt cx="596" cy="65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6" y="3470"/>
              <a:ext cx="4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81"/>
              <a:ext cx="595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928794" y="3857628"/>
            <a:ext cx="1689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30000" dirty="0" smtClean="0">
                <a:latin typeface="Times New Roman" pitchFamily="18" charset="0"/>
                <a:cs typeface="Times New Roman" pitchFamily="18" charset="0"/>
              </a:rPr>
              <a:t>потереть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4857760"/>
            <a:ext cx="1815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3200" b="1" cap="all" baseline="-25000" dirty="0" smtClean="0">
                <a:latin typeface="Times New Roman" pitchFamily="18" charset="0"/>
                <a:cs typeface="Times New Roman" pitchFamily="18" charset="0"/>
              </a:rPr>
              <a:t>батарее</a:t>
            </a:r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u="sng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 rot="19971737">
            <a:off x="4309212" y="2639806"/>
            <a:ext cx="2005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 rot="20098633">
            <a:off x="5408543" y="2782009"/>
            <a:ext cx="2799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 rot="20133962">
            <a:off x="6838840" y="2882569"/>
            <a:ext cx="22909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43578"/>
            <a:ext cx="3276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Теплопроводность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43240" y="5857892"/>
            <a:ext cx="2412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Конвекция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57884" y="6068817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2357422" y="5572140"/>
            <a:ext cx="2143140" cy="28575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4643438" y="5857892"/>
            <a:ext cx="57150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287968" y="5572140"/>
            <a:ext cx="1212858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2071670" y="118754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…останавливаются…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143900" y="-71462"/>
            <a:ext cx="76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5786446" y="185736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37964" y="4262158"/>
            <a:ext cx="168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Гильза…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643702" y="4714884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37" grpId="0"/>
      <p:bldP spid="37" grpId="1"/>
      <p:bldP spid="9217" grpId="0"/>
      <p:bldP spid="9218" grpId="0"/>
      <p:bldP spid="6" grpId="0"/>
      <p:bldP spid="9219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20" grpId="0"/>
      <p:bldP spid="20" grpId="1"/>
      <p:bldP spid="9220" grpId="0" animBg="1"/>
      <p:bldP spid="26" grpId="0"/>
      <p:bldP spid="27" grpId="0"/>
      <p:bldP spid="28" grpId="0"/>
      <p:bldP spid="29" grpId="0"/>
      <p:bldP spid="30" grpId="0"/>
      <p:bldP spid="31" grpId="0"/>
      <p:bldP spid="35" grpId="0"/>
      <p:bldP spid="36" grpId="0"/>
      <p:bldP spid="45" grpId="0"/>
      <p:bldP spid="46" grpId="0"/>
      <p:bldP spid="47" grpId="0"/>
      <p:bldP spid="47" grpId="1"/>
      <p:bldP spid="49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857232"/>
            <a:ext cx="50006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16-18,20 (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1"/>
          <p:cNvGrpSpPr/>
          <p:nvPr/>
        </p:nvGrpSpPr>
        <p:grpSpPr>
          <a:xfrm>
            <a:off x="0" y="0"/>
            <a:ext cx="9144032" cy="6794384"/>
            <a:chOff x="-32" y="-142876"/>
            <a:chExt cx="9144032" cy="7072362"/>
          </a:xfrm>
        </p:grpSpPr>
        <p:grpSp>
          <p:nvGrpSpPr>
            <p:cNvPr id="3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8800" b="1" baseline="-25000" dirty="0" smtClean="0">
                    <a:solidFill>
                      <a:srgbClr val="FF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3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L</a:t>
                </a:r>
                <a:r>
                  <a:rPr lang="en-US" sz="8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8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Rectangle 25"/>
              <p:cNvSpPr>
                <a:spLocks noChangeArrowheads="1"/>
              </p:cNvSpPr>
              <p:nvPr/>
            </p:nvSpPr>
            <p:spPr bwMode="auto">
              <a:xfrm>
                <a:off x="-922362" y="2205932"/>
                <a:ext cx="9137636" cy="2143542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1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1.Тела конденсируются и </a:t>
                </a:r>
                <a:r>
                  <a:rPr lang="ru-RU" sz="32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кипят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В  процессе </a:t>
                </a:r>
                <a:r>
                  <a:rPr lang="ru-RU" sz="2800" b="1" dirty="0" smtClean="0">
                    <a:solidFill>
                      <a:srgbClr val="FF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кипения</a:t>
                </a: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(конденсации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-32" y="5064185"/>
              <a:ext cx="9144032" cy="172999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000" b="1" dirty="0">
                  <a:solidFill>
                    <a:srgbClr val="92D05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парообразование </a:t>
              </a:r>
              <a:r>
                <a:rPr lang="ru-RU" sz="4000" b="1" dirty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4000" b="1" dirty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всему </a:t>
              </a:r>
              <a:r>
                <a:rPr lang="en-US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 smtClean="0">
                  <a:solidFill>
                    <a:srgbClr val="66CC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lang="ru-RU" sz="4800" b="1" baseline="-30000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КИПЕНИЯ</a:t>
              </a:r>
              <a:r>
                <a:rPr lang="ru-RU" sz="4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5400" b="1" dirty="0" smtClean="0">
                  <a:solidFill>
                    <a:srgbClr val="FF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кипение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/</a:t>
              </a:r>
              <a:r>
                <a:rPr lang="ru-RU" sz="48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пузыри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/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785794"/>
            <a:ext cx="50006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16-18,20 (19)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528" y="836712"/>
          <a:ext cx="8139164" cy="861336"/>
        </p:xfrm>
        <a:graphic>
          <a:graphicData uri="http://schemas.openxmlformats.org/drawingml/2006/table">
            <a:tbl>
              <a:tblPr/>
              <a:tblGrid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8613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820*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841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838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 smtClean="0">
                          <a:latin typeface="Times New Roman"/>
                        </a:rPr>
                        <a:t>т2</a:t>
                      </a:r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c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71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820.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Стальной боек массой 1,2кг во время работы в течении 1,5мин нагрелся на 20 С. На нагревании бойка пошло 20% всей энергии молотка. Определите произведённую работу и мощность, развиваемую при этом.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484784"/>
            <a:ext cx="2267776" cy="261610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1,2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sym typeface="Symbol" pitchFamily="18" charset="2"/>
              </a:rPr>
              <a:t>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=0,2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 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55714" y="2429654"/>
            <a:ext cx="5056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2008" y="2899603"/>
            <a:ext cx="1644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работе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8854" y="2885578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нагревании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3250022"/>
            <a:ext cx="1800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2146" y="322174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74922" y="3285039"/>
            <a:ext cx="1035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70990" y="3221742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23494" y="4357098"/>
            <a:ext cx="2206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65774" y="4374071"/>
            <a:ext cx="2206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830" y="5167512"/>
            <a:ext cx="9144000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произведённая работа составила ….Дж, при мощности…Вт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143380"/>
            <a:ext cx="4071934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7556424" y="1071546"/>
            <a:ext cx="1554849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погл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7556424" y="1779432"/>
            <a:ext cx="1587576" cy="707886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выд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786578" y="1419392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628068" y="1857364"/>
            <a:ext cx="114300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4" grpId="1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7771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 удельную теплоёмкость металла, если для изменения температуры от 20 до 24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бруска массой 100г внутренняя энергия увеличивается на 152 Дж.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484784"/>
            <a:ext cx="2000264" cy="23698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=0,1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=152Дж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?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5290549" y="2749545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398632" y="3928272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255756" y="13565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14176" y="342820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6516" y="334312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6687903" y="2928140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57350" y="292019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140176" y="278526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771800" y="1593036"/>
            <a:ext cx="12241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67447" y="1593036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02452" y="1763444"/>
            <a:ext cx="9533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  <a:p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63489" y="2760566"/>
            <a:ext cx="3461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Q/(m</a:t>
            </a:r>
            <a:r>
              <a:rPr lang="el-GR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19080" y="3620689"/>
            <a:ext cx="3461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152/(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0,1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6512" y="4869160"/>
            <a:ext cx="904317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удельная теплоёмкость данного металла составляла …   , вероятно это …..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71"/>
            <a:ext cx="9144000" cy="18158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 на сколько изменится температура воды объёмом 100 л , ели считать, что вся теплота выделенная при сжигании 0,5кг древесного  угля пойдёт на нагревания воды.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779200"/>
            <a:ext cx="226777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=100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Дж/кг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sym typeface="Symbol" pitchFamily="18" charset="2"/>
              </a:rPr>
              <a:t>0,5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aseline="30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6435144" y="384052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292268" y="12687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0688" y="334046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43028" y="32553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6724415" y="2151855"/>
            <a:ext cx="1879906" cy="133435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746933" y="2150267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14571" y="191683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75154" y="1412776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68135" y="1916832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4207" y="1997551"/>
            <a:ext cx="116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углём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00298" y="2397661"/>
            <a:ext cx="1846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085062" y="2313283"/>
            <a:ext cx="20579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36512" y="4869160"/>
            <a:ext cx="91805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100кг воды нагреются на 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/>
      <p:bldP spid="7" grpId="0"/>
      <p:bldP spid="8" grpId="0"/>
      <p:bldP spid="11" grpId="0"/>
      <p:bldP spid="21" grpId="0"/>
      <p:bldP spid="21" grpId="1"/>
      <p:bldP spid="22" grpId="0"/>
      <p:bldP spid="23" grpId="0"/>
      <p:bldP spid="24" grpId="0"/>
      <p:bldP spid="25" grpId="0"/>
      <p:bldP spid="28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2" y="1571612"/>
            <a:ext cx="2643206" cy="286232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=22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Дж/кг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кер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sym typeface="Symbol" pitchFamily="18" charset="2"/>
              </a:rPr>
              <a:t>0,001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погл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37354" r="12109" b="50927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3714752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6155" y="4218808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88" y="4182396"/>
            <a:ext cx="1511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керосином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699637"/>
            <a:ext cx="2271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керос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3082" y="4615259"/>
            <a:ext cx="20579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578628" y="364331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3852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9417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43636" y="305816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786578" y="2023207"/>
            <a:ext cx="1879906" cy="133435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90417" y="1953053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358055" y="171961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36512" y="6150138"/>
            <a:ext cx="91805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22 кг воды нагреются на 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  <p:bldP spid="5" grpId="1"/>
      <p:bldP spid="6" grpId="0"/>
      <p:bldP spid="7" grpId="0"/>
      <p:bldP spid="8" grpId="0"/>
      <p:bldP spid="9" grpId="0"/>
      <p:bldP spid="11" grpId="0"/>
      <p:bldP spid="12" grpId="0"/>
      <p:bldP spid="13" grpId="0"/>
      <p:bldP spid="16" grpId="0"/>
      <p:bldP spid="18" grpId="0" animBg="1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7046</TotalTime>
  <Words>2229</Words>
  <Application>Microsoft Office PowerPoint</Application>
  <PresentationFormat>Экран (4:3)</PresentationFormat>
  <Paragraphs>459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Домашнее задание.</vt:lpstr>
      <vt:lpstr>Домашнее задание.</vt:lpstr>
      <vt:lpstr>Домашнее задание.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задание.</vt:lpstr>
      <vt:lpstr>Слайд 21</vt:lpstr>
      <vt:lpstr>Слайд 22</vt:lpstr>
      <vt:lpstr>Домашнее задание.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924</cp:revision>
  <dcterms:created xsi:type="dcterms:W3CDTF">2009-11-04T14:29:22Z</dcterms:created>
  <dcterms:modified xsi:type="dcterms:W3CDTF">2018-09-26T09:30:48Z</dcterms:modified>
</cp:coreProperties>
</file>