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9"/>
  </p:notesMasterIdLst>
  <p:sldIdLst>
    <p:sldId id="289" r:id="rId2"/>
    <p:sldId id="364" r:id="rId3"/>
    <p:sldId id="370" r:id="rId4"/>
    <p:sldId id="383" r:id="rId5"/>
    <p:sldId id="384" r:id="rId6"/>
    <p:sldId id="385" r:id="rId7"/>
    <p:sldId id="386" r:id="rId8"/>
    <p:sldId id="387" r:id="rId9"/>
    <p:sldId id="388" r:id="rId10"/>
    <p:sldId id="389" r:id="rId11"/>
    <p:sldId id="316" r:id="rId12"/>
    <p:sldId id="382" r:id="rId13"/>
    <p:sldId id="360" r:id="rId14"/>
    <p:sldId id="361" r:id="rId15"/>
    <p:sldId id="362" r:id="rId16"/>
    <p:sldId id="371" r:id="rId17"/>
    <p:sldId id="356" r:id="rId18"/>
    <p:sldId id="359" r:id="rId19"/>
    <p:sldId id="363" r:id="rId20"/>
    <p:sldId id="381" r:id="rId21"/>
    <p:sldId id="369" r:id="rId22"/>
    <p:sldId id="367" r:id="rId23"/>
    <p:sldId id="311" r:id="rId24"/>
    <p:sldId id="365" r:id="rId25"/>
    <p:sldId id="366" r:id="rId26"/>
    <p:sldId id="368" r:id="rId27"/>
    <p:sldId id="34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14AC"/>
    <a:srgbClr val="003300"/>
    <a:srgbClr val="66CCFF"/>
    <a:srgbClr val="000000"/>
    <a:srgbClr val="FF33CC"/>
    <a:srgbClr val="000099"/>
    <a:srgbClr val="006600"/>
    <a:srgbClr val="0033CC"/>
    <a:srgbClr val="220FB1"/>
    <a:srgbClr val="365D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81" autoAdjust="0"/>
  </p:normalViewPr>
  <p:slideViewPr>
    <p:cSldViewPr>
      <p:cViewPr>
        <p:scale>
          <a:sx n="51" d="100"/>
          <a:sy n="51" d="100"/>
        </p:scale>
        <p:origin x="-1626" y="-1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41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26.09.2018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08424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1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9.wav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../../../../&#1082;&#1080;&#1087;&#1077;&#1085;&#1080;&#1077;.VOB" TargetMode="External"/><Relationship Id="rId3" Type="http://schemas.openxmlformats.org/officeDocument/2006/relationships/audio" Target="../media/audio7.wav"/><Relationship Id="rId7" Type="http://schemas.openxmlformats.org/officeDocument/2006/relationships/audio" Target="../media/audio4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1.wav"/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0.wav"/><Relationship Id="rId5" Type="http://schemas.openxmlformats.org/officeDocument/2006/relationships/audio" Target="../media/audio4.wav"/><Relationship Id="rId4" Type="http://schemas.openxmlformats.org/officeDocument/2006/relationships/audio" Target="../media/audio7.wav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9.wav"/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15.jpeg"/><Relationship Id="rId5" Type="http://schemas.openxmlformats.org/officeDocument/2006/relationships/audio" Target="../media/audio5.wav"/><Relationship Id="rId10" Type="http://schemas.openxmlformats.org/officeDocument/2006/relationships/audio" Target="../media/audio4.wav"/><Relationship Id="rId4" Type="http://schemas.openxmlformats.org/officeDocument/2006/relationships/audio" Target="../media/audio6.wav"/><Relationship Id="rId9" Type="http://schemas.openxmlformats.org/officeDocument/2006/relationships/audio" Target="../media/audio8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5.wav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4" Type="http://schemas.openxmlformats.org/officeDocument/2006/relationships/audio" Target="../media/audio7.wav"/><Relationship Id="rId9" Type="http://schemas.openxmlformats.org/officeDocument/2006/relationships/audio" Target="../media/audio9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4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3.wav"/><Relationship Id="rId7" Type="http://schemas.openxmlformats.org/officeDocument/2006/relationships/image" Target="../media/image3.png"/><Relationship Id="rId12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8.jpeg"/><Relationship Id="rId5" Type="http://schemas.openxmlformats.org/officeDocument/2006/relationships/audio" Target="../media/audio1.wav"/><Relationship Id="rId10" Type="http://schemas.openxmlformats.org/officeDocument/2006/relationships/image" Target="../media/image7.jpeg"/><Relationship Id="rId4" Type="http://schemas.openxmlformats.org/officeDocument/2006/relationships/audio" Target="../media/audio4.wav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10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42853"/>
          <a:ext cx="9001156" cy="6096000"/>
        </p:xfrm>
        <a:graphic>
          <a:graphicData uri="http://schemas.openxmlformats.org/drawingml/2006/table">
            <a:tbl>
              <a:tblPr/>
              <a:tblGrid>
                <a:gridCol w="9001156"/>
              </a:tblGrid>
              <a:tr h="528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en-US" sz="2000" b="1">
                          <a:latin typeface="Times New Roman"/>
                          <a:ea typeface="Times New Roman"/>
                          <a:cs typeface="Times New Roman"/>
                        </a:rPr>
                        <a:t>(I)                                                                                                       </a:t>
                      </a: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Урок - 12 (т№4) № 12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43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ТЕМА: </a:t>
                      </a:r>
                      <a:r>
                        <a:rPr lang="ru-RU" sz="2000" b="1" cap="all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парообразование и конденсация. кипение </a:t>
                      </a: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 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ЦЕЛИ:.1. Создать условия для усвоения понятий </a:t>
                      </a:r>
                      <a:r>
                        <a:rPr lang="ru-RU" sz="2000" b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"</a:t>
                      </a:r>
                      <a:r>
                        <a:rPr lang="ru-RU" sz="20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теплоты, , удельная теплота парообразования", </a:t>
                      </a: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для понимания закономерностей </a:t>
                      </a:r>
                      <a:r>
                        <a:rPr lang="ru-RU" sz="20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парообразования и конденсации.</a:t>
                      </a: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            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75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 1.Способствовать усвоению понятий </a:t>
                      </a:r>
                      <a:r>
                        <a:rPr lang="ru-RU" sz="20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теплоты, удельная теплота парообразования и </a:t>
                      </a: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понимания закономерностей </a:t>
                      </a:r>
                      <a:r>
                        <a:rPr lang="ru-RU" sz="20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парообразования.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2. Способствовать развитию умений математизировать  физические процессы  и развивать умения решать типичные задачи.</a:t>
                      </a:r>
                      <a:r>
                        <a:rPr lang="ru-RU" sz="2000" b="1" i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u="sng" cap="all">
                          <a:latin typeface="Times New Roman"/>
                          <a:ea typeface="Times New Roman"/>
                          <a:cs typeface="Times New Roman"/>
                        </a:rPr>
                        <a:t>ТИп УРОКА:</a:t>
                      </a:r>
                      <a:r>
                        <a:rPr lang="ru-RU" sz="2000" i="1">
                          <a:latin typeface="Times New Roman"/>
                          <a:ea typeface="Times New Roman"/>
                          <a:cs typeface="Times New Roman"/>
                        </a:rPr>
                        <a:t> комбинированный с элементами технологии усвоения и изучения нового материала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7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u="sng" cap="all">
                          <a:latin typeface="Times New Roman"/>
                          <a:ea typeface="Times New Roman"/>
                          <a:cs typeface="Times New Roman"/>
                        </a:rPr>
                        <a:t>ВИД УРО КА:</a:t>
                      </a: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19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ДЕМОНСТРАЦИИ: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 1. Испарение различных жидкостей (вода, масло, спирт, эфир)   ДЛР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  2.Постоянство температуры кипения жидкости .      (ДЛР)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cap="all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000" b="1" cap="all" dirty="0">
                          <a:latin typeface="Times New Roman"/>
                          <a:ea typeface="Times New Roman"/>
                          <a:cs typeface="Times New Roman"/>
                        </a:rPr>
                        <a:t>3.О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хлаждение жидкости при испарении.        (ДЛР)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cap="all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r>
                        <a:rPr lang="ru-RU" sz="2000" b="1" cap="all" dirty="0">
                          <a:latin typeface="Times New Roman"/>
                          <a:ea typeface="Times New Roman"/>
                          <a:cs typeface="Times New Roman"/>
                        </a:rPr>
                        <a:t>4.З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ависимость скорости испарения от ветра, площади и </a:t>
                      </a:r>
                      <a:r>
                        <a:rPr lang="en-US" sz="2000" b="1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2000" b="1" baseline="30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. (ДЛР)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 l="9961" t="12451" r="11523" b="76563"/>
          <a:stretch>
            <a:fillRect/>
          </a:stretch>
        </p:blipFill>
        <p:spPr bwMode="auto">
          <a:xfrm>
            <a:off x="0" y="0"/>
            <a:ext cx="9144000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-32" y="1500174"/>
            <a:ext cx="3000396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бен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=6м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3200" b="1" dirty="0" smtClean="0">
              <a:solidFill>
                <a:srgbClr val="0000FF"/>
              </a:solidFill>
              <a:latin typeface="Times New Roman" pitchFamily="18" charset="0"/>
              <a:sym typeface="Symbol" pitchFamily="18" charset="2"/>
            </a:endParaRPr>
          </a:p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бен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latin typeface="Times New Roman" pitchFamily="18" charset="0"/>
                <a:sym typeface="Symbol" pitchFamily="18" charset="2"/>
              </a:rPr>
              <a:t>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бен</a:t>
            </a:r>
            <a:endParaRPr lang="ru-RU" sz="2400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угля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Дж/кг</a:t>
            </a:r>
          </a:p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Дж/кг</a:t>
            </a:r>
          </a:p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Q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уг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43479" y="1412776"/>
            <a:ext cx="3999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1857364"/>
            <a:ext cx="1641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бензином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6182" y="1938083"/>
            <a:ext cx="1166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углём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892" y="1500174"/>
            <a:ext cx="214310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условию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2285992"/>
            <a:ext cx="27146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угля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2285992"/>
            <a:ext cx="2271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3357562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500694" y="3714752"/>
            <a:ext cx="164307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429256" y="3000372"/>
            <a:ext cx="1857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572132" y="3643314"/>
            <a:ext cx="1428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угля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28728" y="4572008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786050" y="4929198"/>
            <a:ext cx="3786214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786050" y="4214818"/>
            <a:ext cx="5857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710·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sym typeface="Symbol" pitchFamily="18" charset="2"/>
              </a:rPr>
              <a:t>м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Дж/кг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868" y="4929198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Дж/кг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286380" y="4302022"/>
            <a:ext cx="714380" cy="50006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214810" y="5024776"/>
            <a:ext cx="714380" cy="50006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357554" y="4357694"/>
            <a:ext cx="285752" cy="50006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928076" y="5033150"/>
            <a:ext cx="285752" cy="500066"/>
          </a:xfrm>
          <a:prstGeom prst="roundRect">
            <a:avLst/>
          </a:prstGeom>
          <a:solidFill>
            <a:schemeClr val="bg1">
              <a:lumMod val="75000"/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7192048" y="4572008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36512" y="5643578"/>
            <a:ext cx="918051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6м</a:t>
            </a:r>
            <a:r>
              <a:rPr lang="ru-RU" sz="4000" b="1" baseline="300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бензина можно заменить ….кг каменного угля.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0"/>
            <a:ext cx="57147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43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4" grpId="1"/>
      <p:bldP spid="5" grpId="0"/>
      <p:bldP spid="6" grpId="0"/>
      <p:bldP spid="7" grpId="0" animBg="1"/>
      <p:bldP spid="8" grpId="0"/>
      <p:bldP spid="9" grpId="0"/>
      <p:bldP spid="10" grpId="0"/>
      <p:bldP spid="14" grpId="0"/>
      <p:bldP spid="15" grpId="0"/>
      <p:bldP spid="16" grpId="0"/>
      <p:bldP spid="19" grpId="0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571472" y="1357298"/>
            <a:ext cx="8358246" cy="85725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Количество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ТЕПЛОТЫ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6273225"/>
            <a:ext cx="571500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9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18624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187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№4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454699">
            <a:off x="2074891" y="2882677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испарение</a:t>
            </a:r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>
            <a:off x="285720" y="2428868"/>
            <a:ext cx="3214710" cy="178595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кипение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gray">
          <a:xfrm>
            <a:off x="4000496" y="4786322"/>
            <a:ext cx="4732222" cy="104190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конденсация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8377"/>
            <a:ext cx="9144000" cy="230832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Как отличить 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трубу с холодной водой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трубы с горячей водой?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876"/>
            <a:ext cx="9144000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Как  сохранить трубу от поражения ржавчиной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3000364" y="1071546"/>
            <a:ext cx="4000528" cy="500066"/>
          </a:xfrm>
          <a:prstGeom prst="round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14282" y="642919"/>
            <a:ext cx="2351822" cy="1397046"/>
          </a:xfrm>
          <a:prstGeom prst="rect">
            <a:avLst/>
          </a:prstGeom>
          <a:solidFill>
            <a:srgbClr val="66CCFF">
              <a:alpha val="42000"/>
            </a:srgbClr>
          </a:solidFill>
          <a:ln w="28575">
            <a:solidFill>
              <a:srgbClr val="66CCFF">
                <a:alpha val="5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 rot="16200000">
            <a:off x="-88928" y="1303318"/>
            <a:ext cx="2011350" cy="5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испарение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 rot="5400000">
            <a:off x="651645" y="1729588"/>
            <a:ext cx="2405056" cy="4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конденсация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642910" y="857232"/>
            <a:ext cx="71438" cy="157479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2143108" y="857233"/>
            <a:ext cx="51462" cy="159537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225421" y="630235"/>
            <a:ext cx="2345271" cy="2655890"/>
            <a:chOff x="1291" y="1716"/>
            <a:chExt cx="991" cy="1440"/>
          </a:xfrm>
        </p:grpSpPr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1291" y="1728"/>
              <a:ext cx="0" cy="14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2282" y="1716"/>
              <a:ext cx="0" cy="14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14282" y="2031955"/>
            <a:ext cx="2351822" cy="1254170"/>
          </a:xfrm>
          <a:prstGeom prst="rect">
            <a:avLst/>
          </a:prstGeom>
          <a:solidFill>
            <a:srgbClr val="000099">
              <a:alpha val="42000"/>
            </a:srgbClr>
          </a:solidFill>
          <a:ln w="28575">
            <a:solidFill>
              <a:srgbClr val="0000FF">
                <a:alpha val="5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142976" y="5234659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488" y="357166"/>
            <a:ext cx="35929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открытой поверхности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000232" y="3500438"/>
            <a:ext cx="42148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нагреть…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подуть…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блюдце…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масло… вода… духи…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Rectangle 2"/>
          <p:cNvSpPr>
            <a:spLocks noChangeArrowheads="1"/>
          </p:cNvSpPr>
          <p:nvPr/>
        </p:nvSpPr>
        <p:spPr bwMode="auto">
          <a:xfrm>
            <a:off x="3000364" y="1058275"/>
            <a:ext cx="4094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САМЫЕ БЫСТРЫЕ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4643438" y="2214554"/>
            <a:ext cx="32993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влажный…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купания…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холодильник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786446" y="1571612"/>
            <a:ext cx="3105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уносят энергию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0" y="7872"/>
            <a:ext cx="9144032" cy="6850128"/>
            <a:chOff x="-32" y="63616"/>
            <a:chExt cx="9144032" cy="6850128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-32" y="63616"/>
              <a:ext cx="9144032" cy="6651508"/>
              <a:chOff x="-32" y="-142876"/>
              <a:chExt cx="9144032" cy="7072362"/>
            </a:xfrm>
          </p:grpSpPr>
          <p:grpSp>
            <p:nvGrpSpPr>
              <p:cNvPr id="28" name="Группа 31"/>
              <p:cNvGrpSpPr/>
              <p:nvPr/>
            </p:nvGrpSpPr>
            <p:grpSpPr>
              <a:xfrm>
                <a:off x="-32" y="-142876"/>
                <a:ext cx="9144000" cy="7072362"/>
                <a:chOff x="-928758" y="2143139"/>
                <a:chExt cx="9144000" cy="6858000"/>
              </a:xfrm>
            </p:grpSpPr>
            <p:sp>
              <p:nvSpPr>
                <p:cNvPr id="37" name="Прямоугольник 36"/>
                <p:cNvSpPr/>
                <p:nvPr/>
              </p:nvSpPr>
              <p:spPr>
                <a:xfrm>
                  <a:off x="-928758" y="2143139"/>
                  <a:ext cx="9144000" cy="6858000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  <a:alpha val="90000"/>
                  </a:schemeClr>
                </a:solidFill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9600" b="1" dirty="0" smtClean="0">
                      <a:solidFill>
                        <a:schemeClr val="bg2">
                          <a:lumMod val="75000"/>
                        </a:schemeClr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      </a:t>
                  </a:r>
                  <a:endParaRPr lang="ru-RU" sz="9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7200" b="1" u="sng" baseline="-250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>
                    <a:spcAft>
                      <a:spcPts val="1000"/>
                    </a:spcAft>
                  </a:pPr>
                  <a:r>
                    <a:rPr lang="en-US" sz="7200" b="1" dirty="0" smtClean="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rPr>
                    <a:t>          </a:t>
                  </a: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algn="ctr">
                    <a:spcAft>
                      <a:spcPts val="1000"/>
                    </a:spcAft>
                  </a:pPr>
                  <a:endParaRPr lang="ru-RU" sz="9600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8" name="Rectangle 25"/>
                <p:cNvSpPr>
                  <a:spLocks noChangeArrowheads="1"/>
                </p:cNvSpPr>
                <p:nvPr/>
              </p:nvSpPr>
              <p:spPr bwMode="auto">
                <a:xfrm>
                  <a:off x="-922394" y="3591657"/>
                  <a:ext cx="9137636" cy="2633849"/>
                </a:xfrm>
                <a:prstGeom prst="rect">
                  <a:avLst/>
                </a:prstGeom>
                <a:solidFill>
                  <a:schemeClr val="tx1">
                    <a:lumMod val="85000"/>
                    <a:lumOff val="15000"/>
                    <a:alpha val="20000"/>
                  </a:schemeClr>
                </a:solidFill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lvl="0"/>
                  <a:r>
                    <a:rPr lang="ru-RU" sz="3200" b="1" dirty="0">
                      <a:solidFill>
                        <a:srgbClr val="FFFF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1. нагреть…</a:t>
                  </a:r>
                  <a:endParaRPr lang="ru-RU" sz="2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eaLnBrk="0" hangingPunct="0"/>
                  <a:r>
                    <a:rPr lang="ru-RU" sz="3200" b="1" dirty="0">
                      <a:solidFill>
                        <a:srgbClr val="FFFF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lang="ru-RU" sz="3200" dirty="0">
                      <a:solidFill>
                        <a:srgbClr val="FFFF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. </a:t>
                  </a:r>
                  <a:r>
                    <a:rPr lang="ru-RU" sz="3200" b="1" dirty="0">
                      <a:solidFill>
                        <a:srgbClr val="FFFF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подуть…                                 </a:t>
                  </a:r>
                  <a:endParaRPr lang="ru-RU" sz="28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lvl="0" eaLnBrk="0" hangingPunct="0"/>
                  <a:r>
                    <a:rPr lang="ru-RU" sz="3200" b="1" dirty="0">
                      <a:solidFill>
                        <a:srgbClr val="FFFF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3. блюдце…                     </a:t>
                  </a:r>
                </a:p>
                <a:p>
                  <a:pPr lvl="0" eaLnBrk="0" hangingPunct="0"/>
                  <a:r>
                    <a:rPr lang="ru-RU" sz="3200" b="1" dirty="0">
                      <a:solidFill>
                        <a:srgbClr val="FFFF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4. масло… </a:t>
                  </a:r>
                  <a:r>
                    <a:rPr lang="ru-RU" sz="3200" b="1" dirty="0" smtClean="0">
                      <a:solidFill>
                        <a:srgbClr val="FFFF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вода </a:t>
                  </a:r>
                  <a:r>
                    <a:rPr lang="ru-RU" sz="3200" b="1" dirty="0">
                      <a:solidFill>
                        <a:srgbClr val="FFFF00"/>
                      </a:solidFill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духи…</a:t>
                  </a:r>
                  <a:r>
                    <a:rPr lang="ru-RU" sz="2800" dirty="0">
                      <a:solidFill>
                        <a:srgbClr val="FFFF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ru-RU" sz="4400" dirty="0">
                    <a:solidFill>
                      <a:srgbClr val="FFFF00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  <a:p>
                  <a:pPr marL="457200" lvl="0" indent="-457200"/>
                  <a:endPara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bg2">
                        <a:lumMod val="90000"/>
                      </a:schemeClr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endParaRPr>
                </a:p>
              </p:txBody>
            </p:sp>
          </p:grpSp>
          <p:sp>
            <p:nvSpPr>
              <p:cNvPr id="36" name="TextBox 35"/>
              <p:cNvSpPr txBox="1"/>
              <p:nvPr/>
            </p:nvSpPr>
            <p:spPr>
              <a:xfrm>
                <a:off x="-32" y="5064185"/>
                <a:ext cx="9144032" cy="981751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5400" dirty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7" name="Прямоугольник 26"/>
            <p:cNvSpPr/>
            <p:nvPr/>
          </p:nvSpPr>
          <p:spPr>
            <a:xfrm>
              <a:off x="-32" y="4790086"/>
              <a:ext cx="9144000" cy="21236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0" hangingPunct="0"/>
              <a:r>
                <a:rPr lang="ru-RU" sz="44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САМЫЕ БЫСТРЫЕ </a:t>
              </a:r>
              <a:r>
                <a:rPr lang="ru-RU" sz="4400" b="1" dirty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уносят энергию</a:t>
              </a:r>
            </a:p>
            <a:p>
              <a:pPr lvl="0" eaLnBrk="0" hangingPunct="0"/>
              <a:endParaRPr lang="ru-RU" sz="4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4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4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4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4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4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4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4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4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4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4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4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4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4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4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4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7" dur="4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8" dur="4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4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4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008B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91603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4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4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0" grpId="0" animBg="1"/>
      <p:bldP spid="1029" grpId="0"/>
      <p:bldP spid="1030" grpId="0"/>
      <p:bldP spid="1031" grpId="0" animBg="1"/>
      <p:bldP spid="1032" grpId="0" animBg="1"/>
      <p:bldP spid="1036" grpId="0" animBg="1"/>
      <p:bldP spid="72" grpId="0"/>
      <p:bldP spid="1025" grpId="0"/>
      <p:bldP spid="1026" grpId="0" build="p"/>
      <p:bldP spid="70" grpId="0"/>
      <p:bldP spid="70" grpId="1"/>
      <p:bldP spid="1027" grpId="0" build="p"/>
      <p:bldP spid="16" grpId="0"/>
      <p:bldP spid="1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024" y="214290"/>
            <a:ext cx="35734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Кипение</a:t>
            </a:r>
            <a:r>
              <a:rPr lang="ru-RU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981710" y="1071546"/>
            <a:ext cx="56622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парообразование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всему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КИПЕНИЯ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 таблицы 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2190">
            <a:off x="1004677" y="320717"/>
            <a:ext cx="18365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пузырки</a:t>
            </a:r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28596" y="4429132"/>
            <a:ext cx="3857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альпинист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28596" y="5000636"/>
            <a:ext cx="3643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автоклав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85720" y="5500702"/>
            <a:ext cx="2286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скороварка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57488" y="2857496"/>
            <a:ext cx="1351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 rot="1302458">
            <a:off x="1571636" y="3429000"/>
            <a:ext cx="18573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пузыре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3000364" y="3500438"/>
            <a:ext cx="928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857356" y="2857496"/>
            <a:ext cx="1274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83748" y="2826946"/>
            <a:ext cx="1161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err="1" smtClean="0">
                <a:latin typeface="Times New Roman" pitchFamily="18" charset="0"/>
                <a:cs typeface="Times New Roman" pitchFamily="18" charset="0"/>
              </a:rPr>
              <a:t>атм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3929058" y="3563502"/>
            <a:ext cx="1357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Па</a:t>
            </a: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00034" y="285728"/>
            <a:ext cx="1356299" cy="2783905"/>
            <a:chOff x="4745" y="2903"/>
            <a:chExt cx="534" cy="784"/>
          </a:xfrm>
        </p:grpSpPr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H="1">
              <a:off x="5278" y="2904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H="1">
              <a:off x="4745" y="2903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4758" y="3685"/>
              <a:ext cx="5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500034" y="944436"/>
            <a:ext cx="1362066" cy="2102590"/>
          </a:xfrm>
          <a:prstGeom prst="rect">
            <a:avLst/>
          </a:prstGeom>
          <a:solidFill>
            <a:srgbClr val="00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284830" y="2783881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13326" y="2783881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2000232" y="5857892"/>
            <a:ext cx="2357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1ат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42244" y="3075008"/>
            <a:ext cx="1500198" cy="28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0" y="0"/>
            <a:ext cx="9144032" cy="6794384"/>
            <a:chOff x="-32" y="-142876"/>
            <a:chExt cx="9144032" cy="7072362"/>
          </a:xfrm>
        </p:grpSpPr>
        <p:grpSp>
          <p:nvGrpSpPr>
            <p:cNvPr id="37" name="Группа 31"/>
            <p:cNvGrpSpPr/>
            <p:nvPr/>
          </p:nvGrpSpPr>
          <p:grpSpPr>
            <a:xfrm>
              <a:off x="-32" y="-142876"/>
              <a:ext cx="9144032" cy="7072362"/>
              <a:chOff x="-928758" y="2143139"/>
              <a:chExt cx="9144032" cy="6858000"/>
            </a:xfrm>
          </p:grpSpPr>
          <p:sp>
            <p:nvSpPr>
              <p:cNvPr id="39" name="Прямоугольник 38"/>
              <p:cNvSpPr/>
              <p:nvPr/>
            </p:nvSpPr>
            <p:spPr>
              <a:xfrm>
                <a:off x="-928758" y="2143139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9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ru-RU" sz="9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</a:t>
                </a:r>
                <a:endParaRPr lang="ru-RU" sz="9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ru-RU" sz="138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Q=</a:t>
                </a:r>
                <a:r>
                  <a:rPr lang="en-US" sz="8800" b="1" baseline="-25000" dirty="0" smtClean="0">
                    <a:solidFill>
                      <a:srgbClr val="FF33CC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138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sym typeface="Symbol" pitchFamily="18" charset="2"/>
                  </a:rPr>
                  <a:t>L</a:t>
                </a:r>
                <a:r>
                  <a:rPr lang="en-US" sz="88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88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0" name="Rectangle 25"/>
              <p:cNvSpPr>
                <a:spLocks noChangeArrowheads="1"/>
              </p:cNvSpPr>
              <p:nvPr/>
            </p:nvSpPr>
            <p:spPr bwMode="auto">
              <a:xfrm>
                <a:off x="-922362" y="2205932"/>
                <a:ext cx="9137636" cy="2143542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  <a:alpha val="0"/>
                </a:schemeClr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1"/>
                <a:r>
                  <a:rPr lang="ru-RU" sz="32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</a:t>
                </a:r>
                <a:r>
                  <a:rPr lang="ru-RU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Тела конденсируются и </a:t>
                </a:r>
                <a:r>
                  <a:rPr lang="ru-RU" sz="32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кипят</a:t>
                </a:r>
                <a:r>
                  <a:rPr lang="ru-RU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при  определённой  </a:t>
                </a:r>
                <a:r>
                  <a:rPr lang="en-US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3600" b="1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!!!!                       </a:t>
                </a:r>
                <a:endParaRPr lang="ru-RU" sz="28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hangingPunct="0"/>
                <a:r>
                  <a:rPr lang="ru-RU" sz="28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2. </a:t>
                </a:r>
                <a:r>
                  <a:rPr lang="ru-RU" sz="28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В  процессе </a:t>
                </a:r>
                <a:r>
                  <a:rPr lang="ru-RU" sz="28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кипения</a:t>
                </a:r>
                <a:r>
                  <a:rPr lang="ru-RU" sz="28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(конденсации ) </a:t>
                </a:r>
                <a:r>
                  <a:rPr lang="en-US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sz="3600" b="1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const</a:t>
                </a:r>
                <a:r>
                  <a:rPr lang="ru-RU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</a:t>
                </a:r>
                <a:endParaRPr lang="ru-RU" sz="36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0" indent="-457200"/>
                <a:endPara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-32" y="5064185"/>
              <a:ext cx="9144032" cy="172999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ru-RU" sz="4000" b="1" dirty="0">
                  <a:solidFill>
                    <a:srgbClr val="92D05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парообразование </a:t>
              </a:r>
              <a:r>
                <a:rPr lang="ru-RU" sz="4000" b="1" dirty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4000" b="1" dirty="0">
                  <a:solidFill>
                    <a:srgbClr val="66CC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всему </a:t>
              </a:r>
              <a:r>
                <a:rPr lang="en-US" sz="4000" b="1" dirty="0" smtClean="0">
                  <a:solidFill>
                    <a:srgbClr val="66CC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4000" b="1" dirty="0" smtClean="0">
                  <a:solidFill>
                    <a:srgbClr val="66CC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при</a:t>
              </a:r>
              <a:r>
                <a:rPr lang="ru-RU" sz="4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</a:t>
              </a:r>
              <a:r>
                <a:rPr lang="ru-RU" sz="4800" b="1" baseline="-30000" dirty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КИПЕНИЯ</a:t>
              </a:r>
              <a:r>
                <a:rPr lang="ru-RU" sz="4800" b="1" dirty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 </a:t>
              </a: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ru-RU" sz="5400" b="1" dirty="0" smtClean="0">
                  <a:solidFill>
                    <a:srgbClr val="FF33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кипение</a:t>
              </a: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/</a:t>
              </a:r>
              <a:r>
                <a:rPr lang="ru-RU" sz="48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пузыри</a:t>
              </a: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/</a:t>
              </a:r>
              <a:endPara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64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3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3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3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3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3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300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169" grpId="0" build="p"/>
      <p:bldP spid="6" grpId="0"/>
      <p:bldP spid="6" grpId="1"/>
      <p:bldP spid="7175" grpId="0"/>
      <p:bldP spid="15" grpId="0"/>
      <p:bldP spid="16" grpId="0"/>
      <p:bldP spid="17" grpId="0"/>
      <p:bldP spid="7176" grpId="0"/>
      <p:bldP spid="19" grpId="0"/>
      <p:bldP spid="20" grpId="0"/>
      <p:bldP spid="21" grpId="0"/>
      <p:bldP spid="22" grpId="0"/>
      <p:bldP spid="27" grpId="0" animBg="1"/>
      <p:bldP spid="28" grpId="0" animBg="1"/>
      <p:bldP spid="28" grpId="1" animBg="1"/>
      <p:bldP spid="28" grpId="2" animBg="1"/>
      <p:bldP spid="30" grpId="0" animBg="1"/>
      <p:bldP spid="30" grpId="1" animBg="1"/>
      <p:bldP spid="30" grpId="2" animBg="1"/>
      <p:bldP spid="32" grpId="0"/>
      <p:bldP spid="32" grpId="1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857224" y="2000240"/>
            <a:ext cx="677841" cy="1643074"/>
          </a:xfrm>
          <a:prstGeom prst="rect">
            <a:avLst/>
          </a:prstGeom>
          <a:solidFill>
            <a:srgbClr val="0014A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35973" y="2000240"/>
            <a:ext cx="677841" cy="1643074"/>
          </a:xfrm>
          <a:prstGeom prst="rect">
            <a:avLst/>
          </a:prstGeom>
          <a:solidFill>
            <a:srgbClr val="0014A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7" name="Группа 66"/>
          <p:cNvGrpSpPr/>
          <p:nvPr/>
        </p:nvGrpSpPr>
        <p:grpSpPr>
          <a:xfrm>
            <a:off x="846774" y="142852"/>
            <a:ext cx="677841" cy="3429025"/>
            <a:chOff x="857224" y="642918"/>
            <a:chExt cx="677841" cy="3429025"/>
          </a:xfrm>
        </p:grpSpPr>
        <p:sp>
          <p:nvSpPr>
            <p:cNvPr id="3076" name="Line 4"/>
            <p:cNvSpPr>
              <a:spLocks noChangeShapeType="1"/>
            </p:cNvSpPr>
            <p:nvPr/>
          </p:nvSpPr>
          <p:spPr bwMode="auto">
            <a:xfrm>
              <a:off x="857224" y="642918"/>
              <a:ext cx="0" cy="342902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1535065" y="642919"/>
              <a:ext cx="0" cy="342902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857224" y="4071943"/>
              <a:ext cx="67784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520" y="0"/>
            <a:ext cx="2071670" cy="646331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кипение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3643314"/>
            <a:ext cx="1928826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5072066" y="0"/>
            <a:ext cx="2500298" cy="5232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конденсация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 flipH="1" flipV="1">
            <a:off x="1392215" y="1606537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500298" y="278526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285984" y="142852"/>
            <a:ext cx="389850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072330" y="2428868"/>
            <a:ext cx="1229824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2252955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19010" y="1296310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2748895" y="1608767"/>
            <a:ext cx="860128" cy="785818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857488" y="2428868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571868" y="1571612"/>
            <a:ext cx="71438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4177655" y="965825"/>
            <a:ext cx="717252" cy="50006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V="1">
            <a:off x="4714876" y="928670"/>
            <a:ext cx="714380" cy="571504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357818" y="1585260"/>
            <a:ext cx="71438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V="1">
            <a:off x="6072198" y="1571612"/>
            <a:ext cx="857256" cy="85725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786050" y="2000240"/>
            <a:ext cx="750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233578" y="2041184"/>
            <a:ext cx="1066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3500430" y="1496785"/>
            <a:ext cx="1066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352302" y="581930"/>
            <a:ext cx="750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3786182" y="581930"/>
            <a:ext cx="1066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66814" y="500042"/>
            <a:ext cx="845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000099"/>
                </a:solidFill>
                <a:sym typeface="Symbol"/>
              </a:rPr>
              <a:t>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5642201" y="642918"/>
            <a:ext cx="930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000099"/>
                </a:solidFill>
                <a:sym typeface="Symbol"/>
              </a:rPr>
              <a:t> 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643702" y="1673544"/>
            <a:ext cx="845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000099"/>
                </a:solidFill>
                <a:sym typeface="Symbol"/>
              </a:rPr>
              <a:t>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7219089" y="1714488"/>
            <a:ext cx="930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000099"/>
                </a:solidFill>
                <a:sym typeface="Symbol"/>
              </a:rPr>
              <a:t> 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5286380" y="1785926"/>
            <a:ext cx="930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000099"/>
                </a:solidFill>
                <a:sym typeface="Symbol"/>
              </a:rPr>
              <a:t> 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755292" y="158110"/>
            <a:ext cx="85725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2108565" y="681319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2786050" y="157161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786050" y="8572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1285852" y="3357562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1000100" y="3500438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 rot="5400000">
            <a:off x="-502365" y="1558268"/>
            <a:ext cx="3357588" cy="69693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37"/>
          <p:cNvGrpSpPr/>
          <p:nvPr/>
        </p:nvGrpSpPr>
        <p:grpSpPr>
          <a:xfrm rot="21023929">
            <a:off x="840587" y="479627"/>
            <a:ext cx="491013" cy="2919170"/>
            <a:chOff x="1011356" y="547468"/>
            <a:chExt cx="491013" cy="3071369"/>
          </a:xfrm>
        </p:grpSpPr>
        <p:grpSp>
          <p:nvGrpSpPr>
            <p:cNvPr id="4" name="Группа 34"/>
            <p:cNvGrpSpPr/>
            <p:nvPr/>
          </p:nvGrpSpPr>
          <p:grpSpPr>
            <a:xfrm>
              <a:off x="1011356" y="547468"/>
              <a:ext cx="491013" cy="3071369"/>
              <a:chOff x="1024982" y="547468"/>
              <a:chExt cx="491013" cy="3071369"/>
            </a:xfrm>
          </p:grpSpPr>
          <p:sp>
            <p:nvSpPr>
              <p:cNvPr id="3080" name="AutoShape 8"/>
              <p:cNvSpPr>
                <a:spLocks noChangeArrowheads="1"/>
              </p:cNvSpPr>
              <p:nvPr/>
            </p:nvSpPr>
            <p:spPr bwMode="auto">
              <a:xfrm rot="856414">
                <a:off x="1348735" y="547468"/>
                <a:ext cx="167260" cy="289152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 rot="856414">
                <a:off x="1024982" y="3247070"/>
                <a:ext cx="83630" cy="37176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 rot="856414">
              <a:off x="1294012" y="1459564"/>
              <a:ext cx="83630" cy="1487070"/>
              <a:chOff x="3456" y="2448"/>
              <a:chExt cx="144" cy="864"/>
            </a:xfrm>
          </p:grpSpPr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3456" y="24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>
                <a:off x="3456" y="262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6" name="Line 14"/>
              <p:cNvSpPr>
                <a:spLocks noChangeShapeType="1"/>
              </p:cNvSpPr>
              <p:nvPr/>
            </p:nvSpPr>
            <p:spPr bwMode="auto">
              <a:xfrm>
                <a:off x="3456" y="273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7" name="Line 15"/>
              <p:cNvSpPr>
                <a:spLocks noChangeShapeType="1"/>
              </p:cNvSpPr>
              <p:nvPr/>
            </p:nvSpPr>
            <p:spPr bwMode="auto">
              <a:xfrm>
                <a:off x="3456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8" name="Line 16"/>
              <p:cNvSpPr>
                <a:spLocks noChangeShapeType="1"/>
              </p:cNvSpPr>
              <p:nvPr/>
            </p:nvSpPr>
            <p:spPr bwMode="auto">
              <a:xfrm>
                <a:off x="3456" y="3024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9" name="Line 17"/>
              <p:cNvSpPr>
                <a:spLocks noChangeShapeType="1"/>
              </p:cNvSpPr>
              <p:nvPr/>
            </p:nvSpPr>
            <p:spPr bwMode="auto">
              <a:xfrm>
                <a:off x="3456" y="316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0" name="Line 18"/>
              <p:cNvSpPr>
                <a:spLocks noChangeShapeType="1"/>
              </p:cNvSpPr>
              <p:nvPr/>
            </p:nvSpPr>
            <p:spPr bwMode="auto">
              <a:xfrm>
                <a:off x="3456" y="3312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991046" y="933264"/>
            <a:ext cx="642942" cy="89546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Line 10"/>
          <p:cNvSpPr>
            <a:spLocks noChangeShapeType="1"/>
          </p:cNvSpPr>
          <p:nvPr/>
        </p:nvSpPr>
        <p:spPr bwMode="auto">
          <a:xfrm rot="856414">
            <a:off x="1032773" y="1373158"/>
            <a:ext cx="337867" cy="167249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lum bright="10000" contrast="40000"/>
          </a:blip>
          <a:srcRect l="1938" r="3341"/>
          <a:stretch>
            <a:fillRect/>
          </a:stretch>
        </p:blipFill>
        <p:spPr bwMode="auto">
          <a:xfrm>
            <a:off x="1728128" y="3071810"/>
            <a:ext cx="7429552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" name="Скругленный прямоугольник 62"/>
          <p:cNvSpPr/>
          <p:nvPr/>
        </p:nvSpPr>
        <p:spPr>
          <a:xfrm>
            <a:off x="1755424" y="5201302"/>
            <a:ext cx="3459518" cy="357190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0" y="63616"/>
            <a:ext cx="9144032" cy="6794384"/>
            <a:chOff x="-32" y="-142876"/>
            <a:chExt cx="9144032" cy="7072362"/>
          </a:xfrm>
        </p:grpSpPr>
        <p:grpSp>
          <p:nvGrpSpPr>
            <p:cNvPr id="71" name="Группа 31"/>
            <p:cNvGrpSpPr/>
            <p:nvPr/>
          </p:nvGrpSpPr>
          <p:grpSpPr>
            <a:xfrm>
              <a:off x="-32" y="-142876"/>
              <a:ext cx="9144032" cy="7072362"/>
              <a:chOff x="-928758" y="2143139"/>
              <a:chExt cx="9144032" cy="6858000"/>
            </a:xfrm>
          </p:grpSpPr>
          <p:sp>
            <p:nvSpPr>
              <p:cNvPr id="74" name="Rectangle 25"/>
              <p:cNvSpPr>
                <a:spLocks noChangeArrowheads="1"/>
              </p:cNvSpPr>
              <p:nvPr/>
            </p:nvSpPr>
            <p:spPr bwMode="auto">
              <a:xfrm>
                <a:off x="-922362" y="2205932"/>
                <a:ext cx="9137636" cy="2143542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1"/>
                <a:r>
                  <a:rPr lang="ru-RU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1.Тела конденсируются и </a:t>
                </a:r>
                <a:r>
                  <a:rPr lang="ru-RU" sz="32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кипят</a:t>
                </a:r>
                <a:r>
                  <a:rPr lang="ru-RU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при  определённой  </a:t>
                </a:r>
                <a:r>
                  <a:rPr lang="en-US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3600" b="1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!!!!                       </a:t>
                </a:r>
                <a:endParaRPr lang="ru-RU" sz="28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hangingPunct="0"/>
                <a:r>
                  <a:rPr lang="ru-RU" sz="28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2. В  процессе </a:t>
                </a:r>
                <a:r>
                  <a:rPr lang="ru-RU" sz="28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кипения</a:t>
                </a:r>
                <a:r>
                  <a:rPr lang="ru-RU" sz="28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(конденсации ) </a:t>
                </a:r>
                <a:r>
                  <a:rPr lang="en-US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sz="3600" b="1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const</a:t>
                </a:r>
                <a:r>
                  <a:rPr lang="ru-RU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</a:t>
                </a:r>
                <a:endParaRPr lang="ru-RU" sz="36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0" indent="-457200"/>
                <a:endPara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73" name="Прямоугольник 72"/>
              <p:cNvSpPr/>
              <p:nvPr/>
            </p:nvSpPr>
            <p:spPr>
              <a:xfrm>
                <a:off x="-928758" y="2143139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86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ru-RU" sz="9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</a:t>
                </a:r>
                <a:endParaRPr lang="ru-RU" sz="9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ru-RU" sz="138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Q=</a:t>
                </a:r>
                <a:r>
                  <a:rPr lang="en-US" sz="8800" b="1" baseline="-25000" dirty="0" smtClean="0">
                    <a:solidFill>
                      <a:srgbClr val="FF33CC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138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sym typeface="Symbol" pitchFamily="18" charset="2"/>
                  </a:rPr>
                  <a:t>L</a:t>
                </a:r>
                <a:r>
                  <a:rPr lang="en-US" sz="88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88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2" name="TextBox 71"/>
            <p:cNvSpPr txBox="1"/>
            <p:nvPr/>
          </p:nvSpPr>
          <p:spPr>
            <a:xfrm>
              <a:off x="-32" y="5064185"/>
              <a:ext cx="9144032" cy="1729990"/>
            </a:xfrm>
            <a:prstGeom prst="rect">
              <a:avLst/>
            </a:prstGeom>
            <a:solidFill>
              <a:schemeClr val="tx1">
                <a:lumMod val="85000"/>
                <a:lumOff val="15000"/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ru-RU" sz="4000" b="1" dirty="0">
                  <a:solidFill>
                    <a:srgbClr val="92D05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парообразование </a:t>
              </a:r>
              <a:r>
                <a:rPr lang="ru-RU" sz="4000" b="1" dirty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4000" b="1" dirty="0">
                  <a:solidFill>
                    <a:srgbClr val="66CC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всему </a:t>
              </a:r>
              <a:r>
                <a:rPr lang="en-US" sz="4000" b="1" dirty="0" smtClean="0">
                  <a:solidFill>
                    <a:srgbClr val="66CC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4000" b="1" dirty="0" smtClean="0">
                  <a:solidFill>
                    <a:srgbClr val="66CC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при</a:t>
              </a:r>
              <a:r>
                <a:rPr lang="ru-RU" sz="4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</a:t>
              </a:r>
              <a:r>
                <a:rPr lang="ru-RU" sz="4800" b="1" baseline="-30000" dirty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КИПЕНИЯ</a:t>
              </a:r>
              <a:r>
                <a:rPr lang="ru-RU" sz="4800" b="1" dirty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 </a:t>
              </a: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ru-RU" sz="5400" b="1" dirty="0" smtClean="0">
                  <a:solidFill>
                    <a:srgbClr val="FF33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кипение</a:t>
              </a: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/</a:t>
              </a:r>
              <a:r>
                <a:rPr lang="ru-RU" sz="48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пузыри</a:t>
              </a: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/</a:t>
              </a:r>
              <a:endPara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6" presetClass="emph" presetSubtype="0" repeatCount="500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6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1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0" presetID="1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4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1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42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2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3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4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3075" grpId="0" animBg="1"/>
      <p:bldP spid="3075" grpId="1" animBg="1"/>
      <p:bldP spid="3073" grpId="0" animBg="1"/>
      <p:bldP spid="23" grpId="0" animBg="1"/>
      <p:bldP spid="23" grpId="1" animBg="1"/>
      <p:bldP spid="24" grpId="0" animBg="1"/>
      <p:bldP spid="41" grpId="0"/>
      <p:bldP spid="42" grpId="0"/>
      <p:bldP spid="44" grpId="0"/>
      <p:bldP spid="46" grpId="0"/>
      <p:bldP spid="49" grpId="0"/>
      <p:bldP spid="50" grpId="0"/>
      <p:bldP spid="53" grpId="0"/>
      <p:bldP spid="54" grpId="0"/>
      <p:bldP spid="55" grpId="0"/>
      <p:bldP spid="56" grpId="0"/>
      <p:bldP spid="57" grpId="0" animBg="1"/>
      <p:bldP spid="57" grpId="1" animBg="1"/>
      <p:bldP spid="57" grpId="2" animBg="1"/>
      <p:bldP spid="57" grpId="3" animBg="1"/>
      <p:bldP spid="58" grpId="0" animBg="1"/>
      <p:bldP spid="58" grpId="1" animBg="1"/>
      <p:bldP spid="58" grpId="2" animBg="1"/>
      <p:bldP spid="58" grpId="3" animBg="1"/>
      <p:bldP spid="47" grpId="0" build="p" animBg="1"/>
      <p:bldP spid="47" grpId="1" uiExpand="1" build="allAtOnce" animBg="1"/>
      <p:bldP spid="3082" grpId="0" animBg="1"/>
      <p:bldP spid="3082" grpId="1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0"/>
            <a:ext cx="9067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Испарение  (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Парообразование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явление ……………………………... (Во время парообразования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57200"/>
            <a:ext cx="28575" cy="180975"/>
          </a:xfrm>
          <a:prstGeom prst="rect">
            <a:avLst/>
          </a:prstGeom>
          <a:noFill/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428604"/>
            <a:ext cx="91440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…………….., т.к. кинетическая энергия не меняется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идут на потенциальную энергию).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Конденсация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явление ……………………………………………………….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Удельная теплота парообразования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воды (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=2,3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Дж/кг)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означает,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 ……………………………………………………………………………..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………………………………………………………………………………….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………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формула парообразования (конденсации).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Кипение –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интенсивное …………………………..……………………..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………………………………………………………………………………….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Скорость испарения зависит от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. . . . . . . . . . . . . . . . . . . . . . . . . . . . . . . . . . . . . . . . . . . . 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 . . . . . . . . . . . . . . . . . . . . . . . . . . . . .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 . . . . . . . . . . . . . . . . . . . . . . . . . . . . . 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. . . . . . . . . . . . . . . . . . . . . . . . . . . . . . . . . . . . . . . . . . . . . 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643042" y="0"/>
            <a:ext cx="6986593" cy="70788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ТЕПЛОТА парообразования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sym typeface="Symbol" pitchFamily="18" charset="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06" y="642918"/>
            <a:ext cx="12570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 -  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571480"/>
            <a:ext cx="1696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Дж –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571480"/>
            <a:ext cx="2985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удельная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2844" y="1214422"/>
            <a:ext cx="26775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2,3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599032" y="1214422"/>
            <a:ext cx="1409361" cy="995133"/>
            <a:chOff x="2469887" y="5355195"/>
            <a:chExt cx="1180684" cy="995133"/>
          </a:xfrm>
        </p:grpSpPr>
        <p:sp>
          <p:nvSpPr>
            <p:cNvPr id="12" name="Rectangle 1"/>
            <p:cNvSpPr>
              <a:spLocks noChangeArrowheads="1"/>
            </p:cNvSpPr>
            <p:nvPr/>
          </p:nvSpPr>
          <p:spPr bwMode="auto">
            <a:xfrm>
              <a:off x="2469887" y="5355195"/>
              <a:ext cx="118068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853864" y="5827108"/>
              <a:ext cx="5401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endPara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316742" y="1142984"/>
            <a:ext cx="29618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0,85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7000892" y="1153434"/>
            <a:ext cx="1409361" cy="995133"/>
            <a:chOff x="2469887" y="5355195"/>
            <a:chExt cx="1180684" cy="995133"/>
          </a:xfrm>
        </p:grpSpPr>
        <p:sp>
          <p:nvSpPr>
            <p:cNvPr id="17" name="Rectangle 1"/>
            <p:cNvSpPr>
              <a:spLocks noChangeArrowheads="1"/>
            </p:cNvSpPr>
            <p:nvPr/>
          </p:nvSpPr>
          <p:spPr bwMode="auto">
            <a:xfrm>
              <a:off x="2469887" y="5355195"/>
              <a:ext cx="118068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000099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853864" y="5827108"/>
              <a:ext cx="5401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endParaRPr lang="ru-RU" sz="2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214282" y="2180862"/>
            <a:ext cx="16225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кг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615714" y="2143116"/>
            <a:ext cx="1965795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Дж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979860" y="2214554"/>
            <a:ext cx="2306916" cy="928694"/>
          </a:xfrm>
          <a:prstGeom prst="roundRect">
            <a:avLst/>
          </a:prstGeom>
          <a:solidFill>
            <a:schemeClr val="accent1">
              <a:alpha val="73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5673208" y="2214554"/>
            <a:ext cx="157286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622538" y="2285992"/>
            <a:ext cx="13564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62290" y="2193654"/>
            <a:ext cx="12279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596" y="3340716"/>
            <a:ext cx="13737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458033" y="3000372"/>
            <a:ext cx="10743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91779" y="3571876"/>
            <a:ext cx="8691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Двойные круглые скобки 28"/>
          <p:cNvSpPr/>
          <p:nvPr/>
        </p:nvSpPr>
        <p:spPr>
          <a:xfrm>
            <a:off x="2578988" y="3286124"/>
            <a:ext cx="1357322" cy="928694"/>
          </a:xfrm>
          <a:prstGeom prst="bracketPair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0" name="Группа 29"/>
          <p:cNvGrpSpPr/>
          <p:nvPr/>
        </p:nvGrpSpPr>
        <p:grpSpPr>
          <a:xfrm>
            <a:off x="2623130" y="3204236"/>
            <a:ext cx="1132041" cy="996557"/>
            <a:chOff x="2527594" y="5293640"/>
            <a:chExt cx="1132041" cy="996557"/>
          </a:xfrm>
        </p:grpSpPr>
        <p:sp>
          <p:nvSpPr>
            <p:cNvPr id="31" name="Rectangle 1"/>
            <p:cNvSpPr>
              <a:spLocks noChangeArrowheads="1"/>
            </p:cNvSpPr>
            <p:nvPr/>
          </p:nvSpPr>
          <p:spPr bwMode="auto">
            <a:xfrm>
              <a:off x="2527594" y="5293640"/>
              <a:ext cx="11320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2817275" y="5705422"/>
              <a:ext cx="710451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единительная линия 33"/>
          <p:cNvCxnSpPr/>
          <p:nvPr/>
        </p:nvCxnSpPr>
        <p:spPr>
          <a:xfrm flipV="1">
            <a:off x="1571604" y="3714752"/>
            <a:ext cx="957619" cy="37982"/>
          </a:xfrm>
          <a:prstGeom prst="line">
            <a:avLst/>
          </a:prstGeom>
          <a:ln w="38100">
            <a:solidFill>
              <a:schemeClr val="tx1"/>
            </a:solidFill>
          </a:ln>
          <a:scene3d>
            <a:camera prst="orthographicFront">
              <a:rot lat="0" lon="0" rev="214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1" cstate="print">
            <a:lum bright="10000" contrast="40000"/>
          </a:blip>
          <a:srcRect/>
          <a:stretch>
            <a:fillRect/>
          </a:stretch>
        </p:blipFill>
        <p:spPr bwMode="auto">
          <a:xfrm>
            <a:off x="1207591" y="4214819"/>
            <a:ext cx="7936409" cy="2643181"/>
          </a:xfrm>
          <a:prstGeom prst="rect">
            <a:avLst/>
          </a:prstGeom>
          <a:noFill/>
          <a:ln w="57150">
            <a:solidFill>
              <a:srgbClr val="FF33CC"/>
            </a:solidFill>
            <a:miter lim="800000"/>
            <a:headEnd/>
            <a:tailEnd/>
          </a:ln>
        </p:spPr>
      </p:pic>
      <p:sp>
        <p:nvSpPr>
          <p:cNvPr id="38" name="Скругленный прямоугольник 37"/>
          <p:cNvSpPr/>
          <p:nvPr/>
        </p:nvSpPr>
        <p:spPr>
          <a:xfrm>
            <a:off x="1142976" y="5745510"/>
            <a:ext cx="3429024" cy="357190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371598" y="4544712"/>
            <a:ext cx="571504" cy="411782"/>
          </a:xfrm>
          <a:prstGeom prst="roundRect">
            <a:avLst/>
          </a:prstGeom>
          <a:noFill/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5500694" y="5715016"/>
            <a:ext cx="3429024" cy="357190"/>
          </a:xfrm>
          <a:prstGeom prst="round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Группа 39"/>
          <p:cNvGrpSpPr/>
          <p:nvPr/>
        </p:nvGrpSpPr>
        <p:grpSpPr>
          <a:xfrm>
            <a:off x="-32" y="0"/>
            <a:ext cx="9144032" cy="6794384"/>
            <a:chOff x="-32" y="-142876"/>
            <a:chExt cx="9144032" cy="7072362"/>
          </a:xfrm>
          <a:solidFill>
            <a:schemeClr val="tx1">
              <a:lumMod val="85000"/>
              <a:lumOff val="15000"/>
              <a:alpha val="63000"/>
            </a:schemeClr>
          </a:solidFill>
        </p:grpSpPr>
        <p:grpSp>
          <p:nvGrpSpPr>
            <p:cNvPr id="41" name="Группа 31"/>
            <p:cNvGrpSpPr/>
            <p:nvPr/>
          </p:nvGrpSpPr>
          <p:grpSpPr>
            <a:xfrm>
              <a:off x="-32" y="-142876"/>
              <a:ext cx="9144032" cy="7072362"/>
              <a:chOff x="-928758" y="2143139"/>
              <a:chExt cx="9144032" cy="6858000"/>
            </a:xfrm>
            <a:grpFill/>
          </p:grpSpPr>
          <p:sp>
            <p:nvSpPr>
              <p:cNvPr id="43" name="Прямоугольник 42"/>
              <p:cNvSpPr/>
              <p:nvPr/>
            </p:nvSpPr>
            <p:spPr>
              <a:xfrm>
                <a:off x="-928758" y="2143139"/>
                <a:ext cx="9144000" cy="6858000"/>
              </a:xfrm>
              <a:prstGeom prst="rect">
                <a:avLst/>
              </a:prstGeom>
              <a:grpFill/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ru-RU" sz="9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</a:t>
                </a:r>
                <a:endParaRPr lang="ru-RU" sz="9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ru-RU" sz="138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Q=</a:t>
                </a:r>
                <a:r>
                  <a:rPr lang="en-US" sz="8800" b="1" baseline="-25000" dirty="0" smtClean="0">
                    <a:solidFill>
                      <a:srgbClr val="FF33CC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138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sym typeface="Symbol" pitchFamily="18" charset="2"/>
                  </a:rPr>
                  <a:t>L</a:t>
                </a:r>
                <a:r>
                  <a:rPr lang="en-US" sz="88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88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4" name="Rectangle 25"/>
              <p:cNvSpPr>
                <a:spLocks noChangeArrowheads="1"/>
              </p:cNvSpPr>
              <p:nvPr/>
            </p:nvSpPr>
            <p:spPr bwMode="auto">
              <a:xfrm>
                <a:off x="-922362" y="2205932"/>
                <a:ext cx="9137636" cy="2143542"/>
              </a:xfrm>
              <a:prstGeom prst="rect">
                <a:avLst/>
              </a:prstGeom>
              <a:grp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1"/>
                <a:r>
                  <a:rPr lang="ru-RU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1.Тела конденсируются и </a:t>
                </a:r>
                <a:r>
                  <a:rPr lang="ru-RU" sz="32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кипят</a:t>
                </a:r>
                <a:r>
                  <a:rPr lang="ru-RU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при  определённой  </a:t>
                </a:r>
                <a:r>
                  <a:rPr lang="en-US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3600" b="1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!!!!                       </a:t>
                </a:r>
                <a:endParaRPr lang="ru-RU" sz="28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hangingPunct="0"/>
                <a:r>
                  <a:rPr lang="ru-RU" sz="28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2. В  процессе </a:t>
                </a:r>
                <a:r>
                  <a:rPr lang="ru-RU" sz="28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кипения</a:t>
                </a:r>
                <a:r>
                  <a:rPr lang="ru-RU" sz="28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(конденсации ) </a:t>
                </a:r>
                <a:r>
                  <a:rPr lang="en-US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sz="3600" b="1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const</a:t>
                </a:r>
                <a:r>
                  <a:rPr lang="ru-RU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</a:t>
                </a:r>
                <a:endParaRPr lang="ru-RU" sz="36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0" indent="-457200"/>
                <a:endPara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-32" y="5064185"/>
              <a:ext cx="9144032" cy="172999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lvl="0"/>
              <a:r>
                <a:rPr lang="ru-RU" sz="4000" b="1" dirty="0">
                  <a:solidFill>
                    <a:srgbClr val="92D05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парообразование </a:t>
              </a:r>
              <a:r>
                <a:rPr lang="ru-RU" sz="4000" b="1" dirty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4000" b="1" dirty="0">
                  <a:solidFill>
                    <a:srgbClr val="66CC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всему </a:t>
              </a:r>
              <a:r>
                <a:rPr lang="en-US" sz="4000" b="1" dirty="0" smtClean="0">
                  <a:solidFill>
                    <a:srgbClr val="66CC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4000" b="1" dirty="0" smtClean="0">
                  <a:solidFill>
                    <a:srgbClr val="66CC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при</a:t>
              </a:r>
              <a:r>
                <a:rPr lang="ru-RU" sz="4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</a:t>
              </a:r>
              <a:r>
                <a:rPr lang="ru-RU" sz="4800" b="1" baseline="-30000" dirty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КИПЕНИЯ</a:t>
              </a:r>
              <a:r>
                <a:rPr lang="ru-RU" sz="4800" b="1" dirty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 </a:t>
              </a: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ru-RU" sz="5400" b="1" dirty="0" smtClean="0">
                  <a:solidFill>
                    <a:srgbClr val="FF33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кипение</a:t>
              </a: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/</a:t>
              </a:r>
              <a:r>
                <a:rPr lang="ru-RU" sz="48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пузыри</a:t>
              </a: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/</a:t>
              </a:r>
              <a:endPara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704A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1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" grpId="0" animBg="1"/>
      <p:bldP spid="4" grpId="0"/>
      <p:bldP spid="7" grpId="0"/>
      <p:bldP spid="7" grpId="1"/>
      <p:bldP spid="8" grpId="0"/>
      <p:bldP spid="9" grpId="0"/>
      <p:bldP spid="15" grpId="0"/>
      <p:bldP spid="20" grpId="0"/>
      <p:bldP spid="21" grpId="0" animBg="1"/>
      <p:bldP spid="21" grpId="1" animBg="1"/>
      <p:bldP spid="22" grpId="0" animBg="1"/>
      <p:bldP spid="22" grpId="1" animBg="1"/>
      <p:bldP spid="22" grpId="2" animBg="1"/>
      <p:bldP spid="23" grpId="0"/>
      <p:bldP spid="23" grpId="1"/>
      <p:bldP spid="23" grpId="2"/>
      <p:bldP spid="24" grpId="0"/>
      <p:bldP spid="25" grpId="0"/>
      <p:bldP spid="25" grpId="1"/>
      <p:bldP spid="25" grpId="2"/>
      <p:bldP spid="26" grpId="0"/>
      <p:bldP spid="27" grpId="0"/>
      <p:bldP spid="28" grpId="0"/>
      <p:bldP spid="29" grpId="0" animBg="1"/>
      <p:bldP spid="38" grpId="0" animBg="1"/>
      <p:bldP spid="39" grpId="0" animBg="1"/>
      <p:bldP spid="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Скругленный прямоугольник 97"/>
          <p:cNvSpPr/>
          <p:nvPr/>
        </p:nvSpPr>
        <p:spPr>
          <a:xfrm>
            <a:off x="4214778" y="3643314"/>
            <a:ext cx="492922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4529363" y="3630511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1708239">
            <a:off x="4854468" y="2799825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714876" y="350043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бензином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85983" y="3149742"/>
            <a:ext cx="3158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Алюминием,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паром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-150128" y="4143380"/>
            <a:ext cx="215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1187118" y="4201170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214942" y="4143380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639120" y="426310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245700" y="4116084"/>
            <a:ext cx="1000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024266" y="4160603"/>
            <a:ext cx="928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929190" y="4228466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endParaRPr lang="ru-RU" sz="1600" dirty="0"/>
          </a:p>
        </p:txBody>
      </p:sp>
      <p:grpSp>
        <p:nvGrpSpPr>
          <p:cNvPr id="67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572000" y="1214422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4714876" y="428604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55176" y="928670"/>
            <a:ext cx="677841" cy="234380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5333720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rot="5400000" flipH="1" flipV="1">
            <a:off x="6070762" y="515126"/>
            <a:ext cx="645814" cy="50006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4054382" y="214290"/>
            <a:ext cx="731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119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rot="5400000" flipH="1" flipV="1">
            <a:off x="3701096" y="728004"/>
            <a:ext cx="642942" cy="214314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9"/>
          <p:cNvGrpSpPr>
            <a:grpSpLocks/>
          </p:cNvGrpSpPr>
          <p:nvPr/>
        </p:nvGrpSpPr>
        <p:grpSpPr bwMode="auto">
          <a:xfrm>
            <a:off x="3143240" y="3357562"/>
            <a:ext cx="688956" cy="785818"/>
            <a:chOff x="2880" y="6480"/>
            <a:chExt cx="166" cy="549"/>
          </a:xfrm>
        </p:grpSpPr>
        <p:grpSp>
          <p:nvGrpSpPr>
            <p:cNvPr id="161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163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62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5" name="Прямоугольник 164"/>
          <p:cNvSpPr/>
          <p:nvPr/>
        </p:nvSpPr>
        <p:spPr>
          <a:xfrm>
            <a:off x="3158134" y="3846198"/>
            <a:ext cx="571504" cy="2857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3160072" y="3828740"/>
            <a:ext cx="566102" cy="2416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6" name="Прямоугольник 175"/>
          <p:cNvSpPr/>
          <p:nvPr/>
        </p:nvSpPr>
        <p:spPr>
          <a:xfrm>
            <a:off x="3537320" y="4184133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1523408" y="415702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6286512" y="4228466"/>
            <a:ext cx="1272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71546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3071802" y="913434"/>
            <a:ext cx="85725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3570846" y="3187390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3285094" y="3213109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0" name="Группа 59"/>
          <p:cNvGrpSpPr/>
          <p:nvPr/>
        </p:nvGrpSpPr>
        <p:grpSpPr>
          <a:xfrm>
            <a:off x="0" y="63616"/>
            <a:ext cx="9144032" cy="6794384"/>
            <a:chOff x="-32" y="-142876"/>
            <a:chExt cx="9144032" cy="7072362"/>
          </a:xfrm>
        </p:grpSpPr>
        <p:grpSp>
          <p:nvGrpSpPr>
            <p:cNvPr id="61" name="Группа 31"/>
            <p:cNvGrpSpPr/>
            <p:nvPr/>
          </p:nvGrpSpPr>
          <p:grpSpPr>
            <a:xfrm>
              <a:off x="-32" y="-142876"/>
              <a:ext cx="9144032" cy="7072362"/>
              <a:chOff x="-928758" y="2143139"/>
              <a:chExt cx="9144032" cy="6858000"/>
            </a:xfrm>
          </p:grpSpPr>
          <p:sp>
            <p:nvSpPr>
              <p:cNvPr id="63" name="Прямоугольник 62"/>
              <p:cNvSpPr/>
              <p:nvPr/>
            </p:nvSpPr>
            <p:spPr>
              <a:xfrm>
                <a:off x="-928758" y="2143139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9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ru-RU" sz="9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</a:t>
                </a:r>
                <a:endParaRPr lang="ru-RU" sz="9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ru-RU" sz="138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Q=</a:t>
                </a:r>
                <a:r>
                  <a:rPr lang="en-US" sz="8800" b="1" baseline="-25000" dirty="0" smtClean="0">
                    <a:solidFill>
                      <a:srgbClr val="FF33CC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138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sym typeface="Symbol" pitchFamily="18" charset="2"/>
                  </a:rPr>
                  <a:t>L</a:t>
                </a:r>
                <a:r>
                  <a:rPr lang="en-US" sz="88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88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1" name="Rectangle 25"/>
              <p:cNvSpPr>
                <a:spLocks noChangeArrowheads="1"/>
              </p:cNvSpPr>
              <p:nvPr/>
            </p:nvSpPr>
            <p:spPr bwMode="auto">
              <a:xfrm>
                <a:off x="-922362" y="2205932"/>
                <a:ext cx="9137636" cy="2143542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1"/>
                <a:r>
                  <a:rPr lang="ru-RU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1.Тела конденсируются и </a:t>
                </a:r>
                <a:r>
                  <a:rPr lang="ru-RU" sz="32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кипят</a:t>
                </a:r>
                <a:r>
                  <a:rPr lang="ru-RU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при  определённой  </a:t>
                </a:r>
                <a:r>
                  <a:rPr lang="en-US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3600" b="1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!!!!                       </a:t>
                </a:r>
                <a:endParaRPr lang="ru-RU" sz="28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hangingPunct="0"/>
                <a:r>
                  <a:rPr lang="ru-RU" sz="28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2. В  процессе </a:t>
                </a:r>
                <a:r>
                  <a:rPr lang="ru-RU" sz="28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кипения</a:t>
                </a:r>
                <a:r>
                  <a:rPr lang="ru-RU" sz="28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(конденсации ) </a:t>
                </a:r>
                <a:r>
                  <a:rPr lang="en-US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sz="3600" b="1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const</a:t>
                </a:r>
                <a:r>
                  <a:rPr lang="ru-RU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</a:t>
                </a:r>
                <a:endParaRPr lang="ru-RU" sz="36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0" indent="-457200"/>
                <a:endPara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-32" y="5064185"/>
              <a:ext cx="9144032" cy="172999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ru-RU" sz="4000" b="1" dirty="0">
                  <a:solidFill>
                    <a:srgbClr val="92D05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парообразование </a:t>
              </a:r>
              <a:r>
                <a:rPr lang="ru-RU" sz="4000" b="1" dirty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4000" b="1" dirty="0">
                  <a:solidFill>
                    <a:srgbClr val="66CC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всему </a:t>
              </a:r>
              <a:r>
                <a:rPr lang="en-US" sz="4000" b="1" dirty="0" smtClean="0">
                  <a:solidFill>
                    <a:srgbClr val="66CC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4000" b="1" dirty="0" smtClean="0">
                  <a:solidFill>
                    <a:srgbClr val="66CC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при</a:t>
              </a:r>
              <a:r>
                <a:rPr lang="ru-RU" sz="4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</a:t>
              </a:r>
              <a:r>
                <a:rPr lang="ru-RU" sz="4800" b="1" baseline="-30000" dirty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КИПЕНИЯ</a:t>
              </a:r>
              <a:r>
                <a:rPr lang="ru-RU" sz="4800" b="1" dirty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 </a:t>
              </a: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ru-RU" sz="5400" b="1" dirty="0" smtClean="0">
                  <a:solidFill>
                    <a:srgbClr val="FF33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кипение</a:t>
              </a: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/</a:t>
              </a:r>
              <a:r>
                <a:rPr lang="ru-RU" sz="48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пузыри</a:t>
              </a: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/</a:t>
              </a:r>
              <a:endPara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7452320" y="0"/>
            <a:ext cx="169168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4-1,стр.8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37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6" presetClass="emph" presetSubtype="0" repeatCount="300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500"/>
                            </p:stCondLst>
                            <p:childTnLst>
                              <p:par>
                                <p:cTn id="1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000"/>
                            </p:stCondLst>
                            <p:childTnLst>
                              <p:par>
                                <p:cTn id="1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58" grpId="0"/>
      <p:bldP spid="59" grpId="0"/>
      <p:bldP spid="64" grpId="0"/>
      <p:bldP spid="65" grpId="0"/>
      <p:bldP spid="66" grpId="0"/>
      <p:bldP spid="68" grpId="0"/>
      <p:bldP spid="69" grpId="0"/>
      <p:bldP spid="70" grpId="0"/>
      <p:bldP spid="79" grpId="0"/>
      <p:bldP spid="80" grpId="0"/>
      <p:bldP spid="85" grpId="0"/>
      <p:bldP spid="111" grpId="0" animBg="1"/>
      <p:bldP spid="165" grpId="0" animBg="1"/>
      <p:bldP spid="167" grpId="0" animBg="1"/>
      <p:bldP spid="176" grpId="0"/>
      <p:bldP spid="177" grpId="0"/>
      <p:bldP spid="178" grpId="0"/>
      <p:bldP spid="139" grpId="0" animBg="1"/>
      <p:bldP spid="139" grpId="1" animBg="1"/>
      <p:bldP spid="139" grpId="2" animBg="1"/>
      <p:bldP spid="139" grpId="3" animBg="1"/>
      <p:bldP spid="140" grpId="0" animBg="1"/>
      <p:bldP spid="140" grpId="1" animBg="1"/>
      <p:bldP spid="140" grpId="2" animBg="1"/>
      <p:bldP spid="140" grpId="3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Скругленный прямоугольник 97"/>
          <p:cNvSpPr/>
          <p:nvPr/>
        </p:nvSpPr>
        <p:spPr>
          <a:xfrm>
            <a:off x="4214778" y="3643314"/>
            <a:ext cx="4929222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0644" y="-24"/>
            <a:ext cx="2501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алюм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=200г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840386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600</a:t>
            </a:r>
            <a:r>
              <a:rPr lang="ru-RU" sz="28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-10450" y="381264"/>
            <a:ext cx="200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алюм</a:t>
            </a:r>
            <a:r>
              <a:rPr lang="ru-RU" sz="2800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=880</a:t>
            </a:r>
            <a:endParaRPr lang="ru-RU" sz="28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44"/>
          <p:cNvGrpSpPr/>
          <p:nvPr/>
        </p:nvGrpSpPr>
        <p:grpSpPr>
          <a:xfrm>
            <a:off x="1714480" y="299376"/>
            <a:ext cx="957619" cy="735544"/>
            <a:chOff x="2643174" y="5443768"/>
            <a:chExt cx="957619" cy="735544"/>
          </a:xfrm>
        </p:grpSpPr>
        <p:sp>
          <p:nvSpPr>
            <p:cNvPr id="46" name="Rectangle 1"/>
            <p:cNvSpPr>
              <a:spLocks noChangeArrowheads="1"/>
            </p:cNvSpPr>
            <p:nvPr/>
          </p:nvSpPr>
          <p:spPr bwMode="auto">
            <a:xfrm>
              <a:off x="2650426" y="5443768"/>
              <a:ext cx="8114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2656822" y="5779202"/>
              <a:ext cx="78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Прямоугольник 48"/>
          <p:cNvSpPr/>
          <p:nvPr/>
        </p:nvSpPr>
        <p:spPr>
          <a:xfrm>
            <a:off x="-71470" y="1357298"/>
            <a:ext cx="19288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бензин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4"/>
          <p:cNvGrpSpPr/>
          <p:nvPr/>
        </p:nvGrpSpPr>
        <p:grpSpPr>
          <a:xfrm>
            <a:off x="1456493" y="1214422"/>
            <a:ext cx="1400995" cy="872023"/>
            <a:chOff x="1500707" y="4995752"/>
            <a:chExt cx="1720911" cy="872023"/>
          </a:xfrm>
        </p:grpSpPr>
        <p:sp>
          <p:nvSpPr>
            <p:cNvPr id="50" name="Прямоугольник 49"/>
            <p:cNvSpPr/>
            <p:nvPr/>
          </p:nvSpPr>
          <p:spPr>
            <a:xfrm>
              <a:off x="1500707" y="5256271"/>
              <a:ext cx="66790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46</a:t>
              </a:r>
              <a:endParaRPr lang="ru-RU" sz="1100" b="1" dirty="0"/>
            </a:p>
          </p:txBody>
        </p:sp>
        <p:grpSp>
          <p:nvGrpSpPr>
            <p:cNvPr id="4" name="Группа 50"/>
            <p:cNvGrpSpPr/>
            <p:nvPr/>
          </p:nvGrpSpPr>
          <p:grpSpPr>
            <a:xfrm>
              <a:off x="1868487" y="4995752"/>
              <a:ext cx="1353131" cy="872023"/>
              <a:chOff x="2469886" y="5355195"/>
              <a:chExt cx="1133577" cy="872023"/>
            </a:xfrm>
          </p:grpSpPr>
          <p:sp>
            <p:nvSpPr>
              <p:cNvPr id="52" name="Rectangle 1"/>
              <p:cNvSpPr>
                <a:spLocks noChangeArrowheads="1"/>
              </p:cNvSpPr>
              <p:nvPr/>
            </p:nvSpPr>
            <p:spPr bwMode="auto">
              <a:xfrm>
                <a:off x="2469886" y="5355195"/>
                <a:ext cx="113357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853863" y="5827108"/>
                <a:ext cx="49354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4" name="Прямая соединительная линия 53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Прямоугольник 55"/>
          <p:cNvSpPr/>
          <p:nvPr/>
        </p:nvSpPr>
        <p:spPr>
          <a:xfrm>
            <a:off x="-52188" y="2489856"/>
            <a:ext cx="23582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бензина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529363" y="3630511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 rot="1708239">
            <a:off x="4854468" y="2799825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1679555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4714876" y="3500438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бензином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85983" y="3149742"/>
            <a:ext cx="3158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Алюминием,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 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паром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-150128" y="4143380"/>
            <a:ext cx="215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1187118" y="4201170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5214942" y="4143380"/>
            <a:ext cx="12858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2639120" y="4263102"/>
            <a:ext cx="11221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7245700" y="4116084"/>
            <a:ext cx="10001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</a:t>
            </a:r>
            <a:endParaRPr lang="ru-RU" sz="2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024266" y="4160603"/>
            <a:ext cx="9286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-32" y="4786322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endParaRPr lang="ru-RU" sz="1050" b="1" dirty="0"/>
          </a:p>
        </p:txBody>
      </p:sp>
      <p:sp>
        <p:nvSpPr>
          <p:cNvPr id="82" name="Прямоугольник 81"/>
          <p:cNvSpPr/>
          <p:nvPr/>
        </p:nvSpPr>
        <p:spPr>
          <a:xfrm>
            <a:off x="1244908" y="4674317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2149504" y="5612707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2383862" y="5654306"/>
            <a:ext cx="1674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226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929190" y="4228466"/>
            <a:ext cx="418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endParaRPr lang="ru-RU" sz="16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6572264" y="5072074"/>
            <a:ext cx="250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880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0,2кг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•100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-68272" y="5680189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endParaRPr lang="ru-RU" sz="1050" b="1" dirty="0"/>
          </a:p>
        </p:txBody>
      </p:sp>
      <p:sp>
        <p:nvSpPr>
          <p:cNvPr id="88" name="Прямоугольник 87"/>
          <p:cNvSpPr/>
          <p:nvPr/>
        </p:nvSpPr>
        <p:spPr>
          <a:xfrm>
            <a:off x="1061088" y="5585788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2643174" y="4670742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234590" y="4725143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8011959" y="5500702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286248" y="6102700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5500694" y="6160021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5905224" y="6218633"/>
            <a:ext cx="1667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8,5</a:t>
            </a:r>
            <a:r>
              <a:rPr lang="ru-RU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гр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164413" y="954910"/>
            <a:ext cx="691963" cy="2371729"/>
            <a:chOff x="10944" y="4752"/>
            <a:chExt cx="294" cy="432"/>
          </a:xfrm>
        </p:grpSpPr>
        <p:sp>
          <p:nvSpPr>
            <p:cNvPr id="90" name="Rectangle 3"/>
            <p:cNvSpPr>
              <a:spLocks noChangeArrowheads="1"/>
            </p:cNvSpPr>
            <p:nvPr/>
          </p:nvSpPr>
          <p:spPr bwMode="auto">
            <a:xfrm>
              <a:off x="10950" y="4950"/>
              <a:ext cx="288" cy="234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66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"/>
            <p:cNvSpPr>
              <a:spLocks noChangeShapeType="1"/>
            </p:cNvSpPr>
            <p:nvPr/>
          </p:nvSpPr>
          <p:spPr bwMode="auto">
            <a:xfrm>
              <a:off x="10944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0" name="Line 5"/>
            <p:cNvSpPr>
              <a:spLocks noChangeShapeType="1"/>
            </p:cNvSpPr>
            <p:nvPr/>
          </p:nvSpPr>
          <p:spPr bwMode="auto">
            <a:xfrm>
              <a:off x="11232" y="4752"/>
              <a:ext cx="0" cy="432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1" name="Line 6"/>
            <p:cNvSpPr>
              <a:spLocks noChangeShapeType="1"/>
            </p:cNvSpPr>
            <p:nvPr/>
          </p:nvSpPr>
          <p:spPr bwMode="auto">
            <a:xfrm>
              <a:off x="10944" y="5184"/>
              <a:ext cx="288" cy="0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572000" y="1214422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4714876" y="428604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Rectangle 3"/>
          <p:cNvSpPr>
            <a:spLocks noChangeArrowheads="1"/>
          </p:cNvSpPr>
          <p:nvPr/>
        </p:nvSpPr>
        <p:spPr bwMode="auto">
          <a:xfrm>
            <a:off x="3155176" y="928670"/>
            <a:ext cx="677841" cy="2343806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5333720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 rot="5400000" flipH="1" flipV="1">
            <a:off x="6070762" y="515126"/>
            <a:ext cx="645814" cy="50006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/>
          <p:cNvSpPr/>
          <p:nvPr/>
        </p:nvSpPr>
        <p:spPr>
          <a:xfrm>
            <a:off x="4054382" y="214290"/>
            <a:ext cx="731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7" name="Группа 34"/>
          <p:cNvGrpSpPr/>
          <p:nvPr/>
        </p:nvGrpSpPr>
        <p:grpSpPr>
          <a:xfrm>
            <a:off x="3400209" y="71414"/>
            <a:ext cx="502269" cy="3112841"/>
            <a:chOff x="1013726" y="547468"/>
            <a:chExt cx="502269" cy="3112841"/>
          </a:xfrm>
        </p:grpSpPr>
        <p:sp>
          <p:nvSpPr>
            <p:cNvPr id="128" name="AutoShape 8"/>
            <p:cNvSpPr>
              <a:spLocks noChangeArrowheads="1"/>
            </p:cNvSpPr>
            <p:nvPr/>
          </p:nvSpPr>
          <p:spPr bwMode="auto">
            <a:xfrm rot="856414">
              <a:off x="1348735" y="547468"/>
              <a:ext cx="167260" cy="28915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 rot="856414">
              <a:off x="1013726" y="3288542"/>
              <a:ext cx="83630" cy="3717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Группа 133"/>
          <p:cNvGrpSpPr/>
          <p:nvPr/>
        </p:nvGrpSpPr>
        <p:grpSpPr>
          <a:xfrm>
            <a:off x="71406" y="1967203"/>
            <a:ext cx="1237839" cy="637578"/>
            <a:chOff x="71406" y="1967203"/>
            <a:chExt cx="1237839" cy="63757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1967203"/>
              <a:ext cx="123783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=10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143116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285720" y="2360628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Выкипела и …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Line 10"/>
          <p:cNvSpPr>
            <a:spLocks noChangeShapeType="1"/>
          </p:cNvSpPr>
          <p:nvPr/>
        </p:nvSpPr>
        <p:spPr bwMode="auto">
          <a:xfrm rot="856414">
            <a:off x="3683282" y="1129089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rot="5400000" flipH="1" flipV="1">
            <a:off x="3701096" y="728004"/>
            <a:ext cx="642942" cy="214314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143240" y="3357562"/>
            <a:ext cx="688956" cy="785818"/>
            <a:chOff x="2880" y="6480"/>
            <a:chExt cx="166" cy="549"/>
          </a:xfrm>
        </p:grpSpPr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2880" y="6480"/>
              <a:ext cx="166" cy="549"/>
              <a:chOff x="2880" y="6480"/>
              <a:chExt cx="166" cy="549"/>
            </a:xfrm>
          </p:grpSpPr>
          <p:sp>
            <p:nvSpPr>
              <p:cNvPr id="163" name="Rectangle 11"/>
              <p:cNvSpPr>
                <a:spLocks noChangeArrowheads="1"/>
              </p:cNvSpPr>
              <p:nvPr/>
            </p:nvSpPr>
            <p:spPr bwMode="auto">
              <a:xfrm>
                <a:off x="2880" y="6741"/>
                <a:ext cx="144" cy="28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64" name="Freeform 12"/>
              <p:cNvSpPr>
                <a:spLocks/>
              </p:cNvSpPr>
              <p:nvPr/>
            </p:nvSpPr>
            <p:spPr bwMode="auto">
              <a:xfrm>
                <a:off x="2960" y="6480"/>
                <a:ext cx="86" cy="251"/>
              </a:xfrm>
              <a:custGeom>
                <a:avLst/>
                <a:gdLst/>
                <a:ahLst/>
                <a:cxnLst>
                  <a:cxn ang="0">
                    <a:pos x="0" y="251"/>
                  </a:cxn>
                  <a:cxn ang="0">
                    <a:pos x="65" y="215"/>
                  </a:cxn>
                  <a:cxn ang="0">
                    <a:pos x="79" y="172"/>
                  </a:cxn>
                  <a:cxn ang="0">
                    <a:pos x="86" y="151"/>
                  </a:cxn>
                  <a:cxn ang="0">
                    <a:pos x="43" y="0"/>
                  </a:cxn>
                </a:cxnLst>
                <a:rect l="0" t="0" r="r" b="b"/>
                <a:pathLst>
                  <a:path w="86" h="251">
                    <a:moveTo>
                      <a:pt x="0" y="251"/>
                    </a:moveTo>
                    <a:cubicBezTo>
                      <a:pt x="30" y="244"/>
                      <a:pt x="43" y="236"/>
                      <a:pt x="65" y="215"/>
                    </a:cubicBezTo>
                    <a:cubicBezTo>
                      <a:pt x="70" y="201"/>
                      <a:pt x="74" y="186"/>
                      <a:pt x="79" y="172"/>
                    </a:cubicBezTo>
                    <a:cubicBezTo>
                      <a:pt x="81" y="165"/>
                      <a:pt x="86" y="151"/>
                      <a:pt x="86" y="151"/>
                    </a:cubicBezTo>
                    <a:cubicBezTo>
                      <a:pt x="80" y="95"/>
                      <a:pt x="84" y="41"/>
                      <a:pt x="43" y="0"/>
                    </a:cubicBezTo>
                  </a:path>
                </a:pathLst>
              </a:custGeom>
              <a:solidFill>
                <a:srgbClr val="FF0000"/>
              </a:solidFill>
              <a:ln w="28575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62" name="Freeform 13"/>
            <p:cNvSpPr>
              <a:spLocks/>
            </p:cNvSpPr>
            <p:nvPr/>
          </p:nvSpPr>
          <p:spPr bwMode="auto">
            <a:xfrm>
              <a:off x="2889" y="6495"/>
              <a:ext cx="117" cy="236"/>
            </a:xfrm>
            <a:custGeom>
              <a:avLst/>
              <a:gdLst/>
              <a:ahLst/>
              <a:cxnLst>
                <a:cxn ang="0">
                  <a:pos x="50" y="236"/>
                </a:cxn>
                <a:cxn ang="0">
                  <a:pos x="28" y="186"/>
                </a:cxn>
                <a:cxn ang="0">
                  <a:pos x="0" y="150"/>
                </a:cxn>
                <a:cxn ang="0">
                  <a:pos x="71" y="100"/>
                </a:cxn>
                <a:cxn ang="0">
                  <a:pos x="100" y="43"/>
                </a:cxn>
                <a:cxn ang="0">
                  <a:pos x="100" y="43"/>
                </a:cxn>
                <a:cxn ang="0">
                  <a:pos x="114" y="28"/>
                </a:cxn>
                <a:cxn ang="0">
                  <a:pos x="114" y="0"/>
                </a:cxn>
              </a:cxnLst>
              <a:rect l="0" t="0" r="r" b="b"/>
              <a:pathLst>
                <a:path w="117" h="236">
                  <a:moveTo>
                    <a:pt x="50" y="236"/>
                  </a:moveTo>
                  <a:cubicBezTo>
                    <a:pt x="42" y="220"/>
                    <a:pt x="37" y="202"/>
                    <a:pt x="28" y="186"/>
                  </a:cubicBezTo>
                  <a:cubicBezTo>
                    <a:pt x="20" y="173"/>
                    <a:pt x="8" y="163"/>
                    <a:pt x="0" y="150"/>
                  </a:cubicBezTo>
                  <a:cubicBezTo>
                    <a:pt x="11" y="95"/>
                    <a:pt x="15" y="109"/>
                    <a:pt x="71" y="100"/>
                  </a:cubicBezTo>
                  <a:lnTo>
                    <a:pt x="100" y="43"/>
                  </a:lnTo>
                  <a:cubicBezTo>
                    <a:pt x="100" y="43"/>
                    <a:pt x="100" y="43"/>
                    <a:pt x="100" y="43"/>
                  </a:cubicBezTo>
                  <a:cubicBezTo>
                    <a:pt x="105" y="38"/>
                    <a:pt x="112" y="35"/>
                    <a:pt x="114" y="28"/>
                  </a:cubicBezTo>
                  <a:cubicBezTo>
                    <a:pt x="117" y="19"/>
                    <a:pt x="114" y="9"/>
                    <a:pt x="114" y="0"/>
                  </a:cubicBezTo>
                </a:path>
              </a:pathLst>
            </a:custGeom>
            <a:solidFill>
              <a:srgbClr val="FF0000"/>
            </a:solidFill>
            <a:ln w="28575" cmpd="sng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65" name="Прямоугольник 164"/>
          <p:cNvSpPr/>
          <p:nvPr/>
        </p:nvSpPr>
        <p:spPr>
          <a:xfrm>
            <a:off x="3158134" y="3846198"/>
            <a:ext cx="571504" cy="285752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Прямоугольник 166"/>
          <p:cNvSpPr/>
          <p:nvPr/>
        </p:nvSpPr>
        <p:spPr>
          <a:xfrm>
            <a:off x="3160072" y="3828740"/>
            <a:ext cx="566102" cy="24161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56902" y="3085267"/>
            <a:ext cx="142750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54"/>
          <p:cNvGrpSpPr/>
          <p:nvPr/>
        </p:nvGrpSpPr>
        <p:grpSpPr>
          <a:xfrm>
            <a:off x="1327836" y="2928934"/>
            <a:ext cx="1615308" cy="872023"/>
            <a:chOff x="1237454" y="4995752"/>
            <a:chExt cx="1984163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281504"/>
              <a:ext cx="77816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2,3</a:t>
              </a:r>
              <a:endParaRPr lang="ru-RU" sz="1100" b="1" dirty="0"/>
            </a:p>
          </p:txBody>
        </p:sp>
        <p:grpSp>
          <p:nvGrpSpPr>
            <p:cNvPr id="12" name="Группа 50"/>
            <p:cNvGrpSpPr/>
            <p:nvPr/>
          </p:nvGrpSpPr>
          <p:grpSpPr>
            <a:xfrm>
              <a:off x="1868487" y="4995752"/>
              <a:ext cx="1353130" cy="872023"/>
              <a:chOff x="2469886" y="5355195"/>
              <a:chExt cx="1133576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6" y="5355195"/>
                <a:ext cx="113357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М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3537320" y="4184133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1523408" y="4157028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воды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Прямоугольник 177"/>
          <p:cNvSpPr/>
          <p:nvPr/>
        </p:nvSpPr>
        <p:spPr>
          <a:xfrm>
            <a:off x="6286512" y="4228466"/>
            <a:ext cx="1272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4888246" y="4670742"/>
            <a:ext cx="32147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23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кг+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1" name="Прямоугольник 180"/>
          <p:cNvSpPr/>
          <p:nvPr/>
        </p:nvSpPr>
        <p:spPr>
          <a:xfrm>
            <a:off x="3994100" y="5157160"/>
            <a:ext cx="26609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+1100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0,6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кг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3857620" y="5681602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138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" name="Прямоугольник 183"/>
          <p:cNvSpPr/>
          <p:nvPr/>
        </p:nvSpPr>
        <p:spPr>
          <a:xfrm>
            <a:off x="5786446" y="5643578"/>
            <a:ext cx="16157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" name="Прямоугольник 184"/>
          <p:cNvSpPr/>
          <p:nvPr/>
        </p:nvSpPr>
        <p:spPr>
          <a:xfrm>
            <a:off x="7143768" y="5643578"/>
            <a:ext cx="1129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0" y="6143644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46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endParaRPr lang="ru-RU" sz="1050" b="1" dirty="0"/>
          </a:p>
        </p:txBody>
      </p:sp>
      <p:sp>
        <p:nvSpPr>
          <p:cNvPr id="187" name="Прямоугольник 186"/>
          <p:cNvSpPr/>
          <p:nvPr/>
        </p:nvSpPr>
        <p:spPr>
          <a:xfrm>
            <a:off x="1129328" y="6055360"/>
            <a:ext cx="1428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бенз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Rectangle 1"/>
          <p:cNvSpPr>
            <a:spLocks noChangeArrowheads="1"/>
          </p:cNvSpPr>
          <p:nvPr/>
        </p:nvSpPr>
        <p:spPr bwMode="auto">
          <a:xfrm>
            <a:off x="2387916" y="6072206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2714612" y="6143644"/>
            <a:ext cx="16430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389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000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71546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Прямоугольник 119"/>
          <p:cNvSpPr/>
          <p:nvPr/>
        </p:nvSpPr>
        <p:spPr>
          <a:xfrm>
            <a:off x="6426190" y="387660"/>
            <a:ext cx="2000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=1100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Группа 44"/>
          <p:cNvGrpSpPr/>
          <p:nvPr/>
        </p:nvGrpSpPr>
        <p:grpSpPr>
          <a:xfrm>
            <a:off x="8227357" y="343518"/>
            <a:ext cx="957619" cy="735544"/>
            <a:chOff x="2643174" y="5443768"/>
            <a:chExt cx="957619" cy="735544"/>
          </a:xfrm>
        </p:grpSpPr>
        <p:sp>
          <p:nvSpPr>
            <p:cNvPr id="122" name="Rectangle 1"/>
            <p:cNvSpPr>
              <a:spLocks noChangeArrowheads="1"/>
            </p:cNvSpPr>
            <p:nvPr/>
          </p:nvSpPr>
          <p:spPr bwMode="auto">
            <a:xfrm>
              <a:off x="2650426" y="5443768"/>
              <a:ext cx="81144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" name="Прямоугольник 122"/>
            <p:cNvSpPr/>
            <p:nvPr/>
          </p:nvSpPr>
          <p:spPr>
            <a:xfrm>
              <a:off x="2656822" y="5779202"/>
              <a:ext cx="78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0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20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4" name="Прямая соединительная линия 123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3071802" y="913434"/>
            <a:ext cx="85725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3570846" y="3187390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3285094" y="3213109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2" name="Группа 111"/>
          <p:cNvGrpSpPr/>
          <p:nvPr/>
        </p:nvGrpSpPr>
        <p:grpSpPr>
          <a:xfrm>
            <a:off x="-32" y="0"/>
            <a:ext cx="9144032" cy="6794384"/>
            <a:chOff x="-32" y="-142876"/>
            <a:chExt cx="9144032" cy="7072362"/>
          </a:xfrm>
        </p:grpSpPr>
        <p:grpSp>
          <p:nvGrpSpPr>
            <p:cNvPr id="113" name="Группа 31"/>
            <p:cNvGrpSpPr/>
            <p:nvPr/>
          </p:nvGrpSpPr>
          <p:grpSpPr>
            <a:xfrm>
              <a:off x="-32" y="-142876"/>
              <a:ext cx="9144032" cy="7072362"/>
              <a:chOff x="-928758" y="2143139"/>
              <a:chExt cx="9144032" cy="6858000"/>
            </a:xfrm>
          </p:grpSpPr>
          <p:sp>
            <p:nvSpPr>
              <p:cNvPr id="118" name="Прямоугольник 117"/>
              <p:cNvSpPr/>
              <p:nvPr/>
            </p:nvSpPr>
            <p:spPr>
              <a:xfrm>
                <a:off x="-928758" y="2143139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9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ru-RU" sz="9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</a:t>
                </a:r>
                <a:endParaRPr lang="ru-RU" sz="9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ru-RU" sz="138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Q=</a:t>
                </a:r>
                <a:r>
                  <a:rPr lang="en-US" sz="8800" b="1" baseline="-25000" dirty="0" smtClean="0">
                    <a:solidFill>
                      <a:srgbClr val="FF33CC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138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sym typeface="Symbol" pitchFamily="18" charset="2"/>
                  </a:rPr>
                  <a:t>L</a:t>
                </a:r>
                <a:r>
                  <a:rPr lang="en-US" sz="88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88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9" name="Rectangle 25"/>
              <p:cNvSpPr>
                <a:spLocks noChangeArrowheads="1"/>
              </p:cNvSpPr>
              <p:nvPr/>
            </p:nvSpPr>
            <p:spPr bwMode="auto">
              <a:xfrm>
                <a:off x="-922362" y="2205932"/>
                <a:ext cx="9137636" cy="2143542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1"/>
                <a:r>
                  <a:rPr lang="ru-RU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1.Тела конденсируются и </a:t>
                </a:r>
                <a:r>
                  <a:rPr lang="ru-RU" sz="32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кипят</a:t>
                </a:r>
                <a:r>
                  <a:rPr lang="ru-RU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при  определённой  </a:t>
                </a:r>
                <a:r>
                  <a:rPr lang="en-US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3600" b="1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!!!!                       </a:t>
                </a:r>
                <a:endParaRPr lang="ru-RU" sz="28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hangingPunct="0"/>
                <a:r>
                  <a:rPr lang="ru-RU" sz="28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2. В  процессе </a:t>
                </a:r>
                <a:r>
                  <a:rPr lang="ru-RU" sz="28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кипения</a:t>
                </a:r>
                <a:r>
                  <a:rPr lang="ru-RU" sz="28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(конденсации ) </a:t>
                </a:r>
                <a:r>
                  <a:rPr lang="en-US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sz="3600" b="1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const</a:t>
                </a:r>
                <a:r>
                  <a:rPr lang="ru-RU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</a:t>
                </a:r>
                <a:endParaRPr lang="ru-RU" sz="36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0" indent="-457200"/>
                <a:endPara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114" name="TextBox 113"/>
            <p:cNvSpPr txBox="1"/>
            <p:nvPr/>
          </p:nvSpPr>
          <p:spPr>
            <a:xfrm>
              <a:off x="-32" y="5064185"/>
              <a:ext cx="9144032" cy="172999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ru-RU" sz="4000" b="1" dirty="0">
                  <a:solidFill>
                    <a:srgbClr val="92D05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парообразование </a:t>
              </a:r>
              <a:r>
                <a:rPr lang="ru-RU" sz="4000" b="1" dirty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4000" b="1" dirty="0">
                  <a:solidFill>
                    <a:srgbClr val="66CC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всему </a:t>
              </a:r>
              <a:r>
                <a:rPr lang="en-US" sz="4000" b="1" dirty="0" smtClean="0">
                  <a:solidFill>
                    <a:srgbClr val="66CC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4000" b="1" dirty="0" smtClean="0">
                  <a:solidFill>
                    <a:srgbClr val="66CC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при</a:t>
              </a:r>
              <a:r>
                <a:rPr lang="ru-RU" sz="4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</a:t>
              </a:r>
              <a:r>
                <a:rPr lang="ru-RU" sz="4800" b="1" baseline="-30000" dirty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КИПЕНИЯ</a:t>
              </a:r>
              <a:r>
                <a:rPr lang="ru-RU" sz="4800" b="1" dirty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 </a:t>
              </a: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ru-RU" sz="5400" b="1" dirty="0" smtClean="0">
                  <a:solidFill>
                    <a:srgbClr val="FF33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кипение</a:t>
              </a: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/</a:t>
              </a:r>
              <a:r>
                <a:rPr lang="ru-RU" sz="48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пузыри</a:t>
              </a: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/</a:t>
              </a:r>
              <a:endPara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7452320" y="-46548"/>
            <a:ext cx="169168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4-2,стр.8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5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3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3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3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repeatCount="300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4" presetClass="path" presetSubtype="0" repeatCount="3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8" presetID="6" presetClass="emph" presetSubtype="0" repeatCount="3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3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3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3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000"/>
                            </p:stCondLst>
                            <p:childTnLst>
                              <p:par>
                                <p:cTn id="1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500"/>
                            </p:stCondLst>
                            <p:childTnLst>
                              <p:par>
                                <p:cTn id="18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8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2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3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1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7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9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4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5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00"/>
                            </p:stCondLst>
                            <p:childTnLst>
                              <p:par>
                                <p:cTn id="3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1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5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2" fill="hold">
                      <p:stCondLst>
                        <p:cond delay="indefinite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3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42" grpId="0"/>
      <p:bldP spid="43" grpId="0"/>
      <p:bldP spid="44" grpId="0"/>
      <p:bldP spid="49" grpId="0"/>
      <p:bldP spid="56" grpId="0"/>
      <p:bldP spid="58" grpId="0"/>
      <p:bldP spid="59" grpId="0"/>
      <p:bldP spid="64" grpId="0"/>
      <p:bldP spid="65" grpId="0"/>
      <p:bldP spid="66" grpId="0"/>
      <p:bldP spid="68" grpId="0"/>
      <p:bldP spid="69" grpId="0"/>
      <p:bldP spid="70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91" grpId="0"/>
      <p:bldP spid="92" grpId="0"/>
      <p:bldP spid="94" grpId="0"/>
      <p:bldP spid="95" grpId="0"/>
      <p:bldP spid="96" grpId="0"/>
      <p:bldP spid="97" grpId="0"/>
      <p:bldP spid="111" grpId="0" animBg="1"/>
      <p:bldP spid="135" grpId="0"/>
      <p:bldP spid="165" grpId="0" animBg="1"/>
      <p:bldP spid="167" grpId="0" animBg="1"/>
      <p:bldP spid="169" grpId="0"/>
      <p:bldP spid="176" grpId="0"/>
      <p:bldP spid="177" grpId="0"/>
      <p:bldP spid="178" grpId="0"/>
      <p:bldP spid="180" grpId="0"/>
      <p:bldP spid="181" grpId="0"/>
      <p:bldP spid="183" grpId="0"/>
      <p:bldP spid="184" grpId="0"/>
      <p:bldP spid="185" grpId="0"/>
      <p:bldP spid="186" grpId="0"/>
      <p:bldP spid="186" grpId="1"/>
      <p:bldP spid="187" grpId="0"/>
      <p:bldP spid="188" grpId="0"/>
      <p:bldP spid="189" grpId="0"/>
      <p:bldP spid="189" grpId="1"/>
      <p:bldP spid="120" grpId="0"/>
      <p:bldP spid="139" grpId="0" animBg="1"/>
      <p:bldP spid="139" grpId="1" animBg="1"/>
      <p:bldP spid="139" grpId="2" animBg="1"/>
      <p:bldP spid="139" grpId="3" animBg="1"/>
      <p:bldP spid="140" grpId="0" animBg="1"/>
      <p:bldP spid="140" grpId="1" animBg="1"/>
      <p:bldP spid="140" grpId="2" animBg="1"/>
      <p:bldP spid="140" grpId="3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2844" y="428603"/>
          <a:ext cx="9001156" cy="5449877"/>
        </p:xfrm>
        <a:graphic>
          <a:graphicData uri="http://schemas.openxmlformats.org/drawingml/2006/table">
            <a:tbl>
              <a:tblPr/>
              <a:tblGrid>
                <a:gridCol w="487734"/>
                <a:gridCol w="7768122"/>
                <a:gridCol w="745300"/>
              </a:tblGrid>
              <a:tr h="426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/>
                          <a:ea typeface="Times New Roman"/>
                          <a:cs typeface="Times New Roman"/>
                        </a:rPr>
                        <a:t>Консультация по Д/З гр.№4.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/>
                          <a:ea typeface="Times New Roman"/>
                          <a:cs typeface="Times New Roman"/>
                        </a:rPr>
                        <a:t>Создание проблемной ситуации (Демонстрация №1)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Эвристическая беседа по материалу темы № 4 с демонстрациями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15м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800" b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Повторение темы по ОК</a:t>
                      </a:r>
                      <a:endParaRPr lang="ru-RU" sz="1800" b="1">
                        <a:solidFill>
                          <a:srgbClr val="0000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5м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89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i="1" u="sng" dirty="0">
                          <a:latin typeface="Times New Roman"/>
                          <a:ea typeface="Times New Roman"/>
                          <a:cs typeface="Times New Roman"/>
                        </a:rPr>
                        <a:t>Первичная обратная связь</a:t>
                      </a:r>
                      <a:endParaRPr lang="ru-RU" sz="1800" i="1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1. На весах два стакана с водой. В первый впускают пар 100</a:t>
                      </a:r>
                      <a:r>
                        <a:rPr lang="ru-RU" sz="1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С,  уравновешивают  (пипеткой) водой 100</a:t>
                      </a:r>
                      <a:r>
                        <a:rPr lang="ru-RU" sz="1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С. В каком стакане выше 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ru-RU" sz="18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 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2.  Почему ожог паром  сильнее,  чем кипятком?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3.    ЭЗ 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№  №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82.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 Сколько расплавится льда, взятого при О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С, если ему сообщить такое же количество теплоты, которое выделится при конденсации   водяного пара, взятого при 100</a:t>
                      </a:r>
                      <a:r>
                        <a:rPr lang="ru-RU" sz="16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С и нормальном давлении? (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  <a:sym typeface="Symbol"/>
                        </a:rPr>
                        <a:t>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27 кг)</a:t>
                      </a:r>
                    </a:p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83.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  Сколько воды, взятой при температуре кипения, можно обратить в пар, если затратить на это всю теплоту, выделившуюся при полном сгорании керосина? ()</a:t>
                      </a:r>
                    </a:p>
                    <a:p>
                      <a:pPr indent="190500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84.  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Для испарения аммиака, взятого при температуре кипения, было израсходовано спирта. Найти КПД нагревателя. (69%)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15м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1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Calibri"/>
                          <a:ea typeface="Times New Roman"/>
                          <a:cs typeface="Times New Roman"/>
                        </a:rPr>
                        <a:t>д.з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§§ </a:t>
                      </a:r>
                      <a:r>
                        <a:rPr lang="ru-RU" sz="1800" i="1">
                          <a:latin typeface="Times New Roman"/>
                          <a:ea typeface="Times New Roman"/>
                          <a:cs typeface="Times New Roman"/>
                        </a:rPr>
                        <a:t>   т №4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 dirty="0">
                          <a:latin typeface="Times New Roman"/>
                          <a:ea typeface="Times New Roman"/>
                          <a:cs typeface="Times New Roman"/>
                        </a:rPr>
                        <a:t>50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м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28662" y="857232"/>
            <a:ext cx="6572296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 910,911,912,</a:t>
            </a:r>
          </a:p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707,710</a:t>
            </a:r>
            <a:endParaRPr lang="en-US" sz="4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715008" y="2786058"/>
            <a:ext cx="1714512" cy="6429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ПРЗ  10</a:t>
            </a:r>
            <a:endParaRPr kumimoji="0" lang="ru-RU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500"/>
                            </p:stCondLst>
                            <p:childTnLst>
                              <p:par>
                                <p:cTn id="76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500"/>
                            </p:stCondLst>
                            <p:childTnLst>
                              <p:par>
                                <p:cTn id="83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0"/>
                            </p:stCondLst>
                            <p:childTnLst>
                              <p:par>
                                <p:cTn id="9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40562833"/>
              </p:ext>
            </p:extLst>
          </p:nvPr>
        </p:nvGraphicFramePr>
        <p:xfrm>
          <a:off x="-108520" y="285725"/>
          <a:ext cx="9252520" cy="2926080"/>
        </p:xfrm>
        <a:graphic>
          <a:graphicData uri="http://schemas.openxmlformats.org/drawingml/2006/table">
            <a:tbl>
              <a:tblPr/>
              <a:tblGrid>
                <a:gridCol w="159010"/>
                <a:gridCol w="9093510"/>
              </a:tblGrid>
              <a:tr h="21263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ru-RU" sz="1100" u="none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Процесс усвоения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 algn="ctr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14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  - 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831215" algn="l"/>
                        </a:tabLst>
                      </a:pPr>
                      <a:r>
                        <a:rPr lang="ru-RU" sz="36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испарение и конденсация;</a:t>
                      </a:r>
                      <a:endParaRPr lang="ru-RU" sz="3600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921385" algn="l"/>
                        </a:tabLst>
                      </a:pPr>
                      <a:r>
                        <a:rPr lang="ru-RU" sz="36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кипение, удельная теплота парообразования и применение этого понятия</a:t>
                      </a:r>
                      <a:endParaRPr lang="ru-RU" sz="36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02235" algn="ctr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Times New Roman"/>
                        </a:rPr>
                        <a:t>*  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визуализация   -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75194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36311"/>
            <a:ext cx="9143999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4-3</a:t>
            </a:r>
            <a:r>
              <a:rPr lang="ru-RU" sz="3200" b="1" dirty="0" smtClean="0">
                <a:latin typeface="Times New Roman"/>
                <a:ea typeface="Times New Roman"/>
              </a:rPr>
              <a:t>. Почему </a:t>
            </a:r>
            <a:r>
              <a:rPr lang="ru-RU" sz="3200" b="1" dirty="0">
                <a:latin typeface="Times New Roman"/>
                <a:ea typeface="Times New Roman"/>
              </a:rPr>
              <a:t>когда дуешь себе на руку – прохладно, а если дохнешь -  тепло?</a:t>
            </a:r>
            <a:r>
              <a:rPr lang="ru-RU" sz="3200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(</a:t>
            </a:r>
            <a:r>
              <a:rPr lang="ru-RU" sz="3200" b="1" dirty="0">
                <a:solidFill>
                  <a:srgbClr val="0000FF"/>
                </a:solidFill>
                <a:latin typeface="Times New Roman"/>
                <a:ea typeface="Times New Roman"/>
              </a:rPr>
              <a:t>Выдыхаемый воздух теплее,  но  если дуть сильно, то идет испарение с руки</a:t>
            </a:r>
            <a:r>
              <a:rPr lang="ru-RU" sz="32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…)</a:t>
            </a:r>
          </a:p>
          <a:p>
            <a:pPr algn="ctr">
              <a:spcAft>
                <a:spcPts val="0"/>
              </a:spcAft>
            </a:pPr>
            <a:endParaRPr lang="ru-RU" sz="32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4-4.</a:t>
            </a:r>
            <a:r>
              <a:rPr lang="ru-RU" sz="3200" b="1" dirty="0" smtClean="0">
                <a:latin typeface="Times New Roman"/>
                <a:ea typeface="Times New Roman"/>
              </a:rPr>
              <a:t> </a:t>
            </a:r>
            <a:r>
              <a:rPr lang="ru-RU" sz="3200" b="1" dirty="0">
                <a:latin typeface="Times New Roman"/>
                <a:ea typeface="Times New Roman"/>
              </a:rPr>
              <a:t>Почему в дождь в воде теплее, чем под дождем? </a:t>
            </a:r>
            <a:endParaRPr lang="ru-RU" sz="3200" b="1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latin typeface="Times New Roman"/>
                <a:ea typeface="Times New Roman"/>
              </a:rPr>
              <a:t> </a:t>
            </a:r>
            <a:r>
              <a:rPr lang="ru-RU" sz="3200" b="1" dirty="0">
                <a:solidFill>
                  <a:srgbClr val="0000FF"/>
                </a:solidFill>
                <a:latin typeface="Times New Roman"/>
                <a:ea typeface="Times New Roman"/>
              </a:rPr>
              <a:t>Капли дождя холоднее, да ещё испарение</a:t>
            </a:r>
            <a:r>
              <a:rPr lang="ru-RU" sz="32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.</a:t>
            </a:r>
          </a:p>
          <a:p>
            <a:pPr algn="ctr">
              <a:spcAft>
                <a:spcPts val="0"/>
              </a:spcAft>
            </a:pPr>
            <a:endParaRPr lang="ru-RU" sz="3200" b="1" dirty="0">
              <a:latin typeface="Times New Roman"/>
              <a:ea typeface="Times New Roman"/>
            </a:endParaRPr>
          </a:p>
          <a:p>
            <a:pPr marL="457200" indent="-457200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4-5.</a:t>
            </a:r>
            <a:r>
              <a:rPr lang="ru-RU" sz="3200" b="1" dirty="0" smtClean="0">
                <a:latin typeface="Times New Roman"/>
                <a:ea typeface="Times New Roman"/>
              </a:rPr>
              <a:t>Почему </a:t>
            </a:r>
            <a:r>
              <a:rPr lang="ru-RU" sz="3200" b="1" dirty="0">
                <a:latin typeface="Times New Roman"/>
                <a:ea typeface="Times New Roman"/>
              </a:rPr>
              <a:t>испарение идет и при низких температурах</a:t>
            </a:r>
            <a:r>
              <a:rPr lang="ru-RU" sz="3200" b="1" dirty="0" smtClean="0">
                <a:latin typeface="Times New Roman"/>
                <a:ea typeface="Times New Roman"/>
              </a:rPr>
              <a:t>?</a:t>
            </a:r>
          </a:p>
          <a:p>
            <a:pPr marL="457200" indent="-457200">
              <a:spcAft>
                <a:spcPts val="0"/>
              </a:spcAft>
              <a:buAutoNum type="arabicPeriod" startAt="152"/>
            </a:pPr>
            <a:endParaRPr lang="ru-RU" sz="2400" b="1" dirty="0">
              <a:latin typeface="Times New Roman"/>
              <a:ea typeface="Times New Roman"/>
            </a:endParaRPr>
          </a:p>
          <a:p>
            <a:pPr marL="457200" indent="-457200"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4-6. </a:t>
            </a:r>
            <a:r>
              <a:rPr lang="ru-RU" sz="2400" b="1" dirty="0" smtClean="0">
                <a:latin typeface="Times New Roman"/>
                <a:ea typeface="Times New Roman"/>
              </a:rPr>
              <a:t>"КИПЕНИЕ </a:t>
            </a:r>
            <a:r>
              <a:rPr lang="ru-RU" sz="2400" b="1" dirty="0">
                <a:latin typeface="Times New Roman"/>
                <a:ea typeface="Times New Roman"/>
              </a:rPr>
              <a:t>ОХЛАЖДЕНИЕМ</a:t>
            </a:r>
            <a:r>
              <a:rPr lang="ru-RU" sz="2400" b="1" dirty="0" smtClean="0">
                <a:latin typeface="Times New Roman"/>
                <a:ea typeface="Times New Roman"/>
              </a:rPr>
              <a:t>".</a:t>
            </a:r>
          </a:p>
          <a:p>
            <a:pPr>
              <a:spcAft>
                <a:spcPts val="0"/>
              </a:spcAft>
            </a:pPr>
            <a:endParaRPr lang="ru-RU" sz="2400" b="1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4-7. </a:t>
            </a:r>
            <a:r>
              <a:rPr lang="ru-RU" sz="2400" b="1" dirty="0">
                <a:latin typeface="Times New Roman"/>
                <a:ea typeface="Times New Roman"/>
              </a:rPr>
              <a:t>"КИПЯЧЕНИЕ  В БУМАЖНОМ СТАКАНЕ".</a:t>
            </a:r>
          </a:p>
        </p:txBody>
      </p:sp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6038536" y="5661248"/>
            <a:ext cx="3105464" cy="714356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 9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493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0298" y="857232"/>
            <a:ext cx="5000660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</a:p>
          <a:p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16-18,20 (19)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214290"/>
          <a:ext cx="8786874" cy="5486400"/>
        </p:xfrm>
        <a:graphic>
          <a:graphicData uri="http://schemas.openxmlformats.org/drawingml/2006/table">
            <a:tbl>
              <a:tblPr/>
              <a:tblGrid>
                <a:gridCol w="8786874"/>
              </a:tblGrid>
              <a:tr h="677451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раздел </a:t>
                      </a:r>
                      <a:r>
                        <a:rPr lang="en-US" sz="2400" b="1" dirty="0">
                          <a:latin typeface="Times New Roman"/>
                          <a:ea typeface="Times New Roman"/>
                          <a:cs typeface="Times New Roman"/>
                        </a:rPr>
                        <a:t>(I)                                                                                                   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Урок - 13 (зт№4) № 13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ТЕМА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:        </a:t>
                      </a:r>
                      <a:r>
                        <a:rPr lang="ru-RU" sz="2400" b="1" cap="all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удельная теплота парообразования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 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ЦЕЛИ:1.Закрепить знания по теме №4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              2.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36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u="sng" cap="all">
                          <a:latin typeface="Times New Roman"/>
                          <a:ea typeface="Times New Roman"/>
                          <a:cs typeface="Times New Roman"/>
                        </a:rPr>
                        <a:t>Задачи: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cap="all">
                          <a:latin typeface="Times New Roman"/>
                          <a:ea typeface="Times New Roman"/>
                          <a:cs typeface="Times New Roman"/>
                        </a:rPr>
                        <a:t>1) О</a:t>
                      </a: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бобщить и систематизировать знания учащихся по теме №4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2) Организовать применение знаний в речевой и графической учебной практике.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Times New Roman"/>
                          <a:cs typeface="Times New Roman"/>
                        </a:rPr>
                        <a:t>3) Организовать применение знаний в измененных и нестандартных условиях при решении качественных задач.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i="1" u="sng" cap="all">
                          <a:latin typeface="Times New Roman"/>
                          <a:ea typeface="Times New Roman"/>
                          <a:cs typeface="Times New Roman"/>
                        </a:rPr>
                        <a:t>ТИп УРОКА</a:t>
                      </a:r>
                      <a:r>
                        <a:rPr lang="ru-RU" sz="2400" b="1" i="1" cap="all">
                          <a:latin typeface="Times New Roman"/>
                          <a:ea typeface="Times New Roman"/>
                          <a:cs typeface="Times New Roman"/>
                        </a:rPr>
                        <a:t>: О</a:t>
                      </a:r>
                      <a:r>
                        <a:rPr lang="ru-RU" sz="2400" b="1" i="1">
                          <a:latin typeface="Times New Roman"/>
                          <a:ea typeface="Times New Roman"/>
                          <a:cs typeface="Times New Roman"/>
                        </a:rPr>
                        <a:t>тработки знаний и умений по теме.</a:t>
                      </a:r>
                      <a:endParaRPr lang="ru-RU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74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i="1" u="sng" cap="all" dirty="0">
                          <a:latin typeface="Times New Roman"/>
                          <a:ea typeface="Times New Roman"/>
                          <a:cs typeface="Times New Roman"/>
                        </a:rPr>
                        <a:t>ВИД УРО КА:  </a:t>
                      </a:r>
                      <a:r>
                        <a:rPr lang="ru-RU" sz="2400" i="1" dirty="0">
                          <a:latin typeface="Times New Roman"/>
                          <a:ea typeface="Times New Roman"/>
                          <a:cs typeface="Times New Roman"/>
                        </a:rPr>
                        <a:t>репродуктивный в форме закрепления суждений и решения  творческих качественных и количественных задач.</a:t>
                      </a:r>
                      <a:endParaRPr lang="ru-RU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81193364"/>
              </p:ext>
            </p:extLst>
          </p:nvPr>
        </p:nvGraphicFramePr>
        <p:xfrm>
          <a:off x="-108520" y="285725"/>
          <a:ext cx="9252520" cy="6464476"/>
        </p:xfrm>
        <a:graphic>
          <a:graphicData uri="http://schemas.openxmlformats.org/drawingml/2006/table">
            <a:tbl>
              <a:tblPr/>
              <a:tblGrid>
                <a:gridCol w="360040"/>
                <a:gridCol w="8424936"/>
                <a:gridCol w="467544"/>
              </a:tblGrid>
              <a:tr h="368873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u="none" cap="all" dirty="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100" u="none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/>
                          <a:ea typeface="Times New Roman"/>
                        </a:rPr>
                        <a:t>Объяснение Д/З (гр.№5) и консультация по теме 4.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1050" b="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33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u="none" cap="all" dirty="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100" u="none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Процесс усвоения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5125" algn="l"/>
                        </a:tabLst>
                      </a:pPr>
                      <a:r>
                        <a:rPr lang="ru-RU" sz="1400" b="1" i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1400" b="1" i="1" dirty="0">
                          <a:latin typeface="Times New Roman"/>
                          <a:ea typeface="Times New Roman"/>
                        </a:rPr>
                        <a:t>  -  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831215" algn="l"/>
                        </a:tabLst>
                      </a:pPr>
                      <a:r>
                        <a:rPr lang="ru-RU" sz="2000" b="1" i="1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испарение и конденсация;</a:t>
                      </a:r>
                      <a:endParaRPr lang="ru-RU" sz="1600" dirty="0" smtClean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-"/>
                        <a:tabLst>
                          <a:tab pos="921385" algn="l"/>
                        </a:tabLst>
                      </a:pPr>
                      <a:r>
                        <a:rPr lang="ru-RU" sz="2400" b="1" i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кипение, удельная теплота парообразования и применение этого понятия</a:t>
                      </a:r>
                      <a:endParaRPr lang="ru-RU" sz="1800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102235">
                        <a:spcAft>
                          <a:spcPts val="0"/>
                        </a:spcAft>
                      </a:pPr>
                      <a:r>
                        <a:rPr lang="ru-RU" sz="2000" b="1" i="1" dirty="0" smtClean="0">
                          <a:latin typeface="Times New Roman"/>
                          <a:ea typeface="Times New Roman"/>
                        </a:rPr>
                        <a:t>*  </a:t>
                      </a:r>
                      <a:r>
                        <a:rPr lang="ru-RU" sz="2000" b="1" i="1" dirty="0">
                          <a:latin typeface="Times New Roman"/>
                          <a:ea typeface="Times New Roman"/>
                        </a:rPr>
                        <a:t>визуализация   -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050" b="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050" b="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b="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050" b="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8232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u="none" cap="all" dirty="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100" u="none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u="sng" dirty="0">
                          <a:latin typeface="Times New Roman"/>
                          <a:ea typeface="Times New Roman"/>
                        </a:rPr>
                        <a:t>решение задач (ЭЗ)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  <a:p>
                      <a:pPr indent="190500" algn="just">
                        <a:lnSpc>
                          <a:spcPct val="108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</a:rPr>
                        <a:t>87</a:t>
                      </a: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.  В радиаторе парового отопления сконденсировалось пара при температуре 100' С. Вода вышла из радиатора при температуре 20° С. Сколько теплоты получила комната? </a:t>
                      </a:r>
                      <a:r>
                        <a:rPr lang="en-US" sz="1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L</a:t>
                      </a:r>
                      <a:r>
                        <a:rPr lang="en-US" sz="1400" b="1" baseline="-250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B</a:t>
                      </a: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=23 </a:t>
                      </a: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</a:t>
                      </a: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 10</a:t>
                      </a:r>
                      <a:r>
                        <a:rPr lang="ru-RU" sz="1400" b="1" baseline="300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4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 Дж/кг. (5960 кДж)</a:t>
                      </a:r>
                    </a:p>
                    <a:p>
                      <a:pPr indent="190500" algn="just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88.  Какое количество теплоты необходимо для обращения в пар льда, взятого при температуре - 50</a:t>
                      </a:r>
                      <a:r>
                        <a:rPr lang="ru-RU" sz="1600" b="1" baseline="300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С? (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sym typeface="Symbol"/>
                        </a:rPr>
                        <a:t></a:t>
                      </a: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307 кДж)</a:t>
                      </a:r>
                    </a:p>
                    <a:p>
                      <a:pPr indent="190500" algn="just">
                        <a:lnSpc>
                          <a:spcPct val="108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89.  Какое количество воды при температуре 10</a:t>
                      </a:r>
                      <a:r>
                        <a:rPr lang="ru-RU" sz="1400" b="1" baseline="30000" dirty="0"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 С можно довести до кипения и затем превратить в пар теплотой, выделяемой при пол­ном сгорании каменного угля?  ()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050" b="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2168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600" b="1" u="none" cap="all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 u="none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150.  Почему когда дуешь себе на руку – прохладно, а если дохнешь -  тепло?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 (Выдыхаемый воздух теплее,  но  если дуть сильно, то идет испарение с руки…)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151. Почему в дождь в воде теплее, чем под дождем?  </a:t>
                      </a:r>
                      <a:r>
                        <a:rPr lang="ru-RU" sz="14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</a:rPr>
                        <a:t>Капли дождя холоднее, да ещё испарение.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152.  Почему испарение идет и при низких температурах?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153.  "КИПЕНИЕ ОХЛАЖДЕНИЕМ".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154. "КИПЯЧЕНИЕ  В БУМАЖНОМ СТАКАНЕ".</a:t>
                      </a: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1050" b="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88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cap="all" dirty="0" err="1">
                          <a:latin typeface="Times New Roman"/>
                        </a:rPr>
                        <a:t>д.з</a:t>
                      </a:r>
                      <a:endParaRPr lang="ru-RU" sz="1100" b="1" cap="all" dirty="0">
                        <a:latin typeface="Times New Roman"/>
                      </a:endParaRPr>
                    </a:p>
                  </a:txBody>
                  <a:tcPr marL="66805" marR="66805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"/>
                          <a:ea typeface="Times New Roman"/>
                        </a:rPr>
                        <a:t>гр.№ 5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/>
                          <a:ea typeface="Times New Roman"/>
                        </a:rPr>
                        <a:t>50м</a:t>
                      </a:r>
                      <a:endParaRPr lang="ru-RU" sz="1050" b="0" dirty="0">
                        <a:latin typeface="Times New Roman"/>
                        <a:ea typeface="Times New Roman"/>
                      </a:endParaRPr>
                    </a:p>
                  </a:txBody>
                  <a:tcPr marL="66805" marR="668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0541" y="0"/>
            <a:ext cx="9144000" cy="6439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AutoNum type="arabicPeriod" startAt="87"/>
            </a:pPr>
            <a:r>
              <a:rPr lang="ru-RU" sz="24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В </a:t>
            </a:r>
            <a:r>
              <a:rPr lang="ru-RU" sz="2400" b="1" dirty="0">
                <a:solidFill>
                  <a:srgbClr val="000099"/>
                </a:solidFill>
                <a:latin typeface="Times New Roman"/>
                <a:ea typeface="Times New Roman"/>
              </a:rPr>
              <a:t>радиаторе парового отопления сконденсировалось пара при температуре </a:t>
            </a:r>
            <a:r>
              <a:rPr lang="ru-RU" sz="24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100°С</a:t>
            </a:r>
            <a:r>
              <a:rPr lang="ru-RU" sz="2400" b="1" dirty="0">
                <a:solidFill>
                  <a:srgbClr val="000099"/>
                </a:solidFill>
                <a:latin typeface="Times New Roman"/>
                <a:ea typeface="Times New Roman"/>
              </a:rPr>
              <a:t>. Вода вышла из радиатора при температуре 20° С. Сколько теплоты получила комната? </a:t>
            </a:r>
            <a:r>
              <a:rPr lang="en-US" sz="2400" b="1" dirty="0">
                <a:solidFill>
                  <a:srgbClr val="000099"/>
                </a:solidFill>
                <a:latin typeface="Times New Roman"/>
                <a:ea typeface="Times New Roman"/>
              </a:rPr>
              <a:t>L</a:t>
            </a:r>
            <a:r>
              <a:rPr lang="en-US" sz="2400" b="1" baseline="-25000" dirty="0">
                <a:solidFill>
                  <a:srgbClr val="000099"/>
                </a:solidFill>
                <a:latin typeface="Times New Roman"/>
                <a:ea typeface="Times New Roman"/>
              </a:rPr>
              <a:t>B</a:t>
            </a:r>
            <a:r>
              <a:rPr lang="ru-RU" sz="2400" b="1" dirty="0">
                <a:solidFill>
                  <a:srgbClr val="000099"/>
                </a:solidFill>
                <a:latin typeface="Times New Roman"/>
                <a:ea typeface="Times New Roman"/>
              </a:rPr>
              <a:t>=23 </a:t>
            </a:r>
            <a:r>
              <a:rPr lang="ru-RU" sz="2400" b="1" dirty="0">
                <a:solidFill>
                  <a:srgbClr val="000099"/>
                </a:solidFill>
                <a:latin typeface="Times New Roman"/>
                <a:ea typeface="Times New Roman"/>
                <a:sym typeface="Symbol"/>
              </a:rPr>
              <a:t></a:t>
            </a:r>
            <a:r>
              <a:rPr lang="ru-RU" sz="2400" b="1" dirty="0">
                <a:solidFill>
                  <a:srgbClr val="000099"/>
                </a:solidFill>
                <a:latin typeface="Times New Roman"/>
                <a:ea typeface="Times New Roman"/>
              </a:rPr>
              <a:t> 10</a:t>
            </a:r>
            <a:r>
              <a:rPr lang="ru-RU" sz="2400" b="1" baseline="30000" dirty="0">
                <a:solidFill>
                  <a:srgbClr val="000099"/>
                </a:solidFill>
                <a:latin typeface="Times New Roman"/>
                <a:ea typeface="Times New Roman"/>
              </a:rPr>
              <a:t>5</a:t>
            </a:r>
            <a:r>
              <a:rPr lang="ru-RU" sz="2400" b="1" dirty="0">
                <a:solidFill>
                  <a:srgbClr val="000099"/>
                </a:solidFill>
                <a:latin typeface="Times New Roman"/>
                <a:ea typeface="Times New Roman"/>
              </a:rPr>
              <a:t> Дж/кг</a:t>
            </a:r>
            <a:r>
              <a:rPr lang="ru-RU" sz="24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.</a:t>
            </a:r>
          </a:p>
          <a:p>
            <a:pPr algn="ctr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3200" b="1" i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5960 кДж</a:t>
            </a:r>
          </a:p>
          <a:p>
            <a:pPr algn="ctr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</a:pPr>
            <a:endParaRPr lang="ru-RU" sz="3200" b="1" i="1" dirty="0" smtClean="0">
              <a:solidFill>
                <a:srgbClr val="000099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88. Какое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количество теплоты необходимо для обращения в пар льда, </a:t>
            </a:r>
            <a:r>
              <a:rPr lang="ru-RU" sz="2800" dirty="0">
                <a:solidFill>
                  <a:srgbClr val="FF0000"/>
                </a:solidFill>
                <a:latin typeface="Times New Roman"/>
                <a:ea typeface="Times New Roman"/>
              </a:rPr>
              <a:t>взятого при температуре </a:t>
            </a:r>
            <a:r>
              <a:rPr lang="ru-RU" sz="2800" b="1" dirty="0">
                <a:solidFill>
                  <a:srgbClr val="0014AC"/>
                </a:solidFill>
                <a:latin typeface="Times New Roman"/>
                <a:ea typeface="Times New Roman"/>
              </a:rPr>
              <a:t>- 50</a:t>
            </a:r>
            <a:r>
              <a:rPr lang="ru-RU" sz="2800" b="1" baseline="30000" dirty="0">
                <a:solidFill>
                  <a:srgbClr val="0014AC"/>
                </a:solidFill>
                <a:latin typeface="Times New Roman"/>
                <a:ea typeface="Times New Roman"/>
              </a:rPr>
              <a:t>0</a:t>
            </a:r>
            <a:r>
              <a:rPr lang="ru-RU" sz="2800" b="1" dirty="0">
                <a:solidFill>
                  <a:srgbClr val="0014AC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?</a:t>
            </a:r>
          </a:p>
          <a:p>
            <a:pPr marL="457200" indent="-457200" algn="ctr">
              <a:lnSpc>
                <a:spcPct val="108000"/>
              </a:lnSpc>
              <a:spcAft>
                <a:spcPts val="0"/>
              </a:spcAft>
              <a:buFont typeface="Symbol"/>
              <a:buChar char="»"/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307 кДж</a:t>
            </a:r>
          </a:p>
          <a:p>
            <a:pPr algn="ctr">
              <a:lnSpc>
                <a:spcPct val="108000"/>
              </a:lnSpc>
              <a:spcAft>
                <a:spcPts val="0"/>
              </a:spcAft>
            </a:pPr>
            <a:endParaRPr lang="ru-RU" sz="28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marL="457200" indent="-457200" algn="just">
              <a:lnSpc>
                <a:spcPct val="108000"/>
              </a:lnSpc>
              <a:spcAft>
                <a:spcPts val="0"/>
              </a:spcAft>
              <a:buAutoNum type="arabicPeriod" startAt="89"/>
            </a:pPr>
            <a:r>
              <a:rPr lang="ru-RU" sz="2400" b="1" dirty="0" smtClean="0">
                <a:latin typeface="Times New Roman"/>
                <a:ea typeface="Times New Roman"/>
              </a:rPr>
              <a:t>Какое </a:t>
            </a:r>
            <a:r>
              <a:rPr lang="ru-RU" sz="2400" b="1" dirty="0">
                <a:latin typeface="Times New Roman"/>
                <a:ea typeface="Times New Roman"/>
              </a:rPr>
              <a:t>количество воды при температуре 10</a:t>
            </a:r>
            <a:r>
              <a:rPr lang="ru-RU" sz="2400" b="1" baseline="30000" dirty="0">
                <a:latin typeface="Times New Roman"/>
                <a:ea typeface="Times New Roman"/>
              </a:rPr>
              <a:t>0</a:t>
            </a:r>
            <a:r>
              <a:rPr lang="ru-RU" sz="2400" b="1" dirty="0">
                <a:latin typeface="Times New Roman"/>
                <a:ea typeface="Times New Roman"/>
              </a:rPr>
              <a:t> С можно довести до кипения и затем превратить в пар теплотой, выделяемой при пол­ном сгорании каменного угля?  </a:t>
            </a:r>
            <a:endParaRPr lang="ru-RU" sz="2400" b="1" dirty="0" smtClean="0">
              <a:latin typeface="Times New Roman"/>
              <a:ea typeface="Times New Roman"/>
            </a:endParaRPr>
          </a:p>
          <a:p>
            <a:pPr algn="ctr">
              <a:lnSpc>
                <a:spcPct val="108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/>
                <a:ea typeface="Times New Roman"/>
              </a:rPr>
              <a:t>()</a:t>
            </a:r>
            <a:endParaRPr lang="ru-RU" sz="24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1042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Скругленный прямоугольник 51"/>
          <p:cNvSpPr/>
          <p:nvPr/>
        </p:nvSpPr>
        <p:spPr>
          <a:xfrm>
            <a:off x="3428992" y="4888254"/>
            <a:ext cx="3357586" cy="642942"/>
          </a:xfrm>
          <a:prstGeom prst="roundRect">
            <a:avLst/>
          </a:prstGeom>
          <a:solidFill>
            <a:srgbClr val="92D050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3571868" y="3755696"/>
            <a:ext cx="2928958" cy="642942"/>
          </a:xfrm>
          <a:prstGeom prst="roundRect">
            <a:avLst/>
          </a:prstGeom>
          <a:solidFill>
            <a:srgbClr val="66CCFF">
              <a:alpha val="5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572000" y="1785926"/>
            <a:ext cx="3929090" cy="857256"/>
          </a:xfrm>
          <a:prstGeom prst="roundRect">
            <a:avLst/>
          </a:prstGeom>
          <a:solidFill>
            <a:schemeClr val="accent1">
              <a:alpha val="5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422268" y="142852"/>
            <a:ext cx="11047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2844" y="928670"/>
            <a:ext cx="255512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состоят из…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1714488"/>
            <a:ext cx="44725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2.К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МОЛЕКУЛ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определяет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 rot="708693">
            <a:off x="4609043" y="1037951"/>
            <a:ext cx="393934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нутренняя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2643182"/>
            <a:ext cx="3929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взаимодействуют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643834" y="1857364"/>
            <a:ext cx="7745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06" y="4000504"/>
            <a:ext cx="11095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endParaRPr lang="ru-RU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3786191"/>
            <a:ext cx="29402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совершить</a:t>
            </a:r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86578" y="4286256"/>
            <a:ext cx="1991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индейцы…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42640" y="4684390"/>
            <a:ext cx="3414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Теплопередача</a:t>
            </a:r>
            <a:r>
              <a:rPr lang="ru-RU" sz="40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503068">
            <a:off x="5871751" y="5255402"/>
            <a:ext cx="30847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кол-во теплоты</a:t>
            </a:r>
            <a:endParaRPr lang="ru-RU" sz="32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>
            <a:stCxn id="9" idx="3"/>
            <a:endCxn id="26" idx="1"/>
          </p:cNvCxnSpPr>
          <p:nvPr/>
        </p:nvCxnSpPr>
        <p:spPr>
          <a:xfrm flipV="1">
            <a:off x="1181005" y="4150016"/>
            <a:ext cx="747789" cy="31215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214414" y="4572008"/>
            <a:ext cx="714380" cy="547362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572000" y="1643050"/>
            <a:ext cx="14287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AutoShape 4"/>
          <p:cNvSpPr>
            <a:spLocks/>
          </p:cNvSpPr>
          <p:nvPr/>
        </p:nvSpPr>
        <p:spPr bwMode="auto">
          <a:xfrm>
            <a:off x="3929058" y="1044250"/>
            <a:ext cx="614354" cy="2286016"/>
          </a:xfrm>
          <a:prstGeom prst="rightBrace">
            <a:avLst>
              <a:gd name="adj1" fmla="val 24856"/>
              <a:gd name="adj2" fmla="val 50000"/>
            </a:avLst>
          </a:prstGeom>
          <a:noFill/>
          <a:ln w="38100">
            <a:solidFill>
              <a:srgbClr val="0033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solidFill>
                <a:srgbClr val="003300"/>
              </a:solidFill>
            </a:endParaRPr>
          </a:p>
        </p:txBody>
      </p:sp>
      <p:grpSp>
        <p:nvGrpSpPr>
          <p:cNvPr id="22" name="Group 7"/>
          <p:cNvGrpSpPr>
            <a:grpSpLocks/>
          </p:cNvGrpSpPr>
          <p:nvPr/>
        </p:nvGrpSpPr>
        <p:grpSpPr bwMode="auto">
          <a:xfrm>
            <a:off x="6572264" y="0"/>
            <a:ext cx="1000342" cy="1261306"/>
            <a:chOff x="9757" y="3181"/>
            <a:chExt cx="596" cy="657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9806" y="3470"/>
              <a:ext cx="468" cy="36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9758" y="3181"/>
              <a:ext cx="595" cy="26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mv</a:t>
              </a:r>
              <a:r>
                <a:rPr kumimoji="0" lang="en-US" sz="32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auto">
            <a:xfrm>
              <a:off x="9757" y="3460"/>
              <a:ext cx="530" cy="0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2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1928794" y="3857628"/>
            <a:ext cx="16898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baseline="30000" dirty="0" smtClean="0">
                <a:latin typeface="Times New Roman" pitchFamily="18" charset="0"/>
                <a:cs typeface="Times New Roman" pitchFamily="18" charset="0"/>
              </a:rPr>
              <a:t>потереть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43042" y="4857760"/>
            <a:ext cx="18156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cap="all" baseline="-25000" dirty="0" smtClean="0">
                <a:latin typeface="Times New Roman" pitchFamily="18" charset="0"/>
                <a:cs typeface="Times New Roman" pitchFamily="18" charset="0"/>
              </a:rPr>
              <a:t>к  </a:t>
            </a:r>
            <a:r>
              <a:rPr lang="ru-RU" sz="3200" b="1" cap="all" baseline="-25000" dirty="0" smtClean="0">
                <a:latin typeface="Times New Roman" pitchFamily="18" charset="0"/>
                <a:cs typeface="Times New Roman" pitchFamily="18" charset="0"/>
              </a:rPr>
              <a:t>батарее</a:t>
            </a:r>
            <a:r>
              <a:rPr lang="ru-RU" sz="2800" b="1" cap="all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u="sng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 rot="19971737">
            <a:off x="4309212" y="2639806"/>
            <a:ext cx="20057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 rot="20098633">
            <a:off x="5408543" y="2782009"/>
            <a:ext cx="27992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взаимодействия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 rot="20133962">
            <a:off x="6838840" y="2882569"/>
            <a:ext cx="229097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молекул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5643578"/>
            <a:ext cx="327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Теплопроводность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143240" y="5857892"/>
            <a:ext cx="24127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Конвекция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857884" y="6068817"/>
            <a:ext cx="25378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Излучение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10800000" flipV="1">
            <a:off x="2357422" y="5572140"/>
            <a:ext cx="2143140" cy="285752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rot="5400000">
            <a:off x="4643438" y="5857892"/>
            <a:ext cx="571504" cy="1588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287968" y="5572140"/>
            <a:ext cx="1212858" cy="71438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2071670" y="118754"/>
            <a:ext cx="42795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…останавливаются…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143900" y="-71462"/>
            <a:ext cx="7617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>
            <a:off x="5786446" y="1857364"/>
            <a:ext cx="18165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N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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137964" y="4262158"/>
            <a:ext cx="168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Гильза…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643702" y="4714884"/>
            <a:ext cx="7393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4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4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400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3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3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3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3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2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8C4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3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4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00"/>
                            </p:stCondLst>
                            <p:childTnLst>
                              <p:par>
                                <p:cTn id="1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500"/>
                            </p:stCondLst>
                            <p:childTnLst>
                              <p:par>
                                <p:cTn id="1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8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2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0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4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2" grpId="1" animBg="1"/>
      <p:bldP spid="50" grpId="0" animBg="1"/>
      <p:bldP spid="50" grpId="1" animBg="1"/>
      <p:bldP spid="48" grpId="0" animBg="1"/>
      <p:bldP spid="48" grpId="1" animBg="1"/>
      <p:bldP spid="37" grpId="0"/>
      <p:bldP spid="37" grpId="1"/>
      <p:bldP spid="9217" grpId="0"/>
      <p:bldP spid="9218" grpId="0"/>
      <p:bldP spid="6" grpId="0"/>
      <p:bldP spid="9219" grpId="0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2" grpId="1"/>
      <p:bldP spid="13" grpId="0"/>
      <p:bldP spid="20" grpId="0"/>
      <p:bldP spid="20" grpId="1"/>
      <p:bldP spid="9220" grpId="0" animBg="1"/>
      <p:bldP spid="26" grpId="0"/>
      <p:bldP spid="27" grpId="0"/>
      <p:bldP spid="28" grpId="0"/>
      <p:bldP spid="29" grpId="0"/>
      <p:bldP spid="30" grpId="0"/>
      <p:bldP spid="31" grpId="0"/>
      <p:bldP spid="35" grpId="0"/>
      <p:bldP spid="36" grpId="0"/>
      <p:bldP spid="45" grpId="0"/>
      <p:bldP spid="46" grpId="0"/>
      <p:bldP spid="47" grpId="0"/>
      <p:bldP spid="47" grpId="1"/>
      <p:bldP spid="49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0298" y="857232"/>
            <a:ext cx="5000660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</a:p>
          <a:p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16-18,20 (</a:t>
            </a:r>
            <a:r>
              <a:rPr lang="ru-RU" sz="4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11"/>
          <p:cNvGrpSpPr/>
          <p:nvPr/>
        </p:nvGrpSpPr>
        <p:grpSpPr>
          <a:xfrm>
            <a:off x="0" y="0"/>
            <a:ext cx="9144032" cy="6794384"/>
            <a:chOff x="-32" y="-142876"/>
            <a:chExt cx="9144032" cy="7072362"/>
          </a:xfrm>
        </p:grpSpPr>
        <p:grpSp>
          <p:nvGrpSpPr>
            <p:cNvPr id="3" name="Группа 31"/>
            <p:cNvGrpSpPr/>
            <p:nvPr/>
          </p:nvGrpSpPr>
          <p:grpSpPr>
            <a:xfrm>
              <a:off x="-32" y="-142876"/>
              <a:ext cx="9144032" cy="7072362"/>
              <a:chOff x="-928758" y="2143139"/>
              <a:chExt cx="9144032" cy="6858000"/>
            </a:xfrm>
          </p:grpSpPr>
          <p:sp>
            <p:nvSpPr>
              <p:cNvPr id="15" name="Прямоугольник 14"/>
              <p:cNvSpPr/>
              <p:nvPr/>
            </p:nvSpPr>
            <p:spPr>
              <a:xfrm>
                <a:off x="-928758" y="2143139"/>
                <a:ext cx="9144000" cy="685800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  <a:alpha val="9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>
                  <a:spcAft>
                    <a:spcPts val="1000"/>
                  </a:spcAft>
                </a:pPr>
                <a:r>
                  <a:rPr lang="ru-RU" sz="9600" b="1" dirty="0" smtClean="0">
                    <a:solidFill>
                      <a:schemeClr val="bg2">
                        <a:lumMod val="75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    </a:t>
                </a:r>
                <a:endParaRPr lang="ru-RU" sz="9600" b="1" dirty="0" smtClean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ru-RU" sz="138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Q=</a:t>
                </a:r>
                <a:r>
                  <a:rPr lang="en-US" sz="8800" b="1" baseline="-25000" dirty="0" smtClean="0">
                    <a:solidFill>
                      <a:srgbClr val="FF33CC"/>
                    </a:solidFill>
                    <a:latin typeface="Times New Roman" pitchFamily="18" charset="0"/>
                    <a:cs typeface="Times New Roman" pitchFamily="18" charset="0"/>
                  </a:rPr>
                  <a:t>  </a:t>
                </a:r>
                <a:r>
                  <a:rPr lang="en-US" sz="138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sym typeface="Symbol" pitchFamily="18" charset="2"/>
                  </a:rPr>
                  <a:t>L</a:t>
                </a:r>
                <a:r>
                  <a:rPr lang="en-US" sz="88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ru-RU" sz="88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>
                  <a:spcAft>
                    <a:spcPts val="1000"/>
                  </a:spcAft>
                </a:pPr>
                <a:r>
                  <a:rPr lang="en-US" sz="7200" b="1" dirty="0" smtClean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          </a:t>
                </a: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algn="ctr">
                  <a:spcAft>
                    <a:spcPts val="1000"/>
                  </a:spcAft>
                </a:pPr>
                <a:endParaRPr lang="ru-RU" sz="96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Rectangle 25"/>
              <p:cNvSpPr>
                <a:spLocks noChangeArrowheads="1"/>
              </p:cNvSpPr>
              <p:nvPr/>
            </p:nvSpPr>
            <p:spPr bwMode="auto">
              <a:xfrm>
                <a:off x="-922362" y="2205932"/>
                <a:ext cx="9137636" cy="2143542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1"/>
                <a:r>
                  <a:rPr lang="ru-RU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1.Тела конденсируются и </a:t>
                </a:r>
                <a:r>
                  <a:rPr lang="ru-RU" sz="32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кипят</a:t>
                </a:r>
                <a:r>
                  <a:rPr lang="ru-RU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при  определённой  </a:t>
                </a:r>
                <a:r>
                  <a:rPr lang="en-US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3600" b="1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0</a:t>
                </a:r>
                <a:r>
                  <a:rPr lang="en-US" sz="32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!!!!                       </a:t>
                </a:r>
                <a:endParaRPr lang="ru-RU" sz="28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0" eaLnBrk="0" hangingPunct="0"/>
                <a:r>
                  <a:rPr lang="ru-RU" sz="28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2. В  процессе </a:t>
                </a:r>
                <a:r>
                  <a:rPr lang="ru-RU" sz="2800" b="1" dirty="0" smtClean="0">
                    <a:solidFill>
                      <a:srgbClr val="FF33CC"/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кипения</a:t>
                </a:r>
                <a:r>
                  <a:rPr lang="ru-RU" sz="28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 (конденсации ) </a:t>
                </a:r>
                <a:r>
                  <a:rPr lang="en-US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sz="3600" b="1" baseline="30000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0</a:t>
                </a:r>
                <a:r>
                  <a:rPr lang="ru-RU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const</a:t>
                </a:r>
                <a:r>
                  <a:rPr lang="ru-RU" sz="3600" b="1" dirty="0" smtClean="0">
                    <a:solidFill>
                      <a:schemeClr val="bg2">
                        <a:lumMod val="90000"/>
                      </a:schemeClr>
                    </a:solidFill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.</a:t>
                </a:r>
                <a:endParaRPr lang="ru-RU" sz="3600" dirty="0" smtClean="0">
                  <a:solidFill>
                    <a:schemeClr val="bg2">
                      <a:lumMod val="9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marL="457200" lvl="0" indent="-457200"/>
                <a:endPara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90000"/>
                    </a:schemeClr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-32" y="5064185"/>
              <a:ext cx="9144032" cy="172999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</p:spPr>
          <p:txBody>
            <a:bodyPr wrap="square" rtlCol="0">
              <a:spAutoFit/>
            </a:bodyPr>
            <a:lstStyle/>
            <a:p>
              <a:pPr lvl="0"/>
              <a:r>
                <a:rPr lang="ru-RU" sz="4000" b="1" dirty="0">
                  <a:solidFill>
                    <a:srgbClr val="92D05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парообразование </a:t>
              </a:r>
              <a:r>
                <a:rPr lang="ru-RU" sz="4000" b="1" dirty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по </a:t>
              </a:r>
              <a:r>
                <a:rPr lang="ru-RU" sz="4000" b="1" dirty="0">
                  <a:solidFill>
                    <a:srgbClr val="66CC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всему </a:t>
              </a:r>
              <a:r>
                <a:rPr lang="en-US" sz="4000" b="1" dirty="0" smtClean="0">
                  <a:solidFill>
                    <a:srgbClr val="66CC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V</a:t>
              </a:r>
              <a:r>
                <a:rPr lang="ru-RU" sz="4000" b="1" dirty="0" smtClean="0">
                  <a:solidFill>
                    <a:srgbClr val="66CCFF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r>
                <a:rPr lang="ru-RU" sz="4800" b="1" dirty="0" smtClean="0">
                  <a:solidFill>
                    <a:schemeClr val="bg1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при</a:t>
              </a:r>
              <a:r>
                <a:rPr lang="ru-RU" sz="4800" b="1" dirty="0" smtClean="0"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lang="en-US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t</a:t>
              </a:r>
              <a:r>
                <a:rPr lang="ru-RU" sz="4800" b="1" baseline="-30000" dirty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КИПЕНИЯ</a:t>
              </a:r>
              <a:r>
                <a:rPr lang="ru-RU" sz="4800" b="1" dirty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. </a:t>
              </a: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= </a:t>
              </a:r>
              <a:r>
                <a:rPr lang="ru-RU" sz="5400" b="1" dirty="0" smtClean="0">
                  <a:solidFill>
                    <a:srgbClr val="FF33CC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кипение</a:t>
              </a: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/</a:t>
              </a:r>
              <a:r>
                <a:rPr lang="ru-RU" sz="4800" b="1" dirty="0" smtClean="0">
                  <a:solidFill>
                    <a:srgbClr val="FFFF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пузыри</a:t>
              </a:r>
              <a:r>
                <a:rPr lang="ru-RU" sz="48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/</a:t>
              </a:r>
              <a:endParaRPr lang="ru-RU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000232" y="785794"/>
            <a:ext cx="5000660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№4</a:t>
            </a:r>
          </a:p>
          <a:p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16-18,20 (19)</a:t>
            </a:r>
            <a:endParaRPr lang="en-US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2852"/>
            <a:ext cx="8072462" cy="214314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Гр3</a:t>
            </a:r>
            <a:r>
              <a:rPr lang="pt-BR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323528" y="836712"/>
          <a:ext cx="8139164" cy="861336"/>
        </p:xfrm>
        <a:graphic>
          <a:graphicData uri="http://schemas.openxmlformats.org/drawingml/2006/table">
            <a:tbl>
              <a:tblPr/>
              <a:tblGrid>
                <a:gridCol w="1205803"/>
                <a:gridCol w="1175657"/>
                <a:gridCol w="1004835"/>
                <a:gridCol w="1286189"/>
                <a:gridCol w="1286189"/>
                <a:gridCol w="934496"/>
                <a:gridCol w="1245995"/>
              </a:tblGrid>
              <a:tr h="861336"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820*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812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1" i="0" u="none" strike="noStrike">
                          <a:latin typeface="Times New Roman"/>
                        </a:rPr>
                        <a:t>842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>
                          <a:latin typeface="Times New Roman"/>
                        </a:rPr>
                        <a:t>841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4400" b="0" i="0" u="none" strike="noStrike">
                          <a:latin typeface="Times New Roman"/>
                        </a:rPr>
                        <a:t>838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4400" b="1" i="0" u="none" strike="noStrike" dirty="0" smtClean="0">
                          <a:latin typeface="Times New Roman"/>
                        </a:rPr>
                        <a:t>т2</a:t>
                      </a:r>
                      <a:endParaRPr lang="ru-RU" sz="4400" b="1" i="0" u="none" strike="noStrike" dirty="0">
                        <a:latin typeface="Times New Roman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4400" b="1" i="0" u="none" strike="noStrike" dirty="0">
                          <a:latin typeface="Times New Roman"/>
                        </a:rPr>
                        <a:t>c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500"/>
                            </p:stCondLst>
                            <p:childTnLst>
                              <p:par>
                                <p:cTn id="57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500"/>
                            </p:stCondLst>
                            <p:childTnLst>
                              <p:par>
                                <p:cTn id="8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771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820.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Стальной боек массой 1,2кг во время работы в течении 1,5мин нагрелся на 20 С. На нагревании бойка пошло 20% всей энергии молотка. Определите произведённую работу и мощность, развиваемую при этом.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1484784"/>
            <a:ext cx="2267776" cy="261610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1,2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3200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dirty="0" smtClean="0">
                <a:sym typeface="Symbol" pitchFamily="18" charset="2"/>
              </a:rPr>
              <a:t>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=0,2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с=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 -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55714" y="2429654"/>
            <a:ext cx="50561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2008" y="2899603"/>
            <a:ext cx="1644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работе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8854" y="2885578"/>
            <a:ext cx="29289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 нагревании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5984" y="3250022"/>
            <a:ext cx="1800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0,2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02146" y="3221742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стали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74922" y="3285039"/>
            <a:ext cx="1035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970990" y="3221742"/>
            <a:ext cx="75212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23494" y="4357098"/>
            <a:ext cx="22068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Nt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65774" y="4374071"/>
            <a:ext cx="220682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N=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0830" y="5167512"/>
            <a:ext cx="9144000" cy="126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Ответ: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произведённая работа составила ….Дж, при мощности…Вт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4143380"/>
            <a:ext cx="4071934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А=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7556424" y="1071546"/>
            <a:ext cx="1554849" cy="707886"/>
          </a:xfrm>
          <a:prstGeom prst="rect">
            <a:avLst/>
          </a:prstGeom>
          <a:solidFill>
            <a:srgbClr val="FFFF00">
              <a:alpha val="34000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погл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7556424" y="1779432"/>
            <a:ext cx="1587576" cy="707886"/>
          </a:xfrm>
          <a:prstGeom prst="rect">
            <a:avLst/>
          </a:prstGeom>
          <a:solidFill>
            <a:srgbClr val="FFC000">
              <a:alpha val="34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выд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86578" y="1419392"/>
            <a:ext cx="913862" cy="769441"/>
          </a:xfrm>
          <a:prstGeom prst="rect">
            <a:avLst/>
          </a:prstGeom>
          <a:solidFill>
            <a:srgbClr val="006600">
              <a:alpha val="34117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dirty="0" smtClean="0">
                <a:sym typeface="Symbol" pitchFamily="18" charset="2"/>
              </a:rPr>
              <a:t>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7628068" y="1857364"/>
            <a:ext cx="1143008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8572528" y="0"/>
            <a:ext cx="57147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  <p:bldP spid="4" grpId="1"/>
      <p:bldP spid="5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7771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812.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Определите удельную теплоёмкость металла, если для изменения температуры от 20 до 24</a:t>
            </a:r>
            <a:r>
              <a:rPr lang="ru-RU" sz="28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у бруска массой 100г внутренняя энергия увеличивается на 152 Дж.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2" y="1484784"/>
            <a:ext cx="2000264" cy="236988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=0,1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400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=4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=152Дж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с= ?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5290549" y="2749545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398632" y="3928272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6255756" y="135650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14176" y="3428206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06516" y="334312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6687903" y="2928140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657350" y="2920192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140176" y="2785264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2771800" y="1593036"/>
            <a:ext cx="122413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en-US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867447" y="1593036"/>
            <a:ext cx="18573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02452" y="1763444"/>
            <a:ext cx="95330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dirty="0">
              <a:solidFill>
                <a:srgbClr val="FF0000"/>
              </a:solidFill>
            </a:endParaRPr>
          </a:p>
          <a:p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263489" y="2760566"/>
            <a:ext cx="34613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Q/(m</a:t>
            </a:r>
            <a:r>
              <a:rPr lang="el-GR" sz="32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Δ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19080" y="3620689"/>
            <a:ext cx="34613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152/(</a:t>
            </a:r>
            <a:r>
              <a:rPr lang="en-US" sz="4400" b="1" dirty="0" smtClean="0">
                <a:solidFill>
                  <a:srgbClr val="0033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0,1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∙</a:t>
            </a:r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4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36512" y="4869160"/>
            <a:ext cx="904317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: удельная теплоёмкость данного металла составляла …   , вероятно это …..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572528" y="0"/>
            <a:ext cx="57147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32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6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8" grpId="0"/>
      <p:bldP spid="9" grpId="0"/>
      <p:bldP spid="10" grpId="0"/>
      <p:bldP spid="13" grpId="0"/>
      <p:bldP spid="14" grpId="0"/>
      <p:bldP spid="15" grpId="0"/>
      <p:bldP spid="16" grpId="0"/>
      <p:bldP spid="17" grpId="0"/>
      <p:bldP spid="18" grpId="0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7771"/>
            <a:ext cx="9144000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841.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Определите на сколько изменится температура воды объёмом 100 л , ели считать, что вся теплота выделенная при сжигании 0,5кг древесного  угля пойдёт на нагревания воды.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32" y="1779200"/>
            <a:ext cx="2267776" cy="286232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=100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400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=?</a:t>
            </a:r>
          </a:p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     Дж/кг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с=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2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уг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2800" b="1" dirty="0" smtClean="0">
                <a:latin typeface="Times New Roman" pitchFamily="18" charset="0"/>
                <a:sym typeface="Symbol" pitchFamily="18" charset="2"/>
              </a:rPr>
              <a:t>0,5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800" baseline="30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 flipH="1" flipV="1">
            <a:off x="5327061" y="2661801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>
            <a:off x="6435144" y="3840528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292268" y="126876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50688" y="3340462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43028" y="325537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6724415" y="2151855"/>
            <a:ext cx="1879906" cy="1334355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746933" y="2150267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214571" y="1916832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75154" y="1412776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68135" y="1916832"/>
            <a:ext cx="1641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34207" y="1997551"/>
            <a:ext cx="1166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углём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00298" y="2397661"/>
            <a:ext cx="1846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угля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085062" y="2313283"/>
            <a:ext cx="20579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el-GR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Δ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-36512" y="4869160"/>
            <a:ext cx="918051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100кг воды нагреются на …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8572528" y="0"/>
            <a:ext cx="57147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33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6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/>
      <p:bldP spid="7" grpId="0"/>
      <p:bldP spid="8" grpId="0"/>
      <p:bldP spid="11" grpId="0"/>
      <p:bldP spid="21" grpId="0"/>
      <p:bldP spid="21" grpId="1"/>
      <p:bldP spid="22" grpId="0"/>
      <p:bldP spid="23" grpId="0"/>
      <p:bldP spid="24" grpId="0"/>
      <p:bldP spid="25" grpId="0"/>
      <p:bldP spid="28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" y="1571612"/>
            <a:ext cx="2643206" cy="286232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=22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  <a:endParaRPr lang="ru-RU" sz="2400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l-GR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=?</a:t>
            </a:r>
          </a:p>
          <a:p>
            <a:pPr lvl="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        Дж/кг</a:t>
            </a:r>
          </a:p>
          <a:p>
            <a:pPr lvl="0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с=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кер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ru-RU" sz="2800" b="1" dirty="0" smtClean="0">
                <a:latin typeface="Times New Roman" pitchFamily="18" charset="0"/>
                <a:sym typeface="Symbol" pitchFamily="18" charset="2"/>
              </a:rPr>
              <a:t>0,001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r>
              <a:rPr lang="ru-RU" sz="28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выд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погл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 l="9961" t="37354" r="12109" b="50927"/>
          <a:stretch>
            <a:fillRect/>
          </a:stretch>
        </p:blipFill>
        <p:spPr bwMode="auto">
          <a:xfrm>
            <a:off x="0" y="0"/>
            <a:ext cx="914400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643174" y="3714752"/>
            <a:ext cx="45432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6155" y="4218808"/>
            <a:ext cx="16418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Водой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4182396"/>
            <a:ext cx="1511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керосином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4699637"/>
            <a:ext cx="2271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40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керос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3082" y="4615259"/>
            <a:ext cx="20579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el-GR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Δ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>
              <a:solidFill>
                <a:srgbClr val="FF0000"/>
              </a:solidFill>
            </a:endParaRPr>
          </a:p>
          <a:p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6578628" y="364331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253852" y="1071546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94172" y="314324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305816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6786578" y="2023207"/>
            <a:ext cx="1879906" cy="1334355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890417" y="1953053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6358055" y="1719618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 flipH="1" flipV="1">
            <a:off x="5327061" y="2661801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-36512" y="6150138"/>
            <a:ext cx="918051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Ответ: 22 кг воды нагреются на …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57147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34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86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E10E0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3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  <p:bldP spid="5" grpId="1"/>
      <p:bldP spid="6" grpId="0"/>
      <p:bldP spid="7" grpId="0"/>
      <p:bldP spid="8" grpId="0"/>
      <p:bldP spid="9" grpId="0"/>
      <p:bldP spid="11" grpId="0"/>
      <p:bldP spid="12" grpId="0"/>
      <p:bldP spid="13" grpId="0"/>
      <p:bldP spid="16" grpId="0"/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7046</TotalTime>
  <Words>2229</Words>
  <Application>Microsoft Office PowerPoint</Application>
  <PresentationFormat>Экран (4:3)</PresentationFormat>
  <Paragraphs>459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Слайд 1</vt:lpstr>
      <vt:lpstr>Слайд 2</vt:lpstr>
      <vt:lpstr>Домашнее задание.</vt:lpstr>
      <vt:lpstr>Домашнее задание.</vt:lpstr>
      <vt:lpstr>Домашнее задание.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Домашнее задание.</vt:lpstr>
      <vt:lpstr>Слайд 21</vt:lpstr>
      <vt:lpstr>Слайд 22</vt:lpstr>
      <vt:lpstr>Домашнее задание.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User</cp:lastModifiedBy>
  <cp:revision>924</cp:revision>
  <dcterms:created xsi:type="dcterms:W3CDTF">2009-11-04T14:29:22Z</dcterms:created>
  <dcterms:modified xsi:type="dcterms:W3CDTF">2018-09-26T09:30:48Z</dcterms:modified>
</cp:coreProperties>
</file>