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9"/>
  </p:notesMasterIdLst>
  <p:sldIdLst>
    <p:sldId id="354" r:id="rId2"/>
    <p:sldId id="367" r:id="rId3"/>
    <p:sldId id="311" r:id="rId4"/>
    <p:sldId id="421" r:id="rId5"/>
    <p:sldId id="316" r:id="rId6"/>
    <p:sldId id="399" r:id="rId7"/>
    <p:sldId id="406" r:id="rId8"/>
    <p:sldId id="407" r:id="rId9"/>
    <p:sldId id="408" r:id="rId10"/>
    <p:sldId id="400" r:id="rId11"/>
    <p:sldId id="405" r:id="rId12"/>
    <p:sldId id="401" r:id="rId13"/>
    <p:sldId id="411" r:id="rId14"/>
    <p:sldId id="410" r:id="rId15"/>
    <p:sldId id="415" r:id="rId16"/>
    <p:sldId id="382" r:id="rId17"/>
    <p:sldId id="413" r:id="rId18"/>
    <p:sldId id="404" r:id="rId19"/>
    <p:sldId id="416" r:id="rId20"/>
    <p:sldId id="417" r:id="rId21"/>
    <p:sldId id="419" r:id="rId22"/>
    <p:sldId id="420" r:id="rId23"/>
    <p:sldId id="373" r:id="rId24"/>
    <p:sldId id="380" r:id="rId25"/>
    <p:sldId id="412" r:id="rId26"/>
    <p:sldId id="409" r:id="rId27"/>
    <p:sldId id="389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66CCFF"/>
    <a:srgbClr val="006600"/>
    <a:srgbClr val="220FB1"/>
    <a:srgbClr val="000099"/>
    <a:srgbClr val="003300"/>
    <a:srgbClr val="000000"/>
    <a:srgbClr val="365D21"/>
    <a:srgbClr val="0014AC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336" autoAdjust="0"/>
  </p:normalViewPr>
  <p:slideViewPr>
    <p:cSldViewPr>
      <p:cViewPr>
        <p:scale>
          <a:sx n="89" d="100"/>
          <a:sy n="89" d="100"/>
        </p:scale>
        <p:origin x="-143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17136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176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176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176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1.wav"/><Relationship Id="rId9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1.wav"/><Relationship Id="rId9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10" Type="http://schemas.openxmlformats.org/officeDocument/2006/relationships/image" Target="../media/image14.jpeg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1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audio" Target="../media/audio9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71414"/>
            <a:ext cx="9144000" cy="600164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 (ток в средах) № 84.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 «Эл. ток в различных средах»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ТЕМА:/т16/ Основные положения электронной проводимости металлов.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Знания учащихся об электрическом токе в металлах и электролитах.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ПОНИМАНИЯ УЧАЩИМИСЯ ЭЛЕКТРОННОЙ ПРОВОДИМОСТИ МЕТАЛЛОВ, ПОДТТВЕРЖДЕННОЙ ОПЫТАМИ К. РИККЕ (1901Г), МАНДЕЛЬШТАМОМ И ПАПАЛЕКСИ (1913Г) И СТЮАРТОМ И ТОЛМЕНОМ (1916Г); ДЛЯ УСВОЕНИЯ ПОНЯТИЙ &lt;ДИССОЦИАЦИЯ&gt;, &lt;РЕКОМБИНАЦИЯ&gt;, &lt;ЭЛЕТРОЛИЗ&gt;, ГАЛЬВАНОСТЕГИЯ&gt;, &lt;ГАЛЬВАНОПЛАСТИКА&gt;, &lt;ХИМИЧЕСКИЙ ЭКВИВАЛЕНТ&gt;, &lt;ЭЛЕКТРОХИМИЧЕСКИЙ ЭКВИВАЛЕНТ&gt;; ДЛЯ УСВОЕНИЯ ЗАКОНОВ ЭЛЕКТРОЛИЗА.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1.Электролиз сульфата меди.   2.Сравнение проводимости воды и раствора соли.   3.Зависимость сопротивления электролитической ванны от длины, сечения концентрации и температуры.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85720" y="926415"/>
            <a:ext cx="8429684" cy="440120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Антикоризийные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хромир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золоч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Гальванопластика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Якоби 1836г (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отслаиваемые…)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Пушкин,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полиграфия,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Гальваностегия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чистые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Cu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Al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355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355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355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uiExpand="1" build="p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643183"/>
          <a:ext cx="9144000" cy="4455121"/>
        </p:xfrm>
        <a:graphic>
          <a:graphicData uri="http://schemas.openxmlformats.org/drawingml/2006/table">
            <a:tbl>
              <a:tblPr/>
              <a:tblGrid>
                <a:gridCol w="551366"/>
                <a:gridCol w="7756292"/>
                <a:gridCol w="836342"/>
              </a:tblGrid>
              <a:tr h="29759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. Д.З. гр.7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759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18.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42682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Закрепление знаний по теме: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u="sng" dirty="0" err="1">
                          <a:latin typeface="Times New Roman"/>
                          <a:ea typeface="Times New Roman"/>
                          <a:cs typeface="Times New Roman"/>
                        </a:rPr>
                        <a:t>аудиализация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 в жидкостях. Электролиз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Применение электролиза.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Доказать электронную проводимость металлов.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u="sng" dirty="0">
                          <a:latin typeface="Times New Roman"/>
                          <a:ea typeface="Times New Roman"/>
                          <a:cs typeface="Times New Roman"/>
                        </a:rPr>
                        <a:t>визуализация.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10м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9518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Применение знаний темы для решения задач: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Упр.12 (стр.200) /1-у,2-у, 3,4,5,6,7- п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759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Викторина.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8416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гр.№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7.принести 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Шахмаев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-24"/>
            <a:ext cx="9144000" cy="26776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 (ток в средах) №85.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/зт18/ Электрический ток в электролитах.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Законы </a:t>
            </a:r>
            <a:r>
              <a:rPr kumimoji="0" lang="ru-RU" sz="24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элктролиза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Закрепление знаний учащихся по теме 18.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УЧАЩИХСЯ ПО ТЕМЕ.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1194430"/>
              </p:ext>
            </p:extLst>
          </p:nvPr>
        </p:nvGraphicFramePr>
        <p:xfrm>
          <a:off x="15656" y="3396560"/>
          <a:ext cx="9144000" cy="3416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6873"/>
                <a:gridCol w="7464279"/>
                <a:gridCol w="982848"/>
              </a:tblGrid>
              <a:tr h="42748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задачам гр. № 7.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748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Д.З. гр. № 8.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748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Планирование лабораторной работы.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748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работы ( с одновременным решением задач Шахмаев 10(6, 3,) 10(4,5)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748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Вычисление электрохимического эквивалента меди и заряда электрона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748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ДЗ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гр. 8.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758" y="-551266"/>
            <a:ext cx="8979479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- 3 (ток в средах) №86.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/лр.№9/ Определение заряда электрона.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Практические навыки учащихся в определении заряда электрона.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РАЗВИТИЯ ПРАКТИЧЕСКИХ НАВЫКОВ В РАБОТЕ С ЭЛЕКТРОЛИТИЧЕСКИМИ ВАННАМИ, ВЕСАМИ; ДЛЯ МСПОЛЬЗОВАНИЯ ЗАКОНОВ ЭЛЕКТРОЛИЗА.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1915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</a:t>
            </a:r>
            <a:r>
              <a:rPr lang="ru-RU" sz="4000" i="1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№8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81225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электрохимического эквивалента меди (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заряда электрона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12776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69" y="1806946"/>
            <a:ext cx="90525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реостат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электролитическая ванна,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провода, весы,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часы.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3143249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48469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2285983" y="631160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5"/>
          <p:cNvGrpSpPr>
            <a:grpSpLocks/>
          </p:cNvGrpSpPr>
          <p:nvPr/>
        </p:nvGrpSpPr>
        <p:grpSpPr bwMode="auto">
          <a:xfrm>
            <a:off x="1142976" y="6225875"/>
            <a:ext cx="347811" cy="371477"/>
            <a:chOff x="3018" y="5186"/>
            <a:chExt cx="202" cy="201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3571868" y="450951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Group 5"/>
          <p:cNvGrpSpPr>
            <a:grpSpLocks/>
          </p:cNvGrpSpPr>
          <p:nvPr/>
        </p:nvGrpSpPr>
        <p:grpSpPr bwMode="auto">
          <a:xfrm>
            <a:off x="2723991" y="4516493"/>
            <a:ext cx="347811" cy="371477"/>
            <a:chOff x="3018" y="5186"/>
            <a:chExt cx="202" cy="201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216128" y="4294854"/>
            <a:ext cx="3783825" cy="2014466"/>
            <a:chOff x="216128" y="4271094"/>
            <a:chExt cx="3783825" cy="2014466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216128" y="4271094"/>
              <a:ext cx="3783825" cy="1966218"/>
              <a:chOff x="216128" y="4271094"/>
              <a:chExt cx="3783825" cy="1966218"/>
            </a:xfrm>
          </p:grpSpPr>
          <p:grpSp>
            <p:nvGrpSpPr>
              <p:cNvPr id="10" name="Group 60"/>
              <p:cNvGrpSpPr>
                <a:grpSpLocks/>
              </p:cNvGrpSpPr>
              <p:nvPr/>
            </p:nvGrpSpPr>
            <p:grpSpPr bwMode="auto">
              <a:xfrm>
                <a:off x="216128" y="4271094"/>
                <a:ext cx="3783825" cy="1966218"/>
                <a:chOff x="1659" y="3147"/>
                <a:chExt cx="2050" cy="977"/>
              </a:xfrm>
            </p:grpSpPr>
            <p:sp>
              <p:nvSpPr>
                <p:cNvPr id="11" name="Line 87"/>
                <p:cNvSpPr>
                  <a:spLocks noChangeShapeType="1"/>
                </p:cNvSpPr>
                <p:nvPr/>
              </p:nvSpPr>
              <p:spPr bwMode="auto">
                <a:xfrm flipH="1">
                  <a:off x="1659" y="3414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" name="Group 67"/>
                <p:cNvGrpSpPr>
                  <a:grpSpLocks/>
                </p:cNvGrpSpPr>
                <p:nvPr/>
              </p:nvGrpSpPr>
              <p:grpSpPr bwMode="auto">
                <a:xfrm>
                  <a:off x="1659" y="3147"/>
                  <a:ext cx="2050" cy="969"/>
                  <a:chOff x="1659" y="3147"/>
                  <a:chExt cx="2050" cy="969"/>
                </a:xfrm>
              </p:grpSpPr>
              <p:sp>
                <p:nvSpPr>
                  <p:cNvPr id="19" name="Line 8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17" y="3414"/>
                    <a:ext cx="60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0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2913" y="3147"/>
                    <a:ext cx="794" cy="725"/>
                    <a:chOff x="5000" y="7571"/>
                    <a:chExt cx="794" cy="725"/>
                  </a:xfrm>
                </p:grpSpPr>
                <p:grpSp>
                  <p:nvGrpSpPr>
                    <p:cNvPr id="25" name="Group 8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81" y="7571"/>
                      <a:ext cx="702" cy="725"/>
                      <a:chOff x="5081" y="7571"/>
                      <a:chExt cx="702" cy="725"/>
                    </a:xfrm>
                  </p:grpSpPr>
                  <p:sp>
                    <p:nvSpPr>
                      <p:cNvPr id="28" name="Text Box 8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81" y="7571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5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" name="Oval 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1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8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6" name="Line 8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40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Line 8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1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1660" y="3417"/>
                    <a:ext cx="0" cy="698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3" name="Line 6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" name="Line 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59" y="4116"/>
                    <a:ext cx="156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3" name="Group 64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17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" name="Group 61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15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" name="Line 6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39" name="Group 14"/>
              <p:cNvGrpSpPr>
                <a:grpSpLocks/>
              </p:cNvGrpSpPr>
              <p:nvPr/>
            </p:nvGrpSpPr>
            <p:grpSpPr bwMode="auto">
              <a:xfrm>
                <a:off x="942479" y="4874579"/>
                <a:ext cx="821209" cy="642653"/>
                <a:chOff x="5805" y="5046"/>
                <a:chExt cx="820" cy="714"/>
              </a:xfrm>
              <a:solidFill>
                <a:srgbClr val="66CCFF"/>
              </a:solidFill>
            </p:grpSpPr>
            <p:sp>
              <p:nvSpPr>
                <p:cNvPr id="40" name="Rectangle 15"/>
                <p:cNvSpPr>
                  <a:spLocks noChangeArrowheads="1"/>
                </p:cNvSpPr>
                <p:nvPr/>
              </p:nvSpPr>
              <p:spPr bwMode="auto">
                <a:xfrm>
                  <a:off x="5806" y="5219"/>
                  <a:ext cx="818" cy="541"/>
                </a:xfrm>
                <a:prstGeom prst="rect">
                  <a:avLst/>
                </a:prstGeom>
                <a:grp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" name="Line 16"/>
                <p:cNvSpPr>
                  <a:spLocks noChangeShapeType="1"/>
                </p:cNvSpPr>
                <p:nvPr/>
              </p:nvSpPr>
              <p:spPr bwMode="auto">
                <a:xfrm>
                  <a:off x="5805" y="5046"/>
                  <a:ext cx="0" cy="276"/>
                </a:xfrm>
                <a:prstGeom prst="line">
                  <a:avLst/>
                </a:prstGeom>
                <a:grp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2" name="Line 17"/>
                <p:cNvSpPr>
                  <a:spLocks noChangeShapeType="1"/>
                </p:cNvSpPr>
                <p:nvPr/>
              </p:nvSpPr>
              <p:spPr bwMode="auto">
                <a:xfrm>
                  <a:off x="6625" y="5046"/>
                  <a:ext cx="0" cy="276"/>
                </a:xfrm>
                <a:prstGeom prst="line">
                  <a:avLst/>
                </a:prstGeom>
                <a:grp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43" name="Группа 71"/>
              <p:cNvGrpSpPr/>
              <p:nvPr/>
            </p:nvGrpSpPr>
            <p:grpSpPr>
              <a:xfrm>
                <a:off x="873045" y="4810245"/>
                <a:ext cx="196429" cy="626426"/>
                <a:chOff x="6858016" y="4924072"/>
                <a:chExt cx="891619" cy="1131432"/>
              </a:xfrm>
            </p:grpSpPr>
            <p:sp>
              <p:nvSpPr>
                <p:cNvPr id="44" name="Line 12"/>
                <p:cNvSpPr>
                  <a:spLocks noChangeShapeType="1"/>
                </p:cNvSpPr>
                <p:nvPr/>
              </p:nvSpPr>
              <p:spPr bwMode="auto">
                <a:xfrm>
                  <a:off x="7735898" y="4987737"/>
                  <a:ext cx="0" cy="1067767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5" name="Line 18"/>
                <p:cNvSpPr>
                  <a:spLocks noChangeShapeType="1"/>
                </p:cNvSpPr>
                <p:nvPr/>
              </p:nvSpPr>
              <p:spPr bwMode="auto">
                <a:xfrm flipH="1" flipV="1">
                  <a:off x="6858016" y="4924072"/>
                  <a:ext cx="891619" cy="83675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46" name="Группа 70"/>
              <p:cNvGrpSpPr/>
              <p:nvPr/>
            </p:nvGrpSpPr>
            <p:grpSpPr>
              <a:xfrm>
                <a:off x="1605223" y="4809816"/>
                <a:ext cx="194573" cy="591905"/>
                <a:chOff x="8210429" y="4714884"/>
                <a:chExt cx="719289" cy="1320611"/>
              </a:xfrm>
            </p:grpSpPr>
            <p:sp>
              <p:nvSpPr>
                <p:cNvPr id="47" name="Line 13"/>
                <p:cNvSpPr>
                  <a:spLocks noChangeShapeType="1"/>
                </p:cNvSpPr>
                <p:nvPr/>
              </p:nvSpPr>
              <p:spPr bwMode="auto">
                <a:xfrm>
                  <a:off x="8210429" y="4967728"/>
                  <a:ext cx="0" cy="1067767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8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8224165" y="4714884"/>
                  <a:ext cx="705553" cy="27103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49" name="Group 6"/>
            <p:cNvGrpSpPr>
              <a:grpSpLocks/>
            </p:cNvGrpSpPr>
            <p:nvPr/>
          </p:nvGrpSpPr>
          <p:grpSpPr bwMode="auto">
            <a:xfrm>
              <a:off x="384635" y="5967689"/>
              <a:ext cx="1082112" cy="317871"/>
              <a:chOff x="2074" y="6312"/>
              <a:chExt cx="1625" cy="450"/>
            </a:xfrm>
          </p:grpSpPr>
          <p:sp>
            <p:nvSpPr>
              <p:cNvPr id="50" name="Rectangle 7"/>
              <p:cNvSpPr>
                <a:spLocks noChangeArrowheads="1"/>
              </p:cNvSpPr>
              <p:nvPr/>
            </p:nvSpPr>
            <p:spPr bwMode="auto">
              <a:xfrm>
                <a:off x="2477" y="6543"/>
                <a:ext cx="783" cy="219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Line 8"/>
              <p:cNvSpPr>
                <a:spLocks noChangeShapeType="1"/>
              </p:cNvSpPr>
              <p:nvPr/>
            </p:nvSpPr>
            <p:spPr bwMode="auto">
              <a:xfrm>
                <a:off x="2074" y="6670"/>
                <a:ext cx="39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Line 9"/>
              <p:cNvSpPr>
                <a:spLocks noChangeShapeType="1"/>
              </p:cNvSpPr>
              <p:nvPr/>
            </p:nvSpPr>
            <p:spPr bwMode="auto">
              <a:xfrm>
                <a:off x="2857" y="6313"/>
                <a:ext cx="11" cy="23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Line 10"/>
              <p:cNvSpPr>
                <a:spLocks noChangeShapeType="1"/>
              </p:cNvSpPr>
              <p:nvPr/>
            </p:nvSpPr>
            <p:spPr bwMode="auto">
              <a:xfrm>
                <a:off x="2858" y="6312"/>
                <a:ext cx="84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4" name="Прямоугольник 53"/>
          <p:cNvSpPr/>
          <p:nvPr/>
        </p:nvSpPr>
        <p:spPr>
          <a:xfrm>
            <a:off x="676787" y="6175520"/>
            <a:ext cx="216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808759" y="4129170"/>
            <a:ext cx="1250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</a:t>
            </a:r>
            <a:r>
              <a:rPr lang="en-US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800" b="1" baseline="-250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618004" y="6273225"/>
            <a:ext cx="1525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Стр. 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30" grpId="0" animBg="1"/>
      <p:bldP spid="34" grpId="0" animBg="1"/>
      <p:bldP spid="54" grpId="0" animBg="1"/>
      <p:bldP spid="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5840469"/>
              </p:ext>
            </p:extLst>
          </p:nvPr>
        </p:nvGraphicFramePr>
        <p:xfrm>
          <a:off x="142840" y="2138362"/>
          <a:ext cx="9001161" cy="1873886"/>
        </p:xfrm>
        <a:graphic>
          <a:graphicData uri="http://schemas.openxmlformats.org/drawingml/2006/table">
            <a:tbl>
              <a:tblPr/>
              <a:tblGrid>
                <a:gridCol w="1000129"/>
                <a:gridCol w="1000129"/>
                <a:gridCol w="1200822"/>
                <a:gridCol w="580008"/>
                <a:gridCol w="1219557"/>
                <a:gridCol w="1000129"/>
                <a:gridCol w="1000129"/>
                <a:gridCol w="1000129"/>
                <a:gridCol w="1000129"/>
              </a:tblGrid>
              <a:tr h="65468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m</a:t>
                      </a:r>
                      <a:r>
                        <a:rPr lang="ru-RU" sz="3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3600" b="1" kern="1200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endParaRPr lang="ru-RU" sz="3600" b="1" kern="1200" baseline="-250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3600" b="1" kern="1200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endParaRPr lang="ru-RU" sz="3600" b="1" kern="1200" baseline="-250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ru-RU" sz="3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1" kern="1200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Cu</a:t>
                      </a:r>
                      <a:endParaRPr lang="ru-RU" sz="3600" b="1" kern="1200" baseline="-250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25,5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6600"/>
                          </a:solidFill>
                          <a:latin typeface="Times New Roman"/>
                        </a:rPr>
                        <a:t>24</a:t>
                      </a: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23,85г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33CC"/>
                          </a:solidFill>
                          <a:latin typeface="Times New Roman"/>
                        </a:rPr>
                        <a:t>24,300г</a:t>
                      </a:r>
                    </a:p>
                    <a:p>
                      <a:pPr algn="ctr" fontAlgn="t"/>
                      <a:endParaRPr lang="ru-RU" sz="2000" b="1" i="0" u="none" strike="noStrike" dirty="0" smtClean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0,8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0,2г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18м35с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33CC"/>
                          </a:solidFill>
                          <a:latin typeface="Times New Roman"/>
                        </a:rPr>
                        <a:t>15м22с</a:t>
                      </a: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0,7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0,33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i="0" u="none" strike="noStrike" dirty="0" smtClean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63,5</a:t>
                      </a:r>
                    </a:p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33CC"/>
                          </a:solidFill>
                          <a:latin typeface="Times New Roman"/>
                        </a:rPr>
                        <a:t>г/моль</a:t>
                      </a:r>
                      <a:endParaRPr lang="ru-RU" sz="18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000" b="1" i="0" u="none" strike="noStrike" dirty="0" smtClean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33CC"/>
                          </a:solidFill>
                          <a:latin typeface="Times New Roman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0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71327"/>
            <a:ext cx="2888932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-36512" y="4005064"/>
            <a:ext cx="2631960" cy="1224136"/>
            <a:chOff x="7740167" y="3483278"/>
            <a:chExt cx="1137855" cy="521350"/>
          </a:xfrm>
        </p:grpSpPr>
        <p:sp>
          <p:nvSpPr>
            <p:cNvPr id="6" name="Text Box 45"/>
            <p:cNvSpPr txBox="1">
              <a:spLocks noChangeArrowheads="1"/>
            </p:cNvSpPr>
            <p:nvPr/>
          </p:nvSpPr>
          <p:spPr bwMode="auto">
            <a:xfrm>
              <a:off x="7740167" y="3628925"/>
              <a:ext cx="455613" cy="30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= 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46"/>
            <p:cNvGrpSpPr>
              <a:grpSpLocks/>
            </p:cNvGrpSpPr>
            <p:nvPr/>
          </p:nvGrpSpPr>
          <p:grpSpPr bwMode="auto">
            <a:xfrm>
              <a:off x="8080062" y="3483278"/>
              <a:ext cx="797960" cy="521350"/>
              <a:chOff x="2701" y="3359"/>
              <a:chExt cx="1082" cy="822"/>
            </a:xfrm>
          </p:grpSpPr>
          <p:grpSp>
            <p:nvGrpSpPr>
              <p:cNvPr id="9" name="Group 47"/>
              <p:cNvGrpSpPr>
                <a:grpSpLocks/>
              </p:cNvGrpSpPr>
              <p:nvPr/>
            </p:nvGrpSpPr>
            <p:grpSpPr bwMode="auto">
              <a:xfrm>
                <a:off x="2701" y="3359"/>
                <a:ext cx="1082" cy="822"/>
                <a:chOff x="11290" y="3530"/>
                <a:chExt cx="1310" cy="793"/>
              </a:xfrm>
            </p:grpSpPr>
            <p:sp>
              <p:nvSpPr>
                <p:cNvPr id="11" name="Line 4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" name="Group 49"/>
                <p:cNvGrpSpPr>
                  <a:grpSpLocks/>
                </p:cNvGrpSpPr>
                <p:nvPr/>
              </p:nvGrpSpPr>
              <p:grpSpPr bwMode="auto">
                <a:xfrm>
                  <a:off x="11290" y="3530"/>
                  <a:ext cx="1310" cy="793"/>
                  <a:chOff x="10815" y="3798"/>
                  <a:chExt cx="1047" cy="793"/>
                </a:xfrm>
              </p:grpSpPr>
              <p:sp>
                <p:nvSpPr>
                  <p:cNvPr id="13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98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15" y="4141"/>
                    <a:ext cx="1047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en-US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lang="en-US" sz="3600" b="1" baseline="-25000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3600" b="1" dirty="0" err="1" smtClean="0">
                        <a:latin typeface="Times New Roman" pitchFamily="18" charset="0"/>
                        <a:cs typeface="Times New Roman" pitchFamily="18" charset="0"/>
                      </a:rPr>
                      <a:t>e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" name="Line 5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AutoShape 53"/>
            <p:cNvSpPr>
              <a:spLocks noChangeArrowheads="1"/>
            </p:cNvSpPr>
            <p:nvPr/>
          </p:nvSpPr>
          <p:spPr bwMode="auto">
            <a:xfrm>
              <a:off x="8449283" y="3521075"/>
              <a:ext cx="247650" cy="423863"/>
            </a:xfrm>
            <a:prstGeom prst="bracketPair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7164288" y="471428"/>
            <a:ext cx="1999265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uSO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41344" y="1352962"/>
            <a:ext cx="428594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к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411760" y="4509120"/>
            <a:ext cx="2534724" cy="1224136"/>
            <a:chOff x="7740167" y="3483278"/>
            <a:chExt cx="1095818" cy="521350"/>
          </a:xfrm>
        </p:grpSpPr>
        <p:sp>
          <p:nvSpPr>
            <p:cNvPr id="18" name="Text Box 45"/>
            <p:cNvSpPr txBox="1">
              <a:spLocks noChangeArrowheads="1"/>
            </p:cNvSpPr>
            <p:nvPr/>
          </p:nvSpPr>
          <p:spPr bwMode="auto">
            <a:xfrm>
              <a:off x="7740167" y="3628925"/>
              <a:ext cx="455613" cy="30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Group 46"/>
            <p:cNvGrpSpPr>
              <a:grpSpLocks/>
            </p:cNvGrpSpPr>
            <p:nvPr/>
          </p:nvGrpSpPr>
          <p:grpSpPr bwMode="auto">
            <a:xfrm>
              <a:off x="8038025" y="3483278"/>
              <a:ext cx="797960" cy="521350"/>
              <a:chOff x="2644" y="3359"/>
              <a:chExt cx="1082" cy="822"/>
            </a:xfrm>
          </p:grpSpPr>
          <p:grpSp>
            <p:nvGrpSpPr>
              <p:cNvPr id="21" name="Group 47"/>
              <p:cNvGrpSpPr>
                <a:grpSpLocks/>
              </p:cNvGrpSpPr>
              <p:nvPr/>
            </p:nvGrpSpPr>
            <p:grpSpPr bwMode="auto">
              <a:xfrm>
                <a:off x="2644" y="3359"/>
                <a:ext cx="1082" cy="822"/>
                <a:chOff x="11220" y="3530"/>
                <a:chExt cx="1310" cy="793"/>
              </a:xfrm>
            </p:grpSpPr>
            <p:sp>
              <p:nvSpPr>
                <p:cNvPr id="23" name="Line 4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4" name="Group 49"/>
                <p:cNvGrpSpPr>
                  <a:grpSpLocks/>
                </p:cNvGrpSpPr>
                <p:nvPr/>
              </p:nvGrpSpPr>
              <p:grpSpPr bwMode="auto">
                <a:xfrm>
                  <a:off x="11220" y="3530"/>
                  <a:ext cx="1310" cy="793"/>
                  <a:chOff x="10759" y="3798"/>
                  <a:chExt cx="1047" cy="793"/>
                </a:xfrm>
              </p:grpSpPr>
              <p:sp>
                <p:nvSpPr>
                  <p:cNvPr id="25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98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59" y="4141"/>
                    <a:ext cx="1047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en-US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lang="en-US" sz="3600" b="1" baseline="-25000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3600" b="1" dirty="0" err="1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k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2" name="Line 5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0" name="AutoShape 53"/>
            <p:cNvSpPr>
              <a:spLocks noChangeArrowheads="1"/>
            </p:cNvSpPr>
            <p:nvPr/>
          </p:nvSpPr>
          <p:spPr bwMode="auto">
            <a:xfrm>
              <a:off x="8449283" y="3521075"/>
              <a:ext cx="247650" cy="423863"/>
            </a:xfrm>
            <a:prstGeom prst="bracketPair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0" y="5808166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электрохимический эквивалент меди равен…., тогда заряд электрона …..Кл.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325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5840469"/>
              </p:ext>
            </p:extLst>
          </p:nvPr>
        </p:nvGraphicFramePr>
        <p:xfrm>
          <a:off x="142840" y="2138362"/>
          <a:ext cx="9001161" cy="1873886"/>
        </p:xfrm>
        <a:graphic>
          <a:graphicData uri="http://schemas.openxmlformats.org/drawingml/2006/table">
            <a:tbl>
              <a:tblPr/>
              <a:tblGrid>
                <a:gridCol w="1000129"/>
                <a:gridCol w="1000129"/>
                <a:gridCol w="1200822"/>
                <a:gridCol w="580008"/>
                <a:gridCol w="1219557"/>
                <a:gridCol w="1000129"/>
                <a:gridCol w="1000129"/>
                <a:gridCol w="1000129"/>
                <a:gridCol w="1000129"/>
              </a:tblGrid>
              <a:tr h="65468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m</a:t>
                      </a:r>
                      <a:r>
                        <a:rPr lang="ru-RU" sz="2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н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ru-RU" sz="2800" b="1" i="0" u="none" strike="noStrike" kern="1200" dirty="0" smtClean="0">
                          <a:solidFill>
                            <a:srgbClr val="FF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</a:t>
                      </a:r>
                      <a:endParaRPr kumimoji="0" lang="ru-RU" sz="3600" b="1" i="0" u="none" strike="noStrike" kern="1200" dirty="0">
                        <a:solidFill>
                          <a:srgbClr val="FF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dirty="0" err="1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en-US" sz="2400" b="1" i="0" u="none" strike="noStrike" kern="1200" dirty="0" err="1" smtClean="0">
                          <a:solidFill>
                            <a:srgbClr val="FF0000"/>
                          </a:solidFill>
                          <a:latin typeface="Times New Roman"/>
                          <a:ea typeface="+mn-ea"/>
                          <a:cs typeface="+mn-cs"/>
                        </a:rPr>
                        <a:t>Cu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25,5</a:t>
                      </a:r>
                    </a:p>
                    <a:p>
                      <a:pPr algn="ctr" fontAlgn="t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25</a:t>
                      </a:r>
                    </a:p>
                    <a:p>
                      <a:pPr algn="ctr" fontAlgn="t"/>
                      <a:endParaRPr lang="ru-RU" sz="18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23,85г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24,200г</a:t>
                      </a:r>
                    </a:p>
                    <a:p>
                      <a:pPr algn="ctr" fontAlgn="t"/>
                      <a:endParaRPr lang="ru-RU" sz="2000" b="1" i="0" u="none" strike="noStrike" dirty="0" smtClean="0">
                        <a:solidFill>
                          <a:schemeClr val="bg1"/>
                        </a:solidFill>
                        <a:latin typeface="Times New Roman"/>
                      </a:endParaRP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0,8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0,2г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1А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18м35с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15м22с</a:t>
                      </a: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0,7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0,33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63,5</a:t>
                      </a:r>
                    </a:p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г/моль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0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71327"/>
            <a:ext cx="2888932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3707904" y="0"/>
            <a:ext cx="2631960" cy="1224136"/>
            <a:chOff x="7740167" y="3483278"/>
            <a:chExt cx="1137855" cy="521350"/>
          </a:xfrm>
        </p:grpSpPr>
        <p:sp>
          <p:nvSpPr>
            <p:cNvPr id="6" name="Text Box 45"/>
            <p:cNvSpPr txBox="1">
              <a:spLocks noChangeArrowheads="1"/>
            </p:cNvSpPr>
            <p:nvPr/>
          </p:nvSpPr>
          <p:spPr bwMode="auto">
            <a:xfrm>
              <a:off x="7740167" y="3628925"/>
              <a:ext cx="455613" cy="30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= 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46"/>
            <p:cNvGrpSpPr>
              <a:grpSpLocks/>
            </p:cNvGrpSpPr>
            <p:nvPr/>
          </p:nvGrpSpPr>
          <p:grpSpPr bwMode="auto">
            <a:xfrm>
              <a:off x="8080062" y="3483278"/>
              <a:ext cx="797960" cy="521350"/>
              <a:chOff x="2701" y="3359"/>
              <a:chExt cx="1082" cy="822"/>
            </a:xfrm>
          </p:grpSpPr>
          <p:grpSp>
            <p:nvGrpSpPr>
              <p:cNvPr id="7" name="Group 47"/>
              <p:cNvGrpSpPr>
                <a:grpSpLocks/>
              </p:cNvGrpSpPr>
              <p:nvPr/>
            </p:nvGrpSpPr>
            <p:grpSpPr bwMode="auto">
              <a:xfrm>
                <a:off x="2701" y="3359"/>
                <a:ext cx="1082" cy="822"/>
                <a:chOff x="11290" y="3530"/>
                <a:chExt cx="1310" cy="793"/>
              </a:xfrm>
            </p:grpSpPr>
            <p:sp>
              <p:nvSpPr>
                <p:cNvPr id="11" name="Line 4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49"/>
                <p:cNvGrpSpPr>
                  <a:grpSpLocks/>
                </p:cNvGrpSpPr>
                <p:nvPr/>
              </p:nvGrpSpPr>
              <p:grpSpPr bwMode="auto">
                <a:xfrm>
                  <a:off x="11290" y="3530"/>
                  <a:ext cx="1310" cy="793"/>
                  <a:chOff x="10815" y="3798"/>
                  <a:chExt cx="1047" cy="793"/>
                </a:xfrm>
              </p:grpSpPr>
              <p:sp>
                <p:nvSpPr>
                  <p:cNvPr id="13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98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15" y="4141"/>
                    <a:ext cx="1047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en-US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lang="en-US" sz="3600" b="1" baseline="-25000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3600" b="1" dirty="0" err="1" smtClean="0">
                        <a:latin typeface="Times New Roman" pitchFamily="18" charset="0"/>
                        <a:cs typeface="Times New Roman" pitchFamily="18" charset="0"/>
                      </a:rPr>
                      <a:t>e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" name="Line 5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AutoShape 53"/>
            <p:cNvSpPr>
              <a:spLocks noChangeArrowheads="1"/>
            </p:cNvSpPr>
            <p:nvPr/>
          </p:nvSpPr>
          <p:spPr bwMode="auto">
            <a:xfrm>
              <a:off x="8449283" y="3521075"/>
              <a:ext cx="247650" cy="423863"/>
            </a:xfrm>
            <a:prstGeom prst="bracketPair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660232" y="1052736"/>
            <a:ext cx="2010487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Си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41344" y="1352962"/>
            <a:ext cx="428594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к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6"/>
          <p:cNvGrpSpPr/>
          <p:nvPr/>
        </p:nvGrpSpPr>
        <p:grpSpPr>
          <a:xfrm>
            <a:off x="323528" y="4221088"/>
            <a:ext cx="2534724" cy="1224136"/>
            <a:chOff x="7740167" y="3483278"/>
            <a:chExt cx="1095818" cy="521350"/>
          </a:xfrm>
        </p:grpSpPr>
        <p:sp>
          <p:nvSpPr>
            <p:cNvPr id="18" name="Text Box 45"/>
            <p:cNvSpPr txBox="1">
              <a:spLocks noChangeArrowheads="1"/>
            </p:cNvSpPr>
            <p:nvPr/>
          </p:nvSpPr>
          <p:spPr bwMode="auto">
            <a:xfrm>
              <a:off x="7740167" y="3628925"/>
              <a:ext cx="455613" cy="30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8038025" y="3483278"/>
              <a:ext cx="797960" cy="521350"/>
              <a:chOff x="2644" y="3359"/>
              <a:chExt cx="1082" cy="822"/>
            </a:xfrm>
          </p:grpSpPr>
          <p:grpSp>
            <p:nvGrpSpPr>
              <p:cNvPr id="19" name="Group 47"/>
              <p:cNvGrpSpPr>
                <a:grpSpLocks/>
              </p:cNvGrpSpPr>
              <p:nvPr/>
            </p:nvGrpSpPr>
            <p:grpSpPr bwMode="auto">
              <a:xfrm>
                <a:off x="2644" y="3359"/>
                <a:ext cx="1082" cy="822"/>
                <a:chOff x="11220" y="3530"/>
                <a:chExt cx="1310" cy="793"/>
              </a:xfrm>
            </p:grpSpPr>
            <p:sp>
              <p:nvSpPr>
                <p:cNvPr id="23" name="Line 4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1" name="Group 49"/>
                <p:cNvGrpSpPr>
                  <a:grpSpLocks/>
                </p:cNvGrpSpPr>
                <p:nvPr/>
              </p:nvGrpSpPr>
              <p:grpSpPr bwMode="auto">
                <a:xfrm>
                  <a:off x="11220" y="3530"/>
                  <a:ext cx="1310" cy="793"/>
                  <a:chOff x="10759" y="3798"/>
                  <a:chExt cx="1047" cy="793"/>
                </a:xfrm>
              </p:grpSpPr>
              <p:sp>
                <p:nvSpPr>
                  <p:cNvPr id="25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98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59" y="4141"/>
                    <a:ext cx="1047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en-US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lang="en-US" sz="3600" b="1" baseline="-25000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3600" b="1" dirty="0" err="1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k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2" name="Line 5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0" name="AutoShape 53"/>
            <p:cNvSpPr>
              <a:spLocks noChangeArrowheads="1"/>
            </p:cNvSpPr>
            <p:nvPr/>
          </p:nvSpPr>
          <p:spPr bwMode="auto">
            <a:xfrm>
              <a:off x="8449283" y="3521075"/>
              <a:ext cx="247650" cy="423863"/>
            </a:xfrm>
            <a:prstGeom prst="bracketPair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0" y="5733256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электрохимический эквивалент меди равен…., тогда заряд электрона …..Кл.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325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39241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включения, на источнике недостаток и избыток электронов!!!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54"/>
          <p:cNvGrpSpPr/>
          <p:nvPr/>
        </p:nvGrpSpPr>
        <p:grpSpPr>
          <a:xfrm>
            <a:off x="285720" y="500042"/>
            <a:ext cx="1635350" cy="674625"/>
            <a:chOff x="561283" y="4804942"/>
            <a:chExt cx="1635350" cy="712290"/>
          </a:xfrm>
        </p:grpSpPr>
        <p:grpSp>
          <p:nvGrpSpPr>
            <p:cNvPr id="13" name="Group 60"/>
            <p:cNvGrpSpPr>
              <a:grpSpLocks/>
            </p:cNvGrpSpPr>
            <p:nvPr/>
          </p:nvGrpSpPr>
          <p:grpSpPr bwMode="auto">
            <a:xfrm>
              <a:off x="561283" y="4804942"/>
              <a:ext cx="1635350" cy="3497"/>
              <a:chOff x="1846" y="6867204"/>
              <a:chExt cx="886" cy="3497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846" y="6867204"/>
                <a:ext cx="17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Line 86"/>
              <p:cNvSpPr>
                <a:spLocks noChangeShapeType="1"/>
              </p:cNvSpPr>
              <p:nvPr/>
            </p:nvSpPr>
            <p:spPr bwMode="auto">
              <a:xfrm flipH="1">
                <a:off x="2517" y="6870701"/>
                <a:ext cx="21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8" name="Group 14"/>
            <p:cNvGrpSpPr>
              <a:grpSpLocks/>
            </p:cNvGrpSpPr>
            <p:nvPr/>
          </p:nvGrpSpPr>
          <p:grpSpPr bwMode="auto">
            <a:xfrm>
              <a:off x="942479" y="4874579"/>
              <a:ext cx="821209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4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grp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9" name="Группа 71"/>
            <p:cNvGrpSpPr/>
            <p:nvPr/>
          </p:nvGrpSpPr>
          <p:grpSpPr>
            <a:xfrm>
              <a:off x="873045" y="4810245"/>
              <a:ext cx="196429" cy="626426"/>
              <a:chOff x="6858016" y="4924072"/>
              <a:chExt cx="891619" cy="1131432"/>
            </a:xfrm>
          </p:grpSpPr>
          <p:sp>
            <p:nvSpPr>
              <p:cNvPr id="44" name="Line 12"/>
              <p:cNvSpPr>
                <a:spLocks noChangeShapeType="1"/>
              </p:cNvSpPr>
              <p:nvPr/>
            </p:nvSpPr>
            <p:spPr bwMode="auto">
              <a:xfrm>
                <a:off x="7735898" y="4987737"/>
                <a:ext cx="0" cy="1067767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18"/>
              <p:cNvSpPr>
                <a:spLocks noChangeShapeType="1"/>
              </p:cNvSpPr>
              <p:nvPr/>
            </p:nvSpPr>
            <p:spPr bwMode="auto">
              <a:xfrm flipH="1" flipV="1">
                <a:off x="6858016" y="4924072"/>
                <a:ext cx="891619" cy="8367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3" name="Группа 70"/>
            <p:cNvGrpSpPr/>
            <p:nvPr/>
          </p:nvGrpSpPr>
          <p:grpSpPr>
            <a:xfrm>
              <a:off x="1605223" y="4809816"/>
              <a:ext cx="194573" cy="591905"/>
              <a:chOff x="8210429" y="4714884"/>
              <a:chExt cx="719289" cy="1320611"/>
            </a:xfrm>
          </p:grpSpPr>
          <p:sp>
            <p:nvSpPr>
              <p:cNvPr id="47" name="Line 13"/>
              <p:cNvSpPr>
                <a:spLocks noChangeShapeType="1"/>
              </p:cNvSpPr>
              <p:nvPr/>
            </p:nvSpPr>
            <p:spPr bwMode="auto">
              <a:xfrm>
                <a:off x="8210429" y="4967728"/>
                <a:ext cx="0" cy="1067767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19"/>
              <p:cNvSpPr>
                <a:spLocks noChangeShapeType="1"/>
              </p:cNvSpPr>
              <p:nvPr/>
            </p:nvSpPr>
            <p:spPr bwMode="auto">
              <a:xfrm flipV="1">
                <a:off x="8224165" y="471488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8" name="Группа 54"/>
          <p:cNvGrpSpPr/>
          <p:nvPr/>
        </p:nvGrpSpPr>
        <p:grpSpPr>
          <a:xfrm>
            <a:off x="1874608" y="495923"/>
            <a:ext cx="2093760" cy="718499"/>
            <a:chOff x="204093" y="4758618"/>
            <a:chExt cx="2093760" cy="758614"/>
          </a:xfrm>
        </p:grpSpPr>
        <p:grpSp>
          <p:nvGrpSpPr>
            <p:cNvPr id="100" name="Group 14"/>
            <p:cNvGrpSpPr>
              <a:grpSpLocks/>
            </p:cNvGrpSpPr>
            <p:nvPr/>
          </p:nvGrpSpPr>
          <p:grpSpPr bwMode="auto">
            <a:xfrm>
              <a:off x="942472" y="4874579"/>
              <a:ext cx="821208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07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1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05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2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03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2" name="Группа 54"/>
          <p:cNvGrpSpPr/>
          <p:nvPr/>
        </p:nvGrpSpPr>
        <p:grpSpPr>
          <a:xfrm>
            <a:off x="3946364" y="517294"/>
            <a:ext cx="2093760" cy="718499"/>
            <a:chOff x="204093" y="4758618"/>
            <a:chExt cx="2093760" cy="758614"/>
          </a:xfrm>
        </p:grpSpPr>
        <p:grpSp>
          <p:nvGrpSpPr>
            <p:cNvPr id="113" name="Group 14"/>
            <p:cNvGrpSpPr>
              <a:grpSpLocks/>
            </p:cNvGrpSpPr>
            <p:nvPr/>
          </p:nvGrpSpPr>
          <p:grpSpPr bwMode="auto">
            <a:xfrm>
              <a:off x="942458" y="4874579"/>
              <a:ext cx="821206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2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0033CC">
                  <a:alpha val="40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4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18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5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16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23" name="TextBox 122"/>
          <p:cNvSpPr txBox="1"/>
          <p:nvPr/>
        </p:nvSpPr>
        <p:spPr>
          <a:xfrm>
            <a:off x="928662" y="214290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857488" y="773652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000628" y="785794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28596" y="1357298"/>
            <a:ext cx="214314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714612" y="1357298"/>
            <a:ext cx="621510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какой ванне выделится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меди?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2" name="Группа 54"/>
          <p:cNvGrpSpPr/>
          <p:nvPr/>
        </p:nvGrpSpPr>
        <p:grpSpPr>
          <a:xfrm>
            <a:off x="477976" y="4139261"/>
            <a:ext cx="2093760" cy="718499"/>
            <a:chOff x="204093" y="4758618"/>
            <a:chExt cx="2093760" cy="758614"/>
          </a:xfrm>
        </p:grpSpPr>
        <p:grpSp>
          <p:nvGrpSpPr>
            <p:cNvPr id="143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5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4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48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5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46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7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53" name="Группа 54"/>
          <p:cNvGrpSpPr/>
          <p:nvPr/>
        </p:nvGrpSpPr>
        <p:grpSpPr>
          <a:xfrm>
            <a:off x="2571736" y="3286124"/>
            <a:ext cx="2093760" cy="718499"/>
            <a:chOff x="204093" y="4758618"/>
            <a:chExt cx="2093760" cy="758614"/>
          </a:xfrm>
        </p:grpSpPr>
        <p:grpSp>
          <p:nvGrpSpPr>
            <p:cNvPr id="154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61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2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3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5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59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0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6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57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8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64" name="Группа 54"/>
          <p:cNvGrpSpPr/>
          <p:nvPr/>
        </p:nvGrpSpPr>
        <p:grpSpPr>
          <a:xfrm>
            <a:off x="2571736" y="5072074"/>
            <a:ext cx="2093760" cy="718499"/>
            <a:chOff x="204093" y="4758618"/>
            <a:chExt cx="2093760" cy="758614"/>
          </a:xfrm>
        </p:grpSpPr>
        <p:grpSp>
          <p:nvGrpSpPr>
            <p:cNvPr id="165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72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3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4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6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70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1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7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68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9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176" name="Прямая соединительная линия 175"/>
          <p:cNvCxnSpPr/>
          <p:nvPr/>
        </p:nvCxnSpPr>
        <p:spPr>
          <a:xfrm rot="5400000">
            <a:off x="1703020" y="4182092"/>
            <a:ext cx="1785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/>
          <p:cNvCxnSpPr/>
          <p:nvPr/>
        </p:nvCxnSpPr>
        <p:spPr>
          <a:xfrm rot="5400000">
            <a:off x="3750463" y="4200365"/>
            <a:ext cx="1785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Line 18"/>
          <p:cNvSpPr>
            <a:spLocks noChangeShapeType="1"/>
          </p:cNvSpPr>
          <p:nvPr/>
        </p:nvSpPr>
        <p:spPr bwMode="auto">
          <a:xfrm flipH="1" flipV="1">
            <a:off x="4643438" y="4291661"/>
            <a:ext cx="891619" cy="438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9" name="TextBox 178"/>
          <p:cNvSpPr txBox="1"/>
          <p:nvPr/>
        </p:nvSpPr>
        <p:spPr>
          <a:xfrm>
            <a:off x="1500166" y="4357694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3571868" y="3559734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3571868" y="5357826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4786314" y="3068421"/>
            <a:ext cx="200026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214282" y="5857892"/>
            <a:ext cx="621510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какой ванне выделится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меди?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5214942" y="4572008"/>
            <a:ext cx="3286148" cy="830997"/>
          </a:xfrm>
          <a:prstGeom prst="rect">
            <a:avLst/>
          </a:prstGeom>
          <a:solidFill>
            <a:schemeClr val="bg2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Rectangle 1"/>
          <p:cNvSpPr>
            <a:spLocks noChangeArrowheads="1"/>
          </p:cNvSpPr>
          <p:nvPr/>
        </p:nvSpPr>
        <p:spPr bwMode="auto">
          <a:xfrm>
            <a:off x="6429388" y="3714752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7" name="Rectangle 1"/>
          <p:cNvSpPr>
            <a:spLocks noChangeArrowheads="1"/>
          </p:cNvSpPr>
          <p:nvPr/>
        </p:nvSpPr>
        <p:spPr bwMode="auto">
          <a:xfrm>
            <a:off x="2571736" y="1785926"/>
            <a:ext cx="3357586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5715008" y="1785926"/>
            <a:ext cx="3143272" cy="769441"/>
          </a:xfrm>
          <a:prstGeom prst="rect">
            <a:avLst/>
          </a:prstGeom>
          <a:solidFill>
            <a:schemeClr val="bg2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572264" y="6273225"/>
            <a:ext cx="2571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16-1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, Стр.21 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 animBg="1"/>
      <p:bldP spid="125" grpId="0" animBg="1"/>
      <p:bldP spid="126" grpId="0" animBg="1"/>
      <p:bldP spid="12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6" grpId="0" animBg="1"/>
      <p:bldP spid="187" grpId="0" animBg="1"/>
      <p:bldP spid="18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Группа 35"/>
          <p:cNvGrpSpPr/>
          <p:nvPr/>
        </p:nvGrpSpPr>
        <p:grpSpPr>
          <a:xfrm>
            <a:off x="390526" y="332656"/>
            <a:ext cx="1158874" cy="654030"/>
            <a:chOff x="390526" y="627067"/>
            <a:chExt cx="1158874" cy="654030"/>
          </a:xfrm>
        </p:grpSpPr>
        <p:sp>
          <p:nvSpPr>
            <p:cNvPr id="52237" name="Line 13"/>
            <p:cNvSpPr>
              <a:spLocks noChangeShapeType="1"/>
            </p:cNvSpPr>
            <p:nvPr/>
          </p:nvSpPr>
          <p:spPr bwMode="auto">
            <a:xfrm>
              <a:off x="411164" y="627067"/>
              <a:ext cx="0" cy="650875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38" name="Line 14"/>
            <p:cNvSpPr>
              <a:spLocks noChangeShapeType="1"/>
            </p:cNvSpPr>
            <p:nvPr/>
          </p:nvSpPr>
          <p:spPr bwMode="auto">
            <a:xfrm>
              <a:off x="1528763" y="630222"/>
              <a:ext cx="1587" cy="650875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8" name="Line 4"/>
            <p:cNvSpPr>
              <a:spLocks noChangeShapeType="1"/>
            </p:cNvSpPr>
            <p:nvPr/>
          </p:nvSpPr>
          <p:spPr bwMode="auto">
            <a:xfrm flipH="1">
              <a:off x="422275" y="1274748"/>
              <a:ext cx="1127125" cy="0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32" name="Line 8"/>
            <p:cNvSpPr>
              <a:spLocks noChangeShapeType="1"/>
            </p:cNvSpPr>
            <p:nvPr/>
          </p:nvSpPr>
          <p:spPr bwMode="auto">
            <a:xfrm flipH="1">
              <a:off x="390526" y="847713"/>
              <a:ext cx="1128713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223838" y="116632"/>
            <a:ext cx="2433637" cy="749899"/>
            <a:chOff x="223838" y="598473"/>
            <a:chExt cx="2433637" cy="749899"/>
          </a:xfrm>
        </p:grpSpPr>
        <p:sp>
          <p:nvSpPr>
            <p:cNvPr id="52249" name="Line 25"/>
            <p:cNvSpPr>
              <a:spLocks noChangeShapeType="1"/>
            </p:cNvSpPr>
            <p:nvPr/>
          </p:nvSpPr>
          <p:spPr bwMode="auto">
            <a:xfrm flipV="1">
              <a:off x="523875" y="725473"/>
              <a:ext cx="0" cy="468313"/>
            </a:xfrm>
            <a:prstGeom prst="line">
              <a:avLst/>
            </a:prstGeom>
            <a:noFill/>
            <a:ln w="508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39" name="Line 15"/>
            <p:cNvSpPr>
              <a:spLocks noChangeShapeType="1"/>
            </p:cNvSpPr>
            <p:nvPr/>
          </p:nvSpPr>
          <p:spPr bwMode="auto">
            <a:xfrm flipV="1">
              <a:off x="1397000" y="706423"/>
              <a:ext cx="0" cy="466725"/>
            </a:xfrm>
            <a:prstGeom prst="line">
              <a:avLst/>
            </a:prstGeom>
            <a:noFill/>
            <a:ln w="508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0" name="Line 16"/>
            <p:cNvSpPr>
              <a:spLocks noChangeShapeType="1"/>
            </p:cNvSpPr>
            <p:nvPr/>
          </p:nvSpPr>
          <p:spPr bwMode="auto">
            <a:xfrm>
              <a:off x="1387475" y="700075"/>
              <a:ext cx="487363" cy="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1" name="Line 17"/>
            <p:cNvSpPr>
              <a:spLocks noChangeShapeType="1"/>
            </p:cNvSpPr>
            <p:nvPr/>
          </p:nvSpPr>
          <p:spPr bwMode="auto">
            <a:xfrm>
              <a:off x="2168525" y="685786"/>
              <a:ext cx="488950" cy="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2242" name="Group 18"/>
            <p:cNvGrpSpPr>
              <a:grpSpLocks/>
            </p:cNvGrpSpPr>
            <p:nvPr/>
          </p:nvGrpSpPr>
          <p:grpSpPr bwMode="auto">
            <a:xfrm>
              <a:off x="1895475" y="598473"/>
              <a:ext cx="254000" cy="254000"/>
              <a:chOff x="0" y="0"/>
              <a:chExt cx="20000" cy="20000"/>
            </a:xfrm>
          </p:grpSpPr>
          <p:sp>
            <p:nvSpPr>
              <p:cNvPr id="52245" name="Oval 2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0000" cy="200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244" name="Line 20"/>
              <p:cNvSpPr>
                <a:spLocks noChangeShapeType="1"/>
              </p:cNvSpPr>
              <p:nvPr/>
            </p:nvSpPr>
            <p:spPr bwMode="auto">
              <a:xfrm flipV="1">
                <a:off x="4788" y="1596"/>
                <a:ext cx="12020" cy="1441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243" name="Line 19"/>
              <p:cNvSpPr>
                <a:spLocks noChangeShapeType="1"/>
              </p:cNvSpPr>
              <p:nvPr/>
            </p:nvSpPr>
            <p:spPr bwMode="auto">
              <a:xfrm>
                <a:off x="2793" y="4389"/>
                <a:ext cx="14414" cy="1202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2246" name="Line 22"/>
            <p:cNvSpPr>
              <a:spLocks noChangeShapeType="1"/>
            </p:cNvSpPr>
            <p:nvPr/>
          </p:nvSpPr>
          <p:spPr bwMode="auto">
            <a:xfrm flipH="1">
              <a:off x="223838" y="714356"/>
              <a:ext cx="295275" cy="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7" name="Line 23"/>
            <p:cNvSpPr>
              <a:spLocks noChangeShapeType="1"/>
            </p:cNvSpPr>
            <p:nvPr/>
          </p:nvSpPr>
          <p:spPr bwMode="auto">
            <a:xfrm>
              <a:off x="238125" y="726246"/>
              <a:ext cx="1588" cy="61200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5" name="Line 1"/>
            <p:cNvSpPr>
              <a:spLocks noChangeShapeType="1"/>
            </p:cNvSpPr>
            <p:nvPr/>
          </p:nvSpPr>
          <p:spPr bwMode="auto">
            <a:xfrm>
              <a:off x="249238" y="1346185"/>
              <a:ext cx="2398712" cy="1587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8" name="Line 24"/>
            <p:cNvSpPr>
              <a:spLocks noChangeShapeType="1"/>
            </p:cNvSpPr>
            <p:nvPr/>
          </p:nvSpPr>
          <p:spPr bwMode="auto">
            <a:xfrm>
              <a:off x="2657475" y="684721"/>
              <a:ext cx="0" cy="33655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9" name="Line 5"/>
            <p:cNvSpPr>
              <a:spLocks noChangeShapeType="1"/>
            </p:cNvSpPr>
            <p:nvPr/>
          </p:nvSpPr>
          <p:spPr bwMode="auto">
            <a:xfrm>
              <a:off x="2646363" y="1168372"/>
              <a:ext cx="1587" cy="18000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231" name="Line 7"/>
          <p:cNvSpPr>
            <a:spLocks noChangeShapeType="1"/>
          </p:cNvSpPr>
          <p:nvPr/>
        </p:nvSpPr>
        <p:spPr bwMode="auto">
          <a:xfrm>
            <a:off x="4286248" y="285728"/>
            <a:ext cx="509588" cy="1588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52" name="Rectangle 28"/>
          <p:cNvSpPr>
            <a:spLocks noChangeArrowheads="1"/>
          </p:cNvSpPr>
          <p:nvPr/>
        </p:nvSpPr>
        <p:spPr bwMode="auto">
          <a:xfrm>
            <a:off x="0" y="5514819"/>
            <a:ext cx="9144000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16-6. Изолированные проводники, окруженные влажным воздухом, обычно плохо удерживают заряды. Почему?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ируется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изоляторах и они становятся проводниками).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53" name="Rectangle 29"/>
          <p:cNvSpPr>
            <a:spLocks noChangeArrowheads="1"/>
          </p:cNvSpPr>
          <p:nvPr/>
        </p:nvSpPr>
        <p:spPr bwMode="auto">
          <a:xfrm>
            <a:off x="6715140" y="0"/>
            <a:ext cx="2428860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16-2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54" name="Rectangle 30"/>
          <p:cNvSpPr>
            <a:spLocks noChangeArrowheads="1"/>
          </p:cNvSpPr>
          <p:nvPr/>
        </p:nvSpPr>
        <p:spPr bwMode="auto">
          <a:xfrm>
            <a:off x="2987824" y="451200"/>
            <a:ext cx="7143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60 Вт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2255" name="Rectangle 31"/>
          <p:cNvSpPr>
            <a:spLocks noChangeArrowheads="1"/>
          </p:cNvSpPr>
          <p:nvPr/>
        </p:nvSpPr>
        <p:spPr bwMode="auto">
          <a:xfrm>
            <a:off x="2171986" y="463955"/>
            <a:ext cx="5760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220В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2256" name="Rectangle 32"/>
          <p:cNvSpPr>
            <a:spLocks noChangeArrowheads="1"/>
          </p:cNvSpPr>
          <p:nvPr/>
        </p:nvSpPr>
        <p:spPr bwMode="auto">
          <a:xfrm>
            <a:off x="16817" y="1142984"/>
            <a:ext cx="9144000" cy="421653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16-2.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сделать, чтобы лампочка 4В горела нормально?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Как прекратить горение этой лампочки? ( 3 варианта 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Как изменяется накал лампочки в 220В при горении маленькой?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16-3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 меняется сила тока между двумя сетками, опущенными в проточный электролит? (По течению, против течения).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/Одинаково/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16-4.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 больше меди выделяется на стороне обращенной к другому электроду?  Как сделать чтобы было равномерно?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анодом окружить катод)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16-5.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чего при никелировании в качестве анода ставят никелевую пластинку? Будет ли отлагаться никель, если никелевую пластинку заменить другим металлом?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3494160" y="210666"/>
            <a:ext cx="1881187" cy="554038"/>
            <a:chOff x="3143240" y="531797"/>
            <a:chExt cx="1881187" cy="554038"/>
          </a:xfrm>
        </p:grpSpPr>
        <p:sp>
          <p:nvSpPr>
            <p:cNvPr id="52250" name="Line 26"/>
            <p:cNvSpPr>
              <a:spLocks noChangeShapeType="1"/>
            </p:cNvSpPr>
            <p:nvPr/>
          </p:nvSpPr>
          <p:spPr bwMode="auto">
            <a:xfrm flipV="1">
              <a:off x="3286125" y="584200"/>
              <a:ext cx="1588" cy="14287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3143240" y="531797"/>
              <a:ext cx="1881187" cy="554038"/>
              <a:chOff x="3143240" y="531797"/>
              <a:chExt cx="1881187" cy="554038"/>
            </a:xfrm>
          </p:grpSpPr>
          <p:sp>
            <p:nvSpPr>
              <p:cNvPr id="52230" name="Line 6"/>
              <p:cNvSpPr>
                <a:spLocks noChangeShapeType="1"/>
              </p:cNvSpPr>
              <p:nvPr/>
            </p:nvSpPr>
            <p:spPr bwMode="auto">
              <a:xfrm flipV="1">
                <a:off x="3286116" y="1000109"/>
                <a:ext cx="0" cy="71437"/>
              </a:xfrm>
              <a:prstGeom prst="line">
                <a:avLst/>
              </a:prstGeom>
              <a:noFill/>
              <a:ln w="12700">
                <a:solidFill>
                  <a:srgbClr val="0D0D0D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5" name="Группа 34"/>
              <p:cNvGrpSpPr/>
              <p:nvPr/>
            </p:nvGrpSpPr>
            <p:grpSpPr>
              <a:xfrm>
                <a:off x="3143240" y="531797"/>
                <a:ext cx="1881187" cy="554038"/>
                <a:chOff x="3154363" y="523875"/>
                <a:chExt cx="1881187" cy="554038"/>
              </a:xfrm>
            </p:grpSpPr>
            <p:grpSp>
              <p:nvGrpSpPr>
                <p:cNvPr id="52233" name="Group 9"/>
                <p:cNvGrpSpPr>
                  <a:grpSpLocks/>
                </p:cNvGrpSpPr>
                <p:nvPr/>
              </p:nvGrpSpPr>
              <p:grpSpPr bwMode="auto">
                <a:xfrm>
                  <a:off x="3154363" y="746108"/>
                  <a:ext cx="254000" cy="254000"/>
                  <a:chOff x="0" y="0"/>
                  <a:chExt cx="20000" cy="20000"/>
                </a:xfrm>
              </p:grpSpPr>
              <p:sp>
                <p:nvSpPr>
                  <p:cNvPr id="52236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0000" cy="200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2235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88" y="1596"/>
                    <a:ext cx="12020" cy="14414"/>
                  </a:xfrm>
                  <a:prstGeom prst="lin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2234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793" y="4389"/>
                    <a:ext cx="14414" cy="12020"/>
                  </a:xfrm>
                  <a:prstGeom prst="lin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52251" name="Freeform 27"/>
                <p:cNvSpPr>
                  <a:spLocks/>
                </p:cNvSpPr>
                <p:nvPr/>
              </p:nvSpPr>
              <p:spPr bwMode="auto">
                <a:xfrm>
                  <a:off x="3286125" y="523875"/>
                  <a:ext cx="1219200" cy="346075"/>
                </a:xfrm>
                <a:custGeom>
                  <a:avLst/>
                  <a:gdLst/>
                  <a:ahLst/>
                  <a:cxnLst>
                    <a:cxn ang="0">
                      <a:pos x="0" y="2936"/>
                    </a:cxn>
                    <a:cxn ang="0">
                      <a:pos x="167" y="2936"/>
                    </a:cxn>
                    <a:cxn ang="0">
                      <a:pos x="833" y="587"/>
                    </a:cxn>
                    <a:cxn ang="0">
                      <a:pos x="1333" y="587"/>
                    </a:cxn>
                    <a:cxn ang="0">
                      <a:pos x="1499" y="0"/>
                    </a:cxn>
                    <a:cxn ang="0">
                      <a:pos x="3831" y="0"/>
                    </a:cxn>
                    <a:cxn ang="0">
                      <a:pos x="4498" y="587"/>
                    </a:cxn>
                    <a:cxn ang="0">
                      <a:pos x="5830" y="2936"/>
                    </a:cxn>
                    <a:cxn ang="0">
                      <a:pos x="7496" y="4110"/>
                    </a:cxn>
                    <a:cxn ang="0">
                      <a:pos x="8162" y="5284"/>
                    </a:cxn>
                    <a:cxn ang="0">
                      <a:pos x="8662" y="6459"/>
                    </a:cxn>
                    <a:cxn ang="0">
                      <a:pos x="9328" y="7046"/>
                    </a:cxn>
                    <a:cxn ang="0">
                      <a:pos x="9662" y="7633"/>
                    </a:cxn>
                    <a:cxn ang="0">
                      <a:pos x="10161" y="8807"/>
                    </a:cxn>
                    <a:cxn ang="0">
                      <a:pos x="10495" y="8807"/>
                    </a:cxn>
                    <a:cxn ang="0">
                      <a:pos x="10828" y="9394"/>
                    </a:cxn>
                    <a:cxn ang="0">
                      <a:pos x="10994" y="9982"/>
                    </a:cxn>
                    <a:cxn ang="0">
                      <a:pos x="11327" y="10569"/>
                    </a:cxn>
                    <a:cxn ang="0">
                      <a:pos x="11494" y="11156"/>
                    </a:cxn>
                    <a:cxn ang="0">
                      <a:pos x="11827" y="11156"/>
                    </a:cxn>
                    <a:cxn ang="0">
                      <a:pos x="11994" y="12330"/>
                    </a:cxn>
                    <a:cxn ang="0">
                      <a:pos x="12160" y="12330"/>
                    </a:cxn>
                    <a:cxn ang="0">
                      <a:pos x="12327" y="13505"/>
                    </a:cxn>
                    <a:cxn ang="0">
                      <a:pos x="12660" y="13505"/>
                    </a:cxn>
                    <a:cxn ang="0">
                      <a:pos x="12827" y="14679"/>
                    </a:cxn>
                    <a:cxn ang="0">
                      <a:pos x="13326" y="15266"/>
                    </a:cxn>
                    <a:cxn ang="0">
                      <a:pos x="13493" y="15853"/>
                    </a:cxn>
                    <a:cxn ang="0">
                      <a:pos x="14492" y="17615"/>
                    </a:cxn>
                    <a:cxn ang="0">
                      <a:pos x="14659" y="18202"/>
                    </a:cxn>
                    <a:cxn ang="0">
                      <a:pos x="15325" y="18202"/>
                    </a:cxn>
                    <a:cxn ang="0">
                      <a:pos x="16325" y="19376"/>
                    </a:cxn>
                    <a:cxn ang="0">
                      <a:pos x="16658" y="19376"/>
                    </a:cxn>
                    <a:cxn ang="0">
                      <a:pos x="16991" y="19963"/>
                    </a:cxn>
                    <a:cxn ang="0">
                      <a:pos x="17991" y="19963"/>
                    </a:cxn>
                    <a:cxn ang="0">
                      <a:pos x="17991" y="19376"/>
                    </a:cxn>
                    <a:cxn ang="0">
                      <a:pos x="19990" y="19376"/>
                    </a:cxn>
                  </a:cxnLst>
                  <a:rect l="0" t="0" r="r" b="b"/>
                  <a:pathLst>
                    <a:path w="20000" h="20000">
                      <a:moveTo>
                        <a:pt x="0" y="2936"/>
                      </a:moveTo>
                      <a:lnTo>
                        <a:pt x="167" y="2936"/>
                      </a:lnTo>
                      <a:lnTo>
                        <a:pt x="833" y="587"/>
                      </a:lnTo>
                      <a:lnTo>
                        <a:pt x="1333" y="587"/>
                      </a:lnTo>
                      <a:lnTo>
                        <a:pt x="1499" y="0"/>
                      </a:lnTo>
                      <a:lnTo>
                        <a:pt x="3831" y="0"/>
                      </a:lnTo>
                      <a:lnTo>
                        <a:pt x="4498" y="587"/>
                      </a:lnTo>
                      <a:lnTo>
                        <a:pt x="5830" y="2936"/>
                      </a:lnTo>
                      <a:lnTo>
                        <a:pt x="7496" y="4110"/>
                      </a:lnTo>
                      <a:lnTo>
                        <a:pt x="8162" y="5284"/>
                      </a:lnTo>
                      <a:lnTo>
                        <a:pt x="8662" y="6459"/>
                      </a:lnTo>
                      <a:lnTo>
                        <a:pt x="9328" y="7046"/>
                      </a:lnTo>
                      <a:lnTo>
                        <a:pt x="9662" y="7633"/>
                      </a:lnTo>
                      <a:lnTo>
                        <a:pt x="10161" y="8807"/>
                      </a:lnTo>
                      <a:lnTo>
                        <a:pt x="10495" y="8807"/>
                      </a:lnTo>
                      <a:lnTo>
                        <a:pt x="10828" y="9394"/>
                      </a:lnTo>
                      <a:lnTo>
                        <a:pt x="10994" y="9982"/>
                      </a:lnTo>
                      <a:lnTo>
                        <a:pt x="11327" y="10569"/>
                      </a:lnTo>
                      <a:lnTo>
                        <a:pt x="11494" y="11156"/>
                      </a:lnTo>
                      <a:lnTo>
                        <a:pt x="11827" y="11156"/>
                      </a:lnTo>
                      <a:lnTo>
                        <a:pt x="11994" y="12330"/>
                      </a:lnTo>
                      <a:lnTo>
                        <a:pt x="12160" y="12330"/>
                      </a:lnTo>
                      <a:lnTo>
                        <a:pt x="12327" y="13505"/>
                      </a:lnTo>
                      <a:lnTo>
                        <a:pt x="12660" y="13505"/>
                      </a:lnTo>
                      <a:lnTo>
                        <a:pt x="12827" y="14679"/>
                      </a:lnTo>
                      <a:lnTo>
                        <a:pt x="13326" y="15266"/>
                      </a:lnTo>
                      <a:lnTo>
                        <a:pt x="13493" y="15853"/>
                      </a:lnTo>
                      <a:lnTo>
                        <a:pt x="14492" y="17615"/>
                      </a:lnTo>
                      <a:lnTo>
                        <a:pt x="14659" y="18202"/>
                      </a:lnTo>
                      <a:lnTo>
                        <a:pt x="15325" y="18202"/>
                      </a:lnTo>
                      <a:lnTo>
                        <a:pt x="16325" y="19376"/>
                      </a:lnTo>
                      <a:lnTo>
                        <a:pt x="16658" y="19376"/>
                      </a:lnTo>
                      <a:lnTo>
                        <a:pt x="16991" y="19963"/>
                      </a:lnTo>
                      <a:lnTo>
                        <a:pt x="17991" y="19963"/>
                      </a:lnTo>
                      <a:lnTo>
                        <a:pt x="17991" y="19376"/>
                      </a:lnTo>
                      <a:lnTo>
                        <a:pt x="19990" y="19376"/>
                      </a:lnTo>
                    </a:path>
                  </a:pathLst>
                </a:custGeom>
                <a:noFill/>
                <a:ln w="12700">
                  <a:solidFill>
                    <a:srgbClr val="0D0D0D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27" name="Freeform 3"/>
                <p:cNvSpPr>
                  <a:spLocks/>
                </p:cNvSpPr>
                <p:nvPr/>
              </p:nvSpPr>
              <p:spPr bwMode="auto">
                <a:xfrm>
                  <a:off x="3286125" y="914400"/>
                  <a:ext cx="1260475" cy="163513"/>
                </a:xfrm>
                <a:custGeom>
                  <a:avLst/>
                  <a:gdLst/>
                  <a:ahLst/>
                  <a:cxnLst>
                    <a:cxn ang="0">
                      <a:pos x="0" y="16187"/>
                    </a:cxn>
                    <a:cxn ang="0">
                      <a:pos x="161" y="16187"/>
                    </a:cxn>
                    <a:cxn ang="0">
                      <a:pos x="322" y="17432"/>
                    </a:cxn>
                    <a:cxn ang="0">
                      <a:pos x="806" y="17432"/>
                    </a:cxn>
                    <a:cxn ang="0">
                      <a:pos x="1773" y="19922"/>
                    </a:cxn>
                    <a:cxn ang="0">
                      <a:pos x="3708" y="19922"/>
                    </a:cxn>
                    <a:cxn ang="0">
                      <a:pos x="4191" y="17432"/>
                    </a:cxn>
                    <a:cxn ang="0">
                      <a:pos x="4836" y="16187"/>
                    </a:cxn>
                    <a:cxn ang="0">
                      <a:pos x="5159" y="16187"/>
                    </a:cxn>
                    <a:cxn ang="0">
                      <a:pos x="5481" y="14942"/>
                    </a:cxn>
                    <a:cxn ang="0">
                      <a:pos x="6126" y="13696"/>
                    </a:cxn>
                    <a:cxn ang="0">
                      <a:pos x="6610" y="12451"/>
                    </a:cxn>
                    <a:cxn ang="0">
                      <a:pos x="6932" y="12451"/>
                    </a:cxn>
                    <a:cxn ang="0">
                      <a:pos x="7899" y="9961"/>
                    </a:cxn>
                    <a:cxn ang="0">
                      <a:pos x="8866" y="9961"/>
                    </a:cxn>
                    <a:cxn ang="0">
                      <a:pos x="9834" y="7471"/>
                    </a:cxn>
                    <a:cxn ang="0">
                      <a:pos x="10156" y="7471"/>
                    </a:cxn>
                    <a:cxn ang="0">
                      <a:pos x="10640" y="6226"/>
                    </a:cxn>
                    <a:cxn ang="0">
                      <a:pos x="10962" y="4981"/>
                    </a:cxn>
                    <a:cxn ang="0">
                      <a:pos x="11285" y="4981"/>
                    </a:cxn>
                    <a:cxn ang="0">
                      <a:pos x="11446" y="3735"/>
                    </a:cxn>
                    <a:cxn ang="0">
                      <a:pos x="11607" y="3735"/>
                    </a:cxn>
                    <a:cxn ang="0">
                      <a:pos x="11929" y="2490"/>
                    </a:cxn>
                    <a:cxn ang="0">
                      <a:pos x="12897" y="2490"/>
                    </a:cxn>
                    <a:cxn ang="0">
                      <a:pos x="13219" y="1245"/>
                    </a:cxn>
                    <a:cxn ang="0">
                      <a:pos x="13542" y="1245"/>
                    </a:cxn>
                    <a:cxn ang="0">
                      <a:pos x="13703" y="0"/>
                    </a:cxn>
                    <a:cxn ang="0">
                      <a:pos x="15637" y="0"/>
                    </a:cxn>
                    <a:cxn ang="0">
                      <a:pos x="15798" y="1245"/>
                    </a:cxn>
                    <a:cxn ang="0">
                      <a:pos x="16282" y="2490"/>
                    </a:cxn>
                    <a:cxn ang="0">
                      <a:pos x="16927" y="4981"/>
                    </a:cxn>
                    <a:cxn ang="0">
                      <a:pos x="17572" y="6226"/>
                    </a:cxn>
                    <a:cxn ang="0">
                      <a:pos x="17894" y="7471"/>
                    </a:cxn>
                    <a:cxn ang="0">
                      <a:pos x="18539" y="7471"/>
                    </a:cxn>
                    <a:cxn ang="0">
                      <a:pos x="18700" y="8716"/>
                    </a:cxn>
                    <a:cxn ang="0">
                      <a:pos x="19345" y="8716"/>
                    </a:cxn>
                    <a:cxn ang="0">
                      <a:pos x="19668" y="7471"/>
                    </a:cxn>
                    <a:cxn ang="0">
                      <a:pos x="19990" y="7471"/>
                    </a:cxn>
                  </a:cxnLst>
                  <a:rect l="0" t="0" r="r" b="b"/>
                  <a:pathLst>
                    <a:path w="20000" h="20000">
                      <a:moveTo>
                        <a:pt x="0" y="16187"/>
                      </a:moveTo>
                      <a:lnTo>
                        <a:pt x="161" y="16187"/>
                      </a:lnTo>
                      <a:lnTo>
                        <a:pt x="322" y="17432"/>
                      </a:lnTo>
                      <a:lnTo>
                        <a:pt x="806" y="17432"/>
                      </a:lnTo>
                      <a:lnTo>
                        <a:pt x="1773" y="19922"/>
                      </a:lnTo>
                      <a:lnTo>
                        <a:pt x="3708" y="19922"/>
                      </a:lnTo>
                      <a:lnTo>
                        <a:pt x="4191" y="17432"/>
                      </a:lnTo>
                      <a:lnTo>
                        <a:pt x="4836" y="16187"/>
                      </a:lnTo>
                      <a:lnTo>
                        <a:pt x="5159" y="16187"/>
                      </a:lnTo>
                      <a:lnTo>
                        <a:pt x="5481" y="14942"/>
                      </a:lnTo>
                      <a:lnTo>
                        <a:pt x="6126" y="13696"/>
                      </a:lnTo>
                      <a:lnTo>
                        <a:pt x="6610" y="12451"/>
                      </a:lnTo>
                      <a:lnTo>
                        <a:pt x="6932" y="12451"/>
                      </a:lnTo>
                      <a:lnTo>
                        <a:pt x="7899" y="9961"/>
                      </a:lnTo>
                      <a:lnTo>
                        <a:pt x="8866" y="9961"/>
                      </a:lnTo>
                      <a:lnTo>
                        <a:pt x="9834" y="7471"/>
                      </a:lnTo>
                      <a:lnTo>
                        <a:pt x="10156" y="7471"/>
                      </a:lnTo>
                      <a:lnTo>
                        <a:pt x="10640" y="6226"/>
                      </a:lnTo>
                      <a:lnTo>
                        <a:pt x="10962" y="4981"/>
                      </a:lnTo>
                      <a:lnTo>
                        <a:pt x="11285" y="4981"/>
                      </a:lnTo>
                      <a:lnTo>
                        <a:pt x="11446" y="3735"/>
                      </a:lnTo>
                      <a:lnTo>
                        <a:pt x="11607" y="3735"/>
                      </a:lnTo>
                      <a:lnTo>
                        <a:pt x="11929" y="2490"/>
                      </a:lnTo>
                      <a:lnTo>
                        <a:pt x="12897" y="2490"/>
                      </a:lnTo>
                      <a:lnTo>
                        <a:pt x="13219" y="1245"/>
                      </a:lnTo>
                      <a:lnTo>
                        <a:pt x="13542" y="1245"/>
                      </a:lnTo>
                      <a:lnTo>
                        <a:pt x="13703" y="0"/>
                      </a:lnTo>
                      <a:lnTo>
                        <a:pt x="15637" y="0"/>
                      </a:lnTo>
                      <a:lnTo>
                        <a:pt x="15798" y="1245"/>
                      </a:lnTo>
                      <a:lnTo>
                        <a:pt x="16282" y="2490"/>
                      </a:lnTo>
                      <a:lnTo>
                        <a:pt x="16927" y="4981"/>
                      </a:lnTo>
                      <a:lnTo>
                        <a:pt x="17572" y="6226"/>
                      </a:lnTo>
                      <a:lnTo>
                        <a:pt x="17894" y="7471"/>
                      </a:lnTo>
                      <a:lnTo>
                        <a:pt x="18539" y="7471"/>
                      </a:lnTo>
                      <a:lnTo>
                        <a:pt x="18700" y="8716"/>
                      </a:lnTo>
                      <a:lnTo>
                        <a:pt x="19345" y="8716"/>
                      </a:lnTo>
                      <a:lnTo>
                        <a:pt x="19668" y="7471"/>
                      </a:lnTo>
                      <a:lnTo>
                        <a:pt x="19990" y="7471"/>
                      </a:lnTo>
                    </a:path>
                  </a:pathLst>
                </a:custGeom>
                <a:noFill/>
                <a:ln w="12700">
                  <a:solidFill>
                    <a:srgbClr val="0D0D0D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26" name="Line 2"/>
                <p:cNvSpPr>
                  <a:spLocks noChangeShapeType="1"/>
                </p:cNvSpPr>
                <p:nvPr/>
              </p:nvSpPr>
              <p:spPr bwMode="auto">
                <a:xfrm>
                  <a:off x="4525963" y="969963"/>
                  <a:ext cx="509587" cy="0"/>
                </a:xfrm>
                <a:prstGeom prst="line">
                  <a:avLst/>
                </a:prstGeom>
                <a:noFill/>
                <a:ln w="254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57" name="Line 33"/>
                <p:cNvSpPr>
                  <a:spLocks noChangeShapeType="1"/>
                </p:cNvSpPr>
                <p:nvPr/>
              </p:nvSpPr>
              <p:spPr bwMode="auto">
                <a:xfrm>
                  <a:off x="4500562" y="855644"/>
                  <a:ext cx="509588" cy="1588"/>
                </a:xfrm>
                <a:prstGeom prst="line">
                  <a:avLst/>
                </a:prstGeom>
                <a:noFill/>
                <a:ln w="254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31"/>
          <p:cNvSpPr>
            <a:spLocks noChangeArrowheads="1"/>
          </p:cNvSpPr>
          <p:nvPr/>
        </p:nvSpPr>
        <p:spPr bwMode="auto">
          <a:xfrm>
            <a:off x="5436096" y="476672"/>
            <a:ext cx="4960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2635844" y="486720"/>
            <a:ext cx="45719" cy="6196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627784" y="647850"/>
            <a:ext cx="45719" cy="6196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" name="Группа 42"/>
          <p:cNvGrpSpPr/>
          <p:nvPr/>
        </p:nvGrpSpPr>
        <p:grpSpPr>
          <a:xfrm rot="5191566">
            <a:off x="154630" y="-375438"/>
            <a:ext cx="1881187" cy="554038"/>
            <a:chOff x="3143240" y="531797"/>
            <a:chExt cx="1881187" cy="554038"/>
          </a:xfrm>
        </p:grpSpPr>
        <p:sp>
          <p:nvSpPr>
            <p:cNvPr id="44" name="Line 26"/>
            <p:cNvSpPr>
              <a:spLocks noChangeShapeType="1"/>
            </p:cNvSpPr>
            <p:nvPr/>
          </p:nvSpPr>
          <p:spPr bwMode="auto">
            <a:xfrm flipV="1">
              <a:off x="3286125" y="584200"/>
              <a:ext cx="1588" cy="14287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5" name="Группа 44"/>
            <p:cNvGrpSpPr/>
            <p:nvPr/>
          </p:nvGrpSpPr>
          <p:grpSpPr>
            <a:xfrm>
              <a:off x="3143240" y="531797"/>
              <a:ext cx="1881187" cy="554038"/>
              <a:chOff x="3143240" y="531797"/>
              <a:chExt cx="1881187" cy="554038"/>
            </a:xfrm>
          </p:grpSpPr>
          <p:sp>
            <p:nvSpPr>
              <p:cNvPr id="46" name="Line 6"/>
              <p:cNvSpPr>
                <a:spLocks noChangeShapeType="1"/>
              </p:cNvSpPr>
              <p:nvPr/>
            </p:nvSpPr>
            <p:spPr bwMode="auto">
              <a:xfrm flipV="1">
                <a:off x="3286116" y="1000109"/>
                <a:ext cx="0" cy="71437"/>
              </a:xfrm>
              <a:prstGeom prst="line">
                <a:avLst/>
              </a:prstGeom>
              <a:noFill/>
              <a:ln w="12700">
                <a:solidFill>
                  <a:srgbClr val="0D0D0D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7" name="Группа 46"/>
              <p:cNvGrpSpPr/>
              <p:nvPr/>
            </p:nvGrpSpPr>
            <p:grpSpPr>
              <a:xfrm>
                <a:off x="3143240" y="531797"/>
                <a:ext cx="1881187" cy="554038"/>
                <a:chOff x="3154363" y="523875"/>
                <a:chExt cx="1881187" cy="554038"/>
              </a:xfrm>
            </p:grpSpPr>
            <p:grpSp>
              <p:nvGrpSpPr>
                <p:cNvPr id="48" name="Group 9"/>
                <p:cNvGrpSpPr>
                  <a:grpSpLocks/>
                </p:cNvGrpSpPr>
                <p:nvPr/>
              </p:nvGrpSpPr>
              <p:grpSpPr bwMode="auto">
                <a:xfrm>
                  <a:off x="3154363" y="746108"/>
                  <a:ext cx="254000" cy="254000"/>
                  <a:chOff x="0" y="0"/>
                  <a:chExt cx="20000" cy="20000"/>
                </a:xfrm>
              </p:grpSpPr>
              <p:sp>
                <p:nvSpPr>
                  <p:cNvPr id="53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0000" cy="200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88" y="1596"/>
                    <a:ext cx="12020" cy="14414"/>
                  </a:xfrm>
                  <a:prstGeom prst="lin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5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793" y="4389"/>
                    <a:ext cx="14414" cy="12020"/>
                  </a:xfrm>
                  <a:prstGeom prst="lin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49" name="Freeform 27"/>
                <p:cNvSpPr>
                  <a:spLocks/>
                </p:cNvSpPr>
                <p:nvPr/>
              </p:nvSpPr>
              <p:spPr bwMode="auto">
                <a:xfrm>
                  <a:off x="3286125" y="523875"/>
                  <a:ext cx="1219200" cy="346075"/>
                </a:xfrm>
                <a:custGeom>
                  <a:avLst/>
                  <a:gdLst/>
                  <a:ahLst/>
                  <a:cxnLst>
                    <a:cxn ang="0">
                      <a:pos x="0" y="2936"/>
                    </a:cxn>
                    <a:cxn ang="0">
                      <a:pos x="167" y="2936"/>
                    </a:cxn>
                    <a:cxn ang="0">
                      <a:pos x="833" y="587"/>
                    </a:cxn>
                    <a:cxn ang="0">
                      <a:pos x="1333" y="587"/>
                    </a:cxn>
                    <a:cxn ang="0">
                      <a:pos x="1499" y="0"/>
                    </a:cxn>
                    <a:cxn ang="0">
                      <a:pos x="3831" y="0"/>
                    </a:cxn>
                    <a:cxn ang="0">
                      <a:pos x="4498" y="587"/>
                    </a:cxn>
                    <a:cxn ang="0">
                      <a:pos x="5830" y="2936"/>
                    </a:cxn>
                    <a:cxn ang="0">
                      <a:pos x="7496" y="4110"/>
                    </a:cxn>
                    <a:cxn ang="0">
                      <a:pos x="8162" y="5284"/>
                    </a:cxn>
                    <a:cxn ang="0">
                      <a:pos x="8662" y="6459"/>
                    </a:cxn>
                    <a:cxn ang="0">
                      <a:pos x="9328" y="7046"/>
                    </a:cxn>
                    <a:cxn ang="0">
                      <a:pos x="9662" y="7633"/>
                    </a:cxn>
                    <a:cxn ang="0">
                      <a:pos x="10161" y="8807"/>
                    </a:cxn>
                    <a:cxn ang="0">
                      <a:pos x="10495" y="8807"/>
                    </a:cxn>
                    <a:cxn ang="0">
                      <a:pos x="10828" y="9394"/>
                    </a:cxn>
                    <a:cxn ang="0">
                      <a:pos x="10994" y="9982"/>
                    </a:cxn>
                    <a:cxn ang="0">
                      <a:pos x="11327" y="10569"/>
                    </a:cxn>
                    <a:cxn ang="0">
                      <a:pos x="11494" y="11156"/>
                    </a:cxn>
                    <a:cxn ang="0">
                      <a:pos x="11827" y="11156"/>
                    </a:cxn>
                    <a:cxn ang="0">
                      <a:pos x="11994" y="12330"/>
                    </a:cxn>
                    <a:cxn ang="0">
                      <a:pos x="12160" y="12330"/>
                    </a:cxn>
                    <a:cxn ang="0">
                      <a:pos x="12327" y="13505"/>
                    </a:cxn>
                    <a:cxn ang="0">
                      <a:pos x="12660" y="13505"/>
                    </a:cxn>
                    <a:cxn ang="0">
                      <a:pos x="12827" y="14679"/>
                    </a:cxn>
                    <a:cxn ang="0">
                      <a:pos x="13326" y="15266"/>
                    </a:cxn>
                    <a:cxn ang="0">
                      <a:pos x="13493" y="15853"/>
                    </a:cxn>
                    <a:cxn ang="0">
                      <a:pos x="14492" y="17615"/>
                    </a:cxn>
                    <a:cxn ang="0">
                      <a:pos x="14659" y="18202"/>
                    </a:cxn>
                    <a:cxn ang="0">
                      <a:pos x="15325" y="18202"/>
                    </a:cxn>
                    <a:cxn ang="0">
                      <a:pos x="16325" y="19376"/>
                    </a:cxn>
                    <a:cxn ang="0">
                      <a:pos x="16658" y="19376"/>
                    </a:cxn>
                    <a:cxn ang="0">
                      <a:pos x="16991" y="19963"/>
                    </a:cxn>
                    <a:cxn ang="0">
                      <a:pos x="17991" y="19963"/>
                    </a:cxn>
                    <a:cxn ang="0">
                      <a:pos x="17991" y="19376"/>
                    </a:cxn>
                    <a:cxn ang="0">
                      <a:pos x="19990" y="19376"/>
                    </a:cxn>
                  </a:cxnLst>
                  <a:rect l="0" t="0" r="r" b="b"/>
                  <a:pathLst>
                    <a:path w="20000" h="20000">
                      <a:moveTo>
                        <a:pt x="0" y="2936"/>
                      </a:moveTo>
                      <a:lnTo>
                        <a:pt x="167" y="2936"/>
                      </a:lnTo>
                      <a:lnTo>
                        <a:pt x="833" y="587"/>
                      </a:lnTo>
                      <a:lnTo>
                        <a:pt x="1333" y="587"/>
                      </a:lnTo>
                      <a:lnTo>
                        <a:pt x="1499" y="0"/>
                      </a:lnTo>
                      <a:lnTo>
                        <a:pt x="3831" y="0"/>
                      </a:lnTo>
                      <a:lnTo>
                        <a:pt x="4498" y="587"/>
                      </a:lnTo>
                      <a:lnTo>
                        <a:pt x="5830" y="2936"/>
                      </a:lnTo>
                      <a:lnTo>
                        <a:pt x="7496" y="4110"/>
                      </a:lnTo>
                      <a:lnTo>
                        <a:pt x="8162" y="5284"/>
                      </a:lnTo>
                      <a:lnTo>
                        <a:pt x="8662" y="6459"/>
                      </a:lnTo>
                      <a:lnTo>
                        <a:pt x="9328" y="7046"/>
                      </a:lnTo>
                      <a:lnTo>
                        <a:pt x="9662" y="7633"/>
                      </a:lnTo>
                      <a:lnTo>
                        <a:pt x="10161" y="8807"/>
                      </a:lnTo>
                      <a:lnTo>
                        <a:pt x="10495" y="8807"/>
                      </a:lnTo>
                      <a:lnTo>
                        <a:pt x="10828" y="9394"/>
                      </a:lnTo>
                      <a:lnTo>
                        <a:pt x="10994" y="9982"/>
                      </a:lnTo>
                      <a:lnTo>
                        <a:pt x="11327" y="10569"/>
                      </a:lnTo>
                      <a:lnTo>
                        <a:pt x="11494" y="11156"/>
                      </a:lnTo>
                      <a:lnTo>
                        <a:pt x="11827" y="11156"/>
                      </a:lnTo>
                      <a:lnTo>
                        <a:pt x="11994" y="12330"/>
                      </a:lnTo>
                      <a:lnTo>
                        <a:pt x="12160" y="12330"/>
                      </a:lnTo>
                      <a:lnTo>
                        <a:pt x="12327" y="13505"/>
                      </a:lnTo>
                      <a:lnTo>
                        <a:pt x="12660" y="13505"/>
                      </a:lnTo>
                      <a:lnTo>
                        <a:pt x="12827" y="14679"/>
                      </a:lnTo>
                      <a:lnTo>
                        <a:pt x="13326" y="15266"/>
                      </a:lnTo>
                      <a:lnTo>
                        <a:pt x="13493" y="15853"/>
                      </a:lnTo>
                      <a:lnTo>
                        <a:pt x="14492" y="17615"/>
                      </a:lnTo>
                      <a:lnTo>
                        <a:pt x="14659" y="18202"/>
                      </a:lnTo>
                      <a:lnTo>
                        <a:pt x="15325" y="18202"/>
                      </a:lnTo>
                      <a:lnTo>
                        <a:pt x="16325" y="19376"/>
                      </a:lnTo>
                      <a:lnTo>
                        <a:pt x="16658" y="19376"/>
                      </a:lnTo>
                      <a:lnTo>
                        <a:pt x="16991" y="19963"/>
                      </a:lnTo>
                      <a:lnTo>
                        <a:pt x="17991" y="19963"/>
                      </a:lnTo>
                      <a:lnTo>
                        <a:pt x="17991" y="19376"/>
                      </a:lnTo>
                      <a:lnTo>
                        <a:pt x="19990" y="19376"/>
                      </a:lnTo>
                    </a:path>
                  </a:pathLst>
                </a:custGeom>
                <a:noFill/>
                <a:ln w="12700">
                  <a:solidFill>
                    <a:srgbClr val="0D0D0D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0" name="Freeform 3"/>
                <p:cNvSpPr>
                  <a:spLocks/>
                </p:cNvSpPr>
                <p:nvPr/>
              </p:nvSpPr>
              <p:spPr bwMode="auto">
                <a:xfrm>
                  <a:off x="3286125" y="914400"/>
                  <a:ext cx="1260475" cy="163513"/>
                </a:xfrm>
                <a:custGeom>
                  <a:avLst/>
                  <a:gdLst/>
                  <a:ahLst/>
                  <a:cxnLst>
                    <a:cxn ang="0">
                      <a:pos x="0" y="16187"/>
                    </a:cxn>
                    <a:cxn ang="0">
                      <a:pos x="161" y="16187"/>
                    </a:cxn>
                    <a:cxn ang="0">
                      <a:pos x="322" y="17432"/>
                    </a:cxn>
                    <a:cxn ang="0">
                      <a:pos x="806" y="17432"/>
                    </a:cxn>
                    <a:cxn ang="0">
                      <a:pos x="1773" y="19922"/>
                    </a:cxn>
                    <a:cxn ang="0">
                      <a:pos x="3708" y="19922"/>
                    </a:cxn>
                    <a:cxn ang="0">
                      <a:pos x="4191" y="17432"/>
                    </a:cxn>
                    <a:cxn ang="0">
                      <a:pos x="4836" y="16187"/>
                    </a:cxn>
                    <a:cxn ang="0">
                      <a:pos x="5159" y="16187"/>
                    </a:cxn>
                    <a:cxn ang="0">
                      <a:pos x="5481" y="14942"/>
                    </a:cxn>
                    <a:cxn ang="0">
                      <a:pos x="6126" y="13696"/>
                    </a:cxn>
                    <a:cxn ang="0">
                      <a:pos x="6610" y="12451"/>
                    </a:cxn>
                    <a:cxn ang="0">
                      <a:pos x="6932" y="12451"/>
                    </a:cxn>
                    <a:cxn ang="0">
                      <a:pos x="7899" y="9961"/>
                    </a:cxn>
                    <a:cxn ang="0">
                      <a:pos x="8866" y="9961"/>
                    </a:cxn>
                    <a:cxn ang="0">
                      <a:pos x="9834" y="7471"/>
                    </a:cxn>
                    <a:cxn ang="0">
                      <a:pos x="10156" y="7471"/>
                    </a:cxn>
                    <a:cxn ang="0">
                      <a:pos x="10640" y="6226"/>
                    </a:cxn>
                    <a:cxn ang="0">
                      <a:pos x="10962" y="4981"/>
                    </a:cxn>
                    <a:cxn ang="0">
                      <a:pos x="11285" y="4981"/>
                    </a:cxn>
                    <a:cxn ang="0">
                      <a:pos x="11446" y="3735"/>
                    </a:cxn>
                    <a:cxn ang="0">
                      <a:pos x="11607" y="3735"/>
                    </a:cxn>
                    <a:cxn ang="0">
                      <a:pos x="11929" y="2490"/>
                    </a:cxn>
                    <a:cxn ang="0">
                      <a:pos x="12897" y="2490"/>
                    </a:cxn>
                    <a:cxn ang="0">
                      <a:pos x="13219" y="1245"/>
                    </a:cxn>
                    <a:cxn ang="0">
                      <a:pos x="13542" y="1245"/>
                    </a:cxn>
                    <a:cxn ang="0">
                      <a:pos x="13703" y="0"/>
                    </a:cxn>
                    <a:cxn ang="0">
                      <a:pos x="15637" y="0"/>
                    </a:cxn>
                    <a:cxn ang="0">
                      <a:pos x="15798" y="1245"/>
                    </a:cxn>
                    <a:cxn ang="0">
                      <a:pos x="16282" y="2490"/>
                    </a:cxn>
                    <a:cxn ang="0">
                      <a:pos x="16927" y="4981"/>
                    </a:cxn>
                    <a:cxn ang="0">
                      <a:pos x="17572" y="6226"/>
                    </a:cxn>
                    <a:cxn ang="0">
                      <a:pos x="17894" y="7471"/>
                    </a:cxn>
                    <a:cxn ang="0">
                      <a:pos x="18539" y="7471"/>
                    </a:cxn>
                    <a:cxn ang="0">
                      <a:pos x="18700" y="8716"/>
                    </a:cxn>
                    <a:cxn ang="0">
                      <a:pos x="19345" y="8716"/>
                    </a:cxn>
                    <a:cxn ang="0">
                      <a:pos x="19668" y="7471"/>
                    </a:cxn>
                    <a:cxn ang="0">
                      <a:pos x="19990" y="7471"/>
                    </a:cxn>
                  </a:cxnLst>
                  <a:rect l="0" t="0" r="r" b="b"/>
                  <a:pathLst>
                    <a:path w="20000" h="20000">
                      <a:moveTo>
                        <a:pt x="0" y="16187"/>
                      </a:moveTo>
                      <a:lnTo>
                        <a:pt x="161" y="16187"/>
                      </a:lnTo>
                      <a:lnTo>
                        <a:pt x="322" y="17432"/>
                      </a:lnTo>
                      <a:lnTo>
                        <a:pt x="806" y="17432"/>
                      </a:lnTo>
                      <a:lnTo>
                        <a:pt x="1773" y="19922"/>
                      </a:lnTo>
                      <a:lnTo>
                        <a:pt x="3708" y="19922"/>
                      </a:lnTo>
                      <a:lnTo>
                        <a:pt x="4191" y="17432"/>
                      </a:lnTo>
                      <a:lnTo>
                        <a:pt x="4836" y="16187"/>
                      </a:lnTo>
                      <a:lnTo>
                        <a:pt x="5159" y="16187"/>
                      </a:lnTo>
                      <a:lnTo>
                        <a:pt x="5481" y="14942"/>
                      </a:lnTo>
                      <a:lnTo>
                        <a:pt x="6126" y="13696"/>
                      </a:lnTo>
                      <a:lnTo>
                        <a:pt x="6610" y="12451"/>
                      </a:lnTo>
                      <a:lnTo>
                        <a:pt x="6932" y="12451"/>
                      </a:lnTo>
                      <a:lnTo>
                        <a:pt x="7899" y="9961"/>
                      </a:lnTo>
                      <a:lnTo>
                        <a:pt x="8866" y="9961"/>
                      </a:lnTo>
                      <a:lnTo>
                        <a:pt x="9834" y="7471"/>
                      </a:lnTo>
                      <a:lnTo>
                        <a:pt x="10156" y="7471"/>
                      </a:lnTo>
                      <a:lnTo>
                        <a:pt x="10640" y="6226"/>
                      </a:lnTo>
                      <a:lnTo>
                        <a:pt x="10962" y="4981"/>
                      </a:lnTo>
                      <a:lnTo>
                        <a:pt x="11285" y="4981"/>
                      </a:lnTo>
                      <a:lnTo>
                        <a:pt x="11446" y="3735"/>
                      </a:lnTo>
                      <a:lnTo>
                        <a:pt x="11607" y="3735"/>
                      </a:lnTo>
                      <a:lnTo>
                        <a:pt x="11929" y="2490"/>
                      </a:lnTo>
                      <a:lnTo>
                        <a:pt x="12897" y="2490"/>
                      </a:lnTo>
                      <a:lnTo>
                        <a:pt x="13219" y="1245"/>
                      </a:lnTo>
                      <a:lnTo>
                        <a:pt x="13542" y="1245"/>
                      </a:lnTo>
                      <a:lnTo>
                        <a:pt x="13703" y="0"/>
                      </a:lnTo>
                      <a:lnTo>
                        <a:pt x="15637" y="0"/>
                      </a:lnTo>
                      <a:lnTo>
                        <a:pt x="15798" y="1245"/>
                      </a:lnTo>
                      <a:lnTo>
                        <a:pt x="16282" y="2490"/>
                      </a:lnTo>
                      <a:lnTo>
                        <a:pt x="16927" y="4981"/>
                      </a:lnTo>
                      <a:lnTo>
                        <a:pt x="17572" y="6226"/>
                      </a:lnTo>
                      <a:lnTo>
                        <a:pt x="17894" y="7471"/>
                      </a:lnTo>
                      <a:lnTo>
                        <a:pt x="18539" y="7471"/>
                      </a:lnTo>
                      <a:lnTo>
                        <a:pt x="18700" y="8716"/>
                      </a:lnTo>
                      <a:lnTo>
                        <a:pt x="19345" y="8716"/>
                      </a:lnTo>
                      <a:lnTo>
                        <a:pt x="19668" y="7471"/>
                      </a:lnTo>
                      <a:lnTo>
                        <a:pt x="19990" y="7471"/>
                      </a:lnTo>
                    </a:path>
                  </a:pathLst>
                </a:custGeom>
                <a:noFill/>
                <a:ln w="12700">
                  <a:solidFill>
                    <a:srgbClr val="0D0D0D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" name="Line 2"/>
                <p:cNvSpPr>
                  <a:spLocks noChangeShapeType="1"/>
                </p:cNvSpPr>
                <p:nvPr/>
              </p:nvSpPr>
              <p:spPr bwMode="auto">
                <a:xfrm>
                  <a:off x="4525963" y="969963"/>
                  <a:ext cx="509587" cy="0"/>
                </a:xfrm>
                <a:prstGeom prst="line">
                  <a:avLst/>
                </a:prstGeom>
                <a:noFill/>
                <a:ln w="254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" name="Line 33"/>
                <p:cNvSpPr>
                  <a:spLocks noChangeShapeType="1"/>
                </p:cNvSpPr>
                <p:nvPr/>
              </p:nvSpPr>
              <p:spPr bwMode="auto">
                <a:xfrm>
                  <a:off x="4500562" y="855644"/>
                  <a:ext cx="509588" cy="1588"/>
                </a:xfrm>
                <a:prstGeom prst="line">
                  <a:avLst/>
                </a:prstGeom>
                <a:noFill/>
                <a:ln w="254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2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2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2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2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22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22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22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2" grpId="0" animBg="1"/>
      <p:bldP spid="52256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5"/>
          <p:cNvGrpSpPr/>
          <p:nvPr/>
        </p:nvGrpSpPr>
        <p:grpSpPr>
          <a:xfrm>
            <a:off x="388872" y="2071678"/>
            <a:ext cx="2628294" cy="1928826"/>
            <a:chOff x="404233" y="627067"/>
            <a:chExt cx="1135975" cy="654030"/>
          </a:xfrm>
        </p:grpSpPr>
        <p:sp>
          <p:nvSpPr>
            <p:cNvPr id="52237" name="Line 13"/>
            <p:cNvSpPr>
              <a:spLocks noChangeShapeType="1"/>
            </p:cNvSpPr>
            <p:nvPr/>
          </p:nvSpPr>
          <p:spPr bwMode="auto">
            <a:xfrm>
              <a:off x="411164" y="627067"/>
              <a:ext cx="0" cy="650875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38" name="Line 14"/>
            <p:cNvSpPr>
              <a:spLocks noChangeShapeType="1"/>
            </p:cNvSpPr>
            <p:nvPr/>
          </p:nvSpPr>
          <p:spPr bwMode="auto">
            <a:xfrm>
              <a:off x="1528763" y="630222"/>
              <a:ext cx="1587" cy="650875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8" name="Line 4"/>
            <p:cNvSpPr>
              <a:spLocks noChangeShapeType="1"/>
            </p:cNvSpPr>
            <p:nvPr/>
          </p:nvSpPr>
          <p:spPr bwMode="auto">
            <a:xfrm flipH="1">
              <a:off x="413083" y="1278353"/>
              <a:ext cx="1127125" cy="0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32" name="Line 8"/>
            <p:cNvSpPr>
              <a:spLocks noChangeShapeType="1"/>
            </p:cNvSpPr>
            <p:nvPr/>
          </p:nvSpPr>
          <p:spPr bwMode="auto">
            <a:xfrm flipH="1">
              <a:off x="404233" y="847713"/>
              <a:ext cx="1128713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36"/>
          <p:cNvGrpSpPr/>
          <p:nvPr/>
        </p:nvGrpSpPr>
        <p:grpSpPr>
          <a:xfrm>
            <a:off x="256074" y="1961742"/>
            <a:ext cx="5458934" cy="2324514"/>
            <a:chOff x="238125" y="573672"/>
            <a:chExt cx="2419350" cy="774700"/>
          </a:xfrm>
        </p:grpSpPr>
        <p:sp>
          <p:nvSpPr>
            <p:cNvPr id="52249" name="Line 25"/>
            <p:cNvSpPr>
              <a:spLocks noChangeShapeType="1"/>
            </p:cNvSpPr>
            <p:nvPr/>
          </p:nvSpPr>
          <p:spPr bwMode="auto">
            <a:xfrm flipV="1">
              <a:off x="523875" y="721929"/>
              <a:ext cx="0" cy="468313"/>
            </a:xfrm>
            <a:prstGeom prst="line">
              <a:avLst/>
            </a:prstGeom>
            <a:noFill/>
            <a:ln w="508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39" name="Line 15"/>
            <p:cNvSpPr>
              <a:spLocks noChangeShapeType="1"/>
            </p:cNvSpPr>
            <p:nvPr/>
          </p:nvSpPr>
          <p:spPr bwMode="auto">
            <a:xfrm flipV="1">
              <a:off x="1397000" y="699336"/>
              <a:ext cx="0" cy="466725"/>
            </a:xfrm>
            <a:prstGeom prst="line">
              <a:avLst/>
            </a:prstGeom>
            <a:noFill/>
            <a:ln w="508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0" name="Line 16"/>
            <p:cNvSpPr>
              <a:spLocks noChangeShapeType="1"/>
            </p:cNvSpPr>
            <p:nvPr/>
          </p:nvSpPr>
          <p:spPr bwMode="auto">
            <a:xfrm>
              <a:off x="1387475" y="700075"/>
              <a:ext cx="487363" cy="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1" name="Line 17"/>
            <p:cNvSpPr>
              <a:spLocks noChangeShapeType="1"/>
            </p:cNvSpPr>
            <p:nvPr/>
          </p:nvSpPr>
          <p:spPr bwMode="auto">
            <a:xfrm>
              <a:off x="2168525" y="685786"/>
              <a:ext cx="488950" cy="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1848435" y="573672"/>
              <a:ext cx="348272" cy="254000"/>
              <a:chOff x="-3704" y="-1953"/>
              <a:chExt cx="27423" cy="20000"/>
            </a:xfrm>
          </p:grpSpPr>
          <p:sp>
            <p:nvSpPr>
              <p:cNvPr id="52245" name="Oval 21"/>
              <p:cNvSpPr>
                <a:spLocks noChangeArrowheads="1"/>
              </p:cNvSpPr>
              <p:nvPr/>
            </p:nvSpPr>
            <p:spPr bwMode="auto">
              <a:xfrm>
                <a:off x="-3704" y="-1953"/>
                <a:ext cx="27423" cy="2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244" name="Line 20"/>
              <p:cNvSpPr>
                <a:spLocks noChangeShapeType="1"/>
              </p:cNvSpPr>
              <p:nvPr/>
            </p:nvSpPr>
            <p:spPr bwMode="auto">
              <a:xfrm flipV="1">
                <a:off x="4417" y="1038"/>
                <a:ext cx="12020" cy="1441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243" name="Line 19"/>
              <p:cNvSpPr>
                <a:spLocks noChangeShapeType="1"/>
              </p:cNvSpPr>
              <p:nvPr/>
            </p:nvSpPr>
            <p:spPr bwMode="auto">
              <a:xfrm>
                <a:off x="3164" y="2715"/>
                <a:ext cx="14414" cy="1202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2246" name="Line 22"/>
            <p:cNvSpPr>
              <a:spLocks noChangeShapeType="1"/>
            </p:cNvSpPr>
            <p:nvPr/>
          </p:nvSpPr>
          <p:spPr bwMode="auto">
            <a:xfrm flipH="1">
              <a:off x="242688" y="721443"/>
              <a:ext cx="295275" cy="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7" name="Line 23"/>
            <p:cNvSpPr>
              <a:spLocks noChangeShapeType="1"/>
            </p:cNvSpPr>
            <p:nvPr/>
          </p:nvSpPr>
          <p:spPr bwMode="auto">
            <a:xfrm>
              <a:off x="238125" y="726246"/>
              <a:ext cx="1588" cy="61200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5" name="Line 1"/>
            <p:cNvSpPr>
              <a:spLocks noChangeShapeType="1"/>
            </p:cNvSpPr>
            <p:nvPr/>
          </p:nvSpPr>
          <p:spPr bwMode="auto">
            <a:xfrm>
              <a:off x="249238" y="1346185"/>
              <a:ext cx="2398712" cy="1587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8" name="Line 24"/>
            <p:cNvSpPr>
              <a:spLocks noChangeShapeType="1"/>
            </p:cNvSpPr>
            <p:nvPr/>
          </p:nvSpPr>
          <p:spPr bwMode="auto">
            <a:xfrm>
              <a:off x="2657475" y="684721"/>
              <a:ext cx="0" cy="33655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9" name="Line 5"/>
            <p:cNvSpPr>
              <a:spLocks noChangeShapeType="1"/>
            </p:cNvSpPr>
            <p:nvPr/>
          </p:nvSpPr>
          <p:spPr bwMode="auto">
            <a:xfrm>
              <a:off x="2646363" y="1168372"/>
              <a:ext cx="1587" cy="18000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253" name="Rectangle 29"/>
          <p:cNvSpPr>
            <a:spLocks noChangeArrowheads="1"/>
          </p:cNvSpPr>
          <p:nvPr/>
        </p:nvSpPr>
        <p:spPr bwMode="auto">
          <a:xfrm>
            <a:off x="5857884" y="1071546"/>
            <a:ext cx="7143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1027.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54" name="Rectangle 30"/>
          <p:cNvSpPr>
            <a:spLocks noChangeArrowheads="1"/>
          </p:cNvSpPr>
          <p:nvPr/>
        </p:nvSpPr>
        <p:spPr bwMode="auto">
          <a:xfrm>
            <a:off x="2987824" y="451200"/>
            <a:ext cx="7143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60 Вт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2255" name="Rectangle 31"/>
          <p:cNvSpPr>
            <a:spLocks noChangeArrowheads="1"/>
          </p:cNvSpPr>
          <p:nvPr/>
        </p:nvSpPr>
        <p:spPr bwMode="auto">
          <a:xfrm>
            <a:off x="5150350" y="3397318"/>
            <a:ext cx="5760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220В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5" name="Группа 38"/>
          <p:cNvGrpSpPr/>
          <p:nvPr/>
        </p:nvGrpSpPr>
        <p:grpSpPr>
          <a:xfrm>
            <a:off x="3494160" y="210666"/>
            <a:ext cx="1881187" cy="554038"/>
            <a:chOff x="3143240" y="531797"/>
            <a:chExt cx="1881187" cy="554038"/>
          </a:xfrm>
        </p:grpSpPr>
        <p:sp>
          <p:nvSpPr>
            <p:cNvPr id="52250" name="Line 26"/>
            <p:cNvSpPr>
              <a:spLocks noChangeShapeType="1"/>
            </p:cNvSpPr>
            <p:nvPr/>
          </p:nvSpPr>
          <p:spPr bwMode="auto">
            <a:xfrm flipV="1">
              <a:off x="3286125" y="584200"/>
              <a:ext cx="1588" cy="14287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Группа 37"/>
            <p:cNvGrpSpPr/>
            <p:nvPr/>
          </p:nvGrpSpPr>
          <p:grpSpPr>
            <a:xfrm>
              <a:off x="3143240" y="531797"/>
              <a:ext cx="1881187" cy="554038"/>
              <a:chOff x="3143240" y="531797"/>
              <a:chExt cx="1881187" cy="554038"/>
            </a:xfrm>
          </p:grpSpPr>
          <p:sp>
            <p:nvSpPr>
              <p:cNvPr id="52230" name="Line 6"/>
              <p:cNvSpPr>
                <a:spLocks noChangeShapeType="1"/>
              </p:cNvSpPr>
              <p:nvPr/>
            </p:nvSpPr>
            <p:spPr bwMode="auto">
              <a:xfrm flipV="1">
                <a:off x="3286116" y="1000109"/>
                <a:ext cx="0" cy="71437"/>
              </a:xfrm>
              <a:prstGeom prst="line">
                <a:avLst/>
              </a:prstGeom>
              <a:noFill/>
              <a:ln w="12700">
                <a:solidFill>
                  <a:srgbClr val="0D0D0D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" name="Группа 34"/>
              <p:cNvGrpSpPr/>
              <p:nvPr/>
            </p:nvGrpSpPr>
            <p:grpSpPr>
              <a:xfrm>
                <a:off x="3143240" y="531797"/>
                <a:ext cx="1881187" cy="554038"/>
                <a:chOff x="3154363" y="523875"/>
                <a:chExt cx="1881187" cy="554038"/>
              </a:xfrm>
            </p:grpSpPr>
            <p:grpSp>
              <p:nvGrpSpPr>
                <p:cNvPr id="8" name="Group 9"/>
                <p:cNvGrpSpPr>
                  <a:grpSpLocks/>
                </p:cNvGrpSpPr>
                <p:nvPr/>
              </p:nvGrpSpPr>
              <p:grpSpPr bwMode="auto">
                <a:xfrm>
                  <a:off x="3154363" y="746108"/>
                  <a:ext cx="254000" cy="254000"/>
                  <a:chOff x="0" y="0"/>
                  <a:chExt cx="20000" cy="20000"/>
                </a:xfrm>
              </p:grpSpPr>
              <p:sp>
                <p:nvSpPr>
                  <p:cNvPr id="52236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0000" cy="200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2235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88" y="1596"/>
                    <a:ext cx="12020" cy="14414"/>
                  </a:xfrm>
                  <a:prstGeom prst="lin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2234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793" y="4389"/>
                    <a:ext cx="14414" cy="12020"/>
                  </a:xfrm>
                  <a:prstGeom prst="lin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52251" name="Freeform 27"/>
                <p:cNvSpPr>
                  <a:spLocks/>
                </p:cNvSpPr>
                <p:nvPr/>
              </p:nvSpPr>
              <p:spPr bwMode="auto">
                <a:xfrm>
                  <a:off x="3286125" y="523875"/>
                  <a:ext cx="1219200" cy="346075"/>
                </a:xfrm>
                <a:custGeom>
                  <a:avLst/>
                  <a:gdLst/>
                  <a:ahLst/>
                  <a:cxnLst>
                    <a:cxn ang="0">
                      <a:pos x="0" y="2936"/>
                    </a:cxn>
                    <a:cxn ang="0">
                      <a:pos x="167" y="2936"/>
                    </a:cxn>
                    <a:cxn ang="0">
                      <a:pos x="833" y="587"/>
                    </a:cxn>
                    <a:cxn ang="0">
                      <a:pos x="1333" y="587"/>
                    </a:cxn>
                    <a:cxn ang="0">
                      <a:pos x="1499" y="0"/>
                    </a:cxn>
                    <a:cxn ang="0">
                      <a:pos x="3831" y="0"/>
                    </a:cxn>
                    <a:cxn ang="0">
                      <a:pos x="4498" y="587"/>
                    </a:cxn>
                    <a:cxn ang="0">
                      <a:pos x="5830" y="2936"/>
                    </a:cxn>
                    <a:cxn ang="0">
                      <a:pos x="7496" y="4110"/>
                    </a:cxn>
                    <a:cxn ang="0">
                      <a:pos x="8162" y="5284"/>
                    </a:cxn>
                    <a:cxn ang="0">
                      <a:pos x="8662" y="6459"/>
                    </a:cxn>
                    <a:cxn ang="0">
                      <a:pos x="9328" y="7046"/>
                    </a:cxn>
                    <a:cxn ang="0">
                      <a:pos x="9662" y="7633"/>
                    </a:cxn>
                    <a:cxn ang="0">
                      <a:pos x="10161" y="8807"/>
                    </a:cxn>
                    <a:cxn ang="0">
                      <a:pos x="10495" y="8807"/>
                    </a:cxn>
                    <a:cxn ang="0">
                      <a:pos x="10828" y="9394"/>
                    </a:cxn>
                    <a:cxn ang="0">
                      <a:pos x="10994" y="9982"/>
                    </a:cxn>
                    <a:cxn ang="0">
                      <a:pos x="11327" y="10569"/>
                    </a:cxn>
                    <a:cxn ang="0">
                      <a:pos x="11494" y="11156"/>
                    </a:cxn>
                    <a:cxn ang="0">
                      <a:pos x="11827" y="11156"/>
                    </a:cxn>
                    <a:cxn ang="0">
                      <a:pos x="11994" y="12330"/>
                    </a:cxn>
                    <a:cxn ang="0">
                      <a:pos x="12160" y="12330"/>
                    </a:cxn>
                    <a:cxn ang="0">
                      <a:pos x="12327" y="13505"/>
                    </a:cxn>
                    <a:cxn ang="0">
                      <a:pos x="12660" y="13505"/>
                    </a:cxn>
                    <a:cxn ang="0">
                      <a:pos x="12827" y="14679"/>
                    </a:cxn>
                    <a:cxn ang="0">
                      <a:pos x="13326" y="15266"/>
                    </a:cxn>
                    <a:cxn ang="0">
                      <a:pos x="13493" y="15853"/>
                    </a:cxn>
                    <a:cxn ang="0">
                      <a:pos x="14492" y="17615"/>
                    </a:cxn>
                    <a:cxn ang="0">
                      <a:pos x="14659" y="18202"/>
                    </a:cxn>
                    <a:cxn ang="0">
                      <a:pos x="15325" y="18202"/>
                    </a:cxn>
                    <a:cxn ang="0">
                      <a:pos x="16325" y="19376"/>
                    </a:cxn>
                    <a:cxn ang="0">
                      <a:pos x="16658" y="19376"/>
                    </a:cxn>
                    <a:cxn ang="0">
                      <a:pos x="16991" y="19963"/>
                    </a:cxn>
                    <a:cxn ang="0">
                      <a:pos x="17991" y="19963"/>
                    </a:cxn>
                    <a:cxn ang="0">
                      <a:pos x="17991" y="19376"/>
                    </a:cxn>
                    <a:cxn ang="0">
                      <a:pos x="19990" y="19376"/>
                    </a:cxn>
                  </a:cxnLst>
                  <a:rect l="0" t="0" r="r" b="b"/>
                  <a:pathLst>
                    <a:path w="20000" h="20000">
                      <a:moveTo>
                        <a:pt x="0" y="2936"/>
                      </a:moveTo>
                      <a:lnTo>
                        <a:pt x="167" y="2936"/>
                      </a:lnTo>
                      <a:lnTo>
                        <a:pt x="833" y="587"/>
                      </a:lnTo>
                      <a:lnTo>
                        <a:pt x="1333" y="587"/>
                      </a:lnTo>
                      <a:lnTo>
                        <a:pt x="1499" y="0"/>
                      </a:lnTo>
                      <a:lnTo>
                        <a:pt x="3831" y="0"/>
                      </a:lnTo>
                      <a:lnTo>
                        <a:pt x="4498" y="587"/>
                      </a:lnTo>
                      <a:lnTo>
                        <a:pt x="5830" y="2936"/>
                      </a:lnTo>
                      <a:lnTo>
                        <a:pt x="7496" y="4110"/>
                      </a:lnTo>
                      <a:lnTo>
                        <a:pt x="8162" y="5284"/>
                      </a:lnTo>
                      <a:lnTo>
                        <a:pt x="8662" y="6459"/>
                      </a:lnTo>
                      <a:lnTo>
                        <a:pt x="9328" y="7046"/>
                      </a:lnTo>
                      <a:lnTo>
                        <a:pt x="9662" y="7633"/>
                      </a:lnTo>
                      <a:lnTo>
                        <a:pt x="10161" y="8807"/>
                      </a:lnTo>
                      <a:lnTo>
                        <a:pt x="10495" y="8807"/>
                      </a:lnTo>
                      <a:lnTo>
                        <a:pt x="10828" y="9394"/>
                      </a:lnTo>
                      <a:lnTo>
                        <a:pt x="10994" y="9982"/>
                      </a:lnTo>
                      <a:lnTo>
                        <a:pt x="11327" y="10569"/>
                      </a:lnTo>
                      <a:lnTo>
                        <a:pt x="11494" y="11156"/>
                      </a:lnTo>
                      <a:lnTo>
                        <a:pt x="11827" y="11156"/>
                      </a:lnTo>
                      <a:lnTo>
                        <a:pt x="11994" y="12330"/>
                      </a:lnTo>
                      <a:lnTo>
                        <a:pt x="12160" y="12330"/>
                      </a:lnTo>
                      <a:lnTo>
                        <a:pt x="12327" y="13505"/>
                      </a:lnTo>
                      <a:lnTo>
                        <a:pt x="12660" y="13505"/>
                      </a:lnTo>
                      <a:lnTo>
                        <a:pt x="12827" y="14679"/>
                      </a:lnTo>
                      <a:lnTo>
                        <a:pt x="13326" y="15266"/>
                      </a:lnTo>
                      <a:lnTo>
                        <a:pt x="13493" y="15853"/>
                      </a:lnTo>
                      <a:lnTo>
                        <a:pt x="14492" y="17615"/>
                      </a:lnTo>
                      <a:lnTo>
                        <a:pt x="14659" y="18202"/>
                      </a:lnTo>
                      <a:lnTo>
                        <a:pt x="15325" y="18202"/>
                      </a:lnTo>
                      <a:lnTo>
                        <a:pt x="16325" y="19376"/>
                      </a:lnTo>
                      <a:lnTo>
                        <a:pt x="16658" y="19376"/>
                      </a:lnTo>
                      <a:lnTo>
                        <a:pt x="16991" y="19963"/>
                      </a:lnTo>
                      <a:lnTo>
                        <a:pt x="17991" y="19963"/>
                      </a:lnTo>
                      <a:lnTo>
                        <a:pt x="17991" y="19376"/>
                      </a:lnTo>
                      <a:lnTo>
                        <a:pt x="19990" y="19376"/>
                      </a:lnTo>
                    </a:path>
                  </a:pathLst>
                </a:custGeom>
                <a:noFill/>
                <a:ln w="12700">
                  <a:solidFill>
                    <a:srgbClr val="0D0D0D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27" name="Freeform 3"/>
                <p:cNvSpPr>
                  <a:spLocks/>
                </p:cNvSpPr>
                <p:nvPr/>
              </p:nvSpPr>
              <p:spPr bwMode="auto">
                <a:xfrm>
                  <a:off x="3286125" y="914400"/>
                  <a:ext cx="1260475" cy="163513"/>
                </a:xfrm>
                <a:custGeom>
                  <a:avLst/>
                  <a:gdLst/>
                  <a:ahLst/>
                  <a:cxnLst>
                    <a:cxn ang="0">
                      <a:pos x="0" y="16187"/>
                    </a:cxn>
                    <a:cxn ang="0">
                      <a:pos x="161" y="16187"/>
                    </a:cxn>
                    <a:cxn ang="0">
                      <a:pos x="322" y="17432"/>
                    </a:cxn>
                    <a:cxn ang="0">
                      <a:pos x="806" y="17432"/>
                    </a:cxn>
                    <a:cxn ang="0">
                      <a:pos x="1773" y="19922"/>
                    </a:cxn>
                    <a:cxn ang="0">
                      <a:pos x="3708" y="19922"/>
                    </a:cxn>
                    <a:cxn ang="0">
                      <a:pos x="4191" y="17432"/>
                    </a:cxn>
                    <a:cxn ang="0">
                      <a:pos x="4836" y="16187"/>
                    </a:cxn>
                    <a:cxn ang="0">
                      <a:pos x="5159" y="16187"/>
                    </a:cxn>
                    <a:cxn ang="0">
                      <a:pos x="5481" y="14942"/>
                    </a:cxn>
                    <a:cxn ang="0">
                      <a:pos x="6126" y="13696"/>
                    </a:cxn>
                    <a:cxn ang="0">
                      <a:pos x="6610" y="12451"/>
                    </a:cxn>
                    <a:cxn ang="0">
                      <a:pos x="6932" y="12451"/>
                    </a:cxn>
                    <a:cxn ang="0">
                      <a:pos x="7899" y="9961"/>
                    </a:cxn>
                    <a:cxn ang="0">
                      <a:pos x="8866" y="9961"/>
                    </a:cxn>
                    <a:cxn ang="0">
                      <a:pos x="9834" y="7471"/>
                    </a:cxn>
                    <a:cxn ang="0">
                      <a:pos x="10156" y="7471"/>
                    </a:cxn>
                    <a:cxn ang="0">
                      <a:pos x="10640" y="6226"/>
                    </a:cxn>
                    <a:cxn ang="0">
                      <a:pos x="10962" y="4981"/>
                    </a:cxn>
                    <a:cxn ang="0">
                      <a:pos x="11285" y="4981"/>
                    </a:cxn>
                    <a:cxn ang="0">
                      <a:pos x="11446" y="3735"/>
                    </a:cxn>
                    <a:cxn ang="0">
                      <a:pos x="11607" y="3735"/>
                    </a:cxn>
                    <a:cxn ang="0">
                      <a:pos x="11929" y="2490"/>
                    </a:cxn>
                    <a:cxn ang="0">
                      <a:pos x="12897" y="2490"/>
                    </a:cxn>
                    <a:cxn ang="0">
                      <a:pos x="13219" y="1245"/>
                    </a:cxn>
                    <a:cxn ang="0">
                      <a:pos x="13542" y="1245"/>
                    </a:cxn>
                    <a:cxn ang="0">
                      <a:pos x="13703" y="0"/>
                    </a:cxn>
                    <a:cxn ang="0">
                      <a:pos x="15637" y="0"/>
                    </a:cxn>
                    <a:cxn ang="0">
                      <a:pos x="15798" y="1245"/>
                    </a:cxn>
                    <a:cxn ang="0">
                      <a:pos x="16282" y="2490"/>
                    </a:cxn>
                    <a:cxn ang="0">
                      <a:pos x="16927" y="4981"/>
                    </a:cxn>
                    <a:cxn ang="0">
                      <a:pos x="17572" y="6226"/>
                    </a:cxn>
                    <a:cxn ang="0">
                      <a:pos x="17894" y="7471"/>
                    </a:cxn>
                    <a:cxn ang="0">
                      <a:pos x="18539" y="7471"/>
                    </a:cxn>
                    <a:cxn ang="0">
                      <a:pos x="18700" y="8716"/>
                    </a:cxn>
                    <a:cxn ang="0">
                      <a:pos x="19345" y="8716"/>
                    </a:cxn>
                    <a:cxn ang="0">
                      <a:pos x="19668" y="7471"/>
                    </a:cxn>
                    <a:cxn ang="0">
                      <a:pos x="19990" y="7471"/>
                    </a:cxn>
                  </a:cxnLst>
                  <a:rect l="0" t="0" r="r" b="b"/>
                  <a:pathLst>
                    <a:path w="20000" h="20000">
                      <a:moveTo>
                        <a:pt x="0" y="16187"/>
                      </a:moveTo>
                      <a:lnTo>
                        <a:pt x="161" y="16187"/>
                      </a:lnTo>
                      <a:lnTo>
                        <a:pt x="322" y="17432"/>
                      </a:lnTo>
                      <a:lnTo>
                        <a:pt x="806" y="17432"/>
                      </a:lnTo>
                      <a:lnTo>
                        <a:pt x="1773" y="19922"/>
                      </a:lnTo>
                      <a:lnTo>
                        <a:pt x="3708" y="19922"/>
                      </a:lnTo>
                      <a:lnTo>
                        <a:pt x="4191" y="17432"/>
                      </a:lnTo>
                      <a:lnTo>
                        <a:pt x="4836" y="16187"/>
                      </a:lnTo>
                      <a:lnTo>
                        <a:pt x="5159" y="16187"/>
                      </a:lnTo>
                      <a:lnTo>
                        <a:pt x="5481" y="14942"/>
                      </a:lnTo>
                      <a:lnTo>
                        <a:pt x="6126" y="13696"/>
                      </a:lnTo>
                      <a:lnTo>
                        <a:pt x="6610" y="12451"/>
                      </a:lnTo>
                      <a:lnTo>
                        <a:pt x="6932" y="12451"/>
                      </a:lnTo>
                      <a:lnTo>
                        <a:pt x="7899" y="9961"/>
                      </a:lnTo>
                      <a:lnTo>
                        <a:pt x="8866" y="9961"/>
                      </a:lnTo>
                      <a:lnTo>
                        <a:pt x="9834" y="7471"/>
                      </a:lnTo>
                      <a:lnTo>
                        <a:pt x="10156" y="7471"/>
                      </a:lnTo>
                      <a:lnTo>
                        <a:pt x="10640" y="6226"/>
                      </a:lnTo>
                      <a:lnTo>
                        <a:pt x="10962" y="4981"/>
                      </a:lnTo>
                      <a:lnTo>
                        <a:pt x="11285" y="4981"/>
                      </a:lnTo>
                      <a:lnTo>
                        <a:pt x="11446" y="3735"/>
                      </a:lnTo>
                      <a:lnTo>
                        <a:pt x="11607" y="3735"/>
                      </a:lnTo>
                      <a:lnTo>
                        <a:pt x="11929" y="2490"/>
                      </a:lnTo>
                      <a:lnTo>
                        <a:pt x="12897" y="2490"/>
                      </a:lnTo>
                      <a:lnTo>
                        <a:pt x="13219" y="1245"/>
                      </a:lnTo>
                      <a:lnTo>
                        <a:pt x="13542" y="1245"/>
                      </a:lnTo>
                      <a:lnTo>
                        <a:pt x="13703" y="0"/>
                      </a:lnTo>
                      <a:lnTo>
                        <a:pt x="15637" y="0"/>
                      </a:lnTo>
                      <a:lnTo>
                        <a:pt x="15798" y="1245"/>
                      </a:lnTo>
                      <a:lnTo>
                        <a:pt x="16282" y="2490"/>
                      </a:lnTo>
                      <a:lnTo>
                        <a:pt x="16927" y="4981"/>
                      </a:lnTo>
                      <a:lnTo>
                        <a:pt x="17572" y="6226"/>
                      </a:lnTo>
                      <a:lnTo>
                        <a:pt x="17894" y="7471"/>
                      </a:lnTo>
                      <a:lnTo>
                        <a:pt x="18539" y="7471"/>
                      </a:lnTo>
                      <a:lnTo>
                        <a:pt x="18700" y="8716"/>
                      </a:lnTo>
                      <a:lnTo>
                        <a:pt x="19345" y="8716"/>
                      </a:lnTo>
                      <a:lnTo>
                        <a:pt x="19668" y="7471"/>
                      </a:lnTo>
                      <a:lnTo>
                        <a:pt x="19990" y="7471"/>
                      </a:lnTo>
                    </a:path>
                  </a:pathLst>
                </a:custGeom>
                <a:noFill/>
                <a:ln w="12700">
                  <a:solidFill>
                    <a:srgbClr val="0D0D0D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26" name="Line 2"/>
                <p:cNvSpPr>
                  <a:spLocks noChangeShapeType="1"/>
                </p:cNvSpPr>
                <p:nvPr/>
              </p:nvSpPr>
              <p:spPr bwMode="auto">
                <a:xfrm>
                  <a:off x="4525963" y="969963"/>
                  <a:ext cx="509587" cy="0"/>
                </a:xfrm>
                <a:prstGeom prst="line">
                  <a:avLst/>
                </a:prstGeom>
                <a:noFill/>
                <a:ln w="254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257" name="Line 33"/>
                <p:cNvSpPr>
                  <a:spLocks noChangeShapeType="1"/>
                </p:cNvSpPr>
                <p:nvPr/>
              </p:nvSpPr>
              <p:spPr bwMode="auto">
                <a:xfrm>
                  <a:off x="4500562" y="855644"/>
                  <a:ext cx="509588" cy="1588"/>
                </a:xfrm>
                <a:prstGeom prst="line">
                  <a:avLst/>
                </a:prstGeom>
                <a:noFill/>
                <a:ln w="254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31"/>
          <p:cNvSpPr>
            <a:spLocks noChangeArrowheads="1"/>
          </p:cNvSpPr>
          <p:nvPr/>
        </p:nvSpPr>
        <p:spPr bwMode="auto">
          <a:xfrm>
            <a:off x="5436096" y="476672"/>
            <a:ext cx="4960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683326" y="3325880"/>
            <a:ext cx="45719" cy="6196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655374" y="3718482"/>
            <a:ext cx="45719" cy="6196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9" name="Группа 38"/>
          <p:cNvGrpSpPr/>
          <p:nvPr/>
        </p:nvGrpSpPr>
        <p:grpSpPr>
          <a:xfrm rot="5205388">
            <a:off x="801282" y="2482972"/>
            <a:ext cx="1881187" cy="554038"/>
            <a:chOff x="3143240" y="531797"/>
            <a:chExt cx="1881187" cy="554038"/>
          </a:xfrm>
        </p:grpSpPr>
        <p:sp>
          <p:nvSpPr>
            <p:cNvPr id="70" name="Line 26"/>
            <p:cNvSpPr>
              <a:spLocks noChangeShapeType="1"/>
            </p:cNvSpPr>
            <p:nvPr/>
          </p:nvSpPr>
          <p:spPr bwMode="auto">
            <a:xfrm flipV="1">
              <a:off x="3286125" y="584200"/>
              <a:ext cx="1588" cy="14287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1" name="Группа 37"/>
            <p:cNvGrpSpPr/>
            <p:nvPr/>
          </p:nvGrpSpPr>
          <p:grpSpPr>
            <a:xfrm>
              <a:off x="3143240" y="531797"/>
              <a:ext cx="1881187" cy="554038"/>
              <a:chOff x="3143240" y="531797"/>
              <a:chExt cx="1881187" cy="554038"/>
            </a:xfrm>
          </p:grpSpPr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 flipV="1">
                <a:off x="3286116" y="1000109"/>
                <a:ext cx="0" cy="71437"/>
              </a:xfrm>
              <a:prstGeom prst="line">
                <a:avLst/>
              </a:prstGeom>
              <a:noFill/>
              <a:ln w="12700">
                <a:solidFill>
                  <a:srgbClr val="0D0D0D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3" name="Группа 34"/>
              <p:cNvGrpSpPr/>
              <p:nvPr/>
            </p:nvGrpSpPr>
            <p:grpSpPr>
              <a:xfrm>
                <a:off x="3143240" y="531797"/>
                <a:ext cx="1881187" cy="554038"/>
                <a:chOff x="3154363" y="523875"/>
                <a:chExt cx="1881187" cy="554038"/>
              </a:xfrm>
            </p:grpSpPr>
            <p:grpSp>
              <p:nvGrpSpPr>
                <p:cNvPr id="74" name="Group 9"/>
                <p:cNvGrpSpPr>
                  <a:grpSpLocks/>
                </p:cNvGrpSpPr>
                <p:nvPr/>
              </p:nvGrpSpPr>
              <p:grpSpPr bwMode="auto">
                <a:xfrm>
                  <a:off x="3154363" y="746108"/>
                  <a:ext cx="254000" cy="254000"/>
                  <a:chOff x="0" y="0"/>
                  <a:chExt cx="20000" cy="20000"/>
                </a:xfrm>
              </p:grpSpPr>
              <p:sp>
                <p:nvSpPr>
                  <p:cNvPr id="79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0000" cy="200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0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88" y="1596"/>
                    <a:ext cx="12020" cy="14414"/>
                  </a:xfrm>
                  <a:prstGeom prst="lin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1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793" y="4389"/>
                    <a:ext cx="14414" cy="12020"/>
                  </a:xfrm>
                  <a:prstGeom prst="line">
                    <a:avLst/>
                  </a:prstGeom>
                  <a:noFill/>
                  <a:ln w="28575">
                    <a:solidFill>
                      <a:srgbClr val="220FB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75" name="Freeform 27"/>
                <p:cNvSpPr>
                  <a:spLocks/>
                </p:cNvSpPr>
                <p:nvPr/>
              </p:nvSpPr>
              <p:spPr bwMode="auto">
                <a:xfrm>
                  <a:off x="3286125" y="523875"/>
                  <a:ext cx="1219200" cy="346075"/>
                </a:xfrm>
                <a:custGeom>
                  <a:avLst/>
                  <a:gdLst/>
                  <a:ahLst/>
                  <a:cxnLst>
                    <a:cxn ang="0">
                      <a:pos x="0" y="2936"/>
                    </a:cxn>
                    <a:cxn ang="0">
                      <a:pos x="167" y="2936"/>
                    </a:cxn>
                    <a:cxn ang="0">
                      <a:pos x="833" y="587"/>
                    </a:cxn>
                    <a:cxn ang="0">
                      <a:pos x="1333" y="587"/>
                    </a:cxn>
                    <a:cxn ang="0">
                      <a:pos x="1499" y="0"/>
                    </a:cxn>
                    <a:cxn ang="0">
                      <a:pos x="3831" y="0"/>
                    </a:cxn>
                    <a:cxn ang="0">
                      <a:pos x="4498" y="587"/>
                    </a:cxn>
                    <a:cxn ang="0">
                      <a:pos x="5830" y="2936"/>
                    </a:cxn>
                    <a:cxn ang="0">
                      <a:pos x="7496" y="4110"/>
                    </a:cxn>
                    <a:cxn ang="0">
                      <a:pos x="8162" y="5284"/>
                    </a:cxn>
                    <a:cxn ang="0">
                      <a:pos x="8662" y="6459"/>
                    </a:cxn>
                    <a:cxn ang="0">
                      <a:pos x="9328" y="7046"/>
                    </a:cxn>
                    <a:cxn ang="0">
                      <a:pos x="9662" y="7633"/>
                    </a:cxn>
                    <a:cxn ang="0">
                      <a:pos x="10161" y="8807"/>
                    </a:cxn>
                    <a:cxn ang="0">
                      <a:pos x="10495" y="8807"/>
                    </a:cxn>
                    <a:cxn ang="0">
                      <a:pos x="10828" y="9394"/>
                    </a:cxn>
                    <a:cxn ang="0">
                      <a:pos x="10994" y="9982"/>
                    </a:cxn>
                    <a:cxn ang="0">
                      <a:pos x="11327" y="10569"/>
                    </a:cxn>
                    <a:cxn ang="0">
                      <a:pos x="11494" y="11156"/>
                    </a:cxn>
                    <a:cxn ang="0">
                      <a:pos x="11827" y="11156"/>
                    </a:cxn>
                    <a:cxn ang="0">
                      <a:pos x="11994" y="12330"/>
                    </a:cxn>
                    <a:cxn ang="0">
                      <a:pos x="12160" y="12330"/>
                    </a:cxn>
                    <a:cxn ang="0">
                      <a:pos x="12327" y="13505"/>
                    </a:cxn>
                    <a:cxn ang="0">
                      <a:pos x="12660" y="13505"/>
                    </a:cxn>
                    <a:cxn ang="0">
                      <a:pos x="12827" y="14679"/>
                    </a:cxn>
                    <a:cxn ang="0">
                      <a:pos x="13326" y="15266"/>
                    </a:cxn>
                    <a:cxn ang="0">
                      <a:pos x="13493" y="15853"/>
                    </a:cxn>
                    <a:cxn ang="0">
                      <a:pos x="14492" y="17615"/>
                    </a:cxn>
                    <a:cxn ang="0">
                      <a:pos x="14659" y="18202"/>
                    </a:cxn>
                    <a:cxn ang="0">
                      <a:pos x="15325" y="18202"/>
                    </a:cxn>
                    <a:cxn ang="0">
                      <a:pos x="16325" y="19376"/>
                    </a:cxn>
                    <a:cxn ang="0">
                      <a:pos x="16658" y="19376"/>
                    </a:cxn>
                    <a:cxn ang="0">
                      <a:pos x="16991" y="19963"/>
                    </a:cxn>
                    <a:cxn ang="0">
                      <a:pos x="17991" y="19963"/>
                    </a:cxn>
                    <a:cxn ang="0">
                      <a:pos x="17991" y="19376"/>
                    </a:cxn>
                    <a:cxn ang="0">
                      <a:pos x="19990" y="19376"/>
                    </a:cxn>
                  </a:cxnLst>
                  <a:rect l="0" t="0" r="r" b="b"/>
                  <a:pathLst>
                    <a:path w="20000" h="20000">
                      <a:moveTo>
                        <a:pt x="0" y="2936"/>
                      </a:moveTo>
                      <a:lnTo>
                        <a:pt x="167" y="2936"/>
                      </a:lnTo>
                      <a:lnTo>
                        <a:pt x="833" y="587"/>
                      </a:lnTo>
                      <a:lnTo>
                        <a:pt x="1333" y="587"/>
                      </a:lnTo>
                      <a:lnTo>
                        <a:pt x="1499" y="0"/>
                      </a:lnTo>
                      <a:lnTo>
                        <a:pt x="3831" y="0"/>
                      </a:lnTo>
                      <a:lnTo>
                        <a:pt x="4498" y="587"/>
                      </a:lnTo>
                      <a:lnTo>
                        <a:pt x="5830" y="2936"/>
                      </a:lnTo>
                      <a:lnTo>
                        <a:pt x="7496" y="4110"/>
                      </a:lnTo>
                      <a:lnTo>
                        <a:pt x="8162" y="5284"/>
                      </a:lnTo>
                      <a:lnTo>
                        <a:pt x="8662" y="6459"/>
                      </a:lnTo>
                      <a:lnTo>
                        <a:pt x="9328" y="7046"/>
                      </a:lnTo>
                      <a:lnTo>
                        <a:pt x="9662" y="7633"/>
                      </a:lnTo>
                      <a:lnTo>
                        <a:pt x="10161" y="8807"/>
                      </a:lnTo>
                      <a:lnTo>
                        <a:pt x="10495" y="8807"/>
                      </a:lnTo>
                      <a:lnTo>
                        <a:pt x="10828" y="9394"/>
                      </a:lnTo>
                      <a:lnTo>
                        <a:pt x="10994" y="9982"/>
                      </a:lnTo>
                      <a:lnTo>
                        <a:pt x="11327" y="10569"/>
                      </a:lnTo>
                      <a:lnTo>
                        <a:pt x="11494" y="11156"/>
                      </a:lnTo>
                      <a:lnTo>
                        <a:pt x="11827" y="11156"/>
                      </a:lnTo>
                      <a:lnTo>
                        <a:pt x="11994" y="12330"/>
                      </a:lnTo>
                      <a:lnTo>
                        <a:pt x="12160" y="12330"/>
                      </a:lnTo>
                      <a:lnTo>
                        <a:pt x="12327" y="13505"/>
                      </a:lnTo>
                      <a:lnTo>
                        <a:pt x="12660" y="13505"/>
                      </a:lnTo>
                      <a:lnTo>
                        <a:pt x="12827" y="14679"/>
                      </a:lnTo>
                      <a:lnTo>
                        <a:pt x="13326" y="15266"/>
                      </a:lnTo>
                      <a:lnTo>
                        <a:pt x="13493" y="15853"/>
                      </a:lnTo>
                      <a:lnTo>
                        <a:pt x="14492" y="17615"/>
                      </a:lnTo>
                      <a:lnTo>
                        <a:pt x="14659" y="18202"/>
                      </a:lnTo>
                      <a:lnTo>
                        <a:pt x="15325" y="18202"/>
                      </a:lnTo>
                      <a:lnTo>
                        <a:pt x="16325" y="19376"/>
                      </a:lnTo>
                      <a:lnTo>
                        <a:pt x="16658" y="19376"/>
                      </a:lnTo>
                      <a:lnTo>
                        <a:pt x="16991" y="19963"/>
                      </a:lnTo>
                      <a:lnTo>
                        <a:pt x="17991" y="19963"/>
                      </a:lnTo>
                      <a:lnTo>
                        <a:pt x="17991" y="19376"/>
                      </a:lnTo>
                      <a:lnTo>
                        <a:pt x="19990" y="19376"/>
                      </a:lnTo>
                    </a:path>
                  </a:pathLst>
                </a:custGeom>
                <a:noFill/>
                <a:ln w="12700">
                  <a:solidFill>
                    <a:srgbClr val="0D0D0D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6" name="Freeform 3"/>
                <p:cNvSpPr>
                  <a:spLocks/>
                </p:cNvSpPr>
                <p:nvPr/>
              </p:nvSpPr>
              <p:spPr bwMode="auto">
                <a:xfrm>
                  <a:off x="3286125" y="914400"/>
                  <a:ext cx="1260475" cy="163513"/>
                </a:xfrm>
                <a:custGeom>
                  <a:avLst/>
                  <a:gdLst/>
                  <a:ahLst/>
                  <a:cxnLst>
                    <a:cxn ang="0">
                      <a:pos x="0" y="16187"/>
                    </a:cxn>
                    <a:cxn ang="0">
                      <a:pos x="161" y="16187"/>
                    </a:cxn>
                    <a:cxn ang="0">
                      <a:pos x="322" y="17432"/>
                    </a:cxn>
                    <a:cxn ang="0">
                      <a:pos x="806" y="17432"/>
                    </a:cxn>
                    <a:cxn ang="0">
                      <a:pos x="1773" y="19922"/>
                    </a:cxn>
                    <a:cxn ang="0">
                      <a:pos x="3708" y="19922"/>
                    </a:cxn>
                    <a:cxn ang="0">
                      <a:pos x="4191" y="17432"/>
                    </a:cxn>
                    <a:cxn ang="0">
                      <a:pos x="4836" y="16187"/>
                    </a:cxn>
                    <a:cxn ang="0">
                      <a:pos x="5159" y="16187"/>
                    </a:cxn>
                    <a:cxn ang="0">
                      <a:pos x="5481" y="14942"/>
                    </a:cxn>
                    <a:cxn ang="0">
                      <a:pos x="6126" y="13696"/>
                    </a:cxn>
                    <a:cxn ang="0">
                      <a:pos x="6610" y="12451"/>
                    </a:cxn>
                    <a:cxn ang="0">
                      <a:pos x="6932" y="12451"/>
                    </a:cxn>
                    <a:cxn ang="0">
                      <a:pos x="7899" y="9961"/>
                    </a:cxn>
                    <a:cxn ang="0">
                      <a:pos x="8866" y="9961"/>
                    </a:cxn>
                    <a:cxn ang="0">
                      <a:pos x="9834" y="7471"/>
                    </a:cxn>
                    <a:cxn ang="0">
                      <a:pos x="10156" y="7471"/>
                    </a:cxn>
                    <a:cxn ang="0">
                      <a:pos x="10640" y="6226"/>
                    </a:cxn>
                    <a:cxn ang="0">
                      <a:pos x="10962" y="4981"/>
                    </a:cxn>
                    <a:cxn ang="0">
                      <a:pos x="11285" y="4981"/>
                    </a:cxn>
                    <a:cxn ang="0">
                      <a:pos x="11446" y="3735"/>
                    </a:cxn>
                    <a:cxn ang="0">
                      <a:pos x="11607" y="3735"/>
                    </a:cxn>
                    <a:cxn ang="0">
                      <a:pos x="11929" y="2490"/>
                    </a:cxn>
                    <a:cxn ang="0">
                      <a:pos x="12897" y="2490"/>
                    </a:cxn>
                    <a:cxn ang="0">
                      <a:pos x="13219" y="1245"/>
                    </a:cxn>
                    <a:cxn ang="0">
                      <a:pos x="13542" y="1245"/>
                    </a:cxn>
                    <a:cxn ang="0">
                      <a:pos x="13703" y="0"/>
                    </a:cxn>
                    <a:cxn ang="0">
                      <a:pos x="15637" y="0"/>
                    </a:cxn>
                    <a:cxn ang="0">
                      <a:pos x="15798" y="1245"/>
                    </a:cxn>
                    <a:cxn ang="0">
                      <a:pos x="16282" y="2490"/>
                    </a:cxn>
                    <a:cxn ang="0">
                      <a:pos x="16927" y="4981"/>
                    </a:cxn>
                    <a:cxn ang="0">
                      <a:pos x="17572" y="6226"/>
                    </a:cxn>
                    <a:cxn ang="0">
                      <a:pos x="17894" y="7471"/>
                    </a:cxn>
                    <a:cxn ang="0">
                      <a:pos x="18539" y="7471"/>
                    </a:cxn>
                    <a:cxn ang="0">
                      <a:pos x="18700" y="8716"/>
                    </a:cxn>
                    <a:cxn ang="0">
                      <a:pos x="19345" y="8716"/>
                    </a:cxn>
                    <a:cxn ang="0">
                      <a:pos x="19668" y="7471"/>
                    </a:cxn>
                    <a:cxn ang="0">
                      <a:pos x="19990" y="7471"/>
                    </a:cxn>
                  </a:cxnLst>
                  <a:rect l="0" t="0" r="r" b="b"/>
                  <a:pathLst>
                    <a:path w="20000" h="20000">
                      <a:moveTo>
                        <a:pt x="0" y="16187"/>
                      </a:moveTo>
                      <a:lnTo>
                        <a:pt x="161" y="16187"/>
                      </a:lnTo>
                      <a:lnTo>
                        <a:pt x="322" y="17432"/>
                      </a:lnTo>
                      <a:lnTo>
                        <a:pt x="806" y="17432"/>
                      </a:lnTo>
                      <a:lnTo>
                        <a:pt x="1773" y="19922"/>
                      </a:lnTo>
                      <a:lnTo>
                        <a:pt x="3708" y="19922"/>
                      </a:lnTo>
                      <a:lnTo>
                        <a:pt x="4191" y="17432"/>
                      </a:lnTo>
                      <a:lnTo>
                        <a:pt x="4836" y="16187"/>
                      </a:lnTo>
                      <a:lnTo>
                        <a:pt x="5159" y="16187"/>
                      </a:lnTo>
                      <a:lnTo>
                        <a:pt x="5481" y="14942"/>
                      </a:lnTo>
                      <a:lnTo>
                        <a:pt x="6126" y="13696"/>
                      </a:lnTo>
                      <a:lnTo>
                        <a:pt x="6610" y="12451"/>
                      </a:lnTo>
                      <a:lnTo>
                        <a:pt x="6932" y="12451"/>
                      </a:lnTo>
                      <a:lnTo>
                        <a:pt x="7899" y="9961"/>
                      </a:lnTo>
                      <a:lnTo>
                        <a:pt x="8866" y="9961"/>
                      </a:lnTo>
                      <a:lnTo>
                        <a:pt x="9834" y="7471"/>
                      </a:lnTo>
                      <a:lnTo>
                        <a:pt x="10156" y="7471"/>
                      </a:lnTo>
                      <a:lnTo>
                        <a:pt x="10640" y="6226"/>
                      </a:lnTo>
                      <a:lnTo>
                        <a:pt x="10962" y="4981"/>
                      </a:lnTo>
                      <a:lnTo>
                        <a:pt x="11285" y="4981"/>
                      </a:lnTo>
                      <a:lnTo>
                        <a:pt x="11446" y="3735"/>
                      </a:lnTo>
                      <a:lnTo>
                        <a:pt x="11607" y="3735"/>
                      </a:lnTo>
                      <a:lnTo>
                        <a:pt x="11929" y="2490"/>
                      </a:lnTo>
                      <a:lnTo>
                        <a:pt x="12897" y="2490"/>
                      </a:lnTo>
                      <a:lnTo>
                        <a:pt x="13219" y="1245"/>
                      </a:lnTo>
                      <a:lnTo>
                        <a:pt x="13542" y="1245"/>
                      </a:lnTo>
                      <a:lnTo>
                        <a:pt x="13703" y="0"/>
                      </a:lnTo>
                      <a:lnTo>
                        <a:pt x="15637" y="0"/>
                      </a:lnTo>
                      <a:lnTo>
                        <a:pt x="15798" y="1245"/>
                      </a:lnTo>
                      <a:lnTo>
                        <a:pt x="16282" y="2490"/>
                      </a:lnTo>
                      <a:lnTo>
                        <a:pt x="16927" y="4981"/>
                      </a:lnTo>
                      <a:lnTo>
                        <a:pt x="17572" y="6226"/>
                      </a:lnTo>
                      <a:lnTo>
                        <a:pt x="17894" y="7471"/>
                      </a:lnTo>
                      <a:lnTo>
                        <a:pt x="18539" y="7471"/>
                      </a:lnTo>
                      <a:lnTo>
                        <a:pt x="18700" y="8716"/>
                      </a:lnTo>
                      <a:lnTo>
                        <a:pt x="19345" y="8716"/>
                      </a:lnTo>
                      <a:lnTo>
                        <a:pt x="19668" y="7471"/>
                      </a:lnTo>
                      <a:lnTo>
                        <a:pt x="19990" y="7471"/>
                      </a:lnTo>
                    </a:path>
                  </a:pathLst>
                </a:custGeom>
                <a:noFill/>
                <a:ln w="12700">
                  <a:solidFill>
                    <a:srgbClr val="0D0D0D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7" name="Line 2"/>
                <p:cNvSpPr>
                  <a:spLocks noChangeShapeType="1"/>
                </p:cNvSpPr>
                <p:nvPr/>
              </p:nvSpPr>
              <p:spPr bwMode="auto">
                <a:xfrm>
                  <a:off x="4525963" y="969963"/>
                  <a:ext cx="509587" cy="0"/>
                </a:xfrm>
                <a:prstGeom prst="line">
                  <a:avLst/>
                </a:prstGeom>
                <a:noFill/>
                <a:ln w="254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8" name="Line 33"/>
                <p:cNvSpPr>
                  <a:spLocks noChangeShapeType="1"/>
                </p:cNvSpPr>
                <p:nvPr/>
              </p:nvSpPr>
              <p:spPr bwMode="auto">
                <a:xfrm>
                  <a:off x="4500562" y="855644"/>
                  <a:ext cx="509588" cy="1588"/>
                </a:xfrm>
                <a:prstGeom prst="line">
                  <a:avLst/>
                </a:prstGeom>
                <a:noFill/>
                <a:ln w="2540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" name="Прямоугольник 81"/>
          <p:cNvSpPr/>
          <p:nvPr/>
        </p:nvSpPr>
        <p:spPr>
          <a:xfrm>
            <a:off x="428596" y="2714620"/>
            <a:ext cx="2571768" cy="1285884"/>
          </a:xfrm>
          <a:prstGeom prst="rect">
            <a:avLst/>
          </a:prstGeom>
          <a:solidFill>
            <a:srgbClr val="92D05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7-конечная звезда 83"/>
          <p:cNvSpPr/>
          <p:nvPr/>
        </p:nvSpPr>
        <p:spPr>
          <a:xfrm>
            <a:off x="3571868" y="1643050"/>
            <a:ext cx="1485904" cy="1414466"/>
          </a:xfrm>
          <a:prstGeom prst="star7">
            <a:avLst/>
          </a:prstGeom>
          <a:solidFill>
            <a:srgbClr val="FFFF00">
              <a:alpha val="4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7-конечная звезда 84"/>
          <p:cNvSpPr/>
          <p:nvPr/>
        </p:nvSpPr>
        <p:spPr>
          <a:xfrm>
            <a:off x="1418094" y="1714488"/>
            <a:ext cx="417995" cy="428628"/>
          </a:xfrm>
          <a:prstGeom prst="star7">
            <a:avLst/>
          </a:prstGeom>
          <a:solidFill>
            <a:srgbClr val="FFFF00">
              <a:alpha val="4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6390720" y="4286256"/>
            <a:ext cx="1142119" cy="92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 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502939" y="5082971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Группа 46"/>
          <p:cNvGrpSpPr/>
          <p:nvPr/>
        </p:nvGrpSpPr>
        <p:grpSpPr>
          <a:xfrm>
            <a:off x="5341366" y="4586294"/>
            <a:ext cx="2045416" cy="1000132"/>
            <a:chOff x="4319277" y="4827266"/>
            <a:chExt cx="2045416" cy="1000132"/>
          </a:xfrm>
        </p:grpSpPr>
        <p:sp>
          <p:nvSpPr>
            <p:cNvPr id="59" name="Text Box 32"/>
            <p:cNvSpPr txBox="1">
              <a:spLocks noChangeArrowheads="1"/>
            </p:cNvSpPr>
            <p:nvPr/>
          </p:nvSpPr>
          <p:spPr bwMode="auto">
            <a:xfrm>
              <a:off x="4319277" y="4827266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Group 9"/>
          <p:cNvGrpSpPr>
            <a:grpSpLocks/>
          </p:cNvGrpSpPr>
          <p:nvPr/>
        </p:nvGrpSpPr>
        <p:grpSpPr bwMode="auto">
          <a:xfrm>
            <a:off x="7555944" y="4371980"/>
            <a:ext cx="1445212" cy="1308023"/>
            <a:chOff x="11410" y="3511"/>
            <a:chExt cx="1142" cy="827"/>
          </a:xfrm>
        </p:grpSpPr>
        <p:sp>
          <p:nvSpPr>
            <p:cNvPr id="62" name="Line 10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3" name="Group 11"/>
            <p:cNvGrpSpPr>
              <a:grpSpLocks/>
            </p:cNvGrpSpPr>
            <p:nvPr/>
          </p:nvGrpSpPr>
          <p:grpSpPr bwMode="auto">
            <a:xfrm>
              <a:off x="11410" y="3511"/>
              <a:ext cx="1142" cy="827"/>
              <a:chOff x="10914" y="3779"/>
              <a:chExt cx="913" cy="827"/>
            </a:xfrm>
          </p:grpSpPr>
          <p:sp>
            <p:nvSpPr>
              <p:cNvPr id="64" name="Text Box 12"/>
              <p:cNvSpPr txBox="1">
                <a:spLocks noChangeArrowheads="1"/>
              </p:cNvSpPr>
              <p:nvPr/>
            </p:nvSpPr>
            <p:spPr bwMode="auto">
              <a:xfrm>
                <a:off x="10963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4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13"/>
              <p:cNvSpPr txBox="1">
                <a:spLocks noChangeArrowheads="1"/>
              </p:cNvSpPr>
              <p:nvPr/>
            </p:nvSpPr>
            <p:spPr bwMode="auto">
              <a:xfrm>
                <a:off x="10914" y="4156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м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4" grpId="0" animBg="1"/>
      <p:bldP spid="85" grpId="0" animBg="1"/>
      <p:bldP spid="56" grpId="0"/>
      <p:bldP spid="56" grpId="1"/>
      <p:bldP spid="57" grpId="0"/>
      <p:bldP spid="5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665946"/>
          <a:ext cx="9144000" cy="5120640"/>
        </p:xfrm>
        <a:graphic>
          <a:graphicData uri="http://schemas.openxmlformats.org/drawingml/2006/table">
            <a:tbl>
              <a:tblPr/>
              <a:tblGrid>
                <a:gridCol w="696873"/>
                <a:gridCol w="7589903"/>
                <a:gridCol w="857224"/>
              </a:tblGrid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 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гр. 6.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ситуации: «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Как доказать, что ток в металлах - есть упорядоченное движение электронов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?» 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(и опыт 2 перед блоком №2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теме 18 с  решением поставленной проблемы, выкладкам на доске, демонстрациями и заполнением справочника №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Стр.169.??? (1,2) стр.188 ???(1,2,3), стр.189 ?? (1,2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Решение задач.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ПРЗ стр. 199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т.18 (пар.67,68,79,80), ПРЗ 1 стр.199.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Шахмаев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пар. 62,63,65  Упр.10(1-6)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-243408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1.Электролиз сульфата меди.   2.Сравнение проводимости воды и раствора соли.   3.Зависимость сопротивления электролитической ванны от длины, сечения концентрации и температуры.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ан№18. 7. </a:t>
            </a:r>
            <a:r>
              <a:rPr lang="ru-RU" sz="32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endParaRPr lang="en-US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4"/>
          <p:cNvGrpSpPr/>
          <p:nvPr/>
        </p:nvGrpSpPr>
        <p:grpSpPr>
          <a:xfrm>
            <a:off x="285720" y="764423"/>
            <a:ext cx="1635350" cy="674625"/>
            <a:chOff x="561283" y="4804942"/>
            <a:chExt cx="1635350" cy="712290"/>
          </a:xfrm>
        </p:grpSpPr>
        <p:grpSp>
          <p:nvGrpSpPr>
            <p:cNvPr id="3" name="Group 60"/>
            <p:cNvGrpSpPr>
              <a:grpSpLocks/>
            </p:cNvGrpSpPr>
            <p:nvPr/>
          </p:nvGrpSpPr>
          <p:grpSpPr bwMode="auto">
            <a:xfrm>
              <a:off x="561283" y="4804942"/>
              <a:ext cx="1635350" cy="3497"/>
              <a:chOff x="1846" y="6867204"/>
              <a:chExt cx="886" cy="3497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846" y="6867204"/>
                <a:ext cx="17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Line 86"/>
              <p:cNvSpPr>
                <a:spLocks noChangeShapeType="1"/>
              </p:cNvSpPr>
              <p:nvPr/>
            </p:nvSpPr>
            <p:spPr bwMode="auto">
              <a:xfrm flipH="1">
                <a:off x="2517" y="6870701"/>
                <a:ext cx="21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942479" y="4874579"/>
              <a:ext cx="821209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4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grp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Группа 71"/>
            <p:cNvGrpSpPr/>
            <p:nvPr/>
          </p:nvGrpSpPr>
          <p:grpSpPr>
            <a:xfrm>
              <a:off x="873045" y="4810245"/>
              <a:ext cx="196429" cy="626426"/>
              <a:chOff x="6858016" y="4924072"/>
              <a:chExt cx="891619" cy="1131432"/>
            </a:xfrm>
          </p:grpSpPr>
          <p:sp>
            <p:nvSpPr>
              <p:cNvPr id="44" name="Line 12"/>
              <p:cNvSpPr>
                <a:spLocks noChangeShapeType="1"/>
              </p:cNvSpPr>
              <p:nvPr/>
            </p:nvSpPr>
            <p:spPr bwMode="auto">
              <a:xfrm>
                <a:off x="7735898" y="4987737"/>
                <a:ext cx="0" cy="1067767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18"/>
              <p:cNvSpPr>
                <a:spLocks noChangeShapeType="1"/>
              </p:cNvSpPr>
              <p:nvPr/>
            </p:nvSpPr>
            <p:spPr bwMode="auto">
              <a:xfrm flipH="1" flipV="1">
                <a:off x="6858016" y="4924072"/>
                <a:ext cx="891619" cy="8367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Группа 70"/>
            <p:cNvGrpSpPr/>
            <p:nvPr/>
          </p:nvGrpSpPr>
          <p:grpSpPr>
            <a:xfrm>
              <a:off x="1605223" y="4809816"/>
              <a:ext cx="194573" cy="591905"/>
              <a:chOff x="8210429" y="4714884"/>
              <a:chExt cx="719289" cy="1320611"/>
            </a:xfrm>
          </p:grpSpPr>
          <p:sp>
            <p:nvSpPr>
              <p:cNvPr id="47" name="Line 13"/>
              <p:cNvSpPr>
                <a:spLocks noChangeShapeType="1"/>
              </p:cNvSpPr>
              <p:nvPr/>
            </p:nvSpPr>
            <p:spPr bwMode="auto">
              <a:xfrm>
                <a:off x="8210429" y="4967728"/>
                <a:ext cx="0" cy="1067767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19"/>
              <p:cNvSpPr>
                <a:spLocks noChangeShapeType="1"/>
              </p:cNvSpPr>
              <p:nvPr/>
            </p:nvSpPr>
            <p:spPr bwMode="auto">
              <a:xfrm flipV="1">
                <a:off x="8224165" y="471488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7" name="Группа 54"/>
          <p:cNvGrpSpPr/>
          <p:nvPr/>
        </p:nvGrpSpPr>
        <p:grpSpPr>
          <a:xfrm>
            <a:off x="1874608" y="760304"/>
            <a:ext cx="2093760" cy="718499"/>
            <a:chOff x="204093" y="4758618"/>
            <a:chExt cx="2093760" cy="758614"/>
          </a:xfrm>
        </p:grpSpPr>
        <p:grpSp>
          <p:nvGrpSpPr>
            <p:cNvPr id="8" name="Group 14"/>
            <p:cNvGrpSpPr>
              <a:grpSpLocks/>
            </p:cNvGrpSpPr>
            <p:nvPr/>
          </p:nvGrpSpPr>
          <p:grpSpPr bwMode="auto">
            <a:xfrm>
              <a:off x="942472" y="4874579"/>
              <a:ext cx="821208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07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05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03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Группа 54"/>
          <p:cNvGrpSpPr/>
          <p:nvPr/>
        </p:nvGrpSpPr>
        <p:grpSpPr>
          <a:xfrm>
            <a:off x="3946364" y="781675"/>
            <a:ext cx="2093760" cy="718499"/>
            <a:chOff x="204093" y="4758618"/>
            <a:chExt cx="2093760" cy="758614"/>
          </a:xfrm>
        </p:grpSpPr>
        <p:grpSp>
          <p:nvGrpSpPr>
            <p:cNvPr id="13" name="Group 14"/>
            <p:cNvGrpSpPr>
              <a:grpSpLocks/>
            </p:cNvGrpSpPr>
            <p:nvPr/>
          </p:nvGrpSpPr>
          <p:grpSpPr bwMode="auto">
            <a:xfrm>
              <a:off x="942458" y="4874579"/>
              <a:ext cx="821206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2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0033CC">
                  <a:alpha val="40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18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16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23" name="TextBox 122"/>
          <p:cNvSpPr txBox="1"/>
          <p:nvPr/>
        </p:nvSpPr>
        <p:spPr>
          <a:xfrm>
            <a:off x="928662" y="987966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857488" y="1059404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000628" y="1047262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0" y="1571612"/>
            <a:ext cx="214314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42876" y="2428868"/>
            <a:ext cx="707233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какой ванне выделится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меди?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54"/>
          <p:cNvGrpSpPr/>
          <p:nvPr/>
        </p:nvGrpSpPr>
        <p:grpSpPr>
          <a:xfrm>
            <a:off x="477976" y="4139261"/>
            <a:ext cx="2093760" cy="718499"/>
            <a:chOff x="204093" y="4758618"/>
            <a:chExt cx="2093760" cy="758614"/>
          </a:xfrm>
        </p:grpSpPr>
        <p:grpSp>
          <p:nvGrpSpPr>
            <p:cNvPr id="17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5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8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48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46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7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1" name="Группа 54"/>
          <p:cNvGrpSpPr/>
          <p:nvPr/>
        </p:nvGrpSpPr>
        <p:grpSpPr>
          <a:xfrm>
            <a:off x="2571736" y="3286124"/>
            <a:ext cx="2093760" cy="718499"/>
            <a:chOff x="204093" y="4758618"/>
            <a:chExt cx="2093760" cy="758614"/>
          </a:xfrm>
        </p:grpSpPr>
        <p:grpSp>
          <p:nvGrpSpPr>
            <p:cNvPr id="22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61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2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3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3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59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0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4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57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8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5" name="Группа 54"/>
          <p:cNvGrpSpPr/>
          <p:nvPr/>
        </p:nvGrpSpPr>
        <p:grpSpPr>
          <a:xfrm>
            <a:off x="2571736" y="5072074"/>
            <a:ext cx="2093760" cy="718499"/>
            <a:chOff x="204093" y="4758618"/>
            <a:chExt cx="2093760" cy="758614"/>
          </a:xfrm>
        </p:grpSpPr>
        <p:grpSp>
          <p:nvGrpSpPr>
            <p:cNvPr id="26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72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3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4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7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70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1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8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68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9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176" name="Прямая соединительная линия 175"/>
          <p:cNvCxnSpPr/>
          <p:nvPr/>
        </p:nvCxnSpPr>
        <p:spPr>
          <a:xfrm rot="5400000">
            <a:off x="1703020" y="4182092"/>
            <a:ext cx="1785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/>
          <p:cNvCxnSpPr/>
          <p:nvPr/>
        </p:nvCxnSpPr>
        <p:spPr>
          <a:xfrm rot="5400000">
            <a:off x="3750463" y="4200365"/>
            <a:ext cx="1785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Line 18"/>
          <p:cNvSpPr>
            <a:spLocks noChangeShapeType="1"/>
          </p:cNvSpPr>
          <p:nvPr/>
        </p:nvSpPr>
        <p:spPr bwMode="auto">
          <a:xfrm flipH="1" flipV="1">
            <a:off x="4643438" y="4291661"/>
            <a:ext cx="891619" cy="438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9" name="TextBox 178"/>
          <p:cNvSpPr txBox="1"/>
          <p:nvPr/>
        </p:nvSpPr>
        <p:spPr>
          <a:xfrm>
            <a:off x="1500166" y="4345552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3571868" y="3599640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3571868" y="5345684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2627408" y="4071942"/>
            <a:ext cx="200026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428596" y="5834738"/>
            <a:ext cx="685804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какой ванне выделится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меди?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5286380" y="4643446"/>
            <a:ext cx="2643206" cy="646331"/>
          </a:xfrm>
          <a:prstGeom prst="rect">
            <a:avLst/>
          </a:prstGeom>
          <a:solidFill>
            <a:schemeClr val="bg2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5500694" y="1643050"/>
            <a:ext cx="2714644" cy="646331"/>
          </a:xfrm>
          <a:prstGeom prst="rect">
            <a:avLst/>
          </a:prstGeom>
          <a:solidFill>
            <a:schemeClr val="bg2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Rectangle 1"/>
          <p:cNvSpPr>
            <a:spLocks noChangeArrowheads="1"/>
          </p:cNvSpPr>
          <p:nvPr/>
        </p:nvSpPr>
        <p:spPr bwMode="auto">
          <a:xfrm>
            <a:off x="5786446" y="3714752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7" name="Rectangle 1"/>
          <p:cNvSpPr>
            <a:spLocks noChangeArrowheads="1"/>
          </p:cNvSpPr>
          <p:nvPr/>
        </p:nvSpPr>
        <p:spPr bwMode="auto">
          <a:xfrm>
            <a:off x="2143108" y="1659427"/>
            <a:ext cx="3357586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 animBg="1"/>
      <p:bldP spid="125" grpId="0" animBg="1"/>
      <p:bldP spid="126" grpId="0" animBg="1"/>
      <p:bldP spid="12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719" t="22705" r="50683" b="9179"/>
          <a:stretch>
            <a:fillRect/>
          </a:stretch>
        </p:blipFill>
        <p:spPr bwMode="auto">
          <a:xfrm>
            <a:off x="0" y="0"/>
            <a:ext cx="75009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5840469"/>
              </p:ext>
            </p:extLst>
          </p:nvPr>
        </p:nvGraphicFramePr>
        <p:xfrm>
          <a:off x="142840" y="2138362"/>
          <a:ext cx="9001161" cy="1873886"/>
        </p:xfrm>
        <a:graphic>
          <a:graphicData uri="http://schemas.openxmlformats.org/drawingml/2006/table">
            <a:tbl>
              <a:tblPr/>
              <a:tblGrid>
                <a:gridCol w="1000129"/>
                <a:gridCol w="1000129"/>
                <a:gridCol w="1200822"/>
                <a:gridCol w="580008"/>
                <a:gridCol w="1219557"/>
                <a:gridCol w="1000129"/>
                <a:gridCol w="1000129"/>
                <a:gridCol w="1000129"/>
                <a:gridCol w="1000129"/>
              </a:tblGrid>
              <a:tr h="65468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m</a:t>
                      </a:r>
                      <a:r>
                        <a:rPr lang="ru-RU" sz="3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3600" b="1" kern="1200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</a:t>
                      </a:r>
                      <a:endParaRPr lang="ru-RU" sz="3600" b="1" kern="1200" baseline="-250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ru-RU" sz="3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3600" b="1" kern="1200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endParaRPr lang="ru-RU" sz="3600" b="1" kern="1200" baseline="-250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ru-RU" sz="3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1" kern="1200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Cu</a:t>
                      </a:r>
                      <a:endParaRPr lang="ru-RU" sz="3600" b="1" kern="1200" baseline="-250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kumimoji="0" lang="ru-RU" sz="3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25,5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6600"/>
                          </a:solidFill>
                          <a:latin typeface="Times New Roman"/>
                        </a:rPr>
                        <a:t>26</a:t>
                      </a: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23,85г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33CC"/>
                          </a:solidFill>
                          <a:latin typeface="Times New Roman"/>
                        </a:rPr>
                        <a:t>26,300г</a:t>
                      </a:r>
                    </a:p>
                    <a:p>
                      <a:pPr algn="ctr" fontAlgn="t"/>
                      <a:endParaRPr lang="ru-RU" sz="2000" b="1" i="0" u="none" strike="noStrike" dirty="0" smtClean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0,8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0,2г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0,5А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18м35с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rgbClr val="0033CC"/>
                          </a:solidFill>
                          <a:latin typeface="Times New Roman"/>
                        </a:rPr>
                        <a:t>30м44с</a:t>
                      </a: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0,7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0,33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i="0" u="none" strike="noStrike" dirty="0" smtClean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  <a:p>
                      <a:pPr algn="ctr" fontAlgn="t"/>
                      <a:endParaRPr lang="ru-RU" sz="1800" b="1" i="0" u="none" strike="noStrike" dirty="0" smtClean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33CC"/>
                          </a:solidFill>
                          <a:latin typeface="Times New Roman"/>
                        </a:rPr>
                        <a:t>г/моль</a:t>
                      </a:r>
                      <a:endParaRPr lang="ru-RU" sz="18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000" b="1" i="0" u="none" strike="noStrike" dirty="0" smtClean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  <a:p>
                      <a:pPr algn="ctr" fontAlgn="t"/>
                      <a:endParaRPr lang="ru-RU" sz="20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000" b="1" i="0" u="none" strike="noStrike" dirty="0">
                        <a:solidFill>
                          <a:srgbClr val="0033CC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71327"/>
            <a:ext cx="2888932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kIt</a:t>
            </a:r>
            <a:r>
              <a:rPr lang="ru-RU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-36510" y="4005075"/>
            <a:ext cx="2415314" cy="1083974"/>
            <a:chOff x="7740167" y="3483282"/>
            <a:chExt cx="1044194" cy="461656"/>
          </a:xfrm>
        </p:grpSpPr>
        <p:sp>
          <p:nvSpPr>
            <p:cNvPr id="6" name="Text Box 45"/>
            <p:cNvSpPr txBox="1">
              <a:spLocks noChangeArrowheads="1"/>
            </p:cNvSpPr>
            <p:nvPr/>
          </p:nvSpPr>
          <p:spPr bwMode="auto">
            <a:xfrm>
              <a:off x="7740167" y="3628925"/>
              <a:ext cx="455613" cy="30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= 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46"/>
            <p:cNvGrpSpPr>
              <a:grpSpLocks/>
            </p:cNvGrpSpPr>
            <p:nvPr/>
          </p:nvGrpSpPr>
          <p:grpSpPr bwMode="auto">
            <a:xfrm>
              <a:off x="8125786" y="3483282"/>
              <a:ext cx="658575" cy="295559"/>
              <a:chOff x="2763" y="3359"/>
              <a:chExt cx="893" cy="466"/>
            </a:xfrm>
          </p:grpSpPr>
          <p:grpSp>
            <p:nvGrpSpPr>
              <p:cNvPr id="7" name="Group 47"/>
              <p:cNvGrpSpPr>
                <a:grpSpLocks/>
              </p:cNvGrpSpPr>
              <p:nvPr/>
            </p:nvGrpSpPr>
            <p:grpSpPr bwMode="auto">
              <a:xfrm>
                <a:off x="2763" y="3359"/>
                <a:ext cx="893" cy="466"/>
                <a:chOff x="11364" y="3534"/>
                <a:chExt cx="1081" cy="450"/>
              </a:xfrm>
            </p:grpSpPr>
            <p:sp>
              <p:nvSpPr>
                <p:cNvPr id="11" name="Line 4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364" y="3534"/>
                  <a:ext cx="108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" name="Line 5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AutoShape 53"/>
            <p:cNvSpPr>
              <a:spLocks noChangeArrowheads="1"/>
            </p:cNvSpPr>
            <p:nvPr/>
          </p:nvSpPr>
          <p:spPr bwMode="auto">
            <a:xfrm>
              <a:off x="8449283" y="3521075"/>
              <a:ext cx="247650" cy="423863"/>
            </a:xfrm>
            <a:prstGeom prst="bracketPair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928926" y="0"/>
            <a:ext cx="1999265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uSO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41344" y="1357298"/>
            <a:ext cx="361640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</a:rPr>
              <a:t>к</a:t>
            </a: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</a:rPr>
              <a:t> </a:t>
            </a: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</a:rPr>
              <a:t>m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</a:rPr>
              <a:t>н</a:t>
            </a: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6"/>
          <p:cNvGrpSpPr/>
          <p:nvPr/>
        </p:nvGrpSpPr>
        <p:grpSpPr>
          <a:xfrm>
            <a:off x="2411761" y="4509131"/>
            <a:ext cx="2417018" cy="1083974"/>
            <a:chOff x="7740167" y="3483282"/>
            <a:chExt cx="1044931" cy="461656"/>
          </a:xfrm>
        </p:grpSpPr>
        <p:sp>
          <p:nvSpPr>
            <p:cNvPr id="18" name="Text Box 45"/>
            <p:cNvSpPr txBox="1">
              <a:spLocks noChangeArrowheads="1"/>
            </p:cNvSpPr>
            <p:nvPr/>
          </p:nvSpPr>
          <p:spPr bwMode="auto">
            <a:xfrm>
              <a:off x="7740167" y="3628925"/>
              <a:ext cx="455613" cy="30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8126523" y="3483282"/>
              <a:ext cx="658575" cy="295559"/>
              <a:chOff x="2764" y="3359"/>
              <a:chExt cx="893" cy="466"/>
            </a:xfrm>
          </p:grpSpPr>
          <p:grpSp>
            <p:nvGrpSpPr>
              <p:cNvPr id="19" name="Group 47"/>
              <p:cNvGrpSpPr>
                <a:grpSpLocks/>
              </p:cNvGrpSpPr>
              <p:nvPr/>
            </p:nvGrpSpPr>
            <p:grpSpPr bwMode="auto">
              <a:xfrm>
                <a:off x="2764" y="3359"/>
                <a:ext cx="893" cy="466"/>
                <a:chOff x="11364" y="3534"/>
                <a:chExt cx="1081" cy="450"/>
              </a:xfrm>
            </p:grpSpPr>
            <p:sp>
              <p:nvSpPr>
                <p:cNvPr id="23" name="Line 4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364" y="3534"/>
                  <a:ext cx="108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2" name="Line 5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0" name="AutoShape 53"/>
            <p:cNvSpPr>
              <a:spLocks noChangeArrowheads="1"/>
            </p:cNvSpPr>
            <p:nvPr/>
          </p:nvSpPr>
          <p:spPr bwMode="auto">
            <a:xfrm>
              <a:off x="8449283" y="3521075"/>
              <a:ext cx="247650" cy="423863"/>
            </a:xfrm>
            <a:prstGeom prst="bracketPair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0" y="5808166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электрохимический эквивалент меди равен…., тогда заряд электрона …..Кл.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9"/>
          <p:cNvSpPr>
            <a:spLocks noChangeArrowheads="1"/>
          </p:cNvSpPr>
          <p:nvPr/>
        </p:nvSpPr>
        <p:spPr bwMode="auto">
          <a:xfrm>
            <a:off x="6143636" y="0"/>
            <a:ext cx="3000364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 Стр.42</a:t>
            </a:r>
          </a:p>
        </p:txBody>
      </p:sp>
    </p:spTree>
    <p:extLst>
      <p:ext uri="{BB962C8B-B14F-4D97-AF65-F5344CB8AC3E}">
        <p14:creationId xmlns:p14="http://schemas.microsoft.com/office/powerpoint/2010/main" xmlns="" val="89325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500798" y="1429368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"/>
          <p:cNvGrpSpPr/>
          <p:nvPr/>
        </p:nvGrpSpPr>
        <p:grpSpPr>
          <a:xfrm>
            <a:off x="0" y="-1357346"/>
            <a:ext cx="2786082" cy="3714777"/>
            <a:chOff x="571472" y="-571529"/>
            <a:chExt cx="2786082" cy="3714777"/>
          </a:xfrm>
        </p:grpSpPr>
        <p:pic>
          <p:nvPicPr>
            <p:cNvPr id="18434" name="Picture 2" descr="D:\фото\ВСВ\для тем\2011-11-28 15.56.05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5400000">
              <a:off x="107129" y="-107185"/>
              <a:ext cx="3714747" cy="278606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571472" y="2071678"/>
              <a:ext cx="2786082" cy="10715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71472" y="-571528"/>
              <a:ext cx="2786082" cy="15001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786050" y="1214422"/>
            <a:ext cx="2786082" cy="1214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4"/>
          <p:cNvGrpSpPr/>
          <p:nvPr/>
        </p:nvGrpSpPr>
        <p:grpSpPr>
          <a:xfrm>
            <a:off x="2838438" y="-1208484"/>
            <a:ext cx="2805132" cy="3643339"/>
            <a:chOff x="2838438" y="-1357346"/>
            <a:chExt cx="2805132" cy="3643339"/>
          </a:xfrm>
        </p:grpSpPr>
        <p:grpSp>
          <p:nvGrpSpPr>
            <p:cNvPr id="6" name="Группа 9"/>
            <p:cNvGrpSpPr/>
            <p:nvPr/>
          </p:nvGrpSpPr>
          <p:grpSpPr>
            <a:xfrm>
              <a:off x="2857488" y="-1357346"/>
              <a:ext cx="2786082" cy="3643339"/>
              <a:chOff x="2786050" y="-1357346"/>
              <a:chExt cx="2786082" cy="3643339"/>
            </a:xfrm>
          </p:grpSpPr>
          <p:pic>
            <p:nvPicPr>
              <p:cNvPr id="18435" name="Picture 3" descr="D:\фото\ВСВ\для тем\2011-11-28 15.56.51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 rot="5400000">
                <a:off x="2330633" y="-901928"/>
                <a:ext cx="3643339" cy="2732504"/>
              </a:xfrm>
              <a:prstGeom prst="rect">
                <a:avLst/>
              </a:prstGeom>
              <a:noFill/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2786050" y="-1357346"/>
                <a:ext cx="2786082" cy="135255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2838438" y="1109646"/>
              <a:ext cx="2786082" cy="1176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429388" y="-142900"/>
            <a:ext cx="9364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L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57884" y="-142900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929322" y="642918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1"/>
          <p:cNvGrpSpPr/>
          <p:nvPr/>
        </p:nvGrpSpPr>
        <p:grpSpPr>
          <a:xfrm>
            <a:off x="6715140" y="428604"/>
            <a:ext cx="714380" cy="1296318"/>
            <a:chOff x="7429520" y="2711231"/>
            <a:chExt cx="714380" cy="129631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572396" y="2711231"/>
              <a:ext cx="5000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14282" y="1857364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23"/>
          <p:cNvGrpSpPr/>
          <p:nvPr/>
        </p:nvGrpSpPr>
        <p:grpSpPr>
          <a:xfrm>
            <a:off x="1071538" y="1571612"/>
            <a:ext cx="1143008" cy="1367756"/>
            <a:chOff x="7358082" y="2639793"/>
            <a:chExt cx="1143008" cy="136775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единительная линия 28"/>
          <p:cNvCxnSpPr/>
          <p:nvPr/>
        </p:nvCxnSpPr>
        <p:spPr>
          <a:xfrm rot="5400000">
            <a:off x="1607323" y="1178703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14421" y="993295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357290" y="500042"/>
            <a:ext cx="50006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4393405" y="1178703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2964645" y="985655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3807448" y="500042"/>
            <a:ext cx="85725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786182" y="1285860"/>
            <a:ext cx="85725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928794" y="1857364"/>
            <a:ext cx="22669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удельное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214810" y="198980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3"/>
          <p:cNvGrpSpPr/>
          <p:nvPr/>
        </p:nvGrpSpPr>
        <p:grpSpPr>
          <a:xfrm>
            <a:off x="5072066" y="1704054"/>
            <a:ext cx="1143008" cy="1367756"/>
            <a:chOff x="7358082" y="2639793"/>
            <a:chExt cx="1143008" cy="1367756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Прямоугольник 47"/>
          <p:cNvSpPr/>
          <p:nvPr/>
        </p:nvSpPr>
        <p:spPr>
          <a:xfrm>
            <a:off x="6286512" y="2214554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Двойные круглые скобки 48"/>
          <p:cNvSpPr/>
          <p:nvPr/>
        </p:nvSpPr>
        <p:spPr>
          <a:xfrm>
            <a:off x="6286512" y="2357430"/>
            <a:ext cx="428628" cy="571504"/>
          </a:xfrm>
          <a:prstGeom prst="bracketPair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49"/>
          <p:cNvGrpSpPr/>
          <p:nvPr/>
        </p:nvGrpSpPr>
        <p:grpSpPr>
          <a:xfrm>
            <a:off x="7072330" y="1928802"/>
            <a:ext cx="1500198" cy="1176362"/>
            <a:chOff x="7358082" y="2639793"/>
            <a:chExt cx="1500198" cy="1176362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7358082" y="2639793"/>
              <a:ext cx="150019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мм</a:t>
              </a:r>
              <a:r>
                <a:rPr lang="ru-RU" sz="3600" b="1" baseline="30000" dirty="0" smtClean="0">
                  <a:latin typeface="Times New Roman" pitchFamily="18" charset="0"/>
                  <a:cs typeface="Times New Roman" pitchFamily="18" charset="0"/>
                </a:rPr>
                <a:t> 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7439644" y="3169824"/>
              <a:ext cx="83350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1м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142976" y="13602"/>
            <a:ext cx="3023456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реостаты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6858016" y="3643314"/>
            <a:ext cx="2000264" cy="857256"/>
            <a:chOff x="2074" y="6312"/>
            <a:chExt cx="1625" cy="450"/>
          </a:xfrm>
        </p:grpSpPr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2477" y="6543"/>
              <a:ext cx="783" cy="21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2074" y="6670"/>
              <a:ext cx="39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2857" y="6313"/>
              <a:ext cx="11" cy="2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2" name="Line 10"/>
            <p:cNvSpPr>
              <a:spLocks noChangeShapeType="1"/>
            </p:cNvSpPr>
            <p:nvPr/>
          </p:nvSpPr>
          <p:spPr bwMode="auto">
            <a:xfrm>
              <a:off x="2858" y="6312"/>
              <a:ext cx="8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7379348" y="4122114"/>
            <a:ext cx="42862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7576056" y="4927890"/>
            <a:ext cx="1023988" cy="1298783"/>
            <a:chOff x="5805" y="5046"/>
            <a:chExt cx="820" cy="714"/>
          </a:xfrm>
          <a:solidFill>
            <a:srgbClr val="66CCFF"/>
          </a:solidFill>
        </p:grpSpPr>
        <p:sp>
          <p:nvSpPr>
            <p:cNvPr id="18447" name="Rectangle 15"/>
            <p:cNvSpPr>
              <a:spLocks noChangeArrowheads="1"/>
            </p:cNvSpPr>
            <p:nvPr/>
          </p:nvSpPr>
          <p:spPr bwMode="auto">
            <a:xfrm>
              <a:off x="5806" y="5219"/>
              <a:ext cx="818" cy="541"/>
            </a:xfrm>
            <a:prstGeom prst="rect">
              <a:avLst/>
            </a:prstGeom>
            <a:grp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5805" y="5046"/>
              <a:ext cx="0" cy="276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6625" y="5046"/>
              <a:ext cx="0" cy="276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" name="Группа 71"/>
          <p:cNvGrpSpPr/>
          <p:nvPr/>
        </p:nvGrpSpPr>
        <p:grpSpPr>
          <a:xfrm>
            <a:off x="6858016" y="4864225"/>
            <a:ext cx="891619" cy="1131432"/>
            <a:chOff x="6858016" y="4924072"/>
            <a:chExt cx="891619" cy="1131432"/>
          </a:xfrm>
        </p:grpSpPr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>
              <a:off x="7735898" y="4987737"/>
              <a:ext cx="0" cy="10677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 flipH="1" flipV="1">
              <a:off x="6858016" y="4924072"/>
              <a:ext cx="891619" cy="836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" name="Группа 70"/>
          <p:cNvGrpSpPr/>
          <p:nvPr/>
        </p:nvGrpSpPr>
        <p:grpSpPr>
          <a:xfrm>
            <a:off x="7929586" y="4653136"/>
            <a:ext cx="719289" cy="1320611"/>
            <a:chOff x="8210429" y="4714884"/>
            <a:chExt cx="719289" cy="1320611"/>
          </a:xfrm>
        </p:grpSpPr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8210429" y="4967728"/>
              <a:ext cx="0" cy="1067767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 flipV="1">
              <a:off x="8224165" y="4714884"/>
              <a:ext cx="705553" cy="2710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452" name="Line 20"/>
          <p:cNvSpPr>
            <a:spLocks noChangeShapeType="1"/>
          </p:cNvSpPr>
          <p:nvPr/>
        </p:nvSpPr>
        <p:spPr bwMode="auto">
          <a:xfrm>
            <a:off x="7965671" y="6099161"/>
            <a:ext cx="50325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7358082" y="6211669"/>
            <a:ext cx="14780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шахты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14282" y="1571612"/>
            <a:ext cx="1714512" cy="1357322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05816 0.00138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3565 L 0.00053 -0.06551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0.0493 L 0.0533 -0.06482 " pathEditMode="relative" rAng="0" ptsTypes="AA">
                                      <p:cBhvr>
                                        <p:cTn id="1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3" grpId="0"/>
      <p:bldP spid="23" grpId="1"/>
      <p:bldP spid="32" grpId="0" animBg="1"/>
      <p:bldP spid="40" grpId="0" animBg="1"/>
      <p:bldP spid="41" grpId="0" animBg="1"/>
      <p:bldP spid="18436" grpId="0"/>
      <p:bldP spid="43" grpId="0"/>
      <p:bldP spid="48" grpId="0"/>
      <p:bldP spid="49" grpId="0" animBg="1"/>
      <p:bldP spid="18437" grpId="0" animBg="1"/>
      <p:bldP spid="60" grpId="0" animBg="1"/>
      <p:bldP spid="73" grpId="0"/>
      <p:bldP spid="74" grpId="0" animBg="1"/>
      <p:bldP spid="7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120323" y="-1880167"/>
            <a:ext cx="4903324" cy="8715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072074"/>
            <a:ext cx="9144000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удельное сопротивление данного проводника составляет примерно (      )  Ом мм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/м, вероятно он сделан из ….. 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1480"/>
            <a:ext cx="9144000" cy="212365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Как доказать, что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ток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 в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металлах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 - есть </a:t>
            </a:r>
            <a:r>
              <a:rPr lang="ru-RU" sz="4400" b="1" dirty="0" smtClean="0">
                <a:solidFill>
                  <a:srgbClr val="220FB1"/>
                </a:solidFill>
                <a:latin typeface="Times New Roman"/>
                <a:ea typeface="Times New Roman"/>
                <a:cs typeface="Times New Roman"/>
              </a:rPr>
              <a:t>упорядоченное движение электронов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?»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143248"/>
            <a:ext cx="91440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Times New Roman"/>
                <a:ea typeface="Times New Roman"/>
                <a:cs typeface="Times New Roman"/>
              </a:rPr>
              <a:t>Что такое </a:t>
            </a:r>
            <a:r>
              <a:rPr lang="ru-RU" sz="6000" b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рекомбинация</a:t>
            </a:r>
            <a:r>
              <a:rPr lang="ru-RU" sz="6000" b="1" dirty="0" smtClean="0">
                <a:latin typeface="Times New Roman"/>
                <a:ea typeface="Times New Roman"/>
                <a:cs typeface="Times New Roman"/>
              </a:rPr>
              <a:t>? 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34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428604"/>
            <a:ext cx="6215106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№16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109,110,119,120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1106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1156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1157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1158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1149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480" y="500042"/>
            <a:ext cx="5500726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Л.р№5 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Гр1-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>
              <a:lnSpc>
                <a:spcPts val="4000"/>
              </a:lnSpc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КР№3 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(60б)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1016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1017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1018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982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771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34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428604"/>
            <a:ext cx="6215106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№16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109,110,119,120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1106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1156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1157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1158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1149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1480"/>
            <a:ext cx="9144000" cy="212365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Как доказать, что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ток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 в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металлах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 - есть </a:t>
            </a:r>
            <a:r>
              <a:rPr lang="ru-RU" sz="4400" b="1" dirty="0" smtClean="0">
                <a:solidFill>
                  <a:srgbClr val="220FB1"/>
                </a:solidFill>
                <a:latin typeface="Times New Roman"/>
                <a:ea typeface="Times New Roman"/>
                <a:cs typeface="Times New Roman"/>
              </a:rPr>
              <a:t>упорядоченное движение электронов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?»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143248"/>
            <a:ext cx="91440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Times New Roman"/>
                <a:ea typeface="Times New Roman"/>
                <a:cs typeface="Times New Roman"/>
              </a:rPr>
              <a:t>Что такое </a:t>
            </a:r>
            <a:r>
              <a:rPr lang="ru-RU" sz="6000" b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рекомбинация</a:t>
            </a:r>
            <a:r>
              <a:rPr lang="ru-RU" sz="6000" b="1" dirty="0" smtClean="0">
                <a:latin typeface="Times New Roman"/>
                <a:ea typeface="Times New Roman"/>
                <a:cs typeface="Times New Roman"/>
              </a:rPr>
              <a:t>? 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131840" y="6177498"/>
            <a:ext cx="6012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стр.41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Электрический</a:t>
            </a:r>
            <a:endParaRPr lang="ru-RU" sz="6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3241132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357158" y="4598454"/>
            <a:ext cx="8501122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электролитах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3671133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ПРОВОДНИКИ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142984"/>
            <a:ext cx="628651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–изоляторы                      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143372" y="285728"/>
            <a:ext cx="4786314" cy="600164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эл-литы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плазма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2571744"/>
            <a:ext cx="664370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ПОЛУПРОВОДН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плохие…!?                      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7950" y="1194118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7000892" y="1235062"/>
            <a:ext cx="1714512" cy="622302"/>
            <a:chOff x="9045" y="3860"/>
            <a:chExt cx="886" cy="449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9240" y="3882"/>
              <a:ext cx="645" cy="403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9413" y="3905"/>
              <a:ext cx="403" cy="334"/>
            </a:xfrm>
            <a:prstGeom prst="rect">
              <a:avLst/>
            </a:prstGeom>
            <a:noFill/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9045" y="3860"/>
              <a:ext cx="886" cy="4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3" grpId="0"/>
      <p:bldP spid="4" grpId="0" animBg="1"/>
      <p:bldP spid="5" grpId="0"/>
      <p:bldP spid="6" grpId="0"/>
      <p:bldP spid="6" grpId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Скругленный прямоугольник 99"/>
          <p:cNvSpPr/>
          <p:nvPr/>
        </p:nvSpPr>
        <p:spPr>
          <a:xfrm>
            <a:off x="2857488" y="5572140"/>
            <a:ext cx="2356165" cy="950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0"/>
            <a:ext cx="28332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ТОК   В 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42844" y="642918"/>
            <a:ext cx="3143272" cy="2286016"/>
            <a:chOff x="8545" y="8487"/>
            <a:chExt cx="1292" cy="919"/>
          </a:xfrm>
        </p:grpSpPr>
        <p:sp>
          <p:nvSpPr>
            <p:cNvPr id="3075" name="Line 3"/>
            <p:cNvSpPr>
              <a:spLocks noChangeShapeType="1"/>
            </p:cNvSpPr>
            <p:nvPr/>
          </p:nvSpPr>
          <p:spPr bwMode="auto">
            <a:xfrm flipV="1">
              <a:off x="9066" y="8595"/>
              <a:ext cx="207" cy="1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8545" y="8487"/>
              <a:ext cx="1292" cy="919"/>
              <a:chOff x="8777" y="8487"/>
              <a:chExt cx="1292" cy="919"/>
            </a:xfrm>
          </p:grpSpPr>
          <p:sp>
            <p:nvSpPr>
              <p:cNvPr id="3077" name="AutoShape 5"/>
              <p:cNvSpPr>
                <a:spLocks noChangeArrowheads="1"/>
              </p:cNvSpPr>
              <p:nvPr/>
            </p:nvSpPr>
            <p:spPr bwMode="auto">
              <a:xfrm>
                <a:off x="8793" y="8671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AutoShape 6"/>
              <p:cNvSpPr>
                <a:spLocks noChangeArrowheads="1"/>
              </p:cNvSpPr>
              <p:nvPr/>
            </p:nvSpPr>
            <p:spPr bwMode="auto">
              <a:xfrm>
                <a:off x="9237" y="8656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9" name="AutoShape 7"/>
              <p:cNvSpPr>
                <a:spLocks noChangeArrowheads="1"/>
              </p:cNvSpPr>
              <p:nvPr/>
            </p:nvSpPr>
            <p:spPr bwMode="auto">
              <a:xfrm>
                <a:off x="9712" y="8656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>
                <a:off x="9712" y="9238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AutoShape 9"/>
              <p:cNvSpPr>
                <a:spLocks noChangeArrowheads="1"/>
              </p:cNvSpPr>
              <p:nvPr/>
            </p:nvSpPr>
            <p:spPr bwMode="auto">
              <a:xfrm>
                <a:off x="9227" y="9223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AutoShape 10"/>
              <p:cNvSpPr>
                <a:spLocks noChangeArrowheads="1"/>
              </p:cNvSpPr>
              <p:nvPr/>
            </p:nvSpPr>
            <p:spPr bwMode="auto">
              <a:xfrm>
                <a:off x="8777" y="9223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AutoShape 11"/>
              <p:cNvSpPr>
                <a:spLocks noChangeArrowheads="1"/>
              </p:cNvSpPr>
              <p:nvPr/>
            </p:nvSpPr>
            <p:spPr bwMode="auto">
              <a:xfrm>
                <a:off x="9007" y="9024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AutoShape 12"/>
              <p:cNvSpPr>
                <a:spLocks noChangeArrowheads="1"/>
              </p:cNvSpPr>
              <p:nvPr/>
            </p:nvSpPr>
            <p:spPr bwMode="auto">
              <a:xfrm>
                <a:off x="9436" y="9009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AutoShape 13"/>
              <p:cNvSpPr>
                <a:spLocks noChangeArrowheads="1"/>
              </p:cNvSpPr>
              <p:nvPr/>
            </p:nvSpPr>
            <p:spPr bwMode="auto">
              <a:xfrm>
                <a:off x="9928" y="8992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AutoShape 14"/>
              <p:cNvSpPr>
                <a:spLocks noChangeArrowheads="1"/>
              </p:cNvSpPr>
              <p:nvPr/>
            </p:nvSpPr>
            <p:spPr bwMode="auto">
              <a:xfrm>
                <a:off x="9023" y="8487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AutoShape 15"/>
              <p:cNvSpPr>
                <a:spLocks noChangeArrowheads="1"/>
              </p:cNvSpPr>
              <p:nvPr/>
            </p:nvSpPr>
            <p:spPr bwMode="auto">
              <a:xfrm>
                <a:off x="9438" y="8487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AutoShape 16"/>
              <p:cNvSpPr>
                <a:spLocks noChangeArrowheads="1"/>
              </p:cNvSpPr>
              <p:nvPr/>
            </p:nvSpPr>
            <p:spPr bwMode="auto">
              <a:xfrm>
                <a:off x="9921" y="8488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8832" y="8511"/>
                <a:ext cx="1195" cy="834"/>
                <a:chOff x="8824" y="8511"/>
                <a:chExt cx="1195" cy="834"/>
              </a:xfrm>
            </p:grpSpPr>
            <p:sp>
              <p:nvSpPr>
                <p:cNvPr id="3090" name="Line 18"/>
                <p:cNvSpPr>
                  <a:spLocks noChangeShapeType="1"/>
                </p:cNvSpPr>
                <p:nvPr/>
              </p:nvSpPr>
              <p:spPr bwMode="auto">
                <a:xfrm>
                  <a:off x="8824" y="9329"/>
                  <a:ext cx="9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1" name="Line 19"/>
                <p:cNvSpPr>
                  <a:spLocks noChangeShapeType="1"/>
                </p:cNvSpPr>
                <p:nvPr/>
              </p:nvSpPr>
              <p:spPr bwMode="auto">
                <a:xfrm>
                  <a:off x="9054" y="9084"/>
                  <a:ext cx="9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2" name="Line 20"/>
                <p:cNvSpPr>
                  <a:spLocks noChangeShapeType="1"/>
                </p:cNvSpPr>
                <p:nvPr/>
              </p:nvSpPr>
              <p:spPr bwMode="auto">
                <a:xfrm>
                  <a:off x="8885" y="8778"/>
                  <a:ext cx="9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3" name="Line 21"/>
                <p:cNvSpPr>
                  <a:spLocks noChangeShapeType="1"/>
                </p:cNvSpPr>
                <p:nvPr/>
              </p:nvSpPr>
              <p:spPr bwMode="auto">
                <a:xfrm>
                  <a:off x="9053" y="8564"/>
                  <a:ext cx="9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>
                  <a:off x="8854" y="8763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9298" y="8748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/>
              </p:nvSpPr>
              <p:spPr bwMode="auto">
                <a:xfrm>
                  <a:off x="9773" y="8748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7" name="Line 25"/>
                <p:cNvSpPr>
                  <a:spLocks noChangeShapeType="1"/>
                </p:cNvSpPr>
                <p:nvPr/>
              </p:nvSpPr>
              <p:spPr bwMode="auto">
                <a:xfrm>
                  <a:off x="10004" y="8534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8" name="Line 26"/>
                <p:cNvSpPr>
                  <a:spLocks noChangeShapeType="1"/>
                </p:cNvSpPr>
                <p:nvPr/>
              </p:nvSpPr>
              <p:spPr bwMode="auto">
                <a:xfrm>
                  <a:off x="9475" y="8534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9" name="Line 27"/>
                <p:cNvSpPr>
                  <a:spLocks noChangeShapeType="1"/>
                </p:cNvSpPr>
                <p:nvPr/>
              </p:nvSpPr>
              <p:spPr bwMode="auto">
                <a:xfrm>
                  <a:off x="9084" y="8511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0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8854" y="9138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1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9344" y="9100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9758" y="8595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3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8907" y="8580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9796" y="9138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2857488" y="2285994"/>
            <a:ext cx="285751" cy="285750"/>
            <a:chOff x="1783" y="8526"/>
            <a:chExt cx="366" cy="388"/>
          </a:xfrm>
        </p:grpSpPr>
        <p:sp>
          <p:nvSpPr>
            <p:cNvPr id="3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2857488" y="1643052"/>
            <a:ext cx="285751" cy="285750"/>
            <a:chOff x="1783" y="8526"/>
            <a:chExt cx="366" cy="388"/>
          </a:xfrm>
        </p:grpSpPr>
        <p:sp>
          <p:nvSpPr>
            <p:cNvPr id="4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2857488" y="1071548"/>
            <a:ext cx="285751" cy="285750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6286512" y="571480"/>
            <a:ext cx="2837252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1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ПОЛЯ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300 000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/с 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500430" y="0"/>
            <a:ext cx="2643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электронный газ       </a:t>
            </a:r>
            <a:endParaRPr lang="ru-RU" sz="1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056873" y="-23178"/>
            <a:ext cx="308712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"шагом   марш!"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929058" y="428604"/>
            <a:ext cx="1857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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мм/с                 </a:t>
            </a:r>
            <a:endParaRPr lang="ru-RU" sz="1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2928926" y="5429264"/>
            <a:ext cx="25044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286280" y="1110793"/>
            <a:ext cx="4643438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1.электронный газ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3…с ионами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иону полностью…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квантовые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3446536"/>
            <a:ext cx="2866554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1901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Рикке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035" name="Group 3"/>
          <p:cNvGrpSpPr>
            <a:grpSpLocks/>
          </p:cNvGrpSpPr>
          <p:nvPr/>
        </p:nvGrpSpPr>
        <p:grpSpPr bwMode="auto">
          <a:xfrm>
            <a:off x="3000364" y="3500438"/>
            <a:ext cx="1834074" cy="571504"/>
            <a:chOff x="10748" y="4147"/>
            <a:chExt cx="944" cy="141"/>
          </a:xfrm>
        </p:grpSpPr>
        <p:sp>
          <p:nvSpPr>
            <p:cNvPr id="44036" name="Rectangle 4"/>
            <p:cNvSpPr>
              <a:spLocks noChangeArrowheads="1"/>
            </p:cNvSpPr>
            <p:nvPr/>
          </p:nvSpPr>
          <p:spPr bwMode="auto">
            <a:xfrm>
              <a:off x="10748" y="4147"/>
              <a:ext cx="311" cy="14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037" name="Rectangle 5"/>
            <p:cNvSpPr>
              <a:spLocks noChangeArrowheads="1"/>
            </p:cNvSpPr>
            <p:nvPr/>
          </p:nvSpPr>
          <p:spPr bwMode="auto">
            <a:xfrm>
              <a:off x="11070" y="4147"/>
              <a:ext cx="311" cy="141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038" name="Rectangle 6"/>
            <p:cNvSpPr>
              <a:spLocks noChangeArrowheads="1"/>
            </p:cNvSpPr>
            <p:nvPr/>
          </p:nvSpPr>
          <p:spPr bwMode="auto">
            <a:xfrm>
              <a:off x="11381" y="4147"/>
              <a:ext cx="311" cy="14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4189405"/>
            <a:ext cx="5350247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1913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Мандельштам,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Папалекси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1916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Стюарт,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Толмен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040" name="Group 8"/>
          <p:cNvGrpSpPr>
            <a:grpSpLocks/>
          </p:cNvGrpSpPr>
          <p:nvPr/>
        </p:nvGrpSpPr>
        <p:grpSpPr bwMode="auto">
          <a:xfrm>
            <a:off x="6215074" y="3571876"/>
            <a:ext cx="2286016" cy="1928826"/>
            <a:chOff x="836" y="4427"/>
            <a:chExt cx="1691" cy="1192"/>
          </a:xfrm>
        </p:grpSpPr>
        <p:grpSp>
          <p:nvGrpSpPr>
            <p:cNvPr id="44041" name="Group 9"/>
            <p:cNvGrpSpPr>
              <a:grpSpLocks/>
            </p:cNvGrpSpPr>
            <p:nvPr/>
          </p:nvGrpSpPr>
          <p:grpSpPr bwMode="auto">
            <a:xfrm rot="5400000" flipH="1">
              <a:off x="772" y="4491"/>
              <a:ext cx="1192" cy="1064"/>
              <a:chOff x="1915" y="7147"/>
              <a:chExt cx="1192" cy="1064"/>
            </a:xfrm>
          </p:grpSpPr>
          <p:sp>
            <p:nvSpPr>
              <p:cNvPr id="44042" name="Rectangle 10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3810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4043" name="Group 11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44044" name="Arc 12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045" name="Arc 13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046" name="Line 14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44047" name="Group 15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44048" name="Arc 1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049" name="Arc 1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050" name="Line 1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4051" name="Arc 19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G0" fmla="+- 21573 0 0"/>
                  <a:gd name="G1" fmla="+- 21600 0 0"/>
                  <a:gd name="G2" fmla="+- 21600 0 0"/>
                  <a:gd name="T0" fmla="*/ 0 w 43173"/>
                  <a:gd name="T1" fmla="*/ 20524 h 21600"/>
                  <a:gd name="T2" fmla="*/ 43173 w 43173"/>
                  <a:gd name="T3" fmla="*/ 21600 h 21600"/>
                  <a:gd name="T4" fmla="*/ 21573 w 4317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052" name="Line 20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4053" name="Group 21"/>
            <p:cNvGrpSpPr>
              <a:grpSpLocks/>
            </p:cNvGrpSpPr>
            <p:nvPr/>
          </p:nvGrpSpPr>
          <p:grpSpPr bwMode="auto">
            <a:xfrm>
              <a:off x="1845" y="4654"/>
              <a:ext cx="617" cy="922"/>
              <a:chOff x="2388" y="4600"/>
              <a:chExt cx="617" cy="1045"/>
            </a:xfrm>
          </p:grpSpPr>
          <p:sp>
            <p:nvSpPr>
              <p:cNvPr id="44054" name="Oval 22"/>
              <p:cNvSpPr>
                <a:spLocks noChangeArrowheads="1"/>
              </p:cNvSpPr>
              <p:nvPr/>
            </p:nvSpPr>
            <p:spPr bwMode="auto">
              <a:xfrm>
                <a:off x="2631" y="4904"/>
                <a:ext cx="374" cy="4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055" name="Line 23"/>
              <p:cNvSpPr>
                <a:spLocks noChangeShapeType="1"/>
              </p:cNvSpPr>
              <p:nvPr/>
            </p:nvSpPr>
            <p:spPr bwMode="auto">
              <a:xfrm>
                <a:off x="2403" y="4600"/>
                <a:ext cx="41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056" name="Line 24"/>
              <p:cNvSpPr>
                <a:spLocks noChangeShapeType="1"/>
              </p:cNvSpPr>
              <p:nvPr/>
            </p:nvSpPr>
            <p:spPr bwMode="auto">
              <a:xfrm>
                <a:off x="2388" y="5632"/>
                <a:ext cx="41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057" name="Line 25"/>
              <p:cNvSpPr>
                <a:spLocks noChangeShapeType="1"/>
              </p:cNvSpPr>
              <p:nvPr/>
            </p:nvSpPr>
            <p:spPr bwMode="auto">
              <a:xfrm>
                <a:off x="2811" y="4614"/>
                <a:ext cx="0" cy="2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058" name="Line 26"/>
              <p:cNvSpPr>
                <a:spLocks noChangeShapeType="1"/>
              </p:cNvSpPr>
              <p:nvPr/>
            </p:nvSpPr>
            <p:spPr bwMode="auto">
              <a:xfrm>
                <a:off x="2812" y="5324"/>
                <a:ext cx="0" cy="32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4059" name="Line 27"/>
            <p:cNvSpPr>
              <a:spLocks noChangeShapeType="1"/>
            </p:cNvSpPr>
            <p:nvPr/>
          </p:nvSpPr>
          <p:spPr bwMode="auto">
            <a:xfrm flipV="1">
              <a:off x="2037" y="4833"/>
              <a:ext cx="490" cy="47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060" name="Line 28"/>
            <p:cNvSpPr>
              <a:spLocks noChangeShapeType="1"/>
            </p:cNvSpPr>
            <p:nvPr/>
          </p:nvSpPr>
          <p:spPr bwMode="auto">
            <a:xfrm flipH="1">
              <a:off x="1646" y="5568"/>
              <a:ext cx="25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6000760" y="5572140"/>
            <a:ext cx="2505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двигаются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6500826" y="6072206"/>
            <a:ext cx="1468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9" name="Group 2"/>
          <p:cNvGrpSpPr>
            <a:grpSpLocks/>
          </p:cNvGrpSpPr>
          <p:nvPr/>
        </p:nvGrpSpPr>
        <p:grpSpPr bwMode="auto">
          <a:xfrm>
            <a:off x="8298651" y="5762706"/>
            <a:ext cx="285751" cy="285750"/>
            <a:chOff x="1783" y="8526"/>
            <a:chExt cx="366" cy="388"/>
          </a:xfrm>
        </p:grpSpPr>
        <p:sp>
          <p:nvSpPr>
            <p:cNvPr id="12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0" y="0"/>
            <a:ext cx="9144000" cy="6858000"/>
            <a:chOff x="-4857816" y="0"/>
            <a:chExt cx="9144000" cy="6858000"/>
          </a:xfrm>
        </p:grpSpPr>
        <p:sp>
          <p:nvSpPr>
            <p:cNvPr id="82" name="Прямоугольник 81"/>
            <p:cNvSpPr/>
            <p:nvPr/>
          </p:nvSpPr>
          <p:spPr>
            <a:xfrm>
              <a:off x="-4857816" y="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Rectangle 1"/>
            <p:cNvSpPr>
              <a:spLocks noChangeArrowheads="1"/>
            </p:cNvSpPr>
            <p:nvPr/>
          </p:nvSpPr>
          <p:spPr bwMode="auto">
            <a:xfrm>
              <a:off x="-571536" y="1110793"/>
              <a:ext cx="4643438" cy="224676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1.электронный газ      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2. 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з-ны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Н               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3…с ионами                          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4. 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kumimoji="0" lang="ru-RU" sz="2800" b="1" i="0" u="none" strike="noStrike" cap="none" normalizeH="0" baseline="-30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2800" b="1" i="0" u="none" strike="noStrike" cap="none" normalizeH="0" baseline="-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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иону полностью…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1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квантовые </a:t>
              </a:r>
              <a:r>
                <a:rPr kumimoji="0" lang="ru-RU" sz="2800" b="1" i="1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з-ны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29253 -0.0023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29253 -0.0020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77556E-17 L -0.29253 -0.0027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440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440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440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440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440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440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30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30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30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44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44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44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0" grpId="1" animBg="1"/>
      <p:bldP spid="3073" grpId="0"/>
      <p:bldP spid="3105" grpId="0" animBg="1"/>
      <p:bldP spid="46" grpId="0"/>
      <p:bldP spid="47" grpId="0" animBg="1"/>
      <p:bldP spid="48" grpId="0"/>
      <p:bldP spid="49" grpId="0"/>
      <p:bldP spid="49" grpId="1"/>
      <p:bldP spid="44033" grpId="0" uiExpand="1" build="p" animBg="1"/>
      <p:bldP spid="44034" grpId="0" animBg="1"/>
      <p:bldP spid="44039" grpId="0" build="p" animBg="1"/>
      <p:bldP spid="117" grpId="0"/>
      <p:bldP spid="1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Скругленный прямоугольник 100"/>
          <p:cNvSpPr/>
          <p:nvPr/>
        </p:nvSpPr>
        <p:spPr>
          <a:xfrm>
            <a:off x="357158" y="1571612"/>
            <a:ext cx="2473578" cy="1499015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Rectangle 62"/>
          <p:cNvSpPr>
            <a:spLocks noChangeArrowheads="1"/>
          </p:cNvSpPr>
          <p:nvPr/>
        </p:nvSpPr>
        <p:spPr bwMode="auto">
          <a:xfrm>
            <a:off x="4862514" y="1752588"/>
            <a:ext cx="3786214" cy="1769292"/>
          </a:xfrm>
          <a:prstGeom prst="rect">
            <a:avLst/>
          </a:prstGeom>
          <a:solidFill>
            <a:srgbClr val="66CCFF"/>
          </a:solidFill>
          <a:ln w="19050">
            <a:solidFill>
              <a:srgbClr val="66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5191630" y="791105"/>
            <a:ext cx="3132232" cy="2637895"/>
            <a:chOff x="13540" y="7918"/>
            <a:chExt cx="1820" cy="1151"/>
          </a:xfrm>
        </p:grpSpPr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13540" y="7918"/>
              <a:ext cx="1820" cy="1151"/>
              <a:chOff x="13465" y="8583"/>
              <a:chExt cx="1820" cy="1151"/>
            </a:xfrm>
          </p:grpSpPr>
          <p:grpSp>
            <p:nvGrpSpPr>
              <p:cNvPr id="11" name="Group 40"/>
              <p:cNvGrpSpPr>
                <a:grpSpLocks/>
              </p:cNvGrpSpPr>
              <p:nvPr/>
            </p:nvGrpSpPr>
            <p:grpSpPr bwMode="auto">
              <a:xfrm>
                <a:off x="13465" y="8583"/>
                <a:ext cx="1820" cy="288"/>
                <a:chOff x="13465" y="8583"/>
                <a:chExt cx="1820" cy="288"/>
              </a:xfrm>
            </p:grpSpPr>
            <p:grpSp>
              <p:nvGrpSpPr>
                <p:cNvPr id="12" name="Group 41"/>
                <p:cNvGrpSpPr>
                  <a:grpSpLocks/>
                </p:cNvGrpSpPr>
                <p:nvPr/>
              </p:nvGrpSpPr>
              <p:grpSpPr bwMode="auto">
                <a:xfrm>
                  <a:off x="13465" y="8583"/>
                  <a:ext cx="776" cy="288"/>
                  <a:chOff x="8548" y="6751"/>
                  <a:chExt cx="1210" cy="517"/>
                </a:xfrm>
              </p:grpSpPr>
              <p:sp>
                <p:nvSpPr>
                  <p:cNvPr id="3114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8548" y="7004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3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8905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6" name="Line 4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17" name="Line 4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4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9101" y="6762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9" name="Line 4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0" name="Line 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5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9297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22" name="Line 5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3" name="Line 5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3124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9424" y="7016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" name="Group 53"/>
                <p:cNvGrpSpPr>
                  <a:grpSpLocks/>
                </p:cNvGrpSpPr>
                <p:nvPr/>
              </p:nvGrpSpPr>
              <p:grpSpPr bwMode="auto">
                <a:xfrm>
                  <a:off x="14235" y="8627"/>
                  <a:ext cx="1050" cy="197"/>
                  <a:chOff x="11185" y="6044"/>
                  <a:chExt cx="1187" cy="334"/>
                </a:xfrm>
              </p:grpSpPr>
              <p:sp>
                <p:nvSpPr>
                  <p:cNvPr id="3126" name="AutoShape 54"/>
                  <p:cNvSpPr>
                    <a:spLocks noChangeArrowheads="1"/>
                  </p:cNvSpPr>
                  <p:nvPr/>
                </p:nvSpPr>
                <p:spPr bwMode="auto">
                  <a:xfrm>
                    <a:off x="11620" y="6044"/>
                    <a:ext cx="311" cy="334"/>
                  </a:xfrm>
                  <a:prstGeom prst="flowChartSummingJunction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7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85" y="6225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8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945" y="6213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3130" name="Line 58"/>
              <p:cNvSpPr>
                <a:spLocks noChangeShapeType="1"/>
              </p:cNvSpPr>
              <p:nvPr/>
            </p:nvSpPr>
            <p:spPr bwMode="auto">
              <a:xfrm>
                <a:off x="15276" y="8952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1" name="Line 59"/>
              <p:cNvSpPr>
                <a:spLocks noChangeShapeType="1"/>
              </p:cNvSpPr>
              <p:nvPr/>
            </p:nvSpPr>
            <p:spPr bwMode="auto">
              <a:xfrm>
                <a:off x="13467" y="8710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29" name="Line 57"/>
              <p:cNvSpPr>
                <a:spLocks noChangeShapeType="1"/>
              </p:cNvSpPr>
              <p:nvPr/>
            </p:nvSpPr>
            <p:spPr bwMode="auto">
              <a:xfrm>
                <a:off x="13475" y="8986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2" name="Line 60"/>
              <p:cNvSpPr>
                <a:spLocks noChangeShapeType="1"/>
              </p:cNvSpPr>
              <p:nvPr/>
            </p:nvSpPr>
            <p:spPr bwMode="auto">
              <a:xfrm>
                <a:off x="15276" y="8721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41" name="Line 69"/>
            <p:cNvSpPr>
              <a:spLocks noChangeShapeType="1"/>
            </p:cNvSpPr>
            <p:nvPr/>
          </p:nvSpPr>
          <p:spPr bwMode="auto">
            <a:xfrm>
              <a:off x="14309" y="8160"/>
              <a:ext cx="388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6143636" y="2285992"/>
            <a:ext cx="285751" cy="285750"/>
            <a:chOff x="1783" y="8526"/>
            <a:chExt cx="366" cy="388"/>
          </a:xfrm>
        </p:grpSpPr>
        <p:sp>
          <p:nvSpPr>
            <p:cNvPr id="9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42" name="Rectangle 70"/>
          <p:cNvSpPr>
            <a:spLocks noChangeArrowheads="1"/>
          </p:cNvSpPr>
          <p:nvPr/>
        </p:nvSpPr>
        <p:spPr bwMode="auto">
          <a:xfrm>
            <a:off x="2928926" y="637270"/>
            <a:ext cx="192882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чистая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посолить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73708" y="3500438"/>
            <a:ext cx="2470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нейтрализуются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ectangle 1"/>
          <p:cNvSpPr>
            <a:spLocks noChangeArrowheads="1"/>
          </p:cNvSpPr>
          <p:nvPr/>
        </p:nvSpPr>
        <p:spPr bwMode="auto">
          <a:xfrm>
            <a:off x="428596" y="1428736"/>
            <a:ext cx="22479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катионов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анионов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AutoShape 65"/>
          <p:cNvSpPr>
            <a:spLocks noChangeArrowheads="1"/>
          </p:cNvSpPr>
          <p:nvPr/>
        </p:nvSpPr>
        <p:spPr bwMode="auto">
          <a:xfrm>
            <a:off x="7358082" y="2108906"/>
            <a:ext cx="242662" cy="248524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8"/>
          <p:cNvGrpSpPr/>
          <p:nvPr/>
        </p:nvGrpSpPr>
        <p:grpSpPr>
          <a:xfrm>
            <a:off x="4848227" y="1350928"/>
            <a:ext cx="3795739" cy="2220948"/>
            <a:chOff x="4848227" y="1341536"/>
            <a:chExt cx="3795739" cy="2220948"/>
          </a:xfrm>
        </p:grpSpPr>
        <p:sp>
          <p:nvSpPr>
            <p:cNvPr id="90" name="Line 63"/>
            <p:cNvSpPr>
              <a:spLocks noChangeShapeType="1"/>
            </p:cNvSpPr>
            <p:nvPr/>
          </p:nvSpPr>
          <p:spPr bwMode="auto">
            <a:xfrm>
              <a:off x="4857752" y="1341536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64"/>
            <p:cNvSpPr>
              <a:spLocks noChangeShapeType="1"/>
            </p:cNvSpPr>
            <p:nvPr/>
          </p:nvSpPr>
          <p:spPr bwMode="auto">
            <a:xfrm>
              <a:off x="8643966" y="1387595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63"/>
            <p:cNvSpPr>
              <a:spLocks noChangeShapeType="1"/>
            </p:cNvSpPr>
            <p:nvPr/>
          </p:nvSpPr>
          <p:spPr bwMode="auto">
            <a:xfrm rot="-60000">
              <a:off x="4848227" y="3491046"/>
              <a:ext cx="3786214" cy="714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5214942" y="2786058"/>
            <a:ext cx="30871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"шагом   марш!"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3" name="Rectangle 1"/>
          <p:cNvSpPr>
            <a:spLocks noChangeArrowheads="1"/>
          </p:cNvSpPr>
          <p:nvPr/>
        </p:nvSpPr>
        <p:spPr bwMode="auto">
          <a:xfrm>
            <a:off x="-71470" y="-3413"/>
            <a:ext cx="5072098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 ТОК -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97146" y="-24"/>
            <a:ext cx="45468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  В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ЭЛЕКТРОЛИТАХ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011" name="Group 3"/>
          <p:cNvGrpSpPr>
            <a:grpSpLocks/>
          </p:cNvGrpSpPr>
          <p:nvPr/>
        </p:nvGrpSpPr>
        <p:grpSpPr bwMode="auto">
          <a:xfrm>
            <a:off x="1857356" y="4582126"/>
            <a:ext cx="610422" cy="561386"/>
            <a:chOff x="846" y="9235"/>
            <a:chExt cx="366" cy="388"/>
          </a:xfrm>
        </p:grpSpPr>
        <p:sp>
          <p:nvSpPr>
            <p:cNvPr id="43012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301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4301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015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3016" name="Group 8"/>
          <p:cNvGrpSpPr>
            <a:grpSpLocks/>
          </p:cNvGrpSpPr>
          <p:nvPr/>
        </p:nvGrpSpPr>
        <p:grpSpPr bwMode="auto">
          <a:xfrm>
            <a:off x="1282371" y="4605876"/>
            <a:ext cx="610422" cy="561386"/>
            <a:chOff x="8800" y="6514"/>
            <a:chExt cx="366" cy="388"/>
          </a:xfrm>
        </p:grpSpPr>
        <p:sp>
          <p:nvSpPr>
            <p:cNvPr id="43017" name="Oval 9"/>
            <p:cNvSpPr>
              <a:spLocks noChangeArrowheads="1"/>
            </p:cNvSpPr>
            <p:nvPr/>
          </p:nvSpPr>
          <p:spPr bwMode="auto">
            <a:xfrm>
              <a:off x="8800" y="6514"/>
              <a:ext cx="366" cy="388"/>
            </a:xfrm>
            <a:prstGeom prst="ellips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018" name="Line 10"/>
            <p:cNvSpPr>
              <a:spLocks noChangeShapeType="1"/>
            </p:cNvSpPr>
            <p:nvPr/>
          </p:nvSpPr>
          <p:spPr bwMode="auto">
            <a:xfrm>
              <a:off x="8859" y="6716"/>
              <a:ext cx="242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020" name="Group 12"/>
          <p:cNvGrpSpPr>
            <a:grpSpLocks/>
          </p:cNvGrpSpPr>
          <p:nvPr/>
        </p:nvGrpSpPr>
        <p:grpSpPr bwMode="auto">
          <a:xfrm rot="11884699" flipH="1">
            <a:off x="170118" y="4143380"/>
            <a:ext cx="787211" cy="383421"/>
            <a:chOff x="11025" y="7834"/>
            <a:chExt cx="437" cy="288"/>
          </a:xfrm>
        </p:grpSpPr>
        <p:sp>
          <p:nvSpPr>
            <p:cNvPr id="43021" name="AutoShape 13"/>
            <p:cNvSpPr>
              <a:spLocks noChangeArrowheads="1"/>
            </p:cNvSpPr>
            <p:nvPr/>
          </p:nvSpPr>
          <p:spPr bwMode="auto">
            <a:xfrm>
              <a:off x="11244" y="7834"/>
              <a:ext cx="218" cy="288"/>
            </a:xfrm>
            <a:prstGeom prst="flowChartDelay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022" name="AutoShape 14"/>
            <p:cNvSpPr>
              <a:spLocks noChangeArrowheads="1"/>
            </p:cNvSpPr>
            <p:nvPr/>
          </p:nvSpPr>
          <p:spPr bwMode="auto">
            <a:xfrm flipH="1">
              <a:off x="11025" y="7834"/>
              <a:ext cx="218" cy="288"/>
            </a:xfrm>
            <a:prstGeom prst="flowChartDelay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030" name="Freeform 22"/>
          <p:cNvSpPr>
            <a:spLocks/>
          </p:cNvSpPr>
          <p:nvPr/>
        </p:nvSpPr>
        <p:spPr bwMode="auto">
          <a:xfrm>
            <a:off x="1643042" y="4429132"/>
            <a:ext cx="370108" cy="965596"/>
          </a:xfrm>
          <a:custGeom>
            <a:avLst/>
            <a:gdLst/>
            <a:ahLst/>
            <a:cxnLst>
              <a:cxn ang="0">
                <a:pos x="222" y="0"/>
              </a:cxn>
              <a:cxn ang="0">
                <a:pos x="107" y="115"/>
              </a:cxn>
              <a:cxn ang="0">
                <a:pos x="73" y="196"/>
              </a:cxn>
              <a:cxn ang="0">
                <a:pos x="130" y="334"/>
              </a:cxn>
              <a:cxn ang="0">
                <a:pos x="199" y="392"/>
              </a:cxn>
              <a:cxn ang="0">
                <a:pos x="142" y="449"/>
              </a:cxn>
              <a:cxn ang="0">
                <a:pos x="84" y="507"/>
              </a:cxn>
              <a:cxn ang="0">
                <a:pos x="38" y="576"/>
              </a:cxn>
              <a:cxn ang="0">
                <a:pos x="130" y="668"/>
              </a:cxn>
            </a:cxnLst>
            <a:rect l="0" t="0" r="r" b="b"/>
            <a:pathLst>
              <a:path w="222" h="668">
                <a:moveTo>
                  <a:pt x="222" y="0"/>
                </a:moveTo>
                <a:cubicBezTo>
                  <a:pt x="187" y="53"/>
                  <a:pt x="169" y="95"/>
                  <a:pt x="107" y="115"/>
                </a:cubicBezTo>
                <a:cubicBezTo>
                  <a:pt x="91" y="139"/>
                  <a:pt x="69" y="164"/>
                  <a:pt x="73" y="196"/>
                </a:cubicBezTo>
                <a:cubicBezTo>
                  <a:pt x="75" y="209"/>
                  <a:pt x="119" y="321"/>
                  <a:pt x="130" y="334"/>
                </a:cubicBezTo>
                <a:cubicBezTo>
                  <a:pt x="149" y="357"/>
                  <a:pt x="178" y="370"/>
                  <a:pt x="199" y="392"/>
                </a:cubicBezTo>
                <a:cubicBezTo>
                  <a:pt x="135" y="487"/>
                  <a:pt x="221" y="369"/>
                  <a:pt x="142" y="449"/>
                </a:cubicBezTo>
                <a:cubicBezTo>
                  <a:pt x="68" y="524"/>
                  <a:pt x="174" y="448"/>
                  <a:pt x="84" y="507"/>
                </a:cubicBezTo>
                <a:cubicBezTo>
                  <a:pt x="69" y="530"/>
                  <a:pt x="53" y="553"/>
                  <a:pt x="38" y="576"/>
                </a:cubicBezTo>
                <a:cubicBezTo>
                  <a:pt x="0" y="633"/>
                  <a:pt x="100" y="668"/>
                  <a:pt x="130" y="668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3037" name="Group 29"/>
          <p:cNvGrpSpPr>
            <a:grpSpLocks/>
          </p:cNvGrpSpPr>
          <p:nvPr/>
        </p:nvGrpSpPr>
        <p:grpSpPr bwMode="auto">
          <a:xfrm rot="9197635" flipH="1">
            <a:off x="2723358" y="4217522"/>
            <a:ext cx="786897" cy="383058"/>
            <a:chOff x="11025" y="7834"/>
            <a:chExt cx="437" cy="288"/>
          </a:xfrm>
        </p:grpSpPr>
        <p:sp>
          <p:nvSpPr>
            <p:cNvPr id="43038" name="AutoShape 30"/>
            <p:cNvSpPr>
              <a:spLocks noChangeArrowheads="1"/>
            </p:cNvSpPr>
            <p:nvPr/>
          </p:nvSpPr>
          <p:spPr bwMode="auto">
            <a:xfrm>
              <a:off x="11244" y="7834"/>
              <a:ext cx="218" cy="288"/>
            </a:xfrm>
            <a:prstGeom prst="flowChartDelay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039" name="AutoShape 31"/>
            <p:cNvSpPr>
              <a:spLocks noChangeArrowheads="1"/>
            </p:cNvSpPr>
            <p:nvPr/>
          </p:nvSpPr>
          <p:spPr bwMode="auto">
            <a:xfrm flipH="1">
              <a:off x="11025" y="7834"/>
              <a:ext cx="218" cy="288"/>
            </a:xfrm>
            <a:prstGeom prst="flowChartDelay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040" name="Rectangle 32"/>
          <p:cNvSpPr>
            <a:spLocks noChangeArrowheads="1"/>
          </p:cNvSpPr>
          <p:nvPr/>
        </p:nvSpPr>
        <p:spPr bwMode="auto">
          <a:xfrm>
            <a:off x="2143108" y="3500438"/>
            <a:ext cx="3000396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диссоциация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928662" y="5857892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32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2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81         </a:t>
            </a:r>
            <a:endParaRPr lang="ru-RU" sz="3200" dirty="0"/>
          </a:p>
        </p:txBody>
      </p:sp>
      <p:sp>
        <p:nvSpPr>
          <p:cNvPr id="122" name="Rectangle 32"/>
          <p:cNvSpPr>
            <a:spLocks noChangeArrowheads="1"/>
          </p:cNvSpPr>
          <p:nvPr/>
        </p:nvSpPr>
        <p:spPr bwMode="auto">
          <a:xfrm>
            <a:off x="4214810" y="4429132"/>
            <a:ext cx="278605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динамическое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равновесие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Rectangle 32"/>
          <p:cNvSpPr>
            <a:spLocks noChangeArrowheads="1"/>
          </p:cNvSpPr>
          <p:nvPr/>
        </p:nvSpPr>
        <p:spPr bwMode="auto">
          <a:xfrm>
            <a:off x="2928926" y="5786454"/>
            <a:ext cx="278605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рекомбинация </a:t>
            </a:r>
          </a:p>
        </p:txBody>
      </p:sp>
      <p:grpSp>
        <p:nvGrpSpPr>
          <p:cNvPr id="124" name="Group 12"/>
          <p:cNvGrpSpPr>
            <a:grpSpLocks/>
          </p:cNvGrpSpPr>
          <p:nvPr/>
        </p:nvGrpSpPr>
        <p:grpSpPr bwMode="auto">
          <a:xfrm rot="10280090" flipH="1">
            <a:off x="257603" y="4778595"/>
            <a:ext cx="787211" cy="383421"/>
            <a:chOff x="11025" y="7834"/>
            <a:chExt cx="437" cy="288"/>
          </a:xfrm>
        </p:grpSpPr>
        <p:sp>
          <p:nvSpPr>
            <p:cNvPr id="125" name="AutoShape 13"/>
            <p:cNvSpPr>
              <a:spLocks noChangeArrowheads="1"/>
            </p:cNvSpPr>
            <p:nvPr/>
          </p:nvSpPr>
          <p:spPr bwMode="auto">
            <a:xfrm>
              <a:off x="11244" y="7834"/>
              <a:ext cx="218" cy="288"/>
            </a:xfrm>
            <a:prstGeom prst="flowChartDelay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" name="AutoShape 14"/>
            <p:cNvSpPr>
              <a:spLocks noChangeArrowheads="1"/>
            </p:cNvSpPr>
            <p:nvPr/>
          </p:nvSpPr>
          <p:spPr bwMode="auto">
            <a:xfrm flipH="1">
              <a:off x="11025" y="7834"/>
              <a:ext cx="218" cy="288"/>
            </a:xfrm>
            <a:prstGeom prst="flowChartDelay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7" name="Group 12"/>
          <p:cNvGrpSpPr>
            <a:grpSpLocks/>
          </p:cNvGrpSpPr>
          <p:nvPr/>
        </p:nvGrpSpPr>
        <p:grpSpPr bwMode="auto">
          <a:xfrm rot="8780269" flipH="1">
            <a:off x="378889" y="5479196"/>
            <a:ext cx="787211" cy="383421"/>
            <a:chOff x="11025" y="7834"/>
            <a:chExt cx="437" cy="288"/>
          </a:xfrm>
        </p:grpSpPr>
        <p:sp>
          <p:nvSpPr>
            <p:cNvPr id="128" name="AutoShape 13"/>
            <p:cNvSpPr>
              <a:spLocks noChangeArrowheads="1"/>
            </p:cNvSpPr>
            <p:nvPr/>
          </p:nvSpPr>
          <p:spPr bwMode="auto">
            <a:xfrm>
              <a:off x="11244" y="7834"/>
              <a:ext cx="218" cy="288"/>
            </a:xfrm>
            <a:prstGeom prst="flowChartDelay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AutoShape 14"/>
            <p:cNvSpPr>
              <a:spLocks noChangeArrowheads="1"/>
            </p:cNvSpPr>
            <p:nvPr/>
          </p:nvSpPr>
          <p:spPr bwMode="auto">
            <a:xfrm flipH="1">
              <a:off x="11025" y="7834"/>
              <a:ext cx="218" cy="288"/>
            </a:xfrm>
            <a:prstGeom prst="flowChartDelay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0" name="Group 29"/>
          <p:cNvGrpSpPr>
            <a:grpSpLocks/>
          </p:cNvGrpSpPr>
          <p:nvPr/>
        </p:nvGrpSpPr>
        <p:grpSpPr bwMode="auto">
          <a:xfrm rot="12499555" flipH="1">
            <a:off x="2752161" y="5249020"/>
            <a:ext cx="786897" cy="383058"/>
            <a:chOff x="11025" y="7834"/>
            <a:chExt cx="437" cy="288"/>
          </a:xfrm>
        </p:grpSpPr>
        <p:sp>
          <p:nvSpPr>
            <p:cNvPr id="131" name="AutoShape 30"/>
            <p:cNvSpPr>
              <a:spLocks noChangeArrowheads="1"/>
            </p:cNvSpPr>
            <p:nvPr/>
          </p:nvSpPr>
          <p:spPr bwMode="auto">
            <a:xfrm>
              <a:off x="11244" y="7834"/>
              <a:ext cx="218" cy="288"/>
            </a:xfrm>
            <a:prstGeom prst="flowChartDelay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" name="AutoShape 31"/>
            <p:cNvSpPr>
              <a:spLocks noChangeArrowheads="1"/>
            </p:cNvSpPr>
            <p:nvPr/>
          </p:nvSpPr>
          <p:spPr bwMode="auto">
            <a:xfrm flipH="1">
              <a:off x="11025" y="7834"/>
              <a:ext cx="218" cy="288"/>
            </a:xfrm>
            <a:prstGeom prst="flowChartDelay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3" name="Group 29"/>
          <p:cNvGrpSpPr>
            <a:grpSpLocks/>
          </p:cNvGrpSpPr>
          <p:nvPr/>
        </p:nvGrpSpPr>
        <p:grpSpPr bwMode="auto">
          <a:xfrm rot="11012917" flipH="1">
            <a:off x="2774535" y="4737980"/>
            <a:ext cx="786897" cy="383058"/>
            <a:chOff x="11025" y="7834"/>
            <a:chExt cx="437" cy="288"/>
          </a:xfrm>
        </p:grpSpPr>
        <p:sp>
          <p:nvSpPr>
            <p:cNvPr id="134" name="AutoShape 30"/>
            <p:cNvSpPr>
              <a:spLocks noChangeArrowheads="1"/>
            </p:cNvSpPr>
            <p:nvPr/>
          </p:nvSpPr>
          <p:spPr bwMode="auto">
            <a:xfrm>
              <a:off x="11244" y="7834"/>
              <a:ext cx="218" cy="288"/>
            </a:xfrm>
            <a:prstGeom prst="flowChartDelay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5" name="AutoShape 31"/>
            <p:cNvSpPr>
              <a:spLocks noChangeArrowheads="1"/>
            </p:cNvSpPr>
            <p:nvPr/>
          </p:nvSpPr>
          <p:spPr bwMode="auto">
            <a:xfrm flipH="1">
              <a:off x="11025" y="7834"/>
              <a:ext cx="218" cy="288"/>
            </a:xfrm>
            <a:prstGeom prst="flowChartDelay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6" name="Прямоугольник 135"/>
          <p:cNvSpPr/>
          <p:nvPr/>
        </p:nvSpPr>
        <p:spPr>
          <a:xfrm>
            <a:off x="2428860" y="2753021"/>
            <a:ext cx="1786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распл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и 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041" name="Group 33"/>
          <p:cNvGrpSpPr>
            <a:grpSpLocks/>
          </p:cNvGrpSpPr>
          <p:nvPr/>
        </p:nvGrpSpPr>
        <p:grpSpPr bwMode="auto">
          <a:xfrm>
            <a:off x="3929058" y="2835271"/>
            <a:ext cx="147637" cy="22225"/>
            <a:chOff x="11301" y="8018"/>
            <a:chExt cx="231" cy="35"/>
          </a:xfrm>
        </p:grpSpPr>
        <p:sp>
          <p:nvSpPr>
            <p:cNvPr id="43042" name="Line 34"/>
            <p:cNvSpPr>
              <a:spLocks noChangeShapeType="1"/>
            </p:cNvSpPr>
            <p:nvPr/>
          </p:nvSpPr>
          <p:spPr bwMode="auto">
            <a:xfrm flipV="1">
              <a:off x="11301" y="8018"/>
              <a:ext cx="231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043" name="Line 35"/>
            <p:cNvSpPr>
              <a:spLocks noChangeShapeType="1"/>
            </p:cNvSpPr>
            <p:nvPr/>
          </p:nvSpPr>
          <p:spPr bwMode="auto">
            <a:xfrm flipV="1">
              <a:off x="11301" y="8053"/>
              <a:ext cx="231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0" name="Прямоугольник 139"/>
          <p:cNvSpPr/>
          <p:nvPr/>
        </p:nvSpPr>
        <p:spPr>
          <a:xfrm>
            <a:off x="1214414" y="4000504"/>
            <a:ext cx="1358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-71470" y="-26951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5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4"/>
                                            </p:cond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13 3.33333E-6 L 0.21719 -0.0011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300"/>
                                        <p:tgtEl>
                                          <p:spTgt spid="3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300"/>
                                        <p:tgtEl>
                                          <p:spTgt spid="3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300"/>
                                        <p:tgtEl>
                                          <p:spTgt spid="3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300"/>
                                        <p:tgtEl>
                                          <p:spTgt spid="3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300"/>
                                        <p:tgtEl>
                                          <p:spTgt spid="3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300"/>
                                        <p:tgtEl>
                                          <p:spTgt spid="3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7" dur="10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1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1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3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3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7" dur="1000" fill="hold"/>
                                        <p:tgtEl>
                                          <p:spTgt spid="430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33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39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7789E-6 L 0.06667 0.00093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8.88067E-7 L -0.04375 -0.00254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81" dur="1000" fill="hold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3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9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1" grpId="1" animBg="1"/>
      <p:bldP spid="87" grpId="0" animBg="1"/>
      <p:bldP spid="3142" grpId="0" build="p"/>
      <p:bldP spid="97" grpId="0"/>
      <p:bldP spid="98" grpId="0"/>
      <p:bldP spid="98" grpId="1"/>
      <p:bldP spid="86" grpId="0" animBg="1"/>
      <p:bldP spid="86" grpId="1" animBg="1"/>
      <p:bldP spid="102" grpId="0"/>
      <p:bldP spid="103" grpId="0" animBg="1"/>
      <p:bldP spid="103" grpId="1" animBg="1"/>
      <p:bldP spid="3" grpId="0"/>
      <p:bldP spid="43030" grpId="0" animBg="1"/>
      <p:bldP spid="43040" grpId="0" animBg="1"/>
      <p:bldP spid="43040" grpId="1" animBg="1"/>
      <p:bldP spid="43040" grpId="2" animBg="1"/>
      <p:bldP spid="121" grpId="0"/>
      <p:bldP spid="122" grpId="0" animBg="1"/>
      <p:bldP spid="123" grpId="0" animBg="1"/>
      <p:bldP spid="123" grpId="1" animBg="1"/>
      <p:bldP spid="136" grpId="0"/>
      <p:bldP spid="140" grpId="0"/>
      <p:bldP spid="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20" name="Rectangle 64"/>
          <p:cNvSpPr>
            <a:spLocks noChangeArrowheads="1"/>
          </p:cNvSpPr>
          <p:nvPr/>
        </p:nvSpPr>
        <p:spPr bwMode="auto">
          <a:xfrm>
            <a:off x="642910" y="2857496"/>
            <a:ext cx="1214446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1874 г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Скругленный прямоугольник 155"/>
          <p:cNvSpPr/>
          <p:nvPr/>
        </p:nvSpPr>
        <p:spPr>
          <a:xfrm>
            <a:off x="357158" y="5357826"/>
            <a:ext cx="1714512" cy="92867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Скругленный прямоугольник 141"/>
          <p:cNvSpPr/>
          <p:nvPr/>
        </p:nvSpPr>
        <p:spPr>
          <a:xfrm>
            <a:off x="6715140" y="5857892"/>
            <a:ext cx="2428892" cy="100010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Rectangle 62"/>
          <p:cNvSpPr>
            <a:spLocks noChangeArrowheads="1"/>
          </p:cNvSpPr>
          <p:nvPr/>
        </p:nvSpPr>
        <p:spPr bwMode="auto">
          <a:xfrm>
            <a:off x="4862514" y="1752588"/>
            <a:ext cx="3786214" cy="1769292"/>
          </a:xfrm>
          <a:prstGeom prst="rect">
            <a:avLst/>
          </a:prstGeom>
          <a:solidFill>
            <a:srgbClr val="66CCFF"/>
          </a:solidFill>
          <a:ln w="19050">
            <a:solidFill>
              <a:srgbClr val="66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5191630" y="791105"/>
            <a:ext cx="3132232" cy="2637895"/>
            <a:chOff x="13540" y="7918"/>
            <a:chExt cx="1820" cy="1151"/>
          </a:xfrm>
        </p:grpSpPr>
        <p:grpSp>
          <p:nvGrpSpPr>
            <p:cNvPr id="4" name="Group 39"/>
            <p:cNvGrpSpPr>
              <a:grpSpLocks/>
            </p:cNvGrpSpPr>
            <p:nvPr/>
          </p:nvGrpSpPr>
          <p:grpSpPr bwMode="auto">
            <a:xfrm>
              <a:off x="13540" y="7918"/>
              <a:ext cx="1820" cy="1151"/>
              <a:chOff x="13465" y="8583"/>
              <a:chExt cx="1820" cy="1151"/>
            </a:xfrm>
          </p:grpSpPr>
          <p:grpSp>
            <p:nvGrpSpPr>
              <p:cNvPr id="5" name="Group 40"/>
              <p:cNvGrpSpPr>
                <a:grpSpLocks/>
              </p:cNvGrpSpPr>
              <p:nvPr/>
            </p:nvGrpSpPr>
            <p:grpSpPr bwMode="auto">
              <a:xfrm>
                <a:off x="13465" y="8583"/>
                <a:ext cx="1820" cy="288"/>
                <a:chOff x="13465" y="8583"/>
                <a:chExt cx="1820" cy="288"/>
              </a:xfrm>
            </p:grpSpPr>
            <p:grpSp>
              <p:nvGrpSpPr>
                <p:cNvPr id="6" name="Group 41"/>
                <p:cNvGrpSpPr>
                  <a:grpSpLocks/>
                </p:cNvGrpSpPr>
                <p:nvPr/>
              </p:nvGrpSpPr>
              <p:grpSpPr bwMode="auto">
                <a:xfrm>
                  <a:off x="13465" y="8583"/>
                  <a:ext cx="776" cy="288"/>
                  <a:chOff x="8548" y="6751"/>
                  <a:chExt cx="1210" cy="517"/>
                </a:xfrm>
              </p:grpSpPr>
              <p:sp>
                <p:nvSpPr>
                  <p:cNvPr id="3114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8548" y="7004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7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8905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6" name="Line 4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17" name="Line 4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8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9101" y="6762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9" name="Line 4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0" name="Line 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9297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22" name="Line 5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3" name="Line 5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3124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9424" y="7016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53"/>
                <p:cNvGrpSpPr>
                  <a:grpSpLocks/>
                </p:cNvGrpSpPr>
                <p:nvPr/>
              </p:nvGrpSpPr>
              <p:grpSpPr bwMode="auto">
                <a:xfrm>
                  <a:off x="14235" y="8627"/>
                  <a:ext cx="1050" cy="197"/>
                  <a:chOff x="11185" y="6044"/>
                  <a:chExt cx="1187" cy="334"/>
                </a:xfrm>
              </p:grpSpPr>
              <p:sp>
                <p:nvSpPr>
                  <p:cNvPr id="3126" name="AutoShape 54"/>
                  <p:cNvSpPr>
                    <a:spLocks noChangeArrowheads="1"/>
                  </p:cNvSpPr>
                  <p:nvPr/>
                </p:nvSpPr>
                <p:spPr bwMode="auto">
                  <a:xfrm>
                    <a:off x="11620" y="6044"/>
                    <a:ext cx="311" cy="334"/>
                  </a:xfrm>
                  <a:prstGeom prst="flowChartSummingJunction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7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85" y="6225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8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945" y="6213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3130" name="Line 58"/>
              <p:cNvSpPr>
                <a:spLocks noChangeShapeType="1"/>
              </p:cNvSpPr>
              <p:nvPr/>
            </p:nvSpPr>
            <p:spPr bwMode="auto">
              <a:xfrm>
                <a:off x="15276" y="8952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1" name="Line 59"/>
              <p:cNvSpPr>
                <a:spLocks noChangeShapeType="1"/>
              </p:cNvSpPr>
              <p:nvPr/>
            </p:nvSpPr>
            <p:spPr bwMode="auto">
              <a:xfrm>
                <a:off x="13467" y="8710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29" name="Line 57"/>
              <p:cNvSpPr>
                <a:spLocks noChangeShapeType="1"/>
              </p:cNvSpPr>
              <p:nvPr/>
            </p:nvSpPr>
            <p:spPr bwMode="auto">
              <a:xfrm>
                <a:off x="13475" y="8986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2" name="Line 60"/>
              <p:cNvSpPr>
                <a:spLocks noChangeShapeType="1"/>
              </p:cNvSpPr>
              <p:nvPr/>
            </p:nvSpPr>
            <p:spPr bwMode="auto">
              <a:xfrm>
                <a:off x="15276" y="8721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41" name="Line 69"/>
            <p:cNvSpPr>
              <a:spLocks noChangeShapeType="1"/>
            </p:cNvSpPr>
            <p:nvPr/>
          </p:nvSpPr>
          <p:spPr bwMode="auto">
            <a:xfrm>
              <a:off x="14309" y="8160"/>
              <a:ext cx="388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6143636" y="2285992"/>
            <a:ext cx="285751" cy="285750"/>
            <a:chOff x="1783" y="8526"/>
            <a:chExt cx="366" cy="388"/>
          </a:xfrm>
        </p:grpSpPr>
        <p:sp>
          <p:nvSpPr>
            <p:cNvPr id="9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6" name="AutoShape 65"/>
          <p:cNvSpPr>
            <a:spLocks noChangeArrowheads="1"/>
          </p:cNvSpPr>
          <p:nvPr/>
        </p:nvSpPr>
        <p:spPr bwMode="auto">
          <a:xfrm>
            <a:off x="7358082" y="2108906"/>
            <a:ext cx="242662" cy="248524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98"/>
          <p:cNvGrpSpPr/>
          <p:nvPr/>
        </p:nvGrpSpPr>
        <p:grpSpPr>
          <a:xfrm>
            <a:off x="4848227" y="1350928"/>
            <a:ext cx="3795739" cy="2220948"/>
            <a:chOff x="4848227" y="1341536"/>
            <a:chExt cx="3795739" cy="2220948"/>
          </a:xfrm>
        </p:grpSpPr>
        <p:sp>
          <p:nvSpPr>
            <p:cNvPr id="90" name="Line 63"/>
            <p:cNvSpPr>
              <a:spLocks noChangeShapeType="1"/>
            </p:cNvSpPr>
            <p:nvPr/>
          </p:nvSpPr>
          <p:spPr bwMode="auto">
            <a:xfrm>
              <a:off x="4857752" y="1341536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64"/>
            <p:cNvSpPr>
              <a:spLocks noChangeShapeType="1"/>
            </p:cNvSpPr>
            <p:nvPr/>
          </p:nvSpPr>
          <p:spPr bwMode="auto">
            <a:xfrm>
              <a:off x="8643966" y="1387595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63"/>
            <p:cNvSpPr>
              <a:spLocks noChangeShapeType="1"/>
            </p:cNvSpPr>
            <p:nvPr/>
          </p:nvSpPr>
          <p:spPr bwMode="auto">
            <a:xfrm rot="-60000">
              <a:off x="4848227" y="3491046"/>
              <a:ext cx="3786214" cy="714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5214942" y="2786058"/>
            <a:ext cx="30871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"шагом   марш!"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97146" y="-24"/>
            <a:ext cx="45468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  В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ЭЛЕКТРОЛИТАХ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1"/>
          <p:cNvSpPr>
            <a:spLocks noChangeArrowheads="1"/>
          </p:cNvSpPr>
          <p:nvPr/>
        </p:nvSpPr>
        <p:spPr bwMode="auto">
          <a:xfrm>
            <a:off x="142844" y="151607"/>
            <a:ext cx="4572032" cy="280076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Электролиз-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выделения на…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в-в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входящ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в…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окислительно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восстановит. процесса.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928926" y="3096940"/>
            <a:ext cx="225574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-…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иона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863442" y="3548722"/>
            <a:ext cx="270869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валентность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997947" y="4071942"/>
            <a:ext cx="185980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иона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757960" y="3571876"/>
            <a:ext cx="324319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6488518" y="4071942"/>
            <a:ext cx="726688" cy="1071570"/>
            <a:chOff x="2936" y="3336"/>
            <a:chExt cx="583" cy="841"/>
          </a:xfrm>
        </p:grpSpPr>
        <p:grpSp>
          <p:nvGrpSpPr>
            <p:cNvPr id="45059" name="Group 3"/>
            <p:cNvGrpSpPr>
              <a:grpSpLocks/>
            </p:cNvGrpSpPr>
            <p:nvPr/>
          </p:nvGrpSpPr>
          <p:grpSpPr bwMode="auto">
            <a:xfrm>
              <a:off x="2943" y="3336"/>
              <a:ext cx="572" cy="841"/>
              <a:chOff x="11558" y="3511"/>
              <a:chExt cx="691" cy="812"/>
            </a:xfrm>
          </p:grpSpPr>
          <p:sp>
            <p:nvSpPr>
              <p:cNvPr id="45060" name="Line 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5061" name="Group 5"/>
              <p:cNvGrpSpPr>
                <a:grpSpLocks/>
              </p:cNvGrpSpPr>
              <p:nvPr/>
            </p:nvGrpSpPr>
            <p:grpSpPr bwMode="auto">
              <a:xfrm>
                <a:off x="11558" y="3511"/>
                <a:ext cx="691" cy="812"/>
                <a:chOff x="11044" y="3779"/>
                <a:chExt cx="553" cy="812"/>
              </a:xfrm>
            </p:grpSpPr>
            <p:sp>
              <p:nvSpPr>
                <p:cNvPr id="45062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1044" y="3779"/>
                  <a:ext cx="44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063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1066" y="4141"/>
                  <a:ext cx="53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e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5064" name="Line 8"/>
            <p:cNvSpPr>
              <a:spLocks noChangeShapeType="1"/>
            </p:cNvSpPr>
            <p:nvPr/>
          </p:nvSpPr>
          <p:spPr bwMode="auto">
            <a:xfrm>
              <a:off x="2936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5631695" y="4425743"/>
            <a:ext cx="780983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065" name="Group 9"/>
          <p:cNvGrpSpPr>
            <a:grpSpLocks/>
          </p:cNvGrpSpPr>
          <p:nvPr/>
        </p:nvGrpSpPr>
        <p:grpSpPr bwMode="auto">
          <a:xfrm>
            <a:off x="8195861" y="4278662"/>
            <a:ext cx="733857" cy="1043539"/>
            <a:chOff x="2936" y="3378"/>
            <a:chExt cx="628" cy="819"/>
          </a:xfrm>
        </p:grpSpPr>
        <p:grpSp>
          <p:nvGrpSpPr>
            <p:cNvPr id="45066" name="Group 10"/>
            <p:cNvGrpSpPr>
              <a:grpSpLocks/>
            </p:cNvGrpSpPr>
            <p:nvPr/>
          </p:nvGrpSpPr>
          <p:grpSpPr bwMode="auto">
            <a:xfrm>
              <a:off x="2949" y="3378"/>
              <a:ext cx="615" cy="819"/>
              <a:chOff x="11567" y="3548"/>
              <a:chExt cx="743" cy="790"/>
            </a:xfrm>
          </p:grpSpPr>
          <p:sp>
            <p:nvSpPr>
              <p:cNvPr id="45067" name="Line 11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5068" name="Group 12"/>
              <p:cNvGrpSpPr>
                <a:grpSpLocks/>
              </p:cNvGrpSpPr>
              <p:nvPr/>
            </p:nvGrpSpPr>
            <p:grpSpPr bwMode="auto">
              <a:xfrm>
                <a:off x="11581" y="3548"/>
                <a:ext cx="729" cy="790"/>
                <a:chOff x="11055" y="3816"/>
                <a:chExt cx="583" cy="790"/>
              </a:xfrm>
            </p:grpSpPr>
            <p:sp>
              <p:nvSpPr>
                <p:cNvPr id="4506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055" y="3816"/>
                  <a:ext cx="53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07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070" y="4156"/>
                  <a:ext cx="56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5071" name="Line 15"/>
            <p:cNvSpPr>
              <a:spLocks noChangeShapeType="1"/>
            </p:cNvSpPr>
            <p:nvPr/>
          </p:nvSpPr>
          <p:spPr bwMode="auto">
            <a:xfrm>
              <a:off x="2936" y="3753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Прямоугольник 98"/>
          <p:cNvSpPr/>
          <p:nvPr/>
        </p:nvSpPr>
        <p:spPr>
          <a:xfrm>
            <a:off x="7417645" y="4500570"/>
            <a:ext cx="809837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6299614" y="5143512"/>
            <a:ext cx="832279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4" name="Group 2"/>
          <p:cNvGrpSpPr>
            <a:grpSpLocks/>
          </p:cNvGrpSpPr>
          <p:nvPr/>
        </p:nvGrpSpPr>
        <p:grpSpPr bwMode="auto">
          <a:xfrm>
            <a:off x="6405157" y="4048004"/>
            <a:ext cx="793997" cy="1034619"/>
            <a:chOff x="2878" y="3211"/>
            <a:chExt cx="637" cy="812"/>
          </a:xfrm>
        </p:grpSpPr>
        <p:grpSp>
          <p:nvGrpSpPr>
            <p:cNvPr id="105" name="Group 3"/>
            <p:cNvGrpSpPr>
              <a:grpSpLocks/>
            </p:cNvGrpSpPr>
            <p:nvPr/>
          </p:nvGrpSpPr>
          <p:grpSpPr bwMode="auto">
            <a:xfrm>
              <a:off x="2943" y="3211"/>
              <a:ext cx="572" cy="812"/>
              <a:chOff x="11558" y="3511"/>
              <a:chExt cx="691" cy="812"/>
            </a:xfrm>
          </p:grpSpPr>
          <p:sp>
            <p:nvSpPr>
              <p:cNvPr id="107" name="Line 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8" name="Group 5"/>
              <p:cNvGrpSpPr>
                <a:grpSpLocks/>
              </p:cNvGrpSpPr>
              <p:nvPr/>
            </p:nvGrpSpPr>
            <p:grpSpPr bwMode="auto">
              <a:xfrm>
                <a:off x="11558" y="3511"/>
                <a:ext cx="691" cy="812"/>
                <a:chOff x="11044" y="3779"/>
                <a:chExt cx="553" cy="812"/>
              </a:xfrm>
            </p:grpSpPr>
            <p:sp>
              <p:nvSpPr>
                <p:cNvPr id="109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1044" y="3779"/>
                  <a:ext cx="44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1066" y="4141"/>
                  <a:ext cx="53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e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06" name="Line 8"/>
            <p:cNvSpPr>
              <a:spLocks noChangeShapeType="1"/>
            </p:cNvSpPr>
            <p:nvPr/>
          </p:nvSpPr>
          <p:spPr bwMode="auto">
            <a:xfrm>
              <a:off x="2878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1" name="Group 9"/>
          <p:cNvGrpSpPr>
            <a:grpSpLocks/>
          </p:cNvGrpSpPr>
          <p:nvPr/>
        </p:nvGrpSpPr>
        <p:grpSpPr bwMode="auto">
          <a:xfrm>
            <a:off x="8195861" y="4315425"/>
            <a:ext cx="733857" cy="1006588"/>
            <a:chOff x="2936" y="3248"/>
            <a:chExt cx="628" cy="790"/>
          </a:xfrm>
        </p:grpSpPr>
        <p:grpSp>
          <p:nvGrpSpPr>
            <p:cNvPr id="112" name="Group 10"/>
            <p:cNvGrpSpPr>
              <a:grpSpLocks/>
            </p:cNvGrpSpPr>
            <p:nvPr/>
          </p:nvGrpSpPr>
          <p:grpSpPr bwMode="auto">
            <a:xfrm>
              <a:off x="2949" y="3248"/>
              <a:ext cx="615" cy="790"/>
              <a:chOff x="11567" y="3548"/>
              <a:chExt cx="743" cy="790"/>
            </a:xfrm>
          </p:grpSpPr>
          <p:sp>
            <p:nvSpPr>
              <p:cNvPr id="114" name="Line 11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5" name="Group 12"/>
              <p:cNvGrpSpPr>
                <a:grpSpLocks/>
              </p:cNvGrpSpPr>
              <p:nvPr/>
            </p:nvGrpSpPr>
            <p:grpSpPr bwMode="auto">
              <a:xfrm>
                <a:off x="11581" y="3548"/>
                <a:ext cx="729" cy="790"/>
                <a:chOff x="11055" y="3816"/>
                <a:chExt cx="583" cy="790"/>
              </a:xfrm>
            </p:grpSpPr>
            <p:sp>
              <p:nvSpPr>
                <p:cNvPr id="11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055" y="3816"/>
                  <a:ext cx="53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070" y="4156"/>
                  <a:ext cx="56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3" name="Line 15"/>
            <p:cNvSpPr>
              <a:spLocks noChangeShapeType="1"/>
            </p:cNvSpPr>
            <p:nvPr/>
          </p:nvSpPr>
          <p:spPr bwMode="auto">
            <a:xfrm>
              <a:off x="2936" y="360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5072" name="Group 16"/>
          <p:cNvGrpSpPr>
            <a:grpSpLocks/>
          </p:cNvGrpSpPr>
          <p:nvPr/>
        </p:nvGrpSpPr>
        <p:grpSpPr bwMode="auto">
          <a:xfrm>
            <a:off x="6696214" y="5857892"/>
            <a:ext cx="2733570" cy="882025"/>
            <a:chOff x="12777" y="4098"/>
            <a:chExt cx="1816" cy="832"/>
          </a:xfrm>
        </p:grpSpPr>
        <p:sp>
          <p:nvSpPr>
            <p:cNvPr id="45073" name="Text Box 17"/>
            <p:cNvSpPr txBox="1">
              <a:spLocks noChangeArrowheads="1"/>
            </p:cNvSpPr>
            <p:nvPr/>
          </p:nvSpPr>
          <p:spPr bwMode="auto">
            <a:xfrm>
              <a:off x="14106" y="4249"/>
              <a:ext cx="332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074" name="Group 18"/>
            <p:cNvGrpSpPr>
              <a:grpSpLocks/>
            </p:cNvGrpSpPr>
            <p:nvPr/>
          </p:nvGrpSpPr>
          <p:grpSpPr bwMode="auto">
            <a:xfrm>
              <a:off x="12777" y="4098"/>
              <a:ext cx="1816" cy="832"/>
              <a:chOff x="12777" y="4050"/>
              <a:chExt cx="1816" cy="832"/>
            </a:xfrm>
          </p:grpSpPr>
          <p:grpSp>
            <p:nvGrpSpPr>
              <p:cNvPr id="45077" name="Group 21"/>
              <p:cNvGrpSpPr>
                <a:grpSpLocks/>
              </p:cNvGrpSpPr>
              <p:nvPr/>
            </p:nvGrpSpPr>
            <p:grpSpPr bwMode="auto">
              <a:xfrm>
                <a:off x="12777" y="4050"/>
                <a:ext cx="1816" cy="832"/>
                <a:chOff x="12777" y="4050"/>
                <a:chExt cx="1816" cy="832"/>
              </a:xfrm>
            </p:grpSpPr>
            <p:sp>
              <p:nvSpPr>
                <p:cNvPr id="4507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2824" y="4218"/>
                  <a:ext cx="531" cy="4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 =       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081" name="Line 25"/>
                <p:cNvSpPr>
                  <a:spLocks noChangeShapeType="1"/>
                </p:cNvSpPr>
                <p:nvPr/>
              </p:nvSpPr>
              <p:spPr bwMode="auto">
                <a:xfrm>
                  <a:off x="13246" y="4515"/>
                  <a:ext cx="38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088" name="Line 32"/>
                <p:cNvSpPr>
                  <a:spLocks noChangeShapeType="1"/>
                </p:cNvSpPr>
                <p:nvPr/>
              </p:nvSpPr>
              <p:spPr bwMode="auto">
                <a:xfrm>
                  <a:off x="12777" y="4526"/>
                  <a:ext cx="38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5093" name="Group 37"/>
                <p:cNvGrpSpPr>
                  <a:grpSpLocks/>
                </p:cNvGrpSpPr>
                <p:nvPr/>
              </p:nvGrpSpPr>
              <p:grpSpPr bwMode="auto">
                <a:xfrm>
                  <a:off x="13239" y="4050"/>
                  <a:ext cx="1354" cy="832"/>
                  <a:chOff x="2282" y="3336"/>
                  <a:chExt cx="1165" cy="832"/>
                </a:xfrm>
              </p:grpSpPr>
              <p:grpSp>
                <p:nvGrpSpPr>
                  <p:cNvPr id="45094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2282" y="3336"/>
                    <a:ext cx="1165" cy="832"/>
                    <a:chOff x="10784" y="3509"/>
                    <a:chExt cx="1411" cy="803"/>
                  </a:xfrm>
                </p:grpSpPr>
                <p:sp>
                  <p:nvSpPr>
                    <p:cNvPr id="45095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no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45096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784" y="3509"/>
                      <a:ext cx="1121" cy="803"/>
                      <a:chOff x="10412" y="3777"/>
                      <a:chExt cx="896" cy="803"/>
                    </a:xfrm>
                  </p:grpSpPr>
                  <p:sp>
                    <p:nvSpPr>
                      <p:cNvPr id="45097" name="Text Box 4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442" y="3777"/>
                        <a:ext cx="866" cy="4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28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 </a:t>
                        </a:r>
                        <a:r>
                          <a:rPr kumimoji="0" lang="en-US" sz="28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1</a:t>
                        </a:r>
                        <a:r>
                          <a:rPr kumimoji="0" lang="en-US" sz="2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  </a:t>
                        </a:r>
                        <a:r>
                          <a:rPr kumimoji="0" lang="en-US" sz="2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M</a:t>
                        </a:r>
                        <a:endPara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5098" name="Text Box 4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412" y="4130"/>
                        <a:ext cx="697" cy="4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2800" b="1" i="0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N</a:t>
                        </a:r>
                        <a:r>
                          <a:rPr kumimoji="0" lang="en-US" sz="2800" b="1" i="0" u="none" strike="noStrike" cap="none" normalizeH="0" baseline="-25000" dirty="0" err="1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A</a:t>
                        </a:r>
                        <a:r>
                          <a:rPr kumimoji="0" lang="en-US" sz="2800" b="1" i="0" u="none" strike="noStrike" cap="none" normalizeH="0" baseline="0" dirty="0" err="1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e</a:t>
                        </a:r>
                        <a:r>
                          <a:rPr kumimoji="0" lang="en-US" sz="2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en-US" sz="2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n</a:t>
                        </a:r>
                        <a:endPara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45099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2363" y="3772"/>
                    <a:ext cx="5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5100" name="AutoShape 44"/>
              <p:cNvSpPr>
                <a:spLocks noChangeArrowheads="1"/>
              </p:cNvSpPr>
              <p:nvPr/>
            </p:nvSpPr>
            <p:spPr bwMode="auto">
              <a:xfrm>
                <a:off x="13710" y="4092"/>
                <a:ext cx="323" cy="767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3" name="Прямоугольник 142"/>
          <p:cNvSpPr/>
          <p:nvPr/>
        </p:nvSpPr>
        <p:spPr>
          <a:xfrm>
            <a:off x="-32" y="4500570"/>
            <a:ext cx="238398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0" y="5643578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2.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" name="Прямоугольник 144"/>
          <p:cNvSpPr/>
          <p:nvPr/>
        </p:nvSpPr>
        <p:spPr>
          <a:xfrm>
            <a:off x="1500166" y="4786322"/>
            <a:ext cx="29882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эл.хим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эквивал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5" name="Группа 154"/>
          <p:cNvGrpSpPr/>
          <p:nvPr/>
        </p:nvGrpSpPr>
        <p:grpSpPr>
          <a:xfrm>
            <a:off x="428596" y="5257590"/>
            <a:ext cx="1714512" cy="907714"/>
            <a:chOff x="7899400" y="3483278"/>
            <a:chExt cx="904875" cy="521350"/>
          </a:xfrm>
        </p:grpSpPr>
        <p:sp>
          <p:nvSpPr>
            <p:cNvPr id="45101" name="Text Box 45"/>
            <p:cNvSpPr txBox="1">
              <a:spLocks noChangeArrowheads="1"/>
            </p:cNvSpPr>
            <p:nvPr/>
          </p:nvSpPr>
          <p:spPr bwMode="auto">
            <a:xfrm>
              <a:off x="7899400" y="3628925"/>
              <a:ext cx="455613" cy="30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=       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102" name="Group 46"/>
            <p:cNvGrpSpPr>
              <a:grpSpLocks/>
            </p:cNvGrpSpPr>
            <p:nvPr/>
          </p:nvGrpSpPr>
          <p:grpSpPr bwMode="auto">
            <a:xfrm>
              <a:off x="8128000" y="3483278"/>
              <a:ext cx="676275" cy="521350"/>
              <a:chOff x="2766" y="3359"/>
              <a:chExt cx="917" cy="822"/>
            </a:xfrm>
          </p:grpSpPr>
          <p:grpSp>
            <p:nvGrpSpPr>
              <p:cNvPr id="45103" name="Group 47"/>
              <p:cNvGrpSpPr>
                <a:grpSpLocks/>
              </p:cNvGrpSpPr>
              <p:nvPr/>
            </p:nvGrpSpPr>
            <p:grpSpPr bwMode="auto">
              <a:xfrm>
                <a:off x="2766" y="3359"/>
                <a:ext cx="917" cy="822"/>
                <a:chOff x="11367" y="3530"/>
                <a:chExt cx="1110" cy="793"/>
              </a:xfrm>
            </p:grpSpPr>
            <p:sp>
              <p:nvSpPr>
                <p:cNvPr id="45104" name="Line 4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5105" name="Group 49"/>
                <p:cNvGrpSpPr>
                  <a:grpSpLocks/>
                </p:cNvGrpSpPr>
                <p:nvPr/>
              </p:nvGrpSpPr>
              <p:grpSpPr bwMode="auto">
                <a:xfrm>
                  <a:off x="11367" y="3530"/>
                  <a:ext cx="1110" cy="793"/>
                  <a:chOff x="10875" y="3798"/>
                  <a:chExt cx="887" cy="793"/>
                </a:xfrm>
              </p:grpSpPr>
              <p:sp>
                <p:nvSpPr>
                  <p:cNvPr id="45106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98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5107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5108" name="Line 5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109" name="AutoShape 53"/>
            <p:cNvSpPr>
              <a:spLocks noChangeArrowheads="1"/>
            </p:cNvSpPr>
            <p:nvPr/>
          </p:nvSpPr>
          <p:spPr bwMode="auto">
            <a:xfrm>
              <a:off x="8420100" y="3521075"/>
              <a:ext cx="247650" cy="423863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7" name="Прямоугольник 156"/>
          <p:cNvSpPr/>
          <p:nvPr/>
        </p:nvSpPr>
        <p:spPr>
          <a:xfrm>
            <a:off x="2071670" y="5143512"/>
            <a:ext cx="25262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химический…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110" name="Rectangle 54"/>
          <p:cNvSpPr>
            <a:spLocks noChangeArrowheads="1"/>
          </p:cNvSpPr>
          <p:nvPr/>
        </p:nvSpPr>
        <p:spPr bwMode="auto">
          <a:xfrm>
            <a:off x="2000232" y="5812713"/>
            <a:ext cx="2500330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Фарадея</a:t>
            </a:r>
          </a:p>
          <a:p>
            <a:pPr lvl="0"/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=96500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моль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111" name="Group 55"/>
          <p:cNvGrpSpPr>
            <a:grpSpLocks/>
          </p:cNvGrpSpPr>
          <p:nvPr/>
        </p:nvGrpSpPr>
        <p:grpSpPr bwMode="auto">
          <a:xfrm>
            <a:off x="285720" y="3286124"/>
            <a:ext cx="1428728" cy="1000132"/>
            <a:chOff x="14063" y="4708"/>
            <a:chExt cx="1050" cy="841"/>
          </a:xfrm>
        </p:grpSpPr>
        <p:sp>
          <p:nvSpPr>
            <p:cNvPr id="45112" name="Text Box 56"/>
            <p:cNvSpPr txBox="1">
              <a:spLocks noChangeArrowheads="1"/>
            </p:cNvSpPr>
            <p:nvPr/>
          </p:nvSpPr>
          <p:spPr bwMode="auto">
            <a:xfrm>
              <a:off x="14063" y="4918"/>
              <a:ext cx="719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      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113" name="Group 57"/>
            <p:cNvGrpSpPr>
              <a:grpSpLocks/>
            </p:cNvGrpSpPr>
            <p:nvPr/>
          </p:nvGrpSpPr>
          <p:grpSpPr bwMode="auto">
            <a:xfrm>
              <a:off x="14485" y="4708"/>
              <a:ext cx="628" cy="841"/>
              <a:chOff x="2766" y="3336"/>
              <a:chExt cx="917" cy="841"/>
            </a:xfrm>
          </p:grpSpPr>
          <p:grpSp>
            <p:nvGrpSpPr>
              <p:cNvPr id="45114" name="Group 58"/>
              <p:cNvGrpSpPr>
                <a:grpSpLocks/>
              </p:cNvGrpSpPr>
              <p:nvPr/>
            </p:nvGrpSpPr>
            <p:grpSpPr bwMode="auto">
              <a:xfrm>
                <a:off x="2766" y="3336"/>
                <a:ext cx="917" cy="841"/>
                <a:chOff x="11367" y="3511"/>
                <a:chExt cx="1110" cy="812"/>
              </a:xfrm>
            </p:grpSpPr>
            <p:sp>
              <p:nvSpPr>
                <p:cNvPr id="45115" name="Line 59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5116" name="Group 60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</p:grpSpPr>
              <p:sp>
                <p:nvSpPr>
                  <p:cNvPr id="45117" name="Text Box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5118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5119" name="Line 63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8" name="Прямоугольник 1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5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7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13 3.33333E-6 L 0.21719 -0.0011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3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3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3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3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3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3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3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3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3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3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3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3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3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3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3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A03C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88437E-6 L 0.07657 0.12813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0485 L -0.02934 0.10661 " pathEditMode="relative" rAng="0" ptsTypes="AA">
                                      <p:cBhvr>
                                        <p:cTn id="16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45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45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45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45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45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45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35" dur="2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37" dur="2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39" dur="2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1" dur="2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3" dur="20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5" dur="2000" fill="hold"/>
                                        <p:tgtEl>
                                          <p:spTgt spid="1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7" dur="20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20" grpId="0" animBg="1"/>
      <p:bldP spid="156" grpId="0" animBg="1"/>
      <p:bldP spid="156" grpId="1" animBg="1"/>
      <p:bldP spid="142" grpId="0" animBg="1"/>
      <p:bldP spid="87" grpId="0" animBg="1"/>
      <p:bldP spid="86" grpId="0" animBg="1"/>
      <p:bldP spid="86" grpId="1" animBg="1"/>
      <p:bldP spid="102" grpId="0"/>
      <p:bldP spid="3" grpId="0"/>
      <p:bldP spid="77" grpId="0" uiExpand="1" build="p" animBg="1"/>
      <p:bldP spid="77" grpId="1" build="allAtOnce" animBg="1"/>
      <p:bldP spid="78" grpId="0" animBg="1"/>
      <p:bldP spid="79" grpId="0" animBg="1"/>
      <p:bldP spid="80" grpId="0" animBg="1"/>
      <p:bldP spid="81" grpId="0" animBg="1"/>
      <p:bldP spid="89" grpId="0" animBg="1"/>
      <p:bldP spid="99" grpId="0" animBg="1"/>
      <p:bldP spid="100" grpId="0" animBg="1"/>
      <p:bldP spid="143" grpId="0" animBg="1"/>
      <p:bldP spid="143" grpId="1" animBg="1"/>
      <p:bldP spid="144" grpId="0"/>
      <p:bldP spid="145" grpId="0"/>
      <p:bldP spid="157" grpId="0"/>
      <p:bldP spid="45110" grpId="0" animBg="1"/>
      <p:bldP spid="1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7631</TotalTime>
  <Words>1577</Words>
  <Application>Microsoft Office PowerPoint</Application>
  <PresentationFormat>Экран (4:3)</PresentationFormat>
  <Paragraphs>403</Paragraphs>
  <Slides>27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Домашнее задание.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969</cp:revision>
  <dcterms:created xsi:type="dcterms:W3CDTF">2009-11-04T14:29:22Z</dcterms:created>
  <dcterms:modified xsi:type="dcterms:W3CDTF">2020-07-20T05:58:51Z</dcterms:modified>
</cp:coreProperties>
</file>