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ms-powerpoint.presentation.macroEnabled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1" r:id="rId1"/>
  </p:sldMasterIdLst>
  <p:notesMasterIdLst>
    <p:notesMasterId r:id="rId29"/>
  </p:notesMasterIdLst>
  <p:sldIdLst>
    <p:sldId id="354" r:id="rId2"/>
    <p:sldId id="367" r:id="rId3"/>
    <p:sldId id="311" r:id="rId4"/>
    <p:sldId id="421" r:id="rId5"/>
    <p:sldId id="316" r:id="rId6"/>
    <p:sldId id="399" r:id="rId7"/>
    <p:sldId id="406" r:id="rId8"/>
    <p:sldId id="407" r:id="rId9"/>
    <p:sldId id="408" r:id="rId10"/>
    <p:sldId id="400" r:id="rId11"/>
    <p:sldId id="405" r:id="rId12"/>
    <p:sldId id="401" r:id="rId13"/>
    <p:sldId id="411" r:id="rId14"/>
    <p:sldId id="410" r:id="rId15"/>
    <p:sldId id="415" r:id="rId16"/>
    <p:sldId id="382" r:id="rId17"/>
    <p:sldId id="413" r:id="rId18"/>
    <p:sldId id="404" r:id="rId19"/>
    <p:sldId id="416" r:id="rId20"/>
    <p:sldId id="417" r:id="rId21"/>
    <p:sldId id="419" r:id="rId22"/>
    <p:sldId id="420" r:id="rId23"/>
    <p:sldId id="373" r:id="rId24"/>
    <p:sldId id="380" r:id="rId25"/>
    <p:sldId id="412" r:id="rId26"/>
    <p:sldId id="409" r:id="rId27"/>
    <p:sldId id="389" r:id="rId2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browse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33CC"/>
    <a:srgbClr val="66CCFF"/>
    <a:srgbClr val="006600"/>
    <a:srgbClr val="220FB1"/>
    <a:srgbClr val="000099"/>
    <a:srgbClr val="003300"/>
    <a:srgbClr val="000000"/>
    <a:srgbClr val="365D21"/>
    <a:srgbClr val="0014AC"/>
    <a:srgbClr val="2706E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55" autoAdjust="0"/>
    <p:restoredTop sz="94336" autoAdjust="0"/>
  </p:normalViewPr>
  <p:slideViewPr>
    <p:cSldViewPr>
      <p:cViewPr>
        <p:scale>
          <a:sx n="89" d="100"/>
          <a:sy n="89" d="100"/>
        </p:scale>
        <p:origin x="-1434" y="-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376E3A03-BB73-4ED6-99C4-4CFD2A94209F}" type="datetimeFigureOut">
              <a:rPr lang="ru-RU"/>
              <a:pPr>
                <a:defRPr/>
              </a:pPr>
              <a:t>20.07.2020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DDA3820B-7150-4465-9329-879E122C3E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8171367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A3820B-7150-4465-9329-879E122C3E88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811762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A3820B-7150-4465-9329-879E122C3E88}" type="slidenum">
              <a:rPr lang="ru-RU" smtClean="0"/>
              <a:pPr>
                <a:defRPr/>
              </a:pPr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811762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A3820B-7150-4465-9329-879E122C3E88}" type="slidenum">
              <a:rPr lang="ru-RU" smtClean="0"/>
              <a:pPr>
                <a:defRPr/>
              </a:pPr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811762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96998B-470D-40EF-A191-BD62BA73A0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4D8782-41D5-4251-85C2-531FFE3C84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C874C7-9393-40C1-A385-7AF3418EC4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D63DA3-EFB4-4EDF-8F87-C68D53915E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DB4824-2863-4106-B7A6-92F782BD50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4008A9-4259-4C93-99C2-5939032736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E2D8F1-AE7D-4559-9F5C-0762D2F1D8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76B807-3976-45DB-8AE9-7E0057AB82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BC2D45-DCC5-40D6-8543-A23820867A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5DC91E-F650-4703-95E6-2CB7DCA586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D6F8FC-428F-40A9-A415-F1D3D6AE18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29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2EAED02A-B3E0-45D7-94C6-41158E69FE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4" r:id="rId1"/>
    <p:sldLayoutId id="2147483815" r:id="rId2"/>
    <p:sldLayoutId id="2147483816" r:id="rId3"/>
    <p:sldLayoutId id="2147483811" r:id="rId4"/>
    <p:sldLayoutId id="2147483817" r:id="rId5"/>
    <p:sldLayoutId id="2147483812" r:id="rId6"/>
    <p:sldLayoutId id="2147483818" r:id="rId7"/>
    <p:sldLayoutId id="2147483819" r:id="rId8"/>
    <p:sldLayoutId id="2147483820" r:id="rId9"/>
    <p:sldLayoutId id="2147483813" r:id="rId10"/>
    <p:sldLayoutId id="214748382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6.wav"/><Relationship Id="rId4" Type="http://schemas.openxmlformats.org/officeDocument/2006/relationships/audio" Target="../media/audio2.wav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8.wav"/><Relationship Id="rId7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6.wav"/><Relationship Id="rId5" Type="http://schemas.openxmlformats.org/officeDocument/2006/relationships/audio" Target="../media/audio7.wav"/><Relationship Id="rId4" Type="http://schemas.openxmlformats.org/officeDocument/2006/relationships/audio" Target="../media/audio4.wav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8.wav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8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4.wav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7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audio" Target="../media/audio4.wav"/><Relationship Id="rId3" Type="http://schemas.openxmlformats.org/officeDocument/2006/relationships/audio" Target="../media/audio9.wav"/><Relationship Id="rId7" Type="http://schemas.openxmlformats.org/officeDocument/2006/relationships/audio" Target="../media/audio5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2.wav"/><Relationship Id="rId5" Type="http://schemas.openxmlformats.org/officeDocument/2006/relationships/audio" Target="../media/audio8.wav"/><Relationship Id="rId4" Type="http://schemas.openxmlformats.org/officeDocument/2006/relationships/audio" Target="../media/audio1.wav"/><Relationship Id="rId9" Type="http://schemas.openxmlformats.org/officeDocument/2006/relationships/audio" Target="../media/audio6.wav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7" Type="http://schemas.openxmlformats.org/officeDocument/2006/relationships/audio" Target="../media/audio1.wav"/><Relationship Id="rId2" Type="http://schemas.openxmlformats.org/officeDocument/2006/relationships/audio" Target="../media/audio9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6.wav"/><Relationship Id="rId5" Type="http://schemas.openxmlformats.org/officeDocument/2006/relationships/audio" Target="../media/audio4.wav"/><Relationship Id="rId4" Type="http://schemas.openxmlformats.org/officeDocument/2006/relationships/audio" Target="../media/audio8.wav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audio" Target="../media/audio4.wav"/><Relationship Id="rId3" Type="http://schemas.openxmlformats.org/officeDocument/2006/relationships/audio" Target="../media/audio9.wav"/><Relationship Id="rId7" Type="http://schemas.openxmlformats.org/officeDocument/2006/relationships/audio" Target="../media/audio5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2.wav"/><Relationship Id="rId5" Type="http://schemas.openxmlformats.org/officeDocument/2006/relationships/audio" Target="../media/audio8.wav"/><Relationship Id="rId4" Type="http://schemas.openxmlformats.org/officeDocument/2006/relationships/audio" Target="../media/audio1.wav"/><Relationship Id="rId9" Type="http://schemas.openxmlformats.org/officeDocument/2006/relationships/audio" Target="../media/audio6.wav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8.wav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audio" Target="../media/audio4.wav"/><Relationship Id="rId7" Type="http://schemas.openxmlformats.org/officeDocument/2006/relationships/audio" Target="../media/audio6.wav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5" Type="http://schemas.openxmlformats.org/officeDocument/2006/relationships/audio" Target="../media/audio5.wav"/><Relationship Id="rId10" Type="http://schemas.openxmlformats.org/officeDocument/2006/relationships/image" Target="../media/image14.jpeg"/><Relationship Id="rId4" Type="http://schemas.openxmlformats.org/officeDocument/2006/relationships/audio" Target="../media/audio2.wav"/><Relationship Id="rId9" Type="http://schemas.openxmlformats.org/officeDocument/2006/relationships/image" Target="../media/image1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audio" Target="../media/audio3.wav"/><Relationship Id="rId7" Type="http://schemas.openxmlformats.org/officeDocument/2006/relationships/image" Target="../media/image3.png"/><Relationship Id="rId12" Type="http://schemas.openxmlformats.org/officeDocument/2006/relationships/image" Target="../media/image8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5.wav"/><Relationship Id="rId11" Type="http://schemas.openxmlformats.org/officeDocument/2006/relationships/image" Target="../media/image7.jpeg"/><Relationship Id="rId5" Type="http://schemas.openxmlformats.org/officeDocument/2006/relationships/audio" Target="../media/audio4.wav"/><Relationship Id="rId10" Type="http://schemas.openxmlformats.org/officeDocument/2006/relationships/image" Target="../media/image6.jpeg"/><Relationship Id="rId4" Type="http://schemas.openxmlformats.org/officeDocument/2006/relationships/audio" Target="../media/audio1.wav"/><Relationship Id="rId9" Type="http://schemas.openxmlformats.org/officeDocument/2006/relationships/image" Target="../media/image5.jpe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8.jpeg"/><Relationship Id="rId3" Type="http://schemas.openxmlformats.org/officeDocument/2006/relationships/audio" Target="../media/audio2.wav"/><Relationship Id="rId7" Type="http://schemas.openxmlformats.org/officeDocument/2006/relationships/image" Target="../media/image3.png"/><Relationship Id="rId12" Type="http://schemas.openxmlformats.org/officeDocument/2006/relationships/image" Target="../media/image7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5.wav"/><Relationship Id="rId11" Type="http://schemas.openxmlformats.org/officeDocument/2006/relationships/image" Target="../media/image6.jpeg"/><Relationship Id="rId5" Type="http://schemas.openxmlformats.org/officeDocument/2006/relationships/audio" Target="../media/audio1.wav"/><Relationship Id="rId10" Type="http://schemas.openxmlformats.org/officeDocument/2006/relationships/image" Target="../media/image5.jpeg"/><Relationship Id="rId4" Type="http://schemas.openxmlformats.org/officeDocument/2006/relationships/audio" Target="../media/audio3.wav"/><Relationship Id="rId9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audio" Target="../media/audio3.wav"/><Relationship Id="rId7" Type="http://schemas.openxmlformats.org/officeDocument/2006/relationships/image" Target="../media/image3.png"/><Relationship Id="rId12" Type="http://schemas.openxmlformats.org/officeDocument/2006/relationships/image" Target="../media/image8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5.wav"/><Relationship Id="rId11" Type="http://schemas.openxmlformats.org/officeDocument/2006/relationships/image" Target="../media/image7.jpeg"/><Relationship Id="rId5" Type="http://schemas.openxmlformats.org/officeDocument/2006/relationships/audio" Target="../media/audio4.wav"/><Relationship Id="rId10" Type="http://schemas.openxmlformats.org/officeDocument/2006/relationships/image" Target="../media/image6.jpeg"/><Relationship Id="rId4" Type="http://schemas.openxmlformats.org/officeDocument/2006/relationships/audio" Target="../media/audio1.wav"/><Relationship Id="rId9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.wav"/><Relationship Id="rId4" Type="http://schemas.openxmlformats.org/officeDocument/2006/relationships/audio" Target="../media/audio6.wav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audio" Target="../media/audio5.wav"/><Relationship Id="rId3" Type="http://schemas.openxmlformats.org/officeDocument/2006/relationships/audio" Target="../media/audio4.wav"/><Relationship Id="rId7" Type="http://schemas.openxmlformats.org/officeDocument/2006/relationships/audio" Target="../media/audio8.wav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.wav"/><Relationship Id="rId5" Type="http://schemas.openxmlformats.org/officeDocument/2006/relationships/audio" Target="../media/audio6.wav"/><Relationship Id="rId4" Type="http://schemas.openxmlformats.org/officeDocument/2006/relationships/audio" Target="../media/audio2.wav"/><Relationship Id="rId9" Type="http://schemas.openxmlformats.org/officeDocument/2006/relationships/audio" Target="../media/audio9.wav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audio" Target="../media/audio8.wav"/><Relationship Id="rId3" Type="http://schemas.openxmlformats.org/officeDocument/2006/relationships/audio" Target="../media/audio5.wav"/><Relationship Id="rId7" Type="http://schemas.openxmlformats.org/officeDocument/2006/relationships/audio" Target="../media/audio2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6.wav"/><Relationship Id="rId5" Type="http://schemas.openxmlformats.org/officeDocument/2006/relationships/audio" Target="../media/audio1.wav"/><Relationship Id="rId4" Type="http://schemas.openxmlformats.org/officeDocument/2006/relationships/audio" Target="../media/audio7.wav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audio" Target="../media/audio5.wav"/><Relationship Id="rId3" Type="http://schemas.openxmlformats.org/officeDocument/2006/relationships/audio" Target="../media/audio1.wav"/><Relationship Id="rId7" Type="http://schemas.openxmlformats.org/officeDocument/2006/relationships/audio" Target="../media/audio8.wav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2.wav"/><Relationship Id="rId5" Type="http://schemas.openxmlformats.org/officeDocument/2006/relationships/audio" Target="../media/audio6.wav"/><Relationship Id="rId4" Type="http://schemas.openxmlformats.org/officeDocument/2006/relationships/audio" Target="../media/audio4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858280" y="25003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6865" name="Rectangle 1"/>
          <p:cNvSpPr>
            <a:spLocks noChangeArrowheads="1"/>
          </p:cNvSpPr>
          <p:nvPr/>
        </p:nvSpPr>
        <p:spPr bwMode="auto">
          <a:xfrm>
            <a:off x="0" y="71414"/>
            <a:ext cx="9144000" cy="6001643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Урок - 1 (ток в средах) № 84. 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раздел (VI) «Эл. ток в различных средах»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ТЕМА:/т16/ Основные положения электронной проводимости металлов.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ЦЕЛИ: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Знания учащихся об электрическом токе в металлах и электролитах.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Задачи: 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СОЗДАТЬ УСЛОВИЯ ДЛЯ ПОНИМАНИЯ УЧАЩИМИСЯ ЭЛЕКТРОННОЙ ПРОВОДИМОСТИ МЕТАЛЛОВ, ПОДТТВЕРЖДЕННОЙ ОПЫТАМИ К. РИККЕ (1901Г), МАНДЕЛЬШТАМОМ И ПАПАЛЕКСИ (1913Г) И СТЮАРТОМ И ТОЛМЕНОМ (1916Г); ДЛЯ УСВОЕНИЯ ПОНЯТИЙ &lt;ДИССОЦИАЦИЯ&gt;, &lt;РЕКОМБИНАЦИЯ&gt;, &lt;ЭЛЕТРОЛИЗ&gt;, ГАЛЬВАНОСТЕГИЯ&gt;, &lt;ГАЛЬВАНОПЛАСТИКА&gt;, &lt;ХИМИЧЕСКИЙ ЭКВИВАЛЕНТ&gt;, &lt;ЭЛЕКТРОХИМИЧЕСКИЙ ЭКВИВАЛЕНТ&gt;; ДЛЯ УСВОЕНИЯ ЗАКОНОВ ЭЛЕКТРОЛИЗА.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ТИП УРОКА: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ВИД УРОКА: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ДЕМОНСТРАЦИИ: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1.Электролиз сульфата меди.   2.Сравнение проводимости воды и раствора соли.   3.Зависимость сопротивления электролитической ванны от длины, сечения концентрации и температуры.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368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285720" y="926415"/>
            <a:ext cx="8429684" cy="4401205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28600" marR="0" lvl="0" indent="-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ru-RU" sz="40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Антикоризийные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Ni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</a:t>
            </a:r>
            <a:r>
              <a:rPr kumimoji="0" lang="ru-RU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ние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о 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Cu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хромир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золоч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…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Гальванопластика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Якоби 1836г (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отслаиваемые…)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Пушкин,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полиграфия,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3. Гальваностегия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                 чистые 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Cu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, 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Al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, 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lumMod val="65000"/>
              <a:alpha val="8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300"/>
                                        <p:tgtEl>
                                          <p:spTgt spid="23554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1A03C5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300"/>
                                        <p:tgtEl>
                                          <p:spTgt spid="23554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300"/>
                                        <p:tgtEl>
                                          <p:spTgt spid="23554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300"/>
                                        <p:tgtEl>
                                          <p:spTgt spid="23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1A03C5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300"/>
                                        <p:tgtEl>
                                          <p:spTgt spid="23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300"/>
                                        <p:tgtEl>
                                          <p:spTgt spid="23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300"/>
                                        <p:tgtEl>
                                          <p:spTgt spid="235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1A03C5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300"/>
                                        <p:tgtEl>
                                          <p:spTgt spid="235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300"/>
                                        <p:tgtEl>
                                          <p:spTgt spid="235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300"/>
                                        <p:tgtEl>
                                          <p:spTgt spid="235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1A03C5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300"/>
                                        <p:tgtEl>
                                          <p:spTgt spid="235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300"/>
                                        <p:tgtEl>
                                          <p:spTgt spid="235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300"/>
                                        <p:tgtEl>
                                          <p:spTgt spid="235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1A03C5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300"/>
                                        <p:tgtEl>
                                          <p:spTgt spid="235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300"/>
                                        <p:tgtEl>
                                          <p:spTgt spid="235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300"/>
                                        <p:tgtEl>
                                          <p:spTgt spid="235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1A03C5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300"/>
                                        <p:tgtEl>
                                          <p:spTgt spid="235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300"/>
                                        <p:tgtEl>
                                          <p:spTgt spid="235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9" dur="300"/>
                                        <p:tgtEl>
                                          <p:spTgt spid="235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1A03C5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0" dur="300"/>
                                        <p:tgtEl>
                                          <p:spTgt spid="235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300"/>
                                        <p:tgtEl>
                                          <p:spTgt spid="235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6" dur="300"/>
                                        <p:tgtEl>
                                          <p:spTgt spid="2355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1A03C5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7" dur="300"/>
                                        <p:tgtEl>
                                          <p:spTgt spid="2355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300"/>
                                        <p:tgtEl>
                                          <p:spTgt spid="2355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 uiExpand="1" build="p" animBg="1"/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0" y="2643183"/>
          <a:ext cx="9144000" cy="4455121"/>
        </p:xfrm>
        <a:graphic>
          <a:graphicData uri="http://schemas.openxmlformats.org/drawingml/2006/table">
            <a:tbl>
              <a:tblPr/>
              <a:tblGrid>
                <a:gridCol w="551366"/>
                <a:gridCol w="7756292"/>
                <a:gridCol w="836342"/>
              </a:tblGrid>
              <a:tr h="297595"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. Д.З. гр.7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Times New Roman"/>
                          <a:cs typeface="Times New Roman"/>
                        </a:rPr>
                        <a:t>2м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97595"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Консультация по теме 18.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Times New Roman"/>
                          <a:cs typeface="Times New Roman"/>
                        </a:rPr>
                        <a:t>3м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142682"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Закрепление знаний по теме: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ru-RU" sz="2000" b="1" u="sng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2000" b="1" u="sng" dirty="0" err="1">
                          <a:latin typeface="Times New Roman"/>
                          <a:ea typeface="Times New Roman"/>
                          <a:cs typeface="Times New Roman"/>
                        </a:rPr>
                        <a:t>аудиализация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Ток в жидкостях. Электролиз</a:t>
                      </a:r>
                      <a:endParaRPr lang="ru-RU" sz="1800" b="1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220FB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Применение электролиза. </a:t>
                      </a:r>
                      <a:r>
                        <a:rPr lang="ru-RU" sz="2800" dirty="0">
                          <a:latin typeface="Times New Roman"/>
                          <a:ea typeface="Times New Roman"/>
                          <a:cs typeface="Times New Roman"/>
                        </a:rPr>
                        <a:t>Доказать электронную проводимость металлов.</a:t>
                      </a: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2000" b="1" u="sng" dirty="0">
                          <a:latin typeface="Times New Roman"/>
                          <a:ea typeface="Times New Roman"/>
                          <a:cs typeface="Times New Roman"/>
                        </a:rPr>
                        <a:t>визуализация.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Times New Roman"/>
                          <a:cs typeface="Times New Roman"/>
                        </a:rPr>
                        <a:t>10м 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hangingPunct="0">
                        <a:spcAft>
                          <a:spcPts val="0"/>
                        </a:spcAft>
                      </a:pPr>
                      <a:endParaRPr lang="ru-RU" sz="2000" b="1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hangingPunct="0">
                        <a:spcAft>
                          <a:spcPts val="0"/>
                        </a:spcAft>
                      </a:pPr>
                      <a:endParaRPr lang="ru-RU" sz="2000" b="1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hangingPunct="0">
                        <a:spcAft>
                          <a:spcPts val="0"/>
                        </a:spcAft>
                      </a:pPr>
                      <a:endParaRPr lang="ru-RU" sz="2000" b="1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hangingPunct="0">
                        <a:spcAft>
                          <a:spcPts val="0"/>
                        </a:spcAft>
                      </a:pPr>
                      <a:endParaRPr lang="ru-RU" sz="2000" b="1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hangingPunct="0">
                        <a:spcAft>
                          <a:spcPts val="0"/>
                        </a:spcAft>
                      </a:pPr>
                      <a:endParaRPr lang="ru-RU" sz="2000" b="1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0м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595189"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Применение знаний темы для решения задач: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Упр.12 (стр.200) /1-у,2-у, 3,4,5,6,7- п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Times New Roman"/>
                          <a:cs typeface="Times New Roman"/>
                        </a:rPr>
                        <a:t>10м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97595"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Викторина.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Times New Roman"/>
                          <a:cs typeface="Times New Roman"/>
                        </a:rPr>
                        <a:t>10м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584161"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Times New Roman"/>
                          <a:cs typeface="Times New Roman"/>
                        </a:rPr>
                        <a:t>ДЗ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гр.№</a:t>
                      </a:r>
                      <a:r>
                        <a:rPr lang="ru-RU" sz="2000" dirty="0" smtClean="0">
                          <a:latin typeface="Times New Roman"/>
                          <a:ea typeface="Times New Roman"/>
                          <a:cs typeface="Times New Roman"/>
                        </a:rPr>
                        <a:t>7.принести  </a:t>
                      </a:r>
                      <a:r>
                        <a:rPr lang="ru-RU" sz="2000" dirty="0" err="1">
                          <a:latin typeface="Times New Roman"/>
                          <a:ea typeface="Times New Roman"/>
                          <a:cs typeface="Times New Roman"/>
                        </a:rPr>
                        <a:t>Шахмаев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Times New Roman"/>
                          <a:cs typeface="Times New Roman"/>
                        </a:rPr>
                        <a:t>50м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1201" name="Rectangle 1"/>
          <p:cNvSpPr>
            <a:spLocks noChangeArrowheads="1"/>
          </p:cNvSpPr>
          <p:nvPr/>
        </p:nvSpPr>
        <p:spPr bwMode="auto">
          <a:xfrm>
            <a:off x="0" y="-24"/>
            <a:ext cx="9144000" cy="2677656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Урок - 2 (ток в средах) №85.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раздел (VI)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ТЕМА: /зт18/ Электрический ток в электролитах.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Законы </a:t>
            </a:r>
            <a:r>
              <a:rPr kumimoji="0" lang="ru-RU" sz="2400" b="1" i="0" u="sng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элктролиза</a:t>
            </a:r>
            <a:r>
              <a:rPr kumimoji="0" lang="ru-RU" sz="24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ЦЕЛИ: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Закрепление знаний учащихся по теме 18.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Задачи: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СОЗДАТЬ УСЛОВИЯ ДЛЯ ЗАКРЕПЛЕНИЯ ЗНАНИЙ УЧАЩИХСЯ ПО ТЕМЕ.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ТИП УРОКА: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ВИД УРОКА: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ДЕМОНСТРАЦИИ: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ХОД УРОКА: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851194430"/>
              </p:ext>
            </p:extLst>
          </p:nvPr>
        </p:nvGraphicFramePr>
        <p:xfrm>
          <a:off x="15656" y="3396560"/>
          <a:ext cx="9144000" cy="341681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96873"/>
                <a:gridCol w="7464279"/>
                <a:gridCol w="982848"/>
              </a:tblGrid>
              <a:tr h="427484"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8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Консультация по задачам гр. № 7.</a:t>
                      </a:r>
                      <a:endParaRPr lang="ru-RU" sz="18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5м</a:t>
                      </a:r>
                      <a:endParaRPr lang="ru-RU" sz="18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427484"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8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Д.З. гр. № 8.</a:t>
                      </a:r>
                      <a:endParaRPr lang="ru-RU" sz="18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2м</a:t>
                      </a:r>
                      <a:endParaRPr lang="ru-RU" sz="18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427484"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8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Планирование лабораторной работы.</a:t>
                      </a:r>
                      <a:endParaRPr lang="ru-RU" sz="18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13м</a:t>
                      </a:r>
                      <a:endParaRPr lang="ru-RU" sz="18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427484"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8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Выполнение работы ( с одновременным решением задач Шахмаев 10(6, 3,) 10(4,5)</a:t>
                      </a:r>
                      <a:endParaRPr lang="ru-RU" sz="18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15м</a:t>
                      </a:r>
                      <a:endParaRPr lang="ru-RU" sz="18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427484"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8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Вычисление электрохимического эквивалента меди и заряда электрона</a:t>
                      </a:r>
                      <a:endParaRPr lang="ru-RU" sz="18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10м</a:t>
                      </a:r>
                      <a:endParaRPr lang="ru-RU" sz="18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427484"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ДЗ</a:t>
                      </a:r>
                      <a:endParaRPr lang="ru-RU" sz="18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hangingPunct="0"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гр. 8.</a:t>
                      </a:r>
                      <a:endParaRPr lang="ru-RU" sz="18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50м</a:t>
                      </a:r>
                      <a:endParaRPr lang="ru-RU" sz="18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4758" y="-551266"/>
            <a:ext cx="8979479" cy="32932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Урок - 3 (ток в средах) №86.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раздел (VI)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ТЕМА: /лр.№9/ Определение заряда электрона.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ЦЕЛИ: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Практические навыки учащихся в определении заряда электрона.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Задачи: 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СОЗДАТЬ УСЛОВИЯ ДЛЯ РАЗВИТИЯ ПРАКТИЧЕСКИХ НАВЫКОВ В РАБОТЕ С ЭЛЕКТРОЛИТИЧЕСКИМИ ВАННАМИ, ВЕСАМИ; ДЛЯ МСПОЛЬЗОВАНИЯ ЗАКОНОВ ЭЛЕКТРОЛИЗА.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ТИП УРОКА: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ВИД УРОКА: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ДЕМОНСТРАЦИИ: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ХОД УРОКА: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01915" y="0"/>
            <a:ext cx="609897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i="1" dirty="0" smtClean="0">
                <a:latin typeface="Times New Roman" pitchFamily="18" charset="0"/>
                <a:cs typeface="Times New Roman" pitchFamily="18" charset="0"/>
              </a:rPr>
              <a:t>Лабораторная </a:t>
            </a:r>
            <a:r>
              <a:rPr lang="ru-RU" sz="4000" i="1" smtClean="0">
                <a:latin typeface="Times New Roman" pitchFamily="18" charset="0"/>
                <a:cs typeface="Times New Roman" pitchFamily="18" charset="0"/>
              </a:rPr>
              <a:t>работа </a:t>
            </a:r>
            <a:r>
              <a:rPr lang="ru-RU" sz="4000" smtClean="0">
                <a:latin typeface="Times New Roman" pitchFamily="18" charset="0"/>
                <a:cs typeface="Times New Roman" pitchFamily="18" charset="0"/>
              </a:rPr>
              <a:t>№8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57224" y="571480"/>
            <a:ext cx="812251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Измерение электрохимического эквивалента меди (</a:t>
            </a:r>
            <a:r>
              <a:rPr lang="ru-RU" sz="3200" b="1" dirty="0" smtClean="0">
                <a:solidFill>
                  <a:srgbClr val="220FB1"/>
                </a:solidFill>
                <a:latin typeface="Times New Roman" pitchFamily="18" charset="0"/>
                <a:cs typeface="Times New Roman" pitchFamily="18" charset="0"/>
              </a:rPr>
              <a:t>заряда электрона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). 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1412776"/>
            <a:ext cx="293349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u="sng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Оборудование:</a:t>
            </a:r>
            <a:endParaRPr lang="ru-RU" sz="3200" b="1" u="sng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1869" y="1806946"/>
            <a:ext cx="905254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амперметр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, реостат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, электролитическая ванна,</a:t>
            </a:r>
          </a:p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источник тока,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соединительные провода, весы,</a:t>
            </a:r>
          </a:p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часы.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64088" y="3143249"/>
            <a:ext cx="23698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u="sng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ход работы:</a:t>
            </a:r>
            <a:endParaRPr lang="ru-RU" sz="3200" b="1" u="sng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2844" y="3448469"/>
            <a:ext cx="49454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Соберём цепь по схеме:</a:t>
            </a:r>
            <a:endParaRPr lang="ru-RU" sz="32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AutoShape 4"/>
          <p:cNvSpPr>
            <a:spLocks noChangeArrowheads="1"/>
          </p:cNvSpPr>
          <p:nvPr/>
        </p:nvSpPr>
        <p:spPr bwMode="auto">
          <a:xfrm>
            <a:off x="2285983" y="6311600"/>
            <a:ext cx="285753" cy="285752"/>
          </a:xfrm>
          <a:prstGeom prst="flowChartOr">
            <a:avLst/>
          </a:prstGeom>
          <a:solidFill>
            <a:schemeClr val="bg1"/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320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1" name="Group 5"/>
          <p:cNvGrpSpPr>
            <a:grpSpLocks/>
          </p:cNvGrpSpPr>
          <p:nvPr/>
        </p:nvGrpSpPr>
        <p:grpSpPr bwMode="auto">
          <a:xfrm>
            <a:off x="1142976" y="6225875"/>
            <a:ext cx="347811" cy="371477"/>
            <a:chOff x="3018" y="5186"/>
            <a:chExt cx="202" cy="201"/>
          </a:xfrm>
        </p:grpSpPr>
        <p:sp>
          <p:nvSpPr>
            <p:cNvPr id="32" name="Line 6"/>
            <p:cNvSpPr>
              <a:spLocks noChangeShapeType="1"/>
            </p:cNvSpPr>
            <p:nvPr/>
          </p:nvSpPr>
          <p:spPr bwMode="auto">
            <a:xfrm>
              <a:off x="3079" y="5285"/>
              <a:ext cx="85" cy="0"/>
            </a:xfrm>
            <a:prstGeom prst="line">
              <a:avLst/>
            </a:prstGeom>
            <a:noFill/>
            <a:ln w="57150">
              <a:solidFill>
                <a:srgbClr val="000099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200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3" name="Oval 7"/>
            <p:cNvSpPr>
              <a:spLocks noChangeArrowheads="1"/>
            </p:cNvSpPr>
            <p:nvPr/>
          </p:nvSpPr>
          <p:spPr bwMode="auto">
            <a:xfrm>
              <a:off x="3018" y="5186"/>
              <a:ext cx="202" cy="201"/>
            </a:xfrm>
            <a:prstGeom prst="ellips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200" b="1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4" name="AutoShape 4"/>
          <p:cNvSpPr>
            <a:spLocks noChangeArrowheads="1"/>
          </p:cNvSpPr>
          <p:nvPr/>
        </p:nvSpPr>
        <p:spPr bwMode="auto">
          <a:xfrm>
            <a:off x="3571868" y="4509514"/>
            <a:ext cx="285753" cy="285752"/>
          </a:xfrm>
          <a:prstGeom prst="flowChartOr">
            <a:avLst/>
          </a:prstGeom>
          <a:solidFill>
            <a:schemeClr val="bg1"/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320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5" name="Group 5"/>
          <p:cNvGrpSpPr>
            <a:grpSpLocks/>
          </p:cNvGrpSpPr>
          <p:nvPr/>
        </p:nvGrpSpPr>
        <p:grpSpPr bwMode="auto">
          <a:xfrm>
            <a:off x="2723991" y="4516493"/>
            <a:ext cx="347811" cy="371477"/>
            <a:chOff x="3018" y="5186"/>
            <a:chExt cx="202" cy="201"/>
          </a:xfrm>
        </p:grpSpPr>
        <p:sp>
          <p:nvSpPr>
            <p:cNvPr id="36" name="Line 6"/>
            <p:cNvSpPr>
              <a:spLocks noChangeShapeType="1"/>
            </p:cNvSpPr>
            <p:nvPr/>
          </p:nvSpPr>
          <p:spPr bwMode="auto">
            <a:xfrm>
              <a:off x="3079" y="5285"/>
              <a:ext cx="85" cy="0"/>
            </a:xfrm>
            <a:prstGeom prst="line">
              <a:avLst/>
            </a:prstGeom>
            <a:noFill/>
            <a:ln w="57150">
              <a:solidFill>
                <a:srgbClr val="000099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200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7" name="Oval 7"/>
            <p:cNvSpPr>
              <a:spLocks noChangeArrowheads="1"/>
            </p:cNvSpPr>
            <p:nvPr/>
          </p:nvSpPr>
          <p:spPr bwMode="auto">
            <a:xfrm>
              <a:off x="3018" y="5186"/>
              <a:ext cx="202" cy="201"/>
            </a:xfrm>
            <a:prstGeom prst="ellips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200" b="1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56" name="Группа 55"/>
          <p:cNvGrpSpPr/>
          <p:nvPr/>
        </p:nvGrpSpPr>
        <p:grpSpPr>
          <a:xfrm>
            <a:off x="216128" y="4294854"/>
            <a:ext cx="3783825" cy="2014466"/>
            <a:chOff x="216128" y="4271094"/>
            <a:chExt cx="3783825" cy="2014466"/>
          </a:xfrm>
        </p:grpSpPr>
        <p:grpSp>
          <p:nvGrpSpPr>
            <p:cNvPr id="55" name="Группа 54"/>
            <p:cNvGrpSpPr/>
            <p:nvPr/>
          </p:nvGrpSpPr>
          <p:grpSpPr>
            <a:xfrm>
              <a:off x="216128" y="4271094"/>
              <a:ext cx="3783825" cy="1966218"/>
              <a:chOff x="216128" y="4271094"/>
              <a:chExt cx="3783825" cy="1966218"/>
            </a:xfrm>
          </p:grpSpPr>
          <p:grpSp>
            <p:nvGrpSpPr>
              <p:cNvPr id="10" name="Group 60"/>
              <p:cNvGrpSpPr>
                <a:grpSpLocks/>
              </p:cNvGrpSpPr>
              <p:nvPr/>
            </p:nvGrpSpPr>
            <p:grpSpPr bwMode="auto">
              <a:xfrm>
                <a:off x="216128" y="4271094"/>
                <a:ext cx="3783825" cy="1966218"/>
                <a:chOff x="1659" y="3147"/>
                <a:chExt cx="2050" cy="977"/>
              </a:xfrm>
            </p:grpSpPr>
            <p:sp>
              <p:nvSpPr>
                <p:cNvPr id="11" name="Line 87"/>
                <p:cNvSpPr>
                  <a:spLocks noChangeShapeType="1"/>
                </p:cNvSpPr>
                <p:nvPr/>
              </p:nvSpPr>
              <p:spPr bwMode="auto">
                <a:xfrm flipH="1">
                  <a:off x="1659" y="3414"/>
                  <a:ext cx="357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80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grpSp>
              <p:nvGrpSpPr>
                <p:cNvPr id="12" name="Group 67"/>
                <p:cNvGrpSpPr>
                  <a:grpSpLocks/>
                </p:cNvGrpSpPr>
                <p:nvPr/>
              </p:nvGrpSpPr>
              <p:grpSpPr bwMode="auto">
                <a:xfrm>
                  <a:off x="1659" y="3147"/>
                  <a:ext cx="2050" cy="969"/>
                  <a:chOff x="1659" y="3147"/>
                  <a:chExt cx="2050" cy="969"/>
                </a:xfrm>
              </p:grpSpPr>
              <p:sp>
                <p:nvSpPr>
                  <p:cNvPr id="19" name="Line 86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517" y="3414"/>
                    <a:ext cx="605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sz="800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grpSp>
                <p:nvGrpSpPr>
                  <p:cNvPr id="20" name="Group 80"/>
                  <p:cNvGrpSpPr>
                    <a:grpSpLocks/>
                  </p:cNvGrpSpPr>
                  <p:nvPr/>
                </p:nvGrpSpPr>
                <p:grpSpPr bwMode="auto">
                  <a:xfrm>
                    <a:off x="2913" y="3147"/>
                    <a:ext cx="794" cy="725"/>
                    <a:chOff x="5000" y="7571"/>
                    <a:chExt cx="794" cy="725"/>
                  </a:xfrm>
                </p:grpSpPr>
                <p:grpSp>
                  <p:nvGrpSpPr>
                    <p:cNvPr id="25" name="Group 83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081" y="7571"/>
                      <a:ext cx="702" cy="725"/>
                      <a:chOff x="5081" y="7571"/>
                      <a:chExt cx="702" cy="725"/>
                    </a:xfrm>
                  </p:grpSpPr>
                  <p:sp>
                    <p:nvSpPr>
                      <p:cNvPr id="28" name="Text Box 85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5081" y="7571"/>
                        <a:ext cx="702" cy="72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lvl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ru-RU" sz="40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latin typeface="Times New Roman" pitchFamily="18" charset="0"/>
                            <a:ea typeface="Times New Roman" pitchFamily="18" charset="0"/>
                            <a:cs typeface="Times New Roman" pitchFamily="18" charset="0"/>
                          </a:rPr>
                          <a:t>  </a:t>
                        </a:r>
                        <a:r>
                          <a:rPr kumimoji="0" lang="ru-RU" sz="5400" b="1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latin typeface="Times New Roman" pitchFamily="18" charset="0"/>
                            <a:ea typeface="Times New Roman" pitchFamily="18" charset="0"/>
                            <a:cs typeface="Times New Roman" pitchFamily="18" charset="0"/>
                          </a:rPr>
                          <a:t>А</a:t>
                        </a:r>
                        <a:endParaRPr kumimoji="0" lang="ru-RU" sz="7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endParaRPr>
                      </a:p>
                    </p:txBody>
                  </p:sp>
                  <p:sp>
                    <p:nvSpPr>
                      <p:cNvPr id="29" name="Oval 8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5251" y="7664"/>
                        <a:ext cx="300" cy="335"/>
                      </a:xfrm>
                      <a:prstGeom prst="ellipse">
                        <a:avLst/>
                      </a:prstGeom>
                      <a:noFill/>
                      <a:ln w="1905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ru-RU" sz="8000">
                          <a:latin typeface="Times New Roman" pitchFamily="18" charset="0"/>
                          <a:cs typeface="Times New Roman" pitchFamily="18" charset="0"/>
                        </a:endParaRPr>
                      </a:p>
                    </p:txBody>
                  </p:sp>
                </p:grpSp>
                <p:sp>
                  <p:nvSpPr>
                    <p:cNvPr id="26" name="Line 82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5000" y="7840"/>
                      <a:ext cx="230" cy="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 sz="8000"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  <p:sp>
                  <p:nvSpPr>
                    <p:cNvPr id="27" name="Line 81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5564" y="7834"/>
                      <a:ext cx="230" cy="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 sz="8000"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</p:grpSp>
              <p:sp>
                <p:nvSpPr>
                  <p:cNvPr id="21" name="Line 71"/>
                  <p:cNvSpPr>
                    <a:spLocks noChangeShapeType="1"/>
                  </p:cNvSpPr>
                  <p:nvPr/>
                </p:nvSpPr>
                <p:spPr bwMode="auto">
                  <a:xfrm>
                    <a:off x="3709" y="3410"/>
                    <a:ext cx="0" cy="576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sz="800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22" name="Line 70"/>
                  <p:cNvSpPr>
                    <a:spLocks noChangeShapeType="1"/>
                  </p:cNvSpPr>
                  <p:nvPr/>
                </p:nvSpPr>
                <p:spPr bwMode="auto">
                  <a:xfrm>
                    <a:off x="1660" y="3417"/>
                    <a:ext cx="0" cy="698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sz="800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23" name="Line 69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972" y="3985"/>
                    <a:ext cx="737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sz="800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24" name="Line 68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659" y="4116"/>
                    <a:ext cx="156" cy="0"/>
                  </a:xfrm>
                  <a:prstGeom prst="line">
                    <a:avLst/>
                  </a:prstGeom>
                  <a:noFill/>
                  <a:ln w="285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sz="800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p:grpSp>
            <p:grpSp>
              <p:nvGrpSpPr>
                <p:cNvPr id="13" name="Group 64"/>
                <p:cNvGrpSpPr>
                  <a:grpSpLocks/>
                </p:cNvGrpSpPr>
                <p:nvPr/>
              </p:nvGrpSpPr>
              <p:grpSpPr bwMode="auto">
                <a:xfrm>
                  <a:off x="2881" y="3848"/>
                  <a:ext cx="184" cy="276"/>
                  <a:chOff x="3503" y="4378"/>
                  <a:chExt cx="184" cy="276"/>
                </a:xfrm>
              </p:grpSpPr>
              <p:sp>
                <p:nvSpPr>
                  <p:cNvPr id="17" name="Oval 66"/>
                  <p:cNvSpPr>
                    <a:spLocks noChangeArrowheads="1"/>
                  </p:cNvSpPr>
                  <p:nvPr/>
                </p:nvSpPr>
                <p:spPr bwMode="auto">
                  <a:xfrm>
                    <a:off x="3525" y="4458"/>
                    <a:ext cx="141" cy="141"/>
                  </a:xfrm>
                  <a:prstGeom prst="ellipse">
                    <a:avLst/>
                  </a:prstGeom>
                  <a:solidFill>
                    <a:srgbClr val="FFFFFF"/>
                  </a:solidFill>
                  <a:ln w="57150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sz="800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18" name="Line 6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503" y="4378"/>
                    <a:ext cx="184" cy="276"/>
                  </a:xfrm>
                  <a:prstGeom prst="line">
                    <a:avLst/>
                  </a:prstGeom>
                  <a:noFill/>
                  <a:ln w="57150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sz="800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p:grpSp>
            <p:grpSp>
              <p:nvGrpSpPr>
                <p:cNvPr id="14" name="Group 61"/>
                <p:cNvGrpSpPr>
                  <a:grpSpLocks/>
                </p:cNvGrpSpPr>
                <p:nvPr/>
              </p:nvGrpSpPr>
              <p:grpSpPr bwMode="auto">
                <a:xfrm>
                  <a:off x="2294" y="3825"/>
                  <a:ext cx="184" cy="276"/>
                  <a:chOff x="3503" y="4378"/>
                  <a:chExt cx="184" cy="276"/>
                </a:xfrm>
              </p:grpSpPr>
              <p:sp>
                <p:nvSpPr>
                  <p:cNvPr id="15" name="Oval 63"/>
                  <p:cNvSpPr>
                    <a:spLocks noChangeArrowheads="1"/>
                  </p:cNvSpPr>
                  <p:nvPr/>
                </p:nvSpPr>
                <p:spPr bwMode="auto">
                  <a:xfrm>
                    <a:off x="3525" y="4458"/>
                    <a:ext cx="141" cy="141"/>
                  </a:xfrm>
                  <a:prstGeom prst="ellipse">
                    <a:avLst/>
                  </a:prstGeom>
                  <a:solidFill>
                    <a:srgbClr val="FFFFFF"/>
                  </a:solidFill>
                  <a:ln w="57150">
                    <a:solidFill>
                      <a:srgbClr val="000099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sz="800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16" name="Line 6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503" y="4378"/>
                    <a:ext cx="184" cy="276"/>
                  </a:xfrm>
                  <a:prstGeom prst="line">
                    <a:avLst/>
                  </a:prstGeom>
                  <a:noFill/>
                  <a:ln w="57150">
                    <a:solidFill>
                      <a:srgbClr val="000099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sz="800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p:grpSp>
          </p:grpSp>
          <p:grpSp>
            <p:nvGrpSpPr>
              <p:cNvPr id="39" name="Group 14"/>
              <p:cNvGrpSpPr>
                <a:grpSpLocks/>
              </p:cNvGrpSpPr>
              <p:nvPr/>
            </p:nvGrpSpPr>
            <p:grpSpPr bwMode="auto">
              <a:xfrm>
                <a:off x="942479" y="4874579"/>
                <a:ext cx="821209" cy="642653"/>
                <a:chOff x="5805" y="5046"/>
                <a:chExt cx="820" cy="714"/>
              </a:xfrm>
              <a:solidFill>
                <a:srgbClr val="66CCFF"/>
              </a:solidFill>
            </p:grpSpPr>
            <p:sp>
              <p:nvSpPr>
                <p:cNvPr id="40" name="Rectangle 15"/>
                <p:cNvSpPr>
                  <a:spLocks noChangeArrowheads="1"/>
                </p:cNvSpPr>
                <p:nvPr/>
              </p:nvSpPr>
              <p:spPr bwMode="auto">
                <a:xfrm>
                  <a:off x="5806" y="5219"/>
                  <a:ext cx="818" cy="541"/>
                </a:xfrm>
                <a:prstGeom prst="rect">
                  <a:avLst/>
                </a:prstGeom>
                <a:grpFill/>
                <a:ln w="381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41" name="Line 16"/>
                <p:cNvSpPr>
                  <a:spLocks noChangeShapeType="1"/>
                </p:cNvSpPr>
                <p:nvPr/>
              </p:nvSpPr>
              <p:spPr bwMode="auto">
                <a:xfrm>
                  <a:off x="5805" y="5046"/>
                  <a:ext cx="0" cy="276"/>
                </a:xfrm>
                <a:prstGeom prst="line">
                  <a:avLst/>
                </a:prstGeom>
                <a:grp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42" name="Line 17"/>
                <p:cNvSpPr>
                  <a:spLocks noChangeShapeType="1"/>
                </p:cNvSpPr>
                <p:nvPr/>
              </p:nvSpPr>
              <p:spPr bwMode="auto">
                <a:xfrm>
                  <a:off x="6625" y="5046"/>
                  <a:ext cx="0" cy="276"/>
                </a:xfrm>
                <a:prstGeom prst="line">
                  <a:avLst/>
                </a:prstGeom>
                <a:grp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</p:grpSp>
          <p:grpSp>
            <p:nvGrpSpPr>
              <p:cNvPr id="43" name="Группа 71"/>
              <p:cNvGrpSpPr/>
              <p:nvPr/>
            </p:nvGrpSpPr>
            <p:grpSpPr>
              <a:xfrm>
                <a:off x="873045" y="4810245"/>
                <a:ext cx="196429" cy="626426"/>
                <a:chOff x="6858016" y="4924072"/>
                <a:chExt cx="891619" cy="1131432"/>
              </a:xfrm>
            </p:grpSpPr>
            <p:sp>
              <p:nvSpPr>
                <p:cNvPr id="44" name="Line 12"/>
                <p:cNvSpPr>
                  <a:spLocks noChangeShapeType="1"/>
                </p:cNvSpPr>
                <p:nvPr/>
              </p:nvSpPr>
              <p:spPr bwMode="auto">
                <a:xfrm>
                  <a:off x="7735898" y="4987737"/>
                  <a:ext cx="0" cy="1067767"/>
                </a:xfrm>
                <a:prstGeom prst="line">
                  <a:avLst/>
                </a:prstGeom>
                <a:noFill/>
                <a:ln w="5715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45" name="Line 18"/>
                <p:cNvSpPr>
                  <a:spLocks noChangeShapeType="1"/>
                </p:cNvSpPr>
                <p:nvPr/>
              </p:nvSpPr>
              <p:spPr bwMode="auto">
                <a:xfrm flipH="1" flipV="1">
                  <a:off x="6858016" y="4924072"/>
                  <a:ext cx="891619" cy="83675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</p:grpSp>
          <p:grpSp>
            <p:nvGrpSpPr>
              <p:cNvPr id="46" name="Группа 70"/>
              <p:cNvGrpSpPr/>
              <p:nvPr/>
            </p:nvGrpSpPr>
            <p:grpSpPr>
              <a:xfrm>
                <a:off x="1605223" y="4809816"/>
                <a:ext cx="194573" cy="591905"/>
                <a:chOff x="8210429" y="4714884"/>
                <a:chExt cx="719289" cy="1320611"/>
              </a:xfrm>
            </p:grpSpPr>
            <p:sp>
              <p:nvSpPr>
                <p:cNvPr id="47" name="Line 13"/>
                <p:cNvSpPr>
                  <a:spLocks noChangeShapeType="1"/>
                </p:cNvSpPr>
                <p:nvPr/>
              </p:nvSpPr>
              <p:spPr bwMode="auto">
                <a:xfrm>
                  <a:off x="8210429" y="4967728"/>
                  <a:ext cx="0" cy="1067767"/>
                </a:xfrm>
                <a:prstGeom prst="line">
                  <a:avLst/>
                </a:prstGeom>
                <a:noFill/>
                <a:ln w="57150">
                  <a:solidFill>
                    <a:srgbClr val="0066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48" name="Line 19"/>
                <p:cNvSpPr>
                  <a:spLocks noChangeShapeType="1"/>
                </p:cNvSpPr>
                <p:nvPr/>
              </p:nvSpPr>
              <p:spPr bwMode="auto">
                <a:xfrm flipV="1">
                  <a:off x="8224165" y="4714884"/>
                  <a:ext cx="705553" cy="271034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</p:grpSp>
        </p:grpSp>
        <p:grpSp>
          <p:nvGrpSpPr>
            <p:cNvPr id="49" name="Group 6"/>
            <p:cNvGrpSpPr>
              <a:grpSpLocks/>
            </p:cNvGrpSpPr>
            <p:nvPr/>
          </p:nvGrpSpPr>
          <p:grpSpPr bwMode="auto">
            <a:xfrm>
              <a:off x="384635" y="5967689"/>
              <a:ext cx="1082112" cy="317871"/>
              <a:chOff x="2074" y="6312"/>
              <a:chExt cx="1625" cy="450"/>
            </a:xfrm>
          </p:grpSpPr>
          <p:sp>
            <p:nvSpPr>
              <p:cNvPr id="50" name="Rectangle 7"/>
              <p:cNvSpPr>
                <a:spLocks noChangeArrowheads="1"/>
              </p:cNvSpPr>
              <p:nvPr/>
            </p:nvSpPr>
            <p:spPr bwMode="auto">
              <a:xfrm>
                <a:off x="2477" y="6543"/>
                <a:ext cx="783" cy="219"/>
              </a:xfrm>
              <a:prstGeom prst="rect">
                <a:avLst/>
              </a:prstGeom>
              <a:noFill/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1" name="Line 8"/>
              <p:cNvSpPr>
                <a:spLocks noChangeShapeType="1"/>
              </p:cNvSpPr>
              <p:nvPr/>
            </p:nvSpPr>
            <p:spPr bwMode="auto">
              <a:xfrm>
                <a:off x="2074" y="6670"/>
                <a:ext cx="391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2" name="Line 9"/>
              <p:cNvSpPr>
                <a:spLocks noChangeShapeType="1"/>
              </p:cNvSpPr>
              <p:nvPr/>
            </p:nvSpPr>
            <p:spPr bwMode="auto">
              <a:xfrm>
                <a:off x="2857" y="6313"/>
                <a:ext cx="11" cy="23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3" name="Line 10"/>
              <p:cNvSpPr>
                <a:spLocks noChangeShapeType="1"/>
              </p:cNvSpPr>
              <p:nvPr/>
            </p:nvSpPr>
            <p:spPr bwMode="auto">
              <a:xfrm>
                <a:off x="2858" y="6312"/>
                <a:ext cx="841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sp>
        <p:nvSpPr>
          <p:cNvPr id="54" name="Прямоугольник 53"/>
          <p:cNvSpPr/>
          <p:nvPr/>
        </p:nvSpPr>
        <p:spPr>
          <a:xfrm>
            <a:off x="676787" y="6175520"/>
            <a:ext cx="216000" cy="10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Прямоугольник 56"/>
          <p:cNvSpPr/>
          <p:nvPr/>
        </p:nvSpPr>
        <p:spPr>
          <a:xfrm>
            <a:off x="808759" y="4129170"/>
            <a:ext cx="125066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Си</a:t>
            </a:r>
            <a:r>
              <a:rPr lang="en-US" sz="2800" b="1" dirty="0">
                <a:solidFill>
                  <a:srgbClr val="220FB1"/>
                </a:solidFill>
                <a:latin typeface="Times New Roman" pitchFamily="18" charset="0"/>
                <a:cs typeface="Times New Roman" pitchFamily="18" charset="0"/>
              </a:rPr>
              <a:t>SO</a:t>
            </a:r>
            <a:r>
              <a:rPr lang="en-US" sz="2800" b="1" baseline="-25000" dirty="0">
                <a:solidFill>
                  <a:srgbClr val="220FB1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ru-RU" sz="2800" dirty="0">
              <a:solidFill>
                <a:srgbClr val="220FB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7618004" y="6273225"/>
            <a:ext cx="15259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u="sng" dirty="0" smtClean="0">
                <a:latin typeface="Times New Roman" pitchFamily="18" charset="0"/>
                <a:cs typeface="Times New Roman" pitchFamily="18" charset="0"/>
              </a:rPr>
              <a:t>Стр. </a:t>
            </a:r>
            <a:endParaRPr lang="ru-RU" sz="3200" b="1" u="sng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6212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3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30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30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00"/>
                            </p:stCondLst>
                            <p:childTnLst>
                              <p:par>
                                <p:cTn id="4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9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30" grpId="0" animBg="1"/>
      <p:bldP spid="34" grpId="0" animBg="1"/>
      <p:bldP spid="54" grpId="0" animBg="1"/>
      <p:bldP spid="5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635840469"/>
              </p:ext>
            </p:extLst>
          </p:nvPr>
        </p:nvGraphicFramePr>
        <p:xfrm>
          <a:off x="142840" y="2138362"/>
          <a:ext cx="9001161" cy="1873886"/>
        </p:xfrm>
        <a:graphic>
          <a:graphicData uri="http://schemas.openxmlformats.org/drawingml/2006/table">
            <a:tbl>
              <a:tblPr/>
              <a:tblGrid>
                <a:gridCol w="1000129"/>
                <a:gridCol w="1000129"/>
                <a:gridCol w="1200822"/>
                <a:gridCol w="580008"/>
                <a:gridCol w="1219557"/>
                <a:gridCol w="1000129"/>
                <a:gridCol w="1000129"/>
                <a:gridCol w="1000129"/>
                <a:gridCol w="1000129"/>
              </a:tblGrid>
              <a:tr h="654686">
                <a:tc>
                  <a:txBody>
                    <a:bodyPr/>
                    <a:lstStyle/>
                    <a:p>
                      <a:pPr algn="ctr" fontAlgn="t"/>
                      <a:r>
                        <a:rPr lang="en-US" sz="3600" b="1" i="0" u="none" strike="noStrike" dirty="0" smtClean="0">
                          <a:solidFill>
                            <a:srgbClr val="0000FF"/>
                          </a:solidFill>
                          <a:latin typeface="Times New Roman"/>
                        </a:rPr>
                        <a:t>m</a:t>
                      </a:r>
                      <a:r>
                        <a:rPr lang="ru-RU" sz="3600" b="1" i="0" u="none" strike="noStrike" dirty="0" smtClean="0">
                          <a:solidFill>
                            <a:srgbClr val="0000FF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3600" b="1" kern="1200" baseline="-25000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</a:t>
                      </a:r>
                      <a:endParaRPr lang="ru-RU" sz="3600" b="1" kern="1200" baseline="-25000" dirty="0">
                        <a:solidFill>
                          <a:srgbClr val="FF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m</a:t>
                      </a:r>
                      <a:r>
                        <a:rPr lang="ru-RU" sz="36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3600" b="1" kern="1200" baseline="-250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</a:t>
                      </a:r>
                      <a:endParaRPr lang="ru-RU" sz="3600" b="1" kern="1200" baseline="-25000" dirty="0">
                        <a:solidFill>
                          <a:srgbClr val="FF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600" b="1" i="0" u="none" strike="noStrike" kern="1200" dirty="0" smtClean="0">
                          <a:solidFill>
                            <a:srgbClr val="0000FF"/>
                          </a:solidFill>
                          <a:latin typeface="Times New Roman"/>
                          <a:ea typeface="+mn-ea"/>
                          <a:cs typeface="+mn-cs"/>
                        </a:rPr>
                        <a:t>m</a:t>
                      </a:r>
                      <a:r>
                        <a:rPr kumimoji="0" lang="ru-RU" sz="3600" b="1" i="0" u="none" strike="noStrike" kern="1200" dirty="0" smtClean="0">
                          <a:solidFill>
                            <a:srgbClr val="0000FF"/>
                          </a:solidFill>
                          <a:latin typeface="Times New Roman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600" b="1" kern="1200" baseline="-250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Cu</a:t>
                      </a:r>
                      <a:endParaRPr lang="ru-RU" sz="3600" b="1" kern="1200" baseline="-25000" dirty="0">
                        <a:solidFill>
                          <a:srgbClr val="FF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lang="en-US" sz="36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endParaRPr kumimoji="0" lang="ru-RU" sz="3600" b="1" i="0" u="none" strike="noStrike" kern="1200" dirty="0">
                        <a:solidFill>
                          <a:srgbClr val="0000FF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lang="en-US" sz="36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</a:t>
                      </a:r>
                      <a:endParaRPr kumimoji="0" lang="ru-RU" sz="3600" b="1" i="0" u="none" strike="noStrike" kern="1200" dirty="0">
                        <a:solidFill>
                          <a:srgbClr val="0000FF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lang="en-US" sz="3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k</a:t>
                      </a:r>
                      <a:endParaRPr kumimoji="0" lang="ru-RU" sz="3600" b="1" i="0" u="none" strike="noStrike" kern="1200" dirty="0">
                        <a:solidFill>
                          <a:srgbClr val="0000FF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  <a:endParaRPr kumimoji="0" lang="ru-RU" sz="3600" b="1" i="0" u="none" strike="noStrike" kern="1200" dirty="0">
                        <a:solidFill>
                          <a:srgbClr val="0000FF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endParaRPr kumimoji="0" lang="ru-RU" sz="3600" b="1" i="0" u="none" strike="noStrike" kern="1200" dirty="0">
                        <a:solidFill>
                          <a:srgbClr val="0000FF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</a:t>
                      </a:r>
                      <a:endParaRPr kumimoji="0" lang="ru-RU" sz="3600" b="1" i="0" u="none" strike="noStrike" kern="1200" dirty="0">
                        <a:solidFill>
                          <a:srgbClr val="0000FF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7429"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b="1" i="0" u="none" strike="noStrike" dirty="0" smtClean="0">
                          <a:solidFill>
                            <a:schemeClr val="bg1"/>
                          </a:solidFill>
                          <a:latin typeface="Times New Roman"/>
                        </a:rPr>
                        <a:t>25,5</a:t>
                      </a:r>
                    </a:p>
                    <a:p>
                      <a:pPr algn="ctr" fontAlgn="t"/>
                      <a:r>
                        <a:rPr lang="ru-RU" sz="2000" b="1" i="0" u="none" strike="noStrike" dirty="0" smtClean="0">
                          <a:solidFill>
                            <a:srgbClr val="006600"/>
                          </a:solidFill>
                          <a:latin typeface="Times New Roman"/>
                        </a:rPr>
                        <a:t>24</a:t>
                      </a:r>
                    </a:p>
                    <a:p>
                      <a:pPr algn="ctr" fontAlgn="t"/>
                      <a:endParaRPr lang="ru-RU" sz="2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b="1" i="0" u="none" strike="noStrike" dirty="0" smtClean="0">
                          <a:solidFill>
                            <a:schemeClr val="bg1"/>
                          </a:solidFill>
                          <a:latin typeface="Times New Roman"/>
                        </a:rPr>
                        <a:t>23,85г</a:t>
                      </a:r>
                    </a:p>
                    <a:p>
                      <a:pPr algn="ctr" fontAlgn="t"/>
                      <a:r>
                        <a:rPr lang="ru-RU" sz="2000" b="1" i="0" u="none" strike="noStrike" dirty="0" smtClean="0">
                          <a:solidFill>
                            <a:srgbClr val="0033CC"/>
                          </a:solidFill>
                          <a:latin typeface="Times New Roman"/>
                        </a:rPr>
                        <a:t>24,300г</a:t>
                      </a:r>
                    </a:p>
                    <a:p>
                      <a:pPr algn="ctr" fontAlgn="t"/>
                      <a:endParaRPr lang="ru-RU" sz="2000" b="1" i="0" u="none" strike="noStrike" dirty="0" smtClean="0">
                        <a:solidFill>
                          <a:srgbClr val="0033CC"/>
                        </a:solidFill>
                        <a:latin typeface="Times New Roman"/>
                      </a:endParaRPr>
                    </a:p>
                    <a:p>
                      <a:pPr algn="ctr" fontAlgn="t"/>
                      <a:endParaRPr lang="ru-RU" sz="2000" b="1" i="0" u="none" strike="noStrike" dirty="0">
                        <a:solidFill>
                          <a:srgbClr val="0033CC"/>
                        </a:solidFill>
                        <a:latin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b="1" i="0" u="none" strike="noStrike" dirty="0" smtClean="0">
                          <a:solidFill>
                            <a:schemeClr val="bg1"/>
                          </a:solidFill>
                          <a:latin typeface="Times New Roman"/>
                        </a:rPr>
                        <a:t>0,8</a:t>
                      </a:r>
                    </a:p>
                    <a:p>
                      <a:pPr algn="ctr" fontAlgn="t"/>
                      <a:r>
                        <a:rPr lang="ru-RU" sz="2000" b="1" i="0" u="none" strike="noStrike" dirty="0" smtClean="0">
                          <a:solidFill>
                            <a:schemeClr val="bg1"/>
                          </a:solidFill>
                          <a:latin typeface="Times New Roman"/>
                        </a:rPr>
                        <a:t>0,2г</a:t>
                      </a:r>
                      <a:endParaRPr lang="ru-RU" sz="2000" b="1" i="0" u="none" strike="noStrike" dirty="0">
                        <a:solidFill>
                          <a:schemeClr val="bg1"/>
                        </a:solidFill>
                        <a:latin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2000" b="1" i="0" u="none" strike="noStrike" dirty="0" smtClean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  <a:p>
                      <a:pPr algn="ctr" fontAlgn="t"/>
                      <a:r>
                        <a:rPr lang="ru-RU" sz="20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1А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b="1" i="0" u="none" strike="noStrike" dirty="0" smtClean="0">
                          <a:solidFill>
                            <a:schemeClr val="bg1"/>
                          </a:solidFill>
                          <a:latin typeface="Times New Roman"/>
                        </a:rPr>
                        <a:t>18м35с</a:t>
                      </a:r>
                    </a:p>
                    <a:p>
                      <a:pPr algn="ctr" fontAlgn="t"/>
                      <a:r>
                        <a:rPr lang="ru-RU" sz="2000" b="1" i="0" u="none" strike="noStrike" dirty="0" smtClean="0">
                          <a:solidFill>
                            <a:srgbClr val="0033CC"/>
                          </a:solidFill>
                          <a:latin typeface="Times New Roman"/>
                        </a:rPr>
                        <a:t>15м22с</a:t>
                      </a:r>
                    </a:p>
                    <a:p>
                      <a:pPr algn="ctr" fontAlgn="t"/>
                      <a:endParaRPr lang="ru-RU" sz="2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b="1" i="0" u="none" strike="noStrike" dirty="0" smtClean="0">
                          <a:solidFill>
                            <a:schemeClr val="bg1"/>
                          </a:solidFill>
                          <a:latin typeface="Times New Roman"/>
                        </a:rPr>
                        <a:t>0,7</a:t>
                      </a:r>
                    </a:p>
                    <a:p>
                      <a:pPr algn="ctr" fontAlgn="t"/>
                      <a:r>
                        <a:rPr lang="ru-RU" sz="2000" b="1" i="0" u="none" strike="noStrike" dirty="0" smtClean="0">
                          <a:solidFill>
                            <a:schemeClr val="bg1"/>
                          </a:solidFill>
                          <a:latin typeface="Times New Roman"/>
                        </a:rPr>
                        <a:t>0,33</a:t>
                      </a:r>
                      <a:endParaRPr lang="ru-RU" sz="2000" b="1" i="0" u="none" strike="noStrike" dirty="0">
                        <a:solidFill>
                          <a:schemeClr val="bg1"/>
                        </a:solidFill>
                        <a:latin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800" b="1" i="0" u="none" strike="noStrike" dirty="0" smtClean="0">
                        <a:solidFill>
                          <a:srgbClr val="0033CC"/>
                        </a:solidFill>
                        <a:latin typeface="Times New Roman"/>
                      </a:endParaRPr>
                    </a:p>
                    <a:p>
                      <a:pPr algn="ctr" fontAlgn="t"/>
                      <a:r>
                        <a:rPr lang="ru-RU" sz="1800" b="1" i="0" u="none" strike="noStrike" dirty="0" smtClean="0">
                          <a:solidFill>
                            <a:srgbClr val="FF0000"/>
                          </a:solidFill>
                          <a:latin typeface="Times New Roman"/>
                        </a:rPr>
                        <a:t>63,5</a:t>
                      </a:r>
                    </a:p>
                    <a:p>
                      <a:pPr algn="ctr" fontAlgn="t"/>
                      <a:r>
                        <a:rPr lang="ru-RU" sz="1800" b="1" i="0" u="none" strike="noStrike" dirty="0" smtClean="0">
                          <a:solidFill>
                            <a:srgbClr val="0033CC"/>
                          </a:solidFill>
                          <a:latin typeface="Times New Roman"/>
                        </a:rPr>
                        <a:t>г/моль</a:t>
                      </a:r>
                      <a:endParaRPr lang="ru-RU" sz="1800" b="1" i="0" u="none" strike="noStrike" dirty="0">
                        <a:solidFill>
                          <a:srgbClr val="0033CC"/>
                        </a:solidFill>
                        <a:latin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2000" b="1" i="0" u="none" strike="noStrike" dirty="0" smtClean="0">
                        <a:solidFill>
                          <a:srgbClr val="0033CC"/>
                        </a:solidFill>
                        <a:latin typeface="Times New Roman"/>
                      </a:endParaRPr>
                    </a:p>
                    <a:p>
                      <a:pPr algn="ctr" fontAlgn="t"/>
                      <a:r>
                        <a:rPr lang="ru-RU" sz="2000" b="1" i="0" u="none" strike="noStrike" dirty="0" smtClean="0">
                          <a:solidFill>
                            <a:srgbClr val="0033CC"/>
                          </a:solidFill>
                          <a:latin typeface="Times New Roman"/>
                        </a:rPr>
                        <a:t>2</a:t>
                      </a:r>
                      <a:endParaRPr lang="ru-RU" sz="2000" b="1" i="0" u="none" strike="noStrike" dirty="0">
                        <a:solidFill>
                          <a:srgbClr val="0033CC"/>
                        </a:solidFill>
                        <a:latin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2000" b="1" i="0" u="none" strike="noStrike" dirty="0">
                        <a:solidFill>
                          <a:srgbClr val="0033CC"/>
                        </a:solidFill>
                        <a:latin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0" y="571327"/>
            <a:ext cx="2888932" cy="769441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none">
            <a:spAutoFit/>
          </a:bodyPr>
          <a:lstStyle/>
          <a:p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 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It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-36512" y="4005064"/>
            <a:ext cx="2631960" cy="1224136"/>
            <a:chOff x="7740167" y="3483278"/>
            <a:chExt cx="1137855" cy="521350"/>
          </a:xfrm>
        </p:grpSpPr>
        <p:sp>
          <p:nvSpPr>
            <p:cNvPr id="6" name="Text Box 45"/>
            <p:cNvSpPr txBox="1">
              <a:spLocks noChangeArrowheads="1"/>
            </p:cNvSpPr>
            <p:nvPr/>
          </p:nvSpPr>
          <p:spPr bwMode="auto">
            <a:xfrm>
              <a:off x="7740167" y="3628925"/>
              <a:ext cx="455613" cy="303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3600" b="1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k =        </a:t>
              </a:r>
              <a:endParaRPr kumimoji="0" lang="ru-RU" sz="4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7" name="Group 46"/>
            <p:cNvGrpSpPr>
              <a:grpSpLocks/>
            </p:cNvGrpSpPr>
            <p:nvPr/>
          </p:nvGrpSpPr>
          <p:grpSpPr bwMode="auto">
            <a:xfrm>
              <a:off x="8080062" y="3483278"/>
              <a:ext cx="797960" cy="521350"/>
              <a:chOff x="2701" y="3359"/>
              <a:chExt cx="1082" cy="822"/>
            </a:xfrm>
          </p:grpSpPr>
          <p:grpSp>
            <p:nvGrpSpPr>
              <p:cNvPr id="9" name="Group 47"/>
              <p:cNvGrpSpPr>
                <a:grpSpLocks/>
              </p:cNvGrpSpPr>
              <p:nvPr/>
            </p:nvGrpSpPr>
            <p:grpSpPr bwMode="auto">
              <a:xfrm>
                <a:off x="2701" y="3359"/>
                <a:ext cx="1082" cy="822"/>
                <a:chOff x="11290" y="3530"/>
                <a:chExt cx="1310" cy="793"/>
              </a:xfrm>
            </p:grpSpPr>
            <p:sp>
              <p:nvSpPr>
                <p:cNvPr id="11" name="Line 48"/>
                <p:cNvSpPr>
                  <a:spLocks noChangeShapeType="1"/>
                </p:cNvSpPr>
                <p:nvPr/>
              </p:nvSpPr>
              <p:spPr bwMode="auto">
                <a:xfrm>
                  <a:off x="11567" y="3938"/>
                  <a:ext cx="628" cy="0"/>
                </a:xfrm>
                <a:prstGeom prst="line">
                  <a:avLst/>
                </a:prstGeom>
                <a:noFill/>
                <a:ln w="19050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48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grpSp>
              <p:nvGrpSpPr>
                <p:cNvPr id="12" name="Group 49"/>
                <p:cNvGrpSpPr>
                  <a:grpSpLocks/>
                </p:cNvGrpSpPr>
                <p:nvPr/>
              </p:nvGrpSpPr>
              <p:grpSpPr bwMode="auto">
                <a:xfrm>
                  <a:off x="11290" y="3530"/>
                  <a:ext cx="1310" cy="793"/>
                  <a:chOff x="10815" y="3798"/>
                  <a:chExt cx="1047" cy="793"/>
                </a:xfrm>
              </p:grpSpPr>
              <p:sp>
                <p:nvSpPr>
                  <p:cNvPr id="13" name="Text Box 5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0875" y="3798"/>
                    <a:ext cx="864" cy="45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100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36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rPr>
                      <a:t>  </a:t>
                    </a:r>
                    <a:r>
                      <a:rPr kumimoji="0" lang="en-US" sz="3600" b="1" i="0" u="none" strike="noStrike" cap="none" normalizeH="0" baseline="0" dirty="0" smtClean="0">
                        <a:ln>
                          <a:noFill/>
                        </a:ln>
                        <a:effectLst/>
                        <a:latin typeface="Times New Roman" pitchFamily="18" charset="0"/>
                        <a:cs typeface="Times New Roman" pitchFamily="18" charset="0"/>
                      </a:rPr>
                      <a:t>1</a:t>
                    </a:r>
                    <a:r>
                      <a:rPr kumimoji="0" lang="en-US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rPr>
                      <a:t>   </a:t>
                    </a:r>
                    <a:r>
                      <a:rPr kumimoji="0" lang="en-US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rPr>
                      <a:t>M</a:t>
                    </a:r>
                    <a:endParaRPr kumimoji="0" lang="ru-RU" sz="4800" b="0" i="0" u="none" strike="noStrike" cap="none" normalizeH="0" baseline="0" dirty="0" smtClean="0">
                      <a:ln>
                        <a:noFill/>
                      </a:ln>
                      <a:solidFill>
                        <a:srgbClr val="7030A0"/>
                      </a:solidFill>
                      <a:effectLst/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14" name="Text Box 5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0815" y="4141"/>
                    <a:ext cx="1047" cy="45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lvl="0">
                      <a:spcAft>
                        <a:spcPts val="1000"/>
                      </a:spcAft>
                    </a:pPr>
                    <a:r>
                      <a:rPr lang="en-US" sz="3600" b="1" dirty="0" err="1" smtClean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N</a:t>
                    </a:r>
                    <a:r>
                      <a:rPr lang="en-US" sz="3600" b="1" baseline="-25000" dirty="0" err="1" smtClean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A</a:t>
                    </a:r>
                    <a:r>
                      <a:rPr lang="en-US" sz="3600" b="1" dirty="0" err="1" smtClean="0">
                        <a:latin typeface="Times New Roman" pitchFamily="18" charset="0"/>
                        <a:cs typeface="Times New Roman" pitchFamily="18" charset="0"/>
                      </a:rPr>
                      <a:t>e</a:t>
                    </a:r>
                    <a:r>
                      <a:rPr kumimoji="0" lang="en-US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:r>
                      <a:rPr kumimoji="0" lang="en-US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rPr>
                      <a:t>n</a:t>
                    </a:r>
                    <a:endParaRPr kumimoji="0" lang="ru-RU" sz="4800" b="0" i="0" u="none" strike="noStrike" cap="none" normalizeH="0" baseline="0" dirty="0" smtClean="0">
                      <a:ln>
                        <a:noFill/>
                      </a:ln>
                      <a:solidFill>
                        <a:srgbClr val="006600"/>
                      </a:solidFill>
                      <a:effectLst/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p:grpSp>
          </p:grpSp>
          <p:sp>
            <p:nvSpPr>
              <p:cNvPr id="10" name="Line 52"/>
              <p:cNvSpPr>
                <a:spLocks noChangeShapeType="1"/>
              </p:cNvSpPr>
              <p:nvPr/>
            </p:nvSpPr>
            <p:spPr bwMode="auto">
              <a:xfrm>
                <a:off x="2936" y="3772"/>
                <a:ext cx="583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48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8" name="AutoShape 53"/>
            <p:cNvSpPr>
              <a:spLocks noChangeArrowheads="1"/>
            </p:cNvSpPr>
            <p:nvPr/>
          </p:nvSpPr>
          <p:spPr bwMode="auto">
            <a:xfrm>
              <a:off x="8449283" y="3521075"/>
              <a:ext cx="247650" cy="423863"/>
            </a:xfrm>
            <a:prstGeom prst="bracketPair">
              <a:avLst>
                <a:gd name="adj" fmla="val 16667"/>
              </a:avLst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48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5" name="Прямоугольник 14"/>
          <p:cNvSpPr/>
          <p:nvPr/>
        </p:nvSpPr>
        <p:spPr>
          <a:xfrm>
            <a:off x="7164288" y="471428"/>
            <a:ext cx="1999265" cy="830997"/>
          </a:xfrm>
          <a:prstGeom prst="rect">
            <a:avLst/>
          </a:prstGeom>
          <a:solidFill>
            <a:schemeClr val="bg2"/>
          </a:solidFill>
        </p:spPr>
        <p:txBody>
          <a:bodyPr wrap="none">
            <a:spAutoFit/>
          </a:bodyPr>
          <a:lstStyle/>
          <a:p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uSO</a:t>
            </a:r>
            <a:r>
              <a:rPr lang="en-US" sz="4800" b="1" baseline="-25000" dirty="0" smtClean="0">
                <a:latin typeface="Times New Roman" pitchFamily="18" charset="0"/>
                <a:cs typeface="Times New Roman" pitchFamily="18" charset="0"/>
              </a:rPr>
              <a:t>4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241344" y="1352962"/>
            <a:ext cx="4285946" cy="707886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=(</a:t>
            </a:r>
            <a:r>
              <a:rPr lang="en-US" sz="40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2800" b="1" dirty="0" smtClean="0">
                <a:solidFill>
                  <a:srgbClr val="FF0000"/>
                </a:solidFill>
                <a:latin typeface="Times New Roman"/>
              </a:rPr>
              <a:t>к</a:t>
            </a:r>
            <a:r>
              <a:rPr lang="ru-RU" sz="4000" b="1" dirty="0" smtClean="0">
                <a:solidFill>
                  <a:srgbClr val="FF0000"/>
                </a:solidFill>
                <a:latin typeface="Times New Roman"/>
              </a:rPr>
              <a:t> 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4000" b="1" dirty="0" smtClean="0">
                <a:solidFill>
                  <a:srgbClr val="0000FF"/>
                </a:solidFill>
                <a:latin typeface="Times New Roman"/>
              </a:rPr>
              <a:t>m</a:t>
            </a:r>
            <a:r>
              <a:rPr lang="ru-RU" sz="2800" b="1" dirty="0" smtClean="0">
                <a:solidFill>
                  <a:srgbClr val="FF0000"/>
                </a:solidFill>
                <a:latin typeface="Times New Roman"/>
              </a:rPr>
              <a:t>н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)</a:t>
            </a:r>
            <a:r>
              <a:rPr lang="ru-RU" sz="4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It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7" name="Группа 16"/>
          <p:cNvGrpSpPr/>
          <p:nvPr/>
        </p:nvGrpSpPr>
        <p:grpSpPr>
          <a:xfrm>
            <a:off x="2411760" y="4509120"/>
            <a:ext cx="2534724" cy="1224136"/>
            <a:chOff x="7740167" y="3483278"/>
            <a:chExt cx="1095818" cy="521350"/>
          </a:xfrm>
        </p:grpSpPr>
        <p:sp>
          <p:nvSpPr>
            <p:cNvPr id="18" name="Text Box 45"/>
            <p:cNvSpPr txBox="1">
              <a:spLocks noChangeArrowheads="1"/>
            </p:cNvSpPr>
            <p:nvPr/>
          </p:nvSpPr>
          <p:spPr bwMode="auto">
            <a:xfrm>
              <a:off x="7740167" y="3628925"/>
              <a:ext cx="455613" cy="303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r>
                <a:rPr lang="en-US" sz="3600" b="1" dirty="0" smtClean="0">
                  <a:latin typeface="Times New Roman" pitchFamily="18" charset="0"/>
                  <a:cs typeface="Times New Roman" pitchFamily="18" charset="0"/>
                </a:rPr>
                <a:t>e</a:t>
              </a:r>
              <a:r>
                <a:rPr lang="ru-RU" sz="36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3600" b="1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=        </a:t>
              </a:r>
              <a:endParaRPr kumimoji="0" lang="ru-RU" sz="4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19" name="Group 46"/>
            <p:cNvGrpSpPr>
              <a:grpSpLocks/>
            </p:cNvGrpSpPr>
            <p:nvPr/>
          </p:nvGrpSpPr>
          <p:grpSpPr bwMode="auto">
            <a:xfrm>
              <a:off x="8038025" y="3483278"/>
              <a:ext cx="797960" cy="521350"/>
              <a:chOff x="2644" y="3359"/>
              <a:chExt cx="1082" cy="822"/>
            </a:xfrm>
          </p:grpSpPr>
          <p:grpSp>
            <p:nvGrpSpPr>
              <p:cNvPr id="21" name="Group 47"/>
              <p:cNvGrpSpPr>
                <a:grpSpLocks/>
              </p:cNvGrpSpPr>
              <p:nvPr/>
            </p:nvGrpSpPr>
            <p:grpSpPr bwMode="auto">
              <a:xfrm>
                <a:off x="2644" y="3359"/>
                <a:ext cx="1082" cy="822"/>
                <a:chOff x="11220" y="3530"/>
                <a:chExt cx="1310" cy="793"/>
              </a:xfrm>
            </p:grpSpPr>
            <p:sp>
              <p:nvSpPr>
                <p:cNvPr id="23" name="Line 48"/>
                <p:cNvSpPr>
                  <a:spLocks noChangeShapeType="1"/>
                </p:cNvSpPr>
                <p:nvPr/>
              </p:nvSpPr>
              <p:spPr bwMode="auto">
                <a:xfrm>
                  <a:off x="11567" y="3938"/>
                  <a:ext cx="628" cy="0"/>
                </a:xfrm>
                <a:prstGeom prst="line">
                  <a:avLst/>
                </a:prstGeom>
                <a:noFill/>
                <a:ln w="19050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48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grpSp>
              <p:nvGrpSpPr>
                <p:cNvPr id="24" name="Group 49"/>
                <p:cNvGrpSpPr>
                  <a:grpSpLocks/>
                </p:cNvGrpSpPr>
                <p:nvPr/>
              </p:nvGrpSpPr>
              <p:grpSpPr bwMode="auto">
                <a:xfrm>
                  <a:off x="11220" y="3530"/>
                  <a:ext cx="1310" cy="793"/>
                  <a:chOff x="10759" y="3798"/>
                  <a:chExt cx="1047" cy="793"/>
                </a:xfrm>
              </p:grpSpPr>
              <p:sp>
                <p:nvSpPr>
                  <p:cNvPr id="25" name="Text Box 5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0875" y="3798"/>
                    <a:ext cx="864" cy="45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100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36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rPr>
                      <a:t>  </a:t>
                    </a:r>
                    <a:r>
                      <a:rPr kumimoji="0" lang="en-US" sz="3600" b="1" i="0" u="none" strike="noStrike" cap="none" normalizeH="0" baseline="0" dirty="0" smtClean="0">
                        <a:ln>
                          <a:noFill/>
                        </a:ln>
                        <a:effectLst/>
                        <a:latin typeface="Times New Roman" pitchFamily="18" charset="0"/>
                        <a:cs typeface="Times New Roman" pitchFamily="18" charset="0"/>
                      </a:rPr>
                      <a:t>1</a:t>
                    </a:r>
                    <a:r>
                      <a:rPr kumimoji="0" lang="en-US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rPr>
                      <a:t>   </a:t>
                    </a:r>
                    <a:r>
                      <a:rPr kumimoji="0" lang="en-US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rPr>
                      <a:t>M</a:t>
                    </a:r>
                    <a:endParaRPr kumimoji="0" lang="ru-RU" sz="4800" b="0" i="0" u="none" strike="noStrike" cap="none" normalizeH="0" baseline="0" dirty="0" smtClean="0">
                      <a:ln>
                        <a:noFill/>
                      </a:ln>
                      <a:solidFill>
                        <a:srgbClr val="7030A0"/>
                      </a:solidFill>
                      <a:effectLst/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26" name="Text Box 5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0759" y="4141"/>
                    <a:ext cx="1047" cy="45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lvl="0">
                      <a:spcAft>
                        <a:spcPts val="1000"/>
                      </a:spcAft>
                    </a:pPr>
                    <a:r>
                      <a:rPr lang="en-US" sz="3600" b="1" dirty="0" err="1" smtClean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N</a:t>
                    </a:r>
                    <a:r>
                      <a:rPr lang="en-US" sz="3600" b="1" baseline="-25000" dirty="0" err="1" smtClean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A</a:t>
                    </a:r>
                    <a:r>
                      <a:rPr lang="en-US" sz="3600" b="1" dirty="0" err="1" smtClean="0">
                        <a:solidFill>
                          <a:srgbClr val="0000FF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k</a:t>
                    </a:r>
                    <a:r>
                      <a:rPr kumimoji="0" lang="en-US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:r>
                      <a:rPr kumimoji="0" lang="en-US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rPr>
                      <a:t>n</a:t>
                    </a:r>
                    <a:endParaRPr kumimoji="0" lang="ru-RU" sz="4800" b="0" i="0" u="none" strike="noStrike" cap="none" normalizeH="0" baseline="0" dirty="0" smtClean="0">
                      <a:ln>
                        <a:noFill/>
                      </a:ln>
                      <a:solidFill>
                        <a:srgbClr val="006600"/>
                      </a:solidFill>
                      <a:effectLst/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p:grpSp>
          </p:grpSp>
          <p:sp>
            <p:nvSpPr>
              <p:cNvPr id="22" name="Line 52"/>
              <p:cNvSpPr>
                <a:spLocks noChangeShapeType="1"/>
              </p:cNvSpPr>
              <p:nvPr/>
            </p:nvSpPr>
            <p:spPr bwMode="auto">
              <a:xfrm>
                <a:off x="2936" y="3772"/>
                <a:ext cx="583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48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20" name="AutoShape 53"/>
            <p:cNvSpPr>
              <a:spLocks noChangeArrowheads="1"/>
            </p:cNvSpPr>
            <p:nvPr/>
          </p:nvSpPr>
          <p:spPr bwMode="auto">
            <a:xfrm>
              <a:off x="8449283" y="3521075"/>
              <a:ext cx="247650" cy="423863"/>
            </a:xfrm>
            <a:prstGeom prst="bracketPair">
              <a:avLst>
                <a:gd name="adj" fmla="val 16667"/>
              </a:avLst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48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7" name="Прямоугольник 26"/>
          <p:cNvSpPr/>
          <p:nvPr/>
        </p:nvSpPr>
        <p:spPr>
          <a:xfrm>
            <a:off x="0" y="5808166"/>
            <a:ext cx="9144000" cy="1077218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r>
              <a:rPr lang="ru-RU" sz="32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Вывод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: электрохимический эквивалент меди равен…., тогда заряд электрона …..Кл.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93254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5" grpId="0" animBg="1"/>
      <p:bldP spid="16" grpId="0" animBg="1"/>
      <p:bldP spid="2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635840469"/>
              </p:ext>
            </p:extLst>
          </p:nvPr>
        </p:nvGraphicFramePr>
        <p:xfrm>
          <a:off x="142840" y="2138362"/>
          <a:ext cx="9001161" cy="1873886"/>
        </p:xfrm>
        <a:graphic>
          <a:graphicData uri="http://schemas.openxmlformats.org/drawingml/2006/table">
            <a:tbl>
              <a:tblPr/>
              <a:tblGrid>
                <a:gridCol w="1000129"/>
                <a:gridCol w="1000129"/>
                <a:gridCol w="1200822"/>
                <a:gridCol w="580008"/>
                <a:gridCol w="1219557"/>
                <a:gridCol w="1000129"/>
                <a:gridCol w="1000129"/>
                <a:gridCol w="1000129"/>
                <a:gridCol w="1000129"/>
              </a:tblGrid>
              <a:tr h="654686">
                <a:tc>
                  <a:txBody>
                    <a:bodyPr/>
                    <a:lstStyle/>
                    <a:p>
                      <a:pPr algn="ctr" fontAlgn="t"/>
                      <a:r>
                        <a:rPr lang="en-US" sz="3600" b="1" i="0" u="none" strike="noStrike" dirty="0" smtClean="0">
                          <a:solidFill>
                            <a:srgbClr val="0000FF"/>
                          </a:solidFill>
                          <a:latin typeface="Times New Roman"/>
                        </a:rPr>
                        <a:t>m</a:t>
                      </a:r>
                      <a:r>
                        <a:rPr lang="ru-RU" sz="2800" b="1" i="0" u="none" strike="noStrike" dirty="0" smtClean="0">
                          <a:solidFill>
                            <a:srgbClr val="FF0000"/>
                          </a:solidFill>
                          <a:latin typeface="Times New Roman"/>
                        </a:rPr>
                        <a:t>н</a:t>
                      </a:r>
                      <a:endParaRPr lang="ru-RU" sz="1800" b="1" i="0" u="none" strike="noStrike" dirty="0">
                        <a:solidFill>
                          <a:srgbClr val="FF0000"/>
                        </a:solidFill>
                        <a:latin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600" b="1" i="0" u="none" strike="noStrike" kern="1200" dirty="0" smtClean="0">
                          <a:solidFill>
                            <a:srgbClr val="0000FF"/>
                          </a:solidFill>
                          <a:latin typeface="Times New Roman"/>
                          <a:ea typeface="+mn-ea"/>
                          <a:cs typeface="+mn-cs"/>
                        </a:rPr>
                        <a:t>m</a:t>
                      </a:r>
                      <a:r>
                        <a:rPr kumimoji="0" lang="ru-RU" sz="2800" b="1" i="0" u="none" strike="noStrike" kern="1200" dirty="0" smtClean="0">
                          <a:solidFill>
                            <a:srgbClr val="FF0000"/>
                          </a:solidFill>
                          <a:latin typeface="Times New Roman"/>
                          <a:ea typeface="+mn-ea"/>
                          <a:cs typeface="+mn-cs"/>
                        </a:rPr>
                        <a:t>к</a:t>
                      </a:r>
                      <a:endParaRPr kumimoji="0" lang="ru-RU" sz="3600" b="1" i="0" u="none" strike="noStrike" kern="1200" dirty="0">
                        <a:solidFill>
                          <a:srgbClr val="FF0000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600" b="1" i="0" u="none" strike="noStrike" kern="1200" dirty="0" err="1" smtClean="0">
                          <a:solidFill>
                            <a:srgbClr val="0000FF"/>
                          </a:solidFill>
                          <a:latin typeface="Times New Roman"/>
                          <a:ea typeface="+mn-ea"/>
                          <a:cs typeface="+mn-cs"/>
                        </a:rPr>
                        <a:t>m</a:t>
                      </a:r>
                      <a:r>
                        <a:rPr kumimoji="0" lang="en-US" sz="2400" b="1" i="0" u="none" strike="noStrike" kern="1200" dirty="0" err="1" smtClean="0">
                          <a:solidFill>
                            <a:srgbClr val="FF0000"/>
                          </a:solidFill>
                          <a:latin typeface="Times New Roman"/>
                          <a:ea typeface="+mn-ea"/>
                          <a:cs typeface="+mn-cs"/>
                        </a:rPr>
                        <a:t>Cu</a:t>
                      </a:r>
                      <a:endParaRPr kumimoji="0" lang="ru-RU" sz="3600" b="1" i="0" u="none" strike="noStrike" kern="1200" dirty="0">
                        <a:solidFill>
                          <a:srgbClr val="0000FF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lang="en-US" sz="36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endParaRPr kumimoji="0" lang="ru-RU" sz="3600" b="1" i="0" u="none" strike="noStrike" kern="1200" dirty="0">
                        <a:solidFill>
                          <a:srgbClr val="0000FF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lang="en-US" sz="36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</a:t>
                      </a:r>
                      <a:endParaRPr kumimoji="0" lang="ru-RU" sz="3600" b="1" i="0" u="none" strike="noStrike" kern="1200" dirty="0">
                        <a:solidFill>
                          <a:srgbClr val="0000FF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lang="en-US" sz="3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k</a:t>
                      </a:r>
                      <a:endParaRPr kumimoji="0" lang="ru-RU" sz="3600" b="1" i="0" u="none" strike="noStrike" kern="1200" dirty="0">
                        <a:solidFill>
                          <a:srgbClr val="0000FF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  <a:endParaRPr kumimoji="0" lang="ru-RU" sz="3600" b="1" i="0" u="none" strike="noStrike" kern="1200" dirty="0">
                        <a:solidFill>
                          <a:srgbClr val="0000FF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endParaRPr kumimoji="0" lang="ru-RU" sz="3600" b="1" i="0" u="none" strike="noStrike" kern="1200" dirty="0">
                        <a:solidFill>
                          <a:srgbClr val="0000FF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</a:t>
                      </a:r>
                      <a:endParaRPr kumimoji="0" lang="ru-RU" sz="3600" b="1" i="0" u="none" strike="noStrike" kern="1200" dirty="0">
                        <a:solidFill>
                          <a:srgbClr val="0000FF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7429"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b="1" i="0" u="none" strike="noStrike" dirty="0" smtClean="0">
                          <a:solidFill>
                            <a:schemeClr val="bg1"/>
                          </a:solidFill>
                          <a:latin typeface="Times New Roman"/>
                        </a:rPr>
                        <a:t>25,5</a:t>
                      </a:r>
                    </a:p>
                    <a:p>
                      <a:pPr algn="ctr" fontAlgn="t"/>
                      <a:r>
                        <a:rPr lang="ru-RU" sz="2400" b="1" i="0" u="none" strike="noStrike" dirty="0" smtClean="0">
                          <a:solidFill>
                            <a:schemeClr val="bg1"/>
                          </a:solidFill>
                          <a:latin typeface="Times New Roman"/>
                        </a:rPr>
                        <a:t>25</a:t>
                      </a:r>
                    </a:p>
                    <a:p>
                      <a:pPr algn="ctr" fontAlgn="t"/>
                      <a:endParaRPr lang="ru-RU" sz="1800" b="1" i="0" u="none" strike="noStrike" dirty="0">
                        <a:solidFill>
                          <a:schemeClr val="bg1"/>
                        </a:solidFill>
                        <a:latin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b="1" i="0" u="none" strike="noStrike" dirty="0" smtClean="0">
                          <a:solidFill>
                            <a:schemeClr val="bg1"/>
                          </a:solidFill>
                          <a:latin typeface="Times New Roman"/>
                        </a:rPr>
                        <a:t>23,85г</a:t>
                      </a:r>
                    </a:p>
                    <a:p>
                      <a:pPr algn="ctr" fontAlgn="t"/>
                      <a:r>
                        <a:rPr lang="ru-RU" sz="2000" b="1" i="0" u="none" strike="noStrike" dirty="0" smtClean="0">
                          <a:solidFill>
                            <a:schemeClr val="bg1"/>
                          </a:solidFill>
                          <a:latin typeface="Times New Roman"/>
                        </a:rPr>
                        <a:t>24,200г</a:t>
                      </a:r>
                    </a:p>
                    <a:p>
                      <a:pPr algn="ctr" fontAlgn="t"/>
                      <a:endParaRPr lang="ru-RU" sz="2000" b="1" i="0" u="none" strike="noStrike" dirty="0" smtClean="0">
                        <a:solidFill>
                          <a:schemeClr val="bg1"/>
                        </a:solidFill>
                        <a:latin typeface="Times New Roman"/>
                      </a:endParaRPr>
                    </a:p>
                    <a:p>
                      <a:pPr algn="ctr" fontAlgn="t"/>
                      <a:endParaRPr lang="ru-RU" sz="2000" b="1" i="0" u="none" strike="noStrike" dirty="0">
                        <a:solidFill>
                          <a:schemeClr val="bg1"/>
                        </a:solidFill>
                        <a:latin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b="1" i="0" u="none" strike="noStrike" dirty="0" smtClean="0">
                          <a:solidFill>
                            <a:schemeClr val="bg1"/>
                          </a:solidFill>
                          <a:latin typeface="Times New Roman"/>
                        </a:rPr>
                        <a:t>0,8</a:t>
                      </a:r>
                    </a:p>
                    <a:p>
                      <a:pPr algn="ctr" fontAlgn="t"/>
                      <a:r>
                        <a:rPr lang="ru-RU" sz="2000" b="1" i="0" u="none" strike="noStrike" dirty="0" smtClean="0">
                          <a:solidFill>
                            <a:schemeClr val="bg1"/>
                          </a:solidFill>
                          <a:latin typeface="Times New Roman"/>
                        </a:rPr>
                        <a:t>0,2г</a:t>
                      </a:r>
                      <a:endParaRPr lang="ru-RU" sz="2000" b="1" i="0" u="none" strike="noStrike" dirty="0">
                        <a:solidFill>
                          <a:schemeClr val="bg1"/>
                        </a:solidFill>
                        <a:latin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b="1" i="0" u="none" strike="noStrike" dirty="0" smtClean="0">
                          <a:solidFill>
                            <a:schemeClr val="bg1"/>
                          </a:solidFill>
                          <a:latin typeface="Times New Roman"/>
                        </a:rPr>
                        <a:t>1А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b="1" i="0" u="none" strike="noStrike" dirty="0" smtClean="0">
                          <a:solidFill>
                            <a:schemeClr val="bg1"/>
                          </a:solidFill>
                          <a:latin typeface="Times New Roman"/>
                        </a:rPr>
                        <a:t>18м35с</a:t>
                      </a:r>
                    </a:p>
                    <a:p>
                      <a:pPr algn="ctr" fontAlgn="t"/>
                      <a:r>
                        <a:rPr lang="ru-RU" sz="2000" b="1" i="0" u="none" strike="noStrike" dirty="0" smtClean="0">
                          <a:solidFill>
                            <a:schemeClr val="bg1"/>
                          </a:solidFill>
                          <a:latin typeface="Times New Roman"/>
                        </a:rPr>
                        <a:t>15м22с</a:t>
                      </a:r>
                    </a:p>
                    <a:p>
                      <a:pPr algn="ctr" fontAlgn="t"/>
                      <a:endParaRPr lang="ru-RU" sz="2000" b="1" i="0" u="none" strike="noStrike" dirty="0">
                        <a:solidFill>
                          <a:schemeClr val="bg1"/>
                        </a:solidFill>
                        <a:latin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b="1" i="0" u="none" strike="noStrike" dirty="0" smtClean="0">
                          <a:solidFill>
                            <a:schemeClr val="bg1"/>
                          </a:solidFill>
                          <a:latin typeface="Times New Roman"/>
                        </a:rPr>
                        <a:t>0,7</a:t>
                      </a:r>
                    </a:p>
                    <a:p>
                      <a:pPr algn="ctr" fontAlgn="t"/>
                      <a:r>
                        <a:rPr lang="ru-RU" sz="2000" b="1" i="0" u="none" strike="noStrike" dirty="0" smtClean="0">
                          <a:solidFill>
                            <a:schemeClr val="bg1"/>
                          </a:solidFill>
                          <a:latin typeface="Times New Roman"/>
                        </a:rPr>
                        <a:t>0,33</a:t>
                      </a:r>
                      <a:endParaRPr lang="ru-RU" sz="2000" b="1" i="0" u="none" strike="noStrike" dirty="0">
                        <a:solidFill>
                          <a:schemeClr val="bg1"/>
                        </a:solidFill>
                        <a:latin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1" i="0" u="none" strike="noStrike" dirty="0" smtClean="0">
                          <a:solidFill>
                            <a:schemeClr val="bg1"/>
                          </a:solidFill>
                          <a:latin typeface="Times New Roman"/>
                        </a:rPr>
                        <a:t>63,5</a:t>
                      </a:r>
                    </a:p>
                    <a:p>
                      <a:pPr algn="ctr" fontAlgn="t"/>
                      <a:r>
                        <a:rPr lang="ru-RU" sz="1800" b="1" i="0" u="none" strike="noStrike" dirty="0" smtClean="0">
                          <a:solidFill>
                            <a:schemeClr val="bg1"/>
                          </a:solidFill>
                          <a:latin typeface="Times New Roman"/>
                        </a:rPr>
                        <a:t>г/моль</a:t>
                      </a:r>
                      <a:endParaRPr lang="ru-RU" sz="1800" b="1" i="0" u="none" strike="noStrike" dirty="0">
                        <a:solidFill>
                          <a:schemeClr val="bg1"/>
                        </a:solidFill>
                        <a:latin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b="1" i="0" u="none" strike="noStrike" dirty="0" smtClean="0">
                          <a:solidFill>
                            <a:schemeClr val="bg1"/>
                          </a:solidFill>
                          <a:latin typeface="Times New Roman"/>
                        </a:rPr>
                        <a:t>2</a:t>
                      </a:r>
                      <a:endParaRPr lang="ru-RU" sz="2000" b="1" i="0" u="none" strike="noStrike" dirty="0">
                        <a:solidFill>
                          <a:schemeClr val="bg1"/>
                        </a:solidFill>
                        <a:latin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2000" b="1" i="0" u="none" strike="noStrike" dirty="0">
                        <a:solidFill>
                          <a:srgbClr val="0033CC"/>
                        </a:solidFill>
                        <a:latin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0" y="571327"/>
            <a:ext cx="2888932" cy="769441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none">
            <a:spAutoFit/>
          </a:bodyPr>
          <a:lstStyle/>
          <a:p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 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It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Группа 4"/>
          <p:cNvGrpSpPr/>
          <p:nvPr/>
        </p:nvGrpSpPr>
        <p:grpSpPr>
          <a:xfrm>
            <a:off x="3707904" y="0"/>
            <a:ext cx="2631960" cy="1224136"/>
            <a:chOff x="7740167" y="3483278"/>
            <a:chExt cx="1137855" cy="521350"/>
          </a:xfrm>
        </p:grpSpPr>
        <p:sp>
          <p:nvSpPr>
            <p:cNvPr id="6" name="Text Box 45"/>
            <p:cNvSpPr txBox="1">
              <a:spLocks noChangeArrowheads="1"/>
            </p:cNvSpPr>
            <p:nvPr/>
          </p:nvSpPr>
          <p:spPr bwMode="auto">
            <a:xfrm>
              <a:off x="7740167" y="3628925"/>
              <a:ext cx="455613" cy="303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3600" b="1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k =        </a:t>
              </a:r>
              <a:endParaRPr kumimoji="0" lang="ru-RU" sz="4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5" name="Group 46"/>
            <p:cNvGrpSpPr>
              <a:grpSpLocks/>
            </p:cNvGrpSpPr>
            <p:nvPr/>
          </p:nvGrpSpPr>
          <p:grpSpPr bwMode="auto">
            <a:xfrm>
              <a:off x="8080062" y="3483278"/>
              <a:ext cx="797960" cy="521350"/>
              <a:chOff x="2701" y="3359"/>
              <a:chExt cx="1082" cy="822"/>
            </a:xfrm>
          </p:grpSpPr>
          <p:grpSp>
            <p:nvGrpSpPr>
              <p:cNvPr id="7" name="Group 47"/>
              <p:cNvGrpSpPr>
                <a:grpSpLocks/>
              </p:cNvGrpSpPr>
              <p:nvPr/>
            </p:nvGrpSpPr>
            <p:grpSpPr bwMode="auto">
              <a:xfrm>
                <a:off x="2701" y="3359"/>
                <a:ext cx="1082" cy="822"/>
                <a:chOff x="11290" y="3530"/>
                <a:chExt cx="1310" cy="793"/>
              </a:xfrm>
            </p:grpSpPr>
            <p:sp>
              <p:nvSpPr>
                <p:cNvPr id="11" name="Line 48"/>
                <p:cNvSpPr>
                  <a:spLocks noChangeShapeType="1"/>
                </p:cNvSpPr>
                <p:nvPr/>
              </p:nvSpPr>
              <p:spPr bwMode="auto">
                <a:xfrm>
                  <a:off x="11567" y="3938"/>
                  <a:ext cx="628" cy="0"/>
                </a:xfrm>
                <a:prstGeom prst="line">
                  <a:avLst/>
                </a:prstGeom>
                <a:noFill/>
                <a:ln w="19050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48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grpSp>
              <p:nvGrpSpPr>
                <p:cNvPr id="9" name="Group 49"/>
                <p:cNvGrpSpPr>
                  <a:grpSpLocks/>
                </p:cNvGrpSpPr>
                <p:nvPr/>
              </p:nvGrpSpPr>
              <p:grpSpPr bwMode="auto">
                <a:xfrm>
                  <a:off x="11290" y="3530"/>
                  <a:ext cx="1310" cy="793"/>
                  <a:chOff x="10815" y="3798"/>
                  <a:chExt cx="1047" cy="793"/>
                </a:xfrm>
              </p:grpSpPr>
              <p:sp>
                <p:nvSpPr>
                  <p:cNvPr id="13" name="Text Box 5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0875" y="3798"/>
                    <a:ext cx="864" cy="45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100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36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rPr>
                      <a:t>  </a:t>
                    </a:r>
                    <a:r>
                      <a:rPr kumimoji="0" lang="en-US" sz="3600" b="1" i="0" u="none" strike="noStrike" cap="none" normalizeH="0" baseline="0" dirty="0" smtClean="0">
                        <a:ln>
                          <a:noFill/>
                        </a:ln>
                        <a:effectLst/>
                        <a:latin typeface="Times New Roman" pitchFamily="18" charset="0"/>
                        <a:cs typeface="Times New Roman" pitchFamily="18" charset="0"/>
                      </a:rPr>
                      <a:t>1</a:t>
                    </a:r>
                    <a:r>
                      <a:rPr kumimoji="0" lang="en-US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rPr>
                      <a:t>   </a:t>
                    </a:r>
                    <a:r>
                      <a:rPr kumimoji="0" lang="en-US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rPr>
                      <a:t>M</a:t>
                    </a:r>
                    <a:endParaRPr kumimoji="0" lang="ru-RU" sz="4800" b="0" i="0" u="none" strike="noStrike" cap="none" normalizeH="0" baseline="0" dirty="0" smtClean="0">
                      <a:ln>
                        <a:noFill/>
                      </a:ln>
                      <a:solidFill>
                        <a:srgbClr val="7030A0"/>
                      </a:solidFill>
                      <a:effectLst/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14" name="Text Box 5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0815" y="4141"/>
                    <a:ext cx="1047" cy="45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lvl="0">
                      <a:spcAft>
                        <a:spcPts val="1000"/>
                      </a:spcAft>
                    </a:pPr>
                    <a:r>
                      <a:rPr lang="en-US" sz="3600" b="1" dirty="0" err="1" smtClean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N</a:t>
                    </a:r>
                    <a:r>
                      <a:rPr lang="en-US" sz="3600" b="1" baseline="-25000" dirty="0" err="1" smtClean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A</a:t>
                    </a:r>
                    <a:r>
                      <a:rPr lang="en-US" sz="3600" b="1" dirty="0" err="1" smtClean="0">
                        <a:latin typeface="Times New Roman" pitchFamily="18" charset="0"/>
                        <a:cs typeface="Times New Roman" pitchFamily="18" charset="0"/>
                      </a:rPr>
                      <a:t>e</a:t>
                    </a:r>
                    <a:r>
                      <a:rPr kumimoji="0" lang="en-US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:r>
                      <a:rPr kumimoji="0" lang="en-US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rPr>
                      <a:t>n</a:t>
                    </a:r>
                    <a:endParaRPr kumimoji="0" lang="ru-RU" sz="4800" b="0" i="0" u="none" strike="noStrike" cap="none" normalizeH="0" baseline="0" dirty="0" smtClean="0">
                      <a:ln>
                        <a:noFill/>
                      </a:ln>
                      <a:solidFill>
                        <a:srgbClr val="006600"/>
                      </a:solidFill>
                      <a:effectLst/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p:grpSp>
          </p:grpSp>
          <p:sp>
            <p:nvSpPr>
              <p:cNvPr id="10" name="Line 52"/>
              <p:cNvSpPr>
                <a:spLocks noChangeShapeType="1"/>
              </p:cNvSpPr>
              <p:nvPr/>
            </p:nvSpPr>
            <p:spPr bwMode="auto">
              <a:xfrm>
                <a:off x="2936" y="3772"/>
                <a:ext cx="583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48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8" name="AutoShape 53"/>
            <p:cNvSpPr>
              <a:spLocks noChangeArrowheads="1"/>
            </p:cNvSpPr>
            <p:nvPr/>
          </p:nvSpPr>
          <p:spPr bwMode="auto">
            <a:xfrm>
              <a:off x="8449283" y="3521075"/>
              <a:ext cx="247650" cy="423863"/>
            </a:xfrm>
            <a:prstGeom prst="bracketPair">
              <a:avLst>
                <a:gd name="adj" fmla="val 16667"/>
              </a:avLst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48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5" name="Прямоугольник 14"/>
          <p:cNvSpPr/>
          <p:nvPr/>
        </p:nvSpPr>
        <p:spPr>
          <a:xfrm>
            <a:off x="6660232" y="1052736"/>
            <a:ext cx="2010487" cy="830997"/>
          </a:xfrm>
          <a:prstGeom prst="rect">
            <a:avLst/>
          </a:prstGeom>
          <a:solidFill>
            <a:schemeClr val="bg2"/>
          </a:solidFill>
        </p:spPr>
        <p:txBody>
          <a:bodyPr wrap="none">
            <a:spAutoFit/>
          </a:bodyPr>
          <a:lstStyle/>
          <a:p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Си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SO</a:t>
            </a:r>
            <a:r>
              <a:rPr lang="en-US" sz="4800" b="1" baseline="-25000" dirty="0" smtClean="0">
                <a:latin typeface="Times New Roman" pitchFamily="18" charset="0"/>
                <a:cs typeface="Times New Roman" pitchFamily="18" charset="0"/>
              </a:rPr>
              <a:t>4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241344" y="1352962"/>
            <a:ext cx="4285946" cy="707886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=(</a:t>
            </a:r>
            <a:r>
              <a:rPr lang="en-US" sz="40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2800" b="1" dirty="0" smtClean="0">
                <a:solidFill>
                  <a:srgbClr val="FF0000"/>
                </a:solidFill>
                <a:latin typeface="Times New Roman"/>
              </a:rPr>
              <a:t>к</a:t>
            </a:r>
            <a:r>
              <a:rPr lang="ru-RU" sz="4000" b="1" dirty="0" smtClean="0">
                <a:solidFill>
                  <a:srgbClr val="FF0000"/>
                </a:solidFill>
                <a:latin typeface="Times New Roman"/>
              </a:rPr>
              <a:t> 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4000" b="1" dirty="0" smtClean="0">
                <a:solidFill>
                  <a:srgbClr val="0000FF"/>
                </a:solidFill>
                <a:latin typeface="Times New Roman"/>
              </a:rPr>
              <a:t>m</a:t>
            </a:r>
            <a:r>
              <a:rPr lang="ru-RU" sz="2800" b="1" dirty="0" smtClean="0">
                <a:solidFill>
                  <a:srgbClr val="FF0000"/>
                </a:solidFill>
                <a:latin typeface="Times New Roman"/>
              </a:rPr>
              <a:t>н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)</a:t>
            </a:r>
            <a:r>
              <a:rPr lang="ru-RU" sz="4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It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2" name="Группа 16"/>
          <p:cNvGrpSpPr/>
          <p:nvPr/>
        </p:nvGrpSpPr>
        <p:grpSpPr>
          <a:xfrm>
            <a:off x="323528" y="4221088"/>
            <a:ext cx="2534724" cy="1224136"/>
            <a:chOff x="7740167" y="3483278"/>
            <a:chExt cx="1095818" cy="521350"/>
          </a:xfrm>
        </p:grpSpPr>
        <p:sp>
          <p:nvSpPr>
            <p:cNvPr id="18" name="Text Box 45"/>
            <p:cNvSpPr txBox="1">
              <a:spLocks noChangeArrowheads="1"/>
            </p:cNvSpPr>
            <p:nvPr/>
          </p:nvSpPr>
          <p:spPr bwMode="auto">
            <a:xfrm>
              <a:off x="7740167" y="3628925"/>
              <a:ext cx="455613" cy="303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r>
                <a:rPr lang="en-US" sz="3600" b="1" dirty="0" smtClean="0">
                  <a:latin typeface="Times New Roman" pitchFamily="18" charset="0"/>
                  <a:cs typeface="Times New Roman" pitchFamily="18" charset="0"/>
                </a:rPr>
                <a:t>e</a:t>
              </a:r>
              <a:r>
                <a:rPr lang="ru-RU" sz="36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3600" b="1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=        </a:t>
              </a:r>
              <a:endParaRPr kumimoji="0" lang="ru-RU" sz="4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17" name="Group 46"/>
            <p:cNvGrpSpPr>
              <a:grpSpLocks/>
            </p:cNvGrpSpPr>
            <p:nvPr/>
          </p:nvGrpSpPr>
          <p:grpSpPr bwMode="auto">
            <a:xfrm>
              <a:off x="8038025" y="3483278"/>
              <a:ext cx="797960" cy="521350"/>
              <a:chOff x="2644" y="3359"/>
              <a:chExt cx="1082" cy="822"/>
            </a:xfrm>
          </p:grpSpPr>
          <p:grpSp>
            <p:nvGrpSpPr>
              <p:cNvPr id="19" name="Group 47"/>
              <p:cNvGrpSpPr>
                <a:grpSpLocks/>
              </p:cNvGrpSpPr>
              <p:nvPr/>
            </p:nvGrpSpPr>
            <p:grpSpPr bwMode="auto">
              <a:xfrm>
                <a:off x="2644" y="3359"/>
                <a:ext cx="1082" cy="822"/>
                <a:chOff x="11220" y="3530"/>
                <a:chExt cx="1310" cy="793"/>
              </a:xfrm>
            </p:grpSpPr>
            <p:sp>
              <p:nvSpPr>
                <p:cNvPr id="23" name="Line 48"/>
                <p:cNvSpPr>
                  <a:spLocks noChangeShapeType="1"/>
                </p:cNvSpPr>
                <p:nvPr/>
              </p:nvSpPr>
              <p:spPr bwMode="auto">
                <a:xfrm>
                  <a:off x="11567" y="3938"/>
                  <a:ext cx="628" cy="0"/>
                </a:xfrm>
                <a:prstGeom prst="line">
                  <a:avLst/>
                </a:prstGeom>
                <a:noFill/>
                <a:ln w="19050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48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grpSp>
              <p:nvGrpSpPr>
                <p:cNvPr id="21" name="Group 49"/>
                <p:cNvGrpSpPr>
                  <a:grpSpLocks/>
                </p:cNvGrpSpPr>
                <p:nvPr/>
              </p:nvGrpSpPr>
              <p:grpSpPr bwMode="auto">
                <a:xfrm>
                  <a:off x="11220" y="3530"/>
                  <a:ext cx="1310" cy="793"/>
                  <a:chOff x="10759" y="3798"/>
                  <a:chExt cx="1047" cy="793"/>
                </a:xfrm>
              </p:grpSpPr>
              <p:sp>
                <p:nvSpPr>
                  <p:cNvPr id="25" name="Text Box 5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0875" y="3798"/>
                    <a:ext cx="864" cy="45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100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36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rPr>
                      <a:t>  </a:t>
                    </a:r>
                    <a:r>
                      <a:rPr kumimoji="0" lang="en-US" sz="3600" b="1" i="0" u="none" strike="noStrike" cap="none" normalizeH="0" baseline="0" dirty="0" smtClean="0">
                        <a:ln>
                          <a:noFill/>
                        </a:ln>
                        <a:effectLst/>
                        <a:latin typeface="Times New Roman" pitchFamily="18" charset="0"/>
                        <a:cs typeface="Times New Roman" pitchFamily="18" charset="0"/>
                      </a:rPr>
                      <a:t>1</a:t>
                    </a:r>
                    <a:r>
                      <a:rPr kumimoji="0" lang="en-US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rPr>
                      <a:t>   </a:t>
                    </a:r>
                    <a:r>
                      <a:rPr kumimoji="0" lang="en-US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rPr>
                      <a:t>M</a:t>
                    </a:r>
                    <a:endParaRPr kumimoji="0" lang="ru-RU" sz="4800" b="0" i="0" u="none" strike="noStrike" cap="none" normalizeH="0" baseline="0" dirty="0" smtClean="0">
                      <a:ln>
                        <a:noFill/>
                      </a:ln>
                      <a:solidFill>
                        <a:srgbClr val="7030A0"/>
                      </a:solidFill>
                      <a:effectLst/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26" name="Text Box 5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0759" y="4141"/>
                    <a:ext cx="1047" cy="45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lvl="0">
                      <a:spcAft>
                        <a:spcPts val="1000"/>
                      </a:spcAft>
                    </a:pPr>
                    <a:r>
                      <a:rPr lang="en-US" sz="3600" b="1" dirty="0" err="1" smtClean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N</a:t>
                    </a:r>
                    <a:r>
                      <a:rPr lang="en-US" sz="3600" b="1" baseline="-25000" dirty="0" err="1" smtClean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A</a:t>
                    </a:r>
                    <a:r>
                      <a:rPr lang="en-US" sz="3600" b="1" dirty="0" err="1" smtClean="0">
                        <a:solidFill>
                          <a:srgbClr val="0000FF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k</a:t>
                    </a:r>
                    <a:r>
                      <a:rPr kumimoji="0" lang="en-US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:r>
                      <a:rPr kumimoji="0" lang="en-US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rPr>
                      <a:t>n</a:t>
                    </a:r>
                    <a:endParaRPr kumimoji="0" lang="ru-RU" sz="4800" b="0" i="0" u="none" strike="noStrike" cap="none" normalizeH="0" baseline="0" dirty="0" smtClean="0">
                      <a:ln>
                        <a:noFill/>
                      </a:ln>
                      <a:solidFill>
                        <a:srgbClr val="006600"/>
                      </a:solidFill>
                      <a:effectLst/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p:grpSp>
          </p:grpSp>
          <p:sp>
            <p:nvSpPr>
              <p:cNvPr id="22" name="Line 52"/>
              <p:cNvSpPr>
                <a:spLocks noChangeShapeType="1"/>
              </p:cNvSpPr>
              <p:nvPr/>
            </p:nvSpPr>
            <p:spPr bwMode="auto">
              <a:xfrm>
                <a:off x="2936" y="3772"/>
                <a:ext cx="583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48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20" name="AutoShape 53"/>
            <p:cNvSpPr>
              <a:spLocks noChangeArrowheads="1"/>
            </p:cNvSpPr>
            <p:nvPr/>
          </p:nvSpPr>
          <p:spPr bwMode="auto">
            <a:xfrm>
              <a:off x="8449283" y="3521075"/>
              <a:ext cx="247650" cy="423863"/>
            </a:xfrm>
            <a:prstGeom prst="bracketPair">
              <a:avLst>
                <a:gd name="adj" fmla="val 16667"/>
              </a:avLst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48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7" name="Прямоугольник 26"/>
          <p:cNvSpPr/>
          <p:nvPr/>
        </p:nvSpPr>
        <p:spPr>
          <a:xfrm>
            <a:off x="0" y="5733256"/>
            <a:ext cx="9144000" cy="1077218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r>
              <a:rPr lang="ru-RU" sz="32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Вывод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: электрохимический эквивалент меди равен…., тогда заряд электрона …..Кл.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93254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5" grpId="0" animBg="1"/>
      <p:bldP spid="16" grpId="0" animBg="1"/>
      <p:bldP spid="2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011-11-21 15.30.4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400000">
            <a:off x="-759025" y="2022506"/>
            <a:ext cx="6072198" cy="455414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0" y="5903893"/>
            <a:ext cx="9144000" cy="95410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 выключении источника,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ДЕРЖАТЬ </a:t>
            </a:r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вилку и розетку!!!</a:t>
            </a:r>
            <a:endParaRPr lang="ru-RU" sz="2800" dirty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0"/>
            <a:ext cx="9144000" cy="392415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1.Включай источник тока только после ПРОВЕРКИ 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учителя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Два провода к вольтметру и в сторону. </a:t>
            </a:r>
            <a:r>
              <a:rPr lang="en-US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          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000099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 (+)  источника  на  (+) амперметра.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hangingPunct="0">
              <a:lnSpc>
                <a:spcPts val="3000"/>
              </a:lnSpc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4. Собрать последовательную цепь,  включив  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ключ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 на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(-)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источника тока и </a:t>
            </a:r>
            <a:r>
              <a:rPr lang="ru-RU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проверить её.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0" eaLnBrk="0" hangingPunct="0">
              <a:lnSpc>
                <a:spcPts val="3000"/>
              </a:lnSpc>
            </a:pP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ru-RU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Включить в цепь вольтметр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!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(+) и </a:t>
            </a:r>
            <a:r>
              <a:rPr lang="ru-RU" sz="32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– </a:t>
            </a:r>
            <a:r>
              <a:rPr lang="ru-RU" sz="24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 приборах означают лишь правило их включения, на источнике недостаток и избыток электронов!!!</a:t>
            </a:r>
            <a:endParaRPr lang="ru-RU" sz="2400" b="1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hangingPunct="0">
              <a:lnSpc>
                <a:spcPts val="3000"/>
              </a:lnSpc>
            </a:pP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6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СНЯВ ПОКАЗАНИЯ ПРИБОРОВ РАЗОМКНУТЬ ЦЕПЬ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1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1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1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1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1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1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1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1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0" dur="1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1" dur="1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7" dur="1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8" dur="1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4" dur="1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5" dur="1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1" dur="1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2" dur="1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build="p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Группа 54"/>
          <p:cNvGrpSpPr/>
          <p:nvPr/>
        </p:nvGrpSpPr>
        <p:grpSpPr>
          <a:xfrm>
            <a:off x="285720" y="500042"/>
            <a:ext cx="1635350" cy="674625"/>
            <a:chOff x="561283" y="4804942"/>
            <a:chExt cx="1635350" cy="712290"/>
          </a:xfrm>
        </p:grpSpPr>
        <p:grpSp>
          <p:nvGrpSpPr>
            <p:cNvPr id="13" name="Group 60"/>
            <p:cNvGrpSpPr>
              <a:grpSpLocks/>
            </p:cNvGrpSpPr>
            <p:nvPr/>
          </p:nvGrpSpPr>
          <p:grpSpPr bwMode="auto">
            <a:xfrm>
              <a:off x="561283" y="4804942"/>
              <a:ext cx="1635350" cy="3497"/>
              <a:chOff x="1846" y="6867204"/>
              <a:chExt cx="886" cy="3497"/>
            </a:xfrm>
          </p:grpSpPr>
          <p:sp>
            <p:nvSpPr>
              <p:cNvPr id="11" name="Line 87"/>
              <p:cNvSpPr>
                <a:spLocks noChangeShapeType="1"/>
              </p:cNvSpPr>
              <p:nvPr/>
            </p:nvSpPr>
            <p:spPr bwMode="auto">
              <a:xfrm flipH="1">
                <a:off x="1846" y="6867204"/>
                <a:ext cx="176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80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9" name="Line 86"/>
              <p:cNvSpPr>
                <a:spLocks noChangeShapeType="1"/>
              </p:cNvSpPr>
              <p:nvPr/>
            </p:nvSpPr>
            <p:spPr bwMode="auto">
              <a:xfrm flipH="1">
                <a:off x="2517" y="6870701"/>
                <a:ext cx="215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80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38" name="Group 14"/>
            <p:cNvGrpSpPr>
              <a:grpSpLocks/>
            </p:cNvGrpSpPr>
            <p:nvPr/>
          </p:nvGrpSpPr>
          <p:grpSpPr bwMode="auto">
            <a:xfrm>
              <a:off x="942479" y="4874579"/>
              <a:ext cx="821209" cy="642653"/>
              <a:chOff x="5805" y="5046"/>
              <a:chExt cx="820" cy="714"/>
            </a:xfrm>
            <a:solidFill>
              <a:srgbClr val="66CCFF"/>
            </a:solidFill>
          </p:grpSpPr>
          <p:sp>
            <p:nvSpPr>
              <p:cNvPr id="40" name="Rectangle 15"/>
              <p:cNvSpPr>
                <a:spLocks noChangeArrowheads="1"/>
              </p:cNvSpPr>
              <p:nvPr/>
            </p:nvSpPr>
            <p:spPr bwMode="auto">
              <a:xfrm>
                <a:off x="5806" y="5219"/>
                <a:ext cx="818" cy="541"/>
              </a:xfrm>
              <a:prstGeom prst="rect">
                <a:avLst/>
              </a:prstGeom>
              <a:grpFill/>
              <a:ln w="381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1" name="Line 16"/>
              <p:cNvSpPr>
                <a:spLocks noChangeShapeType="1"/>
              </p:cNvSpPr>
              <p:nvPr/>
            </p:nvSpPr>
            <p:spPr bwMode="auto">
              <a:xfrm>
                <a:off x="5805" y="5046"/>
                <a:ext cx="0" cy="276"/>
              </a:xfrm>
              <a:prstGeom prst="line">
                <a:avLst/>
              </a:prstGeom>
              <a:grp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2" name="Line 17"/>
              <p:cNvSpPr>
                <a:spLocks noChangeShapeType="1"/>
              </p:cNvSpPr>
              <p:nvPr/>
            </p:nvSpPr>
            <p:spPr bwMode="auto">
              <a:xfrm>
                <a:off x="6625" y="5046"/>
                <a:ext cx="0" cy="276"/>
              </a:xfrm>
              <a:prstGeom prst="line">
                <a:avLst/>
              </a:prstGeom>
              <a:grp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39" name="Группа 71"/>
            <p:cNvGrpSpPr/>
            <p:nvPr/>
          </p:nvGrpSpPr>
          <p:grpSpPr>
            <a:xfrm>
              <a:off x="873045" y="4810245"/>
              <a:ext cx="196429" cy="626426"/>
              <a:chOff x="6858016" y="4924072"/>
              <a:chExt cx="891619" cy="1131432"/>
            </a:xfrm>
          </p:grpSpPr>
          <p:sp>
            <p:nvSpPr>
              <p:cNvPr id="44" name="Line 12"/>
              <p:cNvSpPr>
                <a:spLocks noChangeShapeType="1"/>
              </p:cNvSpPr>
              <p:nvPr/>
            </p:nvSpPr>
            <p:spPr bwMode="auto">
              <a:xfrm>
                <a:off x="7735898" y="4987737"/>
                <a:ext cx="0" cy="1067767"/>
              </a:xfrm>
              <a:prstGeom prst="line">
                <a:avLst/>
              </a:prstGeom>
              <a:noFill/>
              <a:ln w="571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5" name="Line 18"/>
              <p:cNvSpPr>
                <a:spLocks noChangeShapeType="1"/>
              </p:cNvSpPr>
              <p:nvPr/>
            </p:nvSpPr>
            <p:spPr bwMode="auto">
              <a:xfrm flipH="1" flipV="1">
                <a:off x="6858016" y="4924072"/>
                <a:ext cx="891619" cy="83675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43" name="Группа 70"/>
            <p:cNvGrpSpPr/>
            <p:nvPr/>
          </p:nvGrpSpPr>
          <p:grpSpPr>
            <a:xfrm>
              <a:off x="1605223" y="4809816"/>
              <a:ext cx="194573" cy="591905"/>
              <a:chOff x="8210429" y="4714884"/>
              <a:chExt cx="719289" cy="1320611"/>
            </a:xfrm>
          </p:grpSpPr>
          <p:sp>
            <p:nvSpPr>
              <p:cNvPr id="47" name="Line 13"/>
              <p:cNvSpPr>
                <a:spLocks noChangeShapeType="1"/>
              </p:cNvSpPr>
              <p:nvPr/>
            </p:nvSpPr>
            <p:spPr bwMode="auto">
              <a:xfrm>
                <a:off x="8210429" y="4967728"/>
                <a:ext cx="0" cy="1067767"/>
              </a:xfrm>
              <a:prstGeom prst="line">
                <a:avLst/>
              </a:prstGeom>
              <a:noFill/>
              <a:ln w="57150">
                <a:solidFill>
                  <a:srgbClr val="0066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8" name="Line 19"/>
              <p:cNvSpPr>
                <a:spLocks noChangeShapeType="1"/>
              </p:cNvSpPr>
              <p:nvPr/>
            </p:nvSpPr>
            <p:spPr bwMode="auto">
              <a:xfrm flipV="1">
                <a:off x="8224165" y="4714884"/>
                <a:ext cx="705553" cy="271034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grpSp>
        <p:nvGrpSpPr>
          <p:cNvPr id="98" name="Группа 54"/>
          <p:cNvGrpSpPr/>
          <p:nvPr/>
        </p:nvGrpSpPr>
        <p:grpSpPr>
          <a:xfrm>
            <a:off x="1874608" y="495923"/>
            <a:ext cx="2093760" cy="718499"/>
            <a:chOff x="204093" y="4758618"/>
            <a:chExt cx="2093760" cy="758614"/>
          </a:xfrm>
        </p:grpSpPr>
        <p:grpSp>
          <p:nvGrpSpPr>
            <p:cNvPr id="100" name="Group 14"/>
            <p:cNvGrpSpPr>
              <a:grpSpLocks/>
            </p:cNvGrpSpPr>
            <p:nvPr/>
          </p:nvGrpSpPr>
          <p:grpSpPr bwMode="auto">
            <a:xfrm>
              <a:off x="942472" y="4874579"/>
              <a:ext cx="821208" cy="642653"/>
              <a:chOff x="5805" y="5046"/>
              <a:chExt cx="820" cy="714"/>
            </a:xfrm>
            <a:solidFill>
              <a:srgbClr val="66CCFF"/>
            </a:solidFill>
          </p:grpSpPr>
          <p:sp>
            <p:nvSpPr>
              <p:cNvPr id="107" name="Rectangle 15"/>
              <p:cNvSpPr>
                <a:spLocks noChangeArrowheads="1"/>
              </p:cNvSpPr>
              <p:nvPr/>
            </p:nvSpPr>
            <p:spPr bwMode="auto">
              <a:xfrm>
                <a:off x="5806" y="5219"/>
                <a:ext cx="818" cy="541"/>
              </a:xfrm>
              <a:prstGeom prst="rect">
                <a:avLst/>
              </a:prstGeom>
              <a:solidFill>
                <a:srgbClr val="66CCFF">
                  <a:alpha val="54000"/>
                </a:srgbClr>
              </a:solidFill>
              <a:ln w="381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8" name="Line 16"/>
              <p:cNvSpPr>
                <a:spLocks noChangeShapeType="1"/>
              </p:cNvSpPr>
              <p:nvPr/>
            </p:nvSpPr>
            <p:spPr bwMode="auto">
              <a:xfrm>
                <a:off x="5805" y="5046"/>
                <a:ext cx="0" cy="276"/>
              </a:xfrm>
              <a:prstGeom prst="line">
                <a:avLst/>
              </a:prstGeom>
              <a:grp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9" name="Line 17"/>
              <p:cNvSpPr>
                <a:spLocks noChangeShapeType="1"/>
              </p:cNvSpPr>
              <p:nvPr/>
            </p:nvSpPr>
            <p:spPr bwMode="auto">
              <a:xfrm>
                <a:off x="6625" y="5046"/>
                <a:ext cx="0" cy="276"/>
              </a:xfrm>
              <a:prstGeom prst="line">
                <a:avLst/>
              </a:prstGeom>
              <a:grp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101" name="Группа 71"/>
            <p:cNvGrpSpPr/>
            <p:nvPr/>
          </p:nvGrpSpPr>
          <p:grpSpPr>
            <a:xfrm>
              <a:off x="204093" y="4758618"/>
              <a:ext cx="891619" cy="649742"/>
              <a:chOff x="841910" y="4830822"/>
              <a:chExt cx="891619" cy="1173544"/>
            </a:xfrm>
          </p:grpSpPr>
          <p:sp>
            <p:nvSpPr>
              <p:cNvPr id="105" name="Line 12"/>
              <p:cNvSpPr>
                <a:spLocks noChangeShapeType="1"/>
              </p:cNvSpPr>
              <p:nvPr/>
            </p:nvSpPr>
            <p:spPr bwMode="auto">
              <a:xfrm>
                <a:off x="1719792" y="4936600"/>
                <a:ext cx="0" cy="1067766"/>
              </a:xfrm>
              <a:prstGeom prst="line">
                <a:avLst/>
              </a:prstGeom>
              <a:noFill/>
              <a:ln w="571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6" name="Line 18"/>
              <p:cNvSpPr>
                <a:spLocks noChangeShapeType="1"/>
              </p:cNvSpPr>
              <p:nvPr/>
            </p:nvSpPr>
            <p:spPr bwMode="auto">
              <a:xfrm flipH="1" flipV="1">
                <a:off x="841910" y="4830822"/>
                <a:ext cx="891619" cy="8367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102" name="Группа 70"/>
            <p:cNvGrpSpPr/>
            <p:nvPr/>
          </p:nvGrpSpPr>
          <p:grpSpPr>
            <a:xfrm>
              <a:off x="1578564" y="4781502"/>
              <a:ext cx="719289" cy="591905"/>
              <a:chOff x="2194323" y="4651714"/>
              <a:chExt cx="719289" cy="1320612"/>
            </a:xfrm>
          </p:grpSpPr>
          <p:sp>
            <p:nvSpPr>
              <p:cNvPr id="103" name="Line 13"/>
              <p:cNvSpPr>
                <a:spLocks noChangeShapeType="1"/>
              </p:cNvSpPr>
              <p:nvPr/>
            </p:nvSpPr>
            <p:spPr bwMode="auto">
              <a:xfrm>
                <a:off x="2194323" y="4904558"/>
                <a:ext cx="0" cy="1067768"/>
              </a:xfrm>
              <a:prstGeom prst="line">
                <a:avLst/>
              </a:prstGeom>
              <a:noFill/>
              <a:ln w="57150">
                <a:solidFill>
                  <a:srgbClr val="0066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4" name="Line 19"/>
              <p:cNvSpPr>
                <a:spLocks noChangeShapeType="1"/>
              </p:cNvSpPr>
              <p:nvPr/>
            </p:nvSpPr>
            <p:spPr bwMode="auto">
              <a:xfrm flipV="1">
                <a:off x="2208059" y="4651714"/>
                <a:ext cx="705553" cy="271034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grpSp>
        <p:nvGrpSpPr>
          <p:cNvPr id="112" name="Группа 54"/>
          <p:cNvGrpSpPr/>
          <p:nvPr/>
        </p:nvGrpSpPr>
        <p:grpSpPr>
          <a:xfrm>
            <a:off x="3946364" y="517294"/>
            <a:ext cx="2093760" cy="718499"/>
            <a:chOff x="204093" y="4758618"/>
            <a:chExt cx="2093760" cy="758614"/>
          </a:xfrm>
        </p:grpSpPr>
        <p:grpSp>
          <p:nvGrpSpPr>
            <p:cNvPr id="113" name="Group 14"/>
            <p:cNvGrpSpPr>
              <a:grpSpLocks/>
            </p:cNvGrpSpPr>
            <p:nvPr/>
          </p:nvGrpSpPr>
          <p:grpSpPr bwMode="auto">
            <a:xfrm>
              <a:off x="942458" y="4874579"/>
              <a:ext cx="821206" cy="642653"/>
              <a:chOff x="5805" y="5046"/>
              <a:chExt cx="820" cy="714"/>
            </a:xfrm>
            <a:solidFill>
              <a:srgbClr val="66CCFF"/>
            </a:solidFill>
          </p:grpSpPr>
          <p:sp>
            <p:nvSpPr>
              <p:cNvPr id="120" name="Rectangle 15"/>
              <p:cNvSpPr>
                <a:spLocks noChangeArrowheads="1"/>
              </p:cNvSpPr>
              <p:nvPr/>
            </p:nvSpPr>
            <p:spPr bwMode="auto">
              <a:xfrm>
                <a:off x="5806" y="5219"/>
                <a:ext cx="818" cy="541"/>
              </a:xfrm>
              <a:prstGeom prst="rect">
                <a:avLst/>
              </a:prstGeom>
              <a:solidFill>
                <a:srgbClr val="0033CC">
                  <a:alpha val="40000"/>
                </a:srgbClr>
              </a:solidFill>
              <a:ln w="381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1" name="Line 16"/>
              <p:cNvSpPr>
                <a:spLocks noChangeShapeType="1"/>
              </p:cNvSpPr>
              <p:nvPr/>
            </p:nvSpPr>
            <p:spPr bwMode="auto">
              <a:xfrm>
                <a:off x="5805" y="5046"/>
                <a:ext cx="0" cy="276"/>
              </a:xfrm>
              <a:prstGeom prst="line">
                <a:avLst/>
              </a:prstGeom>
              <a:grp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2" name="Line 17"/>
              <p:cNvSpPr>
                <a:spLocks noChangeShapeType="1"/>
              </p:cNvSpPr>
              <p:nvPr/>
            </p:nvSpPr>
            <p:spPr bwMode="auto">
              <a:xfrm>
                <a:off x="6625" y="5046"/>
                <a:ext cx="0" cy="276"/>
              </a:xfrm>
              <a:prstGeom prst="line">
                <a:avLst/>
              </a:prstGeom>
              <a:grp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114" name="Группа 71"/>
            <p:cNvGrpSpPr/>
            <p:nvPr/>
          </p:nvGrpSpPr>
          <p:grpSpPr>
            <a:xfrm>
              <a:off x="204093" y="4758618"/>
              <a:ext cx="891619" cy="649742"/>
              <a:chOff x="841910" y="4830822"/>
              <a:chExt cx="891619" cy="1173544"/>
            </a:xfrm>
          </p:grpSpPr>
          <p:sp>
            <p:nvSpPr>
              <p:cNvPr id="118" name="Line 12"/>
              <p:cNvSpPr>
                <a:spLocks noChangeShapeType="1"/>
              </p:cNvSpPr>
              <p:nvPr/>
            </p:nvSpPr>
            <p:spPr bwMode="auto">
              <a:xfrm>
                <a:off x="1719792" y="4936600"/>
                <a:ext cx="0" cy="1067766"/>
              </a:xfrm>
              <a:prstGeom prst="line">
                <a:avLst/>
              </a:prstGeom>
              <a:noFill/>
              <a:ln w="571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9" name="Line 18"/>
              <p:cNvSpPr>
                <a:spLocks noChangeShapeType="1"/>
              </p:cNvSpPr>
              <p:nvPr/>
            </p:nvSpPr>
            <p:spPr bwMode="auto">
              <a:xfrm flipH="1" flipV="1">
                <a:off x="841910" y="4830822"/>
                <a:ext cx="891619" cy="8367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115" name="Группа 70"/>
            <p:cNvGrpSpPr/>
            <p:nvPr/>
          </p:nvGrpSpPr>
          <p:grpSpPr>
            <a:xfrm>
              <a:off x="1578564" y="4781502"/>
              <a:ext cx="719289" cy="591905"/>
              <a:chOff x="2194323" y="4651714"/>
              <a:chExt cx="719289" cy="1320612"/>
            </a:xfrm>
          </p:grpSpPr>
          <p:sp>
            <p:nvSpPr>
              <p:cNvPr id="116" name="Line 13"/>
              <p:cNvSpPr>
                <a:spLocks noChangeShapeType="1"/>
              </p:cNvSpPr>
              <p:nvPr/>
            </p:nvSpPr>
            <p:spPr bwMode="auto">
              <a:xfrm>
                <a:off x="2194323" y="4904558"/>
                <a:ext cx="0" cy="1067768"/>
              </a:xfrm>
              <a:prstGeom prst="line">
                <a:avLst/>
              </a:prstGeom>
              <a:noFill/>
              <a:ln w="57150">
                <a:solidFill>
                  <a:srgbClr val="0066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7" name="Line 19"/>
              <p:cNvSpPr>
                <a:spLocks noChangeShapeType="1"/>
              </p:cNvSpPr>
              <p:nvPr/>
            </p:nvSpPr>
            <p:spPr bwMode="auto">
              <a:xfrm flipV="1">
                <a:off x="2208059" y="4651714"/>
                <a:ext cx="705553" cy="271034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sp>
        <p:nvSpPr>
          <p:cNvPr id="123" name="TextBox 122"/>
          <p:cNvSpPr txBox="1"/>
          <p:nvPr/>
        </p:nvSpPr>
        <p:spPr>
          <a:xfrm>
            <a:off x="928662" y="214290"/>
            <a:ext cx="214314" cy="36933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4" name="TextBox 123"/>
          <p:cNvSpPr txBox="1"/>
          <p:nvPr/>
        </p:nvSpPr>
        <p:spPr>
          <a:xfrm>
            <a:off x="2857488" y="773652"/>
            <a:ext cx="214314" cy="36933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5" name="TextBox 124"/>
          <p:cNvSpPr txBox="1"/>
          <p:nvPr/>
        </p:nvSpPr>
        <p:spPr>
          <a:xfrm>
            <a:off x="5000628" y="785794"/>
            <a:ext cx="214314" cy="36933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6" name="TextBox 125"/>
          <p:cNvSpPr txBox="1"/>
          <p:nvPr/>
        </p:nvSpPr>
        <p:spPr>
          <a:xfrm>
            <a:off x="428596" y="1357298"/>
            <a:ext cx="2143140" cy="646331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 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&gt;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&gt;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3600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7" name="TextBox 126"/>
          <p:cNvSpPr txBox="1"/>
          <p:nvPr/>
        </p:nvSpPr>
        <p:spPr>
          <a:xfrm>
            <a:off x="2714612" y="1357298"/>
            <a:ext cx="6215106" cy="46166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 какой ванне выделится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больше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меди?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42" name="Группа 54"/>
          <p:cNvGrpSpPr/>
          <p:nvPr/>
        </p:nvGrpSpPr>
        <p:grpSpPr>
          <a:xfrm>
            <a:off x="477976" y="4139261"/>
            <a:ext cx="2093760" cy="718499"/>
            <a:chOff x="204093" y="4758618"/>
            <a:chExt cx="2093760" cy="758614"/>
          </a:xfrm>
        </p:grpSpPr>
        <p:grpSp>
          <p:nvGrpSpPr>
            <p:cNvPr id="143" name="Group 14"/>
            <p:cNvGrpSpPr>
              <a:grpSpLocks/>
            </p:cNvGrpSpPr>
            <p:nvPr/>
          </p:nvGrpSpPr>
          <p:grpSpPr bwMode="auto">
            <a:xfrm>
              <a:off x="942465" y="4874579"/>
              <a:ext cx="821207" cy="642653"/>
              <a:chOff x="5805" y="5046"/>
              <a:chExt cx="820" cy="714"/>
            </a:xfrm>
            <a:solidFill>
              <a:srgbClr val="66CCFF"/>
            </a:solidFill>
          </p:grpSpPr>
          <p:sp>
            <p:nvSpPr>
              <p:cNvPr id="150" name="Rectangle 15"/>
              <p:cNvSpPr>
                <a:spLocks noChangeArrowheads="1"/>
              </p:cNvSpPr>
              <p:nvPr/>
            </p:nvSpPr>
            <p:spPr bwMode="auto">
              <a:xfrm>
                <a:off x="5806" y="5219"/>
                <a:ext cx="818" cy="541"/>
              </a:xfrm>
              <a:prstGeom prst="rect">
                <a:avLst/>
              </a:prstGeom>
              <a:solidFill>
                <a:srgbClr val="66CCFF">
                  <a:alpha val="54000"/>
                </a:srgbClr>
              </a:solidFill>
              <a:ln w="381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51" name="Line 16"/>
              <p:cNvSpPr>
                <a:spLocks noChangeShapeType="1"/>
              </p:cNvSpPr>
              <p:nvPr/>
            </p:nvSpPr>
            <p:spPr bwMode="auto">
              <a:xfrm>
                <a:off x="5805" y="5046"/>
                <a:ext cx="0" cy="276"/>
              </a:xfrm>
              <a:prstGeom prst="line">
                <a:avLst/>
              </a:prstGeom>
              <a:grp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52" name="Line 17"/>
              <p:cNvSpPr>
                <a:spLocks noChangeShapeType="1"/>
              </p:cNvSpPr>
              <p:nvPr/>
            </p:nvSpPr>
            <p:spPr bwMode="auto">
              <a:xfrm>
                <a:off x="6625" y="5046"/>
                <a:ext cx="0" cy="276"/>
              </a:xfrm>
              <a:prstGeom prst="line">
                <a:avLst/>
              </a:prstGeom>
              <a:grp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144" name="Группа 71"/>
            <p:cNvGrpSpPr/>
            <p:nvPr/>
          </p:nvGrpSpPr>
          <p:grpSpPr>
            <a:xfrm>
              <a:off x="204093" y="4758618"/>
              <a:ext cx="891619" cy="649742"/>
              <a:chOff x="841910" y="4830822"/>
              <a:chExt cx="891619" cy="1173544"/>
            </a:xfrm>
          </p:grpSpPr>
          <p:sp>
            <p:nvSpPr>
              <p:cNvPr id="148" name="Line 12"/>
              <p:cNvSpPr>
                <a:spLocks noChangeShapeType="1"/>
              </p:cNvSpPr>
              <p:nvPr/>
            </p:nvSpPr>
            <p:spPr bwMode="auto">
              <a:xfrm>
                <a:off x="1719792" y="4936600"/>
                <a:ext cx="0" cy="1067766"/>
              </a:xfrm>
              <a:prstGeom prst="line">
                <a:avLst/>
              </a:prstGeom>
              <a:noFill/>
              <a:ln w="571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9" name="Line 18"/>
              <p:cNvSpPr>
                <a:spLocks noChangeShapeType="1"/>
              </p:cNvSpPr>
              <p:nvPr/>
            </p:nvSpPr>
            <p:spPr bwMode="auto">
              <a:xfrm flipH="1" flipV="1">
                <a:off x="841910" y="4830822"/>
                <a:ext cx="891619" cy="8367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145" name="Группа 70"/>
            <p:cNvGrpSpPr/>
            <p:nvPr/>
          </p:nvGrpSpPr>
          <p:grpSpPr>
            <a:xfrm>
              <a:off x="1578564" y="4781502"/>
              <a:ext cx="719289" cy="591905"/>
              <a:chOff x="2194323" y="4651714"/>
              <a:chExt cx="719289" cy="1320612"/>
            </a:xfrm>
          </p:grpSpPr>
          <p:sp>
            <p:nvSpPr>
              <p:cNvPr id="146" name="Line 13"/>
              <p:cNvSpPr>
                <a:spLocks noChangeShapeType="1"/>
              </p:cNvSpPr>
              <p:nvPr/>
            </p:nvSpPr>
            <p:spPr bwMode="auto">
              <a:xfrm>
                <a:off x="2194323" y="4904558"/>
                <a:ext cx="0" cy="1067768"/>
              </a:xfrm>
              <a:prstGeom prst="line">
                <a:avLst/>
              </a:prstGeom>
              <a:noFill/>
              <a:ln w="57150">
                <a:solidFill>
                  <a:srgbClr val="0066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7" name="Line 19"/>
              <p:cNvSpPr>
                <a:spLocks noChangeShapeType="1"/>
              </p:cNvSpPr>
              <p:nvPr/>
            </p:nvSpPr>
            <p:spPr bwMode="auto">
              <a:xfrm flipV="1">
                <a:off x="2208059" y="4651714"/>
                <a:ext cx="705553" cy="271034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grpSp>
        <p:nvGrpSpPr>
          <p:cNvPr id="153" name="Группа 54"/>
          <p:cNvGrpSpPr/>
          <p:nvPr/>
        </p:nvGrpSpPr>
        <p:grpSpPr>
          <a:xfrm>
            <a:off x="2571736" y="3286124"/>
            <a:ext cx="2093760" cy="718499"/>
            <a:chOff x="204093" y="4758618"/>
            <a:chExt cx="2093760" cy="758614"/>
          </a:xfrm>
        </p:grpSpPr>
        <p:grpSp>
          <p:nvGrpSpPr>
            <p:cNvPr id="154" name="Group 14"/>
            <p:cNvGrpSpPr>
              <a:grpSpLocks/>
            </p:cNvGrpSpPr>
            <p:nvPr/>
          </p:nvGrpSpPr>
          <p:grpSpPr bwMode="auto">
            <a:xfrm>
              <a:off x="942465" y="4874579"/>
              <a:ext cx="821207" cy="642653"/>
              <a:chOff x="5805" y="5046"/>
              <a:chExt cx="820" cy="714"/>
            </a:xfrm>
            <a:solidFill>
              <a:srgbClr val="66CCFF"/>
            </a:solidFill>
          </p:grpSpPr>
          <p:sp>
            <p:nvSpPr>
              <p:cNvPr id="161" name="Rectangle 15"/>
              <p:cNvSpPr>
                <a:spLocks noChangeArrowheads="1"/>
              </p:cNvSpPr>
              <p:nvPr/>
            </p:nvSpPr>
            <p:spPr bwMode="auto">
              <a:xfrm>
                <a:off x="5806" y="5219"/>
                <a:ext cx="818" cy="541"/>
              </a:xfrm>
              <a:prstGeom prst="rect">
                <a:avLst/>
              </a:prstGeom>
              <a:solidFill>
                <a:srgbClr val="66CCFF">
                  <a:alpha val="54000"/>
                </a:srgbClr>
              </a:solidFill>
              <a:ln w="381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62" name="Line 16"/>
              <p:cNvSpPr>
                <a:spLocks noChangeShapeType="1"/>
              </p:cNvSpPr>
              <p:nvPr/>
            </p:nvSpPr>
            <p:spPr bwMode="auto">
              <a:xfrm>
                <a:off x="5805" y="5046"/>
                <a:ext cx="0" cy="276"/>
              </a:xfrm>
              <a:prstGeom prst="line">
                <a:avLst/>
              </a:prstGeom>
              <a:grp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63" name="Line 17"/>
              <p:cNvSpPr>
                <a:spLocks noChangeShapeType="1"/>
              </p:cNvSpPr>
              <p:nvPr/>
            </p:nvSpPr>
            <p:spPr bwMode="auto">
              <a:xfrm>
                <a:off x="6625" y="5046"/>
                <a:ext cx="0" cy="276"/>
              </a:xfrm>
              <a:prstGeom prst="line">
                <a:avLst/>
              </a:prstGeom>
              <a:grp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155" name="Группа 71"/>
            <p:cNvGrpSpPr/>
            <p:nvPr/>
          </p:nvGrpSpPr>
          <p:grpSpPr>
            <a:xfrm>
              <a:off x="204093" y="4758618"/>
              <a:ext cx="891619" cy="649742"/>
              <a:chOff x="841910" y="4830822"/>
              <a:chExt cx="891619" cy="1173544"/>
            </a:xfrm>
          </p:grpSpPr>
          <p:sp>
            <p:nvSpPr>
              <p:cNvPr id="159" name="Line 12"/>
              <p:cNvSpPr>
                <a:spLocks noChangeShapeType="1"/>
              </p:cNvSpPr>
              <p:nvPr/>
            </p:nvSpPr>
            <p:spPr bwMode="auto">
              <a:xfrm>
                <a:off x="1719792" y="4936600"/>
                <a:ext cx="0" cy="1067766"/>
              </a:xfrm>
              <a:prstGeom prst="line">
                <a:avLst/>
              </a:prstGeom>
              <a:noFill/>
              <a:ln w="571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60" name="Line 18"/>
              <p:cNvSpPr>
                <a:spLocks noChangeShapeType="1"/>
              </p:cNvSpPr>
              <p:nvPr/>
            </p:nvSpPr>
            <p:spPr bwMode="auto">
              <a:xfrm flipH="1" flipV="1">
                <a:off x="841910" y="4830822"/>
                <a:ext cx="891619" cy="8367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156" name="Группа 70"/>
            <p:cNvGrpSpPr/>
            <p:nvPr/>
          </p:nvGrpSpPr>
          <p:grpSpPr>
            <a:xfrm>
              <a:off x="1578564" y="4781502"/>
              <a:ext cx="719289" cy="591905"/>
              <a:chOff x="2194323" y="4651714"/>
              <a:chExt cx="719289" cy="1320612"/>
            </a:xfrm>
          </p:grpSpPr>
          <p:sp>
            <p:nvSpPr>
              <p:cNvPr id="157" name="Line 13"/>
              <p:cNvSpPr>
                <a:spLocks noChangeShapeType="1"/>
              </p:cNvSpPr>
              <p:nvPr/>
            </p:nvSpPr>
            <p:spPr bwMode="auto">
              <a:xfrm>
                <a:off x="2194323" y="4904558"/>
                <a:ext cx="0" cy="1067768"/>
              </a:xfrm>
              <a:prstGeom prst="line">
                <a:avLst/>
              </a:prstGeom>
              <a:noFill/>
              <a:ln w="57150">
                <a:solidFill>
                  <a:srgbClr val="0066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58" name="Line 19"/>
              <p:cNvSpPr>
                <a:spLocks noChangeShapeType="1"/>
              </p:cNvSpPr>
              <p:nvPr/>
            </p:nvSpPr>
            <p:spPr bwMode="auto">
              <a:xfrm flipV="1">
                <a:off x="2208059" y="4651714"/>
                <a:ext cx="705553" cy="271034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grpSp>
        <p:nvGrpSpPr>
          <p:cNvPr id="164" name="Группа 54"/>
          <p:cNvGrpSpPr/>
          <p:nvPr/>
        </p:nvGrpSpPr>
        <p:grpSpPr>
          <a:xfrm>
            <a:off x="2571736" y="5072074"/>
            <a:ext cx="2093760" cy="718499"/>
            <a:chOff x="204093" y="4758618"/>
            <a:chExt cx="2093760" cy="758614"/>
          </a:xfrm>
        </p:grpSpPr>
        <p:grpSp>
          <p:nvGrpSpPr>
            <p:cNvPr id="165" name="Group 14"/>
            <p:cNvGrpSpPr>
              <a:grpSpLocks/>
            </p:cNvGrpSpPr>
            <p:nvPr/>
          </p:nvGrpSpPr>
          <p:grpSpPr bwMode="auto">
            <a:xfrm>
              <a:off x="942465" y="4874579"/>
              <a:ext cx="821207" cy="642653"/>
              <a:chOff x="5805" y="5046"/>
              <a:chExt cx="820" cy="714"/>
            </a:xfrm>
            <a:solidFill>
              <a:srgbClr val="66CCFF"/>
            </a:solidFill>
          </p:grpSpPr>
          <p:sp>
            <p:nvSpPr>
              <p:cNvPr id="172" name="Rectangle 15"/>
              <p:cNvSpPr>
                <a:spLocks noChangeArrowheads="1"/>
              </p:cNvSpPr>
              <p:nvPr/>
            </p:nvSpPr>
            <p:spPr bwMode="auto">
              <a:xfrm>
                <a:off x="5806" y="5219"/>
                <a:ext cx="818" cy="541"/>
              </a:xfrm>
              <a:prstGeom prst="rect">
                <a:avLst/>
              </a:prstGeom>
              <a:solidFill>
                <a:srgbClr val="66CCFF">
                  <a:alpha val="54000"/>
                </a:srgbClr>
              </a:solidFill>
              <a:ln w="381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73" name="Line 16"/>
              <p:cNvSpPr>
                <a:spLocks noChangeShapeType="1"/>
              </p:cNvSpPr>
              <p:nvPr/>
            </p:nvSpPr>
            <p:spPr bwMode="auto">
              <a:xfrm>
                <a:off x="5805" y="5046"/>
                <a:ext cx="0" cy="276"/>
              </a:xfrm>
              <a:prstGeom prst="line">
                <a:avLst/>
              </a:prstGeom>
              <a:grp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74" name="Line 17"/>
              <p:cNvSpPr>
                <a:spLocks noChangeShapeType="1"/>
              </p:cNvSpPr>
              <p:nvPr/>
            </p:nvSpPr>
            <p:spPr bwMode="auto">
              <a:xfrm>
                <a:off x="6625" y="5046"/>
                <a:ext cx="0" cy="276"/>
              </a:xfrm>
              <a:prstGeom prst="line">
                <a:avLst/>
              </a:prstGeom>
              <a:grp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166" name="Группа 71"/>
            <p:cNvGrpSpPr/>
            <p:nvPr/>
          </p:nvGrpSpPr>
          <p:grpSpPr>
            <a:xfrm>
              <a:off x="204093" y="4758618"/>
              <a:ext cx="891619" cy="649742"/>
              <a:chOff x="841910" y="4830822"/>
              <a:chExt cx="891619" cy="1173544"/>
            </a:xfrm>
          </p:grpSpPr>
          <p:sp>
            <p:nvSpPr>
              <p:cNvPr id="170" name="Line 12"/>
              <p:cNvSpPr>
                <a:spLocks noChangeShapeType="1"/>
              </p:cNvSpPr>
              <p:nvPr/>
            </p:nvSpPr>
            <p:spPr bwMode="auto">
              <a:xfrm>
                <a:off x="1719792" y="4936600"/>
                <a:ext cx="0" cy="1067766"/>
              </a:xfrm>
              <a:prstGeom prst="line">
                <a:avLst/>
              </a:prstGeom>
              <a:noFill/>
              <a:ln w="571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71" name="Line 18"/>
              <p:cNvSpPr>
                <a:spLocks noChangeShapeType="1"/>
              </p:cNvSpPr>
              <p:nvPr/>
            </p:nvSpPr>
            <p:spPr bwMode="auto">
              <a:xfrm flipH="1" flipV="1">
                <a:off x="841910" y="4830822"/>
                <a:ext cx="891619" cy="8367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167" name="Группа 70"/>
            <p:cNvGrpSpPr/>
            <p:nvPr/>
          </p:nvGrpSpPr>
          <p:grpSpPr>
            <a:xfrm>
              <a:off x="1578564" y="4781502"/>
              <a:ext cx="719289" cy="591905"/>
              <a:chOff x="2194323" y="4651714"/>
              <a:chExt cx="719289" cy="1320612"/>
            </a:xfrm>
          </p:grpSpPr>
          <p:sp>
            <p:nvSpPr>
              <p:cNvPr id="168" name="Line 13"/>
              <p:cNvSpPr>
                <a:spLocks noChangeShapeType="1"/>
              </p:cNvSpPr>
              <p:nvPr/>
            </p:nvSpPr>
            <p:spPr bwMode="auto">
              <a:xfrm>
                <a:off x="2194323" y="4904558"/>
                <a:ext cx="0" cy="1067768"/>
              </a:xfrm>
              <a:prstGeom prst="line">
                <a:avLst/>
              </a:prstGeom>
              <a:noFill/>
              <a:ln w="57150">
                <a:solidFill>
                  <a:srgbClr val="0066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69" name="Line 19"/>
              <p:cNvSpPr>
                <a:spLocks noChangeShapeType="1"/>
              </p:cNvSpPr>
              <p:nvPr/>
            </p:nvSpPr>
            <p:spPr bwMode="auto">
              <a:xfrm flipV="1">
                <a:off x="2208059" y="4651714"/>
                <a:ext cx="705553" cy="271034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cxnSp>
        <p:nvCxnSpPr>
          <p:cNvPr id="176" name="Прямая соединительная линия 175"/>
          <p:cNvCxnSpPr/>
          <p:nvPr/>
        </p:nvCxnSpPr>
        <p:spPr>
          <a:xfrm rot="5400000">
            <a:off x="1703020" y="4182092"/>
            <a:ext cx="178595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7" name="Прямая соединительная линия 176"/>
          <p:cNvCxnSpPr/>
          <p:nvPr/>
        </p:nvCxnSpPr>
        <p:spPr>
          <a:xfrm rot="5400000">
            <a:off x="3750463" y="4200365"/>
            <a:ext cx="178595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8" name="Line 18"/>
          <p:cNvSpPr>
            <a:spLocks noChangeShapeType="1"/>
          </p:cNvSpPr>
          <p:nvPr/>
        </p:nvSpPr>
        <p:spPr bwMode="auto">
          <a:xfrm flipH="1" flipV="1">
            <a:off x="4643438" y="4291661"/>
            <a:ext cx="891619" cy="43878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9" name="TextBox 178"/>
          <p:cNvSpPr txBox="1"/>
          <p:nvPr/>
        </p:nvSpPr>
        <p:spPr>
          <a:xfrm>
            <a:off x="1500166" y="4357694"/>
            <a:ext cx="214314" cy="36933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0" name="TextBox 179"/>
          <p:cNvSpPr txBox="1"/>
          <p:nvPr/>
        </p:nvSpPr>
        <p:spPr>
          <a:xfrm>
            <a:off x="3571868" y="3559734"/>
            <a:ext cx="214314" cy="36933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1" name="TextBox 180"/>
          <p:cNvSpPr txBox="1"/>
          <p:nvPr/>
        </p:nvSpPr>
        <p:spPr>
          <a:xfrm>
            <a:off x="3571868" y="5357826"/>
            <a:ext cx="214314" cy="36933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2" name="TextBox 181"/>
          <p:cNvSpPr txBox="1"/>
          <p:nvPr/>
        </p:nvSpPr>
        <p:spPr>
          <a:xfrm>
            <a:off x="4786314" y="3068421"/>
            <a:ext cx="2000264" cy="646331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 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&gt;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&gt;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3600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3" name="TextBox 182"/>
          <p:cNvSpPr txBox="1"/>
          <p:nvPr/>
        </p:nvSpPr>
        <p:spPr>
          <a:xfrm>
            <a:off x="214282" y="5857892"/>
            <a:ext cx="6215106" cy="46166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 какой ванне выделится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больше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меди?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" name="TextBox 183"/>
          <p:cNvSpPr txBox="1"/>
          <p:nvPr/>
        </p:nvSpPr>
        <p:spPr>
          <a:xfrm>
            <a:off x="5214942" y="4572008"/>
            <a:ext cx="3286148" cy="830997"/>
          </a:xfrm>
          <a:prstGeom prst="rect">
            <a:avLst/>
          </a:prstGeom>
          <a:solidFill>
            <a:schemeClr val="bg2"/>
          </a:solidFill>
          <a:ln w="762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4800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6" name="Rectangle 1"/>
          <p:cNvSpPr>
            <a:spLocks noChangeArrowheads="1"/>
          </p:cNvSpPr>
          <p:nvPr/>
        </p:nvSpPr>
        <p:spPr bwMode="auto">
          <a:xfrm>
            <a:off x="6429388" y="3714752"/>
            <a:ext cx="2214578" cy="769441"/>
          </a:xfrm>
          <a:prstGeom prst="rect">
            <a:avLst/>
          </a:prstGeom>
          <a:solidFill>
            <a:schemeClr val="bg2">
              <a:lumMod val="7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kumimoji="0" lang="en-US" sz="4400" b="1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I</a:t>
            </a:r>
            <a:r>
              <a:rPr kumimoji="0" lang="ru-RU" sz="4400" b="1" i="0" strike="noStrike" cap="none" normalizeH="0" baseline="-30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1</a:t>
            </a:r>
            <a:r>
              <a:rPr kumimoji="0" lang="ru-RU" sz="4400" b="1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=</a:t>
            </a:r>
            <a:r>
              <a:rPr kumimoji="0" lang="en-US" sz="4400" b="1" i="0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I</a:t>
            </a:r>
            <a:r>
              <a:rPr kumimoji="0" lang="ru-RU" sz="4400" b="1" i="0" strike="noStrike" cap="none" normalizeH="0" baseline="-3000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2</a:t>
            </a:r>
            <a:r>
              <a:rPr kumimoji="0" lang="en-US" sz="4400" b="1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+</a:t>
            </a:r>
            <a:r>
              <a:rPr kumimoji="0" lang="en-US" sz="4400" b="1" i="0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I</a:t>
            </a:r>
            <a:r>
              <a:rPr kumimoji="0" lang="ru-RU" sz="4400" b="1" i="0" strike="noStrike" cap="none" normalizeH="0" baseline="-3000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3</a:t>
            </a:r>
            <a:endParaRPr kumimoji="0" lang="ru-RU" sz="4400" b="1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187" name="Rectangle 1"/>
          <p:cNvSpPr>
            <a:spLocks noChangeArrowheads="1"/>
          </p:cNvSpPr>
          <p:nvPr/>
        </p:nvSpPr>
        <p:spPr bwMode="auto">
          <a:xfrm>
            <a:off x="2571736" y="1785926"/>
            <a:ext cx="3357586" cy="769441"/>
          </a:xfrm>
          <a:prstGeom prst="rect">
            <a:avLst/>
          </a:prstGeom>
          <a:solidFill>
            <a:schemeClr val="bg2">
              <a:lumMod val="7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kumimoji="0" lang="en-US" sz="4400" b="1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I</a:t>
            </a:r>
            <a:r>
              <a:rPr kumimoji="0" lang="ru-RU" sz="4400" b="1" i="0" strike="noStrike" cap="none" normalizeH="0" baseline="-30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0</a:t>
            </a:r>
            <a:r>
              <a:rPr kumimoji="0" lang="ru-RU" sz="4400" b="1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=</a:t>
            </a:r>
            <a:r>
              <a:rPr kumimoji="0" lang="en-US" sz="4400" b="1" i="0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I</a:t>
            </a:r>
            <a:r>
              <a:rPr kumimoji="0" lang="ru-RU" sz="4400" b="1" i="0" strike="noStrike" cap="none" normalizeH="0" baseline="-3000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1</a:t>
            </a:r>
            <a:r>
              <a:rPr kumimoji="0" lang="ru-RU" sz="4400" b="1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=</a:t>
            </a:r>
            <a:r>
              <a:rPr kumimoji="0" lang="en-US" sz="4400" b="1" i="0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I</a:t>
            </a:r>
            <a:r>
              <a:rPr kumimoji="0" lang="ru-RU" sz="4400" b="1" i="0" strike="noStrike" cap="none" normalizeH="0" baseline="-3000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2</a:t>
            </a: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=</a:t>
            </a:r>
            <a:r>
              <a:rPr lang="en-US" sz="4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I</a:t>
            </a:r>
            <a:r>
              <a:rPr lang="ru-RU" sz="4400" b="1" baseline="-30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3</a:t>
            </a: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=</a:t>
            </a:r>
            <a:endParaRPr kumimoji="0" lang="ru-RU" sz="4400" b="1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185" name="TextBox 184"/>
          <p:cNvSpPr txBox="1"/>
          <p:nvPr/>
        </p:nvSpPr>
        <p:spPr>
          <a:xfrm>
            <a:off x="5715008" y="1785926"/>
            <a:ext cx="3143272" cy="769441"/>
          </a:xfrm>
          <a:prstGeom prst="rect">
            <a:avLst/>
          </a:prstGeom>
          <a:solidFill>
            <a:schemeClr val="bg2"/>
          </a:solidFill>
          <a:ln w="762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 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=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4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4400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6572264" y="6273225"/>
            <a:ext cx="25717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16-1</a:t>
            </a:r>
            <a:r>
              <a:rPr lang="ru-RU" sz="3200" b="1" u="sng" dirty="0" smtClean="0">
                <a:latin typeface="Times New Roman" pitchFamily="18" charset="0"/>
                <a:cs typeface="Times New Roman" pitchFamily="18" charset="0"/>
              </a:rPr>
              <a:t>, Стр.21 </a:t>
            </a:r>
            <a:endParaRPr lang="ru-RU" sz="3200" b="1" u="sng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6212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2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20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10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20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20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10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10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" grpId="0" animBg="1"/>
      <p:bldP spid="124" grpId="0" animBg="1"/>
      <p:bldP spid="125" grpId="0" animBg="1"/>
      <p:bldP spid="126" grpId="0" animBg="1"/>
      <p:bldP spid="127" grpId="0" animBg="1"/>
      <p:bldP spid="178" grpId="0" animBg="1"/>
      <p:bldP spid="179" grpId="0" animBg="1"/>
      <p:bldP spid="180" grpId="0" animBg="1"/>
      <p:bldP spid="181" grpId="0" animBg="1"/>
      <p:bldP spid="182" grpId="0" animBg="1"/>
      <p:bldP spid="183" grpId="0" animBg="1"/>
      <p:bldP spid="184" grpId="0" animBg="1"/>
      <p:bldP spid="186" grpId="0" animBg="1"/>
      <p:bldP spid="187" grpId="0" animBg="1"/>
      <p:bldP spid="18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Группа 35"/>
          <p:cNvGrpSpPr/>
          <p:nvPr/>
        </p:nvGrpSpPr>
        <p:grpSpPr>
          <a:xfrm>
            <a:off x="390526" y="332656"/>
            <a:ext cx="1158874" cy="654030"/>
            <a:chOff x="390526" y="627067"/>
            <a:chExt cx="1158874" cy="654030"/>
          </a:xfrm>
        </p:grpSpPr>
        <p:sp>
          <p:nvSpPr>
            <p:cNvPr id="52237" name="Line 13"/>
            <p:cNvSpPr>
              <a:spLocks noChangeShapeType="1"/>
            </p:cNvSpPr>
            <p:nvPr/>
          </p:nvSpPr>
          <p:spPr bwMode="auto">
            <a:xfrm>
              <a:off x="411164" y="627067"/>
              <a:ext cx="0" cy="650875"/>
            </a:xfrm>
            <a:prstGeom prst="line">
              <a:avLst/>
            </a:prstGeom>
            <a:noFill/>
            <a:ln w="12700">
              <a:solidFill>
                <a:srgbClr val="008000"/>
              </a:solidFill>
              <a:round/>
              <a:headEnd type="none" w="sm" len="sm"/>
              <a:tailEnd type="none" w="sm" len="sm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2238" name="Line 14"/>
            <p:cNvSpPr>
              <a:spLocks noChangeShapeType="1"/>
            </p:cNvSpPr>
            <p:nvPr/>
          </p:nvSpPr>
          <p:spPr bwMode="auto">
            <a:xfrm>
              <a:off x="1528763" y="630222"/>
              <a:ext cx="1587" cy="650875"/>
            </a:xfrm>
            <a:prstGeom prst="line">
              <a:avLst/>
            </a:prstGeom>
            <a:noFill/>
            <a:ln w="12700">
              <a:solidFill>
                <a:srgbClr val="008000"/>
              </a:solidFill>
              <a:round/>
              <a:headEnd type="none" w="sm" len="sm"/>
              <a:tailEnd type="none" w="sm" len="sm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2228" name="Line 4"/>
            <p:cNvSpPr>
              <a:spLocks noChangeShapeType="1"/>
            </p:cNvSpPr>
            <p:nvPr/>
          </p:nvSpPr>
          <p:spPr bwMode="auto">
            <a:xfrm flipH="1">
              <a:off x="422275" y="1274748"/>
              <a:ext cx="1127125" cy="0"/>
            </a:xfrm>
            <a:prstGeom prst="line">
              <a:avLst/>
            </a:prstGeom>
            <a:noFill/>
            <a:ln w="12700">
              <a:solidFill>
                <a:srgbClr val="008000"/>
              </a:solidFill>
              <a:round/>
              <a:headEnd type="none" w="sm" len="sm"/>
              <a:tailEnd type="none" w="sm" len="sm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2232" name="Line 8"/>
            <p:cNvSpPr>
              <a:spLocks noChangeShapeType="1"/>
            </p:cNvSpPr>
            <p:nvPr/>
          </p:nvSpPr>
          <p:spPr bwMode="auto">
            <a:xfrm flipH="1">
              <a:off x="390526" y="847713"/>
              <a:ext cx="1128713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 type="none" w="sm" len="sm"/>
              <a:tailEnd type="none" w="sm" len="sm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37" name="Группа 36"/>
          <p:cNvGrpSpPr/>
          <p:nvPr/>
        </p:nvGrpSpPr>
        <p:grpSpPr>
          <a:xfrm>
            <a:off x="223838" y="116632"/>
            <a:ext cx="2433637" cy="749899"/>
            <a:chOff x="223838" y="598473"/>
            <a:chExt cx="2433637" cy="749899"/>
          </a:xfrm>
        </p:grpSpPr>
        <p:sp>
          <p:nvSpPr>
            <p:cNvPr id="52249" name="Line 25"/>
            <p:cNvSpPr>
              <a:spLocks noChangeShapeType="1"/>
            </p:cNvSpPr>
            <p:nvPr/>
          </p:nvSpPr>
          <p:spPr bwMode="auto">
            <a:xfrm flipV="1">
              <a:off x="523875" y="725473"/>
              <a:ext cx="0" cy="468313"/>
            </a:xfrm>
            <a:prstGeom prst="line">
              <a:avLst/>
            </a:prstGeom>
            <a:noFill/>
            <a:ln w="50800">
              <a:solidFill>
                <a:srgbClr val="0D0D0D"/>
              </a:solidFill>
              <a:round/>
              <a:headEnd type="none" w="sm" len="sm"/>
              <a:tailEnd type="none" w="sm" len="sm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2239" name="Line 15"/>
            <p:cNvSpPr>
              <a:spLocks noChangeShapeType="1"/>
            </p:cNvSpPr>
            <p:nvPr/>
          </p:nvSpPr>
          <p:spPr bwMode="auto">
            <a:xfrm flipV="1">
              <a:off x="1397000" y="706423"/>
              <a:ext cx="0" cy="466725"/>
            </a:xfrm>
            <a:prstGeom prst="line">
              <a:avLst/>
            </a:prstGeom>
            <a:noFill/>
            <a:ln w="50800">
              <a:solidFill>
                <a:srgbClr val="0D0D0D"/>
              </a:solidFill>
              <a:round/>
              <a:headEnd type="none" w="sm" len="sm"/>
              <a:tailEnd type="none" w="sm" len="sm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2240" name="Line 16"/>
            <p:cNvSpPr>
              <a:spLocks noChangeShapeType="1"/>
            </p:cNvSpPr>
            <p:nvPr/>
          </p:nvSpPr>
          <p:spPr bwMode="auto">
            <a:xfrm>
              <a:off x="1387475" y="700075"/>
              <a:ext cx="487363" cy="0"/>
            </a:xfrm>
            <a:prstGeom prst="line">
              <a:avLst/>
            </a:prstGeom>
            <a:noFill/>
            <a:ln w="12700">
              <a:solidFill>
                <a:srgbClr val="0D0D0D"/>
              </a:solidFill>
              <a:round/>
              <a:headEnd type="none" w="sm" len="sm"/>
              <a:tailEnd type="none" w="sm" len="sm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2241" name="Line 17"/>
            <p:cNvSpPr>
              <a:spLocks noChangeShapeType="1"/>
            </p:cNvSpPr>
            <p:nvPr/>
          </p:nvSpPr>
          <p:spPr bwMode="auto">
            <a:xfrm>
              <a:off x="2168525" y="685786"/>
              <a:ext cx="488950" cy="0"/>
            </a:xfrm>
            <a:prstGeom prst="line">
              <a:avLst/>
            </a:prstGeom>
            <a:noFill/>
            <a:ln w="12700">
              <a:solidFill>
                <a:srgbClr val="0D0D0D"/>
              </a:solidFill>
              <a:round/>
              <a:headEnd type="none" w="sm" len="sm"/>
              <a:tailEnd type="none" w="sm" len="sm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52242" name="Group 18"/>
            <p:cNvGrpSpPr>
              <a:grpSpLocks/>
            </p:cNvGrpSpPr>
            <p:nvPr/>
          </p:nvGrpSpPr>
          <p:grpSpPr bwMode="auto">
            <a:xfrm>
              <a:off x="1895475" y="598473"/>
              <a:ext cx="254000" cy="254000"/>
              <a:chOff x="0" y="0"/>
              <a:chExt cx="20000" cy="20000"/>
            </a:xfrm>
          </p:grpSpPr>
          <p:sp>
            <p:nvSpPr>
              <p:cNvPr id="52245" name="Oval 21"/>
              <p:cNvSpPr>
                <a:spLocks noChangeArrowheads="1"/>
              </p:cNvSpPr>
              <p:nvPr/>
            </p:nvSpPr>
            <p:spPr bwMode="auto">
              <a:xfrm>
                <a:off x="0" y="0"/>
                <a:ext cx="20000" cy="20000"/>
              </a:xfrm>
              <a:prstGeom prst="ellips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2244" name="Line 20"/>
              <p:cNvSpPr>
                <a:spLocks noChangeShapeType="1"/>
              </p:cNvSpPr>
              <p:nvPr/>
            </p:nvSpPr>
            <p:spPr bwMode="auto">
              <a:xfrm flipV="1">
                <a:off x="4788" y="1596"/>
                <a:ext cx="12020" cy="14414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2243" name="Line 19"/>
              <p:cNvSpPr>
                <a:spLocks noChangeShapeType="1"/>
              </p:cNvSpPr>
              <p:nvPr/>
            </p:nvSpPr>
            <p:spPr bwMode="auto">
              <a:xfrm>
                <a:off x="2793" y="4389"/>
                <a:ext cx="14414" cy="12020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sp>
          <p:nvSpPr>
            <p:cNvPr id="52246" name="Line 22"/>
            <p:cNvSpPr>
              <a:spLocks noChangeShapeType="1"/>
            </p:cNvSpPr>
            <p:nvPr/>
          </p:nvSpPr>
          <p:spPr bwMode="auto">
            <a:xfrm flipH="1">
              <a:off x="223838" y="714356"/>
              <a:ext cx="295275" cy="0"/>
            </a:xfrm>
            <a:prstGeom prst="line">
              <a:avLst/>
            </a:prstGeom>
            <a:noFill/>
            <a:ln w="12700">
              <a:solidFill>
                <a:srgbClr val="0D0D0D"/>
              </a:solidFill>
              <a:round/>
              <a:headEnd type="none" w="sm" len="sm"/>
              <a:tailEnd type="none" w="sm" len="sm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2247" name="Line 23"/>
            <p:cNvSpPr>
              <a:spLocks noChangeShapeType="1"/>
            </p:cNvSpPr>
            <p:nvPr/>
          </p:nvSpPr>
          <p:spPr bwMode="auto">
            <a:xfrm>
              <a:off x="238125" y="726246"/>
              <a:ext cx="1588" cy="612000"/>
            </a:xfrm>
            <a:prstGeom prst="line">
              <a:avLst/>
            </a:prstGeom>
            <a:noFill/>
            <a:ln w="12700">
              <a:solidFill>
                <a:srgbClr val="0D0D0D"/>
              </a:solidFill>
              <a:round/>
              <a:headEnd type="none" w="sm" len="sm"/>
              <a:tailEnd type="none" w="sm" len="sm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2225" name="Line 1"/>
            <p:cNvSpPr>
              <a:spLocks noChangeShapeType="1"/>
            </p:cNvSpPr>
            <p:nvPr/>
          </p:nvSpPr>
          <p:spPr bwMode="auto">
            <a:xfrm>
              <a:off x="249238" y="1346185"/>
              <a:ext cx="2398712" cy="1587"/>
            </a:xfrm>
            <a:prstGeom prst="line">
              <a:avLst/>
            </a:prstGeom>
            <a:noFill/>
            <a:ln w="12700">
              <a:solidFill>
                <a:srgbClr val="0D0D0D"/>
              </a:solidFill>
              <a:round/>
              <a:headEnd type="none" w="sm" len="sm"/>
              <a:tailEnd type="none" w="sm" len="sm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2248" name="Line 24"/>
            <p:cNvSpPr>
              <a:spLocks noChangeShapeType="1"/>
            </p:cNvSpPr>
            <p:nvPr/>
          </p:nvSpPr>
          <p:spPr bwMode="auto">
            <a:xfrm>
              <a:off x="2657475" y="684721"/>
              <a:ext cx="0" cy="336550"/>
            </a:xfrm>
            <a:prstGeom prst="line">
              <a:avLst/>
            </a:prstGeom>
            <a:noFill/>
            <a:ln w="12700">
              <a:solidFill>
                <a:srgbClr val="0D0D0D"/>
              </a:solidFill>
              <a:round/>
              <a:headEnd type="none" w="sm" len="sm"/>
              <a:tailEnd type="none" w="sm" len="sm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2229" name="Line 5"/>
            <p:cNvSpPr>
              <a:spLocks noChangeShapeType="1"/>
            </p:cNvSpPr>
            <p:nvPr/>
          </p:nvSpPr>
          <p:spPr bwMode="auto">
            <a:xfrm>
              <a:off x="2646363" y="1168372"/>
              <a:ext cx="1587" cy="180000"/>
            </a:xfrm>
            <a:prstGeom prst="line">
              <a:avLst/>
            </a:prstGeom>
            <a:noFill/>
            <a:ln w="12700">
              <a:solidFill>
                <a:srgbClr val="0D0D0D"/>
              </a:solidFill>
              <a:round/>
              <a:headEnd type="none" w="sm" len="sm"/>
              <a:tailEnd type="none" w="sm" len="sm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52231" name="Line 7"/>
          <p:cNvSpPr>
            <a:spLocks noChangeShapeType="1"/>
          </p:cNvSpPr>
          <p:nvPr/>
        </p:nvSpPr>
        <p:spPr bwMode="auto">
          <a:xfrm>
            <a:off x="4286248" y="285728"/>
            <a:ext cx="509588" cy="1588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 type="none" w="sm" len="sm"/>
            <a:tailEnd type="none" w="sm" len="sm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2252" name="Rectangle 28"/>
          <p:cNvSpPr>
            <a:spLocks noChangeArrowheads="1"/>
          </p:cNvSpPr>
          <p:nvPr/>
        </p:nvSpPr>
        <p:spPr bwMode="auto">
          <a:xfrm>
            <a:off x="0" y="5514819"/>
            <a:ext cx="9144000" cy="1200329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16-6. Изолированные проводники, окруженные влажным воздухом, обычно плохо удерживают заряды. Почему?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bg2">
                    <a:lumMod val="9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ируется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9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на изоляторах и они становятся проводниками).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253" name="Rectangle 29"/>
          <p:cNvSpPr>
            <a:spLocks noChangeArrowheads="1"/>
          </p:cNvSpPr>
          <p:nvPr/>
        </p:nvSpPr>
        <p:spPr bwMode="auto">
          <a:xfrm>
            <a:off x="6715140" y="0"/>
            <a:ext cx="2428860" cy="707886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4000" b="1" i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16-2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254" name="Rectangle 30"/>
          <p:cNvSpPr>
            <a:spLocks noChangeArrowheads="1"/>
          </p:cNvSpPr>
          <p:nvPr/>
        </p:nvSpPr>
        <p:spPr bwMode="auto">
          <a:xfrm>
            <a:off x="2987824" y="451200"/>
            <a:ext cx="71438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60 Вт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2255" name="Rectangle 31"/>
          <p:cNvSpPr>
            <a:spLocks noChangeArrowheads="1"/>
          </p:cNvSpPr>
          <p:nvPr/>
        </p:nvSpPr>
        <p:spPr bwMode="auto">
          <a:xfrm>
            <a:off x="2171986" y="463955"/>
            <a:ext cx="57606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220В    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2256" name="Rectangle 32"/>
          <p:cNvSpPr>
            <a:spLocks noChangeArrowheads="1"/>
          </p:cNvSpPr>
          <p:nvPr/>
        </p:nvSpPr>
        <p:spPr bwMode="auto">
          <a:xfrm>
            <a:off x="16817" y="1142984"/>
            <a:ext cx="9144000" cy="4216539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16-2.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а)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Как сделать, чтобы лампочка 4В горела нормально?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б) Как прекратить горение этой лампочки? ( 3 варианта )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в) Как изменяется накал лампочки в 220В при горении маленькой?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16-3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Как  меняется сила тока между двумя сетками, опущенными в проточный электролит? (По течению, против течения).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/Одинаково/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16-4.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Почему  больше меди выделяется на стороне обращенной к другому электроду?  Как сделать чтобы было равномерно?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9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анодом окружить катод)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16-5.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Для чего при никелировании в качестве анода ставят никелевую пластинку? Будет ли отлагаться никель, если никелевую пластинку заменить другим металлом?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9" name="Группа 38"/>
          <p:cNvGrpSpPr/>
          <p:nvPr/>
        </p:nvGrpSpPr>
        <p:grpSpPr>
          <a:xfrm>
            <a:off x="3494160" y="210666"/>
            <a:ext cx="1881187" cy="554038"/>
            <a:chOff x="3143240" y="531797"/>
            <a:chExt cx="1881187" cy="554038"/>
          </a:xfrm>
        </p:grpSpPr>
        <p:sp>
          <p:nvSpPr>
            <p:cNvPr id="52250" name="Line 26"/>
            <p:cNvSpPr>
              <a:spLocks noChangeShapeType="1"/>
            </p:cNvSpPr>
            <p:nvPr/>
          </p:nvSpPr>
          <p:spPr bwMode="auto">
            <a:xfrm flipV="1">
              <a:off x="3286125" y="584200"/>
              <a:ext cx="1588" cy="142875"/>
            </a:xfrm>
            <a:prstGeom prst="line">
              <a:avLst/>
            </a:prstGeom>
            <a:noFill/>
            <a:ln w="12700">
              <a:solidFill>
                <a:srgbClr val="0D0D0D"/>
              </a:solidFill>
              <a:round/>
              <a:headEnd type="none" w="sm" len="sm"/>
              <a:tailEnd type="none" w="sm" len="sm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38" name="Группа 37"/>
            <p:cNvGrpSpPr/>
            <p:nvPr/>
          </p:nvGrpSpPr>
          <p:grpSpPr>
            <a:xfrm>
              <a:off x="3143240" y="531797"/>
              <a:ext cx="1881187" cy="554038"/>
              <a:chOff x="3143240" y="531797"/>
              <a:chExt cx="1881187" cy="554038"/>
            </a:xfrm>
          </p:grpSpPr>
          <p:sp>
            <p:nvSpPr>
              <p:cNvPr id="52230" name="Line 6"/>
              <p:cNvSpPr>
                <a:spLocks noChangeShapeType="1"/>
              </p:cNvSpPr>
              <p:nvPr/>
            </p:nvSpPr>
            <p:spPr bwMode="auto">
              <a:xfrm flipV="1">
                <a:off x="3286116" y="1000109"/>
                <a:ext cx="0" cy="71437"/>
              </a:xfrm>
              <a:prstGeom prst="line">
                <a:avLst/>
              </a:prstGeom>
              <a:noFill/>
              <a:ln w="12700">
                <a:solidFill>
                  <a:srgbClr val="0D0D0D"/>
                </a:solidFill>
                <a:round/>
                <a:headEnd type="none" w="sm" len="sm"/>
                <a:tailEnd type="none" w="sm" len="sm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grpSp>
            <p:nvGrpSpPr>
              <p:cNvPr id="35" name="Группа 34"/>
              <p:cNvGrpSpPr/>
              <p:nvPr/>
            </p:nvGrpSpPr>
            <p:grpSpPr>
              <a:xfrm>
                <a:off x="3143240" y="531797"/>
                <a:ext cx="1881187" cy="554038"/>
                <a:chOff x="3154363" y="523875"/>
                <a:chExt cx="1881187" cy="554038"/>
              </a:xfrm>
            </p:grpSpPr>
            <p:grpSp>
              <p:nvGrpSpPr>
                <p:cNvPr id="52233" name="Group 9"/>
                <p:cNvGrpSpPr>
                  <a:grpSpLocks/>
                </p:cNvGrpSpPr>
                <p:nvPr/>
              </p:nvGrpSpPr>
              <p:grpSpPr bwMode="auto">
                <a:xfrm>
                  <a:off x="3154363" y="746108"/>
                  <a:ext cx="254000" cy="254000"/>
                  <a:chOff x="0" y="0"/>
                  <a:chExt cx="20000" cy="20000"/>
                </a:xfrm>
              </p:grpSpPr>
              <p:sp>
                <p:nvSpPr>
                  <p:cNvPr id="52236" name="Oval 12"/>
                  <p:cNvSpPr>
                    <a:spLocks noChangeArrowheads="1"/>
                  </p:cNvSpPr>
                  <p:nvPr/>
                </p:nvSpPr>
                <p:spPr bwMode="auto">
                  <a:xfrm>
                    <a:off x="0" y="0"/>
                    <a:ext cx="20000" cy="20000"/>
                  </a:xfrm>
                  <a:prstGeom prst="ellipse">
                    <a:avLst/>
                  </a:prstGeom>
                  <a:noFill/>
                  <a:ln w="28575">
                    <a:solidFill>
                      <a:srgbClr val="220FB1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52235" name="Line 1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788" y="1596"/>
                    <a:ext cx="12020" cy="14414"/>
                  </a:xfrm>
                  <a:prstGeom prst="line">
                    <a:avLst/>
                  </a:prstGeom>
                  <a:noFill/>
                  <a:ln w="28575">
                    <a:solidFill>
                      <a:srgbClr val="220FB1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52234" name="Line 10"/>
                  <p:cNvSpPr>
                    <a:spLocks noChangeShapeType="1"/>
                  </p:cNvSpPr>
                  <p:nvPr/>
                </p:nvSpPr>
                <p:spPr bwMode="auto">
                  <a:xfrm>
                    <a:off x="2793" y="4389"/>
                    <a:ext cx="14414" cy="12020"/>
                  </a:xfrm>
                  <a:prstGeom prst="line">
                    <a:avLst/>
                  </a:prstGeom>
                  <a:noFill/>
                  <a:ln w="28575">
                    <a:solidFill>
                      <a:srgbClr val="220FB1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</p:grpSp>
            <p:sp>
              <p:nvSpPr>
                <p:cNvPr id="52251" name="Freeform 27"/>
                <p:cNvSpPr>
                  <a:spLocks/>
                </p:cNvSpPr>
                <p:nvPr/>
              </p:nvSpPr>
              <p:spPr bwMode="auto">
                <a:xfrm>
                  <a:off x="3286125" y="523875"/>
                  <a:ext cx="1219200" cy="346075"/>
                </a:xfrm>
                <a:custGeom>
                  <a:avLst/>
                  <a:gdLst/>
                  <a:ahLst/>
                  <a:cxnLst>
                    <a:cxn ang="0">
                      <a:pos x="0" y="2936"/>
                    </a:cxn>
                    <a:cxn ang="0">
                      <a:pos x="167" y="2936"/>
                    </a:cxn>
                    <a:cxn ang="0">
                      <a:pos x="833" y="587"/>
                    </a:cxn>
                    <a:cxn ang="0">
                      <a:pos x="1333" y="587"/>
                    </a:cxn>
                    <a:cxn ang="0">
                      <a:pos x="1499" y="0"/>
                    </a:cxn>
                    <a:cxn ang="0">
                      <a:pos x="3831" y="0"/>
                    </a:cxn>
                    <a:cxn ang="0">
                      <a:pos x="4498" y="587"/>
                    </a:cxn>
                    <a:cxn ang="0">
                      <a:pos x="5830" y="2936"/>
                    </a:cxn>
                    <a:cxn ang="0">
                      <a:pos x="7496" y="4110"/>
                    </a:cxn>
                    <a:cxn ang="0">
                      <a:pos x="8162" y="5284"/>
                    </a:cxn>
                    <a:cxn ang="0">
                      <a:pos x="8662" y="6459"/>
                    </a:cxn>
                    <a:cxn ang="0">
                      <a:pos x="9328" y="7046"/>
                    </a:cxn>
                    <a:cxn ang="0">
                      <a:pos x="9662" y="7633"/>
                    </a:cxn>
                    <a:cxn ang="0">
                      <a:pos x="10161" y="8807"/>
                    </a:cxn>
                    <a:cxn ang="0">
                      <a:pos x="10495" y="8807"/>
                    </a:cxn>
                    <a:cxn ang="0">
                      <a:pos x="10828" y="9394"/>
                    </a:cxn>
                    <a:cxn ang="0">
                      <a:pos x="10994" y="9982"/>
                    </a:cxn>
                    <a:cxn ang="0">
                      <a:pos x="11327" y="10569"/>
                    </a:cxn>
                    <a:cxn ang="0">
                      <a:pos x="11494" y="11156"/>
                    </a:cxn>
                    <a:cxn ang="0">
                      <a:pos x="11827" y="11156"/>
                    </a:cxn>
                    <a:cxn ang="0">
                      <a:pos x="11994" y="12330"/>
                    </a:cxn>
                    <a:cxn ang="0">
                      <a:pos x="12160" y="12330"/>
                    </a:cxn>
                    <a:cxn ang="0">
                      <a:pos x="12327" y="13505"/>
                    </a:cxn>
                    <a:cxn ang="0">
                      <a:pos x="12660" y="13505"/>
                    </a:cxn>
                    <a:cxn ang="0">
                      <a:pos x="12827" y="14679"/>
                    </a:cxn>
                    <a:cxn ang="0">
                      <a:pos x="13326" y="15266"/>
                    </a:cxn>
                    <a:cxn ang="0">
                      <a:pos x="13493" y="15853"/>
                    </a:cxn>
                    <a:cxn ang="0">
                      <a:pos x="14492" y="17615"/>
                    </a:cxn>
                    <a:cxn ang="0">
                      <a:pos x="14659" y="18202"/>
                    </a:cxn>
                    <a:cxn ang="0">
                      <a:pos x="15325" y="18202"/>
                    </a:cxn>
                    <a:cxn ang="0">
                      <a:pos x="16325" y="19376"/>
                    </a:cxn>
                    <a:cxn ang="0">
                      <a:pos x="16658" y="19376"/>
                    </a:cxn>
                    <a:cxn ang="0">
                      <a:pos x="16991" y="19963"/>
                    </a:cxn>
                    <a:cxn ang="0">
                      <a:pos x="17991" y="19963"/>
                    </a:cxn>
                    <a:cxn ang="0">
                      <a:pos x="17991" y="19376"/>
                    </a:cxn>
                    <a:cxn ang="0">
                      <a:pos x="19990" y="19376"/>
                    </a:cxn>
                  </a:cxnLst>
                  <a:rect l="0" t="0" r="r" b="b"/>
                  <a:pathLst>
                    <a:path w="20000" h="20000">
                      <a:moveTo>
                        <a:pt x="0" y="2936"/>
                      </a:moveTo>
                      <a:lnTo>
                        <a:pt x="167" y="2936"/>
                      </a:lnTo>
                      <a:lnTo>
                        <a:pt x="833" y="587"/>
                      </a:lnTo>
                      <a:lnTo>
                        <a:pt x="1333" y="587"/>
                      </a:lnTo>
                      <a:lnTo>
                        <a:pt x="1499" y="0"/>
                      </a:lnTo>
                      <a:lnTo>
                        <a:pt x="3831" y="0"/>
                      </a:lnTo>
                      <a:lnTo>
                        <a:pt x="4498" y="587"/>
                      </a:lnTo>
                      <a:lnTo>
                        <a:pt x="5830" y="2936"/>
                      </a:lnTo>
                      <a:lnTo>
                        <a:pt x="7496" y="4110"/>
                      </a:lnTo>
                      <a:lnTo>
                        <a:pt x="8162" y="5284"/>
                      </a:lnTo>
                      <a:lnTo>
                        <a:pt x="8662" y="6459"/>
                      </a:lnTo>
                      <a:lnTo>
                        <a:pt x="9328" y="7046"/>
                      </a:lnTo>
                      <a:lnTo>
                        <a:pt x="9662" y="7633"/>
                      </a:lnTo>
                      <a:lnTo>
                        <a:pt x="10161" y="8807"/>
                      </a:lnTo>
                      <a:lnTo>
                        <a:pt x="10495" y="8807"/>
                      </a:lnTo>
                      <a:lnTo>
                        <a:pt x="10828" y="9394"/>
                      </a:lnTo>
                      <a:lnTo>
                        <a:pt x="10994" y="9982"/>
                      </a:lnTo>
                      <a:lnTo>
                        <a:pt x="11327" y="10569"/>
                      </a:lnTo>
                      <a:lnTo>
                        <a:pt x="11494" y="11156"/>
                      </a:lnTo>
                      <a:lnTo>
                        <a:pt x="11827" y="11156"/>
                      </a:lnTo>
                      <a:lnTo>
                        <a:pt x="11994" y="12330"/>
                      </a:lnTo>
                      <a:lnTo>
                        <a:pt x="12160" y="12330"/>
                      </a:lnTo>
                      <a:lnTo>
                        <a:pt x="12327" y="13505"/>
                      </a:lnTo>
                      <a:lnTo>
                        <a:pt x="12660" y="13505"/>
                      </a:lnTo>
                      <a:lnTo>
                        <a:pt x="12827" y="14679"/>
                      </a:lnTo>
                      <a:lnTo>
                        <a:pt x="13326" y="15266"/>
                      </a:lnTo>
                      <a:lnTo>
                        <a:pt x="13493" y="15853"/>
                      </a:lnTo>
                      <a:lnTo>
                        <a:pt x="14492" y="17615"/>
                      </a:lnTo>
                      <a:lnTo>
                        <a:pt x="14659" y="18202"/>
                      </a:lnTo>
                      <a:lnTo>
                        <a:pt x="15325" y="18202"/>
                      </a:lnTo>
                      <a:lnTo>
                        <a:pt x="16325" y="19376"/>
                      </a:lnTo>
                      <a:lnTo>
                        <a:pt x="16658" y="19376"/>
                      </a:lnTo>
                      <a:lnTo>
                        <a:pt x="16991" y="19963"/>
                      </a:lnTo>
                      <a:lnTo>
                        <a:pt x="17991" y="19963"/>
                      </a:lnTo>
                      <a:lnTo>
                        <a:pt x="17991" y="19376"/>
                      </a:lnTo>
                      <a:lnTo>
                        <a:pt x="19990" y="19376"/>
                      </a:lnTo>
                    </a:path>
                  </a:pathLst>
                </a:custGeom>
                <a:noFill/>
                <a:ln w="12700">
                  <a:solidFill>
                    <a:srgbClr val="0D0D0D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52227" name="Freeform 3"/>
                <p:cNvSpPr>
                  <a:spLocks/>
                </p:cNvSpPr>
                <p:nvPr/>
              </p:nvSpPr>
              <p:spPr bwMode="auto">
                <a:xfrm>
                  <a:off x="3286125" y="914400"/>
                  <a:ext cx="1260475" cy="163513"/>
                </a:xfrm>
                <a:custGeom>
                  <a:avLst/>
                  <a:gdLst/>
                  <a:ahLst/>
                  <a:cxnLst>
                    <a:cxn ang="0">
                      <a:pos x="0" y="16187"/>
                    </a:cxn>
                    <a:cxn ang="0">
                      <a:pos x="161" y="16187"/>
                    </a:cxn>
                    <a:cxn ang="0">
                      <a:pos x="322" y="17432"/>
                    </a:cxn>
                    <a:cxn ang="0">
                      <a:pos x="806" y="17432"/>
                    </a:cxn>
                    <a:cxn ang="0">
                      <a:pos x="1773" y="19922"/>
                    </a:cxn>
                    <a:cxn ang="0">
                      <a:pos x="3708" y="19922"/>
                    </a:cxn>
                    <a:cxn ang="0">
                      <a:pos x="4191" y="17432"/>
                    </a:cxn>
                    <a:cxn ang="0">
                      <a:pos x="4836" y="16187"/>
                    </a:cxn>
                    <a:cxn ang="0">
                      <a:pos x="5159" y="16187"/>
                    </a:cxn>
                    <a:cxn ang="0">
                      <a:pos x="5481" y="14942"/>
                    </a:cxn>
                    <a:cxn ang="0">
                      <a:pos x="6126" y="13696"/>
                    </a:cxn>
                    <a:cxn ang="0">
                      <a:pos x="6610" y="12451"/>
                    </a:cxn>
                    <a:cxn ang="0">
                      <a:pos x="6932" y="12451"/>
                    </a:cxn>
                    <a:cxn ang="0">
                      <a:pos x="7899" y="9961"/>
                    </a:cxn>
                    <a:cxn ang="0">
                      <a:pos x="8866" y="9961"/>
                    </a:cxn>
                    <a:cxn ang="0">
                      <a:pos x="9834" y="7471"/>
                    </a:cxn>
                    <a:cxn ang="0">
                      <a:pos x="10156" y="7471"/>
                    </a:cxn>
                    <a:cxn ang="0">
                      <a:pos x="10640" y="6226"/>
                    </a:cxn>
                    <a:cxn ang="0">
                      <a:pos x="10962" y="4981"/>
                    </a:cxn>
                    <a:cxn ang="0">
                      <a:pos x="11285" y="4981"/>
                    </a:cxn>
                    <a:cxn ang="0">
                      <a:pos x="11446" y="3735"/>
                    </a:cxn>
                    <a:cxn ang="0">
                      <a:pos x="11607" y="3735"/>
                    </a:cxn>
                    <a:cxn ang="0">
                      <a:pos x="11929" y="2490"/>
                    </a:cxn>
                    <a:cxn ang="0">
                      <a:pos x="12897" y="2490"/>
                    </a:cxn>
                    <a:cxn ang="0">
                      <a:pos x="13219" y="1245"/>
                    </a:cxn>
                    <a:cxn ang="0">
                      <a:pos x="13542" y="1245"/>
                    </a:cxn>
                    <a:cxn ang="0">
                      <a:pos x="13703" y="0"/>
                    </a:cxn>
                    <a:cxn ang="0">
                      <a:pos x="15637" y="0"/>
                    </a:cxn>
                    <a:cxn ang="0">
                      <a:pos x="15798" y="1245"/>
                    </a:cxn>
                    <a:cxn ang="0">
                      <a:pos x="16282" y="2490"/>
                    </a:cxn>
                    <a:cxn ang="0">
                      <a:pos x="16927" y="4981"/>
                    </a:cxn>
                    <a:cxn ang="0">
                      <a:pos x="17572" y="6226"/>
                    </a:cxn>
                    <a:cxn ang="0">
                      <a:pos x="17894" y="7471"/>
                    </a:cxn>
                    <a:cxn ang="0">
                      <a:pos x="18539" y="7471"/>
                    </a:cxn>
                    <a:cxn ang="0">
                      <a:pos x="18700" y="8716"/>
                    </a:cxn>
                    <a:cxn ang="0">
                      <a:pos x="19345" y="8716"/>
                    </a:cxn>
                    <a:cxn ang="0">
                      <a:pos x="19668" y="7471"/>
                    </a:cxn>
                    <a:cxn ang="0">
                      <a:pos x="19990" y="7471"/>
                    </a:cxn>
                  </a:cxnLst>
                  <a:rect l="0" t="0" r="r" b="b"/>
                  <a:pathLst>
                    <a:path w="20000" h="20000">
                      <a:moveTo>
                        <a:pt x="0" y="16187"/>
                      </a:moveTo>
                      <a:lnTo>
                        <a:pt x="161" y="16187"/>
                      </a:lnTo>
                      <a:lnTo>
                        <a:pt x="322" y="17432"/>
                      </a:lnTo>
                      <a:lnTo>
                        <a:pt x="806" y="17432"/>
                      </a:lnTo>
                      <a:lnTo>
                        <a:pt x="1773" y="19922"/>
                      </a:lnTo>
                      <a:lnTo>
                        <a:pt x="3708" y="19922"/>
                      </a:lnTo>
                      <a:lnTo>
                        <a:pt x="4191" y="17432"/>
                      </a:lnTo>
                      <a:lnTo>
                        <a:pt x="4836" y="16187"/>
                      </a:lnTo>
                      <a:lnTo>
                        <a:pt x="5159" y="16187"/>
                      </a:lnTo>
                      <a:lnTo>
                        <a:pt x="5481" y="14942"/>
                      </a:lnTo>
                      <a:lnTo>
                        <a:pt x="6126" y="13696"/>
                      </a:lnTo>
                      <a:lnTo>
                        <a:pt x="6610" y="12451"/>
                      </a:lnTo>
                      <a:lnTo>
                        <a:pt x="6932" y="12451"/>
                      </a:lnTo>
                      <a:lnTo>
                        <a:pt x="7899" y="9961"/>
                      </a:lnTo>
                      <a:lnTo>
                        <a:pt x="8866" y="9961"/>
                      </a:lnTo>
                      <a:lnTo>
                        <a:pt x="9834" y="7471"/>
                      </a:lnTo>
                      <a:lnTo>
                        <a:pt x="10156" y="7471"/>
                      </a:lnTo>
                      <a:lnTo>
                        <a:pt x="10640" y="6226"/>
                      </a:lnTo>
                      <a:lnTo>
                        <a:pt x="10962" y="4981"/>
                      </a:lnTo>
                      <a:lnTo>
                        <a:pt x="11285" y="4981"/>
                      </a:lnTo>
                      <a:lnTo>
                        <a:pt x="11446" y="3735"/>
                      </a:lnTo>
                      <a:lnTo>
                        <a:pt x="11607" y="3735"/>
                      </a:lnTo>
                      <a:lnTo>
                        <a:pt x="11929" y="2490"/>
                      </a:lnTo>
                      <a:lnTo>
                        <a:pt x="12897" y="2490"/>
                      </a:lnTo>
                      <a:lnTo>
                        <a:pt x="13219" y="1245"/>
                      </a:lnTo>
                      <a:lnTo>
                        <a:pt x="13542" y="1245"/>
                      </a:lnTo>
                      <a:lnTo>
                        <a:pt x="13703" y="0"/>
                      </a:lnTo>
                      <a:lnTo>
                        <a:pt x="15637" y="0"/>
                      </a:lnTo>
                      <a:lnTo>
                        <a:pt x="15798" y="1245"/>
                      </a:lnTo>
                      <a:lnTo>
                        <a:pt x="16282" y="2490"/>
                      </a:lnTo>
                      <a:lnTo>
                        <a:pt x="16927" y="4981"/>
                      </a:lnTo>
                      <a:lnTo>
                        <a:pt x="17572" y="6226"/>
                      </a:lnTo>
                      <a:lnTo>
                        <a:pt x="17894" y="7471"/>
                      </a:lnTo>
                      <a:lnTo>
                        <a:pt x="18539" y="7471"/>
                      </a:lnTo>
                      <a:lnTo>
                        <a:pt x="18700" y="8716"/>
                      </a:lnTo>
                      <a:lnTo>
                        <a:pt x="19345" y="8716"/>
                      </a:lnTo>
                      <a:lnTo>
                        <a:pt x="19668" y="7471"/>
                      </a:lnTo>
                      <a:lnTo>
                        <a:pt x="19990" y="7471"/>
                      </a:lnTo>
                    </a:path>
                  </a:pathLst>
                </a:custGeom>
                <a:noFill/>
                <a:ln w="12700">
                  <a:solidFill>
                    <a:srgbClr val="0D0D0D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52226" name="Line 2"/>
                <p:cNvSpPr>
                  <a:spLocks noChangeShapeType="1"/>
                </p:cNvSpPr>
                <p:nvPr/>
              </p:nvSpPr>
              <p:spPr bwMode="auto">
                <a:xfrm>
                  <a:off x="4525963" y="969963"/>
                  <a:ext cx="509587" cy="0"/>
                </a:xfrm>
                <a:prstGeom prst="line">
                  <a:avLst/>
                </a:prstGeom>
                <a:noFill/>
                <a:ln w="25400">
                  <a:solidFill>
                    <a:srgbClr val="0000FF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52257" name="Line 33"/>
                <p:cNvSpPr>
                  <a:spLocks noChangeShapeType="1"/>
                </p:cNvSpPr>
                <p:nvPr/>
              </p:nvSpPr>
              <p:spPr bwMode="auto">
                <a:xfrm>
                  <a:off x="4500562" y="855644"/>
                  <a:ext cx="509588" cy="1588"/>
                </a:xfrm>
                <a:prstGeom prst="line">
                  <a:avLst/>
                </a:prstGeom>
                <a:noFill/>
                <a:ln w="25400">
                  <a:solidFill>
                    <a:srgbClr val="0000FF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</p:grpSp>
        </p:grpSp>
      </p:grpSp>
      <p:sp>
        <p:nvSpPr>
          <p:cNvPr id="40" name="Rectangle 31"/>
          <p:cNvSpPr>
            <a:spLocks noChangeArrowheads="1"/>
          </p:cNvSpPr>
          <p:nvPr/>
        </p:nvSpPr>
        <p:spPr bwMode="auto">
          <a:xfrm>
            <a:off x="5436096" y="476672"/>
            <a:ext cx="49606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4В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1" name="Овал 40"/>
          <p:cNvSpPr/>
          <p:nvPr/>
        </p:nvSpPr>
        <p:spPr>
          <a:xfrm>
            <a:off x="2635844" y="486720"/>
            <a:ext cx="45719" cy="6196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Овал 41"/>
          <p:cNvSpPr/>
          <p:nvPr/>
        </p:nvSpPr>
        <p:spPr>
          <a:xfrm>
            <a:off x="2627784" y="647850"/>
            <a:ext cx="45719" cy="6196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43" name="Группа 42"/>
          <p:cNvGrpSpPr/>
          <p:nvPr/>
        </p:nvGrpSpPr>
        <p:grpSpPr>
          <a:xfrm rot="5191566">
            <a:off x="154630" y="-375438"/>
            <a:ext cx="1881187" cy="554038"/>
            <a:chOff x="3143240" y="531797"/>
            <a:chExt cx="1881187" cy="554038"/>
          </a:xfrm>
        </p:grpSpPr>
        <p:sp>
          <p:nvSpPr>
            <p:cNvPr id="44" name="Line 26"/>
            <p:cNvSpPr>
              <a:spLocks noChangeShapeType="1"/>
            </p:cNvSpPr>
            <p:nvPr/>
          </p:nvSpPr>
          <p:spPr bwMode="auto">
            <a:xfrm flipV="1">
              <a:off x="3286125" y="584200"/>
              <a:ext cx="1588" cy="142875"/>
            </a:xfrm>
            <a:prstGeom prst="line">
              <a:avLst/>
            </a:prstGeom>
            <a:noFill/>
            <a:ln w="12700">
              <a:solidFill>
                <a:srgbClr val="0D0D0D"/>
              </a:solidFill>
              <a:round/>
              <a:headEnd type="none" w="sm" len="sm"/>
              <a:tailEnd type="none" w="sm" len="sm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45" name="Группа 44"/>
            <p:cNvGrpSpPr/>
            <p:nvPr/>
          </p:nvGrpSpPr>
          <p:grpSpPr>
            <a:xfrm>
              <a:off x="3143240" y="531797"/>
              <a:ext cx="1881187" cy="554038"/>
              <a:chOff x="3143240" y="531797"/>
              <a:chExt cx="1881187" cy="554038"/>
            </a:xfrm>
          </p:grpSpPr>
          <p:sp>
            <p:nvSpPr>
              <p:cNvPr id="46" name="Line 6"/>
              <p:cNvSpPr>
                <a:spLocks noChangeShapeType="1"/>
              </p:cNvSpPr>
              <p:nvPr/>
            </p:nvSpPr>
            <p:spPr bwMode="auto">
              <a:xfrm flipV="1">
                <a:off x="3286116" y="1000109"/>
                <a:ext cx="0" cy="71437"/>
              </a:xfrm>
              <a:prstGeom prst="line">
                <a:avLst/>
              </a:prstGeom>
              <a:noFill/>
              <a:ln w="12700">
                <a:solidFill>
                  <a:srgbClr val="0D0D0D"/>
                </a:solidFill>
                <a:round/>
                <a:headEnd type="none" w="sm" len="sm"/>
                <a:tailEnd type="none" w="sm" len="sm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grpSp>
            <p:nvGrpSpPr>
              <p:cNvPr id="47" name="Группа 46"/>
              <p:cNvGrpSpPr/>
              <p:nvPr/>
            </p:nvGrpSpPr>
            <p:grpSpPr>
              <a:xfrm>
                <a:off x="3143240" y="531797"/>
                <a:ext cx="1881187" cy="554038"/>
                <a:chOff x="3154363" y="523875"/>
                <a:chExt cx="1881187" cy="554038"/>
              </a:xfrm>
            </p:grpSpPr>
            <p:grpSp>
              <p:nvGrpSpPr>
                <p:cNvPr id="48" name="Group 9"/>
                <p:cNvGrpSpPr>
                  <a:grpSpLocks/>
                </p:cNvGrpSpPr>
                <p:nvPr/>
              </p:nvGrpSpPr>
              <p:grpSpPr bwMode="auto">
                <a:xfrm>
                  <a:off x="3154363" y="746108"/>
                  <a:ext cx="254000" cy="254000"/>
                  <a:chOff x="0" y="0"/>
                  <a:chExt cx="20000" cy="20000"/>
                </a:xfrm>
              </p:grpSpPr>
              <p:sp>
                <p:nvSpPr>
                  <p:cNvPr id="53" name="Oval 12"/>
                  <p:cNvSpPr>
                    <a:spLocks noChangeArrowheads="1"/>
                  </p:cNvSpPr>
                  <p:nvPr/>
                </p:nvSpPr>
                <p:spPr bwMode="auto">
                  <a:xfrm>
                    <a:off x="0" y="0"/>
                    <a:ext cx="20000" cy="20000"/>
                  </a:xfrm>
                  <a:prstGeom prst="ellipse">
                    <a:avLst/>
                  </a:prstGeom>
                  <a:noFill/>
                  <a:ln w="28575">
                    <a:solidFill>
                      <a:srgbClr val="220FB1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54" name="Line 1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788" y="1596"/>
                    <a:ext cx="12020" cy="14414"/>
                  </a:xfrm>
                  <a:prstGeom prst="line">
                    <a:avLst/>
                  </a:prstGeom>
                  <a:noFill/>
                  <a:ln w="28575">
                    <a:solidFill>
                      <a:srgbClr val="220FB1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55" name="Line 10"/>
                  <p:cNvSpPr>
                    <a:spLocks noChangeShapeType="1"/>
                  </p:cNvSpPr>
                  <p:nvPr/>
                </p:nvSpPr>
                <p:spPr bwMode="auto">
                  <a:xfrm>
                    <a:off x="2793" y="4389"/>
                    <a:ext cx="14414" cy="12020"/>
                  </a:xfrm>
                  <a:prstGeom prst="line">
                    <a:avLst/>
                  </a:prstGeom>
                  <a:noFill/>
                  <a:ln w="28575">
                    <a:solidFill>
                      <a:srgbClr val="220FB1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</p:grpSp>
            <p:sp>
              <p:nvSpPr>
                <p:cNvPr id="49" name="Freeform 27"/>
                <p:cNvSpPr>
                  <a:spLocks/>
                </p:cNvSpPr>
                <p:nvPr/>
              </p:nvSpPr>
              <p:spPr bwMode="auto">
                <a:xfrm>
                  <a:off x="3286125" y="523875"/>
                  <a:ext cx="1219200" cy="346075"/>
                </a:xfrm>
                <a:custGeom>
                  <a:avLst/>
                  <a:gdLst/>
                  <a:ahLst/>
                  <a:cxnLst>
                    <a:cxn ang="0">
                      <a:pos x="0" y="2936"/>
                    </a:cxn>
                    <a:cxn ang="0">
                      <a:pos x="167" y="2936"/>
                    </a:cxn>
                    <a:cxn ang="0">
                      <a:pos x="833" y="587"/>
                    </a:cxn>
                    <a:cxn ang="0">
                      <a:pos x="1333" y="587"/>
                    </a:cxn>
                    <a:cxn ang="0">
                      <a:pos x="1499" y="0"/>
                    </a:cxn>
                    <a:cxn ang="0">
                      <a:pos x="3831" y="0"/>
                    </a:cxn>
                    <a:cxn ang="0">
                      <a:pos x="4498" y="587"/>
                    </a:cxn>
                    <a:cxn ang="0">
                      <a:pos x="5830" y="2936"/>
                    </a:cxn>
                    <a:cxn ang="0">
                      <a:pos x="7496" y="4110"/>
                    </a:cxn>
                    <a:cxn ang="0">
                      <a:pos x="8162" y="5284"/>
                    </a:cxn>
                    <a:cxn ang="0">
                      <a:pos x="8662" y="6459"/>
                    </a:cxn>
                    <a:cxn ang="0">
                      <a:pos x="9328" y="7046"/>
                    </a:cxn>
                    <a:cxn ang="0">
                      <a:pos x="9662" y="7633"/>
                    </a:cxn>
                    <a:cxn ang="0">
                      <a:pos x="10161" y="8807"/>
                    </a:cxn>
                    <a:cxn ang="0">
                      <a:pos x="10495" y="8807"/>
                    </a:cxn>
                    <a:cxn ang="0">
                      <a:pos x="10828" y="9394"/>
                    </a:cxn>
                    <a:cxn ang="0">
                      <a:pos x="10994" y="9982"/>
                    </a:cxn>
                    <a:cxn ang="0">
                      <a:pos x="11327" y="10569"/>
                    </a:cxn>
                    <a:cxn ang="0">
                      <a:pos x="11494" y="11156"/>
                    </a:cxn>
                    <a:cxn ang="0">
                      <a:pos x="11827" y="11156"/>
                    </a:cxn>
                    <a:cxn ang="0">
                      <a:pos x="11994" y="12330"/>
                    </a:cxn>
                    <a:cxn ang="0">
                      <a:pos x="12160" y="12330"/>
                    </a:cxn>
                    <a:cxn ang="0">
                      <a:pos x="12327" y="13505"/>
                    </a:cxn>
                    <a:cxn ang="0">
                      <a:pos x="12660" y="13505"/>
                    </a:cxn>
                    <a:cxn ang="0">
                      <a:pos x="12827" y="14679"/>
                    </a:cxn>
                    <a:cxn ang="0">
                      <a:pos x="13326" y="15266"/>
                    </a:cxn>
                    <a:cxn ang="0">
                      <a:pos x="13493" y="15853"/>
                    </a:cxn>
                    <a:cxn ang="0">
                      <a:pos x="14492" y="17615"/>
                    </a:cxn>
                    <a:cxn ang="0">
                      <a:pos x="14659" y="18202"/>
                    </a:cxn>
                    <a:cxn ang="0">
                      <a:pos x="15325" y="18202"/>
                    </a:cxn>
                    <a:cxn ang="0">
                      <a:pos x="16325" y="19376"/>
                    </a:cxn>
                    <a:cxn ang="0">
                      <a:pos x="16658" y="19376"/>
                    </a:cxn>
                    <a:cxn ang="0">
                      <a:pos x="16991" y="19963"/>
                    </a:cxn>
                    <a:cxn ang="0">
                      <a:pos x="17991" y="19963"/>
                    </a:cxn>
                    <a:cxn ang="0">
                      <a:pos x="17991" y="19376"/>
                    </a:cxn>
                    <a:cxn ang="0">
                      <a:pos x="19990" y="19376"/>
                    </a:cxn>
                  </a:cxnLst>
                  <a:rect l="0" t="0" r="r" b="b"/>
                  <a:pathLst>
                    <a:path w="20000" h="20000">
                      <a:moveTo>
                        <a:pt x="0" y="2936"/>
                      </a:moveTo>
                      <a:lnTo>
                        <a:pt x="167" y="2936"/>
                      </a:lnTo>
                      <a:lnTo>
                        <a:pt x="833" y="587"/>
                      </a:lnTo>
                      <a:lnTo>
                        <a:pt x="1333" y="587"/>
                      </a:lnTo>
                      <a:lnTo>
                        <a:pt x="1499" y="0"/>
                      </a:lnTo>
                      <a:lnTo>
                        <a:pt x="3831" y="0"/>
                      </a:lnTo>
                      <a:lnTo>
                        <a:pt x="4498" y="587"/>
                      </a:lnTo>
                      <a:lnTo>
                        <a:pt x="5830" y="2936"/>
                      </a:lnTo>
                      <a:lnTo>
                        <a:pt x="7496" y="4110"/>
                      </a:lnTo>
                      <a:lnTo>
                        <a:pt x="8162" y="5284"/>
                      </a:lnTo>
                      <a:lnTo>
                        <a:pt x="8662" y="6459"/>
                      </a:lnTo>
                      <a:lnTo>
                        <a:pt x="9328" y="7046"/>
                      </a:lnTo>
                      <a:lnTo>
                        <a:pt x="9662" y="7633"/>
                      </a:lnTo>
                      <a:lnTo>
                        <a:pt x="10161" y="8807"/>
                      </a:lnTo>
                      <a:lnTo>
                        <a:pt x="10495" y="8807"/>
                      </a:lnTo>
                      <a:lnTo>
                        <a:pt x="10828" y="9394"/>
                      </a:lnTo>
                      <a:lnTo>
                        <a:pt x="10994" y="9982"/>
                      </a:lnTo>
                      <a:lnTo>
                        <a:pt x="11327" y="10569"/>
                      </a:lnTo>
                      <a:lnTo>
                        <a:pt x="11494" y="11156"/>
                      </a:lnTo>
                      <a:lnTo>
                        <a:pt x="11827" y="11156"/>
                      </a:lnTo>
                      <a:lnTo>
                        <a:pt x="11994" y="12330"/>
                      </a:lnTo>
                      <a:lnTo>
                        <a:pt x="12160" y="12330"/>
                      </a:lnTo>
                      <a:lnTo>
                        <a:pt x="12327" y="13505"/>
                      </a:lnTo>
                      <a:lnTo>
                        <a:pt x="12660" y="13505"/>
                      </a:lnTo>
                      <a:lnTo>
                        <a:pt x="12827" y="14679"/>
                      </a:lnTo>
                      <a:lnTo>
                        <a:pt x="13326" y="15266"/>
                      </a:lnTo>
                      <a:lnTo>
                        <a:pt x="13493" y="15853"/>
                      </a:lnTo>
                      <a:lnTo>
                        <a:pt x="14492" y="17615"/>
                      </a:lnTo>
                      <a:lnTo>
                        <a:pt x="14659" y="18202"/>
                      </a:lnTo>
                      <a:lnTo>
                        <a:pt x="15325" y="18202"/>
                      </a:lnTo>
                      <a:lnTo>
                        <a:pt x="16325" y="19376"/>
                      </a:lnTo>
                      <a:lnTo>
                        <a:pt x="16658" y="19376"/>
                      </a:lnTo>
                      <a:lnTo>
                        <a:pt x="16991" y="19963"/>
                      </a:lnTo>
                      <a:lnTo>
                        <a:pt x="17991" y="19963"/>
                      </a:lnTo>
                      <a:lnTo>
                        <a:pt x="17991" y="19376"/>
                      </a:lnTo>
                      <a:lnTo>
                        <a:pt x="19990" y="19376"/>
                      </a:lnTo>
                    </a:path>
                  </a:pathLst>
                </a:custGeom>
                <a:noFill/>
                <a:ln w="12700">
                  <a:solidFill>
                    <a:srgbClr val="0D0D0D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50" name="Freeform 3"/>
                <p:cNvSpPr>
                  <a:spLocks/>
                </p:cNvSpPr>
                <p:nvPr/>
              </p:nvSpPr>
              <p:spPr bwMode="auto">
                <a:xfrm>
                  <a:off x="3286125" y="914400"/>
                  <a:ext cx="1260475" cy="163513"/>
                </a:xfrm>
                <a:custGeom>
                  <a:avLst/>
                  <a:gdLst/>
                  <a:ahLst/>
                  <a:cxnLst>
                    <a:cxn ang="0">
                      <a:pos x="0" y="16187"/>
                    </a:cxn>
                    <a:cxn ang="0">
                      <a:pos x="161" y="16187"/>
                    </a:cxn>
                    <a:cxn ang="0">
                      <a:pos x="322" y="17432"/>
                    </a:cxn>
                    <a:cxn ang="0">
                      <a:pos x="806" y="17432"/>
                    </a:cxn>
                    <a:cxn ang="0">
                      <a:pos x="1773" y="19922"/>
                    </a:cxn>
                    <a:cxn ang="0">
                      <a:pos x="3708" y="19922"/>
                    </a:cxn>
                    <a:cxn ang="0">
                      <a:pos x="4191" y="17432"/>
                    </a:cxn>
                    <a:cxn ang="0">
                      <a:pos x="4836" y="16187"/>
                    </a:cxn>
                    <a:cxn ang="0">
                      <a:pos x="5159" y="16187"/>
                    </a:cxn>
                    <a:cxn ang="0">
                      <a:pos x="5481" y="14942"/>
                    </a:cxn>
                    <a:cxn ang="0">
                      <a:pos x="6126" y="13696"/>
                    </a:cxn>
                    <a:cxn ang="0">
                      <a:pos x="6610" y="12451"/>
                    </a:cxn>
                    <a:cxn ang="0">
                      <a:pos x="6932" y="12451"/>
                    </a:cxn>
                    <a:cxn ang="0">
                      <a:pos x="7899" y="9961"/>
                    </a:cxn>
                    <a:cxn ang="0">
                      <a:pos x="8866" y="9961"/>
                    </a:cxn>
                    <a:cxn ang="0">
                      <a:pos x="9834" y="7471"/>
                    </a:cxn>
                    <a:cxn ang="0">
                      <a:pos x="10156" y="7471"/>
                    </a:cxn>
                    <a:cxn ang="0">
                      <a:pos x="10640" y="6226"/>
                    </a:cxn>
                    <a:cxn ang="0">
                      <a:pos x="10962" y="4981"/>
                    </a:cxn>
                    <a:cxn ang="0">
                      <a:pos x="11285" y="4981"/>
                    </a:cxn>
                    <a:cxn ang="0">
                      <a:pos x="11446" y="3735"/>
                    </a:cxn>
                    <a:cxn ang="0">
                      <a:pos x="11607" y="3735"/>
                    </a:cxn>
                    <a:cxn ang="0">
                      <a:pos x="11929" y="2490"/>
                    </a:cxn>
                    <a:cxn ang="0">
                      <a:pos x="12897" y="2490"/>
                    </a:cxn>
                    <a:cxn ang="0">
                      <a:pos x="13219" y="1245"/>
                    </a:cxn>
                    <a:cxn ang="0">
                      <a:pos x="13542" y="1245"/>
                    </a:cxn>
                    <a:cxn ang="0">
                      <a:pos x="13703" y="0"/>
                    </a:cxn>
                    <a:cxn ang="0">
                      <a:pos x="15637" y="0"/>
                    </a:cxn>
                    <a:cxn ang="0">
                      <a:pos x="15798" y="1245"/>
                    </a:cxn>
                    <a:cxn ang="0">
                      <a:pos x="16282" y="2490"/>
                    </a:cxn>
                    <a:cxn ang="0">
                      <a:pos x="16927" y="4981"/>
                    </a:cxn>
                    <a:cxn ang="0">
                      <a:pos x="17572" y="6226"/>
                    </a:cxn>
                    <a:cxn ang="0">
                      <a:pos x="17894" y="7471"/>
                    </a:cxn>
                    <a:cxn ang="0">
                      <a:pos x="18539" y="7471"/>
                    </a:cxn>
                    <a:cxn ang="0">
                      <a:pos x="18700" y="8716"/>
                    </a:cxn>
                    <a:cxn ang="0">
                      <a:pos x="19345" y="8716"/>
                    </a:cxn>
                    <a:cxn ang="0">
                      <a:pos x="19668" y="7471"/>
                    </a:cxn>
                    <a:cxn ang="0">
                      <a:pos x="19990" y="7471"/>
                    </a:cxn>
                  </a:cxnLst>
                  <a:rect l="0" t="0" r="r" b="b"/>
                  <a:pathLst>
                    <a:path w="20000" h="20000">
                      <a:moveTo>
                        <a:pt x="0" y="16187"/>
                      </a:moveTo>
                      <a:lnTo>
                        <a:pt x="161" y="16187"/>
                      </a:lnTo>
                      <a:lnTo>
                        <a:pt x="322" y="17432"/>
                      </a:lnTo>
                      <a:lnTo>
                        <a:pt x="806" y="17432"/>
                      </a:lnTo>
                      <a:lnTo>
                        <a:pt x="1773" y="19922"/>
                      </a:lnTo>
                      <a:lnTo>
                        <a:pt x="3708" y="19922"/>
                      </a:lnTo>
                      <a:lnTo>
                        <a:pt x="4191" y="17432"/>
                      </a:lnTo>
                      <a:lnTo>
                        <a:pt x="4836" y="16187"/>
                      </a:lnTo>
                      <a:lnTo>
                        <a:pt x="5159" y="16187"/>
                      </a:lnTo>
                      <a:lnTo>
                        <a:pt x="5481" y="14942"/>
                      </a:lnTo>
                      <a:lnTo>
                        <a:pt x="6126" y="13696"/>
                      </a:lnTo>
                      <a:lnTo>
                        <a:pt x="6610" y="12451"/>
                      </a:lnTo>
                      <a:lnTo>
                        <a:pt x="6932" y="12451"/>
                      </a:lnTo>
                      <a:lnTo>
                        <a:pt x="7899" y="9961"/>
                      </a:lnTo>
                      <a:lnTo>
                        <a:pt x="8866" y="9961"/>
                      </a:lnTo>
                      <a:lnTo>
                        <a:pt x="9834" y="7471"/>
                      </a:lnTo>
                      <a:lnTo>
                        <a:pt x="10156" y="7471"/>
                      </a:lnTo>
                      <a:lnTo>
                        <a:pt x="10640" y="6226"/>
                      </a:lnTo>
                      <a:lnTo>
                        <a:pt x="10962" y="4981"/>
                      </a:lnTo>
                      <a:lnTo>
                        <a:pt x="11285" y="4981"/>
                      </a:lnTo>
                      <a:lnTo>
                        <a:pt x="11446" y="3735"/>
                      </a:lnTo>
                      <a:lnTo>
                        <a:pt x="11607" y="3735"/>
                      </a:lnTo>
                      <a:lnTo>
                        <a:pt x="11929" y="2490"/>
                      </a:lnTo>
                      <a:lnTo>
                        <a:pt x="12897" y="2490"/>
                      </a:lnTo>
                      <a:lnTo>
                        <a:pt x="13219" y="1245"/>
                      </a:lnTo>
                      <a:lnTo>
                        <a:pt x="13542" y="1245"/>
                      </a:lnTo>
                      <a:lnTo>
                        <a:pt x="13703" y="0"/>
                      </a:lnTo>
                      <a:lnTo>
                        <a:pt x="15637" y="0"/>
                      </a:lnTo>
                      <a:lnTo>
                        <a:pt x="15798" y="1245"/>
                      </a:lnTo>
                      <a:lnTo>
                        <a:pt x="16282" y="2490"/>
                      </a:lnTo>
                      <a:lnTo>
                        <a:pt x="16927" y="4981"/>
                      </a:lnTo>
                      <a:lnTo>
                        <a:pt x="17572" y="6226"/>
                      </a:lnTo>
                      <a:lnTo>
                        <a:pt x="17894" y="7471"/>
                      </a:lnTo>
                      <a:lnTo>
                        <a:pt x="18539" y="7471"/>
                      </a:lnTo>
                      <a:lnTo>
                        <a:pt x="18700" y="8716"/>
                      </a:lnTo>
                      <a:lnTo>
                        <a:pt x="19345" y="8716"/>
                      </a:lnTo>
                      <a:lnTo>
                        <a:pt x="19668" y="7471"/>
                      </a:lnTo>
                      <a:lnTo>
                        <a:pt x="19990" y="7471"/>
                      </a:lnTo>
                    </a:path>
                  </a:pathLst>
                </a:custGeom>
                <a:noFill/>
                <a:ln w="12700">
                  <a:solidFill>
                    <a:srgbClr val="0D0D0D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51" name="Line 2"/>
                <p:cNvSpPr>
                  <a:spLocks noChangeShapeType="1"/>
                </p:cNvSpPr>
                <p:nvPr/>
              </p:nvSpPr>
              <p:spPr bwMode="auto">
                <a:xfrm>
                  <a:off x="4525963" y="969963"/>
                  <a:ext cx="509587" cy="0"/>
                </a:xfrm>
                <a:prstGeom prst="line">
                  <a:avLst/>
                </a:prstGeom>
                <a:noFill/>
                <a:ln w="25400">
                  <a:solidFill>
                    <a:srgbClr val="0000FF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52" name="Line 33"/>
                <p:cNvSpPr>
                  <a:spLocks noChangeShapeType="1"/>
                </p:cNvSpPr>
                <p:nvPr/>
              </p:nvSpPr>
              <p:spPr bwMode="auto">
                <a:xfrm>
                  <a:off x="4500562" y="855644"/>
                  <a:ext cx="509588" cy="1588"/>
                </a:xfrm>
                <a:prstGeom prst="line">
                  <a:avLst/>
                </a:prstGeom>
                <a:noFill/>
                <a:ln w="25400">
                  <a:solidFill>
                    <a:srgbClr val="0000FF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</p:grp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5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225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522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522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522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522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522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522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2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2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52" grpId="0" animBg="1"/>
      <p:bldP spid="52256" grpId="0" uiExpand="1" build="p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5"/>
          <p:cNvGrpSpPr/>
          <p:nvPr/>
        </p:nvGrpSpPr>
        <p:grpSpPr>
          <a:xfrm>
            <a:off x="388872" y="2071678"/>
            <a:ext cx="2628294" cy="1928826"/>
            <a:chOff x="404233" y="627067"/>
            <a:chExt cx="1135975" cy="654030"/>
          </a:xfrm>
        </p:grpSpPr>
        <p:sp>
          <p:nvSpPr>
            <p:cNvPr id="52237" name="Line 13"/>
            <p:cNvSpPr>
              <a:spLocks noChangeShapeType="1"/>
            </p:cNvSpPr>
            <p:nvPr/>
          </p:nvSpPr>
          <p:spPr bwMode="auto">
            <a:xfrm>
              <a:off x="411164" y="627067"/>
              <a:ext cx="0" cy="650875"/>
            </a:xfrm>
            <a:prstGeom prst="line">
              <a:avLst/>
            </a:prstGeom>
            <a:noFill/>
            <a:ln w="12700">
              <a:solidFill>
                <a:srgbClr val="008000"/>
              </a:solidFill>
              <a:round/>
              <a:headEnd type="none" w="sm" len="sm"/>
              <a:tailEnd type="none" w="sm" len="sm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2238" name="Line 14"/>
            <p:cNvSpPr>
              <a:spLocks noChangeShapeType="1"/>
            </p:cNvSpPr>
            <p:nvPr/>
          </p:nvSpPr>
          <p:spPr bwMode="auto">
            <a:xfrm>
              <a:off x="1528763" y="630222"/>
              <a:ext cx="1587" cy="650875"/>
            </a:xfrm>
            <a:prstGeom prst="line">
              <a:avLst/>
            </a:prstGeom>
            <a:noFill/>
            <a:ln w="12700">
              <a:solidFill>
                <a:srgbClr val="008000"/>
              </a:solidFill>
              <a:round/>
              <a:headEnd type="none" w="sm" len="sm"/>
              <a:tailEnd type="none" w="sm" len="sm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2228" name="Line 4"/>
            <p:cNvSpPr>
              <a:spLocks noChangeShapeType="1"/>
            </p:cNvSpPr>
            <p:nvPr/>
          </p:nvSpPr>
          <p:spPr bwMode="auto">
            <a:xfrm flipH="1">
              <a:off x="413083" y="1278353"/>
              <a:ext cx="1127125" cy="0"/>
            </a:xfrm>
            <a:prstGeom prst="line">
              <a:avLst/>
            </a:prstGeom>
            <a:noFill/>
            <a:ln w="12700">
              <a:solidFill>
                <a:srgbClr val="008000"/>
              </a:solidFill>
              <a:round/>
              <a:headEnd type="none" w="sm" len="sm"/>
              <a:tailEnd type="none" w="sm" len="sm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2232" name="Line 8"/>
            <p:cNvSpPr>
              <a:spLocks noChangeShapeType="1"/>
            </p:cNvSpPr>
            <p:nvPr/>
          </p:nvSpPr>
          <p:spPr bwMode="auto">
            <a:xfrm flipH="1">
              <a:off x="404233" y="847713"/>
              <a:ext cx="1128713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 type="none" w="sm" len="sm"/>
              <a:tailEnd type="none" w="sm" len="sm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3" name="Группа 36"/>
          <p:cNvGrpSpPr/>
          <p:nvPr/>
        </p:nvGrpSpPr>
        <p:grpSpPr>
          <a:xfrm>
            <a:off x="256074" y="1961742"/>
            <a:ext cx="5458934" cy="2324514"/>
            <a:chOff x="238125" y="573672"/>
            <a:chExt cx="2419350" cy="774700"/>
          </a:xfrm>
        </p:grpSpPr>
        <p:sp>
          <p:nvSpPr>
            <p:cNvPr id="52249" name="Line 25"/>
            <p:cNvSpPr>
              <a:spLocks noChangeShapeType="1"/>
            </p:cNvSpPr>
            <p:nvPr/>
          </p:nvSpPr>
          <p:spPr bwMode="auto">
            <a:xfrm flipV="1">
              <a:off x="523875" y="721929"/>
              <a:ext cx="0" cy="468313"/>
            </a:xfrm>
            <a:prstGeom prst="line">
              <a:avLst/>
            </a:prstGeom>
            <a:noFill/>
            <a:ln w="50800">
              <a:solidFill>
                <a:srgbClr val="0D0D0D"/>
              </a:solidFill>
              <a:round/>
              <a:headEnd type="none" w="sm" len="sm"/>
              <a:tailEnd type="none" w="sm" len="sm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2239" name="Line 15"/>
            <p:cNvSpPr>
              <a:spLocks noChangeShapeType="1"/>
            </p:cNvSpPr>
            <p:nvPr/>
          </p:nvSpPr>
          <p:spPr bwMode="auto">
            <a:xfrm flipV="1">
              <a:off x="1397000" y="699336"/>
              <a:ext cx="0" cy="466725"/>
            </a:xfrm>
            <a:prstGeom prst="line">
              <a:avLst/>
            </a:prstGeom>
            <a:noFill/>
            <a:ln w="50800">
              <a:solidFill>
                <a:srgbClr val="0D0D0D"/>
              </a:solidFill>
              <a:round/>
              <a:headEnd type="none" w="sm" len="sm"/>
              <a:tailEnd type="none" w="sm" len="sm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2240" name="Line 16"/>
            <p:cNvSpPr>
              <a:spLocks noChangeShapeType="1"/>
            </p:cNvSpPr>
            <p:nvPr/>
          </p:nvSpPr>
          <p:spPr bwMode="auto">
            <a:xfrm>
              <a:off x="1387475" y="700075"/>
              <a:ext cx="487363" cy="0"/>
            </a:xfrm>
            <a:prstGeom prst="line">
              <a:avLst/>
            </a:prstGeom>
            <a:noFill/>
            <a:ln w="12700">
              <a:solidFill>
                <a:srgbClr val="0D0D0D"/>
              </a:solidFill>
              <a:round/>
              <a:headEnd type="none" w="sm" len="sm"/>
              <a:tailEnd type="none" w="sm" len="sm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2241" name="Line 17"/>
            <p:cNvSpPr>
              <a:spLocks noChangeShapeType="1"/>
            </p:cNvSpPr>
            <p:nvPr/>
          </p:nvSpPr>
          <p:spPr bwMode="auto">
            <a:xfrm>
              <a:off x="2168525" y="685786"/>
              <a:ext cx="488950" cy="0"/>
            </a:xfrm>
            <a:prstGeom prst="line">
              <a:avLst/>
            </a:prstGeom>
            <a:noFill/>
            <a:ln w="12700">
              <a:solidFill>
                <a:srgbClr val="0D0D0D"/>
              </a:solidFill>
              <a:round/>
              <a:headEnd type="none" w="sm" len="sm"/>
              <a:tailEnd type="none" w="sm" len="sm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4" name="Group 18"/>
            <p:cNvGrpSpPr>
              <a:grpSpLocks/>
            </p:cNvGrpSpPr>
            <p:nvPr/>
          </p:nvGrpSpPr>
          <p:grpSpPr bwMode="auto">
            <a:xfrm>
              <a:off x="1848435" y="573672"/>
              <a:ext cx="348272" cy="254000"/>
              <a:chOff x="-3704" y="-1953"/>
              <a:chExt cx="27423" cy="20000"/>
            </a:xfrm>
          </p:grpSpPr>
          <p:sp>
            <p:nvSpPr>
              <p:cNvPr id="52245" name="Oval 21"/>
              <p:cNvSpPr>
                <a:spLocks noChangeArrowheads="1"/>
              </p:cNvSpPr>
              <p:nvPr/>
            </p:nvSpPr>
            <p:spPr bwMode="auto">
              <a:xfrm>
                <a:off x="-3704" y="-1953"/>
                <a:ext cx="27423" cy="2000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2244" name="Line 20"/>
              <p:cNvSpPr>
                <a:spLocks noChangeShapeType="1"/>
              </p:cNvSpPr>
              <p:nvPr/>
            </p:nvSpPr>
            <p:spPr bwMode="auto">
              <a:xfrm flipV="1">
                <a:off x="4417" y="1038"/>
                <a:ext cx="12020" cy="14414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2243" name="Line 19"/>
              <p:cNvSpPr>
                <a:spLocks noChangeShapeType="1"/>
              </p:cNvSpPr>
              <p:nvPr/>
            </p:nvSpPr>
            <p:spPr bwMode="auto">
              <a:xfrm>
                <a:off x="3164" y="2715"/>
                <a:ext cx="14414" cy="12020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sp>
          <p:nvSpPr>
            <p:cNvPr id="52246" name="Line 22"/>
            <p:cNvSpPr>
              <a:spLocks noChangeShapeType="1"/>
            </p:cNvSpPr>
            <p:nvPr/>
          </p:nvSpPr>
          <p:spPr bwMode="auto">
            <a:xfrm flipH="1">
              <a:off x="242688" y="721443"/>
              <a:ext cx="295275" cy="0"/>
            </a:xfrm>
            <a:prstGeom prst="line">
              <a:avLst/>
            </a:prstGeom>
            <a:noFill/>
            <a:ln w="12700">
              <a:solidFill>
                <a:srgbClr val="0D0D0D"/>
              </a:solidFill>
              <a:round/>
              <a:headEnd type="none" w="sm" len="sm"/>
              <a:tailEnd type="none" w="sm" len="sm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2247" name="Line 23"/>
            <p:cNvSpPr>
              <a:spLocks noChangeShapeType="1"/>
            </p:cNvSpPr>
            <p:nvPr/>
          </p:nvSpPr>
          <p:spPr bwMode="auto">
            <a:xfrm>
              <a:off x="238125" y="726246"/>
              <a:ext cx="1588" cy="612000"/>
            </a:xfrm>
            <a:prstGeom prst="line">
              <a:avLst/>
            </a:prstGeom>
            <a:noFill/>
            <a:ln w="12700">
              <a:solidFill>
                <a:srgbClr val="0D0D0D"/>
              </a:solidFill>
              <a:round/>
              <a:headEnd type="none" w="sm" len="sm"/>
              <a:tailEnd type="none" w="sm" len="sm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2225" name="Line 1"/>
            <p:cNvSpPr>
              <a:spLocks noChangeShapeType="1"/>
            </p:cNvSpPr>
            <p:nvPr/>
          </p:nvSpPr>
          <p:spPr bwMode="auto">
            <a:xfrm>
              <a:off x="249238" y="1346185"/>
              <a:ext cx="2398712" cy="1587"/>
            </a:xfrm>
            <a:prstGeom prst="line">
              <a:avLst/>
            </a:prstGeom>
            <a:noFill/>
            <a:ln w="12700">
              <a:solidFill>
                <a:srgbClr val="0D0D0D"/>
              </a:solidFill>
              <a:round/>
              <a:headEnd type="none" w="sm" len="sm"/>
              <a:tailEnd type="none" w="sm" len="sm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2248" name="Line 24"/>
            <p:cNvSpPr>
              <a:spLocks noChangeShapeType="1"/>
            </p:cNvSpPr>
            <p:nvPr/>
          </p:nvSpPr>
          <p:spPr bwMode="auto">
            <a:xfrm>
              <a:off x="2657475" y="684721"/>
              <a:ext cx="0" cy="336550"/>
            </a:xfrm>
            <a:prstGeom prst="line">
              <a:avLst/>
            </a:prstGeom>
            <a:noFill/>
            <a:ln w="12700">
              <a:solidFill>
                <a:srgbClr val="0D0D0D"/>
              </a:solidFill>
              <a:round/>
              <a:headEnd type="none" w="sm" len="sm"/>
              <a:tailEnd type="none" w="sm" len="sm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2229" name="Line 5"/>
            <p:cNvSpPr>
              <a:spLocks noChangeShapeType="1"/>
            </p:cNvSpPr>
            <p:nvPr/>
          </p:nvSpPr>
          <p:spPr bwMode="auto">
            <a:xfrm>
              <a:off x="2646363" y="1168372"/>
              <a:ext cx="1587" cy="180000"/>
            </a:xfrm>
            <a:prstGeom prst="line">
              <a:avLst/>
            </a:prstGeom>
            <a:noFill/>
            <a:ln w="12700">
              <a:solidFill>
                <a:srgbClr val="0D0D0D"/>
              </a:solidFill>
              <a:round/>
              <a:headEnd type="none" w="sm" len="sm"/>
              <a:tailEnd type="none" w="sm" len="sm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52253" name="Rectangle 29"/>
          <p:cNvSpPr>
            <a:spLocks noChangeArrowheads="1"/>
          </p:cNvSpPr>
          <p:nvPr/>
        </p:nvSpPr>
        <p:spPr bwMode="auto">
          <a:xfrm>
            <a:off x="5857884" y="1071546"/>
            <a:ext cx="71434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1027.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254" name="Rectangle 30"/>
          <p:cNvSpPr>
            <a:spLocks noChangeArrowheads="1"/>
          </p:cNvSpPr>
          <p:nvPr/>
        </p:nvSpPr>
        <p:spPr bwMode="auto">
          <a:xfrm>
            <a:off x="2987824" y="451200"/>
            <a:ext cx="71438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60 Вт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2255" name="Rectangle 31"/>
          <p:cNvSpPr>
            <a:spLocks noChangeArrowheads="1"/>
          </p:cNvSpPr>
          <p:nvPr/>
        </p:nvSpPr>
        <p:spPr bwMode="auto">
          <a:xfrm>
            <a:off x="5150350" y="3397318"/>
            <a:ext cx="57606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220В    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pSp>
        <p:nvGrpSpPr>
          <p:cNvPr id="5" name="Группа 38"/>
          <p:cNvGrpSpPr/>
          <p:nvPr/>
        </p:nvGrpSpPr>
        <p:grpSpPr>
          <a:xfrm>
            <a:off x="3494160" y="210666"/>
            <a:ext cx="1881187" cy="554038"/>
            <a:chOff x="3143240" y="531797"/>
            <a:chExt cx="1881187" cy="554038"/>
          </a:xfrm>
        </p:grpSpPr>
        <p:sp>
          <p:nvSpPr>
            <p:cNvPr id="52250" name="Line 26"/>
            <p:cNvSpPr>
              <a:spLocks noChangeShapeType="1"/>
            </p:cNvSpPr>
            <p:nvPr/>
          </p:nvSpPr>
          <p:spPr bwMode="auto">
            <a:xfrm flipV="1">
              <a:off x="3286125" y="584200"/>
              <a:ext cx="1588" cy="142875"/>
            </a:xfrm>
            <a:prstGeom prst="line">
              <a:avLst/>
            </a:prstGeom>
            <a:noFill/>
            <a:ln w="12700">
              <a:solidFill>
                <a:srgbClr val="0D0D0D"/>
              </a:solidFill>
              <a:round/>
              <a:headEnd type="none" w="sm" len="sm"/>
              <a:tailEnd type="none" w="sm" len="sm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6" name="Группа 37"/>
            <p:cNvGrpSpPr/>
            <p:nvPr/>
          </p:nvGrpSpPr>
          <p:grpSpPr>
            <a:xfrm>
              <a:off x="3143240" y="531797"/>
              <a:ext cx="1881187" cy="554038"/>
              <a:chOff x="3143240" y="531797"/>
              <a:chExt cx="1881187" cy="554038"/>
            </a:xfrm>
          </p:grpSpPr>
          <p:sp>
            <p:nvSpPr>
              <p:cNvPr id="52230" name="Line 6"/>
              <p:cNvSpPr>
                <a:spLocks noChangeShapeType="1"/>
              </p:cNvSpPr>
              <p:nvPr/>
            </p:nvSpPr>
            <p:spPr bwMode="auto">
              <a:xfrm flipV="1">
                <a:off x="3286116" y="1000109"/>
                <a:ext cx="0" cy="71437"/>
              </a:xfrm>
              <a:prstGeom prst="line">
                <a:avLst/>
              </a:prstGeom>
              <a:noFill/>
              <a:ln w="12700">
                <a:solidFill>
                  <a:srgbClr val="0D0D0D"/>
                </a:solidFill>
                <a:round/>
                <a:headEnd type="none" w="sm" len="sm"/>
                <a:tailEnd type="none" w="sm" len="sm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grpSp>
            <p:nvGrpSpPr>
              <p:cNvPr id="7" name="Группа 34"/>
              <p:cNvGrpSpPr/>
              <p:nvPr/>
            </p:nvGrpSpPr>
            <p:grpSpPr>
              <a:xfrm>
                <a:off x="3143240" y="531797"/>
                <a:ext cx="1881187" cy="554038"/>
                <a:chOff x="3154363" y="523875"/>
                <a:chExt cx="1881187" cy="554038"/>
              </a:xfrm>
            </p:grpSpPr>
            <p:grpSp>
              <p:nvGrpSpPr>
                <p:cNvPr id="8" name="Group 9"/>
                <p:cNvGrpSpPr>
                  <a:grpSpLocks/>
                </p:cNvGrpSpPr>
                <p:nvPr/>
              </p:nvGrpSpPr>
              <p:grpSpPr bwMode="auto">
                <a:xfrm>
                  <a:off x="3154363" y="746108"/>
                  <a:ext cx="254000" cy="254000"/>
                  <a:chOff x="0" y="0"/>
                  <a:chExt cx="20000" cy="20000"/>
                </a:xfrm>
              </p:grpSpPr>
              <p:sp>
                <p:nvSpPr>
                  <p:cNvPr id="52236" name="Oval 12"/>
                  <p:cNvSpPr>
                    <a:spLocks noChangeArrowheads="1"/>
                  </p:cNvSpPr>
                  <p:nvPr/>
                </p:nvSpPr>
                <p:spPr bwMode="auto">
                  <a:xfrm>
                    <a:off x="0" y="0"/>
                    <a:ext cx="20000" cy="20000"/>
                  </a:xfrm>
                  <a:prstGeom prst="ellipse">
                    <a:avLst/>
                  </a:prstGeom>
                  <a:noFill/>
                  <a:ln w="28575">
                    <a:solidFill>
                      <a:srgbClr val="220FB1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52235" name="Line 1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788" y="1596"/>
                    <a:ext cx="12020" cy="14414"/>
                  </a:xfrm>
                  <a:prstGeom prst="line">
                    <a:avLst/>
                  </a:prstGeom>
                  <a:noFill/>
                  <a:ln w="28575">
                    <a:solidFill>
                      <a:srgbClr val="220FB1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52234" name="Line 10"/>
                  <p:cNvSpPr>
                    <a:spLocks noChangeShapeType="1"/>
                  </p:cNvSpPr>
                  <p:nvPr/>
                </p:nvSpPr>
                <p:spPr bwMode="auto">
                  <a:xfrm>
                    <a:off x="2793" y="4389"/>
                    <a:ext cx="14414" cy="12020"/>
                  </a:xfrm>
                  <a:prstGeom prst="line">
                    <a:avLst/>
                  </a:prstGeom>
                  <a:noFill/>
                  <a:ln w="28575">
                    <a:solidFill>
                      <a:srgbClr val="220FB1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</p:grpSp>
            <p:sp>
              <p:nvSpPr>
                <p:cNvPr id="52251" name="Freeform 27"/>
                <p:cNvSpPr>
                  <a:spLocks/>
                </p:cNvSpPr>
                <p:nvPr/>
              </p:nvSpPr>
              <p:spPr bwMode="auto">
                <a:xfrm>
                  <a:off x="3286125" y="523875"/>
                  <a:ext cx="1219200" cy="346075"/>
                </a:xfrm>
                <a:custGeom>
                  <a:avLst/>
                  <a:gdLst/>
                  <a:ahLst/>
                  <a:cxnLst>
                    <a:cxn ang="0">
                      <a:pos x="0" y="2936"/>
                    </a:cxn>
                    <a:cxn ang="0">
                      <a:pos x="167" y="2936"/>
                    </a:cxn>
                    <a:cxn ang="0">
                      <a:pos x="833" y="587"/>
                    </a:cxn>
                    <a:cxn ang="0">
                      <a:pos x="1333" y="587"/>
                    </a:cxn>
                    <a:cxn ang="0">
                      <a:pos x="1499" y="0"/>
                    </a:cxn>
                    <a:cxn ang="0">
                      <a:pos x="3831" y="0"/>
                    </a:cxn>
                    <a:cxn ang="0">
                      <a:pos x="4498" y="587"/>
                    </a:cxn>
                    <a:cxn ang="0">
                      <a:pos x="5830" y="2936"/>
                    </a:cxn>
                    <a:cxn ang="0">
                      <a:pos x="7496" y="4110"/>
                    </a:cxn>
                    <a:cxn ang="0">
                      <a:pos x="8162" y="5284"/>
                    </a:cxn>
                    <a:cxn ang="0">
                      <a:pos x="8662" y="6459"/>
                    </a:cxn>
                    <a:cxn ang="0">
                      <a:pos x="9328" y="7046"/>
                    </a:cxn>
                    <a:cxn ang="0">
                      <a:pos x="9662" y="7633"/>
                    </a:cxn>
                    <a:cxn ang="0">
                      <a:pos x="10161" y="8807"/>
                    </a:cxn>
                    <a:cxn ang="0">
                      <a:pos x="10495" y="8807"/>
                    </a:cxn>
                    <a:cxn ang="0">
                      <a:pos x="10828" y="9394"/>
                    </a:cxn>
                    <a:cxn ang="0">
                      <a:pos x="10994" y="9982"/>
                    </a:cxn>
                    <a:cxn ang="0">
                      <a:pos x="11327" y="10569"/>
                    </a:cxn>
                    <a:cxn ang="0">
                      <a:pos x="11494" y="11156"/>
                    </a:cxn>
                    <a:cxn ang="0">
                      <a:pos x="11827" y="11156"/>
                    </a:cxn>
                    <a:cxn ang="0">
                      <a:pos x="11994" y="12330"/>
                    </a:cxn>
                    <a:cxn ang="0">
                      <a:pos x="12160" y="12330"/>
                    </a:cxn>
                    <a:cxn ang="0">
                      <a:pos x="12327" y="13505"/>
                    </a:cxn>
                    <a:cxn ang="0">
                      <a:pos x="12660" y="13505"/>
                    </a:cxn>
                    <a:cxn ang="0">
                      <a:pos x="12827" y="14679"/>
                    </a:cxn>
                    <a:cxn ang="0">
                      <a:pos x="13326" y="15266"/>
                    </a:cxn>
                    <a:cxn ang="0">
                      <a:pos x="13493" y="15853"/>
                    </a:cxn>
                    <a:cxn ang="0">
                      <a:pos x="14492" y="17615"/>
                    </a:cxn>
                    <a:cxn ang="0">
                      <a:pos x="14659" y="18202"/>
                    </a:cxn>
                    <a:cxn ang="0">
                      <a:pos x="15325" y="18202"/>
                    </a:cxn>
                    <a:cxn ang="0">
                      <a:pos x="16325" y="19376"/>
                    </a:cxn>
                    <a:cxn ang="0">
                      <a:pos x="16658" y="19376"/>
                    </a:cxn>
                    <a:cxn ang="0">
                      <a:pos x="16991" y="19963"/>
                    </a:cxn>
                    <a:cxn ang="0">
                      <a:pos x="17991" y="19963"/>
                    </a:cxn>
                    <a:cxn ang="0">
                      <a:pos x="17991" y="19376"/>
                    </a:cxn>
                    <a:cxn ang="0">
                      <a:pos x="19990" y="19376"/>
                    </a:cxn>
                  </a:cxnLst>
                  <a:rect l="0" t="0" r="r" b="b"/>
                  <a:pathLst>
                    <a:path w="20000" h="20000">
                      <a:moveTo>
                        <a:pt x="0" y="2936"/>
                      </a:moveTo>
                      <a:lnTo>
                        <a:pt x="167" y="2936"/>
                      </a:lnTo>
                      <a:lnTo>
                        <a:pt x="833" y="587"/>
                      </a:lnTo>
                      <a:lnTo>
                        <a:pt x="1333" y="587"/>
                      </a:lnTo>
                      <a:lnTo>
                        <a:pt x="1499" y="0"/>
                      </a:lnTo>
                      <a:lnTo>
                        <a:pt x="3831" y="0"/>
                      </a:lnTo>
                      <a:lnTo>
                        <a:pt x="4498" y="587"/>
                      </a:lnTo>
                      <a:lnTo>
                        <a:pt x="5830" y="2936"/>
                      </a:lnTo>
                      <a:lnTo>
                        <a:pt x="7496" y="4110"/>
                      </a:lnTo>
                      <a:lnTo>
                        <a:pt x="8162" y="5284"/>
                      </a:lnTo>
                      <a:lnTo>
                        <a:pt x="8662" y="6459"/>
                      </a:lnTo>
                      <a:lnTo>
                        <a:pt x="9328" y="7046"/>
                      </a:lnTo>
                      <a:lnTo>
                        <a:pt x="9662" y="7633"/>
                      </a:lnTo>
                      <a:lnTo>
                        <a:pt x="10161" y="8807"/>
                      </a:lnTo>
                      <a:lnTo>
                        <a:pt x="10495" y="8807"/>
                      </a:lnTo>
                      <a:lnTo>
                        <a:pt x="10828" y="9394"/>
                      </a:lnTo>
                      <a:lnTo>
                        <a:pt x="10994" y="9982"/>
                      </a:lnTo>
                      <a:lnTo>
                        <a:pt x="11327" y="10569"/>
                      </a:lnTo>
                      <a:lnTo>
                        <a:pt x="11494" y="11156"/>
                      </a:lnTo>
                      <a:lnTo>
                        <a:pt x="11827" y="11156"/>
                      </a:lnTo>
                      <a:lnTo>
                        <a:pt x="11994" y="12330"/>
                      </a:lnTo>
                      <a:lnTo>
                        <a:pt x="12160" y="12330"/>
                      </a:lnTo>
                      <a:lnTo>
                        <a:pt x="12327" y="13505"/>
                      </a:lnTo>
                      <a:lnTo>
                        <a:pt x="12660" y="13505"/>
                      </a:lnTo>
                      <a:lnTo>
                        <a:pt x="12827" y="14679"/>
                      </a:lnTo>
                      <a:lnTo>
                        <a:pt x="13326" y="15266"/>
                      </a:lnTo>
                      <a:lnTo>
                        <a:pt x="13493" y="15853"/>
                      </a:lnTo>
                      <a:lnTo>
                        <a:pt x="14492" y="17615"/>
                      </a:lnTo>
                      <a:lnTo>
                        <a:pt x="14659" y="18202"/>
                      </a:lnTo>
                      <a:lnTo>
                        <a:pt x="15325" y="18202"/>
                      </a:lnTo>
                      <a:lnTo>
                        <a:pt x="16325" y="19376"/>
                      </a:lnTo>
                      <a:lnTo>
                        <a:pt x="16658" y="19376"/>
                      </a:lnTo>
                      <a:lnTo>
                        <a:pt x="16991" y="19963"/>
                      </a:lnTo>
                      <a:lnTo>
                        <a:pt x="17991" y="19963"/>
                      </a:lnTo>
                      <a:lnTo>
                        <a:pt x="17991" y="19376"/>
                      </a:lnTo>
                      <a:lnTo>
                        <a:pt x="19990" y="19376"/>
                      </a:lnTo>
                    </a:path>
                  </a:pathLst>
                </a:custGeom>
                <a:noFill/>
                <a:ln w="12700">
                  <a:solidFill>
                    <a:srgbClr val="0D0D0D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52227" name="Freeform 3"/>
                <p:cNvSpPr>
                  <a:spLocks/>
                </p:cNvSpPr>
                <p:nvPr/>
              </p:nvSpPr>
              <p:spPr bwMode="auto">
                <a:xfrm>
                  <a:off x="3286125" y="914400"/>
                  <a:ext cx="1260475" cy="163513"/>
                </a:xfrm>
                <a:custGeom>
                  <a:avLst/>
                  <a:gdLst/>
                  <a:ahLst/>
                  <a:cxnLst>
                    <a:cxn ang="0">
                      <a:pos x="0" y="16187"/>
                    </a:cxn>
                    <a:cxn ang="0">
                      <a:pos x="161" y="16187"/>
                    </a:cxn>
                    <a:cxn ang="0">
                      <a:pos x="322" y="17432"/>
                    </a:cxn>
                    <a:cxn ang="0">
                      <a:pos x="806" y="17432"/>
                    </a:cxn>
                    <a:cxn ang="0">
                      <a:pos x="1773" y="19922"/>
                    </a:cxn>
                    <a:cxn ang="0">
                      <a:pos x="3708" y="19922"/>
                    </a:cxn>
                    <a:cxn ang="0">
                      <a:pos x="4191" y="17432"/>
                    </a:cxn>
                    <a:cxn ang="0">
                      <a:pos x="4836" y="16187"/>
                    </a:cxn>
                    <a:cxn ang="0">
                      <a:pos x="5159" y="16187"/>
                    </a:cxn>
                    <a:cxn ang="0">
                      <a:pos x="5481" y="14942"/>
                    </a:cxn>
                    <a:cxn ang="0">
                      <a:pos x="6126" y="13696"/>
                    </a:cxn>
                    <a:cxn ang="0">
                      <a:pos x="6610" y="12451"/>
                    </a:cxn>
                    <a:cxn ang="0">
                      <a:pos x="6932" y="12451"/>
                    </a:cxn>
                    <a:cxn ang="0">
                      <a:pos x="7899" y="9961"/>
                    </a:cxn>
                    <a:cxn ang="0">
                      <a:pos x="8866" y="9961"/>
                    </a:cxn>
                    <a:cxn ang="0">
                      <a:pos x="9834" y="7471"/>
                    </a:cxn>
                    <a:cxn ang="0">
                      <a:pos x="10156" y="7471"/>
                    </a:cxn>
                    <a:cxn ang="0">
                      <a:pos x="10640" y="6226"/>
                    </a:cxn>
                    <a:cxn ang="0">
                      <a:pos x="10962" y="4981"/>
                    </a:cxn>
                    <a:cxn ang="0">
                      <a:pos x="11285" y="4981"/>
                    </a:cxn>
                    <a:cxn ang="0">
                      <a:pos x="11446" y="3735"/>
                    </a:cxn>
                    <a:cxn ang="0">
                      <a:pos x="11607" y="3735"/>
                    </a:cxn>
                    <a:cxn ang="0">
                      <a:pos x="11929" y="2490"/>
                    </a:cxn>
                    <a:cxn ang="0">
                      <a:pos x="12897" y="2490"/>
                    </a:cxn>
                    <a:cxn ang="0">
                      <a:pos x="13219" y="1245"/>
                    </a:cxn>
                    <a:cxn ang="0">
                      <a:pos x="13542" y="1245"/>
                    </a:cxn>
                    <a:cxn ang="0">
                      <a:pos x="13703" y="0"/>
                    </a:cxn>
                    <a:cxn ang="0">
                      <a:pos x="15637" y="0"/>
                    </a:cxn>
                    <a:cxn ang="0">
                      <a:pos x="15798" y="1245"/>
                    </a:cxn>
                    <a:cxn ang="0">
                      <a:pos x="16282" y="2490"/>
                    </a:cxn>
                    <a:cxn ang="0">
                      <a:pos x="16927" y="4981"/>
                    </a:cxn>
                    <a:cxn ang="0">
                      <a:pos x="17572" y="6226"/>
                    </a:cxn>
                    <a:cxn ang="0">
                      <a:pos x="17894" y="7471"/>
                    </a:cxn>
                    <a:cxn ang="0">
                      <a:pos x="18539" y="7471"/>
                    </a:cxn>
                    <a:cxn ang="0">
                      <a:pos x="18700" y="8716"/>
                    </a:cxn>
                    <a:cxn ang="0">
                      <a:pos x="19345" y="8716"/>
                    </a:cxn>
                    <a:cxn ang="0">
                      <a:pos x="19668" y="7471"/>
                    </a:cxn>
                    <a:cxn ang="0">
                      <a:pos x="19990" y="7471"/>
                    </a:cxn>
                  </a:cxnLst>
                  <a:rect l="0" t="0" r="r" b="b"/>
                  <a:pathLst>
                    <a:path w="20000" h="20000">
                      <a:moveTo>
                        <a:pt x="0" y="16187"/>
                      </a:moveTo>
                      <a:lnTo>
                        <a:pt x="161" y="16187"/>
                      </a:lnTo>
                      <a:lnTo>
                        <a:pt x="322" y="17432"/>
                      </a:lnTo>
                      <a:lnTo>
                        <a:pt x="806" y="17432"/>
                      </a:lnTo>
                      <a:lnTo>
                        <a:pt x="1773" y="19922"/>
                      </a:lnTo>
                      <a:lnTo>
                        <a:pt x="3708" y="19922"/>
                      </a:lnTo>
                      <a:lnTo>
                        <a:pt x="4191" y="17432"/>
                      </a:lnTo>
                      <a:lnTo>
                        <a:pt x="4836" y="16187"/>
                      </a:lnTo>
                      <a:lnTo>
                        <a:pt x="5159" y="16187"/>
                      </a:lnTo>
                      <a:lnTo>
                        <a:pt x="5481" y="14942"/>
                      </a:lnTo>
                      <a:lnTo>
                        <a:pt x="6126" y="13696"/>
                      </a:lnTo>
                      <a:lnTo>
                        <a:pt x="6610" y="12451"/>
                      </a:lnTo>
                      <a:lnTo>
                        <a:pt x="6932" y="12451"/>
                      </a:lnTo>
                      <a:lnTo>
                        <a:pt x="7899" y="9961"/>
                      </a:lnTo>
                      <a:lnTo>
                        <a:pt x="8866" y="9961"/>
                      </a:lnTo>
                      <a:lnTo>
                        <a:pt x="9834" y="7471"/>
                      </a:lnTo>
                      <a:lnTo>
                        <a:pt x="10156" y="7471"/>
                      </a:lnTo>
                      <a:lnTo>
                        <a:pt x="10640" y="6226"/>
                      </a:lnTo>
                      <a:lnTo>
                        <a:pt x="10962" y="4981"/>
                      </a:lnTo>
                      <a:lnTo>
                        <a:pt x="11285" y="4981"/>
                      </a:lnTo>
                      <a:lnTo>
                        <a:pt x="11446" y="3735"/>
                      </a:lnTo>
                      <a:lnTo>
                        <a:pt x="11607" y="3735"/>
                      </a:lnTo>
                      <a:lnTo>
                        <a:pt x="11929" y="2490"/>
                      </a:lnTo>
                      <a:lnTo>
                        <a:pt x="12897" y="2490"/>
                      </a:lnTo>
                      <a:lnTo>
                        <a:pt x="13219" y="1245"/>
                      </a:lnTo>
                      <a:lnTo>
                        <a:pt x="13542" y="1245"/>
                      </a:lnTo>
                      <a:lnTo>
                        <a:pt x="13703" y="0"/>
                      </a:lnTo>
                      <a:lnTo>
                        <a:pt x="15637" y="0"/>
                      </a:lnTo>
                      <a:lnTo>
                        <a:pt x="15798" y="1245"/>
                      </a:lnTo>
                      <a:lnTo>
                        <a:pt x="16282" y="2490"/>
                      </a:lnTo>
                      <a:lnTo>
                        <a:pt x="16927" y="4981"/>
                      </a:lnTo>
                      <a:lnTo>
                        <a:pt x="17572" y="6226"/>
                      </a:lnTo>
                      <a:lnTo>
                        <a:pt x="17894" y="7471"/>
                      </a:lnTo>
                      <a:lnTo>
                        <a:pt x="18539" y="7471"/>
                      </a:lnTo>
                      <a:lnTo>
                        <a:pt x="18700" y="8716"/>
                      </a:lnTo>
                      <a:lnTo>
                        <a:pt x="19345" y="8716"/>
                      </a:lnTo>
                      <a:lnTo>
                        <a:pt x="19668" y="7471"/>
                      </a:lnTo>
                      <a:lnTo>
                        <a:pt x="19990" y="7471"/>
                      </a:lnTo>
                    </a:path>
                  </a:pathLst>
                </a:custGeom>
                <a:noFill/>
                <a:ln w="12700">
                  <a:solidFill>
                    <a:srgbClr val="0D0D0D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52226" name="Line 2"/>
                <p:cNvSpPr>
                  <a:spLocks noChangeShapeType="1"/>
                </p:cNvSpPr>
                <p:nvPr/>
              </p:nvSpPr>
              <p:spPr bwMode="auto">
                <a:xfrm>
                  <a:off x="4525963" y="969963"/>
                  <a:ext cx="509587" cy="0"/>
                </a:xfrm>
                <a:prstGeom prst="line">
                  <a:avLst/>
                </a:prstGeom>
                <a:noFill/>
                <a:ln w="25400">
                  <a:solidFill>
                    <a:srgbClr val="0000FF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52257" name="Line 33"/>
                <p:cNvSpPr>
                  <a:spLocks noChangeShapeType="1"/>
                </p:cNvSpPr>
                <p:nvPr/>
              </p:nvSpPr>
              <p:spPr bwMode="auto">
                <a:xfrm>
                  <a:off x="4500562" y="855644"/>
                  <a:ext cx="509588" cy="1588"/>
                </a:xfrm>
                <a:prstGeom prst="line">
                  <a:avLst/>
                </a:prstGeom>
                <a:noFill/>
                <a:ln w="25400">
                  <a:solidFill>
                    <a:srgbClr val="0000FF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</p:grpSp>
        </p:grpSp>
      </p:grpSp>
      <p:sp>
        <p:nvSpPr>
          <p:cNvPr id="40" name="Rectangle 31"/>
          <p:cNvSpPr>
            <a:spLocks noChangeArrowheads="1"/>
          </p:cNvSpPr>
          <p:nvPr/>
        </p:nvSpPr>
        <p:spPr bwMode="auto">
          <a:xfrm>
            <a:off x="5436096" y="476672"/>
            <a:ext cx="49606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4В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1" name="Овал 40"/>
          <p:cNvSpPr/>
          <p:nvPr/>
        </p:nvSpPr>
        <p:spPr>
          <a:xfrm>
            <a:off x="5683326" y="3325880"/>
            <a:ext cx="45719" cy="6196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Овал 41"/>
          <p:cNvSpPr/>
          <p:nvPr/>
        </p:nvSpPr>
        <p:spPr>
          <a:xfrm>
            <a:off x="5655374" y="3718482"/>
            <a:ext cx="45719" cy="6196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69" name="Группа 38"/>
          <p:cNvGrpSpPr/>
          <p:nvPr/>
        </p:nvGrpSpPr>
        <p:grpSpPr>
          <a:xfrm rot="5205388">
            <a:off x="801282" y="2482972"/>
            <a:ext cx="1881187" cy="554038"/>
            <a:chOff x="3143240" y="531797"/>
            <a:chExt cx="1881187" cy="554038"/>
          </a:xfrm>
        </p:grpSpPr>
        <p:sp>
          <p:nvSpPr>
            <p:cNvPr id="70" name="Line 26"/>
            <p:cNvSpPr>
              <a:spLocks noChangeShapeType="1"/>
            </p:cNvSpPr>
            <p:nvPr/>
          </p:nvSpPr>
          <p:spPr bwMode="auto">
            <a:xfrm flipV="1">
              <a:off x="3286125" y="584200"/>
              <a:ext cx="1588" cy="142875"/>
            </a:xfrm>
            <a:prstGeom prst="line">
              <a:avLst/>
            </a:prstGeom>
            <a:noFill/>
            <a:ln w="12700">
              <a:solidFill>
                <a:srgbClr val="0D0D0D"/>
              </a:solidFill>
              <a:round/>
              <a:headEnd type="none" w="sm" len="sm"/>
              <a:tailEnd type="none" w="sm" len="sm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71" name="Группа 37"/>
            <p:cNvGrpSpPr/>
            <p:nvPr/>
          </p:nvGrpSpPr>
          <p:grpSpPr>
            <a:xfrm>
              <a:off x="3143240" y="531797"/>
              <a:ext cx="1881187" cy="554038"/>
              <a:chOff x="3143240" y="531797"/>
              <a:chExt cx="1881187" cy="554038"/>
            </a:xfrm>
          </p:grpSpPr>
          <p:sp>
            <p:nvSpPr>
              <p:cNvPr id="72" name="Line 6"/>
              <p:cNvSpPr>
                <a:spLocks noChangeShapeType="1"/>
              </p:cNvSpPr>
              <p:nvPr/>
            </p:nvSpPr>
            <p:spPr bwMode="auto">
              <a:xfrm flipV="1">
                <a:off x="3286116" y="1000109"/>
                <a:ext cx="0" cy="71437"/>
              </a:xfrm>
              <a:prstGeom prst="line">
                <a:avLst/>
              </a:prstGeom>
              <a:noFill/>
              <a:ln w="12700">
                <a:solidFill>
                  <a:srgbClr val="0D0D0D"/>
                </a:solidFill>
                <a:round/>
                <a:headEnd type="none" w="sm" len="sm"/>
                <a:tailEnd type="none" w="sm" len="sm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grpSp>
            <p:nvGrpSpPr>
              <p:cNvPr id="73" name="Группа 34"/>
              <p:cNvGrpSpPr/>
              <p:nvPr/>
            </p:nvGrpSpPr>
            <p:grpSpPr>
              <a:xfrm>
                <a:off x="3143240" y="531797"/>
                <a:ext cx="1881187" cy="554038"/>
                <a:chOff x="3154363" y="523875"/>
                <a:chExt cx="1881187" cy="554038"/>
              </a:xfrm>
            </p:grpSpPr>
            <p:grpSp>
              <p:nvGrpSpPr>
                <p:cNvPr id="74" name="Group 9"/>
                <p:cNvGrpSpPr>
                  <a:grpSpLocks/>
                </p:cNvGrpSpPr>
                <p:nvPr/>
              </p:nvGrpSpPr>
              <p:grpSpPr bwMode="auto">
                <a:xfrm>
                  <a:off x="3154363" y="746108"/>
                  <a:ext cx="254000" cy="254000"/>
                  <a:chOff x="0" y="0"/>
                  <a:chExt cx="20000" cy="20000"/>
                </a:xfrm>
              </p:grpSpPr>
              <p:sp>
                <p:nvSpPr>
                  <p:cNvPr id="79" name="Oval 12"/>
                  <p:cNvSpPr>
                    <a:spLocks noChangeArrowheads="1"/>
                  </p:cNvSpPr>
                  <p:nvPr/>
                </p:nvSpPr>
                <p:spPr bwMode="auto">
                  <a:xfrm>
                    <a:off x="0" y="0"/>
                    <a:ext cx="20000" cy="20000"/>
                  </a:xfrm>
                  <a:prstGeom prst="ellipse">
                    <a:avLst/>
                  </a:prstGeom>
                  <a:noFill/>
                  <a:ln w="28575">
                    <a:solidFill>
                      <a:srgbClr val="220FB1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80" name="Line 1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788" y="1596"/>
                    <a:ext cx="12020" cy="14414"/>
                  </a:xfrm>
                  <a:prstGeom prst="line">
                    <a:avLst/>
                  </a:prstGeom>
                  <a:noFill/>
                  <a:ln w="28575">
                    <a:solidFill>
                      <a:srgbClr val="220FB1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81" name="Line 10"/>
                  <p:cNvSpPr>
                    <a:spLocks noChangeShapeType="1"/>
                  </p:cNvSpPr>
                  <p:nvPr/>
                </p:nvSpPr>
                <p:spPr bwMode="auto">
                  <a:xfrm>
                    <a:off x="2793" y="4389"/>
                    <a:ext cx="14414" cy="12020"/>
                  </a:xfrm>
                  <a:prstGeom prst="line">
                    <a:avLst/>
                  </a:prstGeom>
                  <a:noFill/>
                  <a:ln w="28575">
                    <a:solidFill>
                      <a:srgbClr val="220FB1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</p:grpSp>
            <p:sp>
              <p:nvSpPr>
                <p:cNvPr id="75" name="Freeform 27"/>
                <p:cNvSpPr>
                  <a:spLocks/>
                </p:cNvSpPr>
                <p:nvPr/>
              </p:nvSpPr>
              <p:spPr bwMode="auto">
                <a:xfrm>
                  <a:off x="3286125" y="523875"/>
                  <a:ext cx="1219200" cy="346075"/>
                </a:xfrm>
                <a:custGeom>
                  <a:avLst/>
                  <a:gdLst/>
                  <a:ahLst/>
                  <a:cxnLst>
                    <a:cxn ang="0">
                      <a:pos x="0" y="2936"/>
                    </a:cxn>
                    <a:cxn ang="0">
                      <a:pos x="167" y="2936"/>
                    </a:cxn>
                    <a:cxn ang="0">
                      <a:pos x="833" y="587"/>
                    </a:cxn>
                    <a:cxn ang="0">
                      <a:pos x="1333" y="587"/>
                    </a:cxn>
                    <a:cxn ang="0">
                      <a:pos x="1499" y="0"/>
                    </a:cxn>
                    <a:cxn ang="0">
                      <a:pos x="3831" y="0"/>
                    </a:cxn>
                    <a:cxn ang="0">
                      <a:pos x="4498" y="587"/>
                    </a:cxn>
                    <a:cxn ang="0">
                      <a:pos x="5830" y="2936"/>
                    </a:cxn>
                    <a:cxn ang="0">
                      <a:pos x="7496" y="4110"/>
                    </a:cxn>
                    <a:cxn ang="0">
                      <a:pos x="8162" y="5284"/>
                    </a:cxn>
                    <a:cxn ang="0">
                      <a:pos x="8662" y="6459"/>
                    </a:cxn>
                    <a:cxn ang="0">
                      <a:pos x="9328" y="7046"/>
                    </a:cxn>
                    <a:cxn ang="0">
                      <a:pos x="9662" y="7633"/>
                    </a:cxn>
                    <a:cxn ang="0">
                      <a:pos x="10161" y="8807"/>
                    </a:cxn>
                    <a:cxn ang="0">
                      <a:pos x="10495" y="8807"/>
                    </a:cxn>
                    <a:cxn ang="0">
                      <a:pos x="10828" y="9394"/>
                    </a:cxn>
                    <a:cxn ang="0">
                      <a:pos x="10994" y="9982"/>
                    </a:cxn>
                    <a:cxn ang="0">
                      <a:pos x="11327" y="10569"/>
                    </a:cxn>
                    <a:cxn ang="0">
                      <a:pos x="11494" y="11156"/>
                    </a:cxn>
                    <a:cxn ang="0">
                      <a:pos x="11827" y="11156"/>
                    </a:cxn>
                    <a:cxn ang="0">
                      <a:pos x="11994" y="12330"/>
                    </a:cxn>
                    <a:cxn ang="0">
                      <a:pos x="12160" y="12330"/>
                    </a:cxn>
                    <a:cxn ang="0">
                      <a:pos x="12327" y="13505"/>
                    </a:cxn>
                    <a:cxn ang="0">
                      <a:pos x="12660" y="13505"/>
                    </a:cxn>
                    <a:cxn ang="0">
                      <a:pos x="12827" y="14679"/>
                    </a:cxn>
                    <a:cxn ang="0">
                      <a:pos x="13326" y="15266"/>
                    </a:cxn>
                    <a:cxn ang="0">
                      <a:pos x="13493" y="15853"/>
                    </a:cxn>
                    <a:cxn ang="0">
                      <a:pos x="14492" y="17615"/>
                    </a:cxn>
                    <a:cxn ang="0">
                      <a:pos x="14659" y="18202"/>
                    </a:cxn>
                    <a:cxn ang="0">
                      <a:pos x="15325" y="18202"/>
                    </a:cxn>
                    <a:cxn ang="0">
                      <a:pos x="16325" y="19376"/>
                    </a:cxn>
                    <a:cxn ang="0">
                      <a:pos x="16658" y="19376"/>
                    </a:cxn>
                    <a:cxn ang="0">
                      <a:pos x="16991" y="19963"/>
                    </a:cxn>
                    <a:cxn ang="0">
                      <a:pos x="17991" y="19963"/>
                    </a:cxn>
                    <a:cxn ang="0">
                      <a:pos x="17991" y="19376"/>
                    </a:cxn>
                    <a:cxn ang="0">
                      <a:pos x="19990" y="19376"/>
                    </a:cxn>
                  </a:cxnLst>
                  <a:rect l="0" t="0" r="r" b="b"/>
                  <a:pathLst>
                    <a:path w="20000" h="20000">
                      <a:moveTo>
                        <a:pt x="0" y="2936"/>
                      </a:moveTo>
                      <a:lnTo>
                        <a:pt x="167" y="2936"/>
                      </a:lnTo>
                      <a:lnTo>
                        <a:pt x="833" y="587"/>
                      </a:lnTo>
                      <a:lnTo>
                        <a:pt x="1333" y="587"/>
                      </a:lnTo>
                      <a:lnTo>
                        <a:pt x="1499" y="0"/>
                      </a:lnTo>
                      <a:lnTo>
                        <a:pt x="3831" y="0"/>
                      </a:lnTo>
                      <a:lnTo>
                        <a:pt x="4498" y="587"/>
                      </a:lnTo>
                      <a:lnTo>
                        <a:pt x="5830" y="2936"/>
                      </a:lnTo>
                      <a:lnTo>
                        <a:pt x="7496" y="4110"/>
                      </a:lnTo>
                      <a:lnTo>
                        <a:pt x="8162" y="5284"/>
                      </a:lnTo>
                      <a:lnTo>
                        <a:pt x="8662" y="6459"/>
                      </a:lnTo>
                      <a:lnTo>
                        <a:pt x="9328" y="7046"/>
                      </a:lnTo>
                      <a:lnTo>
                        <a:pt x="9662" y="7633"/>
                      </a:lnTo>
                      <a:lnTo>
                        <a:pt x="10161" y="8807"/>
                      </a:lnTo>
                      <a:lnTo>
                        <a:pt x="10495" y="8807"/>
                      </a:lnTo>
                      <a:lnTo>
                        <a:pt x="10828" y="9394"/>
                      </a:lnTo>
                      <a:lnTo>
                        <a:pt x="10994" y="9982"/>
                      </a:lnTo>
                      <a:lnTo>
                        <a:pt x="11327" y="10569"/>
                      </a:lnTo>
                      <a:lnTo>
                        <a:pt x="11494" y="11156"/>
                      </a:lnTo>
                      <a:lnTo>
                        <a:pt x="11827" y="11156"/>
                      </a:lnTo>
                      <a:lnTo>
                        <a:pt x="11994" y="12330"/>
                      </a:lnTo>
                      <a:lnTo>
                        <a:pt x="12160" y="12330"/>
                      </a:lnTo>
                      <a:lnTo>
                        <a:pt x="12327" y="13505"/>
                      </a:lnTo>
                      <a:lnTo>
                        <a:pt x="12660" y="13505"/>
                      </a:lnTo>
                      <a:lnTo>
                        <a:pt x="12827" y="14679"/>
                      </a:lnTo>
                      <a:lnTo>
                        <a:pt x="13326" y="15266"/>
                      </a:lnTo>
                      <a:lnTo>
                        <a:pt x="13493" y="15853"/>
                      </a:lnTo>
                      <a:lnTo>
                        <a:pt x="14492" y="17615"/>
                      </a:lnTo>
                      <a:lnTo>
                        <a:pt x="14659" y="18202"/>
                      </a:lnTo>
                      <a:lnTo>
                        <a:pt x="15325" y="18202"/>
                      </a:lnTo>
                      <a:lnTo>
                        <a:pt x="16325" y="19376"/>
                      </a:lnTo>
                      <a:lnTo>
                        <a:pt x="16658" y="19376"/>
                      </a:lnTo>
                      <a:lnTo>
                        <a:pt x="16991" y="19963"/>
                      </a:lnTo>
                      <a:lnTo>
                        <a:pt x="17991" y="19963"/>
                      </a:lnTo>
                      <a:lnTo>
                        <a:pt x="17991" y="19376"/>
                      </a:lnTo>
                      <a:lnTo>
                        <a:pt x="19990" y="19376"/>
                      </a:lnTo>
                    </a:path>
                  </a:pathLst>
                </a:custGeom>
                <a:noFill/>
                <a:ln w="12700">
                  <a:solidFill>
                    <a:srgbClr val="0D0D0D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76" name="Freeform 3"/>
                <p:cNvSpPr>
                  <a:spLocks/>
                </p:cNvSpPr>
                <p:nvPr/>
              </p:nvSpPr>
              <p:spPr bwMode="auto">
                <a:xfrm>
                  <a:off x="3286125" y="914400"/>
                  <a:ext cx="1260475" cy="163513"/>
                </a:xfrm>
                <a:custGeom>
                  <a:avLst/>
                  <a:gdLst/>
                  <a:ahLst/>
                  <a:cxnLst>
                    <a:cxn ang="0">
                      <a:pos x="0" y="16187"/>
                    </a:cxn>
                    <a:cxn ang="0">
                      <a:pos x="161" y="16187"/>
                    </a:cxn>
                    <a:cxn ang="0">
                      <a:pos x="322" y="17432"/>
                    </a:cxn>
                    <a:cxn ang="0">
                      <a:pos x="806" y="17432"/>
                    </a:cxn>
                    <a:cxn ang="0">
                      <a:pos x="1773" y="19922"/>
                    </a:cxn>
                    <a:cxn ang="0">
                      <a:pos x="3708" y="19922"/>
                    </a:cxn>
                    <a:cxn ang="0">
                      <a:pos x="4191" y="17432"/>
                    </a:cxn>
                    <a:cxn ang="0">
                      <a:pos x="4836" y="16187"/>
                    </a:cxn>
                    <a:cxn ang="0">
                      <a:pos x="5159" y="16187"/>
                    </a:cxn>
                    <a:cxn ang="0">
                      <a:pos x="5481" y="14942"/>
                    </a:cxn>
                    <a:cxn ang="0">
                      <a:pos x="6126" y="13696"/>
                    </a:cxn>
                    <a:cxn ang="0">
                      <a:pos x="6610" y="12451"/>
                    </a:cxn>
                    <a:cxn ang="0">
                      <a:pos x="6932" y="12451"/>
                    </a:cxn>
                    <a:cxn ang="0">
                      <a:pos x="7899" y="9961"/>
                    </a:cxn>
                    <a:cxn ang="0">
                      <a:pos x="8866" y="9961"/>
                    </a:cxn>
                    <a:cxn ang="0">
                      <a:pos x="9834" y="7471"/>
                    </a:cxn>
                    <a:cxn ang="0">
                      <a:pos x="10156" y="7471"/>
                    </a:cxn>
                    <a:cxn ang="0">
                      <a:pos x="10640" y="6226"/>
                    </a:cxn>
                    <a:cxn ang="0">
                      <a:pos x="10962" y="4981"/>
                    </a:cxn>
                    <a:cxn ang="0">
                      <a:pos x="11285" y="4981"/>
                    </a:cxn>
                    <a:cxn ang="0">
                      <a:pos x="11446" y="3735"/>
                    </a:cxn>
                    <a:cxn ang="0">
                      <a:pos x="11607" y="3735"/>
                    </a:cxn>
                    <a:cxn ang="0">
                      <a:pos x="11929" y="2490"/>
                    </a:cxn>
                    <a:cxn ang="0">
                      <a:pos x="12897" y="2490"/>
                    </a:cxn>
                    <a:cxn ang="0">
                      <a:pos x="13219" y="1245"/>
                    </a:cxn>
                    <a:cxn ang="0">
                      <a:pos x="13542" y="1245"/>
                    </a:cxn>
                    <a:cxn ang="0">
                      <a:pos x="13703" y="0"/>
                    </a:cxn>
                    <a:cxn ang="0">
                      <a:pos x="15637" y="0"/>
                    </a:cxn>
                    <a:cxn ang="0">
                      <a:pos x="15798" y="1245"/>
                    </a:cxn>
                    <a:cxn ang="0">
                      <a:pos x="16282" y="2490"/>
                    </a:cxn>
                    <a:cxn ang="0">
                      <a:pos x="16927" y="4981"/>
                    </a:cxn>
                    <a:cxn ang="0">
                      <a:pos x="17572" y="6226"/>
                    </a:cxn>
                    <a:cxn ang="0">
                      <a:pos x="17894" y="7471"/>
                    </a:cxn>
                    <a:cxn ang="0">
                      <a:pos x="18539" y="7471"/>
                    </a:cxn>
                    <a:cxn ang="0">
                      <a:pos x="18700" y="8716"/>
                    </a:cxn>
                    <a:cxn ang="0">
                      <a:pos x="19345" y="8716"/>
                    </a:cxn>
                    <a:cxn ang="0">
                      <a:pos x="19668" y="7471"/>
                    </a:cxn>
                    <a:cxn ang="0">
                      <a:pos x="19990" y="7471"/>
                    </a:cxn>
                  </a:cxnLst>
                  <a:rect l="0" t="0" r="r" b="b"/>
                  <a:pathLst>
                    <a:path w="20000" h="20000">
                      <a:moveTo>
                        <a:pt x="0" y="16187"/>
                      </a:moveTo>
                      <a:lnTo>
                        <a:pt x="161" y="16187"/>
                      </a:lnTo>
                      <a:lnTo>
                        <a:pt x="322" y="17432"/>
                      </a:lnTo>
                      <a:lnTo>
                        <a:pt x="806" y="17432"/>
                      </a:lnTo>
                      <a:lnTo>
                        <a:pt x="1773" y="19922"/>
                      </a:lnTo>
                      <a:lnTo>
                        <a:pt x="3708" y="19922"/>
                      </a:lnTo>
                      <a:lnTo>
                        <a:pt x="4191" y="17432"/>
                      </a:lnTo>
                      <a:lnTo>
                        <a:pt x="4836" y="16187"/>
                      </a:lnTo>
                      <a:lnTo>
                        <a:pt x="5159" y="16187"/>
                      </a:lnTo>
                      <a:lnTo>
                        <a:pt x="5481" y="14942"/>
                      </a:lnTo>
                      <a:lnTo>
                        <a:pt x="6126" y="13696"/>
                      </a:lnTo>
                      <a:lnTo>
                        <a:pt x="6610" y="12451"/>
                      </a:lnTo>
                      <a:lnTo>
                        <a:pt x="6932" y="12451"/>
                      </a:lnTo>
                      <a:lnTo>
                        <a:pt x="7899" y="9961"/>
                      </a:lnTo>
                      <a:lnTo>
                        <a:pt x="8866" y="9961"/>
                      </a:lnTo>
                      <a:lnTo>
                        <a:pt x="9834" y="7471"/>
                      </a:lnTo>
                      <a:lnTo>
                        <a:pt x="10156" y="7471"/>
                      </a:lnTo>
                      <a:lnTo>
                        <a:pt x="10640" y="6226"/>
                      </a:lnTo>
                      <a:lnTo>
                        <a:pt x="10962" y="4981"/>
                      </a:lnTo>
                      <a:lnTo>
                        <a:pt x="11285" y="4981"/>
                      </a:lnTo>
                      <a:lnTo>
                        <a:pt x="11446" y="3735"/>
                      </a:lnTo>
                      <a:lnTo>
                        <a:pt x="11607" y="3735"/>
                      </a:lnTo>
                      <a:lnTo>
                        <a:pt x="11929" y="2490"/>
                      </a:lnTo>
                      <a:lnTo>
                        <a:pt x="12897" y="2490"/>
                      </a:lnTo>
                      <a:lnTo>
                        <a:pt x="13219" y="1245"/>
                      </a:lnTo>
                      <a:lnTo>
                        <a:pt x="13542" y="1245"/>
                      </a:lnTo>
                      <a:lnTo>
                        <a:pt x="13703" y="0"/>
                      </a:lnTo>
                      <a:lnTo>
                        <a:pt x="15637" y="0"/>
                      </a:lnTo>
                      <a:lnTo>
                        <a:pt x="15798" y="1245"/>
                      </a:lnTo>
                      <a:lnTo>
                        <a:pt x="16282" y="2490"/>
                      </a:lnTo>
                      <a:lnTo>
                        <a:pt x="16927" y="4981"/>
                      </a:lnTo>
                      <a:lnTo>
                        <a:pt x="17572" y="6226"/>
                      </a:lnTo>
                      <a:lnTo>
                        <a:pt x="17894" y="7471"/>
                      </a:lnTo>
                      <a:lnTo>
                        <a:pt x="18539" y="7471"/>
                      </a:lnTo>
                      <a:lnTo>
                        <a:pt x="18700" y="8716"/>
                      </a:lnTo>
                      <a:lnTo>
                        <a:pt x="19345" y="8716"/>
                      </a:lnTo>
                      <a:lnTo>
                        <a:pt x="19668" y="7471"/>
                      </a:lnTo>
                      <a:lnTo>
                        <a:pt x="19990" y="7471"/>
                      </a:lnTo>
                    </a:path>
                  </a:pathLst>
                </a:custGeom>
                <a:noFill/>
                <a:ln w="12700">
                  <a:solidFill>
                    <a:srgbClr val="0D0D0D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77" name="Line 2"/>
                <p:cNvSpPr>
                  <a:spLocks noChangeShapeType="1"/>
                </p:cNvSpPr>
                <p:nvPr/>
              </p:nvSpPr>
              <p:spPr bwMode="auto">
                <a:xfrm>
                  <a:off x="4525963" y="969963"/>
                  <a:ext cx="509587" cy="0"/>
                </a:xfrm>
                <a:prstGeom prst="line">
                  <a:avLst/>
                </a:prstGeom>
                <a:noFill/>
                <a:ln w="25400">
                  <a:solidFill>
                    <a:srgbClr val="0000FF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78" name="Line 33"/>
                <p:cNvSpPr>
                  <a:spLocks noChangeShapeType="1"/>
                </p:cNvSpPr>
                <p:nvPr/>
              </p:nvSpPr>
              <p:spPr bwMode="auto">
                <a:xfrm>
                  <a:off x="4500562" y="855644"/>
                  <a:ext cx="509588" cy="1588"/>
                </a:xfrm>
                <a:prstGeom prst="line">
                  <a:avLst/>
                </a:prstGeom>
                <a:noFill/>
                <a:ln w="25400">
                  <a:solidFill>
                    <a:srgbClr val="0000FF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</p:grpSp>
        </p:grpSp>
      </p:grpSp>
      <p:sp>
        <p:nvSpPr>
          <p:cNvPr id="82" name="Прямоугольник 81"/>
          <p:cNvSpPr/>
          <p:nvPr/>
        </p:nvSpPr>
        <p:spPr>
          <a:xfrm>
            <a:off x="428596" y="2714620"/>
            <a:ext cx="2571768" cy="1285884"/>
          </a:xfrm>
          <a:prstGeom prst="rect">
            <a:avLst/>
          </a:prstGeom>
          <a:solidFill>
            <a:srgbClr val="92D050">
              <a:alpha val="43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4" name="7-конечная звезда 83"/>
          <p:cNvSpPr/>
          <p:nvPr/>
        </p:nvSpPr>
        <p:spPr>
          <a:xfrm>
            <a:off x="3571868" y="1643050"/>
            <a:ext cx="1485904" cy="1414466"/>
          </a:xfrm>
          <a:prstGeom prst="star7">
            <a:avLst/>
          </a:prstGeom>
          <a:solidFill>
            <a:srgbClr val="FFFF00">
              <a:alpha val="4500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5" name="7-конечная звезда 84"/>
          <p:cNvSpPr/>
          <p:nvPr/>
        </p:nvSpPr>
        <p:spPr>
          <a:xfrm>
            <a:off x="1418094" y="1714488"/>
            <a:ext cx="417995" cy="428628"/>
          </a:xfrm>
          <a:prstGeom prst="star7">
            <a:avLst/>
          </a:prstGeom>
          <a:solidFill>
            <a:srgbClr val="FFFF00">
              <a:alpha val="4500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Text Box 4"/>
          <p:cNvSpPr txBox="1">
            <a:spLocks noChangeArrowheads="1"/>
          </p:cNvSpPr>
          <p:nvPr/>
        </p:nvSpPr>
        <p:spPr bwMode="auto">
          <a:xfrm>
            <a:off x="6390720" y="4286256"/>
            <a:ext cx="1142119" cy="928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lang="en-US" sz="4800" b="1" dirty="0" smtClean="0">
                <a:sym typeface="Symbol"/>
              </a:rPr>
              <a:t></a:t>
            </a:r>
            <a:r>
              <a:rPr lang="ru-RU" sz="4800" b="1" dirty="0" smtClean="0">
                <a:solidFill>
                  <a:srgbClr val="0000FF"/>
                </a:solidFill>
                <a:sym typeface="Symbol"/>
              </a:rPr>
              <a:t> </a:t>
            </a:r>
            <a:r>
              <a:rPr lang="ru-RU" sz="4800" b="1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 </a:t>
            </a:r>
            <a:endParaRPr kumimoji="0" lang="ru-RU" sz="6600" b="0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6502939" y="5082971"/>
            <a:ext cx="83869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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d </a:t>
            </a:r>
            <a:endParaRPr lang="ru-RU" sz="36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8" name="Группа 46"/>
          <p:cNvGrpSpPr/>
          <p:nvPr/>
        </p:nvGrpSpPr>
        <p:grpSpPr>
          <a:xfrm>
            <a:off x="5341366" y="4586294"/>
            <a:ext cx="2045416" cy="1000132"/>
            <a:chOff x="4319277" y="4827266"/>
            <a:chExt cx="2045416" cy="1000132"/>
          </a:xfrm>
        </p:grpSpPr>
        <p:sp>
          <p:nvSpPr>
            <p:cNvPr id="59" name="Text Box 32"/>
            <p:cNvSpPr txBox="1">
              <a:spLocks noChangeArrowheads="1"/>
            </p:cNvSpPr>
            <p:nvPr/>
          </p:nvSpPr>
          <p:spPr bwMode="auto">
            <a:xfrm>
              <a:off x="4319277" y="4827266"/>
              <a:ext cx="1143008" cy="10001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>
                <a:spcAft>
                  <a:spcPts val="1000"/>
                </a:spcAft>
              </a:pPr>
              <a:r>
                <a:rPr lang="en-US" sz="5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E</a:t>
              </a:r>
              <a:r>
                <a:rPr lang="en-US" sz="54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44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=</a:t>
              </a:r>
              <a:endParaRPr kumimoji="0" lang="ru-RU" sz="6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0" name="Line 28"/>
            <p:cNvSpPr>
              <a:spLocks noChangeShapeType="1"/>
            </p:cNvSpPr>
            <p:nvPr/>
          </p:nvSpPr>
          <p:spPr bwMode="auto">
            <a:xfrm>
              <a:off x="5500693" y="5357826"/>
              <a:ext cx="864000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48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61" name="Group 9"/>
          <p:cNvGrpSpPr>
            <a:grpSpLocks/>
          </p:cNvGrpSpPr>
          <p:nvPr/>
        </p:nvGrpSpPr>
        <p:grpSpPr bwMode="auto">
          <a:xfrm>
            <a:off x="7555944" y="4371980"/>
            <a:ext cx="1445212" cy="1308023"/>
            <a:chOff x="11410" y="3511"/>
            <a:chExt cx="1142" cy="827"/>
          </a:xfrm>
        </p:grpSpPr>
        <p:sp>
          <p:nvSpPr>
            <p:cNvPr id="62" name="Line 10"/>
            <p:cNvSpPr>
              <a:spLocks noChangeShapeType="1"/>
            </p:cNvSpPr>
            <p:nvPr/>
          </p:nvSpPr>
          <p:spPr bwMode="auto">
            <a:xfrm>
              <a:off x="11567" y="3938"/>
              <a:ext cx="62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5400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63" name="Group 11"/>
            <p:cNvGrpSpPr>
              <a:grpSpLocks/>
            </p:cNvGrpSpPr>
            <p:nvPr/>
          </p:nvGrpSpPr>
          <p:grpSpPr bwMode="auto">
            <a:xfrm>
              <a:off x="11410" y="3511"/>
              <a:ext cx="1142" cy="827"/>
              <a:chOff x="10914" y="3779"/>
              <a:chExt cx="913" cy="827"/>
            </a:xfrm>
          </p:grpSpPr>
          <p:sp>
            <p:nvSpPr>
              <p:cNvPr id="64" name="Text Box 12"/>
              <p:cNvSpPr txBox="1">
                <a:spLocks noChangeArrowheads="1"/>
              </p:cNvSpPr>
              <p:nvPr/>
            </p:nvSpPr>
            <p:spPr bwMode="auto">
              <a:xfrm>
                <a:off x="10963" y="3779"/>
                <a:ext cx="864" cy="4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40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sz="4000" b="1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В</a:t>
                </a:r>
                <a:r>
                  <a:rPr kumimoji="0" lang="ru-RU" sz="40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kumimoji="0" lang="ru-RU" sz="5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5" name="Text Box 13"/>
              <p:cNvSpPr txBox="1">
                <a:spLocks noChangeArrowheads="1"/>
              </p:cNvSpPr>
              <p:nvPr/>
            </p:nvSpPr>
            <p:spPr bwMode="auto">
              <a:xfrm>
                <a:off x="10914" y="4156"/>
                <a:ext cx="863" cy="4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4000" b="1" i="0" u="none" strike="noStrike" cap="none" normalizeH="0" baseline="0" dirty="0" smtClean="0">
                    <a:ln>
                      <a:noFill/>
                    </a:ln>
                    <a:solidFill>
                      <a:srgbClr val="000099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 </a:t>
                </a:r>
                <a:r>
                  <a:rPr lang="ru-RU" sz="4000" b="1" dirty="0" smtClean="0">
                    <a:latin typeface="Times New Roman" pitchFamily="18" charset="0"/>
                    <a:cs typeface="Times New Roman" pitchFamily="18" charset="0"/>
                  </a:rPr>
                  <a:t>м</a:t>
                </a:r>
                <a:endParaRPr kumimoji="0" lang="ru-RU" sz="5400" b="0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2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1" dur="2000" fill="hold"/>
                                        <p:tgtEl>
                                          <p:spTgt spid="56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62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3" dur="2000" fill="hold"/>
                                        <p:tgtEl>
                                          <p:spTgt spid="57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6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5" dur="2000" fill="hold"/>
                                        <p:tgtEl>
                                          <p:spTgt spid="58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" grpId="0" animBg="1"/>
      <p:bldP spid="84" grpId="0" animBg="1"/>
      <p:bldP spid="85" grpId="0" animBg="1"/>
      <p:bldP spid="56" grpId="0"/>
      <p:bldP spid="56" grpId="1"/>
      <p:bldP spid="57" grpId="0"/>
      <p:bldP spid="57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0" y="1665946"/>
          <a:ext cx="9144000" cy="5120640"/>
        </p:xfrm>
        <a:graphic>
          <a:graphicData uri="http://schemas.openxmlformats.org/drawingml/2006/table">
            <a:tbl>
              <a:tblPr/>
              <a:tblGrid>
                <a:gridCol w="696873"/>
                <a:gridCol w="7589903"/>
                <a:gridCol w="857224"/>
              </a:tblGrid>
              <a:tr h="0"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1  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Times New Roman"/>
                          <a:cs typeface="Times New Roman"/>
                        </a:rPr>
                        <a:t>Консультация по задачам гр. 6.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imes New Roman"/>
                          <a:ea typeface="Times New Roman"/>
                          <a:cs typeface="Times New Roman"/>
                        </a:rPr>
                        <a:t>5м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Times New Roman"/>
                          <a:cs typeface="Times New Roman"/>
                        </a:rPr>
                        <a:t>Создание проблемной ситуации: «</a:t>
                      </a:r>
                      <a:r>
                        <a:rPr lang="ru-RU" sz="2400" b="1" dirty="0">
                          <a:latin typeface="Times New Roman"/>
                          <a:ea typeface="Times New Roman"/>
                          <a:cs typeface="Times New Roman"/>
                        </a:rPr>
                        <a:t>Как доказать, что ток в металлах - есть упорядоченное движение электронов</a:t>
                      </a:r>
                      <a:r>
                        <a:rPr lang="ru-RU" sz="2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?»  </a:t>
                      </a:r>
                      <a:r>
                        <a:rPr lang="ru-RU" sz="2400" dirty="0" smtClean="0">
                          <a:latin typeface="Times New Roman"/>
                          <a:ea typeface="Times New Roman"/>
                          <a:cs typeface="Times New Roman"/>
                        </a:rPr>
                        <a:t>  </a:t>
                      </a:r>
                      <a:r>
                        <a:rPr lang="ru-RU" sz="2400" dirty="0">
                          <a:latin typeface="Times New Roman"/>
                          <a:ea typeface="Times New Roman"/>
                          <a:cs typeface="Times New Roman"/>
                        </a:rPr>
                        <a:t>(и опыт 2 перед блоком №2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imes New Roman"/>
                          <a:ea typeface="Times New Roman"/>
                          <a:cs typeface="Times New Roman"/>
                        </a:rPr>
                        <a:t>5м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Times New Roman"/>
                          <a:cs typeface="Times New Roman"/>
                        </a:rPr>
                        <a:t>Эвристическая беседа по теме 18 с  решением поставленной проблемы, выкладкам на доске, демонстрациями и заполнением справочника №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imes New Roman"/>
                          <a:ea typeface="Times New Roman"/>
                          <a:cs typeface="Times New Roman"/>
                        </a:rPr>
                        <a:t>20м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Times New Roman"/>
                          <a:cs typeface="Times New Roman"/>
                        </a:rPr>
                        <a:t>Повторение материала темы по опорному конспекту и акцентуацией сложных моментов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imes New Roman"/>
                          <a:ea typeface="Times New Roman"/>
                          <a:cs typeface="Times New Roman"/>
                        </a:rPr>
                        <a:t>5м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Times New Roman"/>
                          <a:cs typeface="Times New Roman"/>
                        </a:rPr>
                        <a:t>Стр.169.??? (1,2) стр.188 ???(1,2,3), стр.189 ?? (1,2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imes New Roman"/>
                          <a:ea typeface="Times New Roman"/>
                          <a:cs typeface="Times New Roman"/>
                        </a:rPr>
                        <a:t>5м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Times New Roman"/>
                          <a:cs typeface="Times New Roman"/>
                        </a:rPr>
                        <a:t>Решение задач. 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Times New Roman"/>
                          <a:cs typeface="Times New Roman"/>
                        </a:rPr>
                        <a:t>ПРЗ стр. 199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imes New Roman"/>
                          <a:ea typeface="Times New Roman"/>
                          <a:cs typeface="Times New Roman"/>
                        </a:rPr>
                        <a:t>5м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imes New Roman"/>
                          <a:ea typeface="Times New Roman"/>
                          <a:cs typeface="Times New Roman"/>
                        </a:rPr>
                        <a:t>ДЗ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Times New Roman"/>
                          <a:cs typeface="Times New Roman"/>
                        </a:rPr>
                        <a:t>т.18 (пар.67,68,79,80), ПРЗ 1 стр.199.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ru-RU" sz="2400" dirty="0" err="1">
                          <a:latin typeface="Times New Roman"/>
                          <a:ea typeface="Times New Roman"/>
                          <a:cs typeface="Times New Roman"/>
                        </a:rPr>
                        <a:t>Шахмаев</a:t>
                      </a:r>
                      <a:r>
                        <a:rPr lang="ru-RU" sz="2400" dirty="0">
                          <a:latin typeface="Times New Roman"/>
                          <a:ea typeface="Times New Roman"/>
                          <a:cs typeface="Times New Roman"/>
                        </a:rPr>
                        <a:t> пар. 62,63,65  Упр.10(1-6)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/>
                          <a:ea typeface="Times New Roman"/>
                          <a:cs typeface="Times New Roman"/>
                        </a:rPr>
                        <a:t>50м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0" y="-243408"/>
            <a:ext cx="91440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hangingPunct="0"/>
            <a:r>
              <a:rPr lang="ru-RU" sz="20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ДЕМОНСТРАЦИИ:</a:t>
            </a:r>
            <a:endParaRPr lang="ru-RU" sz="12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hangingPunct="0"/>
            <a:r>
              <a:rPr lang="ru-RU" sz="20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1.Электролиз сульфата меди.   2.Сравнение проводимости воды и раствора соли.   3.Зависимость сопротивления электролитической ванны от длины, сечения концентрации и температуры.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  <a:p>
            <a:pPr lvl="0" eaLnBrk="0" hangingPunct="0"/>
            <a:r>
              <a:rPr lang="ru-RU" sz="32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БНП ан№18. 7. </a:t>
            </a:r>
            <a:r>
              <a:rPr lang="ru-RU" sz="3200" b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8</a:t>
            </a:r>
            <a:endParaRPr lang="en-US" sz="2000" b="1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54"/>
          <p:cNvGrpSpPr/>
          <p:nvPr/>
        </p:nvGrpSpPr>
        <p:grpSpPr>
          <a:xfrm>
            <a:off x="285720" y="764423"/>
            <a:ext cx="1635350" cy="674625"/>
            <a:chOff x="561283" y="4804942"/>
            <a:chExt cx="1635350" cy="712290"/>
          </a:xfrm>
        </p:grpSpPr>
        <p:grpSp>
          <p:nvGrpSpPr>
            <p:cNvPr id="3" name="Group 60"/>
            <p:cNvGrpSpPr>
              <a:grpSpLocks/>
            </p:cNvGrpSpPr>
            <p:nvPr/>
          </p:nvGrpSpPr>
          <p:grpSpPr bwMode="auto">
            <a:xfrm>
              <a:off x="561283" y="4804942"/>
              <a:ext cx="1635350" cy="3497"/>
              <a:chOff x="1846" y="6867204"/>
              <a:chExt cx="886" cy="3497"/>
            </a:xfrm>
          </p:grpSpPr>
          <p:sp>
            <p:nvSpPr>
              <p:cNvPr id="11" name="Line 87"/>
              <p:cNvSpPr>
                <a:spLocks noChangeShapeType="1"/>
              </p:cNvSpPr>
              <p:nvPr/>
            </p:nvSpPr>
            <p:spPr bwMode="auto">
              <a:xfrm flipH="1">
                <a:off x="1846" y="6867204"/>
                <a:ext cx="176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80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9" name="Line 86"/>
              <p:cNvSpPr>
                <a:spLocks noChangeShapeType="1"/>
              </p:cNvSpPr>
              <p:nvPr/>
            </p:nvSpPr>
            <p:spPr bwMode="auto">
              <a:xfrm flipH="1">
                <a:off x="2517" y="6870701"/>
                <a:ext cx="215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80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4" name="Group 14"/>
            <p:cNvGrpSpPr>
              <a:grpSpLocks/>
            </p:cNvGrpSpPr>
            <p:nvPr/>
          </p:nvGrpSpPr>
          <p:grpSpPr bwMode="auto">
            <a:xfrm>
              <a:off x="942479" y="4874579"/>
              <a:ext cx="821209" cy="642653"/>
              <a:chOff x="5805" y="5046"/>
              <a:chExt cx="820" cy="714"/>
            </a:xfrm>
            <a:solidFill>
              <a:srgbClr val="66CCFF"/>
            </a:solidFill>
          </p:grpSpPr>
          <p:sp>
            <p:nvSpPr>
              <p:cNvPr id="40" name="Rectangle 15"/>
              <p:cNvSpPr>
                <a:spLocks noChangeArrowheads="1"/>
              </p:cNvSpPr>
              <p:nvPr/>
            </p:nvSpPr>
            <p:spPr bwMode="auto">
              <a:xfrm>
                <a:off x="5806" y="5219"/>
                <a:ext cx="818" cy="541"/>
              </a:xfrm>
              <a:prstGeom prst="rect">
                <a:avLst/>
              </a:prstGeom>
              <a:grpFill/>
              <a:ln w="381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1" name="Line 16"/>
              <p:cNvSpPr>
                <a:spLocks noChangeShapeType="1"/>
              </p:cNvSpPr>
              <p:nvPr/>
            </p:nvSpPr>
            <p:spPr bwMode="auto">
              <a:xfrm>
                <a:off x="5805" y="5046"/>
                <a:ext cx="0" cy="276"/>
              </a:xfrm>
              <a:prstGeom prst="line">
                <a:avLst/>
              </a:prstGeom>
              <a:grp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2" name="Line 17"/>
              <p:cNvSpPr>
                <a:spLocks noChangeShapeType="1"/>
              </p:cNvSpPr>
              <p:nvPr/>
            </p:nvSpPr>
            <p:spPr bwMode="auto">
              <a:xfrm>
                <a:off x="6625" y="5046"/>
                <a:ext cx="0" cy="276"/>
              </a:xfrm>
              <a:prstGeom prst="line">
                <a:avLst/>
              </a:prstGeom>
              <a:grp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5" name="Группа 71"/>
            <p:cNvGrpSpPr/>
            <p:nvPr/>
          </p:nvGrpSpPr>
          <p:grpSpPr>
            <a:xfrm>
              <a:off x="873045" y="4810245"/>
              <a:ext cx="196429" cy="626426"/>
              <a:chOff x="6858016" y="4924072"/>
              <a:chExt cx="891619" cy="1131432"/>
            </a:xfrm>
          </p:grpSpPr>
          <p:sp>
            <p:nvSpPr>
              <p:cNvPr id="44" name="Line 12"/>
              <p:cNvSpPr>
                <a:spLocks noChangeShapeType="1"/>
              </p:cNvSpPr>
              <p:nvPr/>
            </p:nvSpPr>
            <p:spPr bwMode="auto">
              <a:xfrm>
                <a:off x="7735898" y="4987737"/>
                <a:ext cx="0" cy="1067767"/>
              </a:xfrm>
              <a:prstGeom prst="line">
                <a:avLst/>
              </a:prstGeom>
              <a:noFill/>
              <a:ln w="571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5" name="Line 18"/>
              <p:cNvSpPr>
                <a:spLocks noChangeShapeType="1"/>
              </p:cNvSpPr>
              <p:nvPr/>
            </p:nvSpPr>
            <p:spPr bwMode="auto">
              <a:xfrm flipH="1" flipV="1">
                <a:off x="6858016" y="4924072"/>
                <a:ext cx="891619" cy="83675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6" name="Группа 70"/>
            <p:cNvGrpSpPr/>
            <p:nvPr/>
          </p:nvGrpSpPr>
          <p:grpSpPr>
            <a:xfrm>
              <a:off x="1605223" y="4809816"/>
              <a:ext cx="194573" cy="591905"/>
              <a:chOff x="8210429" y="4714884"/>
              <a:chExt cx="719289" cy="1320611"/>
            </a:xfrm>
          </p:grpSpPr>
          <p:sp>
            <p:nvSpPr>
              <p:cNvPr id="47" name="Line 13"/>
              <p:cNvSpPr>
                <a:spLocks noChangeShapeType="1"/>
              </p:cNvSpPr>
              <p:nvPr/>
            </p:nvSpPr>
            <p:spPr bwMode="auto">
              <a:xfrm>
                <a:off x="8210429" y="4967728"/>
                <a:ext cx="0" cy="1067767"/>
              </a:xfrm>
              <a:prstGeom prst="line">
                <a:avLst/>
              </a:prstGeom>
              <a:noFill/>
              <a:ln w="57150">
                <a:solidFill>
                  <a:srgbClr val="0066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8" name="Line 19"/>
              <p:cNvSpPr>
                <a:spLocks noChangeShapeType="1"/>
              </p:cNvSpPr>
              <p:nvPr/>
            </p:nvSpPr>
            <p:spPr bwMode="auto">
              <a:xfrm flipV="1">
                <a:off x="8224165" y="4714884"/>
                <a:ext cx="705553" cy="271034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grpSp>
        <p:nvGrpSpPr>
          <p:cNvPr id="7" name="Группа 54"/>
          <p:cNvGrpSpPr/>
          <p:nvPr/>
        </p:nvGrpSpPr>
        <p:grpSpPr>
          <a:xfrm>
            <a:off x="1874608" y="760304"/>
            <a:ext cx="2093760" cy="718499"/>
            <a:chOff x="204093" y="4758618"/>
            <a:chExt cx="2093760" cy="758614"/>
          </a:xfrm>
        </p:grpSpPr>
        <p:grpSp>
          <p:nvGrpSpPr>
            <p:cNvPr id="8" name="Group 14"/>
            <p:cNvGrpSpPr>
              <a:grpSpLocks/>
            </p:cNvGrpSpPr>
            <p:nvPr/>
          </p:nvGrpSpPr>
          <p:grpSpPr bwMode="auto">
            <a:xfrm>
              <a:off x="942472" y="4874579"/>
              <a:ext cx="821208" cy="642653"/>
              <a:chOff x="5805" y="5046"/>
              <a:chExt cx="820" cy="714"/>
            </a:xfrm>
            <a:solidFill>
              <a:srgbClr val="66CCFF"/>
            </a:solidFill>
          </p:grpSpPr>
          <p:sp>
            <p:nvSpPr>
              <p:cNvPr id="107" name="Rectangle 15"/>
              <p:cNvSpPr>
                <a:spLocks noChangeArrowheads="1"/>
              </p:cNvSpPr>
              <p:nvPr/>
            </p:nvSpPr>
            <p:spPr bwMode="auto">
              <a:xfrm>
                <a:off x="5806" y="5219"/>
                <a:ext cx="818" cy="541"/>
              </a:xfrm>
              <a:prstGeom prst="rect">
                <a:avLst/>
              </a:prstGeom>
              <a:solidFill>
                <a:srgbClr val="66CCFF">
                  <a:alpha val="54000"/>
                </a:srgbClr>
              </a:solidFill>
              <a:ln w="381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8" name="Line 16"/>
              <p:cNvSpPr>
                <a:spLocks noChangeShapeType="1"/>
              </p:cNvSpPr>
              <p:nvPr/>
            </p:nvSpPr>
            <p:spPr bwMode="auto">
              <a:xfrm>
                <a:off x="5805" y="5046"/>
                <a:ext cx="0" cy="276"/>
              </a:xfrm>
              <a:prstGeom prst="line">
                <a:avLst/>
              </a:prstGeom>
              <a:grp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9" name="Line 17"/>
              <p:cNvSpPr>
                <a:spLocks noChangeShapeType="1"/>
              </p:cNvSpPr>
              <p:nvPr/>
            </p:nvSpPr>
            <p:spPr bwMode="auto">
              <a:xfrm>
                <a:off x="6625" y="5046"/>
                <a:ext cx="0" cy="276"/>
              </a:xfrm>
              <a:prstGeom prst="line">
                <a:avLst/>
              </a:prstGeom>
              <a:grp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9" name="Группа 71"/>
            <p:cNvGrpSpPr/>
            <p:nvPr/>
          </p:nvGrpSpPr>
          <p:grpSpPr>
            <a:xfrm>
              <a:off x="204093" y="4758618"/>
              <a:ext cx="891619" cy="649742"/>
              <a:chOff x="841910" y="4830822"/>
              <a:chExt cx="891619" cy="1173544"/>
            </a:xfrm>
          </p:grpSpPr>
          <p:sp>
            <p:nvSpPr>
              <p:cNvPr id="105" name="Line 12"/>
              <p:cNvSpPr>
                <a:spLocks noChangeShapeType="1"/>
              </p:cNvSpPr>
              <p:nvPr/>
            </p:nvSpPr>
            <p:spPr bwMode="auto">
              <a:xfrm>
                <a:off x="1719792" y="4936600"/>
                <a:ext cx="0" cy="1067766"/>
              </a:xfrm>
              <a:prstGeom prst="line">
                <a:avLst/>
              </a:prstGeom>
              <a:noFill/>
              <a:ln w="571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6" name="Line 18"/>
              <p:cNvSpPr>
                <a:spLocks noChangeShapeType="1"/>
              </p:cNvSpPr>
              <p:nvPr/>
            </p:nvSpPr>
            <p:spPr bwMode="auto">
              <a:xfrm flipH="1" flipV="1">
                <a:off x="841910" y="4830822"/>
                <a:ext cx="891619" cy="8367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10" name="Группа 70"/>
            <p:cNvGrpSpPr/>
            <p:nvPr/>
          </p:nvGrpSpPr>
          <p:grpSpPr>
            <a:xfrm>
              <a:off x="1578564" y="4781502"/>
              <a:ext cx="719289" cy="591905"/>
              <a:chOff x="2194323" y="4651714"/>
              <a:chExt cx="719289" cy="1320612"/>
            </a:xfrm>
          </p:grpSpPr>
          <p:sp>
            <p:nvSpPr>
              <p:cNvPr id="103" name="Line 13"/>
              <p:cNvSpPr>
                <a:spLocks noChangeShapeType="1"/>
              </p:cNvSpPr>
              <p:nvPr/>
            </p:nvSpPr>
            <p:spPr bwMode="auto">
              <a:xfrm>
                <a:off x="2194323" y="4904558"/>
                <a:ext cx="0" cy="1067768"/>
              </a:xfrm>
              <a:prstGeom prst="line">
                <a:avLst/>
              </a:prstGeom>
              <a:noFill/>
              <a:ln w="57150">
                <a:solidFill>
                  <a:srgbClr val="0066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4" name="Line 19"/>
              <p:cNvSpPr>
                <a:spLocks noChangeShapeType="1"/>
              </p:cNvSpPr>
              <p:nvPr/>
            </p:nvSpPr>
            <p:spPr bwMode="auto">
              <a:xfrm flipV="1">
                <a:off x="2208059" y="4651714"/>
                <a:ext cx="705553" cy="271034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grpSp>
        <p:nvGrpSpPr>
          <p:cNvPr id="12" name="Группа 54"/>
          <p:cNvGrpSpPr/>
          <p:nvPr/>
        </p:nvGrpSpPr>
        <p:grpSpPr>
          <a:xfrm>
            <a:off x="3946364" y="781675"/>
            <a:ext cx="2093760" cy="718499"/>
            <a:chOff x="204093" y="4758618"/>
            <a:chExt cx="2093760" cy="758614"/>
          </a:xfrm>
        </p:grpSpPr>
        <p:grpSp>
          <p:nvGrpSpPr>
            <p:cNvPr id="13" name="Group 14"/>
            <p:cNvGrpSpPr>
              <a:grpSpLocks/>
            </p:cNvGrpSpPr>
            <p:nvPr/>
          </p:nvGrpSpPr>
          <p:grpSpPr bwMode="auto">
            <a:xfrm>
              <a:off x="942458" y="4874579"/>
              <a:ext cx="821206" cy="642653"/>
              <a:chOff x="5805" y="5046"/>
              <a:chExt cx="820" cy="714"/>
            </a:xfrm>
            <a:solidFill>
              <a:srgbClr val="66CCFF"/>
            </a:solidFill>
          </p:grpSpPr>
          <p:sp>
            <p:nvSpPr>
              <p:cNvPr id="120" name="Rectangle 15"/>
              <p:cNvSpPr>
                <a:spLocks noChangeArrowheads="1"/>
              </p:cNvSpPr>
              <p:nvPr/>
            </p:nvSpPr>
            <p:spPr bwMode="auto">
              <a:xfrm>
                <a:off x="5806" y="5219"/>
                <a:ext cx="818" cy="541"/>
              </a:xfrm>
              <a:prstGeom prst="rect">
                <a:avLst/>
              </a:prstGeom>
              <a:solidFill>
                <a:srgbClr val="0033CC">
                  <a:alpha val="40000"/>
                </a:srgbClr>
              </a:solidFill>
              <a:ln w="381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1" name="Line 16"/>
              <p:cNvSpPr>
                <a:spLocks noChangeShapeType="1"/>
              </p:cNvSpPr>
              <p:nvPr/>
            </p:nvSpPr>
            <p:spPr bwMode="auto">
              <a:xfrm>
                <a:off x="5805" y="5046"/>
                <a:ext cx="0" cy="276"/>
              </a:xfrm>
              <a:prstGeom prst="line">
                <a:avLst/>
              </a:prstGeom>
              <a:grp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2" name="Line 17"/>
              <p:cNvSpPr>
                <a:spLocks noChangeShapeType="1"/>
              </p:cNvSpPr>
              <p:nvPr/>
            </p:nvSpPr>
            <p:spPr bwMode="auto">
              <a:xfrm>
                <a:off x="6625" y="5046"/>
                <a:ext cx="0" cy="276"/>
              </a:xfrm>
              <a:prstGeom prst="line">
                <a:avLst/>
              </a:prstGeom>
              <a:grp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14" name="Группа 71"/>
            <p:cNvGrpSpPr/>
            <p:nvPr/>
          </p:nvGrpSpPr>
          <p:grpSpPr>
            <a:xfrm>
              <a:off x="204093" y="4758618"/>
              <a:ext cx="891619" cy="649742"/>
              <a:chOff x="841910" y="4830822"/>
              <a:chExt cx="891619" cy="1173544"/>
            </a:xfrm>
          </p:grpSpPr>
          <p:sp>
            <p:nvSpPr>
              <p:cNvPr id="118" name="Line 12"/>
              <p:cNvSpPr>
                <a:spLocks noChangeShapeType="1"/>
              </p:cNvSpPr>
              <p:nvPr/>
            </p:nvSpPr>
            <p:spPr bwMode="auto">
              <a:xfrm>
                <a:off x="1719792" y="4936600"/>
                <a:ext cx="0" cy="1067766"/>
              </a:xfrm>
              <a:prstGeom prst="line">
                <a:avLst/>
              </a:prstGeom>
              <a:noFill/>
              <a:ln w="571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9" name="Line 18"/>
              <p:cNvSpPr>
                <a:spLocks noChangeShapeType="1"/>
              </p:cNvSpPr>
              <p:nvPr/>
            </p:nvSpPr>
            <p:spPr bwMode="auto">
              <a:xfrm flipH="1" flipV="1">
                <a:off x="841910" y="4830822"/>
                <a:ext cx="891619" cy="8367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15" name="Группа 70"/>
            <p:cNvGrpSpPr/>
            <p:nvPr/>
          </p:nvGrpSpPr>
          <p:grpSpPr>
            <a:xfrm>
              <a:off x="1578564" y="4781502"/>
              <a:ext cx="719289" cy="591905"/>
              <a:chOff x="2194323" y="4651714"/>
              <a:chExt cx="719289" cy="1320612"/>
            </a:xfrm>
          </p:grpSpPr>
          <p:sp>
            <p:nvSpPr>
              <p:cNvPr id="116" name="Line 13"/>
              <p:cNvSpPr>
                <a:spLocks noChangeShapeType="1"/>
              </p:cNvSpPr>
              <p:nvPr/>
            </p:nvSpPr>
            <p:spPr bwMode="auto">
              <a:xfrm>
                <a:off x="2194323" y="4904558"/>
                <a:ext cx="0" cy="1067768"/>
              </a:xfrm>
              <a:prstGeom prst="line">
                <a:avLst/>
              </a:prstGeom>
              <a:noFill/>
              <a:ln w="57150">
                <a:solidFill>
                  <a:srgbClr val="0066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7" name="Line 19"/>
              <p:cNvSpPr>
                <a:spLocks noChangeShapeType="1"/>
              </p:cNvSpPr>
              <p:nvPr/>
            </p:nvSpPr>
            <p:spPr bwMode="auto">
              <a:xfrm flipV="1">
                <a:off x="2208059" y="4651714"/>
                <a:ext cx="705553" cy="271034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sp>
        <p:nvSpPr>
          <p:cNvPr id="123" name="TextBox 122"/>
          <p:cNvSpPr txBox="1"/>
          <p:nvPr/>
        </p:nvSpPr>
        <p:spPr>
          <a:xfrm>
            <a:off x="928662" y="987966"/>
            <a:ext cx="214314" cy="36933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4" name="TextBox 123"/>
          <p:cNvSpPr txBox="1"/>
          <p:nvPr/>
        </p:nvSpPr>
        <p:spPr>
          <a:xfrm>
            <a:off x="2857488" y="1059404"/>
            <a:ext cx="214314" cy="36933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5" name="TextBox 124"/>
          <p:cNvSpPr txBox="1"/>
          <p:nvPr/>
        </p:nvSpPr>
        <p:spPr>
          <a:xfrm>
            <a:off x="5000628" y="1047262"/>
            <a:ext cx="214314" cy="36933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6" name="TextBox 125"/>
          <p:cNvSpPr txBox="1"/>
          <p:nvPr/>
        </p:nvSpPr>
        <p:spPr>
          <a:xfrm>
            <a:off x="0" y="1571612"/>
            <a:ext cx="2143140" cy="646331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 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&gt;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&gt;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3600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7" name="TextBox 126"/>
          <p:cNvSpPr txBox="1"/>
          <p:nvPr/>
        </p:nvSpPr>
        <p:spPr>
          <a:xfrm>
            <a:off x="142876" y="2428868"/>
            <a:ext cx="7072330" cy="52322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 какой ванне выделится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больше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меди?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6" name="Группа 54"/>
          <p:cNvGrpSpPr/>
          <p:nvPr/>
        </p:nvGrpSpPr>
        <p:grpSpPr>
          <a:xfrm>
            <a:off x="477976" y="4139261"/>
            <a:ext cx="2093760" cy="718499"/>
            <a:chOff x="204093" y="4758618"/>
            <a:chExt cx="2093760" cy="758614"/>
          </a:xfrm>
        </p:grpSpPr>
        <p:grpSp>
          <p:nvGrpSpPr>
            <p:cNvPr id="17" name="Group 14"/>
            <p:cNvGrpSpPr>
              <a:grpSpLocks/>
            </p:cNvGrpSpPr>
            <p:nvPr/>
          </p:nvGrpSpPr>
          <p:grpSpPr bwMode="auto">
            <a:xfrm>
              <a:off x="942465" y="4874579"/>
              <a:ext cx="821207" cy="642653"/>
              <a:chOff x="5805" y="5046"/>
              <a:chExt cx="820" cy="714"/>
            </a:xfrm>
            <a:solidFill>
              <a:srgbClr val="66CCFF"/>
            </a:solidFill>
          </p:grpSpPr>
          <p:sp>
            <p:nvSpPr>
              <p:cNvPr id="150" name="Rectangle 15"/>
              <p:cNvSpPr>
                <a:spLocks noChangeArrowheads="1"/>
              </p:cNvSpPr>
              <p:nvPr/>
            </p:nvSpPr>
            <p:spPr bwMode="auto">
              <a:xfrm>
                <a:off x="5806" y="5219"/>
                <a:ext cx="818" cy="541"/>
              </a:xfrm>
              <a:prstGeom prst="rect">
                <a:avLst/>
              </a:prstGeom>
              <a:solidFill>
                <a:srgbClr val="66CCFF">
                  <a:alpha val="54000"/>
                </a:srgbClr>
              </a:solidFill>
              <a:ln w="381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51" name="Line 16"/>
              <p:cNvSpPr>
                <a:spLocks noChangeShapeType="1"/>
              </p:cNvSpPr>
              <p:nvPr/>
            </p:nvSpPr>
            <p:spPr bwMode="auto">
              <a:xfrm>
                <a:off x="5805" y="5046"/>
                <a:ext cx="0" cy="276"/>
              </a:xfrm>
              <a:prstGeom prst="line">
                <a:avLst/>
              </a:prstGeom>
              <a:grp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52" name="Line 17"/>
              <p:cNvSpPr>
                <a:spLocks noChangeShapeType="1"/>
              </p:cNvSpPr>
              <p:nvPr/>
            </p:nvSpPr>
            <p:spPr bwMode="auto">
              <a:xfrm>
                <a:off x="6625" y="5046"/>
                <a:ext cx="0" cy="276"/>
              </a:xfrm>
              <a:prstGeom prst="line">
                <a:avLst/>
              </a:prstGeom>
              <a:grp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18" name="Группа 71"/>
            <p:cNvGrpSpPr/>
            <p:nvPr/>
          </p:nvGrpSpPr>
          <p:grpSpPr>
            <a:xfrm>
              <a:off x="204093" y="4758618"/>
              <a:ext cx="891619" cy="649742"/>
              <a:chOff x="841910" y="4830822"/>
              <a:chExt cx="891619" cy="1173544"/>
            </a:xfrm>
          </p:grpSpPr>
          <p:sp>
            <p:nvSpPr>
              <p:cNvPr id="148" name="Line 12"/>
              <p:cNvSpPr>
                <a:spLocks noChangeShapeType="1"/>
              </p:cNvSpPr>
              <p:nvPr/>
            </p:nvSpPr>
            <p:spPr bwMode="auto">
              <a:xfrm>
                <a:off x="1719792" y="4936600"/>
                <a:ext cx="0" cy="1067766"/>
              </a:xfrm>
              <a:prstGeom prst="line">
                <a:avLst/>
              </a:prstGeom>
              <a:noFill/>
              <a:ln w="571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9" name="Line 18"/>
              <p:cNvSpPr>
                <a:spLocks noChangeShapeType="1"/>
              </p:cNvSpPr>
              <p:nvPr/>
            </p:nvSpPr>
            <p:spPr bwMode="auto">
              <a:xfrm flipH="1" flipV="1">
                <a:off x="841910" y="4830822"/>
                <a:ext cx="891619" cy="8367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20" name="Группа 70"/>
            <p:cNvGrpSpPr/>
            <p:nvPr/>
          </p:nvGrpSpPr>
          <p:grpSpPr>
            <a:xfrm>
              <a:off x="1578564" y="4781502"/>
              <a:ext cx="719289" cy="591905"/>
              <a:chOff x="2194323" y="4651714"/>
              <a:chExt cx="719289" cy="1320612"/>
            </a:xfrm>
          </p:grpSpPr>
          <p:sp>
            <p:nvSpPr>
              <p:cNvPr id="146" name="Line 13"/>
              <p:cNvSpPr>
                <a:spLocks noChangeShapeType="1"/>
              </p:cNvSpPr>
              <p:nvPr/>
            </p:nvSpPr>
            <p:spPr bwMode="auto">
              <a:xfrm>
                <a:off x="2194323" y="4904558"/>
                <a:ext cx="0" cy="1067768"/>
              </a:xfrm>
              <a:prstGeom prst="line">
                <a:avLst/>
              </a:prstGeom>
              <a:noFill/>
              <a:ln w="57150">
                <a:solidFill>
                  <a:srgbClr val="0066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7" name="Line 19"/>
              <p:cNvSpPr>
                <a:spLocks noChangeShapeType="1"/>
              </p:cNvSpPr>
              <p:nvPr/>
            </p:nvSpPr>
            <p:spPr bwMode="auto">
              <a:xfrm flipV="1">
                <a:off x="2208059" y="4651714"/>
                <a:ext cx="705553" cy="271034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grpSp>
        <p:nvGrpSpPr>
          <p:cNvPr id="21" name="Группа 54"/>
          <p:cNvGrpSpPr/>
          <p:nvPr/>
        </p:nvGrpSpPr>
        <p:grpSpPr>
          <a:xfrm>
            <a:off x="2571736" y="3286124"/>
            <a:ext cx="2093760" cy="718499"/>
            <a:chOff x="204093" y="4758618"/>
            <a:chExt cx="2093760" cy="758614"/>
          </a:xfrm>
        </p:grpSpPr>
        <p:grpSp>
          <p:nvGrpSpPr>
            <p:cNvPr id="22" name="Group 14"/>
            <p:cNvGrpSpPr>
              <a:grpSpLocks/>
            </p:cNvGrpSpPr>
            <p:nvPr/>
          </p:nvGrpSpPr>
          <p:grpSpPr bwMode="auto">
            <a:xfrm>
              <a:off x="942465" y="4874579"/>
              <a:ext cx="821207" cy="642653"/>
              <a:chOff x="5805" y="5046"/>
              <a:chExt cx="820" cy="714"/>
            </a:xfrm>
            <a:solidFill>
              <a:srgbClr val="66CCFF"/>
            </a:solidFill>
          </p:grpSpPr>
          <p:sp>
            <p:nvSpPr>
              <p:cNvPr id="161" name="Rectangle 15"/>
              <p:cNvSpPr>
                <a:spLocks noChangeArrowheads="1"/>
              </p:cNvSpPr>
              <p:nvPr/>
            </p:nvSpPr>
            <p:spPr bwMode="auto">
              <a:xfrm>
                <a:off x="5806" y="5219"/>
                <a:ext cx="818" cy="541"/>
              </a:xfrm>
              <a:prstGeom prst="rect">
                <a:avLst/>
              </a:prstGeom>
              <a:solidFill>
                <a:srgbClr val="66CCFF">
                  <a:alpha val="54000"/>
                </a:srgbClr>
              </a:solidFill>
              <a:ln w="381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62" name="Line 16"/>
              <p:cNvSpPr>
                <a:spLocks noChangeShapeType="1"/>
              </p:cNvSpPr>
              <p:nvPr/>
            </p:nvSpPr>
            <p:spPr bwMode="auto">
              <a:xfrm>
                <a:off x="5805" y="5046"/>
                <a:ext cx="0" cy="276"/>
              </a:xfrm>
              <a:prstGeom prst="line">
                <a:avLst/>
              </a:prstGeom>
              <a:grp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63" name="Line 17"/>
              <p:cNvSpPr>
                <a:spLocks noChangeShapeType="1"/>
              </p:cNvSpPr>
              <p:nvPr/>
            </p:nvSpPr>
            <p:spPr bwMode="auto">
              <a:xfrm>
                <a:off x="6625" y="5046"/>
                <a:ext cx="0" cy="276"/>
              </a:xfrm>
              <a:prstGeom prst="line">
                <a:avLst/>
              </a:prstGeom>
              <a:grp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23" name="Группа 71"/>
            <p:cNvGrpSpPr/>
            <p:nvPr/>
          </p:nvGrpSpPr>
          <p:grpSpPr>
            <a:xfrm>
              <a:off x="204093" y="4758618"/>
              <a:ext cx="891619" cy="649742"/>
              <a:chOff x="841910" y="4830822"/>
              <a:chExt cx="891619" cy="1173544"/>
            </a:xfrm>
          </p:grpSpPr>
          <p:sp>
            <p:nvSpPr>
              <p:cNvPr id="159" name="Line 12"/>
              <p:cNvSpPr>
                <a:spLocks noChangeShapeType="1"/>
              </p:cNvSpPr>
              <p:nvPr/>
            </p:nvSpPr>
            <p:spPr bwMode="auto">
              <a:xfrm>
                <a:off x="1719792" y="4936600"/>
                <a:ext cx="0" cy="1067766"/>
              </a:xfrm>
              <a:prstGeom prst="line">
                <a:avLst/>
              </a:prstGeom>
              <a:noFill/>
              <a:ln w="571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60" name="Line 18"/>
              <p:cNvSpPr>
                <a:spLocks noChangeShapeType="1"/>
              </p:cNvSpPr>
              <p:nvPr/>
            </p:nvSpPr>
            <p:spPr bwMode="auto">
              <a:xfrm flipH="1" flipV="1">
                <a:off x="841910" y="4830822"/>
                <a:ext cx="891619" cy="8367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24" name="Группа 70"/>
            <p:cNvGrpSpPr/>
            <p:nvPr/>
          </p:nvGrpSpPr>
          <p:grpSpPr>
            <a:xfrm>
              <a:off x="1578564" y="4781502"/>
              <a:ext cx="719289" cy="591905"/>
              <a:chOff x="2194323" y="4651714"/>
              <a:chExt cx="719289" cy="1320612"/>
            </a:xfrm>
          </p:grpSpPr>
          <p:sp>
            <p:nvSpPr>
              <p:cNvPr id="157" name="Line 13"/>
              <p:cNvSpPr>
                <a:spLocks noChangeShapeType="1"/>
              </p:cNvSpPr>
              <p:nvPr/>
            </p:nvSpPr>
            <p:spPr bwMode="auto">
              <a:xfrm>
                <a:off x="2194323" y="4904558"/>
                <a:ext cx="0" cy="1067768"/>
              </a:xfrm>
              <a:prstGeom prst="line">
                <a:avLst/>
              </a:prstGeom>
              <a:noFill/>
              <a:ln w="57150">
                <a:solidFill>
                  <a:srgbClr val="0066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58" name="Line 19"/>
              <p:cNvSpPr>
                <a:spLocks noChangeShapeType="1"/>
              </p:cNvSpPr>
              <p:nvPr/>
            </p:nvSpPr>
            <p:spPr bwMode="auto">
              <a:xfrm flipV="1">
                <a:off x="2208059" y="4651714"/>
                <a:ext cx="705553" cy="271034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grpSp>
        <p:nvGrpSpPr>
          <p:cNvPr id="25" name="Группа 54"/>
          <p:cNvGrpSpPr/>
          <p:nvPr/>
        </p:nvGrpSpPr>
        <p:grpSpPr>
          <a:xfrm>
            <a:off x="2571736" y="5072074"/>
            <a:ext cx="2093760" cy="718499"/>
            <a:chOff x="204093" y="4758618"/>
            <a:chExt cx="2093760" cy="758614"/>
          </a:xfrm>
        </p:grpSpPr>
        <p:grpSp>
          <p:nvGrpSpPr>
            <p:cNvPr id="26" name="Group 14"/>
            <p:cNvGrpSpPr>
              <a:grpSpLocks/>
            </p:cNvGrpSpPr>
            <p:nvPr/>
          </p:nvGrpSpPr>
          <p:grpSpPr bwMode="auto">
            <a:xfrm>
              <a:off x="942465" y="4874579"/>
              <a:ext cx="821207" cy="642653"/>
              <a:chOff x="5805" y="5046"/>
              <a:chExt cx="820" cy="714"/>
            </a:xfrm>
            <a:solidFill>
              <a:srgbClr val="66CCFF"/>
            </a:solidFill>
          </p:grpSpPr>
          <p:sp>
            <p:nvSpPr>
              <p:cNvPr id="172" name="Rectangle 15"/>
              <p:cNvSpPr>
                <a:spLocks noChangeArrowheads="1"/>
              </p:cNvSpPr>
              <p:nvPr/>
            </p:nvSpPr>
            <p:spPr bwMode="auto">
              <a:xfrm>
                <a:off x="5806" y="5219"/>
                <a:ext cx="818" cy="541"/>
              </a:xfrm>
              <a:prstGeom prst="rect">
                <a:avLst/>
              </a:prstGeom>
              <a:solidFill>
                <a:srgbClr val="66CCFF">
                  <a:alpha val="54000"/>
                </a:srgbClr>
              </a:solidFill>
              <a:ln w="381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73" name="Line 16"/>
              <p:cNvSpPr>
                <a:spLocks noChangeShapeType="1"/>
              </p:cNvSpPr>
              <p:nvPr/>
            </p:nvSpPr>
            <p:spPr bwMode="auto">
              <a:xfrm>
                <a:off x="5805" y="5046"/>
                <a:ext cx="0" cy="276"/>
              </a:xfrm>
              <a:prstGeom prst="line">
                <a:avLst/>
              </a:prstGeom>
              <a:grp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74" name="Line 17"/>
              <p:cNvSpPr>
                <a:spLocks noChangeShapeType="1"/>
              </p:cNvSpPr>
              <p:nvPr/>
            </p:nvSpPr>
            <p:spPr bwMode="auto">
              <a:xfrm>
                <a:off x="6625" y="5046"/>
                <a:ext cx="0" cy="276"/>
              </a:xfrm>
              <a:prstGeom prst="line">
                <a:avLst/>
              </a:prstGeom>
              <a:grp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27" name="Группа 71"/>
            <p:cNvGrpSpPr/>
            <p:nvPr/>
          </p:nvGrpSpPr>
          <p:grpSpPr>
            <a:xfrm>
              <a:off x="204093" y="4758618"/>
              <a:ext cx="891619" cy="649742"/>
              <a:chOff x="841910" y="4830822"/>
              <a:chExt cx="891619" cy="1173544"/>
            </a:xfrm>
          </p:grpSpPr>
          <p:sp>
            <p:nvSpPr>
              <p:cNvPr id="170" name="Line 12"/>
              <p:cNvSpPr>
                <a:spLocks noChangeShapeType="1"/>
              </p:cNvSpPr>
              <p:nvPr/>
            </p:nvSpPr>
            <p:spPr bwMode="auto">
              <a:xfrm>
                <a:off x="1719792" y="4936600"/>
                <a:ext cx="0" cy="1067766"/>
              </a:xfrm>
              <a:prstGeom prst="line">
                <a:avLst/>
              </a:prstGeom>
              <a:noFill/>
              <a:ln w="571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71" name="Line 18"/>
              <p:cNvSpPr>
                <a:spLocks noChangeShapeType="1"/>
              </p:cNvSpPr>
              <p:nvPr/>
            </p:nvSpPr>
            <p:spPr bwMode="auto">
              <a:xfrm flipH="1" flipV="1">
                <a:off x="841910" y="4830822"/>
                <a:ext cx="891619" cy="8367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28" name="Группа 70"/>
            <p:cNvGrpSpPr/>
            <p:nvPr/>
          </p:nvGrpSpPr>
          <p:grpSpPr>
            <a:xfrm>
              <a:off x="1578564" y="4781502"/>
              <a:ext cx="719289" cy="591905"/>
              <a:chOff x="2194323" y="4651714"/>
              <a:chExt cx="719289" cy="1320612"/>
            </a:xfrm>
          </p:grpSpPr>
          <p:sp>
            <p:nvSpPr>
              <p:cNvPr id="168" name="Line 13"/>
              <p:cNvSpPr>
                <a:spLocks noChangeShapeType="1"/>
              </p:cNvSpPr>
              <p:nvPr/>
            </p:nvSpPr>
            <p:spPr bwMode="auto">
              <a:xfrm>
                <a:off x="2194323" y="4904558"/>
                <a:ext cx="0" cy="1067768"/>
              </a:xfrm>
              <a:prstGeom prst="line">
                <a:avLst/>
              </a:prstGeom>
              <a:noFill/>
              <a:ln w="57150">
                <a:solidFill>
                  <a:srgbClr val="0066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69" name="Line 19"/>
              <p:cNvSpPr>
                <a:spLocks noChangeShapeType="1"/>
              </p:cNvSpPr>
              <p:nvPr/>
            </p:nvSpPr>
            <p:spPr bwMode="auto">
              <a:xfrm flipV="1">
                <a:off x="2208059" y="4651714"/>
                <a:ext cx="705553" cy="271034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cxnSp>
        <p:nvCxnSpPr>
          <p:cNvPr id="176" name="Прямая соединительная линия 175"/>
          <p:cNvCxnSpPr/>
          <p:nvPr/>
        </p:nvCxnSpPr>
        <p:spPr>
          <a:xfrm rot="5400000">
            <a:off x="1703020" y="4182092"/>
            <a:ext cx="178595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7" name="Прямая соединительная линия 176"/>
          <p:cNvCxnSpPr/>
          <p:nvPr/>
        </p:nvCxnSpPr>
        <p:spPr>
          <a:xfrm rot="5400000">
            <a:off x="3750463" y="4200365"/>
            <a:ext cx="178595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8" name="Line 18"/>
          <p:cNvSpPr>
            <a:spLocks noChangeShapeType="1"/>
          </p:cNvSpPr>
          <p:nvPr/>
        </p:nvSpPr>
        <p:spPr bwMode="auto">
          <a:xfrm flipH="1" flipV="1">
            <a:off x="4643438" y="4291661"/>
            <a:ext cx="891619" cy="43878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9" name="TextBox 178"/>
          <p:cNvSpPr txBox="1"/>
          <p:nvPr/>
        </p:nvSpPr>
        <p:spPr>
          <a:xfrm>
            <a:off x="1500166" y="4345552"/>
            <a:ext cx="214314" cy="36933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0" name="TextBox 179"/>
          <p:cNvSpPr txBox="1"/>
          <p:nvPr/>
        </p:nvSpPr>
        <p:spPr>
          <a:xfrm>
            <a:off x="3571868" y="3599640"/>
            <a:ext cx="214314" cy="36933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1" name="TextBox 180"/>
          <p:cNvSpPr txBox="1"/>
          <p:nvPr/>
        </p:nvSpPr>
        <p:spPr>
          <a:xfrm>
            <a:off x="3571868" y="5345684"/>
            <a:ext cx="214314" cy="36933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2" name="TextBox 181"/>
          <p:cNvSpPr txBox="1"/>
          <p:nvPr/>
        </p:nvSpPr>
        <p:spPr>
          <a:xfrm>
            <a:off x="2627408" y="4071942"/>
            <a:ext cx="2000264" cy="646331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 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&gt;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&gt;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3600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3" name="TextBox 182"/>
          <p:cNvSpPr txBox="1"/>
          <p:nvPr/>
        </p:nvSpPr>
        <p:spPr>
          <a:xfrm>
            <a:off x="428596" y="5834738"/>
            <a:ext cx="6858048" cy="52322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 какой ванне выделится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больше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меди?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" name="TextBox 183"/>
          <p:cNvSpPr txBox="1"/>
          <p:nvPr/>
        </p:nvSpPr>
        <p:spPr>
          <a:xfrm>
            <a:off x="5286380" y="4643446"/>
            <a:ext cx="2643206" cy="646331"/>
          </a:xfrm>
          <a:prstGeom prst="rect">
            <a:avLst/>
          </a:prstGeom>
          <a:solidFill>
            <a:schemeClr val="bg2"/>
          </a:solidFill>
          <a:ln w="762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 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3600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5" name="TextBox 184"/>
          <p:cNvSpPr txBox="1"/>
          <p:nvPr/>
        </p:nvSpPr>
        <p:spPr>
          <a:xfrm>
            <a:off x="5500694" y="1643050"/>
            <a:ext cx="2714644" cy="646331"/>
          </a:xfrm>
          <a:prstGeom prst="rect">
            <a:avLst/>
          </a:prstGeom>
          <a:solidFill>
            <a:schemeClr val="bg2"/>
          </a:solidFill>
          <a:ln w="762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 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3600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6" name="Rectangle 1"/>
          <p:cNvSpPr>
            <a:spLocks noChangeArrowheads="1"/>
          </p:cNvSpPr>
          <p:nvPr/>
        </p:nvSpPr>
        <p:spPr bwMode="auto">
          <a:xfrm>
            <a:off x="5786446" y="3714752"/>
            <a:ext cx="2214578" cy="769441"/>
          </a:xfrm>
          <a:prstGeom prst="rect">
            <a:avLst/>
          </a:prstGeom>
          <a:solidFill>
            <a:schemeClr val="bg2">
              <a:lumMod val="7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kumimoji="0" lang="en-US" sz="4400" b="1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I</a:t>
            </a:r>
            <a:r>
              <a:rPr kumimoji="0" lang="ru-RU" sz="4400" b="1" i="0" strike="noStrike" cap="none" normalizeH="0" baseline="-30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1</a:t>
            </a:r>
            <a:r>
              <a:rPr kumimoji="0" lang="ru-RU" sz="4400" b="1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=</a:t>
            </a:r>
            <a:r>
              <a:rPr kumimoji="0" lang="en-US" sz="4400" b="1" i="0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I</a:t>
            </a:r>
            <a:r>
              <a:rPr kumimoji="0" lang="ru-RU" sz="4400" b="1" i="0" strike="noStrike" cap="none" normalizeH="0" baseline="-3000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2</a:t>
            </a:r>
            <a:r>
              <a:rPr kumimoji="0" lang="en-US" sz="4400" b="1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+</a:t>
            </a:r>
            <a:r>
              <a:rPr kumimoji="0" lang="en-US" sz="4400" b="1" i="0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I</a:t>
            </a:r>
            <a:r>
              <a:rPr kumimoji="0" lang="ru-RU" sz="4400" b="1" i="0" strike="noStrike" cap="none" normalizeH="0" baseline="-3000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3</a:t>
            </a:r>
            <a:endParaRPr kumimoji="0" lang="ru-RU" sz="4400" b="1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187" name="Rectangle 1"/>
          <p:cNvSpPr>
            <a:spLocks noChangeArrowheads="1"/>
          </p:cNvSpPr>
          <p:nvPr/>
        </p:nvSpPr>
        <p:spPr bwMode="auto">
          <a:xfrm>
            <a:off x="2143108" y="1659427"/>
            <a:ext cx="3357586" cy="769441"/>
          </a:xfrm>
          <a:prstGeom prst="rect">
            <a:avLst/>
          </a:prstGeom>
          <a:solidFill>
            <a:schemeClr val="bg2">
              <a:lumMod val="7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kumimoji="0" lang="en-US" sz="4400" b="1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I</a:t>
            </a:r>
            <a:r>
              <a:rPr kumimoji="0" lang="ru-RU" sz="4400" b="1" i="0" strike="noStrike" cap="none" normalizeH="0" baseline="-30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0</a:t>
            </a:r>
            <a:r>
              <a:rPr kumimoji="0" lang="ru-RU" sz="4400" b="1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=</a:t>
            </a:r>
            <a:r>
              <a:rPr kumimoji="0" lang="en-US" sz="4400" b="1" i="0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I</a:t>
            </a:r>
            <a:r>
              <a:rPr kumimoji="0" lang="ru-RU" sz="4400" b="1" i="0" strike="noStrike" cap="none" normalizeH="0" baseline="-3000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1</a:t>
            </a:r>
            <a:r>
              <a:rPr kumimoji="0" lang="ru-RU" sz="4400" b="1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=</a:t>
            </a:r>
            <a:r>
              <a:rPr kumimoji="0" lang="en-US" sz="4400" b="1" i="0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I</a:t>
            </a:r>
            <a:r>
              <a:rPr kumimoji="0" lang="ru-RU" sz="4400" b="1" i="0" strike="noStrike" cap="none" normalizeH="0" baseline="-3000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2</a:t>
            </a: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=</a:t>
            </a:r>
            <a:r>
              <a:rPr lang="en-US" sz="4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I</a:t>
            </a:r>
            <a:r>
              <a:rPr lang="ru-RU" sz="4400" b="1" baseline="-30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3</a:t>
            </a: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=</a:t>
            </a:r>
            <a:endParaRPr kumimoji="0" lang="ru-RU" sz="4400" b="1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6212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2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20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10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20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20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10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10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" grpId="0" animBg="1"/>
      <p:bldP spid="124" grpId="0" animBg="1"/>
      <p:bldP spid="125" grpId="0" animBg="1"/>
      <p:bldP spid="126" grpId="0" animBg="1"/>
      <p:bldP spid="127" grpId="0" animBg="1"/>
      <p:bldP spid="178" grpId="0" animBg="1"/>
      <p:bldP spid="179" grpId="0" animBg="1"/>
      <p:bldP spid="180" grpId="0" animBg="1"/>
      <p:bldP spid="181" grpId="0" animBg="1"/>
      <p:bldP spid="182" grpId="0" animBg="1"/>
      <p:bldP spid="183" grpId="0" animBg="1"/>
      <p:bldP spid="184" grpId="0" animBg="1"/>
      <p:bldP spid="185" grpId="0" animBg="1"/>
      <p:bldP spid="186" grpId="0" animBg="1"/>
      <p:bldP spid="18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11719" t="22705" r="50683" b="9179"/>
          <a:stretch>
            <a:fillRect/>
          </a:stretch>
        </p:blipFill>
        <p:spPr bwMode="auto">
          <a:xfrm>
            <a:off x="0" y="0"/>
            <a:ext cx="750095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635840469"/>
              </p:ext>
            </p:extLst>
          </p:nvPr>
        </p:nvGraphicFramePr>
        <p:xfrm>
          <a:off x="142840" y="2138362"/>
          <a:ext cx="9001161" cy="1873886"/>
        </p:xfrm>
        <a:graphic>
          <a:graphicData uri="http://schemas.openxmlformats.org/drawingml/2006/table">
            <a:tbl>
              <a:tblPr/>
              <a:tblGrid>
                <a:gridCol w="1000129"/>
                <a:gridCol w="1000129"/>
                <a:gridCol w="1200822"/>
                <a:gridCol w="580008"/>
                <a:gridCol w="1219557"/>
                <a:gridCol w="1000129"/>
                <a:gridCol w="1000129"/>
                <a:gridCol w="1000129"/>
                <a:gridCol w="1000129"/>
              </a:tblGrid>
              <a:tr h="654686">
                <a:tc>
                  <a:txBody>
                    <a:bodyPr/>
                    <a:lstStyle/>
                    <a:p>
                      <a:pPr algn="ctr" fontAlgn="t"/>
                      <a:r>
                        <a:rPr lang="en-US" sz="3600" b="1" i="0" u="none" strike="noStrike" dirty="0" smtClean="0">
                          <a:solidFill>
                            <a:srgbClr val="0000FF"/>
                          </a:solidFill>
                          <a:latin typeface="Times New Roman"/>
                        </a:rPr>
                        <a:t>m</a:t>
                      </a:r>
                      <a:r>
                        <a:rPr lang="ru-RU" sz="3600" b="1" i="0" u="none" strike="noStrike" dirty="0" smtClean="0">
                          <a:solidFill>
                            <a:srgbClr val="0000FF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3600" b="1" kern="1200" baseline="-25000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</a:t>
                      </a:r>
                      <a:endParaRPr lang="ru-RU" sz="3600" b="1" kern="1200" baseline="-25000" dirty="0">
                        <a:solidFill>
                          <a:srgbClr val="FF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m</a:t>
                      </a:r>
                      <a:r>
                        <a:rPr lang="ru-RU" sz="36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3600" b="1" kern="1200" baseline="-250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</a:t>
                      </a:r>
                      <a:endParaRPr lang="ru-RU" sz="3600" b="1" kern="1200" baseline="-25000" dirty="0">
                        <a:solidFill>
                          <a:srgbClr val="FF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600" b="1" i="0" u="none" strike="noStrike" kern="1200" dirty="0" smtClean="0">
                          <a:solidFill>
                            <a:srgbClr val="0000FF"/>
                          </a:solidFill>
                          <a:latin typeface="Times New Roman"/>
                          <a:ea typeface="+mn-ea"/>
                          <a:cs typeface="+mn-cs"/>
                        </a:rPr>
                        <a:t>m</a:t>
                      </a:r>
                      <a:r>
                        <a:rPr kumimoji="0" lang="ru-RU" sz="3600" b="1" i="0" u="none" strike="noStrike" kern="1200" dirty="0" smtClean="0">
                          <a:solidFill>
                            <a:srgbClr val="0000FF"/>
                          </a:solidFill>
                          <a:latin typeface="Times New Roman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600" b="1" kern="1200" baseline="-250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Cu</a:t>
                      </a:r>
                      <a:endParaRPr lang="ru-RU" sz="3600" b="1" kern="1200" baseline="-25000" dirty="0">
                        <a:solidFill>
                          <a:srgbClr val="FF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lang="en-US" sz="36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endParaRPr kumimoji="0" lang="ru-RU" sz="3600" b="1" i="0" u="none" strike="noStrike" kern="1200" dirty="0">
                        <a:solidFill>
                          <a:srgbClr val="0000FF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lang="en-US" sz="36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</a:t>
                      </a:r>
                      <a:endParaRPr kumimoji="0" lang="ru-RU" sz="3600" b="1" i="0" u="none" strike="noStrike" kern="1200" dirty="0">
                        <a:solidFill>
                          <a:srgbClr val="0000FF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lang="en-US" sz="3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k</a:t>
                      </a:r>
                      <a:endParaRPr kumimoji="0" lang="ru-RU" sz="3600" b="1" i="0" u="none" strike="noStrike" kern="1200" dirty="0">
                        <a:solidFill>
                          <a:srgbClr val="0000FF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  <a:endParaRPr kumimoji="0" lang="ru-RU" sz="3600" b="1" i="0" u="none" strike="noStrike" kern="1200" dirty="0">
                        <a:solidFill>
                          <a:srgbClr val="0000FF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endParaRPr kumimoji="0" lang="ru-RU" sz="3600" b="1" i="0" u="none" strike="noStrike" kern="1200" dirty="0">
                        <a:solidFill>
                          <a:srgbClr val="0000FF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</a:t>
                      </a:r>
                      <a:endParaRPr kumimoji="0" lang="ru-RU" sz="3600" b="1" i="0" u="none" strike="noStrike" kern="1200" dirty="0">
                        <a:solidFill>
                          <a:srgbClr val="0000FF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7429"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b="1" i="0" u="none" strike="noStrike" dirty="0" smtClean="0">
                          <a:solidFill>
                            <a:schemeClr val="bg1"/>
                          </a:solidFill>
                          <a:latin typeface="Times New Roman"/>
                        </a:rPr>
                        <a:t>25,5</a:t>
                      </a:r>
                    </a:p>
                    <a:p>
                      <a:pPr algn="ctr" fontAlgn="t"/>
                      <a:r>
                        <a:rPr lang="ru-RU" sz="2000" b="1" i="0" u="none" strike="noStrike" dirty="0" smtClean="0">
                          <a:solidFill>
                            <a:srgbClr val="006600"/>
                          </a:solidFill>
                          <a:latin typeface="Times New Roman"/>
                        </a:rPr>
                        <a:t>26</a:t>
                      </a:r>
                    </a:p>
                    <a:p>
                      <a:pPr algn="ctr" fontAlgn="t"/>
                      <a:endParaRPr lang="ru-RU" sz="2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b="1" i="0" u="none" strike="noStrike" dirty="0" smtClean="0">
                          <a:solidFill>
                            <a:schemeClr val="bg1"/>
                          </a:solidFill>
                          <a:latin typeface="Times New Roman"/>
                        </a:rPr>
                        <a:t>23,85г</a:t>
                      </a:r>
                    </a:p>
                    <a:p>
                      <a:pPr algn="ctr" fontAlgn="t"/>
                      <a:r>
                        <a:rPr lang="ru-RU" sz="2000" b="1" i="0" u="none" strike="noStrike" dirty="0" smtClean="0">
                          <a:solidFill>
                            <a:srgbClr val="0033CC"/>
                          </a:solidFill>
                          <a:latin typeface="Times New Roman"/>
                        </a:rPr>
                        <a:t>26,300г</a:t>
                      </a:r>
                    </a:p>
                    <a:p>
                      <a:pPr algn="ctr" fontAlgn="t"/>
                      <a:endParaRPr lang="ru-RU" sz="2000" b="1" i="0" u="none" strike="noStrike" dirty="0" smtClean="0">
                        <a:solidFill>
                          <a:srgbClr val="0033CC"/>
                        </a:solidFill>
                        <a:latin typeface="Times New Roman"/>
                      </a:endParaRPr>
                    </a:p>
                    <a:p>
                      <a:pPr algn="ctr" fontAlgn="t"/>
                      <a:endParaRPr lang="ru-RU" sz="2000" b="1" i="0" u="none" strike="noStrike" dirty="0">
                        <a:solidFill>
                          <a:srgbClr val="0033CC"/>
                        </a:solidFill>
                        <a:latin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b="1" i="0" u="none" strike="noStrike" dirty="0" smtClean="0">
                          <a:solidFill>
                            <a:schemeClr val="bg1"/>
                          </a:solidFill>
                          <a:latin typeface="Times New Roman"/>
                        </a:rPr>
                        <a:t>0,8</a:t>
                      </a:r>
                    </a:p>
                    <a:p>
                      <a:pPr algn="ctr" fontAlgn="t"/>
                      <a:r>
                        <a:rPr lang="ru-RU" sz="2000" b="1" i="0" u="none" strike="noStrike" dirty="0" smtClean="0">
                          <a:solidFill>
                            <a:schemeClr val="bg1"/>
                          </a:solidFill>
                          <a:latin typeface="Times New Roman"/>
                        </a:rPr>
                        <a:t>0,2г</a:t>
                      </a:r>
                      <a:endParaRPr lang="ru-RU" sz="2000" b="1" i="0" u="none" strike="noStrike" dirty="0">
                        <a:solidFill>
                          <a:schemeClr val="bg1"/>
                        </a:solidFill>
                        <a:latin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2000" b="1" i="0" u="none" strike="noStrike" dirty="0" smtClean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  <a:p>
                      <a:pPr algn="ctr" fontAlgn="t"/>
                      <a:r>
                        <a:rPr lang="ru-RU" sz="20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0,5А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b="1" i="0" u="none" strike="noStrike" dirty="0" smtClean="0">
                          <a:solidFill>
                            <a:schemeClr val="bg1"/>
                          </a:solidFill>
                          <a:latin typeface="Times New Roman"/>
                        </a:rPr>
                        <a:t>18м35с</a:t>
                      </a:r>
                    </a:p>
                    <a:p>
                      <a:pPr algn="ctr" fontAlgn="t"/>
                      <a:r>
                        <a:rPr lang="ru-RU" sz="2000" b="1" i="0" u="none" strike="noStrike" dirty="0" smtClean="0">
                          <a:solidFill>
                            <a:srgbClr val="0033CC"/>
                          </a:solidFill>
                          <a:latin typeface="Times New Roman"/>
                        </a:rPr>
                        <a:t>30м44с</a:t>
                      </a:r>
                    </a:p>
                    <a:p>
                      <a:pPr algn="ctr" fontAlgn="t"/>
                      <a:endParaRPr lang="ru-RU" sz="2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b="1" i="0" u="none" strike="noStrike" dirty="0" smtClean="0">
                          <a:solidFill>
                            <a:schemeClr val="bg1"/>
                          </a:solidFill>
                          <a:latin typeface="Times New Roman"/>
                        </a:rPr>
                        <a:t>0,7</a:t>
                      </a:r>
                    </a:p>
                    <a:p>
                      <a:pPr algn="ctr" fontAlgn="t"/>
                      <a:r>
                        <a:rPr lang="ru-RU" sz="2000" b="1" i="0" u="none" strike="noStrike" dirty="0" smtClean="0">
                          <a:solidFill>
                            <a:schemeClr val="bg1"/>
                          </a:solidFill>
                          <a:latin typeface="Times New Roman"/>
                        </a:rPr>
                        <a:t>0,33</a:t>
                      </a:r>
                      <a:endParaRPr lang="ru-RU" sz="2000" b="1" i="0" u="none" strike="noStrike" dirty="0">
                        <a:solidFill>
                          <a:schemeClr val="bg1"/>
                        </a:solidFill>
                        <a:latin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800" b="1" i="0" u="none" strike="noStrike" dirty="0" smtClean="0">
                        <a:solidFill>
                          <a:srgbClr val="0033CC"/>
                        </a:solidFill>
                        <a:latin typeface="Times New Roman"/>
                      </a:endParaRPr>
                    </a:p>
                    <a:p>
                      <a:pPr algn="ctr" fontAlgn="t"/>
                      <a:endParaRPr lang="ru-RU" sz="1800" b="1" i="0" u="none" strike="noStrike" dirty="0" smtClean="0">
                        <a:solidFill>
                          <a:srgbClr val="FF0000"/>
                        </a:solidFill>
                        <a:latin typeface="Times New Roman"/>
                      </a:endParaRPr>
                    </a:p>
                    <a:p>
                      <a:pPr algn="ctr" fontAlgn="t"/>
                      <a:r>
                        <a:rPr lang="ru-RU" sz="1800" b="1" i="0" u="none" strike="noStrike" dirty="0" smtClean="0">
                          <a:solidFill>
                            <a:srgbClr val="0033CC"/>
                          </a:solidFill>
                          <a:latin typeface="Times New Roman"/>
                        </a:rPr>
                        <a:t>г/моль</a:t>
                      </a:r>
                      <a:endParaRPr lang="ru-RU" sz="1800" b="1" i="0" u="none" strike="noStrike" dirty="0">
                        <a:solidFill>
                          <a:srgbClr val="0033CC"/>
                        </a:solidFill>
                        <a:latin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2000" b="1" i="0" u="none" strike="noStrike" dirty="0" smtClean="0">
                        <a:solidFill>
                          <a:srgbClr val="0033CC"/>
                        </a:solidFill>
                        <a:latin typeface="Times New Roman"/>
                      </a:endParaRPr>
                    </a:p>
                    <a:p>
                      <a:pPr algn="ctr" fontAlgn="t"/>
                      <a:endParaRPr lang="ru-RU" sz="2000" b="1" i="0" u="none" strike="noStrike" dirty="0">
                        <a:solidFill>
                          <a:srgbClr val="0033CC"/>
                        </a:solidFill>
                        <a:latin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2000" b="1" i="0" u="none" strike="noStrike" dirty="0">
                        <a:solidFill>
                          <a:srgbClr val="0033CC"/>
                        </a:solidFill>
                        <a:latin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0" y="571327"/>
            <a:ext cx="2888932" cy="769441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none">
            <a:spAutoFit/>
          </a:bodyPr>
          <a:lstStyle/>
          <a:p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 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4400" b="1" dirty="0" err="1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kIt</a:t>
            </a:r>
            <a:r>
              <a:rPr lang="ru-RU" sz="44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Группа 4"/>
          <p:cNvGrpSpPr/>
          <p:nvPr/>
        </p:nvGrpSpPr>
        <p:grpSpPr>
          <a:xfrm>
            <a:off x="-36510" y="4005075"/>
            <a:ext cx="2415314" cy="1083974"/>
            <a:chOff x="7740167" y="3483282"/>
            <a:chExt cx="1044194" cy="461656"/>
          </a:xfrm>
        </p:grpSpPr>
        <p:sp>
          <p:nvSpPr>
            <p:cNvPr id="6" name="Text Box 45"/>
            <p:cNvSpPr txBox="1">
              <a:spLocks noChangeArrowheads="1"/>
            </p:cNvSpPr>
            <p:nvPr/>
          </p:nvSpPr>
          <p:spPr bwMode="auto">
            <a:xfrm>
              <a:off x="7740167" y="3628925"/>
              <a:ext cx="455613" cy="303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3600" b="1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k =        </a:t>
              </a:r>
              <a:endParaRPr kumimoji="0" lang="ru-RU" sz="4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5" name="Group 46"/>
            <p:cNvGrpSpPr>
              <a:grpSpLocks/>
            </p:cNvGrpSpPr>
            <p:nvPr/>
          </p:nvGrpSpPr>
          <p:grpSpPr bwMode="auto">
            <a:xfrm>
              <a:off x="8125786" y="3483282"/>
              <a:ext cx="658575" cy="295559"/>
              <a:chOff x="2763" y="3359"/>
              <a:chExt cx="893" cy="466"/>
            </a:xfrm>
          </p:grpSpPr>
          <p:grpSp>
            <p:nvGrpSpPr>
              <p:cNvPr id="7" name="Group 47"/>
              <p:cNvGrpSpPr>
                <a:grpSpLocks/>
              </p:cNvGrpSpPr>
              <p:nvPr/>
            </p:nvGrpSpPr>
            <p:grpSpPr bwMode="auto">
              <a:xfrm>
                <a:off x="2763" y="3359"/>
                <a:ext cx="893" cy="466"/>
                <a:chOff x="11364" y="3534"/>
                <a:chExt cx="1081" cy="450"/>
              </a:xfrm>
            </p:grpSpPr>
            <p:sp>
              <p:nvSpPr>
                <p:cNvPr id="11" name="Line 48"/>
                <p:cNvSpPr>
                  <a:spLocks noChangeShapeType="1"/>
                </p:cNvSpPr>
                <p:nvPr/>
              </p:nvSpPr>
              <p:spPr bwMode="auto">
                <a:xfrm>
                  <a:off x="11567" y="3938"/>
                  <a:ext cx="628" cy="0"/>
                </a:xfrm>
                <a:prstGeom prst="line">
                  <a:avLst/>
                </a:prstGeom>
                <a:noFill/>
                <a:ln w="19050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48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3" name="Text Box 50"/>
                <p:cNvSpPr txBox="1">
                  <a:spLocks noChangeArrowheads="1"/>
                </p:cNvSpPr>
                <p:nvPr/>
              </p:nvSpPr>
              <p:spPr bwMode="auto">
                <a:xfrm>
                  <a:off x="11364" y="3534"/>
                  <a:ext cx="1081" cy="4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3600" b="1" i="0" u="none" strike="noStrike" cap="none" normalizeH="0" baseline="-2500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  </a:t>
                  </a:r>
                  <a:r>
                    <a:rPr kumimoji="0" lang="en-US" sz="3600" b="1" i="0" u="none" strike="noStrike" cap="none" normalizeH="0" baseline="0" dirty="0" smtClean="0">
                      <a:ln>
                        <a:noFill/>
                      </a:ln>
                      <a:effectLst/>
                      <a:latin typeface="Times New Roman" pitchFamily="18" charset="0"/>
                      <a:cs typeface="Times New Roman" pitchFamily="18" charset="0"/>
                    </a:rPr>
                    <a:t>1</a:t>
                  </a:r>
                  <a:r>
                    <a:rPr kumimoji="0" lang="en-US" sz="3600" b="1" i="0" u="none" strike="noStrike" cap="none" normalizeH="0" baseline="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   </a:t>
                  </a:r>
                  <a:r>
                    <a:rPr kumimoji="0" lang="en-US" sz="3600" b="1" i="0" u="none" strike="noStrike" cap="none" normalizeH="0" baseline="0" dirty="0" smtClean="0">
                      <a:ln>
                        <a:noFill/>
                      </a:ln>
                      <a:solidFill>
                        <a:srgbClr val="7030A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M</a:t>
                  </a:r>
                  <a:endParaRPr kumimoji="0" lang="ru-RU" sz="4800" b="0" i="0" u="none" strike="noStrike" cap="none" normalizeH="0" baseline="0" dirty="0" smtClean="0">
                    <a:ln>
                      <a:noFill/>
                    </a:ln>
                    <a:solidFill>
                      <a:srgbClr val="7030A0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sp>
            <p:nvSpPr>
              <p:cNvPr id="10" name="Line 52"/>
              <p:cNvSpPr>
                <a:spLocks noChangeShapeType="1"/>
              </p:cNvSpPr>
              <p:nvPr/>
            </p:nvSpPr>
            <p:spPr bwMode="auto">
              <a:xfrm>
                <a:off x="2936" y="3772"/>
                <a:ext cx="583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48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8" name="AutoShape 53"/>
            <p:cNvSpPr>
              <a:spLocks noChangeArrowheads="1"/>
            </p:cNvSpPr>
            <p:nvPr/>
          </p:nvSpPr>
          <p:spPr bwMode="auto">
            <a:xfrm>
              <a:off x="8449283" y="3521075"/>
              <a:ext cx="247650" cy="423863"/>
            </a:xfrm>
            <a:prstGeom prst="bracketPair">
              <a:avLst>
                <a:gd name="adj" fmla="val 16667"/>
              </a:avLst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48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5" name="Прямоугольник 14"/>
          <p:cNvSpPr/>
          <p:nvPr/>
        </p:nvSpPr>
        <p:spPr>
          <a:xfrm>
            <a:off x="2928926" y="0"/>
            <a:ext cx="1999265" cy="830997"/>
          </a:xfrm>
          <a:prstGeom prst="rect">
            <a:avLst/>
          </a:prstGeom>
          <a:solidFill>
            <a:schemeClr val="bg2"/>
          </a:solidFill>
        </p:spPr>
        <p:txBody>
          <a:bodyPr wrap="none">
            <a:spAutoFit/>
          </a:bodyPr>
          <a:lstStyle/>
          <a:p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uSO</a:t>
            </a:r>
            <a:r>
              <a:rPr lang="en-US" sz="4800" b="1" baseline="-25000" dirty="0" smtClean="0">
                <a:latin typeface="Times New Roman" pitchFamily="18" charset="0"/>
                <a:cs typeface="Times New Roman" pitchFamily="18" charset="0"/>
              </a:rPr>
              <a:t>4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241344" y="1357298"/>
            <a:ext cx="3616408" cy="707886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=(</a:t>
            </a:r>
            <a:r>
              <a:rPr lang="en-US" sz="4000" b="1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2800" b="1" dirty="0" smtClean="0">
                <a:solidFill>
                  <a:schemeClr val="bg2">
                    <a:lumMod val="75000"/>
                  </a:schemeClr>
                </a:solidFill>
                <a:latin typeface="Times New Roman"/>
              </a:rPr>
              <a:t>к</a:t>
            </a:r>
            <a:r>
              <a:rPr lang="ru-RU" sz="4000" b="1" dirty="0" smtClean="0">
                <a:solidFill>
                  <a:schemeClr val="bg2">
                    <a:lumMod val="75000"/>
                  </a:schemeClr>
                </a:solidFill>
                <a:latin typeface="Times New Roman"/>
              </a:rPr>
              <a:t> </a:t>
            </a:r>
            <a:r>
              <a:rPr lang="ru-RU" sz="4000" b="1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4000" b="1" dirty="0" smtClean="0">
                <a:solidFill>
                  <a:schemeClr val="bg2">
                    <a:lumMod val="75000"/>
                  </a:schemeClr>
                </a:solidFill>
                <a:latin typeface="Times New Roman"/>
              </a:rPr>
              <a:t>m</a:t>
            </a:r>
            <a:r>
              <a:rPr lang="ru-RU" sz="2800" b="1" dirty="0" smtClean="0">
                <a:solidFill>
                  <a:schemeClr val="bg2">
                    <a:lumMod val="75000"/>
                  </a:schemeClr>
                </a:solidFill>
                <a:latin typeface="Times New Roman"/>
              </a:rPr>
              <a:t>н</a:t>
            </a:r>
            <a:r>
              <a:rPr lang="ru-RU" sz="4000" b="1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4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4000" b="1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It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2" name="Группа 16"/>
          <p:cNvGrpSpPr/>
          <p:nvPr/>
        </p:nvGrpSpPr>
        <p:grpSpPr>
          <a:xfrm>
            <a:off x="2411761" y="4509131"/>
            <a:ext cx="2417018" cy="1083974"/>
            <a:chOff x="7740167" y="3483282"/>
            <a:chExt cx="1044931" cy="461656"/>
          </a:xfrm>
        </p:grpSpPr>
        <p:sp>
          <p:nvSpPr>
            <p:cNvPr id="18" name="Text Box 45"/>
            <p:cNvSpPr txBox="1">
              <a:spLocks noChangeArrowheads="1"/>
            </p:cNvSpPr>
            <p:nvPr/>
          </p:nvSpPr>
          <p:spPr bwMode="auto">
            <a:xfrm>
              <a:off x="7740167" y="3628925"/>
              <a:ext cx="455613" cy="303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r>
                <a:rPr lang="en-US" sz="3600" b="1" dirty="0" smtClean="0">
                  <a:latin typeface="Times New Roman" pitchFamily="18" charset="0"/>
                  <a:cs typeface="Times New Roman" pitchFamily="18" charset="0"/>
                </a:rPr>
                <a:t>e</a:t>
              </a:r>
              <a:r>
                <a:rPr lang="ru-RU" sz="36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3600" b="1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=        </a:t>
              </a:r>
              <a:endParaRPr kumimoji="0" lang="ru-RU" sz="4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17" name="Group 46"/>
            <p:cNvGrpSpPr>
              <a:grpSpLocks/>
            </p:cNvGrpSpPr>
            <p:nvPr/>
          </p:nvGrpSpPr>
          <p:grpSpPr bwMode="auto">
            <a:xfrm>
              <a:off x="8126523" y="3483282"/>
              <a:ext cx="658575" cy="295559"/>
              <a:chOff x="2764" y="3359"/>
              <a:chExt cx="893" cy="466"/>
            </a:xfrm>
          </p:grpSpPr>
          <p:grpSp>
            <p:nvGrpSpPr>
              <p:cNvPr id="19" name="Group 47"/>
              <p:cNvGrpSpPr>
                <a:grpSpLocks/>
              </p:cNvGrpSpPr>
              <p:nvPr/>
            </p:nvGrpSpPr>
            <p:grpSpPr bwMode="auto">
              <a:xfrm>
                <a:off x="2764" y="3359"/>
                <a:ext cx="893" cy="466"/>
                <a:chOff x="11364" y="3534"/>
                <a:chExt cx="1081" cy="450"/>
              </a:xfrm>
            </p:grpSpPr>
            <p:sp>
              <p:nvSpPr>
                <p:cNvPr id="23" name="Line 48"/>
                <p:cNvSpPr>
                  <a:spLocks noChangeShapeType="1"/>
                </p:cNvSpPr>
                <p:nvPr/>
              </p:nvSpPr>
              <p:spPr bwMode="auto">
                <a:xfrm>
                  <a:off x="11567" y="3938"/>
                  <a:ext cx="628" cy="0"/>
                </a:xfrm>
                <a:prstGeom prst="line">
                  <a:avLst/>
                </a:prstGeom>
                <a:noFill/>
                <a:ln w="19050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48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25" name="Text Box 50"/>
                <p:cNvSpPr txBox="1">
                  <a:spLocks noChangeArrowheads="1"/>
                </p:cNvSpPr>
                <p:nvPr/>
              </p:nvSpPr>
              <p:spPr bwMode="auto">
                <a:xfrm>
                  <a:off x="11364" y="3534"/>
                  <a:ext cx="1081" cy="4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3600" b="1" i="0" u="none" strike="noStrike" cap="none" normalizeH="0" baseline="-2500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  </a:t>
                  </a:r>
                  <a:r>
                    <a:rPr kumimoji="0" lang="en-US" sz="3600" b="1" i="0" u="none" strike="noStrike" cap="none" normalizeH="0" baseline="0" dirty="0" smtClean="0">
                      <a:ln>
                        <a:noFill/>
                      </a:ln>
                      <a:effectLst/>
                      <a:latin typeface="Times New Roman" pitchFamily="18" charset="0"/>
                      <a:cs typeface="Times New Roman" pitchFamily="18" charset="0"/>
                    </a:rPr>
                    <a:t>1</a:t>
                  </a:r>
                  <a:r>
                    <a:rPr kumimoji="0" lang="en-US" sz="3600" b="1" i="0" u="none" strike="noStrike" cap="none" normalizeH="0" baseline="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   </a:t>
                  </a:r>
                  <a:r>
                    <a:rPr kumimoji="0" lang="en-US" sz="3600" b="1" i="0" u="none" strike="noStrike" cap="none" normalizeH="0" baseline="0" dirty="0" smtClean="0">
                      <a:ln>
                        <a:noFill/>
                      </a:ln>
                      <a:solidFill>
                        <a:srgbClr val="7030A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M</a:t>
                  </a:r>
                  <a:endParaRPr kumimoji="0" lang="ru-RU" sz="4800" b="0" i="0" u="none" strike="noStrike" cap="none" normalizeH="0" baseline="0" dirty="0" smtClean="0">
                    <a:ln>
                      <a:noFill/>
                    </a:ln>
                    <a:solidFill>
                      <a:srgbClr val="7030A0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sp>
            <p:nvSpPr>
              <p:cNvPr id="22" name="Line 52"/>
              <p:cNvSpPr>
                <a:spLocks noChangeShapeType="1"/>
              </p:cNvSpPr>
              <p:nvPr/>
            </p:nvSpPr>
            <p:spPr bwMode="auto">
              <a:xfrm>
                <a:off x="2936" y="3772"/>
                <a:ext cx="583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48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20" name="AutoShape 53"/>
            <p:cNvSpPr>
              <a:spLocks noChangeArrowheads="1"/>
            </p:cNvSpPr>
            <p:nvPr/>
          </p:nvSpPr>
          <p:spPr bwMode="auto">
            <a:xfrm>
              <a:off x="8449283" y="3521075"/>
              <a:ext cx="247650" cy="423863"/>
            </a:xfrm>
            <a:prstGeom prst="bracketPair">
              <a:avLst>
                <a:gd name="adj" fmla="val 16667"/>
              </a:avLst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48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7" name="Прямоугольник 26"/>
          <p:cNvSpPr/>
          <p:nvPr/>
        </p:nvSpPr>
        <p:spPr>
          <a:xfrm>
            <a:off x="0" y="5808166"/>
            <a:ext cx="9144000" cy="1077218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r>
              <a:rPr lang="ru-RU" sz="32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Вывод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: электрохимический эквивалент меди равен…., тогда заряд электрона …..Кл.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Rectangle 29"/>
          <p:cNvSpPr>
            <a:spLocks noChangeArrowheads="1"/>
          </p:cNvSpPr>
          <p:nvPr/>
        </p:nvSpPr>
        <p:spPr bwMode="auto">
          <a:xfrm>
            <a:off x="6143636" y="0"/>
            <a:ext cx="3000364" cy="646331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Диагн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/ Стр.42</a:t>
            </a:r>
          </a:p>
        </p:txBody>
      </p:sp>
    </p:spTree>
    <p:extLst>
      <p:ext uri="{BB962C8B-B14F-4D97-AF65-F5344CB8AC3E}">
        <p14:creationId xmlns:p14="http://schemas.microsoft.com/office/powerpoint/2010/main" xmlns="" val="893254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5" grpId="0" animBg="1"/>
      <p:bldP spid="16" grpId="0" animBg="1"/>
      <p:bldP spid="2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5400000">
            <a:off x="1500798" y="1429368"/>
            <a:ext cx="3857654" cy="68567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Группа 5"/>
          <p:cNvGrpSpPr/>
          <p:nvPr/>
        </p:nvGrpSpPr>
        <p:grpSpPr>
          <a:xfrm>
            <a:off x="0" y="-1357346"/>
            <a:ext cx="2786082" cy="3714777"/>
            <a:chOff x="571472" y="-571529"/>
            <a:chExt cx="2786082" cy="3714777"/>
          </a:xfrm>
        </p:grpSpPr>
        <p:pic>
          <p:nvPicPr>
            <p:cNvPr id="18434" name="Picture 2" descr="D:\фото\ВСВ\для тем\2011-11-28 15.56.05.jpg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 rot="5400000">
              <a:off x="107129" y="-107185"/>
              <a:ext cx="3714747" cy="2786060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</p:pic>
        <p:sp>
          <p:nvSpPr>
            <p:cNvPr id="4" name="Прямоугольник 3"/>
            <p:cNvSpPr/>
            <p:nvPr/>
          </p:nvSpPr>
          <p:spPr>
            <a:xfrm>
              <a:off x="571472" y="2071678"/>
              <a:ext cx="2786082" cy="107157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571472" y="-571528"/>
              <a:ext cx="2786082" cy="150019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8" name="Прямоугольник 7"/>
          <p:cNvSpPr/>
          <p:nvPr/>
        </p:nvSpPr>
        <p:spPr>
          <a:xfrm>
            <a:off x="2786050" y="1214422"/>
            <a:ext cx="2786082" cy="121444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" name="Группа 14"/>
          <p:cNvGrpSpPr/>
          <p:nvPr/>
        </p:nvGrpSpPr>
        <p:grpSpPr>
          <a:xfrm>
            <a:off x="2838438" y="-1208484"/>
            <a:ext cx="2805132" cy="3643339"/>
            <a:chOff x="2838438" y="-1357346"/>
            <a:chExt cx="2805132" cy="3643339"/>
          </a:xfrm>
        </p:grpSpPr>
        <p:grpSp>
          <p:nvGrpSpPr>
            <p:cNvPr id="6" name="Группа 9"/>
            <p:cNvGrpSpPr/>
            <p:nvPr/>
          </p:nvGrpSpPr>
          <p:grpSpPr>
            <a:xfrm>
              <a:off x="2857488" y="-1357346"/>
              <a:ext cx="2786082" cy="3643339"/>
              <a:chOff x="2786050" y="-1357346"/>
              <a:chExt cx="2786082" cy="3643339"/>
            </a:xfrm>
          </p:grpSpPr>
          <p:pic>
            <p:nvPicPr>
              <p:cNvPr id="18435" name="Picture 3" descr="D:\фото\ВСВ\для тем\2011-11-28 15.56.51.jpg"/>
              <p:cNvPicPr>
                <a:picLocks noChangeAspect="1" noChangeArrowheads="1"/>
              </p:cNvPicPr>
              <p:nvPr/>
            </p:nvPicPr>
            <p:blipFill>
              <a:blip r:embed="rId10" cstate="print"/>
              <a:srcRect/>
              <a:stretch>
                <a:fillRect/>
              </a:stretch>
            </p:blipFill>
            <p:spPr bwMode="auto">
              <a:xfrm rot="5400000">
                <a:off x="2330633" y="-901928"/>
                <a:ext cx="3643339" cy="2732504"/>
              </a:xfrm>
              <a:prstGeom prst="rect">
                <a:avLst/>
              </a:prstGeom>
              <a:noFill/>
            </p:spPr>
          </p:pic>
          <p:sp>
            <p:nvSpPr>
              <p:cNvPr id="9" name="Прямоугольник 8"/>
              <p:cNvSpPr/>
              <p:nvPr/>
            </p:nvSpPr>
            <p:spPr>
              <a:xfrm>
                <a:off x="2786050" y="-1357346"/>
                <a:ext cx="2786082" cy="135255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14" name="Прямоугольник 13"/>
            <p:cNvSpPr/>
            <p:nvPr/>
          </p:nvSpPr>
          <p:spPr>
            <a:xfrm>
              <a:off x="2838438" y="1109646"/>
              <a:ext cx="2786082" cy="117634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6" name="Прямоугольник 15"/>
          <p:cNvSpPr/>
          <p:nvPr/>
        </p:nvSpPr>
        <p:spPr>
          <a:xfrm>
            <a:off x="6429388" y="-142900"/>
            <a:ext cx="93647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</a:t>
            </a:r>
            <a:r>
              <a:rPr lang="en-US" sz="40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L</a:t>
            </a:r>
            <a:endParaRPr lang="ru-RU" sz="4000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857884" y="-142900"/>
            <a:ext cx="59182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cap="all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endParaRPr lang="ru-RU" sz="4400" b="1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5929322" y="642918"/>
            <a:ext cx="107157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cap="all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40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 </a:t>
            </a:r>
            <a:endParaRPr lang="ru-RU" sz="40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Группа 21"/>
          <p:cNvGrpSpPr/>
          <p:nvPr/>
        </p:nvGrpSpPr>
        <p:grpSpPr>
          <a:xfrm>
            <a:off x="6715140" y="428604"/>
            <a:ext cx="714380" cy="1296318"/>
            <a:chOff x="7429520" y="2711231"/>
            <a:chExt cx="714380" cy="1296318"/>
          </a:xfrm>
        </p:grpSpPr>
        <p:sp>
          <p:nvSpPr>
            <p:cNvPr id="18" name="Прямоугольник 17"/>
            <p:cNvSpPr/>
            <p:nvPr/>
          </p:nvSpPr>
          <p:spPr>
            <a:xfrm>
              <a:off x="7572396" y="2711231"/>
              <a:ext cx="500066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ru-RU" sz="3600" b="1" cap="all" dirty="0" smtClean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endParaRPr lang="ru-RU" sz="36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7524708" y="3361218"/>
              <a:ext cx="619192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3600" b="1" cap="all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S</a:t>
              </a:r>
              <a:endParaRPr lang="ru-RU" sz="36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1" name="Прямая соединительная линия 20"/>
            <p:cNvCxnSpPr/>
            <p:nvPr/>
          </p:nvCxnSpPr>
          <p:spPr>
            <a:xfrm>
              <a:off x="7429520" y="3286124"/>
              <a:ext cx="714380" cy="1588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Прямоугольник 22"/>
          <p:cNvSpPr/>
          <p:nvPr/>
        </p:nvSpPr>
        <p:spPr>
          <a:xfrm>
            <a:off x="214282" y="1857364"/>
            <a:ext cx="107157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cap="all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R=</a:t>
            </a:r>
            <a:r>
              <a:rPr lang="en-US" sz="40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endParaRPr lang="ru-RU" sz="40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0" name="Группа 23"/>
          <p:cNvGrpSpPr/>
          <p:nvPr/>
        </p:nvGrpSpPr>
        <p:grpSpPr>
          <a:xfrm>
            <a:off x="1071538" y="1571612"/>
            <a:ext cx="1143008" cy="1367756"/>
            <a:chOff x="7358082" y="2639793"/>
            <a:chExt cx="1143008" cy="1367756"/>
          </a:xfrm>
        </p:grpSpPr>
        <p:sp>
          <p:nvSpPr>
            <p:cNvPr id="25" name="Прямоугольник 24"/>
            <p:cNvSpPr/>
            <p:nvPr/>
          </p:nvSpPr>
          <p:spPr>
            <a:xfrm>
              <a:off x="7358082" y="2639793"/>
              <a:ext cx="1143008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36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</a:t>
              </a:r>
              <a:r>
                <a:rPr lang="en-US" sz="3600" b="1" dirty="0" smtClean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L</a:t>
              </a:r>
              <a:endParaRPr lang="ru-RU" sz="36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6" name="Прямоугольник 25"/>
            <p:cNvSpPr/>
            <p:nvPr/>
          </p:nvSpPr>
          <p:spPr>
            <a:xfrm>
              <a:off x="7524708" y="3361218"/>
              <a:ext cx="619192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3600" b="1" cap="all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S</a:t>
              </a:r>
              <a:endParaRPr lang="ru-RU" sz="36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7" name="Прямая соединительная линия 26"/>
            <p:cNvCxnSpPr/>
            <p:nvPr/>
          </p:nvCxnSpPr>
          <p:spPr>
            <a:xfrm>
              <a:off x="7429520" y="3286124"/>
              <a:ext cx="714380" cy="1588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9" name="Прямая соединительная линия 28"/>
          <p:cNvCxnSpPr/>
          <p:nvPr/>
        </p:nvCxnSpPr>
        <p:spPr>
          <a:xfrm rot="5400000">
            <a:off x="1607323" y="1178703"/>
            <a:ext cx="1071570" cy="0"/>
          </a:xfrm>
          <a:prstGeom prst="line">
            <a:avLst/>
          </a:prstGeom>
          <a:ln w="381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 rot="5400000">
            <a:off x="14421" y="993295"/>
            <a:ext cx="1071570" cy="0"/>
          </a:xfrm>
          <a:prstGeom prst="line">
            <a:avLst/>
          </a:prstGeom>
          <a:ln w="381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Прямоугольник 31"/>
          <p:cNvSpPr/>
          <p:nvPr/>
        </p:nvSpPr>
        <p:spPr>
          <a:xfrm>
            <a:off x="1357290" y="500042"/>
            <a:ext cx="500066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3" name="Прямая соединительная линия 32"/>
          <p:cNvCxnSpPr/>
          <p:nvPr/>
        </p:nvCxnSpPr>
        <p:spPr>
          <a:xfrm rot="5400000">
            <a:off x="4393405" y="1178703"/>
            <a:ext cx="1071570" cy="0"/>
          </a:xfrm>
          <a:prstGeom prst="line">
            <a:avLst/>
          </a:prstGeom>
          <a:ln w="381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 rot="5400000">
            <a:off x="2964645" y="985655"/>
            <a:ext cx="1071570" cy="0"/>
          </a:xfrm>
          <a:prstGeom prst="line">
            <a:avLst/>
          </a:prstGeom>
          <a:ln w="381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Прямоугольник 39"/>
          <p:cNvSpPr/>
          <p:nvPr/>
        </p:nvSpPr>
        <p:spPr>
          <a:xfrm>
            <a:off x="3807448" y="500042"/>
            <a:ext cx="857256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Прямоугольник 40"/>
          <p:cNvSpPr/>
          <p:nvPr/>
        </p:nvSpPr>
        <p:spPr>
          <a:xfrm>
            <a:off x="3786182" y="1285860"/>
            <a:ext cx="857256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1928794" y="1857364"/>
            <a:ext cx="226690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удельное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сопротивление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4214810" y="1989806"/>
            <a:ext cx="107157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 </a:t>
            </a:r>
            <a:r>
              <a:rPr lang="en-US" sz="4000" cap="all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40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endParaRPr lang="ru-RU" sz="40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1" name="Группа 43"/>
          <p:cNvGrpSpPr/>
          <p:nvPr/>
        </p:nvGrpSpPr>
        <p:grpSpPr>
          <a:xfrm>
            <a:off x="5072066" y="1704054"/>
            <a:ext cx="1143008" cy="1367756"/>
            <a:chOff x="7358082" y="2639793"/>
            <a:chExt cx="1143008" cy="1367756"/>
          </a:xfrm>
        </p:grpSpPr>
        <p:sp>
          <p:nvSpPr>
            <p:cNvPr id="45" name="Прямоугольник 44"/>
            <p:cNvSpPr/>
            <p:nvPr/>
          </p:nvSpPr>
          <p:spPr>
            <a:xfrm>
              <a:off x="7358082" y="2639793"/>
              <a:ext cx="1143008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3600" cap="all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en-US" sz="3600" b="1" cap="all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S</a:t>
              </a:r>
              <a:endParaRPr lang="ru-RU" sz="36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6" name="Прямоугольник 45"/>
            <p:cNvSpPr/>
            <p:nvPr/>
          </p:nvSpPr>
          <p:spPr>
            <a:xfrm>
              <a:off x="7524708" y="3361218"/>
              <a:ext cx="619192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3600" b="1" dirty="0" smtClean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L</a:t>
              </a:r>
              <a:endParaRPr lang="ru-RU" sz="36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47" name="Прямая соединительная линия 46"/>
            <p:cNvCxnSpPr/>
            <p:nvPr/>
          </p:nvCxnSpPr>
          <p:spPr>
            <a:xfrm>
              <a:off x="7429520" y="3286124"/>
              <a:ext cx="714380" cy="1588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8" name="Прямоугольник 47"/>
          <p:cNvSpPr/>
          <p:nvPr/>
        </p:nvSpPr>
        <p:spPr>
          <a:xfrm>
            <a:off x="6286512" y="2214554"/>
            <a:ext cx="107157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 </a:t>
            </a:r>
            <a:r>
              <a:rPr lang="en-US" sz="4000" cap="all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40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endParaRPr lang="ru-RU" sz="40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Двойные круглые скобки 48"/>
          <p:cNvSpPr/>
          <p:nvPr/>
        </p:nvSpPr>
        <p:spPr>
          <a:xfrm>
            <a:off x="6286512" y="2357430"/>
            <a:ext cx="428628" cy="571504"/>
          </a:xfrm>
          <a:prstGeom prst="bracketPair">
            <a:avLst/>
          </a:prstGeom>
          <a:ln w="28575">
            <a:solidFill>
              <a:srgbClr val="00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2" name="Группа 49"/>
          <p:cNvGrpSpPr/>
          <p:nvPr/>
        </p:nvGrpSpPr>
        <p:grpSpPr>
          <a:xfrm>
            <a:off x="7072330" y="1928802"/>
            <a:ext cx="1500198" cy="1176362"/>
            <a:chOff x="7358082" y="2639793"/>
            <a:chExt cx="1500198" cy="1176362"/>
          </a:xfrm>
        </p:grpSpPr>
        <p:sp>
          <p:nvSpPr>
            <p:cNvPr id="51" name="Прямоугольник 50"/>
            <p:cNvSpPr/>
            <p:nvPr/>
          </p:nvSpPr>
          <p:spPr>
            <a:xfrm>
              <a:off x="7358082" y="2639793"/>
              <a:ext cx="1500198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3600" cap="all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en-US" sz="3600" b="1" cap="all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lang="ru-RU" sz="28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мм</a:t>
              </a:r>
              <a:r>
                <a:rPr lang="ru-RU" sz="3600" b="1" baseline="30000" dirty="0" smtClean="0">
                  <a:latin typeface="Times New Roman" pitchFamily="18" charset="0"/>
                  <a:cs typeface="Times New Roman" pitchFamily="18" charset="0"/>
                </a:rPr>
                <a:t> 2</a:t>
              </a:r>
              <a:endParaRPr lang="ru-RU" sz="36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2" name="Прямоугольник 51"/>
            <p:cNvSpPr/>
            <p:nvPr/>
          </p:nvSpPr>
          <p:spPr>
            <a:xfrm>
              <a:off x="7439644" y="3169824"/>
              <a:ext cx="833506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ru-RU" sz="3600" b="1" dirty="0" smtClean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1м</a:t>
              </a:r>
              <a:endParaRPr lang="ru-RU" sz="36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53" name="Прямая соединительная линия 52"/>
            <p:cNvCxnSpPr/>
            <p:nvPr/>
          </p:nvCxnSpPr>
          <p:spPr>
            <a:xfrm>
              <a:off x="7429520" y="3286124"/>
              <a:ext cx="714380" cy="1588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437" name="Rectangle 5"/>
          <p:cNvSpPr>
            <a:spLocks noChangeArrowheads="1"/>
          </p:cNvSpPr>
          <p:nvPr/>
        </p:nvSpPr>
        <p:spPr bwMode="auto">
          <a:xfrm>
            <a:off x="1142976" y="13602"/>
            <a:ext cx="3023456" cy="52322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sng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реостаты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f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3" name="Group 6"/>
          <p:cNvGrpSpPr>
            <a:grpSpLocks/>
          </p:cNvGrpSpPr>
          <p:nvPr/>
        </p:nvGrpSpPr>
        <p:grpSpPr bwMode="auto">
          <a:xfrm>
            <a:off x="6858016" y="3643314"/>
            <a:ext cx="2000264" cy="857256"/>
            <a:chOff x="2074" y="6312"/>
            <a:chExt cx="1625" cy="450"/>
          </a:xfrm>
        </p:grpSpPr>
        <p:sp>
          <p:nvSpPr>
            <p:cNvPr id="18439" name="Rectangle 7"/>
            <p:cNvSpPr>
              <a:spLocks noChangeArrowheads="1"/>
            </p:cNvSpPr>
            <p:nvPr/>
          </p:nvSpPr>
          <p:spPr bwMode="auto">
            <a:xfrm>
              <a:off x="2477" y="6543"/>
              <a:ext cx="783" cy="219"/>
            </a:xfrm>
            <a:prstGeom prst="rect">
              <a:avLst/>
            </a:prstGeom>
            <a:noFill/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8440" name="Line 8"/>
            <p:cNvSpPr>
              <a:spLocks noChangeShapeType="1"/>
            </p:cNvSpPr>
            <p:nvPr/>
          </p:nvSpPr>
          <p:spPr bwMode="auto">
            <a:xfrm>
              <a:off x="2074" y="6670"/>
              <a:ext cx="391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8441" name="Line 9"/>
            <p:cNvSpPr>
              <a:spLocks noChangeShapeType="1"/>
            </p:cNvSpPr>
            <p:nvPr/>
          </p:nvSpPr>
          <p:spPr bwMode="auto">
            <a:xfrm>
              <a:off x="2857" y="6313"/>
              <a:ext cx="11" cy="23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8442" name="Line 10"/>
            <p:cNvSpPr>
              <a:spLocks noChangeShapeType="1"/>
            </p:cNvSpPr>
            <p:nvPr/>
          </p:nvSpPr>
          <p:spPr bwMode="auto">
            <a:xfrm>
              <a:off x="2858" y="6312"/>
              <a:ext cx="841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60" name="Прямоугольник 59"/>
          <p:cNvSpPr/>
          <p:nvPr/>
        </p:nvSpPr>
        <p:spPr>
          <a:xfrm>
            <a:off x="7379348" y="4122114"/>
            <a:ext cx="428628" cy="3571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5" name="Group 14"/>
          <p:cNvGrpSpPr>
            <a:grpSpLocks/>
          </p:cNvGrpSpPr>
          <p:nvPr/>
        </p:nvGrpSpPr>
        <p:grpSpPr bwMode="auto">
          <a:xfrm>
            <a:off x="7576056" y="4927890"/>
            <a:ext cx="1023988" cy="1298783"/>
            <a:chOff x="5805" y="5046"/>
            <a:chExt cx="820" cy="714"/>
          </a:xfrm>
          <a:solidFill>
            <a:srgbClr val="66CCFF"/>
          </a:solidFill>
        </p:grpSpPr>
        <p:sp>
          <p:nvSpPr>
            <p:cNvPr id="18447" name="Rectangle 15"/>
            <p:cNvSpPr>
              <a:spLocks noChangeArrowheads="1"/>
            </p:cNvSpPr>
            <p:nvPr/>
          </p:nvSpPr>
          <p:spPr bwMode="auto">
            <a:xfrm>
              <a:off x="5806" y="5219"/>
              <a:ext cx="818" cy="541"/>
            </a:xfrm>
            <a:prstGeom prst="rect">
              <a:avLst/>
            </a:prstGeom>
            <a:grpFill/>
            <a:ln w="3810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8448" name="Line 16"/>
            <p:cNvSpPr>
              <a:spLocks noChangeShapeType="1"/>
            </p:cNvSpPr>
            <p:nvPr/>
          </p:nvSpPr>
          <p:spPr bwMode="auto">
            <a:xfrm>
              <a:off x="5805" y="5046"/>
              <a:ext cx="0" cy="276"/>
            </a:xfrm>
            <a:prstGeom prst="line">
              <a:avLst/>
            </a:prstGeom>
            <a:grp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8449" name="Line 17"/>
            <p:cNvSpPr>
              <a:spLocks noChangeShapeType="1"/>
            </p:cNvSpPr>
            <p:nvPr/>
          </p:nvSpPr>
          <p:spPr bwMode="auto">
            <a:xfrm>
              <a:off x="6625" y="5046"/>
              <a:ext cx="0" cy="276"/>
            </a:xfrm>
            <a:prstGeom prst="line">
              <a:avLst/>
            </a:prstGeom>
            <a:grp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22" name="Группа 71"/>
          <p:cNvGrpSpPr/>
          <p:nvPr/>
        </p:nvGrpSpPr>
        <p:grpSpPr>
          <a:xfrm>
            <a:off x="6858016" y="4864225"/>
            <a:ext cx="891619" cy="1131432"/>
            <a:chOff x="6858016" y="4924072"/>
            <a:chExt cx="891619" cy="1131432"/>
          </a:xfrm>
        </p:grpSpPr>
        <p:sp>
          <p:nvSpPr>
            <p:cNvPr id="18444" name="Line 12"/>
            <p:cNvSpPr>
              <a:spLocks noChangeShapeType="1"/>
            </p:cNvSpPr>
            <p:nvPr/>
          </p:nvSpPr>
          <p:spPr bwMode="auto">
            <a:xfrm>
              <a:off x="7735898" y="4987737"/>
              <a:ext cx="0" cy="1067767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8450" name="Line 18"/>
            <p:cNvSpPr>
              <a:spLocks noChangeShapeType="1"/>
            </p:cNvSpPr>
            <p:nvPr/>
          </p:nvSpPr>
          <p:spPr bwMode="auto">
            <a:xfrm flipH="1" flipV="1">
              <a:off x="6858016" y="4924072"/>
              <a:ext cx="891619" cy="83675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24" name="Группа 70"/>
          <p:cNvGrpSpPr/>
          <p:nvPr/>
        </p:nvGrpSpPr>
        <p:grpSpPr>
          <a:xfrm>
            <a:off x="7929586" y="4653136"/>
            <a:ext cx="719289" cy="1320611"/>
            <a:chOff x="8210429" y="4714884"/>
            <a:chExt cx="719289" cy="1320611"/>
          </a:xfrm>
        </p:grpSpPr>
        <p:sp>
          <p:nvSpPr>
            <p:cNvPr id="18445" name="Line 13"/>
            <p:cNvSpPr>
              <a:spLocks noChangeShapeType="1"/>
            </p:cNvSpPr>
            <p:nvPr/>
          </p:nvSpPr>
          <p:spPr bwMode="auto">
            <a:xfrm>
              <a:off x="8210429" y="4967728"/>
              <a:ext cx="0" cy="1067767"/>
            </a:xfrm>
            <a:prstGeom prst="line">
              <a:avLst/>
            </a:prstGeom>
            <a:noFill/>
            <a:ln w="57150">
              <a:solidFill>
                <a:srgbClr val="0066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8451" name="Line 19"/>
            <p:cNvSpPr>
              <a:spLocks noChangeShapeType="1"/>
            </p:cNvSpPr>
            <p:nvPr/>
          </p:nvSpPr>
          <p:spPr bwMode="auto">
            <a:xfrm flipV="1">
              <a:off x="8224165" y="4714884"/>
              <a:ext cx="705553" cy="271034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18452" name="Line 20"/>
          <p:cNvSpPr>
            <a:spLocks noChangeShapeType="1"/>
          </p:cNvSpPr>
          <p:nvPr/>
        </p:nvSpPr>
        <p:spPr bwMode="auto">
          <a:xfrm>
            <a:off x="7965671" y="6099161"/>
            <a:ext cx="503253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 type="triangle" w="med" len="med"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3" name="Прямоугольник 72"/>
          <p:cNvSpPr/>
          <p:nvPr/>
        </p:nvSpPr>
        <p:spPr>
          <a:xfrm>
            <a:off x="7358082" y="6211669"/>
            <a:ext cx="147803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шахты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4" name="Скругленный прямоугольник 73"/>
          <p:cNvSpPr/>
          <p:nvPr/>
        </p:nvSpPr>
        <p:spPr>
          <a:xfrm>
            <a:off x="214282" y="1571612"/>
            <a:ext cx="1714512" cy="1357322"/>
          </a:xfrm>
          <a:prstGeom prst="roundRect">
            <a:avLst/>
          </a:prstGeom>
          <a:solidFill>
            <a:schemeClr val="accent1">
              <a:alpha val="3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0" dur="20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6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000"/>
                            </p:stCondLst>
                            <p:childTnLst>
                              <p:par>
                                <p:cTn id="9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1000" fill="hold"/>
                                        <p:tgtEl>
                                          <p:spTgt spid="184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1000" fill="hold"/>
                                        <p:tgtEl>
                                          <p:spTgt spid="184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20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000"/>
                            </p:stCondLst>
                            <p:childTnLst>
                              <p:par>
                                <p:cTn id="1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9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2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4.07407E-6 L 0.05816 0.00138 " pathEditMode="relative" rAng="0" ptsTypes="AA">
                                      <p:cBhvr>
                                        <p:cTn id="14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" y="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0.03565 L 0.00053 -0.06551 " pathEditMode="relative" rAng="0" ptsTypes="AA">
                                      <p:cBhvr>
                                        <p:cTn id="15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1"/>
                                    </p:animMotion>
                                  </p:childTnLst>
                                </p:cTn>
                              </p:par>
                              <p:par>
                                <p:cTn id="154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816 0.0493 L 0.0533 -0.06482 " pathEditMode="relative" rAng="0" ptsTypes="AA">
                                      <p:cBhvr>
                                        <p:cTn id="15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" y="-5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0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7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1" dur="2000" fill="hold"/>
                                        <p:tgtEl>
                                          <p:spTgt spid="23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3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4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5" dur="2000" fill="hold"/>
                                        <p:tgtEl>
                                          <p:spTgt spid="74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20" grpId="0"/>
      <p:bldP spid="23" grpId="0"/>
      <p:bldP spid="23" grpId="1"/>
      <p:bldP spid="32" grpId="0" animBg="1"/>
      <p:bldP spid="40" grpId="0" animBg="1"/>
      <p:bldP spid="41" grpId="0" animBg="1"/>
      <p:bldP spid="18436" grpId="0"/>
      <p:bldP spid="43" grpId="0"/>
      <p:bldP spid="48" grpId="0"/>
      <p:bldP spid="49" grpId="0" animBg="1"/>
      <p:bldP spid="18437" grpId="0" animBg="1"/>
      <p:bldP spid="60" grpId="0" animBg="1"/>
      <p:bldP spid="73" grpId="0"/>
      <p:bldP spid="74" grpId="0" animBg="1"/>
      <p:bldP spid="74" grpI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2120323" y="-1880167"/>
            <a:ext cx="4903324" cy="87154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0" y="5072074"/>
            <a:ext cx="9144000" cy="11182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4000"/>
              </a:lnSpc>
            </a:pPr>
            <a:r>
              <a:rPr lang="ru-RU" sz="2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Вывод: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удельное сопротивление данного проводника составляет примерно (      )  Ом мм</a:t>
            </a:r>
            <a:r>
              <a:rPr lang="en-US" sz="2400" b="1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/м, вероятно он сделан из ….. </a:t>
            </a:r>
            <a:endParaRPr lang="ru-RU" sz="3200" dirty="0" smtClean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92D050">
            <a:alpha val="5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571480"/>
            <a:ext cx="9144000" cy="2123658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algn="ctr"/>
            <a:r>
              <a:rPr lang="ru-RU" sz="4400" dirty="0" smtClean="0">
                <a:latin typeface="Times New Roman"/>
                <a:ea typeface="Times New Roman"/>
                <a:cs typeface="Times New Roman"/>
              </a:rPr>
              <a:t>«</a:t>
            </a:r>
            <a:r>
              <a:rPr lang="ru-RU" sz="4400" b="1" dirty="0" smtClean="0">
                <a:latin typeface="Times New Roman"/>
                <a:ea typeface="Times New Roman"/>
                <a:cs typeface="Times New Roman"/>
              </a:rPr>
              <a:t>Как доказать, что </a:t>
            </a:r>
            <a:r>
              <a:rPr lang="ru-RU" sz="4400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ток</a:t>
            </a:r>
            <a:r>
              <a:rPr lang="ru-RU" sz="4400" b="1" dirty="0" smtClean="0">
                <a:latin typeface="Times New Roman"/>
                <a:ea typeface="Times New Roman"/>
                <a:cs typeface="Times New Roman"/>
              </a:rPr>
              <a:t> в </a:t>
            </a:r>
            <a:r>
              <a:rPr lang="ru-RU" sz="4400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металлах</a:t>
            </a:r>
            <a:r>
              <a:rPr lang="ru-RU" sz="4400" b="1" dirty="0" smtClean="0">
                <a:latin typeface="Times New Roman"/>
                <a:ea typeface="Times New Roman"/>
                <a:cs typeface="Times New Roman"/>
              </a:rPr>
              <a:t> - есть </a:t>
            </a:r>
            <a:r>
              <a:rPr lang="ru-RU" sz="4400" b="1" dirty="0" smtClean="0">
                <a:solidFill>
                  <a:srgbClr val="220FB1"/>
                </a:solidFill>
                <a:latin typeface="Times New Roman"/>
                <a:ea typeface="Times New Roman"/>
                <a:cs typeface="Times New Roman"/>
              </a:rPr>
              <a:t>упорядоченное движение электронов</a:t>
            </a:r>
            <a:r>
              <a:rPr lang="ru-RU" sz="4400" b="1" dirty="0" smtClean="0">
                <a:latin typeface="Times New Roman"/>
                <a:ea typeface="Times New Roman"/>
                <a:cs typeface="Times New Roman"/>
              </a:rPr>
              <a:t>?» </a:t>
            </a:r>
            <a:endParaRPr lang="ru-RU" sz="4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0" y="3143248"/>
            <a:ext cx="9144000" cy="101566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6000" dirty="0" smtClean="0">
                <a:latin typeface="Times New Roman"/>
                <a:ea typeface="Times New Roman"/>
                <a:cs typeface="Times New Roman"/>
              </a:rPr>
              <a:t>Что такое </a:t>
            </a:r>
            <a:r>
              <a:rPr lang="ru-RU" sz="6000" b="1" dirty="0" smtClean="0">
                <a:solidFill>
                  <a:srgbClr val="006600"/>
                </a:solidFill>
                <a:latin typeface="Times New Roman"/>
                <a:ea typeface="Times New Roman"/>
                <a:cs typeface="Times New Roman"/>
              </a:rPr>
              <a:t>рекомбинация</a:t>
            </a:r>
            <a:r>
              <a:rPr lang="ru-RU" sz="6000" b="1" dirty="0" smtClean="0">
                <a:latin typeface="Times New Roman"/>
                <a:ea typeface="Times New Roman"/>
                <a:cs typeface="Times New Roman"/>
              </a:rPr>
              <a:t>? </a:t>
            </a:r>
            <a:endParaRPr lang="ru-RU" sz="6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14348" y="-24"/>
            <a:ext cx="5715000" cy="563563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sz="3600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Домашнее задание.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071538" y="428604"/>
            <a:ext cx="6215106" cy="2000264"/>
          </a:xfrm>
          <a:gradFill rotWithShape="0">
            <a:gsLst>
              <a:gs pos="0">
                <a:srgbClr val="92D050"/>
              </a:gs>
              <a:gs pos="100000">
                <a:srgbClr val="66CCFF">
                  <a:alpha val="50000"/>
                </a:srgbClr>
              </a:gs>
            </a:gsLst>
            <a:path path="rect">
              <a:fillToRect l="50000" t="50000" r="50000" b="50000"/>
            </a:path>
          </a:gradFill>
        </p:spPr>
        <p:txBody>
          <a:bodyPr/>
          <a:lstStyle/>
          <a:p>
            <a:pPr marL="0" indent="0" algn="ctr" eaLnBrk="1" hangingPunct="1">
              <a:lnSpc>
                <a:spcPts val="4000"/>
              </a:lnSpc>
              <a:buFont typeface="Wingdings" pitchFamily="2" charset="2"/>
              <a:buNone/>
            </a:pPr>
            <a:r>
              <a:rPr lang="ru-RU" sz="40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Тема 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№16 </a:t>
            </a:r>
          </a:p>
          <a:p>
            <a:pPr algn="ctr">
              <a:lnSpc>
                <a:spcPts val="4000"/>
              </a:lnSpc>
            </a:pPr>
            <a:r>
              <a:rPr lang="en-US" sz="4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§</a:t>
            </a:r>
            <a:r>
              <a:rPr lang="ru-RU" sz="4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§</a:t>
            </a:r>
            <a:r>
              <a:rPr lang="ru-RU" sz="4800" b="1" dirty="0" smtClean="0"/>
              <a:t> </a:t>
            </a:r>
            <a:r>
              <a:rPr lang="ru-RU" sz="4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109,110,119,120</a:t>
            </a:r>
          </a:p>
          <a:p>
            <a:pPr algn="ctr">
              <a:lnSpc>
                <a:spcPts val="4000"/>
              </a:lnSpc>
            </a:pPr>
            <a:r>
              <a:rPr lang="ru-RU" sz="4800" b="1" dirty="0" smtClean="0"/>
              <a:t> </a:t>
            </a:r>
            <a:r>
              <a:rPr lang="ru-RU" sz="3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гр3</a:t>
            </a:r>
            <a:r>
              <a:rPr lang="ru-RU" b="1" dirty="0" smtClean="0"/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1106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1156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1157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1158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1149</a:t>
            </a:r>
            <a:endParaRPr lang="ru-RU" i="1" dirty="0" smtClean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8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459662" y="-214338"/>
            <a:ext cx="1684338" cy="2300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Picture 15" descr="boy_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14313" y="3609975"/>
            <a:ext cx="1500187" cy="324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 descr="boy_14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754188" y="3629025"/>
            <a:ext cx="1457325" cy="315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boy_15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241675" y="3643313"/>
            <a:ext cx="1314450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5" descr="boy_151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483100" y="3643313"/>
            <a:ext cx="1484313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5" descr="boy_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150888" y="3643313"/>
            <a:ext cx="1484313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2" descr="boy_149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000892" y="2216509"/>
            <a:ext cx="2143108" cy="4641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500"/>
                            </p:stCondLst>
                            <p:childTnLst>
                              <p:par>
                                <p:cTn id="3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0"/>
                            </p:stCondLst>
                            <p:childTnLst>
                              <p:par>
                                <p:cTn id="3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000"/>
                            </p:stCondLst>
                            <p:childTnLst>
                              <p:par>
                                <p:cTn id="44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7000"/>
                            </p:stCondLst>
                            <p:childTnLst>
                              <p:par>
                                <p:cTn id="4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7500"/>
                            </p:stCondLst>
                            <p:childTnLst>
                              <p:par>
                                <p:cTn id="54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8500"/>
                            </p:stCondLst>
                            <p:childTnLst>
                              <p:par>
                                <p:cTn id="59" presetID="1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9500"/>
                            </p:stCondLst>
                            <p:childTnLst>
                              <p:par>
                                <p:cTn id="66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07216E-6 L -0.76875 0.00648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400" y="3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1500"/>
                            </p:stCondLst>
                            <p:childTnLst>
                              <p:par>
                                <p:cTn id="69" presetID="3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2500"/>
                            </p:stCondLst>
                            <p:childTnLst>
                              <p:par>
                                <p:cTn id="76" presetID="19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3500"/>
                            </p:stCondLst>
                            <p:childTnLst>
                              <p:par>
                                <p:cTn id="81" presetID="2" presetClass="exit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4500"/>
                            </p:stCondLst>
                            <p:childTnLst>
                              <p:par>
                                <p:cTn id="86" presetID="39" presetClass="exit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5500"/>
                            </p:stCondLst>
                            <p:childTnLst>
                              <p:par>
                                <p:cTn id="93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4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uild="p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857356" y="142852"/>
            <a:ext cx="5715000" cy="563563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sz="3600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Домашнее задание.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714480" y="500042"/>
            <a:ext cx="5500726" cy="3000396"/>
          </a:xfrm>
          <a:gradFill rotWithShape="0">
            <a:gsLst>
              <a:gs pos="0">
                <a:srgbClr val="92D050"/>
              </a:gs>
              <a:gs pos="100000">
                <a:srgbClr val="66CCFF">
                  <a:alpha val="50000"/>
                </a:srgbClr>
              </a:gs>
            </a:gsLst>
            <a:path path="rect">
              <a:fillToRect l="50000" t="50000" r="50000" b="50000"/>
            </a:path>
          </a:gradFill>
        </p:spPr>
        <p:txBody>
          <a:bodyPr/>
          <a:lstStyle/>
          <a:p>
            <a:pPr marL="0" indent="0" algn="ctr" eaLnBrk="1" hangingPunct="1">
              <a:lnSpc>
                <a:spcPts val="4000"/>
              </a:lnSpc>
              <a:buFont typeface="Wingdings" pitchFamily="2" charset="2"/>
              <a:buNone/>
            </a:pP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Л.р№5 </a:t>
            </a:r>
          </a:p>
          <a:p>
            <a:pPr algn="ctr">
              <a:lnSpc>
                <a:spcPts val="4000"/>
              </a:lnSpc>
            </a:pPr>
            <a:r>
              <a:rPr lang="ru-RU" sz="4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Гр1-</a:t>
            </a: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10</a:t>
            </a:r>
          </a:p>
          <a:p>
            <a:pPr algn="ctr">
              <a:lnSpc>
                <a:spcPts val="4000"/>
              </a:lnSpc>
            </a:pPr>
            <a:r>
              <a:rPr lang="ru-RU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 КР№3 </a:t>
            </a:r>
            <a:r>
              <a:rPr lang="ru-RU" sz="6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(60б)</a:t>
            </a:r>
            <a:r>
              <a:rPr lang="ru-RU" sz="4000" b="1" dirty="0" smtClean="0"/>
              <a:t> </a:t>
            </a:r>
            <a:r>
              <a:rPr lang="ru-RU" sz="4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Гр</a:t>
            </a:r>
            <a:r>
              <a:rPr lang="ru-RU" sz="4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1016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1017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1018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982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771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i="1" dirty="0" smtClean="0"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14</a:t>
            </a:r>
            <a:r>
              <a:rPr lang="ru-RU" sz="4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4000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8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459662" y="-214338"/>
            <a:ext cx="1684338" cy="2300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 descr="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14282" y="214290"/>
            <a:ext cx="1944687" cy="191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Picture 15" descr="boy_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14313" y="3609975"/>
            <a:ext cx="1500187" cy="324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 descr="boy_144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754188" y="3629025"/>
            <a:ext cx="1457325" cy="315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boy_15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241675" y="3643313"/>
            <a:ext cx="1314450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5" descr="boy_151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483100" y="3643313"/>
            <a:ext cx="1484313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5" descr="boy_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150888" y="3643313"/>
            <a:ext cx="1484313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2" descr="boy_149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000892" y="2216509"/>
            <a:ext cx="2143108" cy="4641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0"/>
                            </p:stCondLst>
                            <p:childTnLst>
                              <p:par>
                                <p:cTn id="37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6000"/>
                            </p:stCondLst>
                            <p:childTnLst>
                              <p:par>
                                <p:cTn id="4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500"/>
                            </p:stCondLst>
                            <p:childTnLst>
                              <p:par>
                                <p:cTn id="47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500"/>
                            </p:stCondLst>
                            <p:childTnLst>
                              <p:par>
                                <p:cTn id="52" presetID="1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8500"/>
                            </p:stCondLst>
                            <p:childTnLst>
                              <p:par>
                                <p:cTn id="59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07216E-6 L -0.76875 0.00648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400" y="3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500"/>
                            </p:stCondLst>
                            <p:childTnLst>
                              <p:par>
                                <p:cTn id="62" presetID="3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1500"/>
                            </p:stCondLst>
                            <p:childTnLst>
                              <p:par>
                                <p:cTn id="69" presetID="19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2500"/>
                            </p:stCondLst>
                            <p:childTnLst>
                              <p:par>
                                <p:cTn id="74" presetID="2" presetClass="exit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5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3500"/>
                            </p:stCondLst>
                            <p:childTnLst>
                              <p:par>
                                <p:cTn id="79" presetID="39" presetClass="exit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4500"/>
                            </p:stCondLst>
                            <p:childTnLst>
                              <p:par>
                                <p:cTn id="86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7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14348" y="-24"/>
            <a:ext cx="5715000" cy="563563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sz="3600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Домашнее задание.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071538" y="428604"/>
            <a:ext cx="6215106" cy="2000264"/>
          </a:xfrm>
          <a:gradFill rotWithShape="0">
            <a:gsLst>
              <a:gs pos="0">
                <a:srgbClr val="92D050"/>
              </a:gs>
              <a:gs pos="100000">
                <a:srgbClr val="66CCFF">
                  <a:alpha val="50000"/>
                </a:srgbClr>
              </a:gs>
            </a:gsLst>
            <a:path path="rect">
              <a:fillToRect l="50000" t="50000" r="50000" b="50000"/>
            </a:path>
          </a:gradFill>
        </p:spPr>
        <p:txBody>
          <a:bodyPr/>
          <a:lstStyle/>
          <a:p>
            <a:pPr marL="0" indent="0" algn="ctr" eaLnBrk="1" hangingPunct="1">
              <a:lnSpc>
                <a:spcPts val="4000"/>
              </a:lnSpc>
              <a:buFont typeface="Wingdings" pitchFamily="2" charset="2"/>
              <a:buNone/>
            </a:pPr>
            <a:r>
              <a:rPr lang="ru-RU" sz="40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Тема 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№16 </a:t>
            </a:r>
          </a:p>
          <a:p>
            <a:pPr algn="ctr">
              <a:lnSpc>
                <a:spcPts val="4000"/>
              </a:lnSpc>
            </a:pPr>
            <a:r>
              <a:rPr lang="en-US" sz="4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§</a:t>
            </a:r>
            <a:r>
              <a:rPr lang="ru-RU" sz="4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§</a:t>
            </a:r>
            <a:r>
              <a:rPr lang="ru-RU" sz="4800" b="1" dirty="0" smtClean="0"/>
              <a:t> </a:t>
            </a:r>
            <a:r>
              <a:rPr lang="ru-RU" sz="4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109,110,119,120</a:t>
            </a:r>
          </a:p>
          <a:p>
            <a:pPr algn="ctr">
              <a:lnSpc>
                <a:spcPts val="4000"/>
              </a:lnSpc>
            </a:pPr>
            <a:r>
              <a:rPr lang="ru-RU" sz="4800" b="1" dirty="0" smtClean="0"/>
              <a:t> </a:t>
            </a:r>
            <a:r>
              <a:rPr lang="ru-RU" sz="3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гр3</a:t>
            </a:r>
            <a:r>
              <a:rPr lang="ru-RU" b="1" dirty="0" smtClean="0"/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1106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1156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1157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1158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1149</a:t>
            </a:r>
            <a:endParaRPr lang="ru-RU" i="1" dirty="0" smtClean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8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459662" y="-214338"/>
            <a:ext cx="1684338" cy="2300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Picture 15" descr="boy_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14313" y="3609975"/>
            <a:ext cx="1500187" cy="324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 descr="boy_14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754188" y="3629025"/>
            <a:ext cx="1457325" cy="315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boy_15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241675" y="3643313"/>
            <a:ext cx="1314450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5" descr="boy_151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483100" y="3643313"/>
            <a:ext cx="1484313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5" descr="boy_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150888" y="3643313"/>
            <a:ext cx="1484313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2" descr="boy_149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000892" y="2216509"/>
            <a:ext cx="2143108" cy="4641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500"/>
                            </p:stCondLst>
                            <p:childTnLst>
                              <p:par>
                                <p:cTn id="3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0"/>
                            </p:stCondLst>
                            <p:childTnLst>
                              <p:par>
                                <p:cTn id="3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000"/>
                            </p:stCondLst>
                            <p:childTnLst>
                              <p:par>
                                <p:cTn id="44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7000"/>
                            </p:stCondLst>
                            <p:childTnLst>
                              <p:par>
                                <p:cTn id="4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7500"/>
                            </p:stCondLst>
                            <p:childTnLst>
                              <p:par>
                                <p:cTn id="54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8500"/>
                            </p:stCondLst>
                            <p:childTnLst>
                              <p:par>
                                <p:cTn id="59" presetID="1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9500"/>
                            </p:stCondLst>
                            <p:childTnLst>
                              <p:par>
                                <p:cTn id="66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07216E-6 L -0.76875 0.00648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400" y="3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1500"/>
                            </p:stCondLst>
                            <p:childTnLst>
                              <p:par>
                                <p:cTn id="69" presetID="3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2500"/>
                            </p:stCondLst>
                            <p:childTnLst>
                              <p:par>
                                <p:cTn id="76" presetID="19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3500"/>
                            </p:stCondLst>
                            <p:childTnLst>
                              <p:par>
                                <p:cTn id="81" presetID="2" presetClass="exit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4500"/>
                            </p:stCondLst>
                            <p:childTnLst>
                              <p:par>
                                <p:cTn id="86" presetID="39" presetClass="exit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5500"/>
                            </p:stCondLst>
                            <p:childTnLst>
                              <p:par>
                                <p:cTn id="93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4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92D050">
            <a:alpha val="5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571480"/>
            <a:ext cx="9144000" cy="2123658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algn="ctr"/>
            <a:r>
              <a:rPr lang="ru-RU" sz="4400" dirty="0" smtClean="0">
                <a:latin typeface="Times New Roman"/>
                <a:ea typeface="Times New Roman"/>
                <a:cs typeface="Times New Roman"/>
              </a:rPr>
              <a:t>«</a:t>
            </a:r>
            <a:r>
              <a:rPr lang="ru-RU" sz="4400" b="1" dirty="0" smtClean="0">
                <a:latin typeface="Times New Roman"/>
                <a:ea typeface="Times New Roman"/>
                <a:cs typeface="Times New Roman"/>
              </a:rPr>
              <a:t>Как доказать, что </a:t>
            </a:r>
            <a:r>
              <a:rPr lang="ru-RU" sz="4400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ток</a:t>
            </a:r>
            <a:r>
              <a:rPr lang="ru-RU" sz="4400" b="1" dirty="0" smtClean="0">
                <a:latin typeface="Times New Roman"/>
                <a:ea typeface="Times New Roman"/>
                <a:cs typeface="Times New Roman"/>
              </a:rPr>
              <a:t> в </a:t>
            </a:r>
            <a:r>
              <a:rPr lang="ru-RU" sz="4400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металлах</a:t>
            </a:r>
            <a:r>
              <a:rPr lang="ru-RU" sz="4400" b="1" dirty="0" smtClean="0">
                <a:latin typeface="Times New Roman"/>
                <a:ea typeface="Times New Roman"/>
                <a:cs typeface="Times New Roman"/>
              </a:rPr>
              <a:t> - есть </a:t>
            </a:r>
            <a:r>
              <a:rPr lang="ru-RU" sz="4400" b="1" dirty="0" smtClean="0">
                <a:solidFill>
                  <a:srgbClr val="220FB1"/>
                </a:solidFill>
                <a:latin typeface="Times New Roman"/>
                <a:ea typeface="Times New Roman"/>
                <a:cs typeface="Times New Roman"/>
              </a:rPr>
              <a:t>упорядоченное движение электронов</a:t>
            </a:r>
            <a:r>
              <a:rPr lang="ru-RU" sz="4400" b="1" dirty="0" smtClean="0">
                <a:latin typeface="Times New Roman"/>
                <a:ea typeface="Times New Roman"/>
                <a:cs typeface="Times New Roman"/>
              </a:rPr>
              <a:t>?» </a:t>
            </a:r>
            <a:endParaRPr lang="ru-RU" sz="4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0" y="3143248"/>
            <a:ext cx="9144000" cy="101566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6000" dirty="0" smtClean="0">
                <a:latin typeface="Times New Roman"/>
                <a:ea typeface="Times New Roman"/>
                <a:cs typeface="Times New Roman"/>
              </a:rPr>
              <a:t>Что такое </a:t>
            </a:r>
            <a:r>
              <a:rPr lang="ru-RU" sz="6000" b="1" dirty="0" smtClean="0">
                <a:solidFill>
                  <a:srgbClr val="006600"/>
                </a:solidFill>
                <a:latin typeface="Times New Roman"/>
                <a:ea typeface="Times New Roman"/>
                <a:cs typeface="Times New Roman"/>
              </a:rPr>
              <a:t>рекомбинация</a:t>
            </a:r>
            <a:r>
              <a:rPr lang="ru-RU" sz="6000" b="1" dirty="0" smtClean="0">
                <a:latin typeface="Times New Roman"/>
                <a:ea typeface="Times New Roman"/>
                <a:cs typeface="Times New Roman"/>
              </a:rPr>
              <a:t>? </a:t>
            </a:r>
            <a:endParaRPr lang="ru-RU" sz="6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Рисунок 5" descr="116_0232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89688" y="0"/>
            <a:ext cx="2754312" cy="1868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3131840" y="6177498"/>
            <a:ext cx="601216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32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Физика от </a:t>
            </a:r>
            <a:r>
              <a:rPr lang="ru-RU" sz="32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физика, </a:t>
            </a:r>
            <a:r>
              <a:rPr lang="ru-RU" sz="4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стр.41</a:t>
            </a:r>
            <a:endParaRPr lang="ru-RU" sz="40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-118622" y="0"/>
            <a:ext cx="2423485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36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Физика </a:t>
            </a:r>
            <a:r>
              <a:rPr lang="ru-RU" sz="3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10</a:t>
            </a:r>
            <a:endParaRPr lang="ru-RU" sz="36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379377" y="0"/>
            <a:ext cx="3572003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Тема </a:t>
            </a:r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№16</a:t>
            </a:r>
            <a:endParaRPr lang="ru-RU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0" name="WordArt 4"/>
          <p:cNvSpPr>
            <a:spLocks noChangeArrowheads="1" noChangeShapeType="1" noTextEdit="1"/>
          </p:cNvSpPr>
          <p:nvPr/>
        </p:nvSpPr>
        <p:spPr bwMode="gray">
          <a:xfrm rot="843712">
            <a:off x="922124" y="1632906"/>
            <a:ext cx="7795418" cy="190039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ru-RU" sz="6000" b="1" cap="all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Электрический</a:t>
            </a:r>
            <a:endParaRPr lang="ru-RU" sz="6000" b="1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WordArt 4"/>
          <p:cNvSpPr>
            <a:spLocks noChangeArrowheads="1" noChangeShapeType="1" noTextEdit="1"/>
          </p:cNvSpPr>
          <p:nvPr/>
        </p:nvSpPr>
        <p:spPr bwMode="gray">
          <a:xfrm>
            <a:off x="214282" y="3241132"/>
            <a:ext cx="5429288" cy="11880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ru-RU" sz="6000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ток </a:t>
            </a:r>
            <a:endParaRPr lang="ru-RU" sz="6000" b="1" kern="10" dirty="0">
              <a:ln w="28575">
                <a:solidFill>
                  <a:schemeClr val="bg1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8100" dir="18900000" algn="bl" rotWithShape="0">
                  <a:srgbClr val="000000">
                    <a:alpha val="39998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WordArt 4"/>
          <p:cNvSpPr>
            <a:spLocks noChangeArrowheads="1" noChangeShapeType="1" noTextEdit="1"/>
          </p:cNvSpPr>
          <p:nvPr/>
        </p:nvSpPr>
        <p:spPr bwMode="gray">
          <a:xfrm>
            <a:off x="357158" y="4598454"/>
            <a:ext cx="8501122" cy="11880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ru-RU" sz="6000" b="1" kern="10" dirty="0" smtClean="0">
                <a:ln w="2857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006600"/>
                </a:solidFill>
                <a:effectLst>
                  <a:outerShdw dist="38100" dir="18900000" algn="bl" rotWithShape="0">
                    <a:srgbClr val="000000">
                      <a:alpha val="39998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электролитах</a:t>
            </a:r>
            <a:endParaRPr lang="ru-RU" sz="6000" b="1" kern="10" dirty="0">
              <a:ln w="28575">
                <a:solidFill>
                  <a:schemeClr val="bg1"/>
                </a:solidFill>
                <a:round/>
                <a:headEnd/>
                <a:tailEnd/>
              </a:ln>
              <a:solidFill>
                <a:srgbClr val="006600"/>
              </a:solidFill>
              <a:effectLst>
                <a:outerShdw dist="38100" dir="18900000" algn="bl" rotWithShape="0">
                  <a:srgbClr val="000000">
                    <a:alpha val="39998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lumMod val="65000"/>
              <a:alpha val="8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1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0" y="0"/>
            <a:ext cx="3671133" cy="600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ПРОВОДНИКИ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endParaRPr kumimoji="0" lang="en-US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0" y="1142984"/>
            <a:ext cx="6286512" cy="600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220FB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ДИЭЛЕКТРИКИ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–изоляторы                           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4143372" y="285728"/>
            <a:ext cx="4786314" cy="600164"/>
          </a:xfrm>
          <a:prstGeom prst="rect">
            <a:avLst/>
          </a:prstGeom>
          <a:solidFill>
            <a:schemeClr val="bg2">
              <a:lumMod val="7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– </a:t>
            </a:r>
            <a:r>
              <a:rPr kumimoji="0" lang="ru-RU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эл-литы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плазма                              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2571744"/>
            <a:ext cx="6643702" cy="600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ПОЛУПРОВОДН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плохие…!?                        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357950" y="1194118"/>
            <a:ext cx="203773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v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Group 2"/>
          <p:cNvGrpSpPr>
            <a:grpSpLocks/>
          </p:cNvGrpSpPr>
          <p:nvPr/>
        </p:nvGrpSpPr>
        <p:grpSpPr bwMode="auto">
          <a:xfrm>
            <a:off x="7000892" y="1235062"/>
            <a:ext cx="1714512" cy="622302"/>
            <a:chOff x="9045" y="3860"/>
            <a:chExt cx="886" cy="449"/>
          </a:xfrm>
        </p:grpSpPr>
        <p:sp>
          <p:nvSpPr>
            <p:cNvPr id="8" name="Rectangle 3"/>
            <p:cNvSpPr>
              <a:spLocks noChangeArrowheads="1"/>
            </p:cNvSpPr>
            <p:nvPr/>
          </p:nvSpPr>
          <p:spPr bwMode="auto">
            <a:xfrm>
              <a:off x="9240" y="3882"/>
              <a:ext cx="645" cy="403"/>
            </a:xfrm>
            <a:prstGeom prst="rect">
              <a:avLst/>
            </a:prstGeom>
            <a:noFill/>
            <a:ln w="28575">
              <a:solidFill>
                <a:srgbClr val="0066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" name="Rectangle 4"/>
            <p:cNvSpPr>
              <a:spLocks noChangeArrowheads="1"/>
            </p:cNvSpPr>
            <p:nvPr/>
          </p:nvSpPr>
          <p:spPr bwMode="auto">
            <a:xfrm>
              <a:off x="9413" y="3905"/>
              <a:ext cx="403" cy="334"/>
            </a:xfrm>
            <a:prstGeom prst="rect">
              <a:avLst/>
            </a:prstGeom>
            <a:noFill/>
            <a:ln w="28575">
              <a:solidFill>
                <a:srgbClr val="000099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" name="Rectangle 5"/>
            <p:cNvSpPr>
              <a:spLocks noChangeArrowheads="1"/>
            </p:cNvSpPr>
            <p:nvPr/>
          </p:nvSpPr>
          <p:spPr bwMode="auto">
            <a:xfrm>
              <a:off x="9045" y="3860"/>
              <a:ext cx="886" cy="449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lumMod val="65000"/>
              <a:alpha val="8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457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9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7" grpId="0"/>
      <p:bldP spid="3" grpId="0"/>
      <p:bldP spid="4" grpId="0" animBg="1"/>
      <p:bldP spid="5" grpId="0"/>
      <p:bldP spid="6" grpId="0"/>
      <p:bldP spid="6" grpId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Скругленный прямоугольник 99"/>
          <p:cNvSpPr/>
          <p:nvPr/>
        </p:nvSpPr>
        <p:spPr>
          <a:xfrm>
            <a:off x="2857488" y="5572140"/>
            <a:ext cx="2356165" cy="95032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285720" y="0"/>
            <a:ext cx="283327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ТОК   В  </a:t>
            </a:r>
            <a:r>
              <a:rPr kumimoji="0" lang="ru-RU" sz="3200" b="1" i="0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</a:t>
            </a:r>
            <a:r>
              <a:rPr kumimoji="0" lang="ru-RU" sz="3200" b="1" i="0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</a:t>
            </a:r>
            <a:endParaRPr kumimoji="0" lang="ru-RU" sz="4400" b="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42844" y="642918"/>
            <a:ext cx="3143272" cy="2286016"/>
            <a:chOff x="8545" y="8487"/>
            <a:chExt cx="1292" cy="919"/>
          </a:xfrm>
        </p:grpSpPr>
        <p:sp>
          <p:nvSpPr>
            <p:cNvPr id="3075" name="Line 3"/>
            <p:cNvSpPr>
              <a:spLocks noChangeShapeType="1"/>
            </p:cNvSpPr>
            <p:nvPr/>
          </p:nvSpPr>
          <p:spPr bwMode="auto">
            <a:xfrm flipV="1">
              <a:off x="9066" y="8595"/>
              <a:ext cx="207" cy="16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4" name="Group 4"/>
            <p:cNvGrpSpPr>
              <a:grpSpLocks/>
            </p:cNvGrpSpPr>
            <p:nvPr/>
          </p:nvGrpSpPr>
          <p:grpSpPr bwMode="auto">
            <a:xfrm>
              <a:off x="8545" y="8487"/>
              <a:ext cx="1292" cy="919"/>
              <a:chOff x="8777" y="8487"/>
              <a:chExt cx="1292" cy="919"/>
            </a:xfrm>
          </p:grpSpPr>
          <p:sp>
            <p:nvSpPr>
              <p:cNvPr id="3077" name="AutoShape 5"/>
              <p:cNvSpPr>
                <a:spLocks noChangeArrowheads="1"/>
              </p:cNvSpPr>
              <p:nvPr/>
            </p:nvSpPr>
            <p:spPr bwMode="auto">
              <a:xfrm>
                <a:off x="8793" y="8671"/>
                <a:ext cx="141" cy="168"/>
              </a:xfrm>
              <a:prstGeom prst="flowChartOr">
                <a:avLst/>
              </a:prstGeom>
              <a:solidFill>
                <a:srgbClr val="FFFFFF"/>
              </a:solidFill>
              <a:ln w="571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78" name="AutoShape 6"/>
              <p:cNvSpPr>
                <a:spLocks noChangeArrowheads="1"/>
              </p:cNvSpPr>
              <p:nvPr/>
            </p:nvSpPr>
            <p:spPr bwMode="auto">
              <a:xfrm>
                <a:off x="9237" y="8656"/>
                <a:ext cx="141" cy="168"/>
              </a:xfrm>
              <a:prstGeom prst="flowChartOr">
                <a:avLst/>
              </a:prstGeom>
              <a:solidFill>
                <a:srgbClr val="FFFFFF"/>
              </a:solidFill>
              <a:ln w="571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79" name="AutoShape 7"/>
              <p:cNvSpPr>
                <a:spLocks noChangeArrowheads="1"/>
              </p:cNvSpPr>
              <p:nvPr/>
            </p:nvSpPr>
            <p:spPr bwMode="auto">
              <a:xfrm>
                <a:off x="9712" y="8656"/>
                <a:ext cx="141" cy="168"/>
              </a:xfrm>
              <a:prstGeom prst="flowChartOr">
                <a:avLst/>
              </a:prstGeom>
              <a:solidFill>
                <a:srgbClr val="FFFFFF"/>
              </a:solidFill>
              <a:ln w="571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80" name="AutoShape 8"/>
              <p:cNvSpPr>
                <a:spLocks noChangeArrowheads="1"/>
              </p:cNvSpPr>
              <p:nvPr/>
            </p:nvSpPr>
            <p:spPr bwMode="auto">
              <a:xfrm>
                <a:off x="9712" y="9238"/>
                <a:ext cx="141" cy="168"/>
              </a:xfrm>
              <a:prstGeom prst="flowChartOr">
                <a:avLst/>
              </a:prstGeom>
              <a:solidFill>
                <a:srgbClr val="FFFFFF"/>
              </a:solidFill>
              <a:ln w="571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81" name="AutoShape 9"/>
              <p:cNvSpPr>
                <a:spLocks noChangeArrowheads="1"/>
              </p:cNvSpPr>
              <p:nvPr/>
            </p:nvSpPr>
            <p:spPr bwMode="auto">
              <a:xfrm>
                <a:off x="9227" y="9223"/>
                <a:ext cx="141" cy="168"/>
              </a:xfrm>
              <a:prstGeom prst="flowChartOr">
                <a:avLst/>
              </a:prstGeom>
              <a:solidFill>
                <a:srgbClr val="FFFFFF"/>
              </a:solidFill>
              <a:ln w="571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82" name="AutoShape 10"/>
              <p:cNvSpPr>
                <a:spLocks noChangeArrowheads="1"/>
              </p:cNvSpPr>
              <p:nvPr/>
            </p:nvSpPr>
            <p:spPr bwMode="auto">
              <a:xfrm>
                <a:off x="8777" y="9223"/>
                <a:ext cx="141" cy="168"/>
              </a:xfrm>
              <a:prstGeom prst="flowChartOr">
                <a:avLst/>
              </a:prstGeom>
              <a:solidFill>
                <a:srgbClr val="FFFFFF"/>
              </a:solidFill>
              <a:ln w="571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83" name="AutoShape 11"/>
              <p:cNvSpPr>
                <a:spLocks noChangeArrowheads="1"/>
              </p:cNvSpPr>
              <p:nvPr/>
            </p:nvSpPr>
            <p:spPr bwMode="auto">
              <a:xfrm>
                <a:off x="9007" y="9024"/>
                <a:ext cx="141" cy="168"/>
              </a:xfrm>
              <a:prstGeom prst="flowChartOr">
                <a:avLst/>
              </a:prstGeom>
              <a:solidFill>
                <a:srgbClr val="FFFFFF"/>
              </a:solidFill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84" name="AutoShape 12"/>
              <p:cNvSpPr>
                <a:spLocks noChangeArrowheads="1"/>
              </p:cNvSpPr>
              <p:nvPr/>
            </p:nvSpPr>
            <p:spPr bwMode="auto">
              <a:xfrm>
                <a:off x="9436" y="9009"/>
                <a:ext cx="141" cy="168"/>
              </a:xfrm>
              <a:prstGeom prst="flowChartOr">
                <a:avLst/>
              </a:prstGeom>
              <a:solidFill>
                <a:srgbClr val="FFFFFF"/>
              </a:solidFill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85" name="AutoShape 13"/>
              <p:cNvSpPr>
                <a:spLocks noChangeArrowheads="1"/>
              </p:cNvSpPr>
              <p:nvPr/>
            </p:nvSpPr>
            <p:spPr bwMode="auto">
              <a:xfrm>
                <a:off x="9928" y="8992"/>
                <a:ext cx="141" cy="168"/>
              </a:xfrm>
              <a:prstGeom prst="flowChartOr">
                <a:avLst/>
              </a:prstGeom>
              <a:solidFill>
                <a:srgbClr val="FFFFFF"/>
              </a:solidFill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86" name="AutoShape 14"/>
              <p:cNvSpPr>
                <a:spLocks noChangeArrowheads="1"/>
              </p:cNvSpPr>
              <p:nvPr/>
            </p:nvSpPr>
            <p:spPr bwMode="auto">
              <a:xfrm>
                <a:off x="9023" y="8487"/>
                <a:ext cx="141" cy="168"/>
              </a:xfrm>
              <a:prstGeom prst="flowChartOr">
                <a:avLst/>
              </a:prstGeom>
              <a:solidFill>
                <a:srgbClr val="FFFFFF"/>
              </a:solidFill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87" name="AutoShape 15"/>
              <p:cNvSpPr>
                <a:spLocks noChangeArrowheads="1"/>
              </p:cNvSpPr>
              <p:nvPr/>
            </p:nvSpPr>
            <p:spPr bwMode="auto">
              <a:xfrm>
                <a:off x="9438" y="8487"/>
                <a:ext cx="141" cy="168"/>
              </a:xfrm>
              <a:prstGeom prst="flowChartOr">
                <a:avLst/>
              </a:prstGeom>
              <a:solidFill>
                <a:srgbClr val="FFFFFF"/>
              </a:solidFill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88" name="AutoShape 16"/>
              <p:cNvSpPr>
                <a:spLocks noChangeArrowheads="1"/>
              </p:cNvSpPr>
              <p:nvPr/>
            </p:nvSpPr>
            <p:spPr bwMode="auto">
              <a:xfrm>
                <a:off x="9921" y="8488"/>
                <a:ext cx="141" cy="168"/>
              </a:xfrm>
              <a:prstGeom prst="flowChartOr">
                <a:avLst/>
              </a:prstGeom>
              <a:solidFill>
                <a:srgbClr val="FFFFFF"/>
              </a:solidFill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grpSp>
            <p:nvGrpSpPr>
              <p:cNvPr id="5" name="Group 17"/>
              <p:cNvGrpSpPr>
                <a:grpSpLocks/>
              </p:cNvGrpSpPr>
              <p:nvPr/>
            </p:nvGrpSpPr>
            <p:grpSpPr bwMode="auto">
              <a:xfrm>
                <a:off x="8832" y="8511"/>
                <a:ext cx="1195" cy="834"/>
                <a:chOff x="8824" y="8511"/>
                <a:chExt cx="1195" cy="834"/>
              </a:xfrm>
            </p:grpSpPr>
            <p:sp>
              <p:nvSpPr>
                <p:cNvPr id="3090" name="Line 18"/>
                <p:cNvSpPr>
                  <a:spLocks noChangeShapeType="1"/>
                </p:cNvSpPr>
                <p:nvPr/>
              </p:nvSpPr>
              <p:spPr bwMode="auto">
                <a:xfrm>
                  <a:off x="8824" y="9329"/>
                  <a:ext cx="965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091" name="Line 19"/>
                <p:cNvSpPr>
                  <a:spLocks noChangeShapeType="1"/>
                </p:cNvSpPr>
                <p:nvPr/>
              </p:nvSpPr>
              <p:spPr bwMode="auto">
                <a:xfrm>
                  <a:off x="9054" y="9084"/>
                  <a:ext cx="965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092" name="Line 20"/>
                <p:cNvSpPr>
                  <a:spLocks noChangeShapeType="1"/>
                </p:cNvSpPr>
                <p:nvPr/>
              </p:nvSpPr>
              <p:spPr bwMode="auto">
                <a:xfrm>
                  <a:off x="8885" y="8778"/>
                  <a:ext cx="965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093" name="Line 21"/>
                <p:cNvSpPr>
                  <a:spLocks noChangeShapeType="1"/>
                </p:cNvSpPr>
                <p:nvPr/>
              </p:nvSpPr>
              <p:spPr bwMode="auto">
                <a:xfrm>
                  <a:off x="9053" y="8564"/>
                  <a:ext cx="965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094" name="Line 22"/>
                <p:cNvSpPr>
                  <a:spLocks noChangeShapeType="1"/>
                </p:cNvSpPr>
                <p:nvPr/>
              </p:nvSpPr>
              <p:spPr bwMode="auto">
                <a:xfrm>
                  <a:off x="8854" y="8763"/>
                  <a:ext cx="0" cy="58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095" name="Line 23"/>
                <p:cNvSpPr>
                  <a:spLocks noChangeShapeType="1"/>
                </p:cNvSpPr>
                <p:nvPr/>
              </p:nvSpPr>
              <p:spPr bwMode="auto">
                <a:xfrm>
                  <a:off x="9298" y="8748"/>
                  <a:ext cx="0" cy="58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096" name="Line 24"/>
                <p:cNvSpPr>
                  <a:spLocks noChangeShapeType="1"/>
                </p:cNvSpPr>
                <p:nvPr/>
              </p:nvSpPr>
              <p:spPr bwMode="auto">
                <a:xfrm>
                  <a:off x="9773" y="8748"/>
                  <a:ext cx="0" cy="58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097" name="Line 25"/>
                <p:cNvSpPr>
                  <a:spLocks noChangeShapeType="1"/>
                </p:cNvSpPr>
                <p:nvPr/>
              </p:nvSpPr>
              <p:spPr bwMode="auto">
                <a:xfrm>
                  <a:off x="10004" y="8534"/>
                  <a:ext cx="0" cy="58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098" name="Line 26"/>
                <p:cNvSpPr>
                  <a:spLocks noChangeShapeType="1"/>
                </p:cNvSpPr>
                <p:nvPr/>
              </p:nvSpPr>
              <p:spPr bwMode="auto">
                <a:xfrm>
                  <a:off x="9475" y="8534"/>
                  <a:ext cx="0" cy="58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099" name="Line 27"/>
                <p:cNvSpPr>
                  <a:spLocks noChangeShapeType="1"/>
                </p:cNvSpPr>
                <p:nvPr/>
              </p:nvSpPr>
              <p:spPr bwMode="auto">
                <a:xfrm>
                  <a:off x="9084" y="8511"/>
                  <a:ext cx="0" cy="58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100" name="Line 28"/>
                <p:cNvSpPr>
                  <a:spLocks noChangeShapeType="1"/>
                </p:cNvSpPr>
                <p:nvPr/>
              </p:nvSpPr>
              <p:spPr bwMode="auto">
                <a:xfrm flipV="1">
                  <a:off x="8854" y="9138"/>
                  <a:ext cx="207" cy="161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101" name="Line 29"/>
                <p:cNvSpPr>
                  <a:spLocks noChangeShapeType="1"/>
                </p:cNvSpPr>
                <p:nvPr/>
              </p:nvSpPr>
              <p:spPr bwMode="auto">
                <a:xfrm flipV="1">
                  <a:off x="9344" y="9100"/>
                  <a:ext cx="207" cy="161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102" name="Line 30"/>
                <p:cNvSpPr>
                  <a:spLocks noChangeShapeType="1"/>
                </p:cNvSpPr>
                <p:nvPr/>
              </p:nvSpPr>
              <p:spPr bwMode="auto">
                <a:xfrm flipV="1">
                  <a:off x="9758" y="8595"/>
                  <a:ext cx="207" cy="161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103" name="Line 31"/>
                <p:cNvSpPr>
                  <a:spLocks noChangeShapeType="1"/>
                </p:cNvSpPr>
                <p:nvPr/>
              </p:nvSpPr>
              <p:spPr bwMode="auto">
                <a:xfrm flipV="1">
                  <a:off x="8907" y="8580"/>
                  <a:ext cx="207" cy="161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104" name="Line 32"/>
                <p:cNvSpPr>
                  <a:spLocks noChangeShapeType="1"/>
                </p:cNvSpPr>
                <p:nvPr/>
              </p:nvSpPr>
              <p:spPr bwMode="auto">
                <a:xfrm flipV="1">
                  <a:off x="9796" y="9138"/>
                  <a:ext cx="207" cy="161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</p:grpSp>
        </p:grpSp>
      </p:grpSp>
      <p:grpSp>
        <p:nvGrpSpPr>
          <p:cNvPr id="6" name="Group 2"/>
          <p:cNvGrpSpPr>
            <a:grpSpLocks/>
          </p:cNvGrpSpPr>
          <p:nvPr/>
        </p:nvGrpSpPr>
        <p:grpSpPr bwMode="auto">
          <a:xfrm>
            <a:off x="2857488" y="2285994"/>
            <a:ext cx="285751" cy="285750"/>
            <a:chOff x="1783" y="8526"/>
            <a:chExt cx="366" cy="388"/>
          </a:xfrm>
        </p:grpSpPr>
        <p:sp>
          <p:nvSpPr>
            <p:cNvPr id="37" name="Line 3"/>
            <p:cNvSpPr>
              <a:spLocks noChangeShapeType="1"/>
            </p:cNvSpPr>
            <p:nvPr/>
          </p:nvSpPr>
          <p:spPr bwMode="auto">
            <a:xfrm>
              <a:off x="1871" y="8723"/>
              <a:ext cx="207" cy="0"/>
            </a:xfrm>
            <a:prstGeom prst="line">
              <a:avLst/>
            </a:prstGeom>
            <a:noFill/>
            <a:ln w="28575">
              <a:solidFill>
                <a:srgbClr val="0066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" name="Oval 4"/>
            <p:cNvSpPr>
              <a:spLocks noChangeArrowheads="1"/>
            </p:cNvSpPr>
            <p:nvPr/>
          </p:nvSpPr>
          <p:spPr bwMode="auto">
            <a:xfrm>
              <a:off x="1783" y="8526"/>
              <a:ext cx="366" cy="388"/>
            </a:xfrm>
            <a:prstGeom prst="ellipse">
              <a:avLst/>
            </a:prstGeom>
            <a:noFill/>
            <a:ln w="28575">
              <a:solidFill>
                <a:srgbClr val="0066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7" name="Group 2"/>
          <p:cNvGrpSpPr>
            <a:grpSpLocks/>
          </p:cNvGrpSpPr>
          <p:nvPr/>
        </p:nvGrpSpPr>
        <p:grpSpPr bwMode="auto">
          <a:xfrm>
            <a:off x="2857488" y="1643052"/>
            <a:ext cx="285751" cy="285750"/>
            <a:chOff x="1783" y="8526"/>
            <a:chExt cx="366" cy="388"/>
          </a:xfrm>
        </p:grpSpPr>
        <p:sp>
          <p:nvSpPr>
            <p:cNvPr id="40" name="Line 3"/>
            <p:cNvSpPr>
              <a:spLocks noChangeShapeType="1"/>
            </p:cNvSpPr>
            <p:nvPr/>
          </p:nvSpPr>
          <p:spPr bwMode="auto">
            <a:xfrm>
              <a:off x="1871" y="8723"/>
              <a:ext cx="207" cy="0"/>
            </a:xfrm>
            <a:prstGeom prst="line">
              <a:avLst/>
            </a:prstGeom>
            <a:noFill/>
            <a:ln w="28575">
              <a:solidFill>
                <a:srgbClr val="0066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" name="Oval 4"/>
            <p:cNvSpPr>
              <a:spLocks noChangeArrowheads="1"/>
            </p:cNvSpPr>
            <p:nvPr/>
          </p:nvSpPr>
          <p:spPr bwMode="auto">
            <a:xfrm>
              <a:off x="1783" y="8526"/>
              <a:ext cx="366" cy="388"/>
            </a:xfrm>
            <a:prstGeom prst="ellipse">
              <a:avLst/>
            </a:prstGeom>
            <a:noFill/>
            <a:ln w="28575">
              <a:solidFill>
                <a:srgbClr val="0066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8" name="Group 2"/>
          <p:cNvGrpSpPr>
            <a:grpSpLocks/>
          </p:cNvGrpSpPr>
          <p:nvPr/>
        </p:nvGrpSpPr>
        <p:grpSpPr bwMode="auto">
          <a:xfrm>
            <a:off x="2857488" y="1071548"/>
            <a:ext cx="285751" cy="285750"/>
            <a:chOff x="1783" y="8526"/>
            <a:chExt cx="366" cy="388"/>
          </a:xfrm>
        </p:grpSpPr>
        <p:sp>
          <p:nvSpPr>
            <p:cNvPr id="43" name="Line 3"/>
            <p:cNvSpPr>
              <a:spLocks noChangeShapeType="1"/>
            </p:cNvSpPr>
            <p:nvPr/>
          </p:nvSpPr>
          <p:spPr bwMode="auto">
            <a:xfrm>
              <a:off x="1871" y="8723"/>
              <a:ext cx="207" cy="0"/>
            </a:xfrm>
            <a:prstGeom prst="line">
              <a:avLst/>
            </a:prstGeom>
            <a:noFill/>
            <a:ln w="28575">
              <a:solidFill>
                <a:srgbClr val="0066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4" name="Oval 4"/>
            <p:cNvSpPr>
              <a:spLocks noChangeArrowheads="1"/>
            </p:cNvSpPr>
            <p:nvPr/>
          </p:nvSpPr>
          <p:spPr bwMode="auto">
            <a:xfrm>
              <a:off x="1783" y="8526"/>
              <a:ext cx="366" cy="388"/>
            </a:xfrm>
            <a:prstGeom prst="ellipse">
              <a:avLst/>
            </a:prstGeom>
            <a:noFill/>
            <a:ln w="28575">
              <a:solidFill>
                <a:srgbClr val="0066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105" name="Rectangle 33"/>
          <p:cNvSpPr>
            <a:spLocks noChangeArrowheads="1"/>
          </p:cNvSpPr>
          <p:nvPr/>
        </p:nvSpPr>
        <p:spPr bwMode="auto">
          <a:xfrm>
            <a:off x="6286512" y="571480"/>
            <a:ext cx="2837252" cy="46166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v</a:t>
            </a:r>
            <a:r>
              <a:rPr kumimoji="0" lang="ru-RU" sz="1600" b="1" i="0" u="none" strike="noStrike" cap="none" normalizeH="0" baseline="-30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ПОЛЯ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= 300 000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км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/с  </a:t>
            </a:r>
          </a:p>
        </p:txBody>
      </p:sp>
      <p:sp>
        <p:nvSpPr>
          <p:cNvPr id="46" name="Прямоугольник 45"/>
          <p:cNvSpPr/>
          <p:nvPr/>
        </p:nvSpPr>
        <p:spPr>
          <a:xfrm>
            <a:off x="3500430" y="0"/>
            <a:ext cx="264320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b="1" dirty="0" smtClean="0">
                <a:solidFill>
                  <a:srgbClr val="0066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электронный газ       </a:t>
            </a:r>
            <a:endParaRPr lang="ru-RU" sz="1400" dirty="0" smtClean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6056873" y="-23178"/>
            <a:ext cx="3087127" cy="52322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non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"шагом   марш!"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endParaRPr lang="ru-RU" sz="2800" dirty="0"/>
          </a:p>
        </p:txBody>
      </p:sp>
      <p:sp>
        <p:nvSpPr>
          <p:cNvPr id="48" name="Прямоугольник 47"/>
          <p:cNvSpPr/>
          <p:nvPr/>
        </p:nvSpPr>
        <p:spPr>
          <a:xfrm>
            <a:off x="3929058" y="428604"/>
            <a:ext cx="18573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b="1" dirty="0" smtClean="0">
                <a:solidFill>
                  <a:srgbClr val="0066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</a:t>
            </a:r>
            <a:r>
              <a:rPr lang="ru-RU" sz="2400" b="1" baseline="-30000" dirty="0" smtClean="0">
                <a:solidFill>
                  <a:srgbClr val="0066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</a:t>
            </a:r>
            <a:r>
              <a:rPr lang="ru-RU" sz="2400" b="1" dirty="0" smtClean="0">
                <a:solidFill>
                  <a:srgbClr val="0066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0066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</a:t>
            </a:r>
            <a:r>
              <a:rPr lang="ru-RU" sz="2400" b="1" dirty="0" smtClean="0">
                <a:solidFill>
                  <a:srgbClr val="0066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</a:t>
            </a:r>
            <a:r>
              <a:rPr lang="ru-RU" sz="2400" b="1" dirty="0" smtClean="0">
                <a:solidFill>
                  <a:srgbClr val="0066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мм/с                 </a:t>
            </a:r>
            <a:endParaRPr lang="ru-RU" sz="1400" dirty="0" smtClean="0">
              <a:solidFill>
                <a:srgbClr val="006600"/>
              </a:solidFill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49" name="Rectangle 1"/>
          <p:cNvSpPr>
            <a:spLocks noChangeArrowheads="1"/>
          </p:cNvSpPr>
          <p:nvPr/>
        </p:nvSpPr>
        <p:spPr bwMode="auto">
          <a:xfrm>
            <a:off x="2928926" y="5429264"/>
            <a:ext cx="2504404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1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движение</a:t>
            </a:r>
            <a:r>
              <a:rPr kumimoji="0" lang="ru-RU" sz="3200" b="1" i="0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электронов  </a:t>
            </a:r>
            <a:endParaRPr kumimoji="0" lang="ru-RU" sz="4400" b="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033" name="Rectangle 1"/>
          <p:cNvSpPr>
            <a:spLocks noChangeArrowheads="1"/>
          </p:cNvSpPr>
          <p:nvPr/>
        </p:nvSpPr>
        <p:spPr bwMode="auto">
          <a:xfrm>
            <a:off x="4286280" y="1110793"/>
            <a:ext cx="4643438" cy="224676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762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1.электронный газ      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з-ны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               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3…с ионами                          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4.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</a:t>
            </a:r>
            <a:r>
              <a:rPr kumimoji="0" lang="ru-RU" sz="2800" b="1" i="0" u="none" strike="noStrike" cap="none" normalizeH="0" baseline="-30000" dirty="0" err="1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</a:t>
            </a:r>
            <a:r>
              <a:rPr kumimoji="0" lang="ru-RU" sz="2800" b="1" i="0" u="none" strike="noStrike" cap="none" normalizeH="0" baseline="-3000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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иону полностью…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квантовые </a:t>
            </a:r>
            <a:r>
              <a:rPr kumimoji="0" lang="ru-RU" sz="2800" b="1" i="1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з-ны</a:t>
            </a:r>
            <a:endParaRPr kumimoji="0" lang="ru-RU" sz="2800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44034" name="Rectangle 2"/>
          <p:cNvSpPr>
            <a:spLocks noChangeArrowheads="1"/>
          </p:cNvSpPr>
          <p:nvPr/>
        </p:nvSpPr>
        <p:spPr bwMode="auto">
          <a:xfrm>
            <a:off x="0" y="3446536"/>
            <a:ext cx="2866554" cy="70788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1901   </a:t>
            </a:r>
            <a:r>
              <a:rPr kumimoji="0" lang="ru-RU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Рикке</a:t>
            </a:r>
            <a:endParaRPr kumimoji="0" lang="ru-RU" sz="5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4035" name="Group 3"/>
          <p:cNvGrpSpPr>
            <a:grpSpLocks/>
          </p:cNvGrpSpPr>
          <p:nvPr/>
        </p:nvGrpSpPr>
        <p:grpSpPr bwMode="auto">
          <a:xfrm>
            <a:off x="3000364" y="3500438"/>
            <a:ext cx="1834074" cy="571504"/>
            <a:chOff x="10748" y="4147"/>
            <a:chExt cx="944" cy="141"/>
          </a:xfrm>
        </p:grpSpPr>
        <p:sp>
          <p:nvSpPr>
            <p:cNvPr id="44036" name="Rectangle 4"/>
            <p:cNvSpPr>
              <a:spLocks noChangeArrowheads="1"/>
            </p:cNvSpPr>
            <p:nvPr/>
          </p:nvSpPr>
          <p:spPr bwMode="auto">
            <a:xfrm>
              <a:off x="10748" y="4147"/>
              <a:ext cx="311" cy="141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4037" name="Rectangle 5"/>
            <p:cNvSpPr>
              <a:spLocks noChangeArrowheads="1"/>
            </p:cNvSpPr>
            <p:nvPr/>
          </p:nvSpPr>
          <p:spPr bwMode="auto">
            <a:xfrm>
              <a:off x="11070" y="4147"/>
              <a:ext cx="311" cy="141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4038" name="Rectangle 6"/>
            <p:cNvSpPr>
              <a:spLocks noChangeArrowheads="1"/>
            </p:cNvSpPr>
            <p:nvPr/>
          </p:nvSpPr>
          <p:spPr bwMode="auto">
            <a:xfrm>
              <a:off x="11381" y="4147"/>
              <a:ext cx="311" cy="141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44039" name="Rectangle 7"/>
          <p:cNvSpPr>
            <a:spLocks noChangeArrowheads="1"/>
          </p:cNvSpPr>
          <p:nvPr/>
        </p:nvSpPr>
        <p:spPr bwMode="auto">
          <a:xfrm>
            <a:off x="0" y="4189405"/>
            <a:ext cx="5350247" cy="95410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1913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Мандельштам,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Папалекси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1916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Стюарт,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Толмен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4040" name="Group 8"/>
          <p:cNvGrpSpPr>
            <a:grpSpLocks/>
          </p:cNvGrpSpPr>
          <p:nvPr/>
        </p:nvGrpSpPr>
        <p:grpSpPr bwMode="auto">
          <a:xfrm>
            <a:off x="6215074" y="3571876"/>
            <a:ext cx="2286016" cy="1928826"/>
            <a:chOff x="836" y="4427"/>
            <a:chExt cx="1691" cy="1192"/>
          </a:xfrm>
        </p:grpSpPr>
        <p:grpSp>
          <p:nvGrpSpPr>
            <p:cNvPr id="44041" name="Group 9"/>
            <p:cNvGrpSpPr>
              <a:grpSpLocks/>
            </p:cNvGrpSpPr>
            <p:nvPr/>
          </p:nvGrpSpPr>
          <p:grpSpPr bwMode="auto">
            <a:xfrm rot="5400000" flipH="1">
              <a:off x="772" y="4491"/>
              <a:ext cx="1192" cy="1064"/>
              <a:chOff x="1915" y="7147"/>
              <a:chExt cx="1192" cy="1064"/>
            </a:xfrm>
          </p:grpSpPr>
          <p:sp>
            <p:nvSpPr>
              <p:cNvPr id="44042" name="Rectangle 10"/>
              <p:cNvSpPr>
                <a:spLocks noChangeArrowheads="1"/>
              </p:cNvSpPr>
              <p:nvPr/>
            </p:nvSpPr>
            <p:spPr bwMode="auto">
              <a:xfrm>
                <a:off x="1915" y="7399"/>
                <a:ext cx="1192" cy="659"/>
              </a:xfrm>
              <a:prstGeom prst="rect">
                <a:avLst/>
              </a:prstGeom>
              <a:noFill/>
              <a:ln w="38100">
                <a:solidFill>
                  <a:srgbClr val="0000FF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grpSp>
            <p:nvGrpSpPr>
              <p:cNvPr id="44043" name="Group 11"/>
              <p:cNvGrpSpPr>
                <a:grpSpLocks/>
              </p:cNvGrpSpPr>
              <p:nvPr/>
            </p:nvGrpSpPr>
            <p:grpSpPr bwMode="auto">
              <a:xfrm>
                <a:off x="1978" y="7270"/>
                <a:ext cx="357" cy="935"/>
                <a:chOff x="2020" y="7270"/>
                <a:chExt cx="357" cy="935"/>
              </a:xfrm>
            </p:grpSpPr>
            <p:sp>
              <p:nvSpPr>
                <p:cNvPr id="44044" name="Arc 12"/>
                <p:cNvSpPr>
                  <a:spLocks/>
                </p:cNvSpPr>
                <p:nvPr/>
              </p:nvSpPr>
              <p:spPr bwMode="auto">
                <a:xfrm flipV="1">
                  <a:off x="2020" y="8064"/>
                  <a:ext cx="174" cy="141"/>
                </a:xfrm>
                <a:custGeom>
                  <a:avLst/>
                  <a:gdLst>
                    <a:gd name="G0" fmla="+- 21573 0 0"/>
                    <a:gd name="G1" fmla="+- 21600 0 0"/>
                    <a:gd name="G2" fmla="+- 21600 0 0"/>
                    <a:gd name="T0" fmla="*/ 0 w 43173"/>
                    <a:gd name="T1" fmla="*/ 20524 h 21600"/>
                    <a:gd name="T2" fmla="*/ 43173 w 43173"/>
                    <a:gd name="T3" fmla="*/ 21600 h 21600"/>
                    <a:gd name="T4" fmla="*/ 21573 w 43173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3173" h="21600" fill="none" extrusionOk="0">
                      <a:moveTo>
                        <a:pt x="-1" y="20523"/>
                      </a:moveTo>
                      <a:cubicBezTo>
                        <a:pt x="573" y="9027"/>
                        <a:pt x="10061" y="-1"/>
                        <a:pt x="21573" y="0"/>
                      </a:cubicBezTo>
                      <a:cubicBezTo>
                        <a:pt x="33502" y="0"/>
                        <a:pt x="43173" y="9670"/>
                        <a:pt x="43173" y="21600"/>
                      </a:cubicBezTo>
                    </a:path>
                    <a:path w="43173" h="21600" stroke="0" extrusionOk="0">
                      <a:moveTo>
                        <a:pt x="-1" y="20523"/>
                      </a:moveTo>
                      <a:cubicBezTo>
                        <a:pt x="573" y="9027"/>
                        <a:pt x="10061" y="-1"/>
                        <a:pt x="21573" y="0"/>
                      </a:cubicBezTo>
                      <a:cubicBezTo>
                        <a:pt x="33502" y="0"/>
                        <a:pt x="43173" y="9670"/>
                        <a:pt x="43173" y="21600"/>
                      </a:cubicBezTo>
                      <a:lnTo>
                        <a:pt x="21573" y="21600"/>
                      </a:lnTo>
                      <a:close/>
                    </a:path>
                  </a:pathLst>
                </a:custGeom>
                <a:noFill/>
                <a:ln w="38100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44045" name="Arc 13"/>
                <p:cNvSpPr>
                  <a:spLocks/>
                </p:cNvSpPr>
                <p:nvPr/>
              </p:nvSpPr>
              <p:spPr bwMode="auto">
                <a:xfrm>
                  <a:off x="2203" y="7270"/>
                  <a:ext cx="174" cy="141"/>
                </a:xfrm>
                <a:custGeom>
                  <a:avLst/>
                  <a:gdLst>
                    <a:gd name="G0" fmla="+- 21573 0 0"/>
                    <a:gd name="G1" fmla="+- 21600 0 0"/>
                    <a:gd name="G2" fmla="+- 21600 0 0"/>
                    <a:gd name="T0" fmla="*/ 0 w 43173"/>
                    <a:gd name="T1" fmla="*/ 20524 h 21600"/>
                    <a:gd name="T2" fmla="*/ 43173 w 43173"/>
                    <a:gd name="T3" fmla="*/ 21600 h 21600"/>
                    <a:gd name="T4" fmla="*/ 21573 w 43173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3173" h="21600" fill="none" extrusionOk="0">
                      <a:moveTo>
                        <a:pt x="-1" y="20523"/>
                      </a:moveTo>
                      <a:cubicBezTo>
                        <a:pt x="573" y="9027"/>
                        <a:pt x="10061" y="-1"/>
                        <a:pt x="21573" y="0"/>
                      </a:cubicBezTo>
                      <a:cubicBezTo>
                        <a:pt x="33502" y="0"/>
                        <a:pt x="43173" y="9670"/>
                        <a:pt x="43173" y="21600"/>
                      </a:cubicBezTo>
                    </a:path>
                    <a:path w="43173" h="21600" stroke="0" extrusionOk="0">
                      <a:moveTo>
                        <a:pt x="-1" y="20523"/>
                      </a:moveTo>
                      <a:cubicBezTo>
                        <a:pt x="573" y="9027"/>
                        <a:pt x="10061" y="-1"/>
                        <a:pt x="21573" y="0"/>
                      </a:cubicBezTo>
                      <a:cubicBezTo>
                        <a:pt x="33502" y="0"/>
                        <a:pt x="43173" y="9670"/>
                        <a:pt x="43173" y="21600"/>
                      </a:cubicBezTo>
                      <a:lnTo>
                        <a:pt x="21573" y="21600"/>
                      </a:lnTo>
                      <a:close/>
                    </a:path>
                  </a:pathLst>
                </a:custGeom>
                <a:noFill/>
                <a:ln w="38100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44046" name="Line 14"/>
                <p:cNvSpPr>
                  <a:spLocks noChangeShapeType="1"/>
                </p:cNvSpPr>
                <p:nvPr/>
              </p:nvSpPr>
              <p:spPr bwMode="auto">
                <a:xfrm>
                  <a:off x="2200" y="7413"/>
                  <a:ext cx="0" cy="634"/>
                </a:xfrm>
                <a:prstGeom prst="line">
                  <a:avLst/>
                </a:prstGeom>
                <a:noFill/>
                <a:ln w="38100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</p:grpSp>
          <p:grpSp>
            <p:nvGrpSpPr>
              <p:cNvPr id="44047" name="Group 15"/>
              <p:cNvGrpSpPr>
                <a:grpSpLocks/>
              </p:cNvGrpSpPr>
              <p:nvPr/>
            </p:nvGrpSpPr>
            <p:grpSpPr bwMode="auto">
              <a:xfrm>
                <a:off x="2341" y="7276"/>
                <a:ext cx="357" cy="935"/>
                <a:chOff x="2020" y="7270"/>
                <a:chExt cx="357" cy="935"/>
              </a:xfrm>
            </p:grpSpPr>
            <p:sp>
              <p:nvSpPr>
                <p:cNvPr id="44048" name="Arc 16"/>
                <p:cNvSpPr>
                  <a:spLocks/>
                </p:cNvSpPr>
                <p:nvPr/>
              </p:nvSpPr>
              <p:spPr bwMode="auto">
                <a:xfrm flipV="1">
                  <a:off x="2020" y="8064"/>
                  <a:ext cx="174" cy="141"/>
                </a:xfrm>
                <a:custGeom>
                  <a:avLst/>
                  <a:gdLst>
                    <a:gd name="G0" fmla="+- 21573 0 0"/>
                    <a:gd name="G1" fmla="+- 21600 0 0"/>
                    <a:gd name="G2" fmla="+- 21600 0 0"/>
                    <a:gd name="T0" fmla="*/ 0 w 43173"/>
                    <a:gd name="T1" fmla="*/ 20524 h 21600"/>
                    <a:gd name="T2" fmla="*/ 43173 w 43173"/>
                    <a:gd name="T3" fmla="*/ 21600 h 21600"/>
                    <a:gd name="T4" fmla="*/ 21573 w 43173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3173" h="21600" fill="none" extrusionOk="0">
                      <a:moveTo>
                        <a:pt x="-1" y="20523"/>
                      </a:moveTo>
                      <a:cubicBezTo>
                        <a:pt x="573" y="9027"/>
                        <a:pt x="10061" y="-1"/>
                        <a:pt x="21573" y="0"/>
                      </a:cubicBezTo>
                      <a:cubicBezTo>
                        <a:pt x="33502" y="0"/>
                        <a:pt x="43173" y="9670"/>
                        <a:pt x="43173" y="21600"/>
                      </a:cubicBezTo>
                    </a:path>
                    <a:path w="43173" h="21600" stroke="0" extrusionOk="0">
                      <a:moveTo>
                        <a:pt x="-1" y="20523"/>
                      </a:moveTo>
                      <a:cubicBezTo>
                        <a:pt x="573" y="9027"/>
                        <a:pt x="10061" y="-1"/>
                        <a:pt x="21573" y="0"/>
                      </a:cubicBezTo>
                      <a:cubicBezTo>
                        <a:pt x="33502" y="0"/>
                        <a:pt x="43173" y="9670"/>
                        <a:pt x="43173" y="21600"/>
                      </a:cubicBezTo>
                      <a:lnTo>
                        <a:pt x="21573" y="21600"/>
                      </a:lnTo>
                      <a:close/>
                    </a:path>
                  </a:pathLst>
                </a:custGeom>
                <a:noFill/>
                <a:ln w="38100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44049" name="Arc 17"/>
                <p:cNvSpPr>
                  <a:spLocks/>
                </p:cNvSpPr>
                <p:nvPr/>
              </p:nvSpPr>
              <p:spPr bwMode="auto">
                <a:xfrm>
                  <a:off x="2203" y="7270"/>
                  <a:ext cx="174" cy="141"/>
                </a:xfrm>
                <a:custGeom>
                  <a:avLst/>
                  <a:gdLst>
                    <a:gd name="G0" fmla="+- 21573 0 0"/>
                    <a:gd name="G1" fmla="+- 21600 0 0"/>
                    <a:gd name="G2" fmla="+- 21600 0 0"/>
                    <a:gd name="T0" fmla="*/ 0 w 43173"/>
                    <a:gd name="T1" fmla="*/ 20524 h 21600"/>
                    <a:gd name="T2" fmla="*/ 43173 w 43173"/>
                    <a:gd name="T3" fmla="*/ 21600 h 21600"/>
                    <a:gd name="T4" fmla="*/ 21573 w 43173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3173" h="21600" fill="none" extrusionOk="0">
                      <a:moveTo>
                        <a:pt x="-1" y="20523"/>
                      </a:moveTo>
                      <a:cubicBezTo>
                        <a:pt x="573" y="9027"/>
                        <a:pt x="10061" y="-1"/>
                        <a:pt x="21573" y="0"/>
                      </a:cubicBezTo>
                      <a:cubicBezTo>
                        <a:pt x="33502" y="0"/>
                        <a:pt x="43173" y="9670"/>
                        <a:pt x="43173" y="21600"/>
                      </a:cubicBezTo>
                    </a:path>
                    <a:path w="43173" h="21600" stroke="0" extrusionOk="0">
                      <a:moveTo>
                        <a:pt x="-1" y="20523"/>
                      </a:moveTo>
                      <a:cubicBezTo>
                        <a:pt x="573" y="9027"/>
                        <a:pt x="10061" y="-1"/>
                        <a:pt x="21573" y="0"/>
                      </a:cubicBezTo>
                      <a:cubicBezTo>
                        <a:pt x="33502" y="0"/>
                        <a:pt x="43173" y="9670"/>
                        <a:pt x="43173" y="21600"/>
                      </a:cubicBezTo>
                      <a:lnTo>
                        <a:pt x="21573" y="21600"/>
                      </a:lnTo>
                      <a:close/>
                    </a:path>
                  </a:pathLst>
                </a:custGeom>
                <a:noFill/>
                <a:ln w="38100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44050" name="Line 18"/>
                <p:cNvSpPr>
                  <a:spLocks noChangeShapeType="1"/>
                </p:cNvSpPr>
                <p:nvPr/>
              </p:nvSpPr>
              <p:spPr bwMode="auto">
                <a:xfrm>
                  <a:off x="2200" y="7413"/>
                  <a:ext cx="0" cy="634"/>
                </a:xfrm>
                <a:prstGeom prst="line">
                  <a:avLst/>
                </a:prstGeom>
                <a:noFill/>
                <a:ln w="38100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</p:grpSp>
          <p:sp>
            <p:nvSpPr>
              <p:cNvPr id="44051" name="Arc 19"/>
              <p:cNvSpPr>
                <a:spLocks/>
              </p:cNvSpPr>
              <p:nvPr/>
            </p:nvSpPr>
            <p:spPr bwMode="auto">
              <a:xfrm flipV="1">
                <a:off x="2698" y="8070"/>
                <a:ext cx="174" cy="141"/>
              </a:xfrm>
              <a:custGeom>
                <a:avLst/>
                <a:gdLst>
                  <a:gd name="G0" fmla="+- 21573 0 0"/>
                  <a:gd name="G1" fmla="+- 21600 0 0"/>
                  <a:gd name="G2" fmla="+- 21600 0 0"/>
                  <a:gd name="T0" fmla="*/ 0 w 43173"/>
                  <a:gd name="T1" fmla="*/ 20524 h 21600"/>
                  <a:gd name="T2" fmla="*/ 43173 w 43173"/>
                  <a:gd name="T3" fmla="*/ 21600 h 21600"/>
                  <a:gd name="T4" fmla="*/ 21573 w 43173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173" h="21600" fill="none" extrusionOk="0">
                    <a:moveTo>
                      <a:pt x="-1" y="20523"/>
                    </a:moveTo>
                    <a:cubicBezTo>
                      <a:pt x="573" y="9027"/>
                      <a:pt x="10061" y="-1"/>
                      <a:pt x="21573" y="0"/>
                    </a:cubicBezTo>
                    <a:cubicBezTo>
                      <a:pt x="33502" y="0"/>
                      <a:pt x="43173" y="9670"/>
                      <a:pt x="43173" y="21600"/>
                    </a:cubicBezTo>
                  </a:path>
                  <a:path w="43173" h="21600" stroke="0" extrusionOk="0">
                    <a:moveTo>
                      <a:pt x="-1" y="20523"/>
                    </a:moveTo>
                    <a:cubicBezTo>
                      <a:pt x="573" y="9027"/>
                      <a:pt x="10061" y="-1"/>
                      <a:pt x="21573" y="0"/>
                    </a:cubicBezTo>
                    <a:cubicBezTo>
                      <a:pt x="33502" y="0"/>
                      <a:pt x="43173" y="9670"/>
                      <a:pt x="43173" y="21600"/>
                    </a:cubicBezTo>
                    <a:lnTo>
                      <a:pt x="21573" y="21600"/>
                    </a:lnTo>
                    <a:close/>
                  </a:path>
                </a:pathLst>
              </a:cu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4052" name="Line 20"/>
              <p:cNvSpPr>
                <a:spLocks noChangeShapeType="1"/>
              </p:cNvSpPr>
              <p:nvPr/>
            </p:nvSpPr>
            <p:spPr bwMode="auto">
              <a:xfrm flipH="1">
                <a:off x="2878" y="7147"/>
                <a:ext cx="0" cy="906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44053" name="Group 21"/>
            <p:cNvGrpSpPr>
              <a:grpSpLocks/>
            </p:cNvGrpSpPr>
            <p:nvPr/>
          </p:nvGrpSpPr>
          <p:grpSpPr bwMode="auto">
            <a:xfrm>
              <a:off x="1845" y="4654"/>
              <a:ext cx="617" cy="922"/>
              <a:chOff x="2388" y="4600"/>
              <a:chExt cx="617" cy="1045"/>
            </a:xfrm>
          </p:grpSpPr>
          <p:sp>
            <p:nvSpPr>
              <p:cNvPr id="44054" name="Oval 22"/>
              <p:cNvSpPr>
                <a:spLocks noChangeArrowheads="1"/>
              </p:cNvSpPr>
              <p:nvPr/>
            </p:nvSpPr>
            <p:spPr bwMode="auto">
              <a:xfrm>
                <a:off x="2631" y="4904"/>
                <a:ext cx="374" cy="404"/>
              </a:xfrm>
              <a:prstGeom prst="ellips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4055" name="Line 23"/>
              <p:cNvSpPr>
                <a:spLocks noChangeShapeType="1"/>
              </p:cNvSpPr>
              <p:nvPr/>
            </p:nvSpPr>
            <p:spPr bwMode="auto">
              <a:xfrm>
                <a:off x="2403" y="4600"/>
                <a:ext cx="411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4056" name="Line 24"/>
              <p:cNvSpPr>
                <a:spLocks noChangeShapeType="1"/>
              </p:cNvSpPr>
              <p:nvPr/>
            </p:nvSpPr>
            <p:spPr bwMode="auto">
              <a:xfrm>
                <a:off x="2388" y="5632"/>
                <a:ext cx="410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4057" name="Line 25"/>
              <p:cNvSpPr>
                <a:spLocks noChangeShapeType="1"/>
              </p:cNvSpPr>
              <p:nvPr/>
            </p:nvSpPr>
            <p:spPr bwMode="auto">
              <a:xfrm>
                <a:off x="2811" y="4614"/>
                <a:ext cx="0" cy="292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4058" name="Line 26"/>
              <p:cNvSpPr>
                <a:spLocks noChangeShapeType="1"/>
              </p:cNvSpPr>
              <p:nvPr/>
            </p:nvSpPr>
            <p:spPr bwMode="auto">
              <a:xfrm>
                <a:off x="2812" y="5324"/>
                <a:ext cx="0" cy="321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sp>
          <p:nvSpPr>
            <p:cNvPr id="44059" name="Line 27"/>
            <p:cNvSpPr>
              <a:spLocks noChangeShapeType="1"/>
            </p:cNvSpPr>
            <p:nvPr/>
          </p:nvSpPr>
          <p:spPr bwMode="auto">
            <a:xfrm flipV="1">
              <a:off x="2037" y="4833"/>
              <a:ext cx="490" cy="474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4060" name="Line 28"/>
            <p:cNvSpPr>
              <a:spLocks noChangeShapeType="1"/>
            </p:cNvSpPr>
            <p:nvPr/>
          </p:nvSpPr>
          <p:spPr bwMode="auto">
            <a:xfrm flipH="1">
              <a:off x="1646" y="5568"/>
              <a:ext cx="253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117" name="Прямоугольник 116"/>
          <p:cNvSpPr/>
          <p:nvPr/>
        </p:nvSpPr>
        <p:spPr>
          <a:xfrm>
            <a:off x="6000760" y="5572140"/>
            <a:ext cx="250542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- двигаются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8" name="Прямоугольник 117"/>
          <p:cNvSpPr/>
          <p:nvPr/>
        </p:nvSpPr>
        <p:spPr>
          <a:xfrm>
            <a:off x="6500826" y="6072206"/>
            <a:ext cx="14686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-  </a:t>
            </a:r>
            <a:r>
              <a:rPr lang="en-US" sz="2800" b="1" dirty="0" smtClean="0">
                <a:solidFill>
                  <a:srgbClr val="220FB1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=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19" name="Group 2"/>
          <p:cNvGrpSpPr>
            <a:grpSpLocks/>
          </p:cNvGrpSpPr>
          <p:nvPr/>
        </p:nvGrpSpPr>
        <p:grpSpPr bwMode="auto">
          <a:xfrm>
            <a:off x="8298651" y="5762706"/>
            <a:ext cx="285751" cy="285750"/>
            <a:chOff x="1783" y="8526"/>
            <a:chExt cx="366" cy="388"/>
          </a:xfrm>
        </p:grpSpPr>
        <p:sp>
          <p:nvSpPr>
            <p:cNvPr id="120" name="Line 3"/>
            <p:cNvSpPr>
              <a:spLocks noChangeShapeType="1"/>
            </p:cNvSpPr>
            <p:nvPr/>
          </p:nvSpPr>
          <p:spPr bwMode="auto">
            <a:xfrm>
              <a:off x="1871" y="8723"/>
              <a:ext cx="207" cy="0"/>
            </a:xfrm>
            <a:prstGeom prst="line">
              <a:avLst/>
            </a:prstGeom>
            <a:noFill/>
            <a:ln w="28575">
              <a:solidFill>
                <a:srgbClr val="0066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1" name="Oval 4"/>
            <p:cNvSpPr>
              <a:spLocks noChangeArrowheads="1"/>
            </p:cNvSpPr>
            <p:nvPr/>
          </p:nvSpPr>
          <p:spPr bwMode="auto">
            <a:xfrm>
              <a:off x="1783" y="8526"/>
              <a:ext cx="366" cy="388"/>
            </a:xfrm>
            <a:prstGeom prst="ellipse">
              <a:avLst/>
            </a:prstGeom>
            <a:noFill/>
            <a:ln w="28575">
              <a:solidFill>
                <a:srgbClr val="0066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84" name="Группа 83"/>
          <p:cNvGrpSpPr/>
          <p:nvPr/>
        </p:nvGrpSpPr>
        <p:grpSpPr>
          <a:xfrm>
            <a:off x="0" y="0"/>
            <a:ext cx="9144000" cy="6858000"/>
            <a:chOff x="-4857816" y="0"/>
            <a:chExt cx="9144000" cy="6858000"/>
          </a:xfrm>
        </p:grpSpPr>
        <p:sp>
          <p:nvSpPr>
            <p:cNvPr id="82" name="Прямоугольник 81"/>
            <p:cNvSpPr/>
            <p:nvPr/>
          </p:nvSpPr>
          <p:spPr>
            <a:xfrm>
              <a:off x="-4857816" y="0"/>
              <a:ext cx="9144000" cy="6858000"/>
            </a:xfrm>
            <a:prstGeom prst="rect">
              <a:avLst/>
            </a:prstGeom>
            <a:solidFill>
              <a:schemeClr val="bg1">
                <a:lumMod val="65000"/>
                <a:alpha val="83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3" name="Rectangle 1"/>
            <p:cNvSpPr>
              <a:spLocks noChangeArrowheads="1"/>
            </p:cNvSpPr>
            <p:nvPr/>
          </p:nvSpPr>
          <p:spPr bwMode="auto">
            <a:xfrm>
              <a:off x="-571536" y="1110793"/>
              <a:ext cx="4643438" cy="2246769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76200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800" b="1" i="0" u="none" strike="noStrike" cap="none" normalizeH="0" baseline="0" dirty="0" smtClean="0">
                  <a:ln>
                    <a:noFill/>
                  </a:ln>
                  <a:solidFill>
                    <a:srgbClr val="0066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1.электронный газ      </a:t>
              </a:r>
              <a:endPara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8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2. </a:t>
              </a:r>
              <a:r>
                <a:rPr kumimoji="0" lang="ru-RU" sz="2800" b="1" i="0" u="none" strike="noStrike" cap="none" normalizeH="0" baseline="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з-ны</a:t>
              </a:r>
              <a:r>
                <a:rPr kumimoji="0" lang="ru-RU" sz="28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 Н               </a:t>
              </a:r>
              <a:endPara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800" b="1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3…с ионами                           </a:t>
              </a:r>
              <a:r>
                <a:rPr kumimoji="0" lang="ru-RU" sz="2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  </a:t>
              </a:r>
              <a:endPara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800" b="1" i="0" u="none" strike="noStrike" cap="none" normalizeH="0" baseline="0" dirty="0" smtClean="0">
                  <a:ln>
                    <a:noFill/>
                  </a:ln>
                  <a:solidFill>
                    <a:srgbClr val="0066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4. </a:t>
              </a:r>
              <a:r>
                <a:rPr kumimoji="0" lang="ru-RU" sz="2800" b="1" i="0" u="none" strike="noStrike" cap="none" normalizeH="0" baseline="0" dirty="0" err="1" smtClean="0">
                  <a:ln>
                    <a:noFill/>
                  </a:ln>
                  <a:solidFill>
                    <a:srgbClr val="0066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К</a:t>
              </a:r>
              <a:r>
                <a:rPr kumimoji="0" lang="ru-RU" sz="2800" b="1" i="0" u="none" strike="noStrike" cap="none" normalizeH="0" baseline="-30000" dirty="0" err="1" smtClean="0">
                  <a:ln>
                    <a:noFill/>
                  </a:ln>
                  <a:solidFill>
                    <a:srgbClr val="0066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е</a:t>
              </a:r>
              <a:r>
                <a:rPr kumimoji="0" lang="ru-RU" sz="2800" b="1" i="0" u="none" strike="noStrike" cap="none" normalizeH="0" baseline="-30000" dirty="0" smtClean="0">
                  <a:ln>
                    <a:noFill/>
                  </a:ln>
                  <a:solidFill>
                    <a:srgbClr val="0066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2800" b="1" i="0" u="none" strike="noStrike" cap="none" normalizeH="0" baseline="0" dirty="0" smtClean="0">
                  <a:ln>
                    <a:noFill/>
                  </a:ln>
                  <a:solidFill>
                    <a:srgbClr val="0066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rPr>
                <a:t></a:t>
              </a:r>
              <a:r>
                <a:rPr kumimoji="0" lang="ru-RU" sz="2800" b="1" i="0" u="none" strike="noStrike" cap="none" normalizeH="0" baseline="0" dirty="0" smtClean="0">
                  <a:ln>
                    <a:noFill/>
                  </a:ln>
                  <a:solidFill>
                    <a:srgbClr val="0066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 иону полностью…</a:t>
              </a:r>
              <a:endPara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  <a:sym typeface="Symbol" pitchFamily="18" charset="2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800" b="1" i="1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rPr>
                <a:t>квантовые </a:t>
              </a:r>
              <a:r>
                <a:rPr kumimoji="0" lang="ru-RU" sz="2800" b="1" i="1" u="none" strike="noStrike" cap="none" normalizeH="0" baseline="0" dirty="0" err="1" smtClean="0">
                  <a:ln>
                    <a:noFill/>
                  </a:ln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rPr>
                <a:t>з-ны</a:t>
              </a:r>
              <a:endParaRPr kumimoji="0" lang="ru-RU" sz="28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400"/>
                                        <p:tgtEl>
                                          <p:spTgt spid="307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400"/>
                                        <p:tgtEl>
                                          <p:spTgt spid="30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400"/>
                                        <p:tgtEl>
                                          <p:spTgt spid="30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64" presetClass="path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3.33333E-6 L -0.29253 -0.00232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600" y="-10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4"/>
                                            </p:cond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64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3.33333E-6 L -0.29253 -0.00209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600" y="-10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6"/>
                                            </p:cond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8" presetID="64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77556E-17 L -0.29253 -0.00278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600" y="-10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8"/>
                                            </p:cond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6" dur="300"/>
                                        <p:tgtEl>
                                          <p:spTgt spid="44033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7" dur="300"/>
                                        <p:tgtEl>
                                          <p:spTgt spid="44033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300"/>
                                        <p:tgtEl>
                                          <p:spTgt spid="44033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3" dur="300"/>
                                        <p:tgtEl>
                                          <p:spTgt spid="440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4" dur="300"/>
                                        <p:tgtEl>
                                          <p:spTgt spid="440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300"/>
                                        <p:tgtEl>
                                          <p:spTgt spid="440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0" dur="300"/>
                                        <p:tgtEl>
                                          <p:spTgt spid="440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1" dur="300"/>
                                        <p:tgtEl>
                                          <p:spTgt spid="440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300"/>
                                        <p:tgtEl>
                                          <p:spTgt spid="440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7" dur="300"/>
                                        <p:tgtEl>
                                          <p:spTgt spid="440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8" dur="300"/>
                                        <p:tgtEl>
                                          <p:spTgt spid="440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9" dur="300"/>
                                        <p:tgtEl>
                                          <p:spTgt spid="440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4" dur="300"/>
                                        <p:tgtEl>
                                          <p:spTgt spid="440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5" dur="300"/>
                                        <p:tgtEl>
                                          <p:spTgt spid="440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6" dur="300"/>
                                        <p:tgtEl>
                                          <p:spTgt spid="440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1" dur="300"/>
                                        <p:tgtEl>
                                          <p:spTgt spid="440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2" dur="300"/>
                                        <p:tgtEl>
                                          <p:spTgt spid="440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3" dur="300"/>
                                        <p:tgtEl>
                                          <p:spTgt spid="440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1000"/>
                                        <p:tgtEl>
                                          <p:spTgt spid="440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1000" fill="hold"/>
                                        <p:tgtEl>
                                          <p:spTgt spid="440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1000" fill="hold"/>
                                        <p:tgtEl>
                                          <p:spTgt spid="44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9" dur="300"/>
                                        <p:tgtEl>
                                          <p:spTgt spid="44039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1A03C5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0" dur="300"/>
                                        <p:tgtEl>
                                          <p:spTgt spid="44039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1" dur="300"/>
                                        <p:tgtEl>
                                          <p:spTgt spid="44039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6" dur="300"/>
                                        <p:tgtEl>
                                          <p:spTgt spid="440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1A03C5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7" dur="300"/>
                                        <p:tgtEl>
                                          <p:spTgt spid="440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8" dur="300"/>
                                        <p:tgtEl>
                                          <p:spTgt spid="440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3" dur="300"/>
                                        <p:tgtEl>
                                          <p:spTgt spid="440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1A03C5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4" dur="300"/>
                                        <p:tgtEl>
                                          <p:spTgt spid="440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5" dur="300"/>
                                        <p:tgtEl>
                                          <p:spTgt spid="440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440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440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6" dur="2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2000"/>
                            </p:stCondLst>
                            <p:childTnLst>
                              <p:par>
                                <p:cTn id="14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63" dur="4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4" dur="4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5" dur="4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2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176" dur="2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7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8" dur="2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 animBg="1"/>
      <p:bldP spid="100" grpId="1" animBg="1"/>
      <p:bldP spid="3073" grpId="0"/>
      <p:bldP spid="3105" grpId="0" animBg="1"/>
      <p:bldP spid="46" grpId="0"/>
      <p:bldP spid="47" grpId="0" animBg="1"/>
      <p:bldP spid="48" grpId="0"/>
      <p:bldP spid="49" grpId="0"/>
      <p:bldP spid="49" grpId="1"/>
      <p:bldP spid="44033" grpId="0" uiExpand="1" build="p" animBg="1"/>
      <p:bldP spid="44034" grpId="0" animBg="1"/>
      <p:bldP spid="44039" grpId="0" build="p" animBg="1"/>
      <p:bldP spid="117" grpId="0"/>
      <p:bldP spid="1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Скругленный прямоугольник 100"/>
          <p:cNvSpPr/>
          <p:nvPr/>
        </p:nvSpPr>
        <p:spPr>
          <a:xfrm>
            <a:off x="357158" y="1571612"/>
            <a:ext cx="2473578" cy="1499015"/>
          </a:xfrm>
          <a:prstGeom prst="roundRect">
            <a:avLst/>
          </a:prstGeom>
          <a:solidFill>
            <a:srgbClr val="66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7" name="Rectangle 62"/>
          <p:cNvSpPr>
            <a:spLocks noChangeArrowheads="1"/>
          </p:cNvSpPr>
          <p:nvPr/>
        </p:nvSpPr>
        <p:spPr bwMode="auto">
          <a:xfrm>
            <a:off x="4862514" y="1752588"/>
            <a:ext cx="3786214" cy="1769292"/>
          </a:xfrm>
          <a:prstGeom prst="rect">
            <a:avLst/>
          </a:prstGeom>
          <a:solidFill>
            <a:srgbClr val="66CCFF"/>
          </a:solidFill>
          <a:ln w="19050">
            <a:solidFill>
              <a:srgbClr val="66CC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9" name="Group 34"/>
          <p:cNvGrpSpPr>
            <a:grpSpLocks/>
          </p:cNvGrpSpPr>
          <p:nvPr/>
        </p:nvGrpSpPr>
        <p:grpSpPr bwMode="auto">
          <a:xfrm>
            <a:off x="5191630" y="791105"/>
            <a:ext cx="3132232" cy="2637895"/>
            <a:chOff x="13540" y="7918"/>
            <a:chExt cx="1820" cy="1151"/>
          </a:xfrm>
        </p:grpSpPr>
        <p:grpSp>
          <p:nvGrpSpPr>
            <p:cNvPr id="10" name="Group 39"/>
            <p:cNvGrpSpPr>
              <a:grpSpLocks/>
            </p:cNvGrpSpPr>
            <p:nvPr/>
          </p:nvGrpSpPr>
          <p:grpSpPr bwMode="auto">
            <a:xfrm>
              <a:off x="13540" y="7918"/>
              <a:ext cx="1820" cy="1151"/>
              <a:chOff x="13465" y="8583"/>
              <a:chExt cx="1820" cy="1151"/>
            </a:xfrm>
          </p:grpSpPr>
          <p:grpSp>
            <p:nvGrpSpPr>
              <p:cNvPr id="11" name="Group 40"/>
              <p:cNvGrpSpPr>
                <a:grpSpLocks/>
              </p:cNvGrpSpPr>
              <p:nvPr/>
            </p:nvGrpSpPr>
            <p:grpSpPr bwMode="auto">
              <a:xfrm>
                <a:off x="13465" y="8583"/>
                <a:ext cx="1820" cy="288"/>
                <a:chOff x="13465" y="8583"/>
                <a:chExt cx="1820" cy="288"/>
              </a:xfrm>
            </p:grpSpPr>
            <p:grpSp>
              <p:nvGrpSpPr>
                <p:cNvPr id="12" name="Group 41"/>
                <p:cNvGrpSpPr>
                  <a:grpSpLocks/>
                </p:cNvGrpSpPr>
                <p:nvPr/>
              </p:nvGrpSpPr>
              <p:grpSpPr bwMode="auto">
                <a:xfrm>
                  <a:off x="13465" y="8583"/>
                  <a:ext cx="776" cy="288"/>
                  <a:chOff x="8548" y="6751"/>
                  <a:chExt cx="1210" cy="517"/>
                </a:xfrm>
              </p:grpSpPr>
              <p:sp>
                <p:nvSpPr>
                  <p:cNvPr id="3114" name="Line 42"/>
                  <p:cNvSpPr>
                    <a:spLocks noChangeShapeType="1"/>
                  </p:cNvSpPr>
                  <p:nvPr/>
                </p:nvSpPr>
                <p:spPr bwMode="auto">
                  <a:xfrm>
                    <a:off x="8548" y="7004"/>
                    <a:ext cx="334" cy="0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grpSp>
                <p:nvGrpSpPr>
                  <p:cNvPr id="13" name="Group 43"/>
                  <p:cNvGrpSpPr>
                    <a:grpSpLocks/>
                  </p:cNvGrpSpPr>
                  <p:nvPr/>
                </p:nvGrpSpPr>
                <p:grpSpPr bwMode="auto">
                  <a:xfrm>
                    <a:off x="8905" y="6751"/>
                    <a:ext cx="81" cy="506"/>
                    <a:chOff x="8905" y="6751"/>
                    <a:chExt cx="81" cy="506"/>
                  </a:xfrm>
                </p:grpSpPr>
                <p:sp>
                  <p:nvSpPr>
                    <p:cNvPr id="3116" name="Line 44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8905" y="6878"/>
                      <a:ext cx="0" cy="254"/>
                    </a:xfrm>
                    <a:prstGeom prst="line">
                      <a:avLst/>
                    </a:prstGeom>
                    <a:noFill/>
                    <a:ln w="57150">
                      <a:solidFill>
                        <a:srgbClr val="000099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3117" name="Line 45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8985" y="6751"/>
                      <a:ext cx="1" cy="506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14" name="Group 46"/>
                  <p:cNvGrpSpPr>
                    <a:grpSpLocks/>
                  </p:cNvGrpSpPr>
                  <p:nvPr/>
                </p:nvGrpSpPr>
                <p:grpSpPr bwMode="auto">
                  <a:xfrm>
                    <a:off x="9101" y="6762"/>
                    <a:ext cx="81" cy="506"/>
                    <a:chOff x="8905" y="6751"/>
                    <a:chExt cx="81" cy="506"/>
                  </a:xfrm>
                </p:grpSpPr>
                <p:sp>
                  <p:nvSpPr>
                    <p:cNvPr id="3119" name="Line 47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8905" y="6878"/>
                      <a:ext cx="0" cy="254"/>
                    </a:xfrm>
                    <a:prstGeom prst="line">
                      <a:avLst/>
                    </a:prstGeom>
                    <a:noFill/>
                    <a:ln w="57150">
                      <a:solidFill>
                        <a:srgbClr val="000099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3120" name="Line 48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8985" y="6751"/>
                      <a:ext cx="1" cy="506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15" name="Group 49"/>
                  <p:cNvGrpSpPr>
                    <a:grpSpLocks/>
                  </p:cNvGrpSpPr>
                  <p:nvPr/>
                </p:nvGrpSpPr>
                <p:grpSpPr bwMode="auto">
                  <a:xfrm>
                    <a:off x="9297" y="6751"/>
                    <a:ext cx="81" cy="506"/>
                    <a:chOff x="8905" y="6751"/>
                    <a:chExt cx="81" cy="506"/>
                  </a:xfrm>
                </p:grpSpPr>
                <p:sp>
                  <p:nvSpPr>
                    <p:cNvPr id="3122" name="Line 50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8905" y="6878"/>
                      <a:ext cx="0" cy="254"/>
                    </a:xfrm>
                    <a:prstGeom prst="line">
                      <a:avLst/>
                    </a:prstGeom>
                    <a:noFill/>
                    <a:ln w="57150">
                      <a:solidFill>
                        <a:srgbClr val="000099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3123" name="Line 51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8985" y="6751"/>
                      <a:ext cx="1" cy="506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</p:grpSp>
              <p:sp>
                <p:nvSpPr>
                  <p:cNvPr id="3124" name="Line 52"/>
                  <p:cNvSpPr>
                    <a:spLocks noChangeShapeType="1"/>
                  </p:cNvSpPr>
                  <p:nvPr/>
                </p:nvSpPr>
                <p:spPr bwMode="auto">
                  <a:xfrm>
                    <a:off x="9424" y="7016"/>
                    <a:ext cx="334" cy="0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6" name="Group 53"/>
                <p:cNvGrpSpPr>
                  <a:grpSpLocks/>
                </p:cNvGrpSpPr>
                <p:nvPr/>
              </p:nvGrpSpPr>
              <p:grpSpPr bwMode="auto">
                <a:xfrm>
                  <a:off x="14235" y="8627"/>
                  <a:ext cx="1050" cy="197"/>
                  <a:chOff x="11185" y="6044"/>
                  <a:chExt cx="1187" cy="334"/>
                </a:xfrm>
              </p:grpSpPr>
              <p:sp>
                <p:nvSpPr>
                  <p:cNvPr id="3126" name="AutoShape 54"/>
                  <p:cNvSpPr>
                    <a:spLocks noChangeArrowheads="1"/>
                  </p:cNvSpPr>
                  <p:nvPr/>
                </p:nvSpPr>
                <p:spPr bwMode="auto">
                  <a:xfrm>
                    <a:off x="11620" y="6044"/>
                    <a:ext cx="311" cy="334"/>
                  </a:xfrm>
                  <a:prstGeom prst="flowChartSummingJunction">
                    <a:avLst/>
                  </a:prstGeom>
                  <a:noFill/>
                  <a:ln w="57150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3127" name="Line 5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1185" y="6225"/>
                    <a:ext cx="427" cy="0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3128" name="Line 5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1945" y="6213"/>
                    <a:ext cx="427" cy="0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</p:grpSp>
          </p:grpSp>
          <p:sp>
            <p:nvSpPr>
              <p:cNvPr id="3130" name="Line 58"/>
              <p:cNvSpPr>
                <a:spLocks noChangeShapeType="1"/>
              </p:cNvSpPr>
              <p:nvPr/>
            </p:nvSpPr>
            <p:spPr bwMode="auto">
              <a:xfrm>
                <a:off x="15276" y="8952"/>
                <a:ext cx="0" cy="748"/>
              </a:xfrm>
              <a:prstGeom prst="line">
                <a:avLst/>
              </a:prstGeom>
              <a:noFill/>
              <a:ln w="571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31" name="Line 59"/>
              <p:cNvSpPr>
                <a:spLocks noChangeShapeType="1"/>
              </p:cNvSpPr>
              <p:nvPr/>
            </p:nvSpPr>
            <p:spPr bwMode="auto">
              <a:xfrm>
                <a:off x="13467" y="8710"/>
                <a:ext cx="0" cy="32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29" name="Line 57"/>
              <p:cNvSpPr>
                <a:spLocks noChangeShapeType="1"/>
              </p:cNvSpPr>
              <p:nvPr/>
            </p:nvSpPr>
            <p:spPr bwMode="auto">
              <a:xfrm>
                <a:off x="13475" y="8986"/>
                <a:ext cx="0" cy="748"/>
              </a:xfrm>
              <a:prstGeom prst="line">
                <a:avLst/>
              </a:prstGeom>
              <a:noFill/>
              <a:ln w="57150">
                <a:solidFill>
                  <a:srgbClr val="000099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32" name="Line 60"/>
              <p:cNvSpPr>
                <a:spLocks noChangeShapeType="1"/>
              </p:cNvSpPr>
              <p:nvPr/>
            </p:nvSpPr>
            <p:spPr bwMode="auto">
              <a:xfrm>
                <a:off x="15276" y="8721"/>
                <a:ext cx="0" cy="32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sp>
          <p:nvSpPr>
            <p:cNvPr id="3141" name="Line 69"/>
            <p:cNvSpPr>
              <a:spLocks noChangeShapeType="1"/>
            </p:cNvSpPr>
            <p:nvPr/>
          </p:nvSpPr>
          <p:spPr bwMode="auto">
            <a:xfrm>
              <a:off x="14309" y="8160"/>
              <a:ext cx="388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17" name="Group 2"/>
          <p:cNvGrpSpPr>
            <a:grpSpLocks/>
          </p:cNvGrpSpPr>
          <p:nvPr/>
        </p:nvGrpSpPr>
        <p:grpSpPr bwMode="auto">
          <a:xfrm>
            <a:off x="6143636" y="2285992"/>
            <a:ext cx="285751" cy="285750"/>
            <a:chOff x="1783" y="8526"/>
            <a:chExt cx="366" cy="388"/>
          </a:xfrm>
        </p:grpSpPr>
        <p:sp>
          <p:nvSpPr>
            <p:cNvPr id="94" name="Line 3"/>
            <p:cNvSpPr>
              <a:spLocks noChangeShapeType="1"/>
            </p:cNvSpPr>
            <p:nvPr/>
          </p:nvSpPr>
          <p:spPr bwMode="auto">
            <a:xfrm>
              <a:off x="1871" y="8723"/>
              <a:ext cx="207" cy="0"/>
            </a:xfrm>
            <a:prstGeom prst="line">
              <a:avLst/>
            </a:prstGeom>
            <a:noFill/>
            <a:ln w="28575">
              <a:solidFill>
                <a:srgbClr val="0066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5" name="Oval 4"/>
            <p:cNvSpPr>
              <a:spLocks noChangeArrowheads="1"/>
            </p:cNvSpPr>
            <p:nvPr/>
          </p:nvSpPr>
          <p:spPr bwMode="auto">
            <a:xfrm>
              <a:off x="1783" y="8526"/>
              <a:ext cx="366" cy="388"/>
            </a:xfrm>
            <a:prstGeom prst="ellipse">
              <a:avLst/>
            </a:prstGeom>
            <a:noFill/>
            <a:ln w="28575">
              <a:solidFill>
                <a:srgbClr val="0066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142" name="Rectangle 70"/>
          <p:cNvSpPr>
            <a:spLocks noChangeArrowheads="1"/>
          </p:cNvSpPr>
          <p:nvPr/>
        </p:nvSpPr>
        <p:spPr bwMode="auto">
          <a:xfrm>
            <a:off x="2928926" y="637270"/>
            <a:ext cx="1928826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чистая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?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посолить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7" name="Прямоугольник 96"/>
          <p:cNvSpPr/>
          <p:nvPr/>
        </p:nvSpPr>
        <p:spPr>
          <a:xfrm>
            <a:off x="6673708" y="3500438"/>
            <a:ext cx="24702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hangingPunct="0"/>
            <a:r>
              <a:rPr lang="ru-RU" sz="2400" b="1" dirty="0" smtClean="0">
                <a:solidFill>
                  <a:srgbClr val="0066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нейтрализуются</a:t>
            </a:r>
            <a:endParaRPr lang="ru-RU" sz="3600" b="1" dirty="0" smtClean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8" name="Rectangle 1"/>
          <p:cNvSpPr>
            <a:spLocks noChangeArrowheads="1"/>
          </p:cNvSpPr>
          <p:nvPr/>
        </p:nvSpPr>
        <p:spPr bwMode="auto">
          <a:xfrm>
            <a:off x="428596" y="1428736"/>
            <a:ext cx="2247923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1" i="0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движение</a:t>
            </a:r>
            <a:r>
              <a:rPr kumimoji="0" lang="ru-RU" sz="3200" b="1" i="0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sz="3200" b="1" dirty="0" smtClean="0">
              <a:solidFill>
                <a:srgbClr val="0000FF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катионов</a:t>
            </a:r>
            <a:r>
              <a:rPr kumimoji="0" lang="ru-RU" sz="3200" b="1" i="0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1" i="0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анионов</a:t>
            </a:r>
            <a:r>
              <a:rPr kumimoji="0" lang="ru-RU" sz="3200" b="1" i="0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endParaRPr kumimoji="0" lang="ru-RU" sz="4400" b="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6" name="AutoShape 65"/>
          <p:cNvSpPr>
            <a:spLocks noChangeArrowheads="1"/>
          </p:cNvSpPr>
          <p:nvPr/>
        </p:nvSpPr>
        <p:spPr bwMode="auto">
          <a:xfrm>
            <a:off x="7358082" y="2108906"/>
            <a:ext cx="242662" cy="248524"/>
          </a:xfrm>
          <a:prstGeom prst="flowChartOr">
            <a:avLst/>
          </a:prstGeom>
          <a:solidFill>
            <a:srgbClr val="FFFFFF"/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18" name="Группа 98"/>
          <p:cNvGrpSpPr/>
          <p:nvPr/>
        </p:nvGrpSpPr>
        <p:grpSpPr>
          <a:xfrm>
            <a:off x="4848227" y="1350928"/>
            <a:ext cx="3795739" cy="2220948"/>
            <a:chOff x="4848227" y="1341536"/>
            <a:chExt cx="3795739" cy="2220948"/>
          </a:xfrm>
        </p:grpSpPr>
        <p:sp>
          <p:nvSpPr>
            <p:cNvPr id="90" name="Line 63"/>
            <p:cNvSpPr>
              <a:spLocks noChangeShapeType="1"/>
            </p:cNvSpPr>
            <p:nvPr/>
          </p:nvSpPr>
          <p:spPr bwMode="auto">
            <a:xfrm>
              <a:off x="4857752" y="1341536"/>
              <a:ext cx="0" cy="215890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1" name="Line 64"/>
            <p:cNvSpPr>
              <a:spLocks noChangeShapeType="1"/>
            </p:cNvSpPr>
            <p:nvPr/>
          </p:nvSpPr>
          <p:spPr bwMode="auto">
            <a:xfrm>
              <a:off x="8643966" y="1387595"/>
              <a:ext cx="0" cy="215890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2" name="Line 63"/>
            <p:cNvSpPr>
              <a:spLocks noChangeShapeType="1"/>
            </p:cNvSpPr>
            <p:nvPr/>
          </p:nvSpPr>
          <p:spPr bwMode="auto">
            <a:xfrm rot="-60000">
              <a:off x="4848227" y="3491046"/>
              <a:ext cx="3786214" cy="7143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102" name="Прямоугольник 101"/>
          <p:cNvSpPr/>
          <p:nvPr/>
        </p:nvSpPr>
        <p:spPr>
          <a:xfrm>
            <a:off x="5214942" y="2786058"/>
            <a:ext cx="308712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"шагом   марш!"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103" name="Rectangle 1"/>
          <p:cNvSpPr>
            <a:spLocks noChangeArrowheads="1"/>
          </p:cNvSpPr>
          <p:nvPr/>
        </p:nvSpPr>
        <p:spPr bwMode="auto">
          <a:xfrm>
            <a:off x="-71470" y="-3413"/>
            <a:ext cx="5072098" cy="64633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ЭЛЕКТРИЧЕСКИЙ   ТОК - 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направленное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движение 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заряженных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….</a:t>
            </a:r>
            <a:r>
              <a:rPr kumimoji="0" lang="ru-RU" sz="105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4597146" y="-24"/>
            <a:ext cx="454688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ТОК  В  </a:t>
            </a:r>
            <a:r>
              <a:rPr kumimoji="0" lang="ru-RU" sz="2800" b="1" i="0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ЭЛЕКТРОЛИТАХ</a:t>
            </a:r>
            <a:endParaRPr kumimoji="0" lang="ru-RU" sz="4000" b="0" i="0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3011" name="Group 3"/>
          <p:cNvGrpSpPr>
            <a:grpSpLocks/>
          </p:cNvGrpSpPr>
          <p:nvPr/>
        </p:nvGrpSpPr>
        <p:grpSpPr bwMode="auto">
          <a:xfrm>
            <a:off x="1857356" y="4582126"/>
            <a:ext cx="610422" cy="561386"/>
            <a:chOff x="846" y="9235"/>
            <a:chExt cx="366" cy="388"/>
          </a:xfrm>
        </p:grpSpPr>
        <p:sp>
          <p:nvSpPr>
            <p:cNvPr id="43012" name="Oval 4"/>
            <p:cNvSpPr>
              <a:spLocks noChangeArrowheads="1"/>
            </p:cNvSpPr>
            <p:nvPr/>
          </p:nvSpPr>
          <p:spPr bwMode="auto">
            <a:xfrm>
              <a:off x="846" y="9235"/>
              <a:ext cx="366" cy="388"/>
            </a:xfrm>
            <a:prstGeom prst="ellips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43013" name="Group 5"/>
            <p:cNvGrpSpPr>
              <a:grpSpLocks/>
            </p:cNvGrpSpPr>
            <p:nvPr/>
          </p:nvGrpSpPr>
          <p:grpSpPr bwMode="auto">
            <a:xfrm>
              <a:off x="937" y="9337"/>
              <a:ext cx="207" cy="207"/>
              <a:chOff x="7108" y="3188"/>
              <a:chExt cx="207" cy="207"/>
            </a:xfrm>
          </p:grpSpPr>
          <p:sp>
            <p:nvSpPr>
              <p:cNvPr id="43014" name="Line 6"/>
              <p:cNvSpPr>
                <a:spLocks noChangeShapeType="1"/>
              </p:cNvSpPr>
              <p:nvPr/>
            </p:nvSpPr>
            <p:spPr bwMode="auto">
              <a:xfrm>
                <a:off x="7108" y="3294"/>
                <a:ext cx="207" cy="0"/>
              </a:xfrm>
              <a:prstGeom prst="line">
                <a:avLst/>
              </a:prstGeom>
              <a:noFill/>
              <a:ln w="762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3015" name="Line 7"/>
              <p:cNvSpPr>
                <a:spLocks noChangeShapeType="1"/>
              </p:cNvSpPr>
              <p:nvPr/>
            </p:nvSpPr>
            <p:spPr bwMode="auto">
              <a:xfrm rot="-5400000">
                <a:off x="7108" y="3292"/>
                <a:ext cx="207" cy="0"/>
              </a:xfrm>
              <a:prstGeom prst="line">
                <a:avLst/>
              </a:prstGeom>
              <a:noFill/>
              <a:ln w="762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grpSp>
        <p:nvGrpSpPr>
          <p:cNvPr id="43016" name="Group 8"/>
          <p:cNvGrpSpPr>
            <a:grpSpLocks/>
          </p:cNvGrpSpPr>
          <p:nvPr/>
        </p:nvGrpSpPr>
        <p:grpSpPr bwMode="auto">
          <a:xfrm>
            <a:off x="1282371" y="4605876"/>
            <a:ext cx="610422" cy="561386"/>
            <a:chOff x="8800" y="6514"/>
            <a:chExt cx="366" cy="388"/>
          </a:xfrm>
        </p:grpSpPr>
        <p:sp>
          <p:nvSpPr>
            <p:cNvPr id="43017" name="Oval 9"/>
            <p:cNvSpPr>
              <a:spLocks noChangeArrowheads="1"/>
            </p:cNvSpPr>
            <p:nvPr/>
          </p:nvSpPr>
          <p:spPr bwMode="auto">
            <a:xfrm>
              <a:off x="8800" y="6514"/>
              <a:ext cx="366" cy="388"/>
            </a:xfrm>
            <a:prstGeom prst="ellipse">
              <a:avLst/>
            </a:prstGeom>
            <a:noFill/>
            <a:ln w="76200">
              <a:solidFill>
                <a:srgbClr val="0000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3018" name="Line 10"/>
            <p:cNvSpPr>
              <a:spLocks noChangeShapeType="1"/>
            </p:cNvSpPr>
            <p:nvPr/>
          </p:nvSpPr>
          <p:spPr bwMode="auto">
            <a:xfrm>
              <a:off x="8859" y="6716"/>
              <a:ext cx="242" cy="0"/>
            </a:xfrm>
            <a:prstGeom prst="line">
              <a:avLst/>
            </a:prstGeom>
            <a:noFill/>
            <a:ln w="76200">
              <a:solidFill>
                <a:srgbClr val="0000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43020" name="Group 12"/>
          <p:cNvGrpSpPr>
            <a:grpSpLocks/>
          </p:cNvGrpSpPr>
          <p:nvPr/>
        </p:nvGrpSpPr>
        <p:grpSpPr bwMode="auto">
          <a:xfrm rot="11884699" flipH="1">
            <a:off x="170118" y="4143380"/>
            <a:ext cx="787211" cy="383421"/>
            <a:chOff x="11025" y="7834"/>
            <a:chExt cx="437" cy="288"/>
          </a:xfrm>
        </p:grpSpPr>
        <p:sp>
          <p:nvSpPr>
            <p:cNvPr id="43021" name="AutoShape 13"/>
            <p:cNvSpPr>
              <a:spLocks noChangeArrowheads="1"/>
            </p:cNvSpPr>
            <p:nvPr/>
          </p:nvSpPr>
          <p:spPr bwMode="auto">
            <a:xfrm>
              <a:off x="11244" y="7834"/>
              <a:ext cx="218" cy="288"/>
            </a:xfrm>
            <a:prstGeom prst="flowChartDelay">
              <a:avLst/>
            </a:prstGeom>
            <a:solidFill>
              <a:srgbClr val="0000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3022" name="AutoShape 14"/>
            <p:cNvSpPr>
              <a:spLocks noChangeArrowheads="1"/>
            </p:cNvSpPr>
            <p:nvPr/>
          </p:nvSpPr>
          <p:spPr bwMode="auto">
            <a:xfrm flipH="1">
              <a:off x="11025" y="7834"/>
              <a:ext cx="218" cy="288"/>
            </a:xfrm>
            <a:prstGeom prst="flowChartDelay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43030" name="Freeform 22"/>
          <p:cNvSpPr>
            <a:spLocks/>
          </p:cNvSpPr>
          <p:nvPr/>
        </p:nvSpPr>
        <p:spPr bwMode="auto">
          <a:xfrm>
            <a:off x="1643042" y="4429132"/>
            <a:ext cx="370108" cy="965596"/>
          </a:xfrm>
          <a:custGeom>
            <a:avLst/>
            <a:gdLst/>
            <a:ahLst/>
            <a:cxnLst>
              <a:cxn ang="0">
                <a:pos x="222" y="0"/>
              </a:cxn>
              <a:cxn ang="0">
                <a:pos x="107" y="115"/>
              </a:cxn>
              <a:cxn ang="0">
                <a:pos x="73" y="196"/>
              </a:cxn>
              <a:cxn ang="0">
                <a:pos x="130" y="334"/>
              </a:cxn>
              <a:cxn ang="0">
                <a:pos x="199" y="392"/>
              </a:cxn>
              <a:cxn ang="0">
                <a:pos x="142" y="449"/>
              </a:cxn>
              <a:cxn ang="0">
                <a:pos x="84" y="507"/>
              </a:cxn>
              <a:cxn ang="0">
                <a:pos x="38" y="576"/>
              </a:cxn>
              <a:cxn ang="0">
                <a:pos x="130" y="668"/>
              </a:cxn>
            </a:cxnLst>
            <a:rect l="0" t="0" r="r" b="b"/>
            <a:pathLst>
              <a:path w="222" h="668">
                <a:moveTo>
                  <a:pt x="222" y="0"/>
                </a:moveTo>
                <a:cubicBezTo>
                  <a:pt x="187" y="53"/>
                  <a:pt x="169" y="95"/>
                  <a:pt x="107" y="115"/>
                </a:cubicBezTo>
                <a:cubicBezTo>
                  <a:pt x="91" y="139"/>
                  <a:pt x="69" y="164"/>
                  <a:pt x="73" y="196"/>
                </a:cubicBezTo>
                <a:cubicBezTo>
                  <a:pt x="75" y="209"/>
                  <a:pt x="119" y="321"/>
                  <a:pt x="130" y="334"/>
                </a:cubicBezTo>
                <a:cubicBezTo>
                  <a:pt x="149" y="357"/>
                  <a:pt x="178" y="370"/>
                  <a:pt x="199" y="392"/>
                </a:cubicBezTo>
                <a:cubicBezTo>
                  <a:pt x="135" y="487"/>
                  <a:pt x="221" y="369"/>
                  <a:pt x="142" y="449"/>
                </a:cubicBezTo>
                <a:cubicBezTo>
                  <a:pt x="68" y="524"/>
                  <a:pt x="174" y="448"/>
                  <a:pt x="84" y="507"/>
                </a:cubicBezTo>
                <a:cubicBezTo>
                  <a:pt x="69" y="530"/>
                  <a:pt x="53" y="553"/>
                  <a:pt x="38" y="576"/>
                </a:cubicBezTo>
                <a:cubicBezTo>
                  <a:pt x="0" y="633"/>
                  <a:pt x="100" y="668"/>
                  <a:pt x="130" y="668"/>
                </a:cubicBezTo>
              </a:path>
            </a:pathLst>
          </a:custGeom>
          <a:noFill/>
          <a:ln w="38100" cmpd="sng">
            <a:solidFill>
              <a:schemeClr val="tx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43037" name="Group 29"/>
          <p:cNvGrpSpPr>
            <a:grpSpLocks/>
          </p:cNvGrpSpPr>
          <p:nvPr/>
        </p:nvGrpSpPr>
        <p:grpSpPr bwMode="auto">
          <a:xfrm rot="9197635" flipH="1">
            <a:off x="2723358" y="4217522"/>
            <a:ext cx="786897" cy="383058"/>
            <a:chOff x="11025" y="7834"/>
            <a:chExt cx="437" cy="288"/>
          </a:xfrm>
        </p:grpSpPr>
        <p:sp>
          <p:nvSpPr>
            <p:cNvPr id="43038" name="AutoShape 30"/>
            <p:cNvSpPr>
              <a:spLocks noChangeArrowheads="1"/>
            </p:cNvSpPr>
            <p:nvPr/>
          </p:nvSpPr>
          <p:spPr bwMode="auto">
            <a:xfrm>
              <a:off x="11244" y="7834"/>
              <a:ext cx="218" cy="288"/>
            </a:xfrm>
            <a:prstGeom prst="flowChartDelay">
              <a:avLst/>
            </a:prstGeom>
            <a:solidFill>
              <a:srgbClr val="0000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3039" name="AutoShape 31"/>
            <p:cNvSpPr>
              <a:spLocks noChangeArrowheads="1"/>
            </p:cNvSpPr>
            <p:nvPr/>
          </p:nvSpPr>
          <p:spPr bwMode="auto">
            <a:xfrm flipH="1">
              <a:off x="11025" y="7834"/>
              <a:ext cx="218" cy="288"/>
            </a:xfrm>
            <a:prstGeom prst="flowChartDelay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43040" name="Rectangle 32"/>
          <p:cNvSpPr>
            <a:spLocks noChangeArrowheads="1"/>
          </p:cNvSpPr>
          <p:nvPr/>
        </p:nvSpPr>
        <p:spPr bwMode="auto">
          <a:xfrm>
            <a:off x="2143108" y="3500438"/>
            <a:ext cx="3000396" cy="646331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диссоциация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121" name="Прямоугольник 120"/>
          <p:cNvSpPr/>
          <p:nvPr/>
        </p:nvSpPr>
        <p:spPr>
          <a:xfrm>
            <a:off x="928662" y="5857892"/>
            <a:ext cx="178595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</a:t>
            </a:r>
            <a:r>
              <a:rPr lang="en-US" sz="3200" b="1" baseline="-30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</a:t>
            </a:r>
            <a:r>
              <a:rPr lang="ru-RU" sz="3200" b="1" baseline="-30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2</a:t>
            </a:r>
            <a:r>
              <a:rPr lang="en-US" sz="3200" b="1" baseline="-30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O</a:t>
            </a:r>
            <a:r>
              <a:rPr lang="ru-RU" sz="32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= 81         </a:t>
            </a:r>
            <a:endParaRPr lang="ru-RU" sz="3200" dirty="0"/>
          </a:p>
        </p:txBody>
      </p:sp>
      <p:sp>
        <p:nvSpPr>
          <p:cNvPr id="122" name="Rectangle 32"/>
          <p:cNvSpPr>
            <a:spLocks noChangeArrowheads="1"/>
          </p:cNvSpPr>
          <p:nvPr/>
        </p:nvSpPr>
        <p:spPr bwMode="auto">
          <a:xfrm>
            <a:off x="4214810" y="4429132"/>
            <a:ext cx="2786050" cy="95410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220FB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динамическое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равновесие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123" name="Rectangle 32"/>
          <p:cNvSpPr>
            <a:spLocks noChangeArrowheads="1"/>
          </p:cNvSpPr>
          <p:nvPr/>
        </p:nvSpPr>
        <p:spPr bwMode="auto">
          <a:xfrm>
            <a:off x="2928926" y="5786454"/>
            <a:ext cx="2786050" cy="52322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рекомбинация </a:t>
            </a:r>
          </a:p>
        </p:txBody>
      </p:sp>
      <p:grpSp>
        <p:nvGrpSpPr>
          <p:cNvPr id="124" name="Group 12"/>
          <p:cNvGrpSpPr>
            <a:grpSpLocks/>
          </p:cNvGrpSpPr>
          <p:nvPr/>
        </p:nvGrpSpPr>
        <p:grpSpPr bwMode="auto">
          <a:xfrm rot="10280090" flipH="1">
            <a:off x="257603" y="4778595"/>
            <a:ext cx="787211" cy="383421"/>
            <a:chOff x="11025" y="7834"/>
            <a:chExt cx="437" cy="288"/>
          </a:xfrm>
        </p:grpSpPr>
        <p:sp>
          <p:nvSpPr>
            <p:cNvPr id="125" name="AutoShape 13"/>
            <p:cNvSpPr>
              <a:spLocks noChangeArrowheads="1"/>
            </p:cNvSpPr>
            <p:nvPr/>
          </p:nvSpPr>
          <p:spPr bwMode="auto">
            <a:xfrm>
              <a:off x="11244" y="7834"/>
              <a:ext cx="218" cy="288"/>
            </a:xfrm>
            <a:prstGeom prst="flowChartDelay">
              <a:avLst/>
            </a:prstGeom>
            <a:solidFill>
              <a:srgbClr val="0000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6" name="AutoShape 14"/>
            <p:cNvSpPr>
              <a:spLocks noChangeArrowheads="1"/>
            </p:cNvSpPr>
            <p:nvPr/>
          </p:nvSpPr>
          <p:spPr bwMode="auto">
            <a:xfrm flipH="1">
              <a:off x="11025" y="7834"/>
              <a:ext cx="218" cy="288"/>
            </a:xfrm>
            <a:prstGeom prst="flowChartDelay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127" name="Group 12"/>
          <p:cNvGrpSpPr>
            <a:grpSpLocks/>
          </p:cNvGrpSpPr>
          <p:nvPr/>
        </p:nvGrpSpPr>
        <p:grpSpPr bwMode="auto">
          <a:xfrm rot="8780269" flipH="1">
            <a:off x="378889" y="5479196"/>
            <a:ext cx="787211" cy="383421"/>
            <a:chOff x="11025" y="7834"/>
            <a:chExt cx="437" cy="288"/>
          </a:xfrm>
        </p:grpSpPr>
        <p:sp>
          <p:nvSpPr>
            <p:cNvPr id="128" name="AutoShape 13"/>
            <p:cNvSpPr>
              <a:spLocks noChangeArrowheads="1"/>
            </p:cNvSpPr>
            <p:nvPr/>
          </p:nvSpPr>
          <p:spPr bwMode="auto">
            <a:xfrm>
              <a:off x="11244" y="7834"/>
              <a:ext cx="218" cy="288"/>
            </a:xfrm>
            <a:prstGeom prst="flowChartDelay">
              <a:avLst/>
            </a:prstGeom>
            <a:solidFill>
              <a:srgbClr val="0000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9" name="AutoShape 14"/>
            <p:cNvSpPr>
              <a:spLocks noChangeArrowheads="1"/>
            </p:cNvSpPr>
            <p:nvPr/>
          </p:nvSpPr>
          <p:spPr bwMode="auto">
            <a:xfrm flipH="1">
              <a:off x="11025" y="7834"/>
              <a:ext cx="218" cy="288"/>
            </a:xfrm>
            <a:prstGeom prst="flowChartDelay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130" name="Group 29"/>
          <p:cNvGrpSpPr>
            <a:grpSpLocks/>
          </p:cNvGrpSpPr>
          <p:nvPr/>
        </p:nvGrpSpPr>
        <p:grpSpPr bwMode="auto">
          <a:xfrm rot="12499555" flipH="1">
            <a:off x="2752161" y="5249020"/>
            <a:ext cx="786897" cy="383058"/>
            <a:chOff x="11025" y="7834"/>
            <a:chExt cx="437" cy="288"/>
          </a:xfrm>
        </p:grpSpPr>
        <p:sp>
          <p:nvSpPr>
            <p:cNvPr id="131" name="AutoShape 30"/>
            <p:cNvSpPr>
              <a:spLocks noChangeArrowheads="1"/>
            </p:cNvSpPr>
            <p:nvPr/>
          </p:nvSpPr>
          <p:spPr bwMode="auto">
            <a:xfrm>
              <a:off x="11244" y="7834"/>
              <a:ext cx="218" cy="288"/>
            </a:xfrm>
            <a:prstGeom prst="flowChartDelay">
              <a:avLst/>
            </a:prstGeom>
            <a:solidFill>
              <a:srgbClr val="0000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2" name="AutoShape 31"/>
            <p:cNvSpPr>
              <a:spLocks noChangeArrowheads="1"/>
            </p:cNvSpPr>
            <p:nvPr/>
          </p:nvSpPr>
          <p:spPr bwMode="auto">
            <a:xfrm flipH="1">
              <a:off x="11025" y="7834"/>
              <a:ext cx="218" cy="288"/>
            </a:xfrm>
            <a:prstGeom prst="flowChartDelay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133" name="Group 29"/>
          <p:cNvGrpSpPr>
            <a:grpSpLocks/>
          </p:cNvGrpSpPr>
          <p:nvPr/>
        </p:nvGrpSpPr>
        <p:grpSpPr bwMode="auto">
          <a:xfrm rot="11012917" flipH="1">
            <a:off x="2774535" y="4737980"/>
            <a:ext cx="786897" cy="383058"/>
            <a:chOff x="11025" y="7834"/>
            <a:chExt cx="437" cy="288"/>
          </a:xfrm>
        </p:grpSpPr>
        <p:sp>
          <p:nvSpPr>
            <p:cNvPr id="134" name="AutoShape 30"/>
            <p:cNvSpPr>
              <a:spLocks noChangeArrowheads="1"/>
            </p:cNvSpPr>
            <p:nvPr/>
          </p:nvSpPr>
          <p:spPr bwMode="auto">
            <a:xfrm>
              <a:off x="11244" y="7834"/>
              <a:ext cx="218" cy="288"/>
            </a:xfrm>
            <a:prstGeom prst="flowChartDelay">
              <a:avLst/>
            </a:prstGeom>
            <a:solidFill>
              <a:srgbClr val="0000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5" name="AutoShape 31"/>
            <p:cNvSpPr>
              <a:spLocks noChangeArrowheads="1"/>
            </p:cNvSpPr>
            <p:nvPr/>
          </p:nvSpPr>
          <p:spPr bwMode="auto">
            <a:xfrm flipH="1">
              <a:off x="11025" y="7834"/>
              <a:ext cx="218" cy="288"/>
            </a:xfrm>
            <a:prstGeom prst="flowChartDelay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136" name="Прямоугольник 135"/>
          <p:cNvSpPr/>
          <p:nvPr/>
        </p:nvSpPr>
        <p:spPr>
          <a:xfrm>
            <a:off x="2428860" y="2753021"/>
            <a:ext cx="17860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распл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b="1" u="sng" dirty="0" smtClean="0">
                <a:latin typeface="Times New Roman" pitchFamily="18" charset="0"/>
                <a:cs typeface="Times New Roman" pitchFamily="18" charset="0"/>
              </a:rPr>
              <a:t>и е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3041" name="Group 33"/>
          <p:cNvGrpSpPr>
            <a:grpSpLocks/>
          </p:cNvGrpSpPr>
          <p:nvPr/>
        </p:nvGrpSpPr>
        <p:grpSpPr bwMode="auto">
          <a:xfrm>
            <a:off x="3929058" y="2835271"/>
            <a:ext cx="147637" cy="22225"/>
            <a:chOff x="11301" y="8018"/>
            <a:chExt cx="231" cy="35"/>
          </a:xfrm>
        </p:grpSpPr>
        <p:sp>
          <p:nvSpPr>
            <p:cNvPr id="43042" name="Line 34"/>
            <p:cNvSpPr>
              <a:spLocks noChangeShapeType="1"/>
            </p:cNvSpPr>
            <p:nvPr/>
          </p:nvSpPr>
          <p:spPr bwMode="auto">
            <a:xfrm flipV="1">
              <a:off x="11301" y="8018"/>
              <a:ext cx="231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3043" name="Line 35"/>
            <p:cNvSpPr>
              <a:spLocks noChangeShapeType="1"/>
            </p:cNvSpPr>
            <p:nvPr/>
          </p:nvSpPr>
          <p:spPr bwMode="auto">
            <a:xfrm flipV="1">
              <a:off x="11301" y="8053"/>
              <a:ext cx="231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140" name="Прямоугольник 139"/>
          <p:cNvSpPr/>
          <p:nvPr/>
        </p:nvSpPr>
        <p:spPr>
          <a:xfrm>
            <a:off x="1214414" y="4000504"/>
            <a:ext cx="135889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</a:t>
            </a:r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9" name="Прямоугольник 78"/>
          <p:cNvSpPr/>
          <p:nvPr/>
        </p:nvSpPr>
        <p:spPr>
          <a:xfrm>
            <a:off x="-71470" y="-26951"/>
            <a:ext cx="9144000" cy="6858000"/>
          </a:xfrm>
          <a:prstGeom prst="rect">
            <a:avLst/>
          </a:prstGeom>
          <a:solidFill>
            <a:schemeClr val="bg1">
              <a:lumMod val="65000"/>
              <a:alpha val="8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6" dur="3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7" dur="30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30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50"/>
                            </p:stCondLst>
                            <p:childTnLst>
                              <p:par>
                                <p:cTn id="2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8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5" presetClass="path" presetSubtype="0" repeatCount="indefinite" accel="50000" decel="50000" fill="hold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55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4"/>
                                            </p:cond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6" presetID="64" presetClass="path" presetSubtype="0" repeatCount="indefinite" accel="5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0313 3.33333E-6 L 0.21719 -0.00116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" y="-1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6"/>
                                            </p:cond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2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7" dur="300"/>
                                        <p:tgtEl>
                                          <p:spTgt spid="31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8" dur="300"/>
                                        <p:tgtEl>
                                          <p:spTgt spid="31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300"/>
                                        <p:tgtEl>
                                          <p:spTgt spid="31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4" dur="300"/>
                                        <p:tgtEl>
                                          <p:spTgt spid="31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5" dur="300"/>
                                        <p:tgtEl>
                                          <p:spTgt spid="31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300"/>
                                        <p:tgtEl>
                                          <p:spTgt spid="31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430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430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430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430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43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430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430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430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430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430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107" dur="1000" fill="hold"/>
                                        <p:tgtEl>
                                          <p:spTgt spid="430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113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119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430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430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127" dur="1000" fill="hold"/>
                                        <p:tgtEl>
                                          <p:spTgt spid="430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133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139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87789E-6 L 0.06667 0.00093 " pathEditMode="relative" rAng="0" ptsTypes="AA">
                                      <p:cBhvr>
                                        <p:cTn id="143" dur="2000" fill="hold"/>
                                        <p:tgtEl>
                                          <p:spTgt spid="430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4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8.88067E-7 L -0.04375 -0.00254 " pathEditMode="relative" rAng="0" ptsTypes="AA">
                                      <p:cBhvr>
                                        <p:cTn id="145" dur="2000" fill="hold"/>
                                        <p:tgtEl>
                                          <p:spTgt spid="430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" y="-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4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5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30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30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5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30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43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9" dur="500" fill="hold"/>
                                        <p:tgtEl>
                                          <p:spTgt spid="43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4" dur="2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9" dur="1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4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5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35" presetClass="emph" presetSubtype="0" repeatCount="5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9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0" presetID="35" presetClass="emph" presetSubtype="0" repeatCount="500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discrete" valueType="str">
                                      <p:cBhvr>
                                        <p:cTn id="181" dur="1000" fill="hold"/>
                                        <p:tgtEl>
                                          <p:spTgt spid="43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6" dur="4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7" dur="4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8" dur="4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5000"/>
                            </p:stCondLst>
                            <p:childTnLst>
                              <p:par>
                                <p:cTn id="19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2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4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9" dur="1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2" dur="500" fill="hold"/>
                                        <p:tgtEl>
                                          <p:spTgt spid="430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500" fill="hold"/>
                                        <p:tgtEl>
                                          <p:spTgt spid="430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4" dur="500"/>
                                        <p:tgtEl>
                                          <p:spTgt spid="43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208" dur="2000" fill="hold"/>
                                        <p:tgtEl>
                                          <p:spTgt spid="98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09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0" dur="2000" fill="hold"/>
                                        <p:tgtEl>
                                          <p:spTgt spid="101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5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" grpId="0" animBg="1"/>
      <p:bldP spid="101" grpId="1" animBg="1"/>
      <p:bldP spid="87" grpId="0" animBg="1"/>
      <p:bldP spid="3142" grpId="0" build="p"/>
      <p:bldP spid="97" grpId="0"/>
      <p:bldP spid="98" grpId="0"/>
      <p:bldP spid="98" grpId="1"/>
      <p:bldP spid="86" grpId="0" animBg="1"/>
      <p:bldP spid="86" grpId="1" animBg="1"/>
      <p:bldP spid="102" grpId="0"/>
      <p:bldP spid="103" grpId="0" animBg="1"/>
      <p:bldP spid="103" grpId="1" animBg="1"/>
      <p:bldP spid="3" grpId="0"/>
      <p:bldP spid="43030" grpId="0" animBg="1"/>
      <p:bldP spid="43040" grpId="0" animBg="1"/>
      <p:bldP spid="43040" grpId="1" animBg="1"/>
      <p:bldP spid="43040" grpId="2" animBg="1"/>
      <p:bldP spid="121" grpId="0"/>
      <p:bldP spid="122" grpId="0" animBg="1"/>
      <p:bldP spid="123" grpId="0" animBg="1"/>
      <p:bldP spid="123" grpId="1" animBg="1"/>
      <p:bldP spid="136" grpId="0"/>
      <p:bldP spid="140" grpId="0"/>
      <p:bldP spid="7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20" name="Rectangle 64"/>
          <p:cNvSpPr>
            <a:spLocks noChangeArrowheads="1"/>
          </p:cNvSpPr>
          <p:nvPr/>
        </p:nvSpPr>
        <p:spPr bwMode="auto">
          <a:xfrm>
            <a:off x="642910" y="2857496"/>
            <a:ext cx="1214446" cy="52322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1874 г  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6" name="Скругленный прямоугольник 155"/>
          <p:cNvSpPr/>
          <p:nvPr/>
        </p:nvSpPr>
        <p:spPr>
          <a:xfrm>
            <a:off x="357158" y="5357826"/>
            <a:ext cx="1714512" cy="928670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2" name="Скругленный прямоугольник 141"/>
          <p:cNvSpPr/>
          <p:nvPr/>
        </p:nvSpPr>
        <p:spPr>
          <a:xfrm>
            <a:off x="6715140" y="5857892"/>
            <a:ext cx="2428892" cy="1000108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7" name="Rectangle 62"/>
          <p:cNvSpPr>
            <a:spLocks noChangeArrowheads="1"/>
          </p:cNvSpPr>
          <p:nvPr/>
        </p:nvSpPr>
        <p:spPr bwMode="auto">
          <a:xfrm>
            <a:off x="4862514" y="1752588"/>
            <a:ext cx="3786214" cy="1769292"/>
          </a:xfrm>
          <a:prstGeom prst="rect">
            <a:avLst/>
          </a:prstGeom>
          <a:solidFill>
            <a:srgbClr val="66CCFF"/>
          </a:solidFill>
          <a:ln w="19050">
            <a:solidFill>
              <a:srgbClr val="66CC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2" name="Group 34"/>
          <p:cNvGrpSpPr>
            <a:grpSpLocks/>
          </p:cNvGrpSpPr>
          <p:nvPr/>
        </p:nvGrpSpPr>
        <p:grpSpPr bwMode="auto">
          <a:xfrm>
            <a:off x="5191630" y="791105"/>
            <a:ext cx="3132232" cy="2637895"/>
            <a:chOff x="13540" y="7918"/>
            <a:chExt cx="1820" cy="1151"/>
          </a:xfrm>
        </p:grpSpPr>
        <p:grpSp>
          <p:nvGrpSpPr>
            <p:cNvPr id="4" name="Group 39"/>
            <p:cNvGrpSpPr>
              <a:grpSpLocks/>
            </p:cNvGrpSpPr>
            <p:nvPr/>
          </p:nvGrpSpPr>
          <p:grpSpPr bwMode="auto">
            <a:xfrm>
              <a:off x="13540" y="7918"/>
              <a:ext cx="1820" cy="1151"/>
              <a:chOff x="13465" y="8583"/>
              <a:chExt cx="1820" cy="1151"/>
            </a:xfrm>
          </p:grpSpPr>
          <p:grpSp>
            <p:nvGrpSpPr>
              <p:cNvPr id="5" name="Group 40"/>
              <p:cNvGrpSpPr>
                <a:grpSpLocks/>
              </p:cNvGrpSpPr>
              <p:nvPr/>
            </p:nvGrpSpPr>
            <p:grpSpPr bwMode="auto">
              <a:xfrm>
                <a:off x="13465" y="8583"/>
                <a:ext cx="1820" cy="288"/>
                <a:chOff x="13465" y="8583"/>
                <a:chExt cx="1820" cy="288"/>
              </a:xfrm>
            </p:grpSpPr>
            <p:grpSp>
              <p:nvGrpSpPr>
                <p:cNvPr id="6" name="Group 41"/>
                <p:cNvGrpSpPr>
                  <a:grpSpLocks/>
                </p:cNvGrpSpPr>
                <p:nvPr/>
              </p:nvGrpSpPr>
              <p:grpSpPr bwMode="auto">
                <a:xfrm>
                  <a:off x="13465" y="8583"/>
                  <a:ext cx="776" cy="288"/>
                  <a:chOff x="8548" y="6751"/>
                  <a:chExt cx="1210" cy="517"/>
                </a:xfrm>
              </p:grpSpPr>
              <p:sp>
                <p:nvSpPr>
                  <p:cNvPr id="3114" name="Line 42"/>
                  <p:cNvSpPr>
                    <a:spLocks noChangeShapeType="1"/>
                  </p:cNvSpPr>
                  <p:nvPr/>
                </p:nvSpPr>
                <p:spPr bwMode="auto">
                  <a:xfrm>
                    <a:off x="8548" y="7004"/>
                    <a:ext cx="334" cy="0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grpSp>
                <p:nvGrpSpPr>
                  <p:cNvPr id="7" name="Group 43"/>
                  <p:cNvGrpSpPr>
                    <a:grpSpLocks/>
                  </p:cNvGrpSpPr>
                  <p:nvPr/>
                </p:nvGrpSpPr>
                <p:grpSpPr bwMode="auto">
                  <a:xfrm>
                    <a:off x="8905" y="6751"/>
                    <a:ext cx="81" cy="506"/>
                    <a:chOff x="8905" y="6751"/>
                    <a:chExt cx="81" cy="506"/>
                  </a:xfrm>
                </p:grpSpPr>
                <p:sp>
                  <p:nvSpPr>
                    <p:cNvPr id="3116" name="Line 44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8905" y="6878"/>
                      <a:ext cx="0" cy="254"/>
                    </a:xfrm>
                    <a:prstGeom prst="line">
                      <a:avLst/>
                    </a:prstGeom>
                    <a:noFill/>
                    <a:ln w="57150">
                      <a:solidFill>
                        <a:srgbClr val="000099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3117" name="Line 45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8985" y="6751"/>
                      <a:ext cx="1" cy="506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8" name="Group 46"/>
                  <p:cNvGrpSpPr>
                    <a:grpSpLocks/>
                  </p:cNvGrpSpPr>
                  <p:nvPr/>
                </p:nvGrpSpPr>
                <p:grpSpPr bwMode="auto">
                  <a:xfrm>
                    <a:off x="9101" y="6762"/>
                    <a:ext cx="81" cy="506"/>
                    <a:chOff x="8905" y="6751"/>
                    <a:chExt cx="81" cy="506"/>
                  </a:xfrm>
                </p:grpSpPr>
                <p:sp>
                  <p:nvSpPr>
                    <p:cNvPr id="3119" name="Line 47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8905" y="6878"/>
                      <a:ext cx="0" cy="254"/>
                    </a:xfrm>
                    <a:prstGeom prst="line">
                      <a:avLst/>
                    </a:prstGeom>
                    <a:noFill/>
                    <a:ln w="57150">
                      <a:solidFill>
                        <a:srgbClr val="000099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3120" name="Line 48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8985" y="6751"/>
                      <a:ext cx="1" cy="506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9" name="Group 49"/>
                  <p:cNvGrpSpPr>
                    <a:grpSpLocks/>
                  </p:cNvGrpSpPr>
                  <p:nvPr/>
                </p:nvGrpSpPr>
                <p:grpSpPr bwMode="auto">
                  <a:xfrm>
                    <a:off x="9297" y="6751"/>
                    <a:ext cx="81" cy="506"/>
                    <a:chOff x="8905" y="6751"/>
                    <a:chExt cx="81" cy="506"/>
                  </a:xfrm>
                </p:grpSpPr>
                <p:sp>
                  <p:nvSpPr>
                    <p:cNvPr id="3122" name="Line 50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8905" y="6878"/>
                      <a:ext cx="0" cy="254"/>
                    </a:xfrm>
                    <a:prstGeom prst="line">
                      <a:avLst/>
                    </a:prstGeom>
                    <a:noFill/>
                    <a:ln w="57150">
                      <a:solidFill>
                        <a:srgbClr val="000099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3123" name="Line 51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8985" y="6751"/>
                      <a:ext cx="1" cy="506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</p:grpSp>
              <p:sp>
                <p:nvSpPr>
                  <p:cNvPr id="3124" name="Line 52"/>
                  <p:cNvSpPr>
                    <a:spLocks noChangeShapeType="1"/>
                  </p:cNvSpPr>
                  <p:nvPr/>
                </p:nvSpPr>
                <p:spPr bwMode="auto">
                  <a:xfrm>
                    <a:off x="9424" y="7016"/>
                    <a:ext cx="334" cy="0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0" name="Group 53"/>
                <p:cNvGrpSpPr>
                  <a:grpSpLocks/>
                </p:cNvGrpSpPr>
                <p:nvPr/>
              </p:nvGrpSpPr>
              <p:grpSpPr bwMode="auto">
                <a:xfrm>
                  <a:off x="14235" y="8627"/>
                  <a:ext cx="1050" cy="197"/>
                  <a:chOff x="11185" y="6044"/>
                  <a:chExt cx="1187" cy="334"/>
                </a:xfrm>
              </p:grpSpPr>
              <p:sp>
                <p:nvSpPr>
                  <p:cNvPr id="3126" name="AutoShape 54"/>
                  <p:cNvSpPr>
                    <a:spLocks noChangeArrowheads="1"/>
                  </p:cNvSpPr>
                  <p:nvPr/>
                </p:nvSpPr>
                <p:spPr bwMode="auto">
                  <a:xfrm>
                    <a:off x="11620" y="6044"/>
                    <a:ext cx="311" cy="334"/>
                  </a:xfrm>
                  <a:prstGeom prst="flowChartSummingJunction">
                    <a:avLst/>
                  </a:prstGeom>
                  <a:noFill/>
                  <a:ln w="57150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3127" name="Line 5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1185" y="6225"/>
                    <a:ext cx="427" cy="0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3128" name="Line 5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1945" y="6213"/>
                    <a:ext cx="427" cy="0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</p:grpSp>
          </p:grpSp>
          <p:sp>
            <p:nvSpPr>
              <p:cNvPr id="3130" name="Line 58"/>
              <p:cNvSpPr>
                <a:spLocks noChangeShapeType="1"/>
              </p:cNvSpPr>
              <p:nvPr/>
            </p:nvSpPr>
            <p:spPr bwMode="auto">
              <a:xfrm>
                <a:off x="15276" y="8952"/>
                <a:ext cx="0" cy="748"/>
              </a:xfrm>
              <a:prstGeom prst="line">
                <a:avLst/>
              </a:prstGeom>
              <a:noFill/>
              <a:ln w="571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31" name="Line 59"/>
              <p:cNvSpPr>
                <a:spLocks noChangeShapeType="1"/>
              </p:cNvSpPr>
              <p:nvPr/>
            </p:nvSpPr>
            <p:spPr bwMode="auto">
              <a:xfrm>
                <a:off x="13467" y="8710"/>
                <a:ext cx="0" cy="32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29" name="Line 57"/>
              <p:cNvSpPr>
                <a:spLocks noChangeShapeType="1"/>
              </p:cNvSpPr>
              <p:nvPr/>
            </p:nvSpPr>
            <p:spPr bwMode="auto">
              <a:xfrm>
                <a:off x="13475" y="8986"/>
                <a:ext cx="0" cy="748"/>
              </a:xfrm>
              <a:prstGeom prst="line">
                <a:avLst/>
              </a:prstGeom>
              <a:noFill/>
              <a:ln w="57150">
                <a:solidFill>
                  <a:srgbClr val="000099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32" name="Line 60"/>
              <p:cNvSpPr>
                <a:spLocks noChangeShapeType="1"/>
              </p:cNvSpPr>
              <p:nvPr/>
            </p:nvSpPr>
            <p:spPr bwMode="auto">
              <a:xfrm>
                <a:off x="15276" y="8721"/>
                <a:ext cx="0" cy="32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sp>
          <p:nvSpPr>
            <p:cNvPr id="3141" name="Line 69"/>
            <p:cNvSpPr>
              <a:spLocks noChangeShapeType="1"/>
            </p:cNvSpPr>
            <p:nvPr/>
          </p:nvSpPr>
          <p:spPr bwMode="auto">
            <a:xfrm>
              <a:off x="14309" y="8160"/>
              <a:ext cx="388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11" name="Group 2"/>
          <p:cNvGrpSpPr>
            <a:grpSpLocks/>
          </p:cNvGrpSpPr>
          <p:nvPr/>
        </p:nvGrpSpPr>
        <p:grpSpPr bwMode="auto">
          <a:xfrm>
            <a:off x="6143636" y="2285992"/>
            <a:ext cx="285751" cy="285750"/>
            <a:chOff x="1783" y="8526"/>
            <a:chExt cx="366" cy="388"/>
          </a:xfrm>
        </p:grpSpPr>
        <p:sp>
          <p:nvSpPr>
            <p:cNvPr id="94" name="Line 3"/>
            <p:cNvSpPr>
              <a:spLocks noChangeShapeType="1"/>
            </p:cNvSpPr>
            <p:nvPr/>
          </p:nvSpPr>
          <p:spPr bwMode="auto">
            <a:xfrm>
              <a:off x="1871" y="8723"/>
              <a:ext cx="207" cy="0"/>
            </a:xfrm>
            <a:prstGeom prst="line">
              <a:avLst/>
            </a:prstGeom>
            <a:noFill/>
            <a:ln w="28575">
              <a:solidFill>
                <a:srgbClr val="0066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5" name="Oval 4"/>
            <p:cNvSpPr>
              <a:spLocks noChangeArrowheads="1"/>
            </p:cNvSpPr>
            <p:nvPr/>
          </p:nvSpPr>
          <p:spPr bwMode="auto">
            <a:xfrm>
              <a:off x="1783" y="8526"/>
              <a:ext cx="366" cy="388"/>
            </a:xfrm>
            <a:prstGeom prst="ellipse">
              <a:avLst/>
            </a:prstGeom>
            <a:noFill/>
            <a:ln w="28575">
              <a:solidFill>
                <a:srgbClr val="0066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86" name="AutoShape 65"/>
          <p:cNvSpPr>
            <a:spLocks noChangeArrowheads="1"/>
          </p:cNvSpPr>
          <p:nvPr/>
        </p:nvSpPr>
        <p:spPr bwMode="auto">
          <a:xfrm>
            <a:off x="7358082" y="2108906"/>
            <a:ext cx="242662" cy="248524"/>
          </a:xfrm>
          <a:prstGeom prst="flowChartOr">
            <a:avLst/>
          </a:prstGeom>
          <a:solidFill>
            <a:srgbClr val="FFFFFF"/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12" name="Группа 98"/>
          <p:cNvGrpSpPr/>
          <p:nvPr/>
        </p:nvGrpSpPr>
        <p:grpSpPr>
          <a:xfrm>
            <a:off x="4848227" y="1350928"/>
            <a:ext cx="3795739" cy="2220948"/>
            <a:chOff x="4848227" y="1341536"/>
            <a:chExt cx="3795739" cy="2220948"/>
          </a:xfrm>
        </p:grpSpPr>
        <p:sp>
          <p:nvSpPr>
            <p:cNvPr id="90" name="Line 63"/>
            <p:cNvSpPr>
              <a:spLocks noChangeShapeType="1"/>
            </p:cNvSpPr>
            <p:nvPr/>
          </p:nvSpPr>
          <p:spPr bwMode="auto">
            <a:xfrm>
              <a:off x="4857752" y="1341536"/>
              <a:ext cx="0" cy="215890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1" name="Line 64"/>
            <p:cNvSpPr>
              <a:spLocks noChangeShapeType="1"/>
            </p:cNvSpPr>
            <p:nvPr/>
          </p:nvSpPr>
          <p:spPr bwMode="auto">
            <a:xfrm>
              <a:off x="8643966" y="1387595"/>
              <a:ext cx="0" cy="215890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2" name="Line 63"/>
            <p:cNvSpPr>
              <a:spLocks noChangeShapeType="1"/>
            </p:cNvSpPr>
            <p:nvPr/>
          </p:nvSpPr>
          <p:spPr bwMode="auto">
            <a:xfrm rot="-60000">
              <a:off x="4848227" y="3491046"/>
              <a:ext cx="3786214" cy="7143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102" name="Прямоугольник 101"/>
          <p:cNvSpPr/>
          <p:nvPr/>
        </p:nvSpPr>
        <p:spPr>
          <a:xfrm>
            <a:off x="5214942" y="2786058"/>
            <a:ext cx="308712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"шагом   марш!"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4597146" y="-24"/>
            <a:ext cx="454688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ТОК  В  </a:t>
            </a:r>
            <a:r>
              <a:rPr kumimoji="0" lang="ru-RU" sz="2800" b="1" i="0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ЭЛЕКТРОЛИТАХ</a:t>
            </a:r>
            <a:endParaRPr kumimoji="0" lang="ru-RU" sz="4000" b="0" i="0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7" name="Rectangle 1"/>
          <p:cNvSpPr>
            <a:spLocks noChangeArrowheads="1"/>
          </p:cNvSpPr>
          <p:nvPr/>
        </p:nvSpPr>
        <p:spPr bwMode="auto">
          <a:xfrm>
            <a:off x="142844" y="151607"/>
            <a:ext cx="4572032" cy="2800767"/>
          </a:xfrm>
          <a:prstGeom prst="rect">
            <a:avLst/>
          </a:prstGeom>
          <a:solidFill>
            <a:schemeClr val="bg2">
              <a:lumMod val="9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Электролиз-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процесс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выделения на…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в-в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входящ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 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…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в… 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окислительно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восстановит. процесса.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8" name="Прямоугольник 77"/>
          <p:cNvSpPr/>
          <p:nvPr/>
        </p:nvSpPr>
        <p:spPr>
          <a:xfrm>
            <a:off x="2928926" y="3096940"/>
            <a:ext cx="2255746" cy="5232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220FB1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2800" b="1" baseline="-25000" dirty="0" smtClean="0">
                <a:solidFill>
                  <a:srgbClr val="220FB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800" b="1" dirty="0" smtClean="0">
                <a:solidFill>
                  <a:srgbClr val="220FB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-…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иона   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9" name="Прямоугольник 78"/>
          <p:cNvSpPr/>
          <p:nvPr/>
        </p:nvSpPr>
        <p:spPr>
          <a:xfrm>
            <a:off x="2863442" y="3548722"/>
            <a:ext cx="2708690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валентность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0" name="Прямоугольник 79"/>
          <p:cNvSpPr/>
          <p:nvPr/>
        </p:nvSpPr>
        <p:spPr>
          <a:xfrm>
            <a:off x="2997947" y="4071942"/>
            <a:ext cx="1859805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sz="2800" b="1" cap="all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иона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" name="Прямоугольник 80"/>
          <p:cNvSpPr/>
          <p:nvPr/>
        </p:nvSpPr>
        <p:spPr>
          <a:xfrm>
            <a:off x="5757960" y="3571876"/>
            <a:ext cx="3243196" cy="64633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3600" b="1" dirty="0" smtClean="0">
                <a:solidFill>
                  <a:srgbClr val="220FB1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3600" b="1" baseline="-25000" dirty="0" smtClean="0">
                <a:solidFill>
                  <a:srgbClr val="220FB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3600" b="1" dirty="0" smtClean="0">
                <a:solidFill>
                  <a:srgbClr val="220FB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в-ва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5058" name="Group 2"/>
          <p:cNvGrpSpPr>
            <a:grpSpLocks/>
          </p:cNvGrpSpPr>
          <p:nvPr/>
        </p:nvGrpSpPr>
        <p:grpSpPr bwMode="auto">
          <a:xfrm>
            <a:off x="6488518" y="4071942"/>
            <a:ext cx="726688" cy="1071570"/>
            <a:chOff x="2936" y="3336"/>
            <a:chExt cx="583" cy="841"/>
          </a:xfrm>
        </p:grpSpPr>
        <p:grpSp>
          <p:nvGrpSpPr>
            <p:cNvPr id="45059" name="Group 3"/>
            <p:cNvGrpSpPr>
              <a:grpSpLocks/>
            </p:cNvGrpSpPr>
            <p:nvPr/>
          </p:nvGrpSpPr>
          <p:grpSpPr bwMode="auto">
            <a:xfrm>
              <a:off x="2943" y="3336"/>
              <a:ext cx="572" cy="841"/>
              <a:chOff x="11558" y="3511"/>
              <a:chExt cx="691" cy="812"/>
            </a:xfrm>
          </p:grpSpPr>
          <p:sp>
            <p:nvSpPr>
              <p:cNvPr id="45060" name="Line 4"/>
              <p:cNvSpPr>
                <a:spLocks noChangeShapeType="1"/>
              </p:cNvSpPr>
              <p:nvPr/>
            </p:nvSpPr>
            <p:spPr bwMode="auto">
              <a:xfrm>
                <a:off x="11567" y="3938"/>
                <a:ext cx="628" cy="0"/>
              </a:xfrm>
              <a:prstGeom prst="line">
                <a:avLst/>
              </a:prstGeom>
              <a:noFill/>
              <a:ln w="1905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4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grpSp>
            <p:nvGrpSpPr>
              <p:cNvPr id="45061" name="Group 5"/>
              <p:cNvGrpSpPr>
                <a:grpSpLocks/>
              </p:cNvGrpSpPr>
              <p:nvPr/>
            </p:nvGrpSpPr>
            <p:grpSpPr bwMode="auto">
              <a:xfrm>
                <a:off x="11558" y="3511"/>
                <a:ext cx="691" cy="812"/>
                <a:chOff x="11044" y="3779"/>
                <a:chExt cx="553" cy="812"/>
              </a:xfrm>
            </p:grpSpPr>
            <p:sp>
              <p:nvSpPr>
                <p:cNvPr id="45062" name="Text Box 6"/>
                <p:cNvSpPr txBox="1">
                  <a:spLocks noChangeArrowheads="1"/>
                </p:cNvSpPr>
                <p:nvPr/>
              </p:nvSpPr>
              <p:spPr bwMode="auto">
                <a:xfrm>
                  <a:off x="11044" y="3779"/>
                  <a:ext cx="444" cy="4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3200" b="1" i="0" u="none" strike="noStrike" cap="none" normalizeH="0" baseline="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q</a:t>
                  </a:r>
                  <a:endParaRPr kumimoji="0" lang="ru-RU" sz="4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45063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11066" y="4141"/>
                  <a:ext cx="531" cy="4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3200" b="1" i="0" u="none" strike="noStrike" cap="none" normalizeH="0" baseline="0" dirty="0" smtClean="0">
                      <a:ln>
                        <a:noFill/>
                      </a:ln>
                      <a:solidFill>
                        <a:srgbClr val="0066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n</a:t>
                  </a:r>
                  <a:r>
                    <a:rPr kumimoji="0" lang="en-US" sz="3200" b="1" i="0" u="none" strike="noStrike" cap="none" normalizeH="0" baseline="0" dirty="0" smtClean="0">
                      <a:ln>
                        <a:noFill/>
                      </a:ln>
                      <a:effectLst/>
                      <a:latin typeface="Times New Roman" pitchFamily="18" charset="0"/>
                      <a:cs typeface="Times New Roman" pitchFamily="18" charset="0"/>
                    </a:rPr>
                    <a:t>e</a:t>
                  </a:r>
                  <a:endParaRPr kumimoji="0" lang="ru-RU" sz="4400" b="0" i="0" u="none" strike="noStrike" cap="none" normalizeH="0" baseline="0" dirty="0" smtClean="0">
                    <a:ln>
                      <a:noFill/>
                    </a:ln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</p:grpSp>
        <p:sp>
          <p:nvSpPr>
            <p:cNvPr id="45064" name="Line 8"/>
            <p:cNvSpPr>
              <a:spLocks noChangeShapeType="1"/>
            </p:cNvSpPr>
            <p:nvPr/>
          </p:nvSpPr>
          <p:spPr bwMode="auto">
            <a:xfrm>
              <a:off x="2936" y="3772"/>
              <a:ext cx="583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44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89" name="Прямоугольник 88"/>
          <p:cNvSpPr/>
          <p:nvPr/>
        </p:nvSpPr>
        <p:spPr>
          <a:xfrm>
            <a:off x="5631695" y="4425743"/>
            <a:ext cx="780983" cy="64633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5065" name="Group 9"/>
          <p:cNvGrpSpPr>
            <a:grpSpLocks/>
          </p:cNvGrpSpPr>
          <p:nvPr/>
        </p:nvGrpSpPr>
        <p:grpSpPr bwMode="auto">
          <a:xfrm>
            <a:off x="8195861" y="4278662"/>
            <a:ext cx="733857" cy="1043539"/>
            <a:chOff x="2936" y="3378"/>
            <a:chExt cx="628" cy="819"/>
          </a:xfrm>
        </p:grpSpPr>
        <p:grpSp>
          <p:nvGrpSpPr>
            <p:cNvPr id="45066" name="Group 10"/>
            <p:cNvGrpSpPr>
              <a:grpSpLocks/>
            </p:cNvGrpSpPr>
            <p:nvPr/>
          </p:nvGrpSpPr>
          <p:grpSpPr bwMode="auto">
            <a:xfrm>
              <a:off x="2949" y="3378"/>
              <a:ext cx="615" cy="819"/>
              <a:chOff x="11567" y="3548"/>
              <a:chExt cx="743" cy="790"/>
            </a:xfrm>
          </p:grpSpPr>
          <p:sp>
            <p:nvSpPr>
              <p:cNvPr id="45067" name="Line 11"/>
              <p:cNvSpPr>
                <a:spLocks noChangeShapeType="1"/>
              </p:cNvSpPr>
              <p:nvPr/>
            </p:nvSpPr>
            <p:spPr bwMode="auto">
              <a:xfrm>
                <a:off x="11567" y="3938"/>
                <a:ext cx="628" cy="0"/>
              </a:xfrm>
              <a:prstGeom prst="line">
                <a:avLst/>
              </a:prstGeom>
              <a:noFill/>
              <a:ln w="1905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36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grpSp>
            <p:nvGrpSpPr>
              <p:cNvPr id="45068" name="Group 12"/>
              <p:cNvGrpSpPr>
                <a:grpSpLocks/>
              </p:cNvGrpSpPr>
              <p:nvPr/>
            </p:nvGrpSpPr>
            <p:grpSpPr bwMode="auto">
              <a:xfrm>
                <a:off x="11581" y="3548"/>
                <a:ext cx="729" cy="790"/>
                <a:chOff x="11055" y="3816"/>
                <a:chExt cx="583" cy="790"/>
              </a:xfrm>
            </p:grpSpPr>
            <p:sp>
              <p:nvSpPr>
                <p:cNvPr id="45069" name="Text Box 13"/>
                <p:cNvSpPr txBox="1">
                  <a:spLocks noChangeArrowheads="1"/>
                </p:cNvSpPr>
                <p:nvPr/>
              </p:nvSpPr>
              <p:spPr bwMode="auto">
                <a:xfrm>
                  <a:off x="11055" y="3816"/>
                  <a:ext cx="532" cy="4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2400" b="1" i="0" u="none" strike="noStrike" cap="none" normalizeH="0" baseline="0" dirty="0" smtClean="0">
                      <a:ln>
                        <a:noFill/>
                      </a:ln>
                      <a:effectLst/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kumimoji="0" lang="en-US" sz="2400" b="1" i="0" u="none" strike="noStrike" cap="none" normalizeH="0" baseline="0" dirty="0" smtClean="0">
                      <a:ln>
                        <a:noFill/>
                      </a:ln>
                      <a:solidFill>
                        <a:srgbClr val="7030A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M</a:t>
                  </a:r>
                  <a:r>
                    <a:rPr kumimoji="0" lang="en-US" sz="2400" b="1" i="0" u="none" strike="noStrike" cap="none" normalizeH="0" baseline="-25000" dirty="0" smtClean="0">
                      <a:ln>
                        <a:noFill/>
                      </a:ln>
                      <a:effectLst/>
                      <a:latin typeface="Times New Roman" pitchFamily="18" charset="0"/>
                      <a:cs typeface="Times New Roman" pitchFamily="18" charset="0"/>
                    </a:rPr>
                    <a:t>    </a:t>
                  </a:r>
                  <a:endParaRPr kumimoji="0" lang="ru-RU" sz="3600" b="0" i="0" u="none" strike="noStrike" cap="none" normalizeH="0" baseline="0" dirty="0" smtClean="0">
                    <a:ln>
                      <a:noFill/>
                    </a:ln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45070" name="Text Box 14"/>
                <p:cNvSpPr txBox="1">
                  <a:spLocks noChangeArrowheads="1"/>
                </p:cNvSpPr>
                <p:nvPr/>
              </p:nvSpPr>
              <p:spPr bwMode="auto">
                <a:xfrm>
                  <a:off x="11070" y="4156"/>
                  <a:ext cx="568" cy="4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2400" b="1" i="0" u="none" strike="noStrike" cap="none" normalizeH="0" baseline="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 N</a:t>
                  </a:r>
                  <a:r>
                    <a:rPr kumimoji="0" lang="en-US" sz="2400" b="1" i="0" u="none" strike="noStrike" cap="none" normalizeH="0" baseline="-2500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A</a:t>
                  </a:r>
                  <a:endParaRPr kumimoji="0" lang="ru-RU" sz="3600" b="0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</p:grpSp>
        <p:sp>
          <p:nvSpPr>
            <p:cNvPr id="45071" name="Line 15"/>
            <p:cNvSpPr>
              <a:spLocks noChangeShapeType="1"/>
            </p:cNvSpPr>
            <p:nvPr/>
          </p:nvSpPr>
          <p:spPr bwMode="auto">
            <a:xfrm>
              <a:off x="2936" y="3753"/>
              <a:ext cx="583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6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99" name="Прямоугольник 98"/>
          <p:cNvSpPr/>
          <p:nvPr/>
        </p:nvSpPr>
        <p:spPr>
          <a:xfrm>
            <a:off x="7417645" y="4500570"/>
            <a:ext cx="809837" cy="5232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220FB1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2800" b="1" baseline="-25000" dirty="0" smtClean="0">
                <a:solidFill>
                  <a:srgbClr val="220FB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800" b="1" dirty="0" smtClean="0">
                <a:solidFill>
                  <a:srgbClr val="220FB1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0" name="Прямоугольник 99"/>
          <p:cNvSpPr/>
          <p:nvPr/>
        </p:nvSpPr>
        <p:spPr>
          <a:xfrm>
            <a:off x="6299614" y="5143512"/>
            <a:ext cx="832279" cy="64633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04" name="Group 2"/>
          <p:cNvGrpSpPr>
            <a:grpSpLocks/>
          </p:cNvGrpSpPr>
          <p:nvPr/>
        </p:nvGrpSpPr>
        <p:grpSpPr bwMode="auto">
          <a:xfrm>
            <a:off x="6405157" y="4048004"/>
            <a:ext cx="793997" cy="1034619"/>
            <a:chOff x="2878" y="3211"/>
            <a:chExt cx="637" cy="812"/>
          </a:xfrm>
        </p:grpSpPr>
        <p:grpSp>
          <p:nvGrpSpPr>
            <p:cNvPr id="105" name="Group 3"/>
            <p:cNvGrpSpPr>
              <a:grpSpLocks/>
            </p:cNvGrpSpPr>
            <p:nvPr/>
          </p:nvGrpSpPr>
          <p:grpSpPr bwMode="auto">
            <a:xfrm>
              <a:off x="2943" y="3211"/>
              <a:ext cx="572" cy="812"/>
              <a:chOff x="11558" y="3511"/>
              <a:chExt cx="691" cy="812"/>
            </a:xfrm>
          </p:grpSpPr>
          <p:sp>
            <p:nvSpPr>
              <p:cNvPr id="107" name="Line 4"/>
              <p:cNvSpPr>
                <a:spLocks noChangeShapeType="1"/>
              </p:cNvSpPr>
              <p:nvPr/>
            </p:nvSpPr>
            <p:spPr bwMode="auto">
              <a:xfrm>
                <a:off x="11567" y="3938"/>
                <a:ext cx="628" cy="0"/>
              </a:xfrm>
              <a:prstGeom prst="line">
                <a:avLst/>
              </a:prstGeom>
              <a:noFill/>
              <a:ln w="1905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4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grpSp>
            <p:nvGrpSpPr>
              <p:cNvPr id="108" name="Group 5"/>
              <p:cNvGrpSpPr>
                <a:grpSpLocks/>
              </p:cNvGrpSpPr>
              <p:nvPr/>
            </p:nvGrpSpPr>
            <p:grpSpPr bwMode="auto">
              <a:xfrm>
                <a:off x="11558" y="3511"/>
                <a:ext cx="691" cy="812"/>
                <a:chOff x="11044" y="3779"/>
                <a:chExt cx="553" cy="812"/>
              </a:xfrm>
            </p:grpSpPr>
            <p:sp>
              <p:nvSpPr>
                <p:cNvPr id="109" name="Text Box 6"/>
                <p:cNvSpPr txBox="1">
                  <a:spLocks noChangeArrowheads="1"/>
                </p:cNvSpPr>
                <p:nvPr/>
              </p:nvSpPr>
              <p:spPr bwMode="auto">
                <a:xfrm>
                  <a:off x="11044" y="3779"/>
                  <a:ext cx="444" cy="4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3200" b="1" i="0" u="none" strike="noStrike" cap="none" normalizeH="0" baseline="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q</a:t>
                  </a:r>
                  <a:endParaRPr kumimoji="0" lang="ru-RU" sz="4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10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11066" y="4141"/>
                  <a:ext cx="531" cy="4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3200" b="1" i="0" u="none" strike="noStrike" cap="none" normalizeH="0" baseline="0" dirty="0" smtClean="0">
                      <a:ln>
                        <a:noFill/>
                      </a:ln>
                      <a:solidFill>
                        <a:srgbClr val="0066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n</a:t>
                  </a:r>
                  <a:r>
                    <a:rPr kumimoji="0" lang="en-US" sz="3200" b="1" i="0" u="none" strike="noStrike" cap="none" normalizeH="0" baseline="0" dirty="0" smtClean="0">
                      <a:ln>
                        <a:noFill/>
                      </a:ln>
                      <a:effectLst/>
                      <a:latin typeface="Times New Roman" pitchFamily="18" charset="0"/>
                      <a:cs typeface="Times New Roman" pitchFamily="18" charset="0"/>
                    </a:rPr>
                    <a:t>e</a:t>
                  </a:r>
                  <a:endParaRPr kumimoji="0" lang="ru-RU" sz="4400" b="0" i="0" u="none" strike="noStrike" cap="none" normalizeH="0" baseline="0" dirty="0" smtClean="0">
                    <a:ln>
                      <a:noFill/>
                    </a:ln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</p:grpSp>
        <p:sp>
          <p:nvSpPr>
            <p:cNvPr id="106" name="Line 8"/>
            <p:cNvSpPr>
              <a:spLocks noChangeShapeType="1"/>
            </p:cNvSpPr>
            <p:nvPr/>
          </p:nvSpPr>
          <p:spPr bwMode="auto">
            <a:xfrm>
              <a:off x="2878" y="3682"/>
              <a:ext cx="583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44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11" name="Group 9"/>
          <p:cNvGrpSpPr>
            <a:grpSpLocks/>
          </p:cNvGrpSpPr>
          <p:nvPr/>
        </p:nvGrpSpPr>
        <p:grpSpPr bwMode="auto">
          <a:xfrm>
            <a:off x="8195861" y="4315425"/>
            <a:ext cx="733857" cy="1006588"/>
            <a:chOff x="2936" y="3248"/>
            <a:chExt cx="628" cy="790"/>
          </a:xfrm>
        </p:grpSpPr>
        <p:grpSp>
          <p:nvGrpSpPr>
            <p:cNvPr id="112" name="Group 10"/>
            <p:cNvGrpSpPr>
              <a:grpSpLocks/>
            </p:cNvGrpSpPr>
            <p:nvPr/>
          </p:nvGrpSpPr>
          <p:grpSpPr bwMode="auto">
            <a:xfrm>
              <a:off x="2949" y="3248"/>
              <a:ext cx="615" cy="790"/>
              <a:chOff x="11567" y="3548"/>
              <a:chExt cx="743" cy="790"/>
            </a:xfrm>
          </p:grpSpPr>
          <p:sp>
            <p:nvSpPr>
              <p:cNvPr id="114" name="Line 11"/>
              <p:cNvSpPr>
                <a:spLocks noChangeShapeType="1"/>
              </p:cNvSpPr>
              <p:nvPr/>
            </p:nvSpPr>
            <p:spPr bwMode="auto">
              <a:xfrm>
                <a:off x="11567" y="3938"/>
                <a:ext cx="628" cy="0"/>
              </a:xfrm>
              <a:prstGeom prst="line">
                <a:avLst/>
              </a:prstGeom>
              <a:noFill/>
              <a:ln w="1905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36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grpSp>
            <p:nvGrpSpPr>
              <p:cNvPr id="115" name="Group 12"/>
              <p:cNvGrpSpPr>
                <a:grpSpLocks/>
              </p:cNvGrpSpPr>
              <p:nvPr/>
            </p:nvGrpSpPr>
            <p:grpSpPr bwMode="auto">
              <a:xfrm>
                <a:off x="11581" y="3548"/>
                <a:ext cx="729" cy="790"/>
                <a:chOff x="11055" y="3816"/>
                <a:chExt cx="583" cy="790"/>
              </a:xfrm>
            </p:grpSpPr>
            <p:sp>
              <p:nvSpPr>
                <p:cNvPr id="116" name="Text Box 13"/>
                <p:cNvSpPr txBox="1">
                  <a:spLocks noChangeArrowheads="1"/>
                </p:cNvSpPr>
                <p:nvPr/>
              </p:nvSpPr>
              <p:spPr bwMode="auto">
                <a:xfrm>
                  <a:off x="11055" y="3816"/>
                  <a:ext cx="532" cy="4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2400" b="1" i="0" u="none" strike="noStrike" cap="none" normalizeH="0" baseline="0" dirty="0" smtClean="0">
                      <a:ln>
                        <a:noFill/>
                      </a:ln>
                      <a:effectLst/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kumimoji="0" lang="en-US" sz="2400" b="1" i="0" u="none" strike="noStrike" cap="none" normalizeH="0" baseline="0" dirty="0" smtClean="0">
                      <a:ln>
                        <a:noFill/>
                      </a:ln>
                      <a:solidFill>
                        <a:srgbClr val="7030A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M</a:t>
                  </a:r>
                  <a:r>
                    <a:rPr kumimoji="0" lang="en-US" sz="2400" b="1" i="0" u="none" strike="noStrike" cap="none" normalizeH="0" baseline="-25000" dirty="0" smtClean="0">
                      <a:ln>
                        <a:noFill/>
                      </a:ln>
                      <a:effectLst/>
                      <a:latin typeface="Times New Roman" pitchFamily="18" charset="0"/>
                      <a:cs typeface="Times New Roman" pitchFamily="18" charset="0"/>
                    </a:rPr>
                    <a:t>    </a:t>
                  </a:r>
                  <a:endParaRPr kumimoji="0" lang="ru-RU" sz="3600" b="0" i="0" u="none" strike="noStrike" cap="none" normalizeH="0" baseline="0" dirty="0" smtClean="0">
                    <a:ln>
                      <a:noFill/>
                    </a:ln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17" name="Text Box 14"/>
                <p:cNvSpPr txBox="1">
                  <a:spLocks noChangeArrowheads="1"/>
                </p:cNvSpPr>
                <p:nvPr/>
              </p:nvSpPr>
              <p:spPr bwMode="auto">
                <a:xfrm>
                  <a:off x="11070" y="4156"/>
                  <a:ext cx="568" cy="4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2400" b="1" i="0" u="none" strike="noStrike" cap="none" normalizeH="0" baseline="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 N</a:t>
                  </a:r>
                  <a:r>
                    <a:rPr kumimoji="0" lang="en-US" sz="2400" b="1" i="0" u="none" strike="noStrike" cap="none" normalizeH="0" baseline="-2500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A</a:t>
                  </a:r>
                  <a:endParaRPr kumimoji="0" lang="ru-RU" sz="3600" b="0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</p:grpSp>
        <p:sp>
          <p:nvSpPr>
            <p:cNvPr id="113" name="Line 15"/>
            <p:cNvSpPr>
              <a:spLocks noChangeShapeType="1"/>
            </p:cNvSpPr>
            <p:nvPr/>
          </p:nvSpPr>
          <p:spPr bwMode="auto">
            <a:xfrm>
              <a:off x="2936" y="3602"/>
              <a:ext cx="583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6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45072" name="Group 16"/>
          <p:cNvGrpSpPr>
            <a:grpSpLocks/>
          </p:cNvGrpSpPr>
          <p:nvPr/>
        </p:nvGrpSpPr>
        <p:grpSpPr bwMode="auto">
          <a:xfrm>
            <a:off x="6696214" y="5857892"/>
            <a:ext cx="2733570" cy="882025"/>
            <a:chOff x="12777" y="4098"/>
            <a:chExt cx="1816" cy="832"/>
          </a:xfrm>
        </p:grpSpPr>
        <p:sp>
          <p:nvSpPr>
            <p:cNvPr id="45073" name="Text Box 17"/>
            <p:cNvSpPr txBox="1">
              <a:spLocks noChangeArrowheads="1"/>
            </p:cNvSpPr>
            <p:nvPr/>
          </p:nvSpPr>
          <p:spPr bwMode="auto">
            <a:xfrm>
              <a:off x="14106" y="4249"/>
              <a:ext cx="332" cy="4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q</a:t>
              </a:r>
              <a:endParaRPr kumimoji="0" lang="ru-RU" sz="4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45074" name="Group 18"/>
            <p:cNvGrpSpPr>
              <a:grpSpLocks/>
            </p:cNvGrpSpPr>
            <p:nvPr/>
          </p:nvGrpSpPr>
          <p:grpSpPr bwMode="auto">
            <a:xfrm>
              <a:off x="12777" y="4098"/>
              <a:ext cx="1816" cy="832"/>
              <a:chOff x="12777" y="4050"/>
              <a:chExt cx="1816" cy="832"/>
            </a:xfrm>
          </p:grpSpPr>
          <p:grpSp>
            <p:nvGrpSpPr>
              <p:cNvPr id="45077" name="Group 21"/>
              <p:cNvGrpSpPr>
                <a:grpSpLocks/>
              </p:cNvGrpSpPr>
              <p:nvPr/>
            </p:nvGrpSpPr>
            <p:grpSpPr bwMode="auto">
              <a:xfrm>
                <a:off x="12777" y="4050"/>
                <a:ext cx="1816" cy="832"/>
                <a:chOff x="12777" y="4050"/>
                <a:chExt cx="1816" cy="832"/>
              </a:xfrm>
            </p:grpSpPr>
            <p:sp>
              <p:nvSpPr>
                <p:cNvPr id="45078" name="Text Box 22"/>
                <p:cNvSpPr txBox="1">
                  <a:spLocks noChangeArrowheads="1"/>
                </p:cNvSpPr>
                <p:nvPr/>
              </p:nvSpPr>
              <p:spPr bwMode="auto">
                <a:xfrm>
                  <a:off x="12824" y="4218"/>
                  <a:ext cx="531" cy="47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2800" b="1" i="0" u="none" strike="noStrike" cap="none" normalizeH="0" baseline="0" dirty="0" smtClean="0">
                      <a:ln>
                        <a:noFill/>
                      </a:ln>
                      <a:solidFill>
                        <a:srgbClr val="0000FF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m =       </a:t>
                  </a:r>
                  <a:endParaRPr kumimoji="0" lang="ru-RU" sz="40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45081" name="Line 25"/>
                <p:cNvSpPr>
                  <a:spLocks noChangeShapeType="1"/>
                </p:cNvSpPr>
                <p:nvPr/>
              </p:nvSpPr>
              <p:spPr bwMode="auto">
                <a:xfrm>
                  <a:off x="13246" y="4515"/>
                  <a:ext cx="388" cy="0"/>
                </a:xfrm>
                <a:prstGeom prst="line">
                  <a:avLst/>
                </a:prstGeom>
                <a:noFill/>
                <a:ln w="19050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40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45088" name="Line 32"/>
                <p:cNvSpPr>
                  <a:spLocks noChangeShapeType="1"/>
                </p:cNvSpPr>
                <p:nvPr/>
              </p:nvSpPr>
              <p:spPr bwMode="auto">
                <a:xfrm>
                  <a:off x="12777" y="4526"/>
                  <a:ext cx="388" cy="0"/>
                </a:xfrm>
                <a:prstGeom prst="line">
                  <a:avLst/>
                </a:prstGeom>
                <a:noFill/>
                <a:ln w="19050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40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grpSp>
              <p:nvGrpSpPr>
                <p:cNvPr id="45093" name="Group 37"/>
                <p:cNvGrpSpPr>
                  <a:grpSpLocks/>
                </p:cNvGrpSpPr>
                <p:nvPr/>
              </p:nvGrpSpPr>
              <p:grpSpPr bwMode="auto">
                <a:xfrm>
                  <a:off x="13239" y="4050"/>
                  <a:ext cx="1354" cy="832"/>
                  <a:chOff x="2282" y="3336"/>
                  <a:chExt cx="1165" cy="832"/>
                </a:xfrm>
              </p:grpSpPr>
              <p:grpSp>
                <p:nvGrpSpPr>
                  <p:cNvPr id="45094" name="Group 38"/>
                  <p:cNvGrpSpPr>
                    <a:grpSpLocks/>
                  </p:cNvGrpSpPr>
                  <p:nvPr/>
                </p:nvGrpSpPr>
                <p:grpSpPr bwMode="auto">
                  <a:xfrm>
                    <a:off x="2282" y="3336"/>
                    <a:ext cx="1165" cy="832"/>
                    <a:chOff x="10784" y="3509"/>
                    <a:chExt cx="1411" cy="803"/>
                  </a:xfrm>
                </p:grpSpPr>
                <p:sp>
                  <p:nvSpPr>
                    <p:cNvPr id="45095" name="Line 3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1567" y="3938"/>
                      <a:ext cx="628" cy="0"/>
                    </a:xfrm>
                    <a:prstGeom prst="line">
                      <a:avLst/>
                    </a:prstGeom>
                    <a:noFill/>
                    <a:ln w="19050">
                      <a:noFill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 sz="4000"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  <p:grpSp>
                  <p:nvGrpSpPr>
                    <p:cNvPr id="45096" name="Group 4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0784" y="3509"/>
                      <a:ext cx="1121" cy="803"/>
                      <a:chOff x="10412" y="3777"/>
                      <a:chExt cx="896" cy="803"/>
                    </a:xfrm>
                  </p:grpSpPr>
                  <p:sp>
                    <p:nvSpPr>
                      <p:cNvPr id="45097" name="Text Box 41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10442" y="3777"/>
                        <a:ext cx="866" cy="45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lvl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ts val="100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en-US" sz="2800" b="1" i="0" u="none" strike="noStrike" cap="none" normalizeH="0" baseline="-25000" dirty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</a:rPr>
                          <a:t>   </a:t>
                        </a:r>
                        <a:r>
                          <a:rPr kumimoji="0" lang="en-US" sz="2800" b="1" i="0" u="none" strike="noStrike" cap="none" normalizeH="0" baseline="0" dirty="0" smtClean="0">
                            <a:ln>
                              <a:noFill/>
                            </a:ln>
                            <a:effectLst/>
                            <a:latin typeface="Times New Roman" pitchFamily="18" charset="0"/>
                            <a:cs typeface="Times New Roman" pitchFamily="18" charset="0"/>
                          </a:rPr>
                          <a:t>1</a:t>
                        </a:r>
                        <a:r>
                          <a:rPr kumimoji="0" lang="en-US" sz="2800" b="1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</a:rPr>
                          <a:t>    </a:t>
                        </a:r>
                        <a:r>
                          <a:rPr kumimoji="0" lang="en-US" sz="2800" b="1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</a:rPr>
                          <a:t>M</a:t>
                        </a:r>
                        <a:endParaRPr kumimoji="0" lang="ru-RU" sz="4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endParaRPr>
                      </a:p>
                    </p:txBody>
                  </p:sp>
                  <p:sp>
                    <p:nvSpPr>
                      <p:cNvPr id="45098" name="Text Box 42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10412" y="4130"/>
                        <a:ext cx="697" cy="45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lvl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ts val="100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en-US" sz="2800" b="1" i="0" u="none" strike="noStrike" cap="none" normalizeH="0" baseline="0" dirty="0" err="1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</a:rPr>
                          <a:t>N</a:t>
                        </a:r>
                        <a:r>
                          <a:rPr kumimoji="0" lang="en-US" sz="2800" b="1" i="0" u="none" strike="noStrike" cap="none" normalizeH="0" baseline="-25000" dirty="0" err="1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</a:rPr>
                          <a:t>A</a:t>
                        </a:r>
                        <a:r>
                          <a:rPr kumimoji="0" lang="en-US" sz="2800" b="1" i="0" u="none" strike="noStrike" cap="none" normalizeH="0" baseline="0" dirty="0" err="1" smtClean="0">
                            <a:ln>
                              <a:noFill/>
                            </a:ln>
                            <a:effectLst/>
                            <a:latin typeface="Times New Roman" pitchFamily="18" charset="0"/>
                            <a:cs typeface="Times New Roman" pitchFamily="18" charset="0"/>
                          </a:rPr>
                          <a:t>e</a:t>
                        </a:r>
                        <a:r>
                          <a:rPr kumimoji="0" lang="en-US" sz="2800" b="1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</a:rPr>
                          <a:t>  </a:t>
                        </a:r>
                        <a:r>
                          <a:rPr kumimoji="0" lang="en-US" sz="2800" b="1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006600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</a:rPr>
                          <a:t>n</a:t>
                        </a:r>
                        <a:endParaRPr kumimoji="0" lang="ru-RU" sz="4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endParaRPr>
                      </a:p>
                    </p:txBody>
                  </p:sp>
                </p:grpSp>
              </p:grpSp>
              <p:sp>
                <p:nvSpPr>
                  <p:cNvPr id="45099" name="Line 43"/>
                  <p:cNvSpPr>
                    <a:spLocks noChangeShapeType="1"/>
                  </p:cNvSpPr>
                  <p:nvPr/>
                </p:nvSpPr>
                <p:spPr bwMode="auto">
                  <a:xfrm>
                    <a:off x="2363" y="3772"/>
                    <a:ext cx="583" cy="0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sz="400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p:grpSp>
          </p:grpSp>
          <p:sp>
            <p:nvSpPr>
              <p:cNvPr id="45100" name="AutoShape 44"/>
              <p:cNvSpPr>
                <a:spLocks noChangeArrowheads="1"/>
              </p:cNvSpPr>
              <p:nvPr/>
            </p:nvSpPr>
            <p:spPr bwMode="auto">
              <a:xfrm>
                <a:off x="13710" y="4092"/>
                <a:ext cx="323" cy="767"/>
              </a:xfrm>
              <a:prstGeom prst="bracketPair">
                <a:avLst>
                  <a:gd name="adj" fmla="val 16667"/>
                </a:avLst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40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sp>
        <p:nvSpPr>
          <p:cNvPr id="143" name="Прямоугольник 142"/>
          <p:cNvSpPr/>
          <p:nvPr/>
        </p:nvSpPr>
        <p:spPr>
          <a:xfrm>
            <a:off x="-32" y="4500570"/>
            <a:ext cx="2383986" cy="52322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non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It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4" name="Прямоугольник 143"/>
          <p:cNvSpPr/>
          <p:nvPr/>
        </p:nvSpPr>
        <p:spPr>
          <a:xfrm>
            <a:off x="0" y="5643578"/>
            <a:ext cx="41549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cap="all" dirty="0" smtClean="0">
                <a:latin typeface="Times New Roman" pitchFamily="18" charset="0"/>
                <a:cs typeface="Times New Roman" pitchFamily="18" charset="0"/>
              </a:rPr>
              <a:t>2.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5" name="Прямоугольник 144"/>
          <p:cNvSpPr/>
          <p:nvPr/>
        </p:nvSpPr>
        <p:spPr>
          <a:xfrm>
            <a:off x="1500166" y="4786322"/>
            <a:ext cx="298825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эл.хим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эквивал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55" name="Группа 154"/>
          <p:cNvGrpSpPr/>
          <p:nvPr/>
        </p:nvGrpSpPr>
        <p:grpSpPr>
          <a:xfrm>
            <a:off x="428596" y="5257590"/>
            <a:ext cx="1714512" cy="907714"/>
            <a:chOff x="7899400" y="3483278"/>
            <a:chExt cx="904875" cy="521350"/>
          </a:xfrm>
        </p:grpSpPr>
        <p:sp>
          <p:nvSpPr>
            <p:cNvPr id="45101" name="Text Box 45"/>
            <p:cNvSpPr txBox="1">
              <a:spLocks noChangeArrowheads="1"/>
            </p:cNvSpPr>
            <p:nvPr/>
          </p:nvSpPr>
          <p:spPr bwMode="auto">
            <a:xfrm>
              <a:off x="7899400" y="3628925"/>
              <a:ext cx="455613" cy="303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1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k =        </a:t>
              </a:r>
              <a:endPara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45102" name="Group 46"/>
            <p:cNvGrpSpPr>
              <a:grpSpLocks/>
            </p:cNvGrpSpPr>
            <p:nvPr/>
          </p:nvGrpSpPr>
          <p:grpSpPr bwMode="auto">
            <a:xfrm>
              <a:off x="8128000" y="3483278"/>
              <a:ext cx="676275" cy="521350"/>
              <a:chOff x="2766" y="3359"/>
              <a:chExt cx="917" cy="822"/>
            </a:xfrm>
          </p:grpSpPr>
          <p:grpSp>
            <p:nvGrpSpPr>
              <p:cNvPr id="45103" name="Group 47"/>
              <p:cNvGrpSpPr>
                <a:grpSpLocks/>
              </p:cNvGrpSpPr>
              <p:nvPr/>
            </p:nvGrpSpPr>
            <p:grpSpPr bwMode="auto">
              <a:xfrm>
                <a:off x="2766" y="3359"/>
                <a:ext cx="917" cy="822"/>
                <a:chOff x="11367" y="3530"/>
                <a:chExt cx="1110" cy="793"/>
              </a:xfrm>
            </p:grpSpPr>
            <p:sp>
              <p:nvSpPr>
                <p:cNvPr id="45104" name="Line 48"/>
                <p:cNvSpPr>
                  <a:spLocks noChangeShapeType="1"/>
                </p:cNvSpPr>
                <p:nvPr/>
              </p:nvSpPr>
              <p:spPr bwMode="auto">
                <a:xfrm>
                  <a:off x="11567" y="3938"/>
                  <a:ext cx="628" cy="0"/>
                </a:xfrm>
                <a:prstGeom prst="line">
                  <a:avLst/>
                </a:prstGeom>
                <a:noFill/>
                <a:ln w="19050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40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grpSp>
              <p:nvGrpSpPr>
                <p:cNvPr id="45105" name="Group 49"/>
                <p:cNvGrpSpPr>
                  <a:grpSpLocks/>
                </p:cNvGrpSpPr>
                <p:nvPr/>
              </p:nvGrpSpPr>
              <p:grpSpPr bwMode="auto">
                <a:xfrm>
                  <a:off x="11367" y="3530"/>
                  <a:ext cx="1110" cy="793"/>
                  <a:chOff x="10875" y="3798"/>
                  <a:chExt cx="887" cy="793"/>
                </a:xfrm>
              </p:grpSpPr>
              <p:sp>
                <p:nvSpPr>
                  <p:cNvPr id="45106" name="Text Box 5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0875" y="3798"/>
                    <a:ext cx="864" cy="45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100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28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rPr>
                      <a:t>  </a:t>
                    </a:r>
                    <a:r>
                      <a:rPr kumimoji="0" lang="en-US" sz="2800" b="1" i="0" u="none" strike="noStrike" cap="none" normalizeH="0" baseline="0" dirty="0" smtClean="0">
                        <a:ln>
                          <a:noFill/>
                        </a:ln>
                        <a:effectLst/>
                        <a:latin typeface="Times New Roman" pitchFamily="18" charset="0"/>
                        <a:cs typeface="Times New Roman" pitchFamily="18" charset="0"/>
                      </a:rPr>
                      <a:t>1</a:t>
                    </a:r>
                    <a:r>
                      <a: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rPr>
                      <a:t>   </a:t>
                    </a:r>
                    <a:r>
                      <a: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rPr>
                      <a:t>M</a:t>
                    </a:r>
                    <a:endParaRPr kumimoji="0" lang="ru-RU" sz="4000" b="0" i="0" u="none" strike="noStrike" cap="none" normalizeH="0" baseline="0" dirty="0" smtClean="0">
                      <a:ln>
                        <a:noFill/>
                      </a:ln>
                      <a:solidFill>
                        <a:srgbClr val="7030A0"/>
                      </a:solidFill>
                      <a:effectLst/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45107" name="Text Box 5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0898" y="4141"/>
                    <a:ext cx="864" cy="45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100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:r>
                      <a: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rPr>
                      <a:t>F</a:t>
                    </a:r>
                    <a:r>
                      <a: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rPr>
                      <a:t>    </a:t>
                    </a:r>
                    <a:r>
                      <a: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rPr>
                      <a:t>n</a:t>
                    </a:r>
                    <a:endParaRPr kumimoji="0" lang="ru-RU" sz="4000" b="0" i="0" u="none" strike="noStrike" cap="none" normalizeH="0" baseline="0" dirty="0" smtClean="0">
                      <a:ln>
                        <a:noFill/>
                      </a:ln>
                      <a:solidFill>
                        <a:srgbClr val="006600"/>
                      </a:solidFill>
                      <a:effectLst/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p:grpSp>
          </p:grpSp>
          <p:sp>
            <p:nvSpPr>
              <p:cNvPr id="45108" name="Line 52"/>
              <p:cNvSpPr>
                <a:spLocks noChangeShapeType="1"/>
              </p:cNvSpPr>
              <p:nvPr/>
            </p:nvSpPr>
            <p:spPr bwMode="auto">
              <a:xfrm>
                <a:off x="2936" y="3772"/>
                <a:ext cx="583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40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45109" name="AutoShape 53"/>
            <p:cNvSpPr>
              <a:spLocks noChangeArrowheads="1"/>
            </p:cNvSpPr>
            <p:nvPr/>
          </p:nvSpPr>
          <p:spPr bwMode="auto">
            <a:xfrm>
              <a:off x="8420100" y="3521075"/>
              <a:ext cx="247650" cy="423863"/>
            </a:xfrm>
            <a:prstGeom prst="bracketPair">
              <a:avLst>
                <a:gd name="adj" fmla="val 16667"/>
              </a:avLst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40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57" name="Прямоугольник 156"/>
          <p:cNvSpPr/>
          <p:nvPr/>
        </p:nvSpPr>
        <p:spPr>
          <a:xfrm>
            <a:off x="2071670" y="5143512"/>
            <a:ext cx="252620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химический…</a:t>
            </a:r>
            <a:endParaRPr lang="ru-RU" sz="28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110" name="Rectangle 54"/>
          <p:cNvSpPr>
            <a:spLocks noChangeArrowheads="1"/>
          </p:cNvSpPr>
          <p:nvPr/>
        </p:nvSpPr>
        <p:spPr bwMode="auto">
          <a:xfrm>
            <a:off x="2000232" y="5812713"/>
            <a:ext cx="2500330" cy="830997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const </a:t>
            </a:r>
            <a:r>
              <a:rPr lang="ru-RU" sz="2400" b="1" dirty="0" smtClean="0">
                <a:solidFill>
                  <a:srgbClr val="220FB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Фарадея</a:t>
            </a:r>
          </a:p>
          <a:p>
            <a:pPr lvl="0"/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F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=96500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Кл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/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моль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rgbClr val="220FB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5111" name="Group 55"/>
          <p:cNvGrpSpPr>
            <a:grpSpLocks/>
          </p:cNvGrpSpPr>
          <p:nvPr/>
        </p:nvGrpSpPr>
        <p:grpSpPr bwMode="auto">
          <a:xfrm>
            <a:off x="285720" y="3286124"/>
            <a:ext cx="1428728" cy="1000132"/>
            <a:chOff x="14063" y="4708"/>
            <a:chExt cx="1050" cy="841"/>
          </a:xfrm>
        </p:grpSpPr>
        <p:sp>
          <p:nvSpPr>
            <p:cNvPr id="45112" name="Text Box 56"/>
            <p:cNvSpPr txBox="1">
              <a:spLocks noChangeArrowheads="1"/>
            </p:cNvSpPr>
            <p:nvPr/>
          </p:nvSpPr>
          <p:spPr bwMode="auto">
            <a:xfrm>
              <a:off x="14063" y="4918"/>
              <a:ext cx="719" cy="4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rPr>
                <a:t>e</a:t>
              </a:r>
              <a:r>
                <a:rPr kumimoji="0" lang="en-US" sz="2800" b="1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=        </a:t>
              </a:r>
              <a:endPara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45113" name="Group 57"/>
            <p:cNvGrpSpPr>
              <a:grpSpLocks/>
            </p:cNvGrpSpPr>
            <p:nvPr/>
          </p:nvGrpSpPr>
          <p:grpSpPr bwMode="auto">
            <a:xfrm>
              <a:off x="14485" y="4708"/>
              <a:ext cx="628" cy="841"/>
              <a:chOff x="2766" y="3336"/>
              <a:chExt cx="917" cy="841"/>
            </a:xfrm>
          </p:grpSpPr>
          <p:grpSp>
            <p:nvGrpSpPr>
              <p:cNvPr id="45114" name="Group 58"/>
              <p:cNvGrpSpPr>
                <a:grpSpLocks/>
              </p:cNvGrpSpPr>
              <p:nvPr/>
            </p:nvGrpSpPr>
            <p:grpSpPr bwMode="auto">
              <a:xfrm>
                <a:off x="2766" y="3336"/>
                <a:ext cx="917" cy="841"/>
                <a:chOff x="11367" y="3511"/>
                <a:chExt cx="1110" cy="812"/>
              </a:xfrm>
            </p:grpSpPr>
            <p:sp>
              <p:nvSpPr>
                <p:cNvPr id="45115" name="Line 59"/>
                <p:cNvSpPr>
                  <a:spLocks noChangeShapeType="1"/>
                </p:cNvSpPr>
                <p:nvPr/>
              </p:nvSpPr>
              <p:spPr bwMode="auto">
                <a:xfrm>
                  <a:off x="11567" y="3938"/>
                  <a:ext cx="628" cy="0"/>
                </a:xfrm>
                <a:prstGeom prst="line">
                  <a:avLst/>
                </a:prstGeom>
                <a:noFill/>
                <a:ln w="19050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40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grpSp>
              <p:nvGrpSpPr>
                <p:cNvPr id="45116" name="Group 60"/>
                <p:cNvGrpSpPr>
                  <a:grpSpLocks/>
                </p:cNvGrpSpPr>
                <p:nvPr/>
              </p:nvGrpSpPr>
              <p:grpSpPr bwMode="auto">
                <a:xfrm>
                  <a:off x="11367" y="3511"/>
                  <a:ext cx="1110" cy="812"/>
                  <a:chOff x="10875" y="3779"/>
                  <a:chExt cx="887" cy="812"/>
                </a:xfrm>
              </p:grpSpPr>
              <p:sp>
                <p:nvSpPr>
                  <p:cNvPr id="45117" name="Text Box 6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0875" y="3779"/>
                    <a:ext cx="864" cy="45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100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28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:r>
                      <a: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rPr>
                      <a:t>F</a:t>
                    </a:r>
                    <a:endParaRPr kumimoji="0" lang="ru-RU" sz="4000" b="0" i="0" u="none" strike="noStrike" cap="none" normalizeH="0" baseline="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45118" name="Text Box 6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0898" y="4141"/>
                    <a:ext cx="864" cy="45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100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rPr>
                      <a:t>N</a:t>
                    </a:r>
                    <a:r>
                      <a:rPr kumimoji="0" lang="en-US" sz="32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rPr>
                      <a:t>A</a:t>
                    </a:r>
                    <a:endParaRPr kumimoji="0" lang="ru-RU" sz="40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p:grpSp>
          </p:grpSp>
          <p:sp>
            <p:nvSpPr>
              <p:cNvPr id="45119" name="Line 63"/>
              <p:cNvSpPr>
                <a:spLocks noChangeShapeType="1"/>
              </p:cNvSpPr>
              <p:nvPr/>
            </p:nvSpPr>
            <p:spPr bwMode="auto">
              <a:xfrm>
                <a:off x="2936" y="3772"/>
                <a:ext cx="583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40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sp>
        <p:nvSpPr>
          <p:cNvPr id="118" name="Прямоугольник 11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lumMod val="65000"/>
              <a:alpha val="8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3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30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30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50"/>
                            </p:stCondLst>
                            <p:childTnLst>
                              <p:par>
                                <p:cTn id="1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5" presetClass="path" presetSubtype="0" repeatCount="indefinite" accel="50000" decel="50000" fill="hold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46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5"/>
                                            </p:cond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7" presetID="64" presetClass="path" presetSubtype="0" repeatCount="indefinite" accel="5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0313 3.33333E-6 L 0.21719 -0.00116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00" y="-10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7"/>
                                            </p:cond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3" dur="300"/>
                                        <p:tgtEl>
                                          <p:spTgt spid="77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1A03C5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4" dur="300"/>
                                        <p:tgtEl>
                                          <p:spTgt spid="77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300"/>
                                        <p:tgtEl>
                                          <p:spTgt spid="77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0" dur="300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1A03C5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1" dur="300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300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7" dur="300"/>
                                        <p:tgtEl>
                                          <p:spTgt spid="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1A03C5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8" dur="300"/>
                                        <p:tgtEl>
                                          <p:spTgt spid="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300"/>
                                        <p:tgtEl>
                                          <p:spTgt spid="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4" dur="300"/>
                                        <p:tgtEl>
                                          <p:spTgt spid="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1A03C5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5" dur="300"/>
                                        <p:tgtEl>
                                          <p:spTgt spid="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300"/>
                                        <p:tgtEl>
                                          <p:spTgt spid="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1" dur="300"/>
                                        <p:tgtEl>
                                          <p:spTgt spid="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1A03C5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2" dur="300"/>
                                        <p:tgtEl>
                                          <p:spTgt spid="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300"/>
                                        <p:tgtEl>
                                          <p:spTgt spid="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8" dur="300"/>
                                        <p:tgtEl>
                                          <p:spTgt spid="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1A03C5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9" dur="300"/>
                                        <p:tgtEl>
                                          <p:spTgt spid="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300"/>
                                        <p:tgtEl>
                                          <p:spTgt spid="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450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450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4.88437E-6 L 0.07657 0.12813 " pathEditMode="relative" rAng="0" ptsTypes="AA">
                                      <p:cBhvr>
                                        <p:cTn id="153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00" y="6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0.00485 L -0.02934 0.10661 " pathEditMode="relative" rAng="0" ptsTypes="AA">
                                      <p:cBhvr>
                                        <p:cTn id="162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00" y="5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7" dur="1000" fill="hold"/>
                                        <p:tgtEl>
                                          <p:spTgt spid="450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8" dur="1000" fill="hold"/>
                                        <p:tgtEl>
                                          <p:spTgt spid="450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1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0" dur="1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1" dur="1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6" dur="1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1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3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8" dur="10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9" dur="10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4" dur="1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6" dur="10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1" dur="20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6" dur="500" fill="hold"/>
                                        <p:tgtEl>
                                          <p:spTgt spid="45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7" dur="500" fill="hold"/>
                                        <p:tgtEl>
                                          <p:spTgt spid="45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2" dur="500" fill="hold"/>
                                        <p:tgtEl>
                                          <p:spTgt spid="45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3" dur="500" fill="hold"/>
                                        <p:tgtEl>
                                          <p:spTgt spid="45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8" dur="500" fill="hold"/>
                                        <p:tgtEl>
                                          <p:spTgt spid="45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9" dur="500" fill="hold"/>
                                        <p:tgtEl>
                                          <p:spTgt spid="45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0" fill="hold">
                      <p:stCondLst>
                        <p:cond delay="indefinite"/>
                      </p:stCondLst>
                      <p:childTnLst>
                        <p:par>
                          <p:cTn id="231" fill="hold">
                            <p:stCondLst>
                              <p:cond delay="0"/>
                            </p:stCondLst>
                            <p:childTnLst>
                              <p:par>
                                <p:cTn id="232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3" dur="2000" fill="hold"/>
                                        <p:tgtEl>
                                          <p:spTgt spid="77">
                                            <p:bg/>
                                          </p:spTgt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34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235" dur="2000" fill="hold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36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237" dur="2000" fill="hold"/>
                                        <p:tgtEl>
                                          <p:spTgt spid="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38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239" dur="2000" fill="hold"/>
                                        <p:tgtEl>
                                          <p:spTgt spid="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40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241" dur="2000" fill="hold"/>
                                        <p:tgtEl>
                                          <p:spTgt spid="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42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243" dur="2000" fill="hold"/>
                                        <p:tgtEl>
                                          <p:spTgt spid="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44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5" dur="2000" fill="hold"/>
                                        <p:tgtEl>
                                          <p:spTgt spid="143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4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7" dur="2000" fill="hold"/>
                                        <p:tgtEl>
                                          <p:spTgt spid="155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48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9" dur="2000" fill="hold"/>
                                        <p:tgtEl>
                                          <p:spTgt spid="156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0" fill="hold">
                      <p:stCondLst>
                        <p:cond delay="indefinite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4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120" grpId="0" animBg="1"/>
      <p:bldP spid="156" grpId="0" animBg="1"/>
      <p:bldP spid="156" grpId="1" animBg="1"/>
      <p:bldP spid="142" grpId="0" animBg="1"/>
      <p:bldP spid="87" grpId="0" animBg="1"/>
      <p:bldP spid="86" grpId="0" animBg="1"/>
      <p:bldP spid="86" grpId="1" animBg="1"/>
      <p:bldP spid="102" grpId="0"/>
      <p:bldP spid="3" grpId="0"/>
      <p:bldP spid="77" grpId="0" uiExpand="1" build="p" animBg="1"/>
      <p:bldP spid="77" grpId="1" build="allAtOnce" animBg="1"/>
      <p:bldP spid="78" grpId="0" animBg="1"/>
      <p:bldP spid="79" grpId="0" animBg="1"/>
      <p:bldP spid="80" grpId="0" animBg="1"/>
      <p:bldP spid="81" grpId="0" animBg="1"/>
      <p:bldP spid="89" grpId="0" animBg="1"/>
      <p:bldP spid="99" grpId="0" animBg="1"/>
      <p:bldP spid="100" grpId="0" animBg="1"/>
      <p:bldP spid="143" grpId="0" animBg="1"/>
      <p:bldP spid="143" grpId="1" animBg="1"/>
      <p:bldP spid="144" grpId="0"/>
      <p:bldP spid="145" grpId="0"/>
      <p:bldP spid="157" grpId="0"/>
      <p:bldP spid="45110" grpId="0" animBg="1"/>
      <p:bldP spid="118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Трек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7631</TotalTime>
  <Words>1577</Words>
  <Application>Microsoft Office PowerPoint</Application>
  <PresentationFormat>Экран (4:3)</PresentationFormat>
  <Paragraphs>403</Paragraphs>
  <Slides>27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Трек</vt:lpstr>
      <vt:lpstr>Слайд 1</vt:lpstr>
      <vt:lpstr>Слайд 2</vt:lpstr>
      <vt:lpstr>Домашнее задание.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Домашнее задание.</vt:lpstr>
      <vt:lpstr>Домашнее задание.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 к уроку по теме «Величины, характеризующие колебательное движение»</dc:title>
  <dc:creator>Admin</dc:creator>
  <cp:lastModifiedBy>knt</cp:lastModifiedBy>
  <cp:revision>969</cp:revision>
  <dcterms:created xsi:type="dcterms:W3CDTF">2009-11-04T14:29:22Z</dcterms:created>
  <dcterms:modified xsi:type="dcterms:W3CDTF">2020-07-20T05:58:51Z</dcterms:modified>
</cp:coreProperties>
</file>