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27"/>
  </p:notesMasterIdLst>
  <p:sldIdLst>
    <p:sldId id="454" r:id="rId2"/>
    <p:sldId id="455" r:id="rId3"/>
    <p:sldId id="537" r:id="rId4"/>
    <p:sldId id="535" r:id="rId5"/>
    <p:sldId id="536" r:id="rId6"/>
    <p:sldId id="486" r:id="rId7"/>
    <p:sldId id="487" r:id="rId8"/>
    <p:sldId id="554" r:id="rId9"/>
    <p:sldId id="489" r:id="rId10"/>
    <p:sldId id="551" r:id="rId11"/>
    <p:sldId id="550" r:id="rId12"/>
    <p:sldId id="538" r:id="rId13"/>
    <p:sldId id="552" r:id="rId14"/>
    <p:sldId id="553" r:id="rId15"/>
    <p:sldId id="543" r:id="rId16"/>
    <p:sldId id="544" r:id="rId17"/>
    <p:sldId id="539" r:id="rId18"/>
    <p:sldId id="541" r:id="rId19"/>
    <p:sldId id="540" r:id="rId20"/>
    <p:sldId id="492" r:id="rId21"/>
    <p:sldId id="545" r:id="rId22"/>
    <p:sldId id="546" r:id="rId23"/>
    <p:sldId id="547" r:id="rId24"/>
    <p:sldId id="548" r:id="rId25"/>
    <p:sldId id="549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FFCCCC"/>
    <a:srgbClr val="33CCFF"/>
    <a:srgbClr val="006600"/>
    <a:srgbClr val="0014AC"/>
    <a:srgbClr val="FF9900"/>
    <a:srgbClr val="365D21"/>
    <a:srgbClr val="0066FF"/>
    <a:srgbClr val="FFFF00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8" d="100"/>
          <a:sy n="58" d="100"/>
        </p:scale>
        <p:origin x="-270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8929718" cy="1428760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b="1" cap="small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.Солнце и звёзды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№10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Излучений звёзд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9375" t="20508" r="33496" b="26757"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28776" t="28076" r="35677" b="27490"/>
          <a:stretch>
            <a:fillRect/>
          </a:stretch>
        </p:blipFill>
        <p:spPr bwMode="auto">
          <a:xfrm>
            <a:off x="0" y="0"/>
            <a:ext cx="6858016" cy="68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10547" t="48584" r="74870" b="44010"/>
          <a:stretch>
            <a:fillRect/>
          </a:stretch>
        </p:blipFill>
        <p:spPr bwMode="auto">
          <a:xfrm>
            <a:off x="6857984" y="571480"/>
            <a:ext cx="228601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10547" t="32633" r="74870" b="57682"/>
          <a:stretch>
            <a:fillRect/>
          </a:stretch>
        </p:blipFill>
        <p:spPr bwMode="auto">
          <a:xfrm>
            <a:off x="6857984" y="3214686"/>
            <a:ext cx="228601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8789" t="21240" r="40820" b="72168"/>
          <a:stretch>
            <a:fillRect/>
          </a:stretch>
        </p:blipFill>
        <p:spPr bwMode="auto">
          <a:xfrm>
            <a:off x="0" y="0"/>
            <a:ext cx="614366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9336" t="29297" r="45508" b="26025"/>
          <a:stretch>
            <a:fillRect/>
          </a:stretch>
        </p:blipFill>
        <p:spPr bwMode="auto">
          <a:xfrm>
            <a:off x="0" y="642917"/>
            <a:ext cx="6072198" cy="617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19922" t="22705" r="44336" b="28938"/>
          <a:stretch>
            <a:fillRect/>
          </a:stretch>
        </p:blipFill>
        <p:spPr bwMode="auto">
          <a:xfrm>
            <a:off x="0" y="-1"/>
            <a:ext cx="7572396" cy="672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 l="8789" t="21240" r="33789" b="27490"/>
          <a:stretch>
            <a:fillRect/>
          </a:stretch>
        </p:blipFill>
        <p:spPr bwMode="auto">
          <a:xfrm>
            <a:off x="-1" y="-24"/>
            <a:ext cx="8901175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6" cstate="print"/>
          <a:srcRect l="51005" t="34673" r="32713" b="61791"/>
          <a:stretch>
            <a:fillRect/>
          </a:stretch>
        </p:blipFill>
        <p:spPr bwMode="auto">
          <a:xfrm>
            <a:off x="2212209" y="0"/>
            <a:ext cx="6931791" cy="1142984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51005" t="37988" r="42613" b="53170"/>
          <a:stretch>
            <a:fillRect/>
          </a:stretch>
        </p:blipFill>
        <p:spPr bwMode="auto">
          <a:xfrm>
            <a:off x="-73775" y="928670"/>
            <a:ext cx="2716949" cy="285752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 l="57381" t="37988" r="35063" b="51181"/>
          <a:stretch>
            <a:fillRect/>
          </a:stretch>
        </p:blipFill>
        <p:spPr bwMode="auto">
          <a:xfrm>
            <a:off x="2643174" y="1785926"/>
            <a:ext cx="3217047" cy="3500438"/>
          </a:xfrm>
          <a:prstGeom prst="rect">
            <a:avLst/>
          </a:prstGeom>
          <a:noFill/>
          <a:ln w="76200">
            <a:solidFill>
              <a:srgbClr val="0066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 l="64937" t="37988" r="27344" b="54718"/>
          <a:stretch>
            <a:fillRect/>
          </a:stretch>
        </p:blipFill>
        <p:spPr bwMode="auto">
          <a:xfrm>
            <a:off x="5929354" y="4214818"/>
            <a:ext cx="3286116" cy="2357454"/>
          </a:xfrm>
          <a:prstGeom prst="rect">
            <a:avLst/>
          </a:prstGeom>
          <a:noFill/>
          <a:ln w="76200">
            <a:solidFill>
              <a:srgbClr val="7030A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 l="50966" t="49333" r="27344" b="39746"/>
          <a:stretch>
            <a:fillRect/>
          </a:stretch>
        </p:blipFill>
        <p:spPr bwMode="auto">
          <a:xfrm>
            <a:off x="0" y="0"/>
            <a:ext cx="750095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 l="50966" t="59877" r="27344" b="31609"/>
          <a:stretch>
            <a:fillRect/>
          </a:stretch>
        </p:blipFill>
        <p:spPr bwMode="auto">
          <a:xfrm>
            <a:off x="714380" y="2099629"/>
            <a:ext cx="7500958" cy="161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 l="50966" t="68539" r="27344" b="15039"/>
          <a:stretch>
            <a:fillRect/>
          </a:stretch>
        </p:blipFill>
        <p:spPr bwMode="auto">
          <a:xfrm>
            <a:off x="1643042" y="3742703"/>
            <a:ext cx="7500958" cy="311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072298" y="0"/>
            <a:ext cx="2071702" cy="86177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65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§22   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Как определяют расстояния до звёзд?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От чего зависит цвет звезды?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В чём главная причина различия спектров звёзд? 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От чего зависит светимость звезды?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§22  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18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Во сколько раз Сириус ярче, чем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Альдебаран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 Солнце ярче, чем Сириус? 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Одна звезда ярче другой в 16 раз. Чему равна разность их звёздных величин? 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Параллакс Веги 0,11''. Сколько времени идёт свет от неё до Земли?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Сколько лет надо было бы лететь по направлению к созвездию Лиры со скоростью 30 км/с, чтобы Вега стала вдвое ближе? 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Во сколько раз звезда 3,4 звёздной величины слабее, чем Сириус, имеющий звёздную величину –1,6? Чему равны абсолютные величины этих звёзд, если расстояние до каждой составляет 3 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530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8203" t="19043" r="15625" b="42871"/>
          <a:stretch>
            <a:fillRect/>
          </a:stretch>
        </p:blipFill>
        <p:spPr bwMode="auto">
          <a:xfrm>
            <a:off x="0" y="0"/>
            <a:ext cx="9144000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785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458" name="Picture 2"/>
          <p:cNvPicPr>
            <a:picLocks noChangeAspect="1" noChangeArrowheads="1"/>
          </p:cNvPicPr>
          <p:nvPr/>
        </p:nvPicPr>
        <p:blipFill>
          <a:blip r:embed="rId6"/>
          <a:srcRect l="8789" t="31493" r="53125" b="33350"/>
          <a:stretch>
            <a:fillRect/>
          </a:stretch>
        </p:blipFill>
        <p:spPr bwMode="auto">
          <a:xfrm>
            <a:off x="0" y="428604"/>
            <a:ext cx="4357686" cy="321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-24"/>
            <a:ext cx="67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 Годичный параллакс и расстояния до звёзд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/>
          <a:srcRect l="45117" t="31493" r="12109" b="41407"/>
          <a:stretch>
            <a:fillRect/>
          </a:stretch>
        </p:blipFill>
        <p:spPr bwMode="auto">
          <a:xfrm>
            <a:off x="4071934" y="785794"/>
            <a:ext cx="521497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5720" y="3568487"/>
            <a:ext cx="357186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Рис. 5.12. Параллактическое смещение звезды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2164" y="506536"/>
            <a:ext cx="3714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Рис. 5.13. Годичный параллакс звезды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000636"/>
            <a:ext cx="9144000" cy="18774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Годичным параллаксом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звезды 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 называют угол, под которым со звезды можно было бы видеть большую полуось земной орбиты (равную 1 а. е.), перпендикулярную направлению на звезду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(рис. 5.13)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5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5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501090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Как переносится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центра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звезды на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поверхность?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500174"/>
            <a:ext cx="9144000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Какие реакции служат источником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у звёзд?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000372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 устроен красный гигант?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714752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пульсары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чем они интересны?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88364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 появились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таблицы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Менделеева?</a:t>
            </a:r>
            <a:endParaRPr lang="ru-RU" sz="4800" i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40000" contrast="40000"/>
          </a:blip>
          <a:srcRect l="8789" t="27832" r="34375" b="32617"/>
          <a:stretch>
            <a:fillRect/>
          </a:stretch>
        </p:blipFill>
        <p:spPr bwMode="auto">
          <a:xfrm>
            <a:off x="0" y="0"/>
            <a:ext cx="9110948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9375" t="32959" r="33789" b="37744"/>
          <a:stretch>
            <a:fillRect/>
          </a:stretch>
        </p:blipFill>
        <p:spPr bwMode="auto">
          <a:xfrm>
            <a:off x="-37511" y="0"/>
            <a:ext cx="9181511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1133" t="24170" r="36133" b="29687"/>
          <a:stretch>
            <a:fillRect/>
          </a:stretch>
        </p:blipFill>
        <p:spPr bwMode="auto">
          <a:xfrm>
            <a:off x="0" y="0"/>
            <a:ext cx="9082846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10000" contrast="-10000"/>
          </a:blip>
          <a:srcRect l="8789" t="19776" r="34375" b="26253"/>
          <a:stretch>
            <a:fillRect/>
          </a:stretch>
        </p:blipFill>
        <p:spPr bwMode="auto">
          <a:xfrm>
            <a:off x="-1" y="0"/>
            <a:ext cx="90275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-10000" contrast="30000"/>
          </a:blip>
          <a:srcRect l="53465" t="73973" r="33539" b="23385"/>
          <a:stretch>
            <a:fillRect/>
          </a:stretch>
        </p:blipFill>
        <p:spPr bwMode="auto">
          <a:xfrm>
            <a:off x="3780032" y="6132436"/>
            <a:ext cx="5364000" cy="654150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-10000" contrast="30000"/>
          </a:blip>
          <a:srcRect l="53465" t="48085" r="29101" b="26027"/>
          <a:stretch>
            <a:fillRect/>
          </a:stretch>
        </p:blipFill>
        <p:spPr bwMode="auto">
          <a:xfrm>
            <a:off x="3049902" y="642918"/>
            <a:ext cx="6094099" cy="5429288"/>
          </a:xfrm>
          <a:prstGeom prst="rect">
            <a:avLst/>
          </a:prstGeom>
          <a:noFill/>
          <a:ln w="5715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-10000" contrast="30000"/>
          </a:blip>
          <a:srcRect l="54123" t="76614" r="38415" b="18631"/>
          <a:stretch>
            <a:fillRect/>
          </a:stretch>
        </p:blipFill>
        <p:spPr bwMode="auto">
          <a:xfrm>
            <a:off x="71406" y="5429264"/>
            <a:ext cx="2857520" cy="1428760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Определение расстояний и размеров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7884" y="714356"/>
            <a:ext cx="3286116" cy="4924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Одним… другим гл.</a:t>
            </a:r>
            <a:endParaRPr lang="ru-RU" sz="2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4143372" y="2214554"/>
            <a:ext cx="4714908" cy="1285884"/>
          </a:xfrm>
          <a:prstGeom prst="roundRect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0" y="1214422"/>
            <a:ext cx="328611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Параллакс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 угол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286116" y="4857760"/>
            <a:ext cx="3143272" cy="571504"/>
          </a:xfrm>
          <a:prstGeom prst="roundRect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6572264" y="4857760"/>
            <a:ext cx="2571736" cy="571504"/>
          </a:xfrm>
          <a:prstGeom prst="roundRect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0" y="4211429"/>
            <a:ext cx="400049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Парсек-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параллакс 1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''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6072198" y="5429264"/>
            <a:ext cx="2786082" cy="642942"/>
          </a:xfrm>
          <a:prstGeom prst="roundRect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0" y="4786322"/>
            <a:ext cx="314324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1пк=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3,26св. лет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91"/>
          <p:cNvGrpSpPr/>
          <p:nvPr/>
        </p:nvGrpSpPr>
        <p:grpSpPr>
          <a:xfrm>
            <a:off x="785786" y="5420120"/>
            <a:ext cx="2000148" cy="1357296"/>
            <a:chOff x="5429259" y="1565191"/>
            <a:chExt cx="1682544" cy="921968"/>
          </a:xfrm>
          <a:solidFill>
            <a:schemeClr val="bg2"/>
          </a:solidFill>
        </p:grpSpPr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5433652" y="2030194"/>
              <a:ext cx="721132" cy="4569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1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03"/>
            <p:cNvGrpSpPr/>
            <p:nvPr/>
          </p:nvGrpSpPr>
          <p:grpSpPr>
            <a:xfrm>
              <a:off x="5429259" y="1565191"/>
              <a:ext cx="1682544" cy="921648"/>
              <a:chOff x="5429259" y="1564871"/>
              <a:chExt cx="1682544" cy="967683"/>
            </a:xfrm>
            <a:grpFill/>
          </p:grpSpPr>
          <p:sp>
            <p:nvSpPr>
              <p:cNvPr id="24" name="Text Box 14"/>
              <p:cNvSpPr txBox="1">
                <a:spLocks noChangeArrowheads="1"/>
              </p:cNvSpPr>
              <p:nvPr/>
            </p:nvSpPr>
            <p:spPr bwMode="auto">
              <a:xfrm>
                <a:off x="5429259" y="1564871"/>
                <a:ext cx="841319" cy="5094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000" b="1" u="sng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ru-RU" sz="16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0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5" name="Group 17"/>
              <p:cNvGrpSpPr>
                <a:grpSpLocks/>
              </p:cNvGrpSpPr>
              <p:nvPr/>
            </p:nvGrpSpPr>
            <p:grpSpPr bwMode="auto">
              <a:xfrm>
                <a:off x="6390603" y="1616763"/>
                <a:ext cx="721200" cy="915791"/>
                <a:chOff x="13505" y="1698"/>
                <a:chExt cx="564" cy="471"/>
              </a:xfrm>
              <a:grpFill/>
            </p:grpSpPr>
            <p:sp>
              <p:nvSpPr>
                <p:cNvPr id="2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3519" y="1940"/>
                  <a:ext cx="550" cy="2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36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3600" b="1" baseline="300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lang="ru-RU" sz="3600" b="1" baseline="30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3505" y="1698"/>
                  <a:ext cx="564" cy="23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sng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sng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600" b="1" i="0" u="sng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1" i="0" u="sng" strike="noStrike" cap="none" normalizeH="0" baseline="30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lang="ru-RU" sz="3600" b="1" u="sng" baseline="30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3600" b="1" i="0" u="sng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lang="ru-RU" sz="3600" b="1" u="sng" baseline="30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3600" b="1" i="0" u="sng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lang="ru-RU" sz="3600" b="1" u="sng" baseline="30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6" name="TextBox 25"/>
              <p:cNvSpPr txBox="1"/>
              <p:nvPr/>
            </p:nvSpPr>
            <p:spPr>
              <a:xfrm>
                <a:off x="6030199" y="1796632"/>
                <a:ext cx="420659" cy="6786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dirty="0">
                  <a:solidFill>
                    <a:srgbClr val="0014AC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6" grpId="0" animBg="1"/>
      <p:bldP spid="19" grpId="0" animBg="1"/>
      <p:bldP spid="20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Светимостью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называется полная энергия, излучаемая звездой в единицу времени.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выражается в абсолютных единицах (ваттах) или в единицах светимости Солнца.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астрономии принято сравнивать звёзды по светимости, рассчитывая их блеск (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абсолютная звёздная величина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для одного и того же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стандартного расстояния - 10 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Видимая звёздная величина,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которую имела бы звезда, если бы находилась от нас на расстоянии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= 10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получила название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абсолютной звёздной величины 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628" y="5357826"/>
            <a:ext cx="3536546" cy="5847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 = m + 5 – 5 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 D,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AutoShape 2" descr="https://reader.lecta.ru/read/7934/data/images/autogen_story403-222388_gra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https://reader.lecta.ru/read/7934/data/images/autogen_story403-222388_gra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82" name="Picture 2"/>
          <p:cNvPicPr>
            <a:picLocks noChangeAspect="1" noChangeArrowheads="1"/>
          </p:cNvPicPr>
          <p:nvPr/>
        </p:nvPicPr>
        <p:blipFill>
          <a:blip r:embed="rId5">
            <a:lum bright="-10000" contrast="30000"/>
          </a:blip>
          <a:srcRect l="9375" t="16846" r="13281" b="14306"/>
          <a:stretch>
            <a:fillRect/>
          </a:stretch>
        </p:blipFill>
        <p:spPr bwMode="auto">
          <a:xfrm>
            <a:off x="0" y="0"/>
            <a:ext cx="6018998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357686" y="0"/>
            <a:ext cx="478634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Рис. 5.14.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Распределение энергии в непрерывном спектре Солнца и чёрного тела при различных температурах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lum bright="-20000" contrast="30000"/>
          </a:blip>
          <a:srcRect l="42588" t="35431" r="46680" b="57519"/>
          <a:stretch>
            <a:fillRect/>
          </a:stretch>
        </p:blipFill>
        <p:spPr bwMode="auto">
          <a:xfrm>
            <a:off x="6368155" y="2714620"/>
            <a:ext cx="2633001" cy="1571636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4345268"/>
            <a:ext cx="9144000" cy="236988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Длина волны, на которую приходится максимум излучения, зависит от температуры излучающего тела.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мере увеличения температуры положение максимума смещается от красного к фиолетовому концу спектра. Количественно эта зависимость выражается законом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Ви́на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где 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— длина волны (в см), на которую приходится максимум излучения, а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— абсолютная температура.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22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6789" t="29376" r="50196" b="53732"/>
          <a:stretch>
            <a:fillRect/>
          </a:stretch>
        </p:blipFill>
        <p:spPr bwMode="auto">
          <a:xfrm>
            <a:off x="1357290" y="0"/>
            <a:ext cx="778671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6789" t="45916" r="50196" b="38110"/>
          <a:stretch>
            <a:fillRect/>
          </a:stretch>
        </p:blipFill>
        <p:spPr bwMode="auto">
          <a:xfrm>
            <a:off x="0" y="3615358"/>
            <a:ext cx="7786710" cy="324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27069" t="61890" r="58060" b="34376"/>
          <a:stretch>
            <a:fillRect/>
          </a:stretch>
        </p:blipFill>
        <p:spPr bwMode="auto">
          <a:xfrm>
            <a:off x="-17660" y="0"/>
            <a:ext cx="5589792" cy="1000108"/>
          </a:xfrm>
          <a:prstGeom prst="rect">
            <a:avLst/>
          </a:prstGeom>
          <a:noFill/>
          <a:ln w="9525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27069" t="67592" r="48557" b="28544"/>
          <a:stretch>
            <a:fillRect/>
          </a:stretch>
        </p:blipFill>
        <p:spPr bwMode="auto">
          <a:xfrm>
            <a:off x="0" y="1214422"/>
            <a:ext cx="9161660" cy="1000132"/>
          </a:xfrm>
          <a:prstGeom prst="rect">
            <a:avLst/>
          </a:prstGeom>
          <a:noFill/>
          <a:ln w="9525">
            <a:solidFill>
              <a:srgbClr val="0014AC"/>
            </a:solidFill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7929554" y="5857892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21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27069" t="71456" r="64759" b="22747"/>
          <a:stretch>
            <a:fillRect/>
          </a:stretch>
        </p:blipFill>
        <p:spPr bwMode="auto">
          <a:xfrm>
            <a:off x="0" y="2571744"/>
            <a:ext cx="3071802" cy="1500198"/>
          </a:xfrm>
          <a:prstGeom prst="rect">
            <a:avLst/>
          </a:prstGeom>
          <a:noFill/>
          <a:ln w="57150">
            <a:solidFill>
              <a:srgbClr val="365D21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27069" t="77253" r="57537" b="17502"/>
          <a:stretch>
            <a:fillRect/>
          </a:stretch>
        </p:blipFill>
        <p:spPr bwMode="auto">
          <a:xfrm>
            <a:off x="3357586" y="4071942"/>
            <a:ext cx="5786446" cy="1357322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27069" t="82083" r="52975" b="13086"/>
          <a:stretch>
            <a:fillRect/>
          </a:stretch>
        </p:blipFill>
        <p:spPr bwMode="auto">
          <a:xfrm>
            <a:off x="428628" y="5536433"/>
            <a:ext cx="7500958" cy="1250153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37142" t="71456" r="48557" b="23299"/>
          <a:stretch>
            <a:fillRect/>
          </a:stretch>
        </p:blipFill>
        <p:spPr bwMode="auto">
          <a:xfrm>
            <a:off x="3786182" y="2643182"/>
            <a:ext cx="5375446" cy="1357322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grpSp>
        <p:nvGrpSpPr>
          <p:cNvPr id="2" name="Группа 9"/>
          <p:cNvGrpSpPr/>
          <p:nvPr/>
        </p:nvGrpSpPr>
        <p:grpSpPr>
          <a:xfrm>
            <a:off x="142844" y="4143380"/>
            <a:ext cx="1972132" cy="1214446"/>
            <a:chOff x="2680665" y="3214686"/>
            <a:chExt cx="1659740" cy="1214446"/>
          </a:xfrm>
          <a:solidFill>
            <a:srgbClr val="FFFF00"/>
          </a:solidFill>
        </p:grpSpPr>
        <p:sp>
          <p:nvSpPr>
            <p:cNvPr id="11" name="Text Box 31"/>
            <p:cNvSpPr txBox="1">
              <a:spLocks noChangeArrowheads="1"/>
            </p:cNvSpPr>
            <p:nvPr/>
          </p:nvSpPr>
          <p:spPr bwMode="auto">
            <a:xfrm>
              <a:off x="3527523" y="3748444"/>
              <a:ext cx="596069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2"/>
            <p:cNvSpPr txBox="1">
              <a:spLocks noChangeArrowheads="1"/>
            </p:cNvSpPr>
            <p:nvPr/>
          </p:nvSpPr>
          <p:spPr bwMode="auto">
            <a:xfrm>
              <a:off x="2680665" y="3214686"/>
              <a:ext cx="961952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30"/>
            <p:cNvSpPr txBox="1">
              <a:spLocks noChangeArrowheads="1"/>
            </p:cNvSpPr>
            <p:nvPr/>
          </p:nvSpPr>
          <p:spPr bwMode="auto">
            <a:xfrm>
              <a:off x="3681683" y="3248378"/>
              <a:ext cx="622276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25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28"/>
            <p:cNvSpPr>
              <a:spLocks noChangeShapeType="1"/>
            </p:cNvSpPr>
            <p:nvPr/>
          </p:nvSpPr>
          <p:spPr bwMode="auto">
            <a:xfrm>
              <a:off x="3522373" y="3748444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Выгнутая вверх стрелка 14"/>
          <p:cNvSpPr/>
          <p:nvPr/>
        </p:nvSpPr>
        <p:spPr bwMode="auto">
          <a:xfrm>
            <a:off x="1000100" y="2000240"/>
            <a:ext cx="3857652" cy="785818"/>
          </a:xfrm>
          <a:prstGeom prst="curvedDownArrow">
            <a:avLst/>
          </a:prstGeom>
          <a:solidFill>
            <a:srgbClr val="FFFF00"/>
          </a:solidFill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42274" t="61890" r="49697" b="33042"/>
          <a:stretch>
            <a:fillRect/>
          </a:stretch>
        </p:blipFill>
        <p:spPr bwMode="auto">
          <a:xfrm>
            <a:off x="5786446" y="0"/>
            <a:ext cx="3357554" cy="1357298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 l="21094" t="27832" r="48437" b="27490"/>
          <a:stretch>
            <a:fillRect/>
          </a:stretch>
        </p:blipFill>
        <p:spPr bwMode="auto">
          <a:xfrm>
            <a:off x="3297837" y="0"/>
            <a:ext cx="58461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11719" t="23437" r="42578" b="71436"/>
          <a:stretch>
            <a:fillRect/>
          </a:stretch>
        </p:blipFill>
        <p:spPr bwMode="auto">
          <a:xfrm>
            <a:off x="0" y="0"/>
            <a:ext cx="5572164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51444" t="30826" r="25000" b="28306"/>
          <a:stretch>
            <a:fillRect/>
          </a:stretch>
        </p:blipFill>
        <p:spPr bwMode="auto">
          <a:xfrm>
            <a:off x="2500329" y="71438"/>
            <a:ext cx="6643703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22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 l="49924" t="30826" r="48303" b="33058"/>
          <a:stretch>
            <a:fillRect/>
          </a:stretch>
        </p:blipFill>
        <p:spPr bwMode="auto">
          <a:xfrm>
            <a:off x="2071670" y="0"/>
            <a:ext cx="50006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 rot="10800000">
            <a:off x="4572000" y="2071678"/>
            <a:ext cx="2786082" cy="142876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5143504" y="1214422"/>
            <a:ext cx="1357322" cy="92869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5072066" y="1714488"/>
            <a:ext cx="2643206" cy="178595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/>
          <a:srcRect l="67908" t="71694" r="25000" b="23554"/>
          <a:stretch>
            <a:fillRect/>
          </a:stretch>
        </p:blipFill>
        <p:spPr bwMode="auto">
          <a:xfrm rot="1684273">
            <a:off x="4063538" y="2807043"/>
            <a:ext cx="3000396" cy="714380"/>
          </a:xfrm>
          <a:prstGeom prst="rect">
            <a:avLst/>
          </a:prstGeom>
          <a:noFill/>
          <a:ln w="5715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10000" contrast="30000"/>
          </a:blip>
          <a:srcRect l="28689" t="55556" r="50618" b="38814"/>
          <a:stretch>
            <a:fillRect/>
          </a:stretch>
        </p:blipFill>
        <p:spPr bwMode="auto">
          <a:xfrm>
            <a:off x="4214778" y="71414"/>
            <a:ext cx="4929222" cy="804771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52457" t="71694" r="40198" b="23554"/>
          <a:stretch>
            <a:fillRect/>
          </a:stretch>
        </p:blipFill>
        <p:spPr bwMode="auto">
          <a:xfrm>
            <a:off x="0" y="2928934"/>
            <a:ext cx="1928794" cy="71438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61069" t="71694" r="32852" b="24504"/>
          <a:stretch>
            <a:fillRect/>
          </a:stretch>
        </p:blipFill>
        <p:spPr bwMode="auto">
          <a:xfrm>
            <a:off x="7358082" y="6215082"/>
            <a:ext cx="1714480" cy="571504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</p:spPr>
      </p:pic>
      <p:sp>
        <p:nvSpPr>
          <p:cNvPr id="18" name="Скругленный прямоугольник 17"/>
          <p:cNvSpPr/>
          <p:nvPr/>
        </p:nvSpPr>
        <p:spPr bwMode="auto">
          <a:xfrm>
            <a:off x="2643174" y="3759334"/>
            <a:ext cx="3357586" cy="955550"/>
          </a:xfrm>
          <a:prstGeom prst="roundRect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6801568" y="2418449"/>
            <a:ext cx="852522" cy="1107996"/>
            <a:chOff x="4139952" y="2409679"/>
            <a:chExt cx="852522" cy="1107996"/>
          </a:xfrm>
        </p:grpSpPr>
        <p:sp>
          <p:nvSpPr>
            <p:cNvPr id="17" name="Овал 16"/>
            <p:cNvSpPr/>
            <p:nvPr/>
          </p:nvSpPr>
          <p:spPr bwMode="auto">
            <a:xfrm>
              <a:off x="4139952" y="2996952"/>
              <a:ext cx="504056" cy="50405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00386" y="2409679"/>
              <a:ext cx="79208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46" name="AutoShape 2" descr="https://reader.lecta.ru/read/7934/data/images/autogen_story403-226855_gra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85720" y="414338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148" name="AutoShape 4" descr="https://reader.lecta.ru/read/7934/data/images/autogen_story403-226855_gra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https://reader.lecta.ru/read/7934/data/images/autogen_story403-226855_gra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https://reader.lecta.ru/read/7934/data/images/autogen_story403-226855_gra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4" name="AutoShape 10" descr="https://reader.lecta.ru/read/7934/data/images/autogen_story403-226855_gra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https://reader.lecta.ru/read/7934/data/images/autogen_story403-226855_gra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157" name="Group 13"/>
          <p:cNvGrpSpPr>
            <a:grpSpLocks/>
          </p:cNvGrpSpPr>
          <p:nvPr/>
        </p:nvGrpSpPr>
        <p:grpSpPr bwMode="auto">
          <a:xfrm>
            <a:off x="71406" y="1142982"/>
            <a:ext cx="1785950" cy="786262"/>
            <a:chOff x="4862" y="8098"/>
            <a:chExt cx="2065" cy="817"/>
          </a:xfrm>
        </p:grpSpPr>
        <p:sp>
          <p:nvSpPr>
            <p:cNvPr id="6158" name="Text Box 14"/>
            <p:cNvSpPr txBox="1">
              <a:spLocks noChangeArrowheads="1"/>
            </p:cNvSpPr>
            <p:nvPr/>
          </p:nvSpPr>
          <p:spPr bwMode="auto">
            <a:xfrm>
              <a:off x="4862" y="8098"/>
              <a:ext cx="1239" cy="5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(λ 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–λ</a:t>
              </a:r>
              <a:r>
                <a:rPr kumimoji="0" lang="ru-RU" sz="2000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)с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59" name="Text Box 15"/>
            <p:cNvSpPr txBox="1">
              <a:spLocks noChangeArrowheads="1"/>
            </p:cNvSpPr>
            <p:nvPr/>
          </p:nvSpPr>
          <p:spPr bwMode="auto">
            <a:xfrm>
              <a:off x="5066" y="8521"/>
              <a:ext cx="787" cy="39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λ</a:t>
              </a:r>
              <a:r>
                <a:rPr kumimoji="0" lang="ru-RU" sz="20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60" name="Text Box 16"/>
            <p:cNvSpPr txBox="1">
              <a:spLocks noChangeArrowheads="1"/>
            </p:cNvSpPr>
            <p:nvPr/>
          </p:nvSpPr>
          <p:spPr bwMode="auto">
            <a:xfrm>
              <a:off x="6082" y="8234"/>
              <a:ext cx="845" cy="5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v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161" name="AutoShape 17"/>
            <p:cNvCxnSpPr>
              <a:cxnSpLocks noChangeShapeType="1"/>
            </p:cNvCxnSpPr>
            <p:nvPr/>
          </p:nvCxnSpPr>
          <p:spPr bwMode="auto">
            <a:xfrm>
              <a:off x="4939" y="8570"/>
              <a:ext cx="11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6256</TotalTime>
  <Words>199</Words>
  <Application>Microsoft Office PowerPoint</Application>
  <PresentationFormat>Экран (4:3)</PresentationFormat>
  <Paragraphs>60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659</cp:revision>
  <dcterms:created xsi:type="dcterms:W3CDTF">2009-11-04T14:29:22Z</dcterms:created>
  <dcterms:modified xsi:type="dcterms:W3CDTF">2021-02-09T04:23:27Z</dcterms:modified>
</cp:coreProperties>
</file>