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7"/>
  </p:notesMasterIdLst>
  <p:sldIdLst>
    <p:sldId id="454" r:id="rId2"/>
    <p:sldId id="455" r:id="rId3"/>
    <p:sldId id="537" r:id="rId4"/>
    <p:sldId id="535" r:id="rId5"/>
    <p:sldId id="536" r:id="rId6"/>
    <p:sldId id="486" r:id="rId7"/>
    <p:sldId id="487" r:id="rId8"/>
    <p:sldId id="554" r:id="rId9"/>
    <p:sldId id="489" r:id="rId10"/>
    <p:sldId id="551" r:id="rId11"/>
    <p:sldId id="550" r:id="rId12"/>
    <p:sldId id="538" r:id="rId13"/>
    <p:sldId id="552" r:id="rId14"/>
    <p:sldId id="553" r:id="rId15"/>
    <p:sldId id="543" r:id="rId16"/>
    <p:sldId id="544" r:id="rId17"/>
    <p:sldId id="539" r:id="rId18"/>
    <p:sldId id="541" r:id="rId19"/>
    <p:sldId id="540" r:id="rId20"/>
    <p:sldId id="492" r:id="rId21"/>
    <p:sldId id="545" r:id="rId22"/>
    <p:sldId id="546" r:id="rId23"/>
    <p:sldId id="547" r:id="rId24"/>
    <p:sldId id="548" r:id="rId25"/>
    <p:sldId id="54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FCCCC"/>
    <a:srgbClr val="33CCFF"/>
    <a:srgbClr val="006600"/>
    <a:srgbClr val="0014AC"/>
    <a:srgbClr val="FF9900"/>
    <a:srgbClr val="365D21"/>
    <a:srgbClr val="0066FF"/>
    <a:srgbClr val="FFF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27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b="1" cap="small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.Солнце и звёзды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№10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Излучений звёзд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20508" r="33496" b="26757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8776" t="28076" r="35677" b="27490"/>
          <a:stretch>
            <a:fillRect/>
          </a:stretch>
        </p:blipFill>
        <p:spPr bwMode="auto">
          <a:xfrm>
            <a:off x="0" y="0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0547" t="48584" r="74870" b="44010"/>
          <a:stretch>
            <a:fillRect/>
          </a:stretch>
        </p:blipFill>
        <p:spPr bwMode="auto">
          <a:xfrm>
            <a:off x="6857984" y="571480"/>
            <a:ext cx="22860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0547" t="32633" r="74870" b="57682"/>
          <a:stretch>
            <a:fillRect/>
          </a:stretch>
        </p:blipFill>
        <p:spPr bwMode="auto">
          <a:xfrm>
            <a:off x="6857984" y="3214686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8789" t="21240" r="40820" b="72168"/>
          <a:stretch>
            <a:fillRect/>
          </a:stretch>
        </p:blipFill>
        <p:spPr bwMode="auto">
          <a:xfrm>
            <a:off x="0" y="0"/>
            <a:ext cx="614366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336" t="29297" r="45508" b="26025"/>
          <a:stretch>
            <a:fillRect/>
          </a:stretch>
        </p:blipFill>
        <p:spPr bwMode="auto">
          <a:xfrm>
            <a:off x="0" y="642917"/>
            <a:ext cx="6072198" cy="617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922" t="22705" r="44336" b="28938"/>
          <a:stretch>
            <a:fillRect/>
          </a:stretch>
        </p:blipFill>
        <p:spPr bwMode="auto">
          <a:xfrm>
            <a:off x="0" y="-1"/>
            <a:ext cx="7572396" cy="672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8789" t="21240" r="33789" b="27490"/>
          <a:stretch>
            <a:fillRect/>
          </a:stretch>
        </p:blipFill>
        <p:spPr bwMode="auto">
          <a:xfrm>
            <a:off x="-1" y="-24"/>
            <a:ext cx="890117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4673" r="32713" b="61791"/>
          <a:stretch>
            <a:fillRect/>
          </a:stretch>
        </p:blipFill>
        <p:spPr bwMode="auto">
          <a:xfrm>
            <a:off x="2212209" y="0"/>
            <a:ext cx="6931791" cy="11429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51005" t="37988" r="42613" b="53170"/>
          <a:stretch>
            <a:fillRect/>
          </a:stretch>
        </p:blipFill>
        <p:spPr bwMode="auto">
          <a:xfrm>
            <a:off x="-73775" y="928670"/>
            <a:ext cx="2716949" cy="2857520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57381" t="37988" r="35063" b="51181"/>
          <a:stretch>
            <a:fillRect/>
          </a:stretch>
        </p:blipFill>
        <p:spPr bwMode="auto">
          <a:xfrm>
            <a:off x="2643174" y="1785926"/>
            <a:ext cx="3217047" cy="350043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64937" t="37988" r="27344" b="54718"/>
          <a:stretch>
            <a:fillRect/>
          </a:stretch>
        </p:blipFill>
        <p:spPr bwMode="auto">
          <a:xfrm>
            <a:off x="5929354" y="4214818"/>
            <a:ext cx="3286116" cy="235745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50966" t="49333" r="27344" b="39746"/>
          <a:stretch>
            <a:fillRect/>
          </a:stretch>
        </p:blipFill>
        <p:spPr bwMode="auto">
          <a:xfrm>
            <a:off x="0" y="0"/>
            <a:ext cx="7500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50966" t="59877" r="27344" b="31609"/>
          <a:stretch>
            <a:fillRect/>
          </a:stretch>
        </p:blipFill>
        <p:spPr bwMode="auto">
          <a:xfrm>
            <a:off x="714380" y="2099629"/>
            <a:ext cx="7500958" cy="16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50966" t="68539" r="27344" b="15039"/>
          <a:stretch>
            <a:fillRect/>
          </a:stretch>
        </p:blipFill>
        <p:spPr bwMode="auto">
          <a:xfrm>
            <a:off x="1643042" y="3742703"/>
            <a:ext cx="7500958" cy="31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072298" y="0"/>
            <a:ext cx="2071702" cy="86177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  <a:spcBef>
                <a:spcPts val="6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§22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Как определяют расстояния до звёзд?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От чего зависит цвет звезды?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В чём главная причина различия спектров звёзд?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От чего зависит светимость звезды?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§22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Во сколько раз Сириус ярче, чем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Альдебаран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Солнце ярче, чем Сириус?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Одна звезда ярче другой в 16 раз. Чему равна разность их звёздных величин?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Параллакс Веги 0,11''. Сколько времени идёт свет от неё до Земли?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Сколько лет надо было бы лететь по направлению к созвездию Лиры со скоростью 30 км/с, чтобы Вега стала вдвое ближе?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Во сколько раз звезда 3,4 звёздной величины слабее, чем Сириус, имеющий звёздную величину –1,6? Чему равны абсолютные величины этих звёзд, если расстояние до каждой составляет 3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8203" t="19043" r="15625" b="42871"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6"/>
          <a:srcRect l="8789" t="31493" r="53125" b="33350"/>
          <a:stretch>
            <a:fillRect/>
          </a:stretch>
        </p:blipFill>
        <p:spPr bwMode="auto">
          <a:xfrm>
            <a:off x="0" y="428604"/>
            <a:ext cx="4357686" cy="32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-24"/>
            <a:ext cx="671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 Годичный параллакс и расстояния до звёзд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 l="45117" t="31493" r="12109" b="41407"/>
          <a:stretch>
            <a:fillRect/>
          </a:stretch>
        </p:blipFill>
        <p:spPr bwMode="auto">
          <a:xfrm>
            <a:off x="4071934" y="785794"/>
            <a:ext cx="52149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68487"/>
            <a:ext cx="35718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Рис. 5.12. Параллактическое смещение звезды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64" y="506536"/>
            <a:ext cx="37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Рис. 5.13. Годичный параллакс звезды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9144000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Годичным параллаксом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звезды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называют угол, под которым со звезды можно было бы видеть большую полуось земной орбиты (равную 1 а. е.), перпендикулярную направлению на звезду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(рис. 5.13)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0109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переносится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звезды на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поверхность?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Какие реакции служат источником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у звёзд?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0037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устроен красный гигант?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4752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пульсары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чем они интересны?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появились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таблицы </a:t>
            </a:r>
            <a:r>
              <a:rPr lang="ru-RU" sz="4800" b="1" i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Менделеева?</a:t>
            </a:r>
            <a:endParaRPr lang="ru-RU" sz="4800" i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 l="8789" t="27832" r="34375" b="32617"/>
          <a:stretch>
            <a:fillRect/>
          </a:stretch>
        </p:blipFill>
        <p:spPr bwMode="auto">
          <a:xfrm>
            <a:off x="0" y="0"/>
            <a:ext cx="911094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75" t="32959" r="33789" b="37744"/>
          <a:stretch>
            <a:fillRect/>
          </a:stretch>
        </p:blipFill>
        <p:spPr bwMode="auto">
          <a:xfrm>
            <a:off x="-37511" y="0"/>
            <a:ext cx="918151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133" t="24170" r="36133" b="29687"/>
          <a:stretch>
            <a:fillRect/>
          </a:stretch>
        </p:blipFill>
        <p:spPr bwMode="auto">
          <a:xfrm>
            <a:off x="0" y="0"/>
            <a:ext cx="908284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l="8789" t="19776" r="34375" b="26253"/>
          <a:stretch>
            <a:fillRect/>
          </a:stretch>
        </p:blipFill>
        <p:spPr bwMode="auto">
          <a:xfrm>
            <a:off x="-1" y="0"/>
            <a:ext cx="90275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3465" t="73973" r="33539" b="23385"/>
          <a:stretch>
            <a:fillRect/>
          </a:stretch>
        </p:blipFill>
        <p:spPr bwMode="auto">
          <a:xfrm>
            <a:off x="3780032" y="6132436"/>
            <a:ext cx="5364000" cy="6541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3465" t="48085" r="29101" b="26027"/>
          <a:stretch>
            <a:fillRect/>
          </a:stretch>
        </p:blipFill>
        <p:spPr bwMode="auto">
          <a:xfrm>
            <a:off x="3049902" y="642918"/>
            <a:ext cx="6094099" cy="5429288"/>
          </a:xfrm>
          <a:prstGeom prst="rect">
            <a:avLst/>
          </a:prstGeom>
          <a:noFill/>
          <a:ln w="5715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4123" t="76614" r="38415" b="18631"/>
          <a:stretch>
            <a:fillRect/>
          </a:stretch>
        </p:blipFill>
        <p:spPr bwMode="auto">
          <a:xfrm>
            <a:off x="71406" y="5429264"/>
            <a:ext cx="2857520" cy="142876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расстояний и размеров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714356"/>
            <a:ext cx="3286116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Одним… другим гл.</a:t>
            </a:r>
            <a:endParaRPr lang="ru-RU" sz="2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43372" y="2214554"/>
            <a:ext cx="4714908" cy="1285884"/>
          </a:xfrm>
          <a:prstGeom prst="roundRect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14422"/>
            <a:ext cx="32861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угол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286116" y="4857760"/>
            <a:ext cx="3143272" cy="571504"/>
          </a:xfrm>
          <a:prstGeom prst="roundRect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572264" y="4857760"/>
            <a:ext cx="2571736" cy="571504"/>
          </a:xfrm>
          <a:prstGeom prst="roundRect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4211429"/>
            <a:ext cx="4000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Парсек-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 1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''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072198" y="5429264"/>
            <a:ext cx="2786082" cy="642942"/>
          </a:xfrm>
          <a:prstGeom prst="roundRect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4786322"/>
            <a:ext cx="31432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1пк=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3,26св. 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91"/>
          <p:cNvGrpSpPr/>
          <p:nvPr/>
        </p:nvGrpSpPr>
        <p:grpSpPr>
          <a:xfrm>
            <a:off x="785786" y="5420120"/>
            <a:ext cx="2000148" cy="1357296"/>
            <a:chOff x="5429259" y="1565191"/>
            <a:chExt cx="1682544" cy="921968"/>
          </a:xfrm>
          <a:solidFill>
            <a:schemeClr val="bg2"/>
          </a:solidFill>
        </p:grpSpPr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433652" y="2030194"/>
              <a:ext cx="721132" cy="4569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03"/>
            <p:cNvGrpSpPr/>
            <p:nvPr/>
          </p:nvGrpSpPr>
          <p:grpSpPr>
            <a:xfrm>
              <a:off x="5429259" y="1565191"/>
              <a:ext cx="1682544" cy="921648"/>
              <a:chOff x="5429259" y="1564871"/>
              <a:chExt cx="1682544" cy="967683"/>
            </a:xfrm>
            <a:grpFill/>
          </p:grpSpPr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5429259" y="1564871"/>
                <a:ext cx="841319" cy="5094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000" b="1" u="sng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16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0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17"/>
              <p:cNvGrpSpPr>
                <a:grpSpLocks/>
              </p:cNvGrpSpPr>
              <p:nvPr/>
            </p:nvGrpSpPr>
            <p:grpSpPr bwMode="auto">
              <a:xfrm>
                <a:off x="6390603" y="1616763"/>
                <a:ext cx="721200" cy="915791"/>
                <a:chOff x="13505" y="1698"/>
                <a:chExt cx="564" cy="471"/>
              </a:xfrm>
              <a:grpFill/>
            </p:grpSpPr>
            <p:sp>
              <p:nvSpPr>
                <p:cNvPr id="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519" y="1940"/>
                  <a:ext cx="550" cy="22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36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3600" b="1" baseline="30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ru-RU" sz="36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505" y="1698"/>
                  <a:ext cx="564" cy="2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sng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sng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6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1" i="0" u="sng" strike="noStrike" cap="none" normalizeH="0" baseline="3000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36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1" i="0" u="sng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36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1" i="0" u="sng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36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030199" y="1796632"/>
                <a:ext cx="420659" cy="6786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dirty="0">
                  <a:solidFill>
                    <a:srgbClr val="0014AC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Светимостью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полная энергия, излучаемая звездой в единицу времени.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выражается в абсолютных единицах (ваттах) или в единицах светимости Солнца.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астрономии принято сравнивать звёзды по светимости, рассчитывая их блеск 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абсолютная звёздная величина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для одного и того же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стандартного расстояния - 10 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Видимая звёздная величина,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которую имела бы звезда, если бы находилась от нас на расстоянии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= 10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получила название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абсолютной звёздной величины 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5357826"/>
            <a:ext cx="3536546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 = m + 5 – 5 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 D,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reader.lecta.ru/read/7934/data/images/autogen_story403-222388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reader.lecta.ru/read/7934/data/images/autogen_story403-222388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 l="9375" t="16846" r="13281" b="14306"/>
          <a:stretch>
            <a:fillRect/>
          </a:stretch>
        </p:blipFill>
        <p:spPr bwMode="auto">
          <a:xfrm>
            <a:off x="0" y="0"/>
            <a:ext cx="601899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57686" y="0"/>
            <a:ext cx="478634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Рис. 5.14.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Распределение энергии в непрерывном спектре Солнца и чёрного тела при различных температурах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 l="42588" t="35431" r="46680" b="57519"/>
          <a:stretch>
            <a:fillRect/>
          </a:stretch>
        </p:blipFill>
        <p:spPr bwMode="auto">
          <a:xfrm>
            <a:off x="6368155" y="2714620"/>
            <a:ext cx="2633001" cy="15716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345268"/>
            <a:ext cx="9144000" cy="23698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Длина волны, на которую приходится максимум излучения, зависит от температуры излучающего тела.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увеличения температуры положение максимума смещается от красного к фиолетовому концу спектра. Количественно эта зависимость выражается законом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 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длина волны (в см), на которую приходится максимум излучения, а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абсолютная температура.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789" t="29376" r="50196" b="53732"/>
          <a:stretch>
            <a:fillRect/>
          </a:stretch>
        </p:blipFill>
        <p:spPr bwMode="auto">
          <a:xfrm>
            <a:off x="1357290" y="0"/>
            <a:ext cx="77867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789" t="45916" r="50196" b="38110"/>
          <a:stretch>
            <a:fillRect/>
          </a:stretch>
        </p:blipFill>
        <p:spPr bwMode="auto">
          <a:xfrm>
            <a:off x="0" y="3615358"/>
            <a:ext cx="7786710" cy="324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27069" t="61890" r="58060" b="34376"/>
          <a:stretch>
            <a:fillRect/>
          </a:stretch>
        </p:blipFill>
        <p:spPr bwMode="auto">
          <a:xfrm>
            <a:off x="-17660" y="0"/>
            <a:ext cx="5589792" cy="1000108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27069" t="67592" r="48557" b="28544"/>
          <a:stretch>
            <a:fillRect/>
          </a:stretch>
        </p:blipFill>
        <p:spPr bwMode="auto">
          <a:xfrm>
            <a:off x="0" y="1214422"/>
            <a:ext cx="9161660" cy="1000132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929554" y="5857892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27069" t="71456" r="64759" b="22747"/>
          <a:stretch>
            <a:fillRect/>
          </a:stretch>
        </p:blipFill>
        <p:spPr bwMode="auto">
          <a:xfrm>
            <a:off x="0" y="2571744"/>
            <a:ext cx="3071802" cy="1500198"/>
          </a:xfrm>
          <a:prstGeom prst="rect">
            <a:avLst/>
          </a:prstGeom>
          <a:noFill/>
          <a:ln w="57150">
            <a:solidFill>
              <a:srgbClr val="365D2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27069" t="77253" r="57537" b="17502"/>
          <a:stretch>
            <a:fillRect/>
          </a:stretch>
        </p:blipFill>
        <p:spPr bwMode="auto">
          <a:xfrm>
            <a:off x="3357586" y="4071942"/>
            <a:ext cx="5786446" cy="135732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27069" t="82083" r="52975" b="13086"/>
          <a:stretch>
            <a:fillRect/>
          </a:stretch>
        </p:blipFill>
        <p:spPr bwMode="auto">
          <a:xfrm>
            <a:off x="428628" y="5536433"/>
            <a:ext cx="7500958" cy="12501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37142" t="71456" r="48557" b="23299"/>
          <a:stretch>
            <a:fillRect/>
          </a:stretch>
        </p:blipFill>
        <p:spPr bwMode="auto">
          <a:xfrm>
            <a:off x="3786182" y="2643182"/>
            <a:ext cx="5375446" cy="135732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  <p:grpSp>
        <p:nvGrpSpPr>
          <p:cNvPr id="2" name="Группа 9"/>
          <p:cNvGrpSpPr/>
          <p:nvPr/>
        </p:nvGrpSpPr>
        <p:grpSpPr>
          <a:xfrm>
            <a:off x="142844" y="4143380"/>
            <a:ext cx="1972132" cy="1214446"/>
            <a:chOff x="2680665" y="3214686"/>
            <a:chExt cx="1659740" cy="1214446"/>
          </a:xfrm>
          <a:solidFill>
            <a:srgbClr val="FFFF00"/>
          </a:solidFill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3527523" y="3748444"/>
              <a:ext cx="596069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2680665" y="3214686"/>
              <a:ext cx="9619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3681683" y="3248378"/>
              <a:ext cx="622276" cy="5378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>
              <a:off x="3522373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Выгнутая вверх стрелка 14"/>
          <p:cNvSpPr/>
          <p:nvPr/>
        </p:nvSpPr>
        <p:spPr bwMode="auto">
          <a:xfrm>
            <a:off x="1000100" y="2000240"/>
            <a:ext cx="3857652" cy="785818"/>
          </a:xfrm>
          <a:prstGeom prst="curvedDownArrow">
            <a:avLst/>
          </a:prstGeom>
          <a:solidFill>
            <a:srgbClr val="FFFF00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30000"/>
          </a:blip>
          <a:srcRect l="42274" t="61890" r="49697" b="33042"/>
          <a:stretch>
            <a:fillRect/>
          </a:stretch>
        </p:blipFill>
        <p:spPr bwMode="auto">
          <a:xfrm>
            <a:off x="5786446" y="0"/>
            <a:ext cx="3357554" cy="1357298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 l="21094" t="27832" r="48437" b="27490"/>
          <a:stretch>
            <a:fillRect/>
          </a:stretch>
        </p:blipFill>
        <p:spPr bwMode="auto">
          <a:xfrm>
            <a:off x="3297837" y="0"/>
            <a:ext cx="5846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1719" t="23437" r="42578" b="71436"/>
          <a:stretch>
            <a:fillRect/>
          </a:stretch>
        </p:blipFill>
        <p:spPr bwMode="auto">
          <a:xfrm>
            <a:off x="0" y="0"/>
            <a:ext cx="557216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51444" t="30826" r="25000" b="28306"/>
          <a:stretch>
            <a:fillRect/>
          </a:stretch>
        </p:blipFill>
        <p:spPr bwMode="auto">
          <a:xfrm>
            <a:off x="2500329" y="71438"/>
            <a:ext cx="664370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22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49924" t="30826" r="48303" b="33058"/>
          <a:stretch>
            <a:fillRect/>
          </a:stretch>
        </p:blipFill>
        <p:spPr bwMode="auto">
          <a:xfrm>
            <a:off x="2071670" y="0"/>
            <a:ext cx="50006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4572000" y="2071678"/>
            <a:ext cx="2786082" cy="14287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143504" y="1214422"/>
            <a:ext cx="1357322" cy="92869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072066" y="1714488"/>
            <a:ext cx="2643206" cy="17859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67908" t="71694" r="25000" b="23554"/>
          <a:stretch>
            <a:fillRect/>
          </a:stretch>
        </p:blipFill>
        <p:spPr bwMode="auto">
          <a:xfrm rot="1684273">
            <a:off x="4063538" y="2807043"/>
            <a:ext cx="3000396" cy="714380"/>
          </a:xfrm>
          <a:prstGeom prst="rect">
            <a:avLst/>
          </a:prstGeom>
          <a:noFill/>
          <a:ln w="5715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0000" contrast="30000"/>
          </a:blip>
          <a:srcRect l="28689" t="55556" r="50618" b="38814"/>
          <a:stretch>
            <a:fillRect/>
          </a:stretch>
        </p:blipFill>
        <p:spPr bwMode="auto">
          <a:xfrm>
            <a:off x="4214778" y="71414"/>
            <a:ext cx="4929222" cy="804771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52457" t="71694" r="40198" b="23554"/>
          <a:stretch>
            <a:fillRect/>
          </a:stretch>
        </p:blipFill>
        <p:spPr bwMode="auto">
          <a:xfrm>
            <a:off x="0" y="2928934"/>
            <a:ext cx="1928794" cy="71438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61069" t="71694" r="32852" b="24504"/>
          <a:stretch>
            <a:fillRect/>
          </a:stretch>
        </p:blipFill>
        <p:spPr bwMode="auto">
          <a:xfrm>
            <a:off x="7358082" y="6215082"/>
            <a:ext cx="1714480" cy="571504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18" name="Скругленный прямоугольник 17"/>
          <p:cNvSpPr/>
          <p:nvPr/>
        </p:nvSpPr>
        <p:spPr bwMode="auto">
          <a:xfrm>
            <a:off x="2643174" y="3759334"/>
            <a:ext cx="3357586" cy="955550"/>
          </a:xfrm>
          <a:prstGeom prst="roundRect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801568" y="2418449"/>
            <a:ext cx="852522" cy="1107996"/>
            <a:chOff x="4139952" y="2409679"/>
            <a:chExt cx="852522" cy="1107996"/>
          </a:xfrm>
        </p:grpSpPr>
        <p:sp>
          <p:nvSpPr>
            <p:cNvPr id="17" name="Овал 16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00386" y="2409679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46" name="AutoShape 2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8" name="AutoShape 4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reader.lecta.ru/read/7934/data/images/autogen_story403-226855_gr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71406" y="1142982"/>
            <a:ext cx="1785950" cy="786262"/>
            <a:chOff x="4862" y="8098"/>
            <a:chExt cx="2065" cy="817"/>
          </a:xfrm>
        </p:grpSpPr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4862" y="8098"/>
              <a:ext cx="1239" cy="5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(λ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–λ</a:t>
              </a:r>
              <a:r>
                <a:rPr kumimoji="0" lang="ru-RU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)с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5066" y="8521"/>
              <a:ext cx="787" cy="3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kumimoji="0" lang="ru-RU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6082" y="8234"/>
              <a:ext cx="845" cy="5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v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61" name="AutoShape 17"/>
            <p:cNvCxnSpPr>
              <a:cxnSpLocks noChangeShapeType="1"/>
            </p:cNvCxnSpPr>
            <p:nvPr/>
          </p:nvCxnSpPr>
          <p:spPr bwMode="auto">
            <a:xfrm>
              <a:off x="4939" y="8570"/>
              <a:ext cx="11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6256</TotalTime>
  <Words>199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659</cp:revision>
  <dcterms:created xsi:type="dcterms:W3CDTF">2009-11-04T14:29:22Z</dcterms:created>
  <dcterms:modified xsi:type="dcterms:W3CDTF">2021-02-09T04:23:27Z</dcterms:modified>
</cp:coreProperties>
</file>