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</p:sldMasterIdLst>
  <p:notesMasterIdLst>
    <p:notesMasterId r:id="rId26"/>
  </p:notesMasterIdLst>
  <p:sldIdLst>
    <p:sldId id="258" r:id="rId9"/>
    <p:sldId id="271" r:id="rId10"/>
    <p:sldId id="268" r:id="rId11"/>
    <p:sldId id="273" r:id="rId12"/>
    <p:sldId id="269" r:id="rId13"/>
    <p:sldId id="282" r:id="rId14"/>
    <p:sldId id="270" r:id="rId15"/>
    <p:sldId id="274" r:id="rId16"/>
    <p:sldId id="276" r:id="rId17"/>
    <p:sldId id="267" r:id="rId18"/>
    <p:sldId id="266" r:id="rId19"/>
    <p:sldId id="277" r:id="rId20"/>
    <p:sldId id="278" r:id="rId21"/>
    <p:sldId id="279" r:id="rId22"/>
    <p:sldId id="280" r:id="rId23"/>
    <p:sldId id="281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C70A9-C786-49A0-96E0-4C5500ECD78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9742-2A2B-4D73-825D-217BC1E69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92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Кликните по прямоугольнику «Ответ» - появятся расовые признаки, по слову «расы» - определение, щелчок по определению и оно исчезнет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1D4664-5EE5-4A69-AD23-651E756D27FF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Кликнете по прямоугольнику «Вывод» - появится текст, щелчок по тексту – исчезновение текста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086DB-6BA3-4268-A2CD-EC4E1F38E7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Переход по управляющим кнопкам, щелкните по изображению «развернутая книга» – появится дополнительная текстовая информация, кликните по слову колоний – появится определение этого слова, текст исчезнет, если по нему кликнуть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BBA5E-F5EC-4C5E-9291-07330F7D11D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Щелчок по прямоугольнику «Ответ» - верные ответы данного теста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E7809-4DFA-4A1D-9A5F-3846A7A9C5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Переход по управляющим кнопкам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4316A-EEFA-4F2C-A1A8-B113F165CFB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026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0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615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6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11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7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59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04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788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4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4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61580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6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114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74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599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0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64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4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4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44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61580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4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63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11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74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5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040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4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44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4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61580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4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63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11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7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65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599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040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4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44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44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61580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4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63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1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84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74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599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040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4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44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44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2AE-21BD-4329-A2A9-9AD0577AEE4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C8AA-97CA-44CD-B5A3-2DD8F517643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1895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8024-4106-4636-A4E4-3D19F2337E9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1B34-9989-4F06-8109-334360D1394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785907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8D39-83F5-46EA-B0E6-B89046C6119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C856-4328-4A14-81AA-9DF17BA0D47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880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09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0703-6F30-478B-BD8F-A37887A2E39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B1C4-1934-41C8-9BCE-4CB101A2AE2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905097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69FA-F06A-48DE-950A-034842B2059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73B0-AC78-4106-9CF3-EA7542887A72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964293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0BA-F522-45BD-9D2D-8380467E2D4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473C-F66E-4D6A-860E-7A7D1360993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797105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E7A8-92F8-4C35-8D3E-AE14B1CDB7A8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F6F1-0DBB-42D0-9D42-89CC84D53E0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991612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CC90-FA24-45BF-9393-F3996F12159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665E-41E6-464D-9607-D18D2AA588F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718737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5221-B213-47C4-BC36-A8560B04E95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0B6B-FF83-4010-B055-7089EB81FCF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277242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F943-6F3A-48BE-A598-4B8F241FC0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3258-A7A9-43F4-B6EB-5E63DF3A182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93157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8A28-E46E-49B8-866B-95BCA723980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E424-55BB-44B3-BD4B-72E8376E97A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73475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4DB7-6BC7-4A2E-B685-FBAB9BD76214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DF3F-F7F9-430C-8F20-649449E1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526492"/>
      </p:ext>
    </p:extLst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F955-7107-42B3-B886-715BAADF110A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3D29-E928-460D-AF1D-928953D9C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46528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002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C1B4-924D-4E5E-B4B5-6A414CBEB45D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E821-77B6-4DCE-ADCC-4A5C5F358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720734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D38C-51D5-4688-804D-C80006F7544C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1130-EA7D-4026-A0C6-07C42ED11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499393"/>
      </p:ext>
    </p:extLst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C954-3E67-4043-A843-11BCD8A37F1A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DA68-E54E-4BC2-84FB-42639729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052802"/>
      </p:ext>
    </p:extLst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53FF-530A-4E31-BF9C-52DC10D580AF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68ED-0471-4F25-807C-B6209C9C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9017"/>
      </p:ext>
    </p:extLst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F991-79C4-463B-BDB1-AD3868AEAABF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FCCA-2131-49BF-9298-C27D28296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70721"/>
      </p:ext>
    </p:extLst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E965-8A45-4646-9DB7-6BF47F4541B6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89E8-907F-4EEE-A9EA-F8F7DE8C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239842"/>
      </p:ext>
    </p:extLst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836F-C60F-4C4B-9DC3-BD551BECE676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65AB-F04B-409C-9D6A-86FFB502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183865"/>
      </p:ext>
    </p:extLst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7F4A-DDFC-4147-A332-A4AD2630A217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A344-7416-44D9-B196-D7CBA5C08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351131"/>
      </p:ext>
    </p:extLst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C36C-2352-42C8-8842-B25045B5B90D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D490-05DA-486A-A0D6-90E8D6642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83546"/>
      </p:ext>
    </p:extLst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E4F5-C8F4-4740-BEBB-2D9331F6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37702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431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B4C6A-6B58-4904-86B6-2B6E3C4E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21712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78CD-EA06-40B3-A18E-3F5C3F0D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77001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9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77A21-EF28-4BB8-9D44-4A1D34B273C9}" type="datetimeFigureOut">
              <a:rPr lang="ru-RU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12.01.2018</a:t>
            </a:fld>
            <a:endParaRPr lang="ru-RU" dirty="0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E3B29-E860-4605-9103-9F119A8D1579}" type="slidenum">
              <a:rPr lang="ru-RU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299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A7E07-20DB-4D40-94E0-4B89FC3CE08C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0F2B6-B65C-4B67-8D00-042D2C36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7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Население Африки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7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400" b="1" dirty="0" smtClean="0"/>
              <a:t>Сравнить карты: природные зоны Африки и плотность населения. В каких природных зонах наибольшая плотность населения, наименьшая?  Объяснить закономерность.</a:t>
            </a:r>
            <a:endParaRPr lang="ru-RU" sz="2400" b="1" dirty="0"/>
          </a:p>
        </p:txBody>
      </p:sp>
      <p:pic>
        <p:nvPicPr>
          <p:cNvPr id="6" name="Picture 3" descr="C:\Documents and Settings\Киса\Рабочий стол\71724-004-2743B5E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641721" y="2188021"/>
            <a:ext cx="37844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фото\image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159" y="1926316"/>
            <a:ext cx="436164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sz="3200" dirty="0" smtClean="0"/>
              <a:t>Для каких природных зон характерны данные жилища? Почему в постройках отсутствуют окна?</a:t>
            </a:r>
            <a:endParaRPr lang="ru-RU" sz="3200" dirty="0"/>
          </a:p>
        </p:txBody>
      </p:sp>
      <p:pic>
        <p:nvPicPr>
          <p:cNvPr id="4" name="Рисунок 3" descr="http://scienceland.info/images/geography7/img20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4000"/>
            <a:ext cx="6840759" cy="514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5059362" cy="46196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Колониальное  прошлое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849938" y="1500188"/>
            <a:ext cx="3071812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 К началу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XX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в. – Африка превратилась в материк </a:t>
            </a:r>
            <a:r>
              <a:rPr lang="ru-RU" sz="2000" u="sng" dirty="0" smtClean="0">
                <a:solidFill>
                  <a:srgbClr val="0000FF"/>
                </a:solidFill>
                <a:latin typeface="Calibri" pitchFamily="34" charset="0"/>
              </a:rPr>
              <a:t>колоний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стран Европы. (только Либерия и Эфиопия были свободными)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7050" y="2133600"/>
            <a:ext cx="1143000" cy="428625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788" y="334963"/>
            <a:ext cx="461962" cy="4714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9938" y="3573463"/>
            <a:ext cx="3071812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</a:rPr>
              <a:t>  В середине </a:t>
            </a:r>
            <a:r>
              <a:rPr lang="en-US" dirty="0">
                <a:solidFill>
                  <a:srgbClr val="000000"/>
                </a:solidFill>
              </a:rPr>
              <a:t>XX</a:t>
            </a:r>
            <a:r>
              <a:rPr lang="ru-RU" dirty="0">
                <a:solidFill>
                  <a:srgbClr val="000000"/>
                </a:solidFill>
              </a:rPr>
              <a:t>в. Африка стала материком национально-освободительной борьбы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9938" y="5013325"/>
            <a:ext cx="3065462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</a:rPr>
              <a:t>  В конце </a:t>
            </a:r>
            <a:r>
              <a:rPr lang="en-US" dirty="0">
                <a:solidFill>
                  <a:srgbClr val="000000"/>
                </a:solidFill>
              </a:rPr>
              <a:t>XX</a:t>
            </a:r>
            <a:r>
              <a:rPr lang="ru-RU" dirty="0">
                <a:solidFill>
                  <a:srgbClr val="000000"/>
                </a:solidFill>
              </a:rPr>
              <a:t>в.  Африка превратилась в материк независимых государств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6165304"/>
            <a:ext cx="65207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Колония</a:t>
            </a:r>
            <a:r>
              <a:rPr lang="ru-RU" dirty="0">
                <a:solidFill>
                  <a:prstClr val="black"/>
                </a:solidFill>
              </a:rPr>
              <a:t> – это страна, лишенная политической и хозяйственной 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6365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9700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31640" y="188913"/>
            <a:ext cx="7632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Закрепление изученного материала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0825" y="908050"/>
            <a:ext cx="8713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1.Какой материк ученые считают прародиной современного человека?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2. К какой расе относится большая часть населения Африки?</a:t>
            </a:r>
            <a:endParaRPr lang="ru-RU" sz="2400">
              <a:solidFill>
                <a:srgbClr val="7C4B3B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3.Какие народы проживают в полупустынях и пустынях Южной Африки?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7950" y="328453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4. Эти «лесные люди» отличаются желтоватым цветом кожи, очень широким носом, малым ростом? Кто это?</a:t>
            </a:r>
            <a:endParaRPr lang="ru-RU" sz="2400">
              <a:solidFill>
                <a:srgbClr val="7C4B3B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5. Где в пределах материка проживает пришлое население европеоидной расы?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6. Какова численность населения Африки? Чему равна средняя плотность населения материка?</a:t>
            </a: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7.Как называется страна, лишенная политической и хозяйственной самостоятельности?</a:t>
            </a: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1635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7" grpId="0"/>
      <p:bldP spid="39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62960"/>
          </a:xfrm>
        </p:spPr>
        <p:txBody>
          <a:bodyPr/>
          <a:lstStyle/>
          <a:p>
            <a:pPr indent="20638" eaLnBrk="1" hangingPunct="1">
              <a:buFont typeface="Arial" charset="0"/>
              <a:buAutoNum type="arabicPeriod"/>
            </a:pPr>
            <a:r>
              <a:rPr lang="ru-RU" sz="2000" b="1" dirty="0" smtClean="0"/>
              <a:t>В  АФРИКЕ  ПРОЖИВАЕТ  ...  ЧЕЛОВЕК.</a:t>
            </a:r>
            <a:br>
              <a:rPr lang="ru-RU" sz="2000" b="1" dirty="0" smtClean="0"/>
            </a:br>
            <a:r>
              <a:rPr lang="ru-RU" sz="2000" b="1" i="1" dirty="0" smtClean="0"/>
              <a:t>а) менее 500 млн.,    б) 500 млн. - 850 млн.,    в)более 1 млрд.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 В  ЭКВАТОРИАЛЬНОЙ  АФРИКЕ  ПРЕОБЛАДАЕТ  НАСЕЛЕНИЕ  ...   РАСЫ. </a:t>
            </a:r>
            <a:br>
              <a:rPr lang="ru-RU" sz="2000" b="1" dirty="0" smtClean="0"/>
            </a:br>
            <a:r>
              <a:rPr lang="ru-RU" sz="2000" b="1" i="1" dirty="0" smtClean="0"/>
              <a:t>а) негроидной,         б) европеоидной,      в) монголоидной.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3. НАСЕЛЕНИЕ  СЕВЕРНОЙ  АФРИКИ:</a:t>
            </a:r>
            <a:br>
              <a:rPr lang="ru-RU" sz="2000" b="1" dirty="0" smtClean="0"/>
            </a:br>
            <a:r>
              <a:rPr lang="ru-RU" sz="2000" b="1" i="1" dirty="0" smtClean="0"/>
              <a:t>а) малагасийцы,          б) арабские народы,        в) народы банту.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 САМЫЕ  НИЗКИЕ  НАРОДЫ  АФРИКИ  НАЗЫВАЮТСЯ: </a:t>
            </a:r>
            <a:br>
              <a:rPr lang="ru-RU" sz="2000" b="1" dirty="0" smtClean="0"/>
            </a:br>
            <a:r>
              <a:rPr lang="ru-RU" sz="2000" b="1" i="1" dirty="0" smtClean="0"/>
              <a:t>а) пигмеи,             б) лилипуты,             в) бушмены.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5. НАИБОЛЕЕ  ДРЕВНИЕ  ОСТАНКИ  ЧЕЛОВЕКА  БЫЛИ  НАЙДЕНЫ  В: </a:t>
            </a:r>
            <a:br>
              <a:rPr lang="ru-RU" sz="2000" b="1" dirty="0" smtClean="0"/>
            </a:br>
            <a:r>
              <a:rPr lang="ru-RU" sz="2000" b="1" i="1" dirty="0" smtClean="0"/>
              <a:t>а) Египте, Ливии, Алжире,          б) Нигерии, Габоне, Чаде,                                                                                  в) Танзании, Кении, Эфиопии.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6. ОДИН  ИЗ  САМЫХ  ВЫСОКИХ  НАРОДОВ  АФРИКИ: </a:t>
            </a:r>
            <a:br>
              <a:rPr lang="ru-RU" sz="2000" b="1" dirty="0" smtClean="0"/>
            </a:br>
            <a:r>
              <a:rPr lang="ru-RU" sz="2000" b="1" i="1" dirty="0" smtClean="0"/>
              <a:t>а) бушмены,       б) </a:t>
            </a:r>
            <a:r>
              <a:rPr lang="ru-RU" sz="2000" b="1" i="1" dirty="0" err="1" smtClean="0"/>
              <a:t>масаи</a:t>
            </a:r>
            <a:r>
              <a:rPr lang="ru-RU" sz="2000" b="1" i="1" dirty="0" smtClean="0"/>
              <a:t>,           в) арабы.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7. ПРИШЛОЕ НАСЕЛЕНИЕ АФРИКИ ПРОЖИВАЕТ: </a:t>
            </a:r>
            <a:br>
              <a:rPr lang="ru-RU" sz="2000" b="1" dirty="0" smtClean="0"/>
            </a:br>
            <a:r>
              <a:rPr lang="ru-RU" sz="2000" b="1" i="1" dirty="0" smtClean="0"/>
              <a:t>а)  на экваторе,   б) на побережье Гвинейского залива,                                                         в) на северном и южном побережье материка.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214290"/>
            <a:ext cx="8229600" cy="654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Тест</a:t>
            </a:r>
          </a:p>
        </p:txBody>
      </p:sp>
    </p:spTree>
    <p:extLst>
      <p:ext uri="{BB962C8B-B14F-4D97-AF65-F5344CB8AC3E}">
        <p14:creationId xmlns:p14="http://schemas.microsoft.com/office/powerpoint/2010/main" xmlns="" val="143623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5"/>
          <p:cNvSpPr>
            <a:spLocks noGrp="1"/>
          </p:cNvSpPr>
          <p:nvPr>
            <p:ph idx="1"/>
          </p:nvPr>
        </p:nvSpPr>
        <p:spPr>
          <a:xfrm>
            <a:off x="0" y="868322"/>
            <a:ext cx="9144000" cy="5989678"/>
          </a:xfrm>
        </p:spPr>
        <p:txBody>
          <a:bodyPr/>
          <a:lstStyle/>
          <a:p>
            <a:pPr indent="20638" eaLnBrk="1" hangingPunct="1">
              <a:buFont typeface="Arial" charset="0"/>
              <a:buAutoNum type="arabicPeriod"/>
            </a:pPr>
            <a:r>
              <a:rPr lang="ru-RU" sz="2000" b="1" dirty="0" smtClean="0"/>
              <a:t>В  АФРИКЕ  ПРОЖИВАЕТ  ...  ЧЕЛОВЕК.</a:t>
            </a:r>
            <a:br>
              <a:rPr lang="ru-RU" sz="2000" b="1" dirty="0" smtClean="0"/>
            </a:br>
            <a:r>
              <a:rPr lang="ru-RU" sz="2000" b="1" i="1" dirty="0" smtClean="0"/>
              <a:t>а) менее 500 млн.,  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 smtClean="0"/>
              <a:t>б) 500 млн. - 850 млн.,    </a:t>
            </a:r>
            <a:r>
              <a:rPr lang="ru-RU" sz="2000" b="1" i="1" dirty="0" smtClean="0">
                <a:solidFill>
                  <a:srgbClr val="C00000"/>
                </a:solidFill>
              </a:rPr>
              <a:t>в) более 1 млрд.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 В  ЭКВАТОРИАЛЬНОЙ  АФРИКЕ  ПРЕОБЛАДАЕТ  НАСЕЛЕНИЕ  ...   РАСЫ. </a:t>
            </a:r>
            <a:br>
              <a:rPr lang="ru-RU" sz="2000" b="1" dirty="0" smtClean="0"/>
            </a:br>
            <a:r>
              <a:rPr lang="ru-RU" sz="2000" b="1" i="1" dirty="0" smtClean="0">
                <a:solidFill>
                  <a:srgbClr val="C00000"/>
                </a:solidFill>
              </a:rPr>
              <a:t>а) негроидной,         </a:t>
            </a:r>
            <a:r>
              <a:rPr lang="ru-RU" sz="2000" b="1" i="1" dirty="0" smtClean="0"/>
              <a:t>б) европеоидной,   </a:t>
            </a:r>
            <a:r>
              <a:rPr lang="ru-RU" sz="2000" b="1" i="1" dirty="0" smtClean="0">
                <a:solidFill>
                  <a:srgbClr val="C00000"/>
                </a:solidFill>
              </a:rPr>
              <a:t>   </a:t>
            </a:r>
            <a:r>
              <a:rPr lang="ru-RU" sz="2000" b="1" i="1" dirty="0" smtClean="0"/>
              <a:t>в) монголоидной.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3. НАСЕЛЕНИЕ  СЕВЕРНОЙ  АФРИКИ:</a:t>
            </a:r>
            <a:br>
              <a:rPr lang="ru-RU" sz="2000" b="1" dirty="0" smtClean="0"/>
            </a:br>
            <a:r>
              <a:rPr lang="ru-RU" sz="2000" b="1" i="1" dirty="0" smtClean="0"/>
              <a:t>а) малагасийцы,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б) арабские народы,        </a:t>
            </a:r>
            <a:r>
              <a:rPr lang="ru-RU" sz="2000" b="1" i="1" dirty="0" smtClean="0"/>
              <a:t>в) народы банту.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 САМЫЕ  НИЗКИЕ  НАРОДЫ  АФРИКИ  НАЗЫВАЮТСЯ: </a:t>
            </a:r>
            <a:br>
              <a:rPr lang="ru-RU" sz="2000" b="1" dirty="0" smtClean="0"/>
            </a:br>
            <a:r>
              <a:rPr lang="ru-RU" sz="2000" b="1" i="1" dirty="0" smtClean="0">
                <a:solidFill>
                  <a:srgbClr val="C00000"/>
                </a:solidFill>
              </a:rPr>
              <a:t>а) пигмеи,             </a:t>
            </a:r>
            <a:r>
              <a:rPr lang="ru-RU" sz="2000" b="1" i="1" dirty="0" smtClean="0"/>
              <a:t>б) лилипуты,             в) бушмены.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5. НАИБОЛЕЕ  ДРЕВНИЕ  ОСТАНКИ  ЧЕЛОВЕКА  БЫЛИ  НАЙДЕНЫ  В: </a:t>
            </a:r>
            <a:br>
              <a:rPr lang="ru-RU" sz="2000" b="1" dirty="0" smtClean="0"/>
            </a:br>
            <a:r>
              <a:rPr lang="ru-RU" sz="2000" b="1" i="1" dirty="0" smtClean="0"/>
              <a:t>а) Египте, Ливии, Алжире,          б) Нигерии, Габоне, Чаде,                                             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в) Танзании, Кении, Эфиопии.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6. ОДИН  ИЗ  САМЫХ  ВЫСОКИХ  НАРОДОВ  АФРИКИ: </a:t>
            </a:r>
            <a:br>
              <a:rPr lang="ru-RU" sz="2000" b="1" dirty="0" smtClean="0"/>
            </a:br>
            <a:r>
              <a:rPr lang="ru-RU" sz="2000" b="1" i="1" dirty="0" smtClean="0"/>
              <a:t>а) бушмены,       </a:t>
            </a:r>
            <a:r>
              <a:rPr lang="ru-RU" sz="2000" b="1" i="1" dirty="0" smtClean="0">
                <a:solidFill>
                  <a:srgbClr val="C00000"/>
                </a:solidFill>
              </a:rPr>
              <a:t>б)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масаи</a:t>
            </a:r>
            <a:r>
              <a:rPr lang="ru-RU" sz="2000" b="1" i="1" dirty="0" smtClean="0">
                <a:solidFill>
                  <a:srgbClr val="C00000"/>
                </a:solidFill>
              </a:rPr>
              <a:t>,           </a:t>
            </a:r>
            <a:r>
              <a:rPr lang="ru-RU" sz="2000" b="1" i="1" dirty="0" smtClean="0"/>
              <a:t>в) арабы.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7. ПРИШЛОЕ НАСЕЛЕНИЕ АФРИКИ ПРОЖИВАЕТ: </a:t>
            </a:r>
            <a:br>
              <a:rPr lang="ru-RU" sz="2000" b="1" dirty="0" smtClean="0"/>
            </a:br>
            <a:r>
              <a:rPr lang="ru-RU" sz="2000" b="1" i="1" dirty="0" smtClean="0"/>
              <a:t>а) на экваторе,     б) на побережье Гвинейского залива,      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в) на северном и южном побережье материка.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ПРАВИЛЬНЫЕ ОТВЕТЫ: </a:t>
            </a:r>
            <a:r>
              <a:rPr lang="ru-RU" sz="2000" b="1" dirty="0" smtClean="0">
                <a:solidFill>
                  <a:srgbClr val="FF0000"/>
                </a:solidFill>
              </a:rPr>
              <a:t>1.в    2.а    3.б     4.а     5.в     6.б     7. в </a:t>
            </a:r>
          </a:p>
          <a:p>
            <a:pPr indent="20638"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2910" y="214290"/>
            <a:ext cx="8229600" cy="654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Тест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3906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 баллов- «5»</a:t>
            </a:r>
          </a:p>
          <a:p>
            <a:r>
              <a:rPr lang="ru-RU" dirty="0" smtClean="0"/>
              <a:t>5 баллов – «4»</a:t>
            </a:r>
          </a:p>
          <a:p>
            <a:r>
              <a:rPr lang="ru-RU" dirty="0" smtClean="0"/>
              <a:t>4 балла – «3»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4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Параграф 30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Составить кроссворд «Страны Африки»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3600" dirty="0" smtClean="0"/>
              <a:t>  </a:t>
            </a:r>
            <a:r>
              <a:rPr lang="ru-RU" dirty="0">
                <a:ea typeface="+mj-ea"/>
                <a:cs typeface="+mj-cs"/>
              </a:rPr>
              <a:t>Составить презентацию об одной из стран Африки.</a:t>
            </a:r>
            <a:br>
              <a:rPr lang="ru-RU" dirty="0">
                <a:ea typeface="+mj-ea"/>
                <a:cs typeface="+mj-cs"/>
              </a:rPr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Киса\Рабочий стол\3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716338"/>
            <a:ext cx="5111750" cy="303212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260350"/>
            <a:ext cx="51371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Африка –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прародина человека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412875"/>
            <a:ext cx="51847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территории современных 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Эфиопии, Кении и Танзании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141663"/>
            <a:ext cx="4067944" cy="286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были обнаружены останки человека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его орудия труда, возраст которых 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более 20 млн. лет. </a:t>
            </a:r>
          </a:p>
        </p:txBody>
      </p:sp>
      <p:pic>
        <p:nvPicPr>
          <p:cNvPr id="9" name="Picture 11" descr="Безымянный4">
            <a:hlinkClick r:id="rId3" action="ppaction://hlinksldjump"/>
          </p:cNvPr>
          <p:cNvPicPr>
            <a:picLocks noGrp="1"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2" t="5167" r="14439" b="6057"/>
          <a:stretch/>
        </p:blipFill>
        <p:spPr bwMode="auto">
          <a:xfrm>
            <a:off x="5316513" y="261020"/>
            <a:ext cx="3582481" cy="28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13995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7858125" cy="1562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Расы </a:t>
            </a:r>
            <a:r>
              <a:rPr lang="ru-RU" sz="2400" dirty="0">
                <a:solidFill>
                  <a:prstClr val="black"/>
                </a:solidFill>
              </a:rPr>
              <a:t> -  это исторически сложившиеся группы людей, связанные единством происхождения, имеющие сходные признаки, которые передаются по наследству</a:t>
            </a:r>
          </a:p>
        </p:txBody>
      </p:sp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3714750" y="6072188"/>
            <a:ext cx="1714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Признаки </a:t>
            </a:r>
          </a:p>
        </p:txBody>
      </p:sp>
      <p:grpSp>
        <p:nvGrpSpPr>
          <p:cNvPr id="10243" name="Группа 31"/>
          <p:cNvGrpSpPr>
            <a:grpSpLocks/>
          </p:cNvGrpSpPr>
          <p:nvPr/>
        </p:nvGrpSpPr>
        <p:grpSpPr bwMode="auto">
          <a:xfrm>
            <a:off x="125413" y="428625"/>
            <a:ext cx="8893175" cy="4819650"/>
            <a:chOff x="142875" y="404813"/>
            <a:chExt cx="8893175" cy="4819477"/>
          </a:xfrm>
        </p:grpSpPr>
        <p:grpSp>
          <p:nvGrpSpPr>
            <p:cNvPr id="10249" name="Group 41"/>
            <p:cNvGrpSpPr>
              <a:grpSpLocks/>
            </p:cNvGrpSpPr>
            <p:nvPr/>
          </p:nvGrpSpPr>
          <p:grpSpPr bwMode="auto">
            <a:xfrm>
              <a:off x="142875" y="2450899"/>
              <a:ext cx="8809038" cy="2773391"/>
              <a:chOff x="203" y="1509"/>
              <a:chExt cx="5549" cy="898"/>
            </a:xfrm>
          </p:grpSpPr>
          <p:sp>
            <p:nvSpPr>
              <p:cNvPr id="6158" name="Text Box 22"/>
              <p:cNvSpPr txBox="1">
                <a:spLocks noChangeArrowheads="1"/>
              </p:cNvSpPr>
              <p:nvPr/>
            </p:nvSpPr>
            <p:spPr bwMode="auto">
              <a:xfrm>
                <a:off x="203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59" name="Text Box 23"/>
              <p:cNvSpPr txBox="1">
                <a:spLocks noChangeArrowheads="1"/>
              </p:cNvSpPr>
              <p:nvPr/>
            </p:nvSpPr>
            <p:spPr bwMode="auto">
              <a:xfrm>
                <a:off x="2108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0" name="Text Box 24"/>
              <p:cNvSpPr txBox="1">
                <a:spLocks noChangeArrowheads="1"/>
              </p:cNvSpPr>
              <p:nvPr/>
            </p:nvSpPr>
            <p:spPr bwMode="auto">
              <a:xfrm>
                <a:off x="3983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1" name="Line 29"/>
              <p:cNvSpPr>
                <a:spLocks noChangeShapeType="1"/>
              </p:cNvSpPr>
              <p:nvPr/>
            </p:nvSpPr>
            <p:spPr bwMode="auto">
              <a:xfrm>
                <a:off x="1020" y="1525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62" name="Line 30"/>
              <p:cNvSpPr>
                <a:spLocks noChangeShapeType="1"/>
              </p:cNvSpPr>
              <p:nvPr/>
            </p:nvSpPr>
            <p:spPr bwMode="auto">
              <a:xfrm>
                <a:off x="2993" y="1509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63" name="Line 31"/>
              <p:cNvSpPr>
                <a:spLocks noChangeShapeType="1"/>
              </p:cNvSpPr>
              <p:nvPr/>
            </p:nvSpPr>
            <p:spPr bwMode="auto">
              <a:xfrm>
                <a:off x="4928" y="1509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57" name="Text Box 21"/>
              <p:cNvSpPr txBox="1">
                <a:spLocks noChangeArrowheads="1"/>
              </p:cNvSpPr>
              <p:nvPr/>
            </p:nvSpPr>
            <p:spPr bwMode="auto">
              <a:xfrm>
                <a:off x="383" y="1641"/>
                <a:ext cx="5173" cy="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i="1">
                    <a:solidFill>
                      <a:prstClr val="black"/>
                    </a:solidFill>
                    <a:latin typeface="Times New Roman" pitchFamily="18" charset="0"/>
                  </a:rPr>
                  <a:t>О  с  н  о  в  н  ы  е         п  р  и  з  н  а  к  и  </a:t>
                </a:r>
              </a:p>
            </p:txBody>
          </p:sp>
        </p:grpSp>
        <p:grpSp>
          <p:nvGrpSpPr>
            <p:cNvPr id="10250" name="Группа 19"/>
            <p:cNvGrpSpPr>
              <a:grpSpLocks/>
            </p:cNvGrpSpPr>
            <p:nvPr/>
          </p:nvGrpSpPr>
          <p:grpSpPr bwMode="auto">
            <a:xfrm>
              <a:off x="179388" y="404813"/>
              <a:ext cx="8856662" cy="2238375"/>
              <a:chOff x="179388" y="404813"/>
              <a:chExt cx="8856662" cy="2238375"/>
            </a:xfrm>
          </p:grpSpPr>
          <p:sp>
            <p:nvSpPr>
              <p:cNvPr id="6146" name="Text Box 15"/>
              <p:cNvSpPr txBox="1">
                <a:spLocks noChangeArrowheads="1"/>
              </p:cNvSpPr>
              <p:nvPr/>
            </p:nvSpPr>
            <p:spPr bwMode="auto">
              <a:xfrm>
                <a:off x="2916237" y="404813"/>
                <a:ext cx="3600450" cy="422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ru-RU" sz="2000" b="1" u="sng">
                    <a:solidFill>
                      <a:srgbClr val="1F497D"/>
                    </a:solidFill>
                    <a:cs typeface="Arial" pitchFamily="34" charset="0"/>
                  </a:rPr>
                  <a:t>Расы</a:t>
                </a:r>
              </a:p>
            </p:txBody>
          </p:sp>
          <p:grpSp>
            <p:nvGrpSpPr>
              <p:cNvPr id="10252" name="Group 40"/>
              <p:cNvGrpSpPr>
                <a:grpSpLocks/>
              </p:cNvGrpSpPr>
              <p:nvPr/>
            </p:nvGrpSpPr>
            <p:grpSpPr bwMode="auto">
              <a:xfrm>
                <a:off x="179388" y="836613"/>
                <a:ext cx="8856662" cy="1806575"/>
                <a:chOff x="113" y="527"/>
                <a:chExt cx="5579" cy="1138"/>
              </a:xfrm>
            </p:grpSpPr>
            <p:sp>
              <p:nvSpPr>
                <p:cNvPr id="614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3" y="1207"/>
                  <a:ext cx="1769" cy="45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Экваториальная (негроидная)</a:t>
                  </a:r>
                </a:p>
              </p:txBody>
            </p:sp>
            <p:sp>
              <p:nvSpPr>
                <p:cNvPr id="615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8" y="1207"/>
                  <a:ext cx="1769" cy="2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Монголоидная </a:t>
                  </a:r>
                </a:p>
              </p:txBody>
            </p:sp>
            <p:sp>
              <p:nvSpPr>
                <p:cNvPr id="615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23" y="1207"/>
                  <a:ext cx="1769" cy="2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Европеоидная </a:t>
                  </a:r>
                </a:p>
              </p:txBody>
            </p:sp>
            <p:sp>
              <p:nvSpPr>
                <p:cNvPr id="6152" name="Line 35"/>
                <p:cNvSpPr>
                  <a:spLocks noChangeShapeType="1"/>
                </p:cNvSpPr>
                <p:nvPr/>
              </p:nvSpPr>
              <p:spPr bwMode="auto">
                <a:xfrm>
                  <a:off x="2880" y="799"/>
                  <a:ext cx="0" cy="408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3" name="Line 36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4" name="Line 37"/>
                <p:cNvSpPr>
                  <a:spLocks noChangeShapeType="1"/>
                </p:cNvSpPr>
                <p:nvPr/>
              </p:nvSpPr>
              <p:spPr bwMode="auto">
                <a:xfrm>
                  <a:off x="483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" name="Line 38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81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6" name="Line 39"/>
                <p:cNvSpPr>
                  <a:spLocks noChangeShapeType="1"/>
                </p:cNvSpPr>
                <p:nvPr/>
              </p:nvSpPr>
              <p:spPr bwMode="auto">
                <a:xfrm>
                  <a:off x="4105" y="527"/>
                  <a:ext cx="72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" name="Группа 53"/>
          <p:cNvGrpSpPr/>
          <p:nvPr/>
        </p:nvGrpSpPr>
        <p:grpSpPr>
          <a:xfrm>
            <a:off x="59892" y="403204"/>
            <a:ext cx="9067920" cy="4964628"/>
            <a:chOff x="142875" y="404813"/>
            <a:chExt cx="8893174" cy="4964628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42875" y="2858566"/>
              <a:ext cx="8809038" cy="2510875"/>
              <a:chOff x="203" y="1641"/>
              <a:chExt cx="5549" cy="813"/>
            </a:xfrm>
            <a:grpFill/>
          </p:grpSpPr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383" y="1641"/>
                <a:ext cx="5173" cy="1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О  с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о  в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ы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е       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п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р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и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з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а  к  и  </a:t>
                </a:r>
              </a:p>
            </p:txBody>
          </p:sp>
          <p:sp>
            <p:nvSpPr>
              <p:cNvPr id="113" name="Text Box 22"/>
              <p:cNvSpPr txBox="1">
                <a:spLocks noChangeArrowheads="1"/>
              </p:cNvSpPr>
              <p:nvPr/>
            </p:nvSpPr>
            <p:spPr bwMode="auto">
              <a:xfrm>
                <a:off x="203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Темный цвет кожи, волос и глаз, спирально завитые или волнистые волосы,  широкий нос, толстые губы </a:t>
                </a:r>
              </a:p>
            </p:txBody>
          </p:sp>
          <p:sp>
            <p:nvSpPr>
              <p:cNvPr id="114" name="Text Box 23"/>
              <p:cNvSpPr txBox="1">
                <a:spLocks noChangeArrowheads="1"/>
              </p:cNvSpPr>
              <p:nvPr/>
            </p:nvSpPr>
            <p:spPr bwMode="auto">
              <a:xfrm>
                <a:off x="2108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Кожа  смуглая с желтоватым оттенком, волосы прямые черные, лицо крупное, узкий разрез глаз</a:t>
                </a:r>
              </a:p>
            </p:txBody>
          </p:sp>
          <p:sp>
            <p:nvSpPr>
              <p:cNvPr id="115" name="Text Box 24"/>
              <p:cNvSpPr txBox="1">
                <a:spLocks noChangeArrowheads="1"/>
              </p:cNvSpPr>
              <p:nvPr/>
            </p:nvSpPr>
            <p:spPr bwMode="auto">
              <a:xfrm>
                <a:off x="3983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Кожа от светлой до смуглой с розоватым или красноватым оттенком, волосы мягкие, волнистые или прямые</a:t>
                </a:r>
              </a:p>
            </p:txBody>
          </p:sp>
        </p:grpSp>
        <p:grpSp>
          <p:nvGrpSpPr>
            <p:cNvPr id="8" name="Группа 19"/>
            <p:cNvGrpSpPr/>
            <p:nvPr/>
          </p:nvGrpSpPr>
          <p:grpSpPr>
            <a:xfrm>
              <a:off x="179388" y="404813"/>
              <a:ext cx="8856661" cy="2373312"/>
              <a:chOff x="179388" y="404813"/>
              <a:chExt cx="8856661" cy="2373312"/>
            </a:xfrm>
            <a:grpFill/>
          </p:grpSpPr>
          <p:sp>
            <p:nvSpPr>
              <p:cNvPr id="102" name="Text Box 15"/>
              <p:cNvSpPr txBox="1">
                <a:spLocks noChangeArrowheads="1"/>
              </p:cNvSpPr>
              <p:nvPr/>
            </p:nvSpPr>
            <p:spPr bwMode="auto">
              <a:xfrm>
                <a:off x="2916238" y="404813"/>
                <a:ext cx="3600450" cy="863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5000" b="1" u="sng" dirty="0">
                    <a:solidFill>
                      <a:srgbClr val="1F497D"/>
                    </a:solidFill>
                    <a:cs typeface="Arial" charset="0"/>
                  </a:rPr>
                  <a:t>Расы</a:t>
                </a:r>
              </a:p>
            </p:txBody>
          </p: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179388" y="836613"/>
                <a:ext cx="8856661" cy="1941512"/>
                <a:chOff x="113" y="527"/>
                <a:chExt cx="5579" cy="1223"/>
              </a:xfrm>
              <a:grpFill/>
            </p:grpSpPr>
            <p:sp>
              <p:nvSpPr>
                <p:cNvPr id="1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3" y="1207"/>
                  <a:ext cx="1769" cy="5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Экваториальная (негроидная)</a:t>
                  </a:r>
                </a:p>
              </p:txBody>
            </p:sp>
            <p:sp>
              <p:nvSpPr>
                <p:cNvPr id="10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8" y="1207"/>
                  <a:ext cx="1769" cy="304"/>
                </a:xfrm>
                <a:prstGeom prst="rect">
                  <a:avLst/>
                </a:prstGeom>
                <a:solidFill>
                  <a:srgbClr val="F4F99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Монголоидная </a:t>
                  </a:r>
                </a:p>
              </p:txBody>
            </p:sp>
            <p:sp>
              <p:nvSpPr>
                <p:cNvPr id="10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23" y="1207"/>
                  <a:ext cx="1769" cy="3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Европеоидная </a:t>
                  </a:r>
                </a:p>
              </p:txBody>
            </p:sp>
            <p:sp>
              <p:nvSpPr>
                <p:cNvPr id="107" name="Line 35"/>
                <p:cNvSpPr>
                  <a:spLocks noChangeShapeType="1"/>
                </p:cNvSpPr>
                <p:nvPr/>
              </p:nvSpPr>
              <p:spPr bwMode="auto">
                <a:xfrm>
                  <a:off x="2880" y="799"/>
                  <a:ext cx="0" cy="408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Line 36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Line 37"/>
                <p:cNvSpPr>
                  <a:spLocks noChangeShapeType="1"/>
                </p:cNvSpPr>
                <p:nvPr/>
              </p:nvSpPr>
              <p:spPr bwMode="auto">
                <a:xfrm>
                  <a:off x="483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Line 38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81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Line 39"/>
                <p:cNvSpPr>
                  <a:spLocks noChangeShapeType="1"/>
                </p:cNvSpPr>
                <p:nvPr/>
              </p:nvSpPr>
              <p:spPr bwMode="auto">
                <a:xfrm>
                  <a:off x="4105" y="527"/>
                  <a:ext cx="72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44" name="Прямоугольник 43"/>
          <p:cNvSpPr/>
          <p:nvPr/>
        </p:nvSpPr>
        <p:spPr>
          <a:xfrm>
            <a:off x="3857625" y="428625"/>
            <a:ext cx="1714500" cy="714375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92" y="5805264"/>
            <a:ext cx="350399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Чем отличаются представители каждой расы друг от друга?</a:t>
            </a:r>
          </a:p>
        </p:txBody>
      </p:sp>
    </p:spTree>
    <p:extLst>
      <p:ext uri="{BB962C8B-B14F-4D97-AF65-F5344CB8AC3E}">
        <p14:creationId xmlns:p14="http://schemas.microsoft.com/office/powerpoint/2010/main" xmlns="" val="3404122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иса\Рабочий стол\Новая папка\4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BEB"/>
              </a:clrFrom>
              <a:clrTo>
                <a:srgbClr val="C3EBEB">
                  <a:alpha val="0"/>
                </a:srgbClr>
              </a:clrTo>
            </a:clrChange>
          </a:blip>
          <a:srcRect l="3240" t="1138" r="3250" b="4604"/>
          <a:stretch>
            <a:fillRect/>
          </a:stretch>
        </p:blipFill>
        <p:spPr bwMode="auto">
          <a:xfrm>
            <a:off x="2987824" y="260648"/>
            <a:ext cx="5959658" cy="6264547"/>
          </a:xfrm>
          <a:prstGeom prst="rect">
            <a:avLst/>
          </a:prstGeom>
          <a:noFill/>
          <a:ln w="76200">
            <a:solidFill>
              <a:srgbClr val="968C8C">
                <a:lumMod val="50000"/>
              </a:srgb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79511" y="260648"/>
            <a:ext cx="2702233" cy="6408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AutoNum type="arabicPeriod"/>
            </a:pPr>
            <a:r>
              <a:rPr lang="ru-RU" sz="2200" b="1" dirty="0" smtClean="0"/>
              <a:t>Представители </a:t>
            </a:r>
            <a:r>
              <a:rPr lang="ru-RU" sz="2200" b="1" dirty="0"/>
              <a:t>каких рас проживают на материке Африка</a:t>
            </a:r>
            <a:r>
              <a:rPr lang="ru-RU" sz="2200" b="1" dirty="0" smtClean="0"/>
              <a:t>?</a:t>
            </a:r>
          </a:p>
          <a:p>
            <a:pPr marL="457200" indent="-457200">
              <a:buAutoNum type="arabicPeriod"/>
            </a:pPr>
            <a:endParaRPr lang="ru-RU" sz="2200" b="1" dirty="0"/>
          </a:p>
          <a:p>
            <a:r>
              <a:rPr lang="ru-RU" sz="2200" b="1" dirty="0" smtClean="0"/>
              <a:t>2.В какой части материка проживают представители европеоидной расы?</a:t>
            </a:r>
          </a:p>
          <a:p>
            <a:endParaRPr lang="ru-RU" sz="2200" b="1" dirty="0" smtClean="0"/>
          </a:p>
          <a:p>
            <a:r>
              <a:rPr lang="ru-RU" sz="2200" b="1" dirty="0"/>
              <a:t>3</a:t>
            </a:r>
            <a:r>
              <a:rPr lang="ru-RU" sz="2200" b="1" dirty="0" smtClean="0"/>
              <a:t>. К какой расе относится большая часть населения Африки?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Киса\Рабочий стол\Новая папка\4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BEB"/>
              </a:clrFrom>
              <a:clrTo>
                <a:srgbClr val="C3EBEB">
                  <a:alpha val="0"/>
                </a:srgbClr>
              </a:clrTo>
            </a:clrChange>
          </a:blip>
          <a:srcRect l="3240" t="1138" r="3250" b="4604"/>
          <a:stretch>
            <a:fillRect/>
          </a:stretch>
        </p:blipFill>
        <p:spPr bwMode="auto">
          <a:xfrm>
            <a:off x="6054113" y="3212976"/>
            <a:ext cx="3059833" cy="3216370"/>
          </a:xfrm>
          <a:prstGeom prst="rect">
            <a:avLst/>
          </a:prstGeom>
          <a:noFill/>
          <a:ln w="76200">
            <a:solidFill>
              <a:srgbClr val="968C8C">
                <a:lumMod val="50000"/>
              </a:srgbClr>
            </a:solidFill>
          </a:ln>
        </p:spPr>
      </p:pic>
      <p:pic>
        <p:nvPicPr>
          <p:cNvPr id="5" name="Содержимое 5" descr="Народ-карта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88"/>
          <a:stretch/>
        </p:blipFill>
        <p:spPr bwMode="auto">
          <a:xfrm>
            <a:off x="0" y="104488"/>
            <a:ext cx="6084167" cy="64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942" y="692696"/>
            <a:ext cx="3059833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/>
              <a:t>Приведите примеры народов для каждой расы</a:t>
            </a:r>
          </a:p>
        </p:txBody>
      </p:sp>
    </p:spTree>
    <p:extLst>
      <p:ext uri="{BB962C8B-B14F-4D97-AF65-F5344CB8AC3E}">
        <p14:creationId xmlns:p14="http://schemas.microsoft.com/office/powerpoint/2010/main" xmlns="" val="5857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dirty="0" smtClean="0"/>
              <a:t>Численность населения Африки составляет 1,1 млрд. человек.</a:t>
            </a:r>
            <a:endParaRPr lang="ru-RU" dirty="0"/>
          </a:p>
        </p:txBody>
      </p:sp>
      <p:pic>
        <p:nvPicPr>
          <p:cNvPr id="4" name="Picture 6" descr="Представитель населения Кон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00808"/>
            <a:ext cx="3096344" cy="2322258"/>
          </a:xfrm>
          <a:prstGeom prst="rect">
            <a:avLst/>
          </a:prstGeom>
          <a:noFill/>
          <a:ln w="9525">
            <a:solidFill>
              <a:srgbClr val="CEB966"/>
            </a:solidFill>
            <a:miter lim="800000"/>
            <a:headEnd/>
            <a:tailEnd/>
          </a:ln>
        </p:spPr>
      </p:pic>
      <p:pic>
        <p:nvPicPr>
          <p:cNvPr id="1026" name="Picture 2" descr="D:\фото\mankbe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20372"/>
            <a:ext cx="1859556" cy="28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ымянный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11" y="4258617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dj550-1208623695-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880" y="1529960"/>
            <a:ext cx="3277721" cy="24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5162112_pygmy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008" y="40320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498238" y="908720"/>
            <a:ext cx="42497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463" y="549275"/>
            <a:ext cx="36004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Плотность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населения</a:t>
            </a: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4427538" y="27813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Средняя плотность населения континента – </a:t>
            </a:r>
          </a:p>
          <a:p>
            <a:pPr algn="r">
              <a:lnSpc>
                <a:spcPct val="200000"/>
              </a:lnSpc>
            </a:pP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около </a:t>
            </a:r>
            <a:r>
              <a:rPr lang="ru-RU" sz="2400" i="1">
                <a:solidFill>
                  <a:srgbClr val="002060"/>
                </a:solidFill>
                <a:latin typeface="Arial Black" pitchFamily="34" charset="0"/>
              </a:rPr>
              <a:t>30 чел./км </a:t>
            </a:r>
            <a:r>
              <a:rPr lang="ru-RU" sz="2400" i="1" baseline="3000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2400" i="1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52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8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Размещение  населения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4049" y="1341438"/>
            <a:ext cx="3931990" cy="4829175"/>
          </a:xfrm>
        </p:spPr>
        <p:txBody>
          <a:bodyPr rtlCol="0">
            <a:normAutofit fontScale="62500" lnSpcReduction="20000"/>
          </a:bodyPr>
          <a:lstStyle/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Каким способом на карте показано размещение населения?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 изображаются на карте незаселенные территории?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Где на материке плотность населения более  100 человек на 1км</a:t>
            </a:r>
            <a:r>
              <a:rPr lang="ru-RU" b="1" baseline="30000" dirty="0" smtClean="0"/>
              <a:t>2</a:t>
            </a:r>
            <a:r>
              <a:rPr lang="ru-RU" b="1" dirty="0" smtClean="0"/>
              <a:t>?  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Где на материке плотность населения менее  1 человек на 1км</a:t>
            </a:r>
            <a:r>
              <a:rPr lang="ru-RU" b="1" baseline="30000" dirty="0" smtClean="0"/>
              <a:t>2</a:t>
            </a:r>
            <a:r>
              <a:rPr lang="ru-RU" b="1" dirty="0" smtClean="0"/>
              <a:t>?  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Какая плотность населения преобладает в бассейне реки Конго?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Какова плотность населения на востоке материка?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/>
          </a:p>
        </p:txBody>
      </p:sp>
      <p:pic>
        <p:nvPicPr>
          <p:cNvPr id="7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467544" y="1192844"/>
            <a:ext cx="4412210" cy="560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6309320"/>
            <a:ext cx="4536504" cy="4906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в атласе -  с.12-13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31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605</Words>
  <Application>Microsoft Office PowerPoint</Application>
  <PresentationFormat>Экран (4:3)</PresentationFormat>
  <Paragraphs>86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Оформление по умолчанию</vt:lpstr>
      <vt:lpstr>1_Оформление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Апекс</vt:lpstr>
      <vt:lpstr>1_Тема Office</vt:lpstr>
      <vt:lpstr>Население Африки</vt:lpstr>
      <vt:lpstr>Слайд 2</vt:lpstr>
      <vt:lpstr>Слайд 3</vt:lpstr>
      <vt:lpstr>Слайд 4</vt:lpstr>
      <vt:lpstr>Слайд 5</vt:lpstr>
      <vt:lpstr>Слайд 6</vt:lpstr>
      <vt:lpstr>Численность населения Африки составляет 1,1 млрд. человек.</vt:lpstr>
      <vt:lpstr>Слайд 8</vt:lpstr>
      <vt:lpstr>Размещение  населения</vt:lpstr>
      <vt:lpstr>Сравнить карты: природные зоны Африки и плотность населения. В каких природных зонах наибольшая плотность населения, наименьшая?  Объяснить закономерность.</vt:lpstr>
      <vt:lpstr>Для каких природных зон характерны данные жилища? Почему в постройках отсутствуют окна?</vt:lpstr>
      <vt:lpstr>Колониальное  прошлое</vt:lpstr>
      <vt:lpstr>Слайд 13</vt:lpstr>
      <vt:lpstr>Слайд 14</vt:lpstr>
      <vt:lpstr>Слайд 15</vt:lpstr>
      <vt:lpstr>Слайд 16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Африки</dc:title>
  <dc:creator>Левановы</dc:creator>
  <cp:lastModifiedBy>PC3</cp:lastModifiedBy>
  <cp:revision>18</cp:revision>
  <dcterms:created xsi:type="dcterms:W3CDTF">2013-11-19T13:13:23Z</dcterms:created>
  <dcterms:modified xsi:type="dcterms:W3CDTF">2018-01-12T04:46:46Z</dcterms:modified>
</cp:coreProperties>
</file>