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8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Default Extension="jpeg" ContentType="image/jpeg"/>
  <Override PartName="/ppt/slideLayouts/slideLayout81.xml" ContentType="application/vnd.openxmlformats-officedocument.presentationml.slideLayout+xml"/>
  <Override PartName="/ppt/slideLayouts/slideLayout90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56" r:id="rId3"/>
    <p:sldMasterId id="2147483768" r:id="rId4"/>
    <p:sldMasterId id="2147483780" r:id="rId5"/>
    <p:sldMasterId id="2147483792" r:id="rId6"/>
    <p:sldMasterId id="2147483804" r:id="rId7"/>
    <p:sldMasterId id="2147483816" r:id="rId8"/>
  </p:sldMasterIdLst>
  <p:notesMasterIdLst>
    <p:notesMasterId r:id="rId26"/>
  </p:notesMasterIdLst>
  <p:sldIdLst>
    <p:sldId id="258" r:id="rId9"/>
    <p:sldId id="271" r:id="rId10"/>
    <p:sldId id="268" r:id="rId11"/>
    <p:sldId id="273" r:id="rId12"/>
    <p:sldId id="269" r:id="rId13"/>
    <p:sldId id="282" r:id="rId14"/>
    <p:sldId id="270" r:id="rId15"/>
    <p:sldId id="274" r:id="rId16"/>
    <p:sldId id="276" r:id="rId17"/>
    <p:sldId id="267" r:id="rId18"/>
    <p:sldId id="266" r:id="rId19"/>
    <p:sldId id="277" r:id="rId20"/>
    <p:sldId id="278" r:id="rId21"/>
    <p:sldId id="279" r:id="rId22"/>
    <p:sldId id="280" r:id="rId23"/>
    <p:sldId id="281" r:id="rId24"/>
    <p:sldId id="25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7C70A9-C786-49A0-96E0-4C5500ECD78B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69742-2A2B-4D73-825D-217BC1E698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0926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Кликните по прямоугольнику «Ответ» - появятся расовые признаки, по слову «расы» - определение, щелчок по определению и оно исчезнет</a:t>
            </a:r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91D4664-5EE5-4A69-AD23-651E756D27FF}" type="slidenum">
              <a:rPr lang="ru-RU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Кликнете по прямоугольнику «Вывод» - появится текст, щелчок по тексту – исчезновение текста</a:t>
            </a:r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0086DB-6BA3-4268-A2CD-EC4E1F38E7A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Переход по управляющим кнопкам, щелкните по изображению «развернутая книга» – появится дополнительная текстовая информация, кликните по слову колоний – появится определение этого слова, текст исчезнет, если по нему кликнуть</a:t>
            </a:r>
          </a:p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08BBA5E-F5EC-4C5E-9291-07330F7D11D3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Щелчок по прямоугольнику «Ответ» - верные ответы данного теста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8FE7809-4DFA-4A1D-9A5F-3846A7A9C5AC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Переход по управляющим кнопкам</a:t>
            </a:r>
          </a:p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144316A-EEFA-4F2C-A1A8-B113F165CFBA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7"/>
          <p:cNvSpPr>
            <a:spLocks noChangeArrowheads="1"/>
          </p:cNvSpPr>
          <p:nvPr userDrawn="1"/>
        </p:nvSpPr>
        <p:spPr bwMode="auto">
          <a:xfrm>
            <a:off x="0" y="5943600"/>
            <a:ext cx="9144000" cy="914400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100000">
                <a:srgbClr val="336699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6152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9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Freeform 9"/>
          <p:cNvSpPr>
            <a:spLocks/>
          </p:cNvSpPr>
          <p:nvPr userDrawn="1"/>
        </p:nvSpPr>
        <p:spPr bwMode="auto">
          <a:xfrm>
            <a:off x="0" y="0"/>
            <a:ext cx="4114800" cy="6858000"/>
          </a:xfrm>
          <a:custGeom>
            <a:avLst/>
            <a:gdLst>
              <a:gd name="T0" fmla="*/ 624 w 2592"/>
              <a:gd name="T1" fmla="*/ 0 h 4320"/>
              <a:gd name="T2" fmla="*/ 0 w 2592"/>
              <a:gd name="T3" fmla="*/ 0 h 4320"/>
              <a:gd name="T4" fmla="*/ 0 w 2592"/>
              <a:gd name="T5" fmla="*/ 4320 h 4320"/>
              <a:gd name="T6" fmla="*/ 2592 w 2592"/>
              <a:gd name="T7" fmla="*/ 4320 h 4320"/>
              <a:gd name="T8" fmla="*/ 1552 w 2592"/>
              <a:gd name="T9" fmla="*/ 3891 h 4320"/>
              <a:gd name="T10" fmla="*/ 935 w 2592"/>
              <a:gd name="T11" fmla="*/ 3362 h 4320"/>
              <a:gd name="T12" fmla="*/ 570 w 2592"/>
              <a:gd name="T13" fmla="*/ 2809 h 4320"/>
              <a:gd name="T14" fmla="*/ 306 w 2592"/>
              <a:gd name="T15" fmla="*/ 2233 h 4320"/>
              <a:gd name="T16" fmla="*/ 192 w 2592"/>
              <a:gd name="T17" fmla="*/ 1728 h 4320"/>
              <a:gd name="T18" fmla="*/ 170 w 2592"/>
              <a:gd name="T19" fmla="*/ 1176 h 4320"/>
              <a:gd name="T20" fmla="*/ 200 w 2592"/>
              <a:gd name="T21" fmla="*/ 782 h 4320"/>
              <a:gd name="T22" fmla="*/ 376 w 2592"/>
              <a:gd name="T23" fmla="*/ 312 h 4320"/>
              <a:gd name="T24" fmla="*/ 624 w 2592"/>
              <a:gd name="T25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592" h="4320">
                <a:moveTo>
                  <a:pt x="624" y="0"/>
                </a:moveTo>
                <a:lnTo>
                  <a:pt x="0" y="0"/>
                </a:lnTo>
                <a:lnTo>
                  <a:pt x="0" y="4320"/>
                </a:lnTo>
                <a:lnTo>
                  <a:pt x="2592" y="4320"/>
                </a:lnTo>
                <a:cubicBezTo>
                  <a:pt x="2592" y="4320"/>
                  <a:pt x="1828" y="4051"/>
                  <a:pt x="1552" y="3891"/>
                </a:cubicBezTo>
                <a:cubicBezTo>
                  <a:pt x="1276" y="3731"/>
                  <a:pt x="1095" y="3545"/>
                  <a:pt x="935" y="3362"/>
                </a:cubicBezTo>
                <a:cubicBezTo>
                  <a:pt x="775" y="3179"/>
                  <a:pt x="675" y="2997"/>
                  <a:pt x="570" y="2809"/>
                </a:cubicBezTo>
                <a:cubicBezTo>
                  <a:pt x="465" y="2621"/>
                  <a:pt x="369" y="2413"/>
                  <a:pt x="306" y="2233"/>
                </a:cubicBezTo>
                <a:cubicBezTo>
                  <a:pt x="239" y="2056"/>
                  <a:pt x="212" y="1928"/>
                  <a:pt x="192" y="1728"/>
                </a:cubicBezTo>
                <a:cubicBezTo>
                  <a:pt x="175" y="1551"/>
                  <a:pt x="162" y="1336"/>
                  <a:pt x="170" y="1176"/>
                </a:cubicBezTo>
                <a:cubicBezTo>
                  <a:pt x="171" y="1018"/>
                  <a:pt x="176" y="899"/>
                  <a:pt x="200" y="782"/>
                </a:cubicBezTo>
                <a:cubicBezTo>
                  <a:pt x="224" y="665"/>
                  <a:pt x="305" y="430"/>
                  <a:pt x="376" y="312"/>
                </a:cubicBezTo>
                <a:cubicBezTo>
                  <a:pt x="447" y="194"/>
                  <a:pt x="563" y="62"/>
                  <a:pt x="624" y="0"/>
                </a:cubicBezTo>
                <a:close/>
              </a:path>
            </a:pathLst>
          </a:custGeom>
          <a:gradFill rotWithShape="1">
            <a:gsLst>
              <a:gs pos="0">
                <a:srgbClr val="FF9900"/>
              </a:gs>
              <a:gs pos="100000">
                <a:srgbClr val="3366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6155" name="Picture 11" descr="s003"/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191000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58" name="Rectangle 14"/>
          <p:cNvSpPr>
            <a:spLocks noGrp="1" noChangeArrowheads="1"/>
          </p:cNvSpPr>
          <p:nvPr>
            <p:ph type="dt" sz="quarter" idx="2"/>
          </p:nvPr>
        </p:nvSpPr>
        <p:spPr>
          <a:xfrm>
            <a:off x="0" y="6381750"/>
            <a:ext cx="2133600" cy="47625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159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81750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16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62940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E45FF0D-0C90-42FD-B3ED-5FE04A18BA4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154" name="AutoShape 10"/>
          <p:cNvSpPr>
            <a:spLocks noChangeArrowheads="1"/>
          </p:cNvSpPr>
          <p:nvPr userDrawn="1"/>
        </p:nvSpPr>
        <p:spPr bwMode="auto">
          <a:xfrm>
            <a:off x="609600" y="4114800"/>
            <a:ext cx="7848600" cy="2286000"/>
          </a:xfrm>
          <a:prstGeom prst="roundRect">
            <a:avLst>
              <a:gd name="adj" fmla="val 16667"/>
            </a:avLst>
          </a:prstGeom>
          <a:solidFill>
            <a:srgbClr val="336699">
              <a:alpha val="42999"/>
            </a:srgbClr>
          </a:soli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9200" prstMaterial="legacyMetal">
            <a:bevelT w="13500" h="13500" prst="angle"/>
            <a:bevelB w="13500" h="13500" prst="angle"/>
            <a:extrusionClr>
              <a:srgbClr val="336699"/>
            </a:extrusion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762000" y="41910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5791200"/>
            <a:ext cx="6400800" cy="609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310261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CB29CF4-E81B-4C02-89F1-881BDDB8A77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100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2DBB7C5-0B69-4ADD-9244-61A27A6F19A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8031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7"/>
          <p:cNvSpPr>
            <a:spLocks noChangeArrowheads="1"/>
          </p:cNvSpPr>
          <p:nvPr userDrawn="1"/>
        </p:nvSpPr>
        <p:spPr bwMode="auto">
          <a:xfrm>
            <a:off x="0" y="5943600"/>
            <a:ext cx="9144000" cy="914400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100000">
                <a:srgbClr val="336699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6152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9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Freeform 9"/>
          <p:cNvSpPr>
            <a:spLocks/>
          </p:cNvSpPr>
          <p:nvPr userDrawn="1"/>
        </p:nvSpPr>
        <p:spPr bwMode="auto">
          <a:xfrm>
            <a:off x="0" y="0"/>
            <a:ext cx="4114800" cy="6858000"/>
          </a:xfrm>
          <a:custGeom>
            <a:avLst/>
            <a:gdLst>
              <a:gd name="T0" fmla="*/ 624 w 2592"/>
              <a:gd name="T1" fmla="*/ 0 h 4320"/>
              <a:gd name="T2" fmla="*/ 0 w 2592"/>
              <a:gd name="T3" fmla="*/ 0 h 4320"/>
              <a:gd name="T4" fmla="*/ 0 w 2592"/>
              <a:gd name="T5" fmla="*/ 4320 h 4320"/>
              <a:gd name="T6" fmla="*/ 2592 w 2592"/>
              <a:gd name="T7" fmla="*/ 4320 h 4320"/>
              <a:gd name="T8" fmla="*/ 1552 w 2592"/>
              <a:gd name="T9" fmla="*/ 3891 h 4320"/>
              <a:gd name="T10" fmla="*/ 935 w 2592"/>
              <a:gd name="T11" fmla="*/ 3362 h 4320"/>
              <a:gd name="T12" fmla="*/ 570 w 2592"/>
              <a:gd name="T13" fmla="*/ 2809 h 4320"/>
              <a:gd name="T14" fmla="*/ 306 w 2592"/>
              <a:gd name="T15" fmla="*/ 2233 h 4320"/>
              <a:gd name="T16" fmla="*/ 192 w 2592"/>
              <a:gd name="T17" fmla="*/ 1728 h 4320"/>
              <a:gd name="T18" fmla="*/ 170 w 2592"/>
              <a:gd name="T19" fmla="*/ 1176 h 4320"/>
              <a:gd name="T20" fmla="*/ 200 w 2592"/>
              <a:gd name="T21" fmla="*/ 782 h 4320"/>
              <a:gd name="T22" fmla="*/ 376 w 2592"/>
              <a:gd name="T23" fmla="*/ 312 h 4320"/>
              <a:gd name="T24" fmla="*/ 624 w 2592"/>
              <a:gd name="T25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592" h="4320">
                <a:moveTo>
                  <a:pt x="624" y="0"/>
                </a:moveTo>
                <a:lnTo>
                  <a:pt x="0" y="0"/>
                </a:lnTo>
                <a:lnTo>
                  <a:pt x="0" y="4320"/>
                </a:lnTo>
                <a:lnTo>
                  <a:pt x="2592" y="4320"/>
                </a:lnTo>
                <a:cubicBezTo>
                  <a:pt x="2592" y="4320"/>
                  <a:pt x="1828" y="4051"/>
                  <a:pt x="1552" y="3891"/>
                </a:cubicBezTo>
                <a:cubicBezTo>
                  <a:pt x="1276" y="3731"/>
                  <a:pt x="1095" y="3545"/>
                  <a:pt x="935" y="3362"/>
                </a:cubicBezTo>
                <a:cubicBezTo>
                  <a:pt x="775" y="3179"/>
                  <a:pt x="675" y="2997"/>
                  <a:pt x="570" y="2809"/>
                </a:cubicBezTo>
                <a:cubicBezTo>
                  <a:pt x="465" y="2621"/>
                  <a:pt x="369" y="2413"/>
                  <a:pt x="306" y="2233"/>
                </a:cubicBezTo>
                <a:cubicBezTo>
                  <a:pt x="239" y="2056"/>
                  <a:pt x="212" y="1928"/>
                  <a:pt x="192" y="1728"/>
                </a:cubicBezTo>
                <a:cubicBezTo>
                  <a:pt x="175" y="1551"/>
                  <a:pt x="162" y="1336"/>
                  <a:pt x="170" y="1176"/>
                </a:cubicBezTo>
                <a:cubicBezTo>
                  <a:pt x="171" y="1018"/>
                  <a:pt x="176" y="899"/>
                  <a:pt x="200" y="782"/>
                </a:cubicBezTo>
                <a:cubicBezTo>
                  <a:pt x="224" y="665"/>
                  <a:pt x="305" y="430"/>
                  <a:pt x="376" y="312"/>
                </a:cubicBezTo>
                <a:cubicBezTo>
                  <a:pt x="447" y="194"/>
                  <a:pt x="563" y="62"/>
                  <a:pt x="624" y="0"/>
                </a:cubicBezTo>
                <a:close/>
              </a:path>
            </a:pathLst>
          </a:custGeom>
          <a:gradFill rotWithShape="1">
            <a:gsLst>
              <a:gs pos="0">
                <a:srgbClr val="FF9900"/>
              </a:gs>
              <a:gs pos="100000">
                <a:srgbClr val="3366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6155" name="Picture 11" descr="s003"/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191000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58" name="Rectangle 14"/>
          <p:cNvSpPr>
            <a:spLocks noGrp="1" noChangeArrowheads="1"/>
          </p:cNvSpPr>
          <p:nvPr>
            <p:ph type="dt" sz="quarter" idx="2"/>
          </p:nvPr>
        </p:nvSpPr>
        <p:spPr>
          <a:xfrm>
            <a:off x="0" y="6381750"/>
            <a:ext cx="2133600" cy="47625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159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81750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16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62940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E45FF0D-0C90-42FD-B3ED-5FE04A18BA4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154" name="AutoShape 10"/>
          <p:cNvSpPr>
            <a:spLocks noChangeArrowheads="1"/>
          </p:cNvSpPr>
          <p:nvPr userDrawn="1"/>
        </p:nvSpPr>
        <p:spPr bwMode="auto">
          <a:xfrm>
            <a:off x="609600" y="4114800"/>
            <a:ext cx="7848600" cy="2286000"/>
          </a:xfrm>
          <a:prstGeom prst="roundRect">
            <a:avLst>
              <a:gd name="adj" fmla="val 16667"/>
            </a:avLst>
          </a:prstGeom>
          <a:solidFill>
            <a:srgbClr val="336699">
              <a:alpha val="42999"/>
            </a:srgbClr>
          </a:soli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9200" prstMaterial="legacyMetal">
            <a:bevelT w="13500" h="13500" prst="angle"/>
            <a:bevelB w="13500" h="13500" prst="angle"/>
            <a:extrusionClr>
              <a:srgbClr val="336699"/>
            </a:extrusion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762000" y="41910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5791200"/>
            <a:ext cx="6400800" cy="609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3161580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E7C75B6-AC88-45BF-8B56-5CDAEF0380A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474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8D65E87-AC32-4964-A229-EFCBE976370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00638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64F5D94-A0BA-4F93-A86B-FC4F63C6A80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81145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2C55E27-3212-4CE2-B3A8-82FD04DFAD2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21748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8931676-F6BD-413C-835B-D8230FC5C05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95998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B656C50-7666-47D3-9E95-A854542A8C1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10408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3EB4DF-2963-40D2-9713-3EDD3ED21BF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834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E7C75B6-AC88-45BF-8B56-5CDAEF0380A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17887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AD8EEA6-15FA-4720-AFD0-966C9EB5401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62444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CB29CF4-E81B-4C02-89F1-881BDDB8A77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74448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2DBB7C5-0B69-4ADD-9244-61A27A6F19A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0311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7"/>
          <p:cNvSpPr>
            <a:spLocks noChangeArrowheads="1"/>
          </p:cNvSpPr>
          <p:nvPr userDrawn="1"/>
        </p:nvSpPr>
        <p:spPr bwMode="auto">
          <a:xfrm>
            <a:off x="0" y="5943600"/>
            <a:ext cx="9144000" cy="914400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100000">
                <a:srgbClr val="336699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6152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9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Freeform 9"/>
          <p:cNvSpPr>
            <a:spLocks/>
          </p:cNvSpPr>
          <p:nvPr userDrawn="1"/>
        </p:nvSpPr>
        <p:spPr bwMode="auto">
          <a:xfrm>
            <a:off x="0" y="0"/>
            <a:ext cx="4114800" cy="6858000"/>
          </a:xfrm>
          <a:custGeom>
            <a:avLst/>
            <a:gdLst>
              <a:gd name="T0" fmla="*/ 624 w 2592"/>
              <a:gd name="T1" fmla="*/ 0 h 4320"/>
              <a:gd name="T2" fmla="*/ 0 w 2592"/>
              <a:gd name="T3" fmla="*/ 0 h 4320"/>
              <a:gd name="T4" fmla="*/ 0 w 2592"/>
              <a:gd name="T5" fmla="*/ 4320 h 4320"/>
              <a:gd name="T6" fmla="*/ 2592 w 2592"/>
              <a:gd name="T7" fmla="*/ 4320 h 4320"/>
              <a:gd name="T8" fmla="*/ 1552 w 2592"/>
              <a:gd name="T9" fmla="*/ 3891 h 4320"/>
              <a:gd name="T10" fmla="*/ 935 w 2592"/>
              <a:gd name="T11" fmla="*/ 3362 h 4320"/>
              <a:gd name="T12" fmla="*/ 570 w 2592"/>
              <a:gd name="T13" fmla="*/ 2809 h 4320"/>
              <a:gd name="T14" fmla="*/ 306 w 2592"/>
              <a:gd name="T15" fmla="*/ 2233 h 4320"/>
              <a:gd name="T16" fmla="*/ 192 w 2592"/>
              <a:gd name="T17" fmla="*/ 1728 h 4320"/>
              <a:gd name="T18" fmla="*/ 170 w 2592"/>
              <a:gd name="T19" fmla="*/ 1176 h 4320"/>
              <a:gd name="T20" fmla="*/ 200 w 2592"/>
              <a:gd name="T21" fmla="*/ 782 h 4320"/>
              <a:gd name="T22" fmla="*/ 376 w 2592"/>
              <a:gd name="T23" fmla="*/ 312 h 4320"/>
              <a:gd name="T24" fmla="*/ 624 w 2592"/>
              <a:gd name="T25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592" h="4320">
                <a:moveTo>
                  <a:pt x="624" y="0"/>
                </a:moveTo>
                <a:lnTo>
                  <a:pt x="0" y="0"/>
                </a:lnTo>
                <a:lnTo>
                  <a:pt x="0" y="4320"/>
                </a:lnTo>
                <a:lnTo>
                  <a:pt x="2592" y="4320"/>
                </a:lnTo>
                <a:cubicBezTo>
                  <a:pt x="2592" y="4320"/>
                  <a:pt x="1828" y="4051"/>
                  <a:pt x="1552" y="3891"/>
                </a:cubicBezTo>
                <a:cubicBezTo>
                  <a:pt x="1276" y="3731"/>
                  <a:pt x="1095" y="3545"/>
                  <a:pt x="935" y="3362"/>
                </a:cubicBezTo>
                <a:cubicBezTo>
                  <a:pt x="775" y="3179"/>
                  <a:pt x="675" y="2997"/>
                  <a:pt x="570" y="2809"/>
                </a:cubicBezTo>
                <a:cubicBezTo>
                  <a:pt x="465" y="2621"/>
                  <a:pt x="369" y="2413"/>
                  <a:pt x="306" y="2233"/>
                </a:cubicBezTo>
                <a:cubicBezTo>
                  <a:pt x="239" y="2056"/>
                  <a:pt x="212" y="1928"/>
                  <a:pt x="192" y="1728"/>
                </a:cubicBezTo>
                <a:cubicBezTo>
                  <a:pt x="175" y="1551"/>
                  <a:pt x="162" y="1336"/>
                  <a:pt x="170" y="1176"/>
                </a:cubicBezTo>
                <a:cubicBezTo>
                  <a:pt x="171" y="1018"/>
                  <a:pt x="176" y="899"/>
                  <a:pt x="200" y="782"/>
                </a:cubicBezTo>
                <a:cubicBezTo>
                  <a:pt x="224" y="665"/>
                  <a:pt x="305" y="430"/>
                  <a:pt x="376" y="312"/>
                </a:cubicBezTo>
                <a:cubicBezTo>
                  <a:pt x="447" y="194"/>
                  <a:pt x="563" y="62"/>
                  <a:pt x="624" y="0"/>
                </a:cubicBezTo>
                <a:close/>
              </a:path>
            </a:pathLst>
          </a:custGeom>
          <a:gradFill rotWithShape="1">
            <a:gsLst>
              <a:gs pos="0">
                <a:srgbClr val="FF9900"/>
              </a:gs>
              <a:gs pos="100000">
                <a:srgbClr val="3366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6155" name="Picture 11" descr="s003"/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191000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58" name="Rectangle 14"/>
          <p:cNvSpPr>
            <a:spLocks noGrp="1" noChangeArrowheads="1"/>
          </p:cNvSpPr>
          <p:nvPr>
            <p:ph type="dt" sz="quarter" idx="2"/>
          </p:nvPr>
        </p:nvSpPr>
        <p:spPr>
          <a:xfrm>
            <a:off x="0" y="6381750"/>
            <a:ext cx="2133600" cy="47625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159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81750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16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62940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E45FF0D-0C90-42FD-B3ED-5FE04A18BA4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154" name="AutoShape 10"/>
          <p:cNvSpPr>
            <a:spLocks noChangeArrowheads="1"/>
          </p:cNvSpPr>
          <p:nvPr userDrawn="1"/>
        </p:nvSpPr>
        <p:spPr bwMode="auto">
          <a:xfrm>
            <a:off x="609600" y="4114800"/>
            <a:ext cx="7848600" cy="2286000"/>
          </a:xfrm>
          <a:prstGeom prst="roundRect">
            <a:avLst>
              <a:gd name="adj" fmla="val 16667"/>
            </a:avLst>
          </a:prstGeom>
          <a:solidFill>
            <a:srgbClr val="336699">
              <a:alpha val="42999"/>
            </a:srgbClr>
          </a:soli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9200" prstMaterial="legacyMetal">
            <a:bevelT w="13500" h="13500" prst="angle"/>
            <a:bevelB w="13500" h="13500" prst="angle"/>
            <a:extrusionClr>
              <a:srgbClr val="336699"/>
            </a:extrusion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762000" y="41910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5791200"/>
            <a:ext cx="6400800" cy="609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31615806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E7C75B6-AC88-45BF-8B56-5CDAEF0380A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4748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8D65E87-AC32-4964-A229-EFCBE976370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00638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64F5D94-A0BA-4F93-A86B-FC4F63C6A80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81145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2C55E27-3212-4CE2-B3A8-82FD04DFAD2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21748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8931676-F6BD-413C-835B-D8230FC5C05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95998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B656C50-7666-47D3-9E95-A854542A8C1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1040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8D65E87-AC32-4964-A229-EFCBE976370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06413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3EB4DF-2963-40D2-9713-3EDD3ED21BF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8346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AD8EEA6-15FA-4720-AFD0-966C9EB5401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62444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CB29CF4-E81B-4C02-89F1-881BDDB8A77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74448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2DBB7C5-0B69-4ADD-9244-61A27A6F19A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0311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7"/>
          <p:cNvSpPr>
            <a:spLocks noChangeArrowheads="1"/>
          </p:cNvSpPr>
          <p:nvPr userDrawn="1"/>
        </p:nvSpPr>
        <p:spPr bwMode="auto">
          <a:xfrm>
            <a:off x="0" y="5943600"/>
            <a:ext cx="9144000" cy="914400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100000">
                <a:srgbClr val="336699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6152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9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Freeform 9"/>
          <p:cNvSpPr>
            <a:spLocks/>
          </p:cNvSpPr>
          <p:nvPr userDrawn="1"/>
        </p:nvSpPr>
        <p:spPr bwMode="auto">
          <a:xfrm>
            <a:off x="0" y="0"/>
            <a:ext cx="4114800" cy="6858000"/>
          </a:xfrm>
          <a:custGeom>
            <a:avLst/>
            <a:gdLst>
              <a:gd name="T0" fmla="*/ 624 w 2592"/>
              <a:gd name="T1" fmla="*/ 0 h 4320"/>
              <a:gd name="T2" fmla="*/ 0 w 2592"/>
              <a:gd name="T3" fmla="*/ 0 h 4320"/>
              <a:gd name="T4" fmla="*/ 0 w 2592"/>
              <a:gd name="T5" fmla="*/ 4320 h 4320"/>
              <a:gd name="T6" fmla="*/ 2592 w 2592"/>
              <a:gd name="T7" fmla="*/ 4320 h 4320"/>
              <a:gd name="T8" fmla="*/ 1552 w 2592"/>
              <a:gd name="T9" fmla="*/ 3891 h 4320"/>
              <a:gd name="T10" fmla="*/ 935 w 2592"/>
              <a:gd name="T11" fmla="*/ 3362 h 4320"/>
              <a:gd name="T12" fmla="*/ 570 w 2592"/>
              <a:gd name="T13" fmla="*/ 2809 h 4320"/>
              <a:gd name="T14" fmla="*/ 306 w 2592"/>
              <a:gd name="T15" fmla="*/ 2233 h 4320"/>
              <a:gd name="T16" fmla="*/ 192 w 2592"/>
              <a:gd name="T17" fmla="*/ 1728 h 4320"/>
              <a:gd name="T18" fmla="*/ 170 w 2592"/>
              <a:gd name="T19" fmla="*/ 1176 h 4320"/>
              <a:gd name="T20" fmla="*/ 200 w 2592"/>
              <a:gd name="T21" fmla="*/ 782 h 4320"/>
              <a:gd name="T22" fmla="*/ 376 w 2592"/>
              <a:gd name="T23" fmla="*/ 312 h 4320"/>
              <a:gd name="T24" fmla="*/ 624 w 2592"/>
              <a:gd name="T25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592" h="4320">
                <a:moveTo>
                  <a:pt x="624" y="0"/>
                </a:moveTo>
                <a:lnTo>
                  <a:pt x="0" y="0"/>
                </a:lnTo>
                <a:lnTo>
                  <a:pt x="0" y="4320"/>
                </a:lnTo>
                <a:lnTo>
                  <a:pt x="2592" y="4320"/>
                </a:lnTo>
                <a:cubicBezTo>
                  <a:pt x="2592" y="4320"/>
                  <a:pt x="1828" y="4051"/>
                  <a:pt x="1552" y="3891"/>
                </a:cubicBezTo>
                <a:cubicBezTo>
                  <a:pt x="1276" y="3731"/>
                  <a:pt x="1095" y="3545"/>
                  <a:pt x="935" y="3362"/>
                </a:cubicBezTo>
                <a:cubicBezTo>
                  <a:pt x="775" y="3179"/>
                  <a:pt x="675" y="2997"/>
                  <a:pt x="570" y="2809"/>
                </a:cubicBezTo>
                <a:cubicBezTo>
                  <a:pt x="465" y="2621"/>
                  <a:pt x="369" y="2413"/>
                  <a:pt x="306" y="2233"/>
                </a:cubicBezTo>
                <a:cubicBezTo>
                  <a:pt x="239" y="2056"/>
                  <a:pt x="212" y="1928"/>
                  <a:pt x="192" y="1728"/>
                </a:cubicBezTo>
                <a:cubicBezTo>
                  <a:pt x="175" y="1551"/>
                  <a:pt x="162" y="1336"/>
                  <a:pt x="170" y="1176"/>
                </a:cubicBezTo>
                <a:cubicBezTo>
                  <a:pt x="171" y="1018"/>
                  <a:pt x="176" y="899"/>
                  <a:pt x="200" y="782"/>
                </a:cubicBezTo>
                <a:cubicBezTo>
                  <a:pt x="224" y="665"/>
                  <a:pt x="305" y="430"/>
                  <a:pt x="376" y="312"/>
                </a:cubicBezTo>
                <a:cubicBezTo>
                  <a:pt x="447" y="194"/>
                  <a:pt x="563" y="62"/>
                  <a:pt x="624" y="0"/>
                </a:cubicBezTo>
                <a:close/>
              </a:path>
            </a:pathLst>
          </a:custGeom>
          <a:gradFill rotWithShape="1">
            <a:gsLst>
              <a:gs pos="0">
                <a:srgbClr val="FF9900"/>
              </a:gs>
              <a:gs pos="100000">
                <a:srgbClr val="3366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6155" name="Picture 11" descr="s003"/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191000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58" name="Rectangle 14"/>
          <p:cNvSpPr>
            <a:spLocks noGrp="1" noChangeArrowheads="1"/>
          </p:cNvSpPr>
          <p:nvPr>
            <p:ph type="dt" sz="quarter" idx="2"/>
          </p:nvPr>
        </p:nvSpPr>
        <p:spPr>
          <a:xfrm>
            <a:off x="0" y="6381750"/>
            <a:ext cx="2133600" cy="47625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159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81750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16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62940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E45FF0D-0C90-42FD-B3ED-5FE04A18BA4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154" name="AutoShape 10"/>
          <p:cNvSpPr>
            <a:spLocks noChangeArrowheads="1"/>
          </p:cNvSpPr>
          <p:nvPr userDrawn="1"/>
        </p:nvSpPr>
        <p:spPr bwMode="auto">
          <a:xfrm>
            <a:off x="609600" y="4114800"/>
            <a:ext cx="7848600" cy="2286000"/>
          </a:xfrm>
          <a:prstGeom prst="roundRect">
            <a:avLst>
              <a:gd name="adj" fmla="val 16667"/>
            </a:avLst>
          </a:prstGeom>
          <a:solidFill>
            <a:srgbClr val="336699">
              <a:alpha val="42999"/>
            </a:srgbClr>
          </a:soli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9200" prstMaterial="legacyMetal">
            <a:bevelT w="13500" h="13500" prst="angle"/>
            <a:bevelB w="13500" h="13500" prst="angle"/>
            <a:extrusionClr>
              <a:srgbClr val="336699"/>
            </a:extrusion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762000" y="41910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5791200"/>
            <a:ext cx="6400800" cy="609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31615806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E7C75B6-AC88-45BF-8B56-5CDAEF0380A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4748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8D65E87-AC32-4964-A229-EFCBE976370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00638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64F5D94-A0BA-4F93-A86B-FC4F63C6A80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81145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2C55E27-3212-4CE2-B3A8-82FD04DFAD2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21748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8931676-F6BD-413C-835B-D8230FC5C05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9599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64F5D94-A0BA-4F93-A86B-FC4F63C6A80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32181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B656C50-7666-47D3-9E95-A854542A8C1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10408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3EB4DF-2963-40D2-9713-3EDD3ED21BF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8346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AD8EEA6-15FA-4720-AFD0-966C9EB5401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62444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CB29CF4-E81B-4C02-89F1-881BDDB8A77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74448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2DBB7C5-0B69-4ADD-9244-61A27A6F19A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0311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7"/>
          <p:cNvSpPr>
            <a:spLocks noChangeArrowheads="1"/>
          </p:cNvSpPr>
          <p:nvPr userDrawn="1"/>
        </p:nvSpPr>
        <p:spPr bwMode="auto">
          <a:xfrm>
            <a:off x="0" y="5943600"/>
            <a:ext cx="9144000" cy="914400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100000">
                <a:srgbClr val="336699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6152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9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Freeform 9"/>
          <p:cNvSpPr>
            <a:spLocks/>
          </p:cNvSpPr>
          <p:nvPr userDrawn="1"/>
        </p:nvSpPr>
        <p:spPr bwMode="auto">
          <a:xfrm>
            <a:off x="0" y="0"/>
            <a:ext cx="4114800" cy="6858000"/>
          </a:xfrm>
          <a:custGeom>
            <a:avLst/>
            <a:gdLst>
              <a:gd name="T0" fmla="*/ 624 w 2592"/>
              <a:gd name="T1" fmla="*/ 0 h 4320"/>
              <a:gd name="T2" fmla="*/ 0 w 2592"/>
              <a:gd name="T3" fmla="*/ 0 h 4320"/>
              <a:gd name="T4" fmla="*/ 0 w 2592"/>
              <a:gd name="T5" fmla="*/ 4320 h 4320"/>
              <a:gd name="T6" fmla="*/ 2592 w 2592"/>
              <a:gd name="T7" fmla="*/ 4320 h 4320"/>
              <a:gd name="T8" fmla="*/ 1552 w 2592"/>
              <a:gd name="T9" fmla="*/ 3891 h 4320"/>
              <a:gd name="T10" fmla="*/ 935 w 2592"/>
              <a:gd name="T11" fmla="*/ 3362 h 4320"/>
              <a:gd name="T12" fmla="*/ 570 w 2592"/>
              <a:gd name="T13" fmla="*/ 2809 h 4320"/>
              <a:gd name="T14" fmla="*/ 306 w 2592"/>
              <a:gd name="T15" fmla="*/ 2233 h 4320"/>
              <a:gd name="T16" fmla="*/ 192 w 2592"/>
              <a:gd name="T17" fmla="*/ 1728 h 4320"/>
              <a:gd name="T18" fmla="*/ 170 w 2592"/>
              <a:gd name="T19" fmla="*/ 1176 h 4320"/>
              <a:gd name="T20" fmla="*/ 200 w 2592"/>
              <a:gd name="T21" fmla="*/ 782 h 4320"/>
              <a:gd name="T22" fmla="*/ 376 w 2592"/>
              <a:gd name="T23" fmla="*/ 312 h 4320"/>
              <a:gd name="T24" fmla="*/ 624 w 2592"/>
              <a:gd name="T25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592" h="4320">
                <a:moveTo>
                  <a:pt x="624" y="0"/>
                </a:moveTo>
                <a:lnTo>
                  <a:pt x="0" y="0"/>
                </a:lnTo>
                <a:lnTo>
                  <a:pt x="0" y="4320"/>
                </a:lnTo>
                <a:lnTo>
                  <a:pt x="2592" y="4320"/>
                </a:lnTo>
                <a:cubicBezTo>
                  <a:pt x="2592" y="4320"/>
                  <a:pt x="1828" y="4051"/>
                  <a:pt x="1552" y="3891"/>
                </a:cubicBezTo>
                <a:cubicBezTo>
                  <a:pt x="1276" y="3731"/>
                  <a:pt x="1095" y="3545"/>
                  <a:pt x="935" y="3362"/>
                </a:cubicBezTo>
                <a:cubicBezTo>
                  <a:pt x="775" y="3179"/>
                  <a:pt x="675" y="2997"/>
                  <a:pt x="570" y="2809"/>
                </a:cubicBezTo>
                <a:cubicBezTo>
                  <a:pt x="465" y="2621"/>
                  <a:pt x="369" y="2413"/>
                  <a:pt x="306" y="2233"/>
                </a:cubicBezTo>
                <a:cubicBezTo>
                  <a:pt x="239" y="2056"/>
                  <a:pt x="212" y="1928"/>
                  <a:pt x="192" y="1728"/>
                </a:cubicBezTo>
                <a:cubicBezTo>
                  <a:pt x="175" y="1551"/>
                  <a:pt x="162" y="1336"/>
                  <a:pt x="170" y="1176"/>
                </a:cubicBezTo>
                <a:cubicBezTo>
                  <a:pt x="171" y="1018"/>
                  <a:pt x="176" y="899"/>
                  <a:pt x="200" y="782"/>
                </a:cubicBezTo>
                <a:cubicBezTo>
                  <a:pt x="224" y="665"/>
                  <a:pt x="305" y="430"/>
                  <a:pt x="376" y="312"/>
                </a:cubicBezTo>
                <a:cubicBezTo>
                  <a:pt x="447" y="194"/>
                  <a:pt x="563" y="62"/>
                  <a:pt x="624" y="0"/>
                </a:cubicBezTo>
                <a:close/>
              </a:path>
            </a:pathLst>
          </a:custGeom>
          <a:gradFill rotWithShape="1">
            <a:gsLst>
              <a:gs pos="0">
                <a:srgbClr val="FF9900"/>
              </a:gs>
              <a:gs pos="100000">
                <a:srgbClr val="3366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6155" name="Picture 11" descr="s003"/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191000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58" name="Rectangle 14"/>
          <p:cNvSpPr>
            <a:spLocks noGrp="1" noChangeArrowheads="1"/>
          </p:cNvSpPr>
          <p:nvPr>
            <p:ph type="dt" sz="quarter" idx="2"/>
          </p:nvPr>
        </p:nvSpPr>
        <p:spPr>
          <a:xfrm>
            <a:off x="0" y="6381750"/>
            <a:ext cx="2133600" cy="47625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159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81750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16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62940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E45FF0D-0C90-42FD-B3ED-5FE04A18BA4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154" name="AutoShape 10"/>
          <p:cNvSpPr>
            <a:spLocks noChangeArrowheads="1"/>
          </p:cNvSpPr>
          <p:nvPr userDrawn="1"/>
        </p:nvSpPr>
        <p:spPr bwMode="auto">
          <a:xfrm>
            <a:off x="609600" y="4114800"/>
            <a:ext cx="7848600" cy="2286000"/>
          </a:xfrm>
          <a:prstGeom prst="roundRect">
            <a:avLst>
              <a:gd name="adj" fmla="val 16667"/>
            </a:avLst>
          </a:prstGeom>
          <a:solidFill>
            <a:srgbClr val="336699">
              <a:alpha val="42999"/>
            </a:srgbClr>
          </a:soli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9200" prstMaterial="legacyMetal">
            <a:bevelT w="13500" h="13500" prst="angle"/>
            <a:bevelB w="13500" h="13500" prst="angle"/>
            <a:extrusionClr>
              <a:srgbClr val="336699"/>
            </a:extrusion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762000" y="41910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5791200"/>
            <a:ext cx="6400800" cy="609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31615806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E7C75B6-AC88-45BF-8B56-5CDAEF0380A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4748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8D65E87-AC32-4964-A229-EFCBE976370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00638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64F5D94-A0BA-4F93-A86B-FC4F63C6A80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81145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2C55E27-3212-4CE2-B3A8-82FD04DFAD2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2174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2C55E27-3212-4CE2-B3A8-82FD04DFAD2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465600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8931676-F6BD-413C-835B-D8230FC5C05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959984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B656C50-7666-47D3-9E95-A854542A8C1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10408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3EB4DF-2963-40D2-9713-3EDD3ED21BF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8346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AD8EEA6-15FA-4720-AFD0-966C9EB5401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624446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CB29CF4-E81B-4C02-89F1-881BDDB8A77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744483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2DBB7C5-0B69-4ADD-9244-61A27A6F19A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0311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7"/>
          <p:cNvSpPr>
            <a:spLocks noChangeArrowheads="1"/>
          </p:cNvSpPr>
          <p:nvPr userDrawn="1"/>
        </p:nvSpPr>
        <p:spPr bwMode="auto">
          <a:xfrm>
            <a:off x="0" y="5943600"/>
            <a:ext cx="9144000" cy="914400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100000">
                <a:srgbClr val="336699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6152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9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Freeform 9"/>
          <p:cNvSpPr>
            <a:spLocks/>
          </p:cNvSpPr>
          <p:nvPr userDrawn="1"/>
        </p:nvSpPr>
        <p:spPr bwMode="auto">
          <a:xfrm>
            <a:off x="0" y="0"/>
            <a:ext cx="4114800" cy="6858000"/>
          </a:xfrm>
          <a:custGeom>
            <a:avLst/>
            <a:gdLst>
              <a:gd name="T0" fmla="*/ 624 w 2592"/>
              <a:gd name="T1" fmla="*/ 0 h 4320"/>
              <a:gd name="T2" fmla="*/ 0 w 2592"/>
              <a:gd name="T3" fmla="*/ 0 h 4320"/>
              <a:gd name="T4" fmla="*/ 0 w 2592"/>
              <a:gd name="T5" fmla="*/ 4320 h 4320"/>
              <a:gd name="T6" fmla="*/ 2592 w 2592"/>
              <a:gd name="T7" fmla="*/ 4320 h 4320"/>
              <a:gd name="T8" fmla="*/ 1552 w 2592"/>
              <a:gd name="T9" fmla="*/ 3891 h 4320"/>
              <a:gd name="T10" fmla="*/ 935 w 2592"/>
              <a:gd name="T11" fmla="*/ 3362 h 4320"/>
              <a:gd name="T12" fmla="*/ 570 w 2592"/>
              <a:gd name="T13" fmla="*/ 2809 h 4320"/>
              <a:gd name="T14" fmla="*/ 306 w 2592"/>
              <a:gd name="T15" fmla="*/ 2233 h 4320"/>
              <a:gd name="T16" fmla="*/ 192 w 2592"/>
              <a:gd name="T17" fmla="*/ 1728 h 4320"/>
              <a:gd name="T18" fmla="*/ 170 w 2592"/>
              <a:gd name="T19" fmla="*/ 1176 h 4320"/>
              <a:gd name="T20" fmla="*/ 200 w 2592"/>
              <a:gd name="T21" fmla="*/ 782 h 4320"/>
              <a:gd name="T22" fmla="*/ 376 w 2592"/>
              <a:gd name="T23" fmla="*/ 312 h 4320"/>
              <a:gd name="T24" fmla="*/ 624 w 2592"/>
              <a:gd name="T25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592" h="4320">
                <a:moveTo>
                  <a:pt x="624" y="0"/>
                </a:moveTo>
                <a:lnTo>
                  <a:pt x="0" y="0"/>
                </a:lnTo>
                <a:lnTo>
                  <a:pt x="0" y="4320"/>
                </a:lnTo>
                <a:lnTo>
                  <a:pt x="2592" y="4320"/>
                </a:lnTo>
                <a:cubicBezTo>
                  <a:pt x="2592" y="4320"/>
                  <a:pt x="1828" y="4051"/>
                  <a:pt x="1552" y="3891"/>
                </a:cubicBezTo>
                <a:cubicBezTo>
                  <a:pt x="1276" y="3731"/>
                  <a:pt x="1095" y="3545"/>
                  <a:pt x="935" y="3362"/>
                </a:cubicBezTo>
                <a:cubicBezTo>
                  <a:pt x="775" y="3179"/>
                  <a:pt x="675" y="2997"/>
                  <a:pt x="570" y="2809"/>
                </a:cubicBezTo>
                <a:cubicBezTo>
                  <a:pt x="465" y="2621"/>
                  <a:pt x="369" y="2413"/>
                  <a:pt x="306" y="2233"/>
                </a:cubicBezTo>
                <a:cubicBezTo>
                  <a:pt x="239" y="2056"/>
                  <a:pt x="212" y="1928"/>
                  <a:pt x="192" y="1728"/>
                </a:cubicBezTo>
                <a:cubicBezTo>
                  <a:pt x="175" y="1551"/>
                  <a:pt x="162" y="1336"/>
                  <a:pt x="170" y="1176"/>
                </a:cubicBezTo>
                <a:cubicBezTo>
                  <a:pt x="171" y="1018"/>
                  <a:pt x="176" y="899"/>
                  <a:pt x="200" y="782"/>
                </a:cubicBezTo>
                <a:cubicBezTo>
                  <a:pt x="224" y="665"/>
                  <a:pt x="305" y="430"/>
                  <a:pt x="376" y="312"/>
                </a:cubicBezTo>
                <a:cubicBezTo>
                  <a:pt x="447" y="194"/>
                  <a:pt x="563" y="62"/>
                  <a:pt x="624" y="0"/>
                </a:cubicBezTo>
                <a:close/>
              </a:path>
            </a:pathLst>
          </a:custGeom>
          <a:gradFill rotWithShape="1">
            <a:gsLst>
              <a:gs pos="0">
                <a:srgbClr val="FF9900"/>
              </a:gs>
              <a:gs pos="100000">
                <a:srgbClr val="3366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6155" name="Picture 11" descr="s003"/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191000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58" name="Rectangle 14"/>
          <p:cNvSpPr>
            <a:spLocks noGrp="1" noChangeArrowheads="1"/>
          </p:cNvSpPr>
          <p:nvPr>
            <p:ph type="dt" sz="quarter" idx="2"/>
          </p:nvPr>
        </p:nvSpPr>
        <p:spPr>
          <a:xfrm>
            <a:off x="0" y="6381750"/>
            <a:ext cx="2133600" cy="47625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159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81750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16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62940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E45FF0D-0C90-42FD-B3ED-5FE04A18BA4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154" name="AutoShape 10"/>
          <p:cNvSpPr>
            <a:spLocks noChangeArrowheads="1"/>
          </p:cNvSpPr>
          <p:nvPr userDrawn="1"/>
        </p:nvSpPr>
        <p:spPr bwMode="auto">
          <a:xfrm>
            <a:off x="609600" y="4114800"/>
            <a:ext cx="7848600" cy="2286000"/>
          </a:xfrm>
          <a:prstGeom prst="roundRect">
            <a:avLst>
              <a:gd name="adj" fmla="val 16667"/>
            </a:avLst>
          </a:prstGeom>
          <a:solidFill>
            <a:srgbClr val="336699">
              <a:alpha val="42999"/>
            </a:srgbClr>
          </a:soli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9200" prstMaterial="legacyMetal">
            <a:bevelT w="13500" h="13500" prst="angle"/>
            <a:bevelB w="13500" h="13500" prst="angle"/>
            <a:extrusionClr>
              <a:srgbClr val="336699"/>
            </a:extrusion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762000" y="41910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5791200"/>
            <a:ext cx="6400800" cy="609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316158061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E7C75B6-AC88-45BF-8B56-5CDAEF0380A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47482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8D65E87-AC32-4964-A229-EFCBE976370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00638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64F5D94-A0BA-4F93-A86B-FC4F63C6A80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8114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8931676-F6BD-413C-835B-D8230FC5C05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28410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2C55E27-3212-4CE2-B3A8-82FD04DFAD2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21748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8931676-F6BD-413C-835B-D8230FC5C05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95998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B656C50-7666-47D3-9E95-A854542A8C1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104088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3EB4DF-2963-40D2-9713-3EDD3ED21BF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83462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AD8EEA6-15FA-4720-AFD0-966C9EB5401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624446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CB29CF4-E81B-4C02-89F1-881BDDB8A77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74448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2DBB7C5-0B69-4ADD-9244-61A27A6F19A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03115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472AE-21BD-4329-A2A9-9AD0577AEE43}" type="datetimeFigureOut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12.01.2018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EC8AA-97CA-44CD-B5A3-2DD8F5176436}" type="slidenum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9618954"/>
      </p:ext>
    </p:extLst>
  </p:cSld>
  <p:clrMapOvr>
    <a:masterClrMapping/>
  </p:clrMapOvr>
  <p:transition>
    <p:wipe dir="r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98024-4106-4636-A4E4-3D19F2337E9D}" type="datetimeFigureOut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12.01.2018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31B34-9989-4F06-8109-334360D1394E}" type="slidenum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3785907"/>
      </p:ext>
    </p:extLst>
  </p:cSld>
  <p:clrMapOvr>
    <a:masterClrMapping/>
  </p:clrMapOvr>
  <p:transition>
    <p:wipe dir="r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28D39-83F5-46EA-B0E6-B89046C61192}" type="datetimeFigureOut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12.01.2018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FC856-4328-4A14-81AA-9DF17BA0D473}" type="slidenum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88809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B656C50-7666-47D3-9E95-A854542A8C1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630903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C0703-6F30-478B-BD8F-A37887A2E395}" type="datetimeFigureOut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12.01.2018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BB1C4-1934-41C8-9BCE-4CB101A2AE2E}" type="slidenum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9905097"/>
      </p:ext>
    </p:extLst>
  </p:cSld>
  <p:clrMapOvr>
    <a:masterClrMapping/>
  </p:clrMapOvr>
  <p:transition>
    <p:wipe dir="r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069FA-F06A-48DE-950A-034842B2059C}" type="datetimeFigureOut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12.01.2018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473B0-AC78-4106-9CF3-EA7542887A72}" type="slidenum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8964293"/>
      </p:ext>
    </p:extLst>
  </p:cSld>
  <p:clrMapOvr>
    <a:masterClrMapping/>
  </p:clrMapOvr>
  <p:transition>
    <p:wipe dir="r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C40BA-F522-45BD-9D2D-8380467E2D40}" type="datetimeFigureOut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12.01.2018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C473C-F66E-4D6A-860E-7A7D13609930}" type="slidenum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3797105"/>
      </p:ext>
    </p:extLst>
  </p:cSld>
  <p:clrMapOvr>
    <a:masterClrMapping/>
  </p:clrMapOvr>
  <p:transition>
    <p:wipe dir="r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0E7A8-92F8-4C35-8D3E-AE14B1CDB7A8}" type="datetimeFigureOut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12.01.2018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BF6F1-0DBB-42D0-9D42-89CC84D53E03}" type="slidenum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9991612"/>
      </p:ext>
    </p:extLst>
  </p:cSld>
  <p:clrMapOvr>
    <a:masterClrMapping/>
  </p:clrMapOvr>
  <p:transition>
    <p:wipe dir="r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CCC90-FA24-45BF-9393-F3996F121596}" type="datetimeFigureOut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12.01.2018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C665E-41E6-464D-9607-D18D2AA588F3}" type="slidenum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3718737"/>
      </p:ext>
    </p:extLst>
  </p:cSld>
  <p:clrMapOvr>
    <a:masterClrMapping/>
  </p:clrMapOvr>
  <p:transition>
    <p:wipe dir="r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25221-B213-47C4-BC36-A8560B04E954}" type="datetimeFigureOut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12.01.2018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E0B6B-FF83-4010-B055-7089EB81FCF5}" type="slidenum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6277242"/>
      </p:ext>
    </p:extLst>
  </p:cSld>
  <p:clrMapOvr>
    <a:masterClrMapping/>
  </p:clrMapOvr>
  <p:transition>
    <p:wipe dir="r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1F943-6F3A-48BE-A598-4B8F241FC0F5}" type="datetimeFigureOut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12.01.2018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93258-A7A9-43F4-B6EB-5E63DF3A1820}" type="slidenum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293157"/>
      </p:ext>
    </p:extLst>
  </p:cSld>
  <p:clrMapOvr>
    <a:masterClrMapping/>
  </p:clrMapOvr>
  <p:transition>
    <p:wipe dir="r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18A28-E46E-49B8-866B-95BCA7239809}" type="datetimeFigureOut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12.01.2018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AE424-55BB-44B3-BD4B-72E8376E97AB}" type="slidenum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5873475"/>
      </p:ext>
    </p:extLst>
  </p:cSld>
  <p:clrMapOvr>
    <a:masterClrMapping/>
  </p:clrMapOvr>
  <p:transition>
    <p:wipe dir="r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E4DB7-6BC7-4A2E-B685-FBAB9BD76214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CDF3F-F7F9-430C-8F20-649449E1BF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2526492"/>
      </p:ext>
    </p:extLst>
  </p:cSld>
  <p:clrMapOvr>
    <a:masterClrMapping/>
  </p:clrMapOvr>
  <p:transition advClick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2F955-7107-42B3-B886-715BAADF110A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73D29-E928-460D-AF1D-928953D9C0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5465281"/>
      </p:ext>
    </p:extLst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3EB4DF-2963-40D2-9713-3EDD3ED21BF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180028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3C1B4-924D-4E5E-B4B5-6A414CBEB45D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BE821-77B6-4DCE-ADCC-4A5C5F3581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2720734"/>
      </p:ext>
    </p:extLst>
  </p:cSld>
  <p:clrMapOvr>
    <a:masterClrMapping/>
  </p:clrMapOvr>
  <p:transition advClick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7D38C-51D5-4688-804D-C80006F7544C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71130-EA7D-4026-A0C6-07C42ED118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1499393"/>
      </p:ext>
    </p:extLst>
  </p:cSld>
  <p:clrMapOvr>
    <a:masterClrMapping/>
  </p:clrMapOvr>
  <p:transition advClick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1C954-3E67-4043-A843-11BCD8A37F1A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BDA68-E54E-4BC2-84FB-426397297D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3052802"/>
      </p:ext>
    </p:extLst>
  </p:cSld>
  <p:clrMapOvr>
    <a:masterClrMapping/>
  </p:clrMapOvr>
  <p:transition advClick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E53FF-530A-4E31-BF9C-52DC10D580AF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E68ED-0471-4F25-807C-B6209C9CA5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529017"/>
      </p:ext>
    </p:extLst>
  </p:cSld>
  <p:clrMapOvr>
    <a:masterClrMapping/>
  </p:clrMapOvr>
  <p:transition advClick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1F991-79C4-463B-BDB1-AD3868AEAABF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1FCCA-2131-49BF-9298-C27D282968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470721"/>
      </p:ext>
    </p:extLst>
  </p:cSld>
  <p:clrMapOvr>
    <a:masterClrMapping/>
  </p:clrMapOvr>
  <p:transition advClick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BE965-8A45-4646-9DB7-6BF47F4541B6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C89E8-907F-4EEE-A9EA-F8F7DE8C74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3239842"/>
      </p:ext>
    </p:extLst>
  </p:cSld>
  <p:clrMapOvr>
    <a:masterClrMapping/>
  </p:clrMapOvr>
  <p:transition advClick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B836F-C60F-4C4B-9DC3-BD551BECE676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C65AB-F04B-409C-9D6A-86FFB502EC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2183865"/>
      </p:ext>
    </p:extLst>
  </p:cSld>
  <p:clrMapOvr>
    <a:masterClrMapping/>
  </p:clrMapOvr>
  <p:transition advClick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67F4A-DDFC-4147-A332-A4AD2630A217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CA344-7416-44D9-B196-D7CBA5C087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6351131"/>
      </p:ext>
    </p:extLst>
  </p:cSld>
  <p:clrMapOvr>
    <a:masterClrMapping/>
  </p:clrMapOvr>
  <p:transition advClick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AC36C-2352-42C8-8842-B25045B5B90D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ED490-05DA-486A-A0D6-90E8D66420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8183546"/>
      </p:ext>
    </p:extLst>
  </p:cSld>
  <p:clrMapOvr>
    <a:masterClrMapping/>
  </p:clrMapOvr>
  <p:transition advClick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15E4F5-C8F4-4740-BEBB-2D9331F6A4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9377027"/>
      </p:ext>
    </p:extLst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AD8EEA6-15FA-4720-AFD0-966C9EB5401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484315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B4C6A-6B58-4904-86B6-2B6E3C4EC7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021712"/>
      </p:ext>
    </p:extLst>
  </p:cSld>
  <p:clrMapOvr>
    <a:masterClrMapping/>
  </p:clrMapOvr>
  <p:transition advClick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878CD-EA06-40B3-A18E-3F5C3F0D3E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1770019"/>
      </p:ext>
    </p:extLst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6" Type="http://schemas.openxmlformats.org/officeDocument/2006/relationships/image" Target="../media/image5.jpeg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 userDrawn="1"/>
        </p:nvSpPr>
        <p:spPr bwMode="auto">
          <a:xfrm>
            <a:off x="0" y="0"/>
            <a:ext cx="990600" cy="6858000"/>
          </a:xfrm>
          <a:prstGeom prst="rect">
            <a:avLst/>
          </a:prstGeom>
          <a:gradFill rotWithShape="1">
            <a:gsLst>
              <a:gs pos="0">
                <a:srgbClr val="336699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8001000" y="0"/>
            <a:ext cx="1143000" cy="6858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9900">
                  <a:alpha val="82001"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1034" name="Picture 10" descr="glabal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gray">
          <a:xfrm>
            <a:off x="381000" y="152400"/>
            <a:ext cx="8159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9AE0453-CFEE-4313-93F2-ECD6D96A3473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193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 userDrawn="1"/>
        </p:nvSpPr>
        <p:spPr bwMode="auto">
          <a:xfrm>
            <a:off x="0" y="0"/>
            <a:ext cx="990600" cy="6858000"/>
          </a:xfrm>
          <a:prstGeom prst="rect">
            <a:avLst/>
          </a:prstGeom>
          <a:gradFill rotWithShape="1">
            <a:gsLst>
              <a:gs pos="0">
                <a:srgbClr val="336699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8001000" y="0"/>
            <a:ext cx="1143000" cy="6858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9900">
                  <a:alpha val="82001"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1034" name="Picture 10" descr="glabal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gray">
          <a:xfrm>
            <a:off x="381000" y="152400"/>
            <a:ext cx="8159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9AE0453-CFEE-4313-93F2-ECD6D96A3473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115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 userDrawn="1"/>
        </p:nvSpPr>
        <p:spPr bwMode="auto">
          <a:xfrm>
            <a:off x="0" y="0"/>
            <a:ext cx="990600" cy="6858000"/>
          </a:xfrm>
          <a:prstGeom prst="rect">
            <a:avLst/>
          </a:prstGeom>
          <a:gradFill rotWithShape="1">
            <a:gsLst>
              <a:gs pos="0">
                <a:srgbClr val="336699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8001000" y="0"/>
            <a:ext cx="1143000" cy="6858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9900">
                  <a:alpha val="82001"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1034" name="Picture 10" descr="glabal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gray">
          <a:xfrm>
            <a:off x="381000" y="152400"/>
            <a:ext cx="8159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9AE0453-CFEE-4313-93F2-ECD6D96A3473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115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 userDrawn="1"/>
        </p:nvSpPr>
        <p:spPr bwMode="auto">
          <a:xfrm>
            <a:off x="0" y="0"/>
            <a:ext cx="990600" cy="6858000"/>
          </a:xfrm>
          <a:prstGeom prst="rect">
            <a:avLst/>
          </a:prstGeom>
          <a:gradFill rotWithShape="1">
            <a:gsLst>
              <a:gs pos="0">
                <a:srgbClr val="336699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8001000" y="0"/>
            <a:ext cx="1143000" cy="6858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9900">
                  <a:alpha val="82001"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1034" name="Picture 10" descr="glabal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gray">
          <a:xfrm>
            <a:off x="381000" y="152400"/>
            <a:ext cx="8159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9AE0453-CFEE-4313-93F2-ECD6D96A3473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115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 userDrawn="1"/>
        </p:nvSpPr>
        <p:spPr bwMode="auto">
          <a:xfrm>
            <a:off x="0" y="0"/>
            <a:ext cx="990600" cy="6858000"/>
          </a:xfrm>
          <a:prstGeom prst="rect">
            <a:avLst/>
          </a:prstGeom>
          <a:gradFill rotWithShape="1">
            <a:gsLst>
              <a:gs pos="0">
                <a:srgbClr val="336699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8001000" y="0"/>
            <a:ext cx="1143000" cy="6858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9900">
                  <a:alpha val="82001"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1034" name="Picture 10" descr="glabal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gray">
          <a:xfrm>
            <a:off x="381000" y="152400"/>
            <a:ext cx="8159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9AE0453-CFEE-4313-93F2-ECD6D96A3473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115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 userDrawn="1"/>
        </p:nvSpPr>
        <p:spPr bwMode="auto">
          <a:xfrm>
            <a:off x="0" y="0"/>
            <a:ext cx="990600" cy="6858000"/>
          </a:xfrm>
          <a:prstGeom prst="rect">
            <a:avLst/>
          </a:prstGeom>
          <a:gradFill rotWithShape="1">
            <a:gsLst>
              <a:gs pos="0">
                <a:srgbClr val="336699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8001000" y="0"/>
            <a:ext cx="1143000" cy="6858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9900">
                  <a:alpha val="82001"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1034" name="Picture 10" descr="glabal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gray">
          <a:xfrm>
            <a:off x="381000" y="152400"/>
            <a:ext cx="8159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9AE0453-CFEE-4313-93F2-ECD6D96A3473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115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 smtClean="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577A21-EF28-4BB8-9D44-4A1D34B273C9}" type="datetimeFigureOut">
              <a:rPr lang="ru-RU">
                <a:solidFill>
                  <a:prstClr val="white">
                    <a:shade val="50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12.01.2018</a:t>
            </a:fld>
            <a:endParaRPr lang="ru-RU" dirty="0">
              <a:solidFill>
                <a:prstClr val="white">
                  <a:shade val="50000"/>
                </a:prstClr>
              </a:solidFill>
              <a:latin typeface="Arial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>
                  <a:shade val="50000"/>
                </a:prstClr>
              </a:solidFill>
              <a:latin typeface="Arial" charset="0"/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 smtClean="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AE3B29-E860-4605-9103-9F119A8D1579}" type="slidenum">
              <a:rPr lang="ru-RU">
                <a:solidFill>
                  <a:prstClr val="white">
                    <a:shade val="50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>
                  <a:shade val="50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32995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>
            <a:alphaModFix amt="8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BA7E07-20DB-4D40-94E0-4B89FC3CE08C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6B0F2B6-B65C-4B67-8D00-042D2C36DC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776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Население Африки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0072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/>
          <a:lstStyle/>
          <a:p>
            <a:r>
              <a:rPr lang="ru-RU" sz="2400" b="1" dirty="0" smtClean="0"/>
              <a:t>Сравнить карты: природные зоны Африки и плотность населения. В каких природных зонах наибольшая плотность населения, наименьшая?  Объяснить закономерность.</a:t>
            </a:r>
            <a:endParaRPr lang="ru-RU" sz="2400" b="1" dirty="0"/>
          </a:p>
        </p:txBody>
      </p:sp>
      <p:pic>
        <p:nvPicPr>
          <p:cNvPr id="6" name="Picture 3" descr="C:\Documents and Settings\Киса\Рабочий стол\71724-004-2743B5E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50" t="2469" r="8450" b="4938"/>
          <a:stretch>
            <a:fillRect/>
          </a:stretch>
        </p:blipFill>
        <p:spPr bwMode="auto">
          <a:xfrm>
            <a:off x="641721" y="2188021"/>
            <a:ext cx="378441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D:\фото\image1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55159" y="1926316"/>
            <a:ext cx="4361647" cy="47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38977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643192" cy="1143000"/>
          </a:xfrm>
        </p:spPr>
        <p:txBody>
          <a:bodyPr/>
          <a:lstStyle/>
          <a:p>
            <a:r>
              <a:rPr lang="ru-RU" sz="3200" dirty="0" smtClean="0"/>
              <a:t>Для каких природных зон характерны данные жилища? Почему в постройках отсутствуют окна?</a:t>
            </a:r>
            <a:endParaRPr lang="ru-RU" sz="3200" dirty="0"/>
          </a:p>
        </p:txBody>
      </p:sp>
      <p:pic>
        <p:nvPicPr>
          <p:cNvPr id="4" name="Рисунок 3" descr="http://scienceland.info/images/geography7/img20_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24000"/>
            <a:ext cx="6840759" cy="5145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3897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00063" y="1500188"/>
            <a:ext cx="5059362" cy="4619625"/>
          </a:xfr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miter lim="800000"/>
            <a:headEnd/>
            <a:tailEnd/>
          </a:ln>
          <a:extLst/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Колониальное  прошлое</a:t>
            </a:r>
            <a:endParaRPr lang="ru-RU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9700" name="TextBox 4"/>
          <p:cNvSpPr txBox="1">
            <a:spLocks noChangeArrowheads="1"/>
          </p:cNvSpPr>
          <p:nvPr/>
        </p:nvSpPr>
        <p:spPr bwMode="auto">
          <a:xfrm>
            <a:off x="5849938" y="1500188"/>
            <a:ext cx="3071812" cy="1938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 typeface="Wingdings" pitchFamily="2" charset="2"/>
              <a:buChar char="Ø"/>
              <a:defRPr/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</a:rPr>
              <a:t>  К началу 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</a:rPr>
              <a:t>XX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</a:rPr>
              <a:t>в. – Африка превратилась в материк </a:t>
            </a:r>
            <a:r>
              <a:rPr lang="ru-RU" sz="2000" u="sng" dirty="0" smtClean="0">
                <a:solidFill>
                  <a:srgbClr val="0000FF"/>
                </a:solidFill>
                <a:latin typeface="Calibri" pitchFamily="34" charset="0"/>
              </a:rPr>
              <a:t>колоний 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</a:rPr>
              <a:t>стран Европы. (только Либерия и Эфиопия были свободными)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77050" y="2133600"/>
            <a:ext cx="1143000" cy="428625"/>
          </a:xfrm>
          <a:prstGeom prst="rect">
            <a:avLst/>
          </a:prstGeom>
          <a:solidFill>
            <a:schemeClr val="accent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9" name="Picture 2" descr="C:\Documents and Settings\User\Мои документы\Мои рисунки\иконки\ico_tex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59788" y="334963"/>
            <a:ext cx="461962" cy="471487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849938" y="3573463"/>
            <a:ext cx="3071812" cy="12001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0000"/>
                </a:solidFill>
              </a:rPr>
              <a:t>  В середине </a:t>
            </a:r>
            <a:r>
              <a:rPr lang="en-US" dirty="0">
                <a:solidFill>
                  <a:srgbClr val="000000"/>
                </a:solidFill>
              </a:rPr>
              <a:t>XX</a:t>
            </a:r>
            <a:r>
              <a:rPr lang="ru-RU" dirty="0">
                <a:solidFill>
                  <a:srgbClr val="000000"/>
                </a:solidFill>
              </a:rPr>
              <a:t>в. Африка стала материком национально-освободительной борьбы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49938" y="5013325"/>
            <a:ext cx="3065462" cy="9239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0000"/>
                </a:solidFill>
              </a:rPr>
              <a:t>  В конце </a:t>
            </a:r>
            <a:r>
              <a:rPr lang="en-US" dirty="0">
                <a:solidFill>
                  <a:srgbClr val="000000"/>
                </a:solidFill>
              </a:rPr>
              <a:t>XX</a:t>
            </a:r>
            <a:r>
              <a:rPr lang="ru-RU" dirty="0">
                <a:solidFill>
                  <a:srgbClr val="000000"/>
                </a:solidFill>
              </a:rPr>
              <a:t>в.  Африка превратилась в материк независимых государств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1500" y="6165304"/>
            <a:ext cx="652078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</a:rPr>
              <a:t>Колония</a:t>
            </a:r>
            <a:r>
              <a:rPr lang="ru-RU" dirty="0">
                <a:solidFill>
                  <a:prstClr val="black"/>
                </a:solidFill>
              </a:rPr>
              <a:t> – это страна, лишенная политической и хозяйственной самостоятельности.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xmlns="" val="3636557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9700" grpId="0" animBg="1"/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331640" y="188913"/>
            <a:ext cx="76329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Arial Black" pitchFamily="34" charset="0"/>
              </a:rPr>
              <a:t>Закрепление изученного материала</a:t>
            </a:r>
            <a:endParaRPr lang="ru-RU" sz="28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250825" y="908050"/>
            <a:ext cx="871378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ru-RU" sz="240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1.Какой материк ученые считают прародиной современного человека?</a:t>
            </a:r>
            <a:endParaRPr lang="ru-RU" sz="2400">
              <a:solidFill>
                <a:srgbClr val="002060"/>
              </a:solidFill>
              <a:latin typeface="Arial Black" pitchFamily="34" charset="0"/>
            </a:endParaRPr>
          </a:p>
          <a:p>
            <a:pPr algn="just" eaLnBrk="0" hangingPunct="0"/>
            <a:r>
              <a:rPr lang="ru-RU" sz="2400">
                <a:solidFill>
                  <a:srgbClr val="7C4B3B"/>
                </a:solidFill>
                <a:latin typeface="Arial Black" pitchFamily="34" charset="0"/>
                <a:cs typeface="Times New Roman" pitchFamily="18" charset="0"/>
              </a:rPr>
              <a:t>2. К какой расе относится большая часть населения Африки?</a:t>
            </a:r>
            <a:endParaRPr lang="ru-RU" sz="2400">
              <a:solidFill>
                <a:srgbClr val="7C4B3B"/>
              </a:solidFill>
              <a:latin typeface="Arial Black" pitchFamily="34" charset="0"/>
            </a:endParaRPr>
          </a:p>
          <a:p>
            <a:pPr algn="just" eaLnBrk="0" hangingPunct="0"/>
            <a:r>
              <a:rPr lang="ru-RU" sz="240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3.Какие народы проживают в полупустынях и пустынях Южной Африки?</a:t>
            </a:r>
            <a:endParaRPr lang="ru-RU" sz="240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107950" y="3284538"/>
            <a:ext cx="91440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2400">
                <a:solidFill>
                  <a:srgbClr val="7C4B3B"/>
                </a:solidFill>
                <a:latin typeface="Arial Black" pitchFamily="34" charset="0"/>
                <a:cs typeface="Times New Roman" pitchFamily="18" charset="0"/>
              </a:rPr>
              <a:t>4. Эти «лесные люди» отличаются желтоватым цветом кожи, очень широким носом, малым ростом? Кто это?</a:t>
            </a:r>
            <a:endParaRPr lang="ru-RU" sz="2400">
              <a:solidFill>
                <a:srgbClr val="7C4B3B"/>
              </a:solidFill>
              <a:latin typeface="Arial Black" pitchFamily="34" charset="0"/>
            </a:endParaRPr>
          </a:p>
          <a:p>
            <a:pPr eaLnBrk="0" hangingPunct="0"/>
            <a:r>
              <a:rPr lang="ru-RU" sz="240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5. Где в пределах материка проживает пришлое население европеоидной расы?</a:t>
            </a:r>
            <a:endParaRPr lang="ru-RU" sz="2400">
              <a:solidFill>
                <a:srgbClr val="002060"/>
              </a:solidFill>
              <a:latin typeface="Arial Black" pitchFamily="34" charset="0"/>
            </a:endParaRPr>
          </a:p>
          <a:p>
            <a:pPr eaLnBrk="0" hangingPunct="0"/>
            <a:r>
              <a:rPr lang="ru-RU" sz="2400">
                <a:solidFill>
                  <a:srgbClr val="7C4B3B"/>
                </a:solidFill>
                <a:latin typeface="Arial Black" pitchFamily="34" charset="0"/>
                <a:cs typeface="Times New Roman" pitchFamily="18" charset="0"/>
              </a:rPr>
              <a:t>6. Какова численность населения Африки? Чему равна средняя плотность населения материка?</a:t>
            </a:r>
          </a:p>
          <a:p>
            <a:pPr eaLnBrk="0" hangingPunct="0"/>
            <a:r>
              <a:rPr lang="ru-RU" sz="240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7.Как называется страна, лишенная политической и хозяйственной самостоятельности?</a:t>
            </a:r>
            <a:r>
              <a:rPr lang="ru-RU" sz="2400">
                <a:solidFill>
                  <a:srgbClr val="002060"/>
                </a:solidFill>
                <a:latin typeface="Arial Black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816358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39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9937" grpId="0"/>
      <p:bldP spid="399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Содержимое 5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662960"/>
          </a:xfrm>
        </p:spPr>
        <p:txBody>
          <a:bodyPr/>
          <a:lstStyle/>
          <a:p>
            <a:pPr indent="20638" eaLnBrk="1" hangingPunct="1">
              <a:buFont typeface="Arial" charset="0"/>
              <a:buAutoNum type="arabicPeriod"/>
            </a:pPr>
            <a:r>
              <a:rPr lang="ru-RU" sz="2000" b="1" dirty="0" smtClean="0"/>
              <a:t>В  АФРИКЕ  ПРОЖИВАЕТ  ...  ЧЕЛОВЕК.</a:t>
            </a:r>
            <a:br>
              <a:rPr lang="ru-RU" sz="2000" b="1" dirty="0" smtClean="0"/>
            </a:br>
            <a:r>
              <a:rPr lang="ru-RU" sz="2000" b="1" i="1" dirty="0" smtClean="0"/>
              <a:t>а) менее 500 млн.,    б) 500 млн. - 850 млн.,    в)более 1 млрд.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2. В  ЭКВАТОРИАЛЬНОЙ  АФРИКЕ  ПРЕОБЛАДАЕТ  НАСЕЛЕНИЕ  ...   РАСЫ. </a:t>
            </a:r>
            <a:br>
              <a:rPr lang="ru-RU" sz="2000" b="1" dirty="0" smtClean="0"/>
            </a:br>
            <a:r>
              <a:rPr lang="ru-RU" sz="2000" b="1" i="1" dirty="0" smtClean="0"/>
              <a:t>а) негроидной,         б) европеоидной,      в) монголоидной.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3. НАСЕЛЕНИЕ  СЕВЕРНОЙ  АФРИКИ:</a:t>
            </a:r>
            <a:br>
              <a:rPr lang="ru-RU" sz="2000" b="1" dirty="0" smtClean="0"/>
            </a:br>
            <a:r>
              <a:rPr lang="ru-RU" sz="2000" b="1" i="1" dirty="0" smtClean="0"/>
              <a:t>а) малагасийцы,          б) арабские народы,        в) народы банту.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4. САМЫЕ  НИЗКИЕ  НАРОДЫ  АФРИКИ  НАЗЫВАЮТСЯ: </a:t>
            </a:r>
            <a:br>
              <a:rPr lang="ru-RU" sz="2000" b="1" dirty="0" smtClean="0"/>
            </a:br>
            <a:r>
              <a:rPr lang="ru-RU" sz="2000" b="1" i="1" dirty="0" smtClean="0"/>
              <a:t>а) пигмеи,             б) лилипуты,             в) бушмены.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5. НАИБОЛЕЕ  ДРЕВНИЕ  ОСТАНКИ  ЧЕЛОВЕКА  БЫЛИ  НАЙДЕНЫ  В: </a:t>
            </a:r>
            <a:br>
              <a:rPr lang="ru-RU" sz="2000" b="1" dirty="0" smtClean="0"/>
            </a:br>
            <a:r>
              <a:rPr lang="ru-RU" sz="2000" b="1" i="1" dirty="0" smtClean="0"/>
              <a:t>а) Египте, Ливии, Алжире,          б) Нигерии, Габоне, Чаде,                                                                                  в) Танзании, Кении, Эфиопии.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6. ОДИН  ИЗ  САМЫХ  ВЫСОКИХ  НАРОДОВ  АФРИКИ: </a:t>
            </a:r>
            <a:br>
              <a:rPr lang="ru-RU" sz="2000" b="1" dirty="0" smtClean="0"/>
            </a:br>
            <a:r>
              <a:rPr lang="ru-RU" sz="2000" b="1" i="1" dirty="0" smtClean="0"/>
              <a:t>а) бушмены,       б) </a:t>
            </a:r>
            <a:r>
              <a:rPr lang="ru-RU" sz="2000" b="1" i="1" dirty="0" err="1" smtClean="0"/>
              <a:t>масаи</a:t>
            </a:r>
            <a:r>
              <a:rPr lang="ru-RU" sz="2000" b="1" i="1" dirty="0" smtClean="0"/>
              <a:t>,           в) арабы.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7. ПРИШЛОЕ НАСЕЛЕНИЕ АФРИКИ ПРОЖИВАЕТ: </a:t>
            </a:r>
            <a:br>
              <a:rPr lang="ru-RU" sz="2000" b="1" dirty="0" smtClean="0"/>
            </a:br>
            <a:r>
              <a:rPr lang="ru-RU" sz="2000" b="1" i="1" dirty="0" smtClean="0"/>
              <a:t>а)  на экваторе,   б) на побережье Гвинейского залива,                                                         в) на северном и южном побережье материка.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dirty="0" smtClean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42910" y="214290"/>
            <a:ext cx="8229600" cy="654032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Тест</a:t>
            </a:r>
          </a:p>
        </p:txBody>
      </p:sp>
    </p:spTree>
    <p:extLst>
      <p:ext uri="{BB962C8B-B14F-4D97-AF65-F5344CB8AC3E}">
        <p14:creationId xmlns:p14="http://schemas.microsoft.com/office/powerpoint/2010/main" xmlns="" val="1436233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Содержимое 5"/>
          <p:cNvSpPr>
            <a:spLocks noGrp="1"/>
          </p:cNvSpPr>
          <p:nvPr>
            <p:ph idx="1"/>
          </p:nvPr>
        </p:nvSpPr>
        <p:spPr>
          <a:xfrm>
            <a:off x="0" y="868322"/>
            <a:ext cx="9144000" cy="5989678"/>
          </a:xfrm>
        </p:spPr>
        <p:txBody>
          <a:bodyPr/>
          <a:lstStyle/>
          <a:p>
            <a:pPr indent="20638" eaLnBrk="1" hangingPunct="1">
              <a:buFont typeface="Arial" charset="0"/>
              <a:buAutoNum type="arabicPeriod"/>
            </a:pPr>
            <a:r>
              <a:rPr lang="ru-RU" sz="2000" b="1" dirty="0" smtClean="0"/>
              <a:t>В  АФРИКЕ  ПРОЖИВАЕТ  ...  ЧЕЛОВЕК.</a:t>
            </a:r>
            <a:br>
              <a:rPr lang="ru-RU" sz="2000" b="1" dirty="0" smtClean="0"/>
            </a:br>
            <a:r>
              <a:rPr lang="ru-RU" sz="2000" b="1" i="1" dirty="0" smtClean="0"/>
              <a:t>а) менее 500 млн.,  </a:t>
            </a:r>
            <a:r>
              <a:rPr lang="ru-RU" sz="2000" b="1" i="1" dirty="0" smtClean="0">
                <a:solidFill>
                  <a:srgbClr val="C00000"/>
                </a:solidFill>
              </a:rPr>
              <a:t>  </a:t>
            </a:r>
            <a:r>
              <a:rPr lang="ru-RU" sz="2000" b="1" i="1" dirty="0" smtClean="0"/>
              <a:t>б) 500 млн. - 850 млн.,    </a:t>
            </a:r>
            <a:r>
              <a:rPr lang="ru-RU" sz="2000" b="1" i="1" dirty="0" smtClean="0">
                <a:solidFill>
                  <a:srgbClr val="C00000"/>
                </a:solidFill>
              </a:rPr>
              <a:t>в) более 1 млрд.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2. В  ЭКВАТОРИАЛЬНОЙ  АФРИКЕ  ПРЕОБЛАДАЕТ  НАСЕЛЕНИЕ  ...   РАСЫ. </a:t>
            </a:r>
            <a:br>
              <a:rPr lang="ru-RU" sz="2000" b="1" dirty="0" smtClean="0"/>
            </a:br>
            <a:r>
              <a:rPr lang="ru-RU" sz="2000" b="1" i="1" dirty="0" smtClean="0">
                <a:solidFill>
                  <a:srgbClr val="C00000"/>
                </a:solidFill>
              </a:rPr>
              <a:t>а) негроидной,         </a:t>
            </a:r>
            <a:r>
              <a:rPr lang="ru-RU" sz="2000" b="1" i="1" dirty="0" smtClean="0"/>
              <a:t>б) европеоидной,   </a:t>
            </a:r>
            <a:r>
              <a:rPr lang="ru-RU" sz="2000" b="1" i="1" dirty="0" smtClean="0">
                <a:solidFill>
                  <a:srgbClr val="C00000"/>
                </a:solidFill>
              </a:rPr>
              <a:t>   </a:t>
            </a:r>
            <a:r>
              <a:rPr lang="ru-RU" sz="2000" b="1" i="1" dirty="0" smtClean="0"/>
              <a:t>в) монголоидной.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3. НАСЕЛЕНИЕ  СЕВЕРНОЙ  АФРИКИ:</a:t>
            </a:r>
            <a:br>
              <a:rPr lang="ru-RU" sz="2000" b="1" dirty="0" smtClean="0"/>
            </a:br>
            <a:r>
              <a:rPr lang="ru-RU" sz="2000" b="1" i="1" dirty="0" smtClean="0"/>
              <a:t>а) малагасийцы,          </a:t>
            </a:r>
            <a:r>
              <a:rPr lang="ru-RU" sz="2000" b="1" i="1" dirty="0" smtClean="0">
                <a:solidFill>
                  <a:srgbClr val="C00000"/>
                </a:solidFill>
              </a:rPr>
              <a:t>б) арабские народы,        </a:t>
            </a:r>
            <a:r>
              <a:rPr lang="ru-RU" sz="2000" b="1" i="1" dirty="0" smtClean="0"/>
              <a:t>в) народы банту.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4. САМЫЕ  НИЗКИЕ  НАРОДЫ  АФРИКИ  НАЗЫВАЮТСЯ: </a:t>
            </a:r>
            <a:br>
              <a:rPr lang="ru-RU" sz="2000" b="1" dirty="0" smtClean="0"/>
            </a:br>
            <a:r>
              <a:rPr lang="ru-RU" sz="2000" b="1" i="1" dirty="0" smtClean="0">
                <a:solidFill>
                  <a:srgbClr val="C00000"/>
                </a:solidFill>
              </a:rPr>
              <a:t>а) пигмеи,             </a:t>
            </a:r>
            <a:r>
              <a:rPr lang="ru-RU" sz="2000" b="1" i="1" dirty="0" smtClean="0"/>
              <a:t>б) лилипуты,             в) бушмены.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5. НАИБОЛЕЕ  ДРЕВНИЕ  ОСТАНКИ  ЧЕЛОВЕКА  БЫЛИ  НАЙДЕНЫ  В: </a:t>
            </a:r>
            <a:br>
              <a:rPr lang="ru-RU" sz="2000" b="1" dirty="0" smtClean="0"/>
            </a:br>
            <a:r>
              <a:rPr lang="ru-RU" sz="2000" b="1" i="1" dirty="0" smtClean="0"/>
              <a:t>а) Египте, Ливии, Алжире,          б) Нигерии, Габоне, Чаде,                                                                                  </a:t>
            </a:r>
            <a:r>
              <a:rPr lang="ru-RU" sz="2000" b="1" i="1" dirty="0" smtClean="0">
                <a:solidFill>
                  <a:srgbClr val="C00000"/>
                </a:solidFill>
              </a:rPr>
              <a:t>в) Танзании, Кении, Эфиопии.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6. ОДИН  ИЗ  САМЫХ  ВЫСОКИХ  НАРОДОВ  АФРИКИ: </a:t>
            </a:r>
            <a:br>
              <a:rPr lang="ru-RU" sz="2000" b="1" dirty="0" smtClean="0"/>
            </a:br>
            <a:r>
              <a:rPr lang="ru-RU" sz="2000" b="1" i="1" dirty="0" smtClean="0"/>
              <a:t>а) бушмены,       </a:t>
            </a:r>
            <a:r>
              <a:rPr lang="ru-RU" sz="2000" b="1" i="1" dirty="0" smtClean="0">
                <a:solidFill>
                  <a:srgbClr val="C00000"/>
                </a:solidFill>
              </a:rPr>
              <a:t>б) </a:t>
            </a:r>
            <a:r>
              <a:rPr lang="ru-RU" sz="2000" b="1" i="1" dirty="0" err="1" smtClean="0">
                <a:solidFill>
                  <a:srgbClr val="C00000"/>
                </a:solidFill>
              </a:rPr>
              <a:t>масаи</a:t>
            </a:r>
            <a:r>
              <a:rPr lang="ru-RU" sz="2000" b="1" i="1" dirty="0" smtClean="0">
                <a:solidFill>
                  <a:srgbClr val="C00000"/>
                </a:solidFill>
              </a:rPr>
              <a:t>,           </a:t>
            </a:r>
            <a:r>
              <a:rPr lang="ru-RU" sz="2000" b="1" i="1" dirty="0" smtClean="0"/>
              <a:t>в) арабы.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7. ПРИШЛОЕ НАСЕЛЕНИЕ АФРИКИ ПРОЖИВАЕТ: </a:t>
            </a:r>
            <a:br>
              <a:rPr lang="ru-RU" sz="2000" b="1" dirty="0" smtClean="0"/>
            </a:br>
            <a:r>
              <a:rPr lang="ru-RU" sz="2000" b="1" i="1" dirty="0" smtClean="0"/>
              <a:t>а) на экваторе,     б) на побережье Гвинейского залива,                                           </a:t>
            </a:r>
            <a:r>
              <a:rPr lang="ru-RU" sz="2000" b="1" i="1" dirty="0" smtClean="0">
                <a:solidFill>
                  <a:srgbClr val="C00000"/>
                </a:solidFill>
              </a:rPr>
              <a:t>в) на северном и южном побережье материка.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ПРАВИЛЬНЫЕ ОТВЕТЫ: </a:t>
            </a:r>
            <a:r>
              <a:rPr lang="ru-RU" sz="2000" b="1" dirty="0" smtClean="0">
                <a:solidFill>
                  <a:srgbClr val="FF0000"/>
                </a:solidFill>
              </a:rPr>
              <a:t>1.в    2.а    3.б     4.а     5.в     6.б     7. в </a:t>
            </a:r>
          </a:p>
          <a:p>
            <a:pPr indent="20638" eaLnBrk="1" hangingPunct="1">
              <a:buFont typeface="Arial" charset="0"/>
              <a:buNone/>
            </a:pPr>
            <a:endParaRPr lang="ru-RU" sz="2000" dirty="0" smtClean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42910" y="214290"/>
            <a:ext cx="8229600" cy="654032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Тест</a:t>
            </a:r>
          </a:p>
        </p:txBody>
      </p:sp>
    </p:spTree>
    <p:extLst>
      <p:ext uri="{BB962C8B-B14F-4D97-AF65-F5344CB8AC3E}">
        <p14:creationId xmlns:p14="http://schemas.microsoft.com/office/powerpoint/2010/main" xmlns="" val="2639064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6 баллов- «5»</a:t>
            </a:r>
          </a:p>
          <a:p>
            <a:r>
              <a:rPr lang="ru-RU" dirty="0" smtClean="0"/>
              <a:t>5 баллов – «4»</a:t>
            </a:r>
          </a:p>
          <a:p>
            <a:r>
              <a:rPr lang="ru-RU" dirty="0" smtClean="0"/>
              <a:t>4 балла – «3»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448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задание.</a:t>
            </a:r>
            <a:endParaRPr lang="ru-RU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Параграф 30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Составить кроссворд «Страны Африки»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3600" dirty="0" smtClean="0"/>
              <a:t>  </a:t>
            </a:r>
            <a:r>
              <a:rPr lang="ru-RU" dirty="0">
                <a:ea typeface="+mj-ea"/>
                <a:cs typeface="+mj-cs"/>
              </a:rPr>
              <a:t>Составить презентацию об одной из стран Африки.</a:t>
            </a:r>
            <a:br>
              <a:rPr lang="ru-RU" dirty="0">
                <a:ea typeface="+mj-ea"/>
                <a:cs typeface="+mj-cs"/>
              </a:rPr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3897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Documents and Settings\Киса\Рабочий стол\38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3716338"/>
            <a:ext cx="5111750" cy="3032125"/>
          </a:xfrm>
          <a:prstGeom prst="rect">
            <a:avLst/>
          </a:prstGeom>
          <a:noFill/>
          <a:ln w="76200">
            <a:solidFill>
              <a:schemeClr val="accent6">
                <a:lumMod val="50000"/>
              </a:schemeClr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179388" y="260350"/>
            <a:ext cx="5137150" cy="10779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ru-RU" sz="32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Африка – </a:t>
            </a:r>
          </a:p>
          <a:p>
            <a:pPr algn="ctr">
              <a:defRPr/>
            </a:pPr>
            <a:r>
              <a:rPr lang="ru-RU" sz="32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прародина человека</a:t>
            </a:r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388" y="1412875"/>
            <a:ext cx="5184775" cy="17541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На территории современных  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Эфиопии, Кении и Танзании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76056" y="3141663"/>
            <a:ext cx="4067944" cy="2862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были обнаружены останки человека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и его орудия труда, возраст которых 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более 20 млн. лет. </a:t>
            </a:r>
          </a:p>
        </p:txBody>
      </p:sp>
      <p:pic>
        <p:nvPicPr>
          <p:cNvPr id="9" name="Picture 11" descr="Безымянный4">
            <a:hlinkClick r:id="rId3" action="ppaction://hlinksldjump"/>
          </p:cNvPr>
          <p:cNvPicPr>
            <a:picLocks noGrp="1"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22" t="5167" r="14439" b="6057"/>
          <a:stretch/>
        </p:blipFill>
        <p:spPr bwMode="auto">
          <a:xfrm>
            <a:off x="5316513" y="261020"/>
            <a:ext cx="3582481" cy="287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22139956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642910" y="1643050"/>
            <a:ext cx="7858125" cy="15621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2400" b="1" dirty="0">
                <a:solidFill>
                  <a:srgbClr val="C00000"/>
                </a:solidFill>
              </a:rPr>
              <a:t>Расы </a:t>
            </a:r>
            <a:r>
              <a:rPr lang="ru-RU" sz="2400" dirty="0">
                <a:solidFill>
                  <a:prstClr val="black"/>
                </a:solidFill>
              </a:rPr>
              <a:t> -  это исторически сложившиеся группы людей, связанные единством происхождения, имеющие сходные признаки, которые передаются по наследству</a:t>
            </a:r>
          </a:p>
        </p:txBody>
      </p:sp>
    </p:spTree>
    <p:extLst>
      <p:ext uri="{BB962C8B-B14F-4D97-AF65-F5344CB8AC3E}">
        <p14:creationId xmlns:p14="http://schemas.microsoft.com/office/powerpoint/2010/main" xmlns="" val="1738977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Скругленный прямоугольник 32"/>
          <p:cNvSpPr/>
          <p:nvPr/>
        </p:nvSpPr>
        <p:spPr>
          <a:xfrm>
            <a:off x="3714750" y="6072188"/>
            <a:ext cx="1714500" cy="42862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</a:rPr>
              <a:t>Признаки </a:t>
            </a:r>
          </a:p>
        </p:txBody>
      </p:sp>
      <p:grpSp>
        <p:nvGrpSpPr>
          <p:cNvPr id="10243" name="Группа 31"/>
          <p:cNvGrpSpPr>
            <a:grpSpLocks/>
          </p:cNvGrpSpPr>
          <p:nvPr/>
        </p:nvGrpSpPr>
        <p:grpSpPr bwMode="auto">
          <a:xfrm>
            <a:off x="125413" y="428625"/>
            <a:ext cx="8893175" cy="4819650"/>
            <a:chOff x="142875" y="404813"/>
            <a:chExt cx="8893175" cy="4819477"/>
          </a:xfrm>
        </p:grpSpPr>
        <p:grpSp>
          <p:nvGrpSpPr>
            <p:cNvPr id="10249" name="Group 41"/>
            <p:cNvGrpSpPr>
              <a:grpSpLocks/>
            </p:cNvGrpSpPr>
            <p:nvPr/>
          </p:nvGrpSpPr>
          <p:grpSpPr bwMode="auto">
            <a:xfrm>
              <a:off x="142875" y="2450899"/>
              <a:ext cx="8809038" cy="2773391"/>
              <a:chOff x="203" y="1509"/>
              <a:chExt cx="5549" cy="898"/>
            </a:xfrm>
          </p:grpSpPr>
          <p:sp>
            <p:nvSpPr>
              <p:cNvPr id="6158" name="Text Box 22"/>
              <p:cNvSpPr txBox="1">
                <a:spLocks noChangeArrowheads="1"/>
              </p:cNvSpPr>
              <p:nvPr/>
            </p:nvSpPr>
            <p:spPr bwMode="auto">
              <a:xfrm>
                <a:off x="203" y="1826"/>
                <a:ext cx="1769" cy="581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endParaRPr lang="ru-RU" sz="2000" b="1" dirty="0">
                  <a:solidFill>
                    <a:prstClr val="black"/>
                  </a:solidFill>
                </a:endParaRPr>
              </a:p>
              <a:p>
                <a:pPr algn="ctr">
                  <a:spcBef>
                    <a:spcPct val="50000"/>
                  </a:spcBef>
                  <a:defRPr/>
                </a:pPr>
                <a:endParaRPr lang="ru-RU" sz="2000" b="1" dirty="0">
                  <a:solidFill>
                    <a:prstClr val="black"/>
                  </a:solidFill>
                </a:endParaRPr>
              </a:p>
              <a:p>
                <a:pPr algn="ctr">
                  <a:spcBef>
                    <a:spcPct val="50000"/>
                  </a:spcBef>
                  <a:defRPr/>
                </a:pPr>
                <a:endParaRPr lang="ru-RU" sz="2000" b="1" dirty="0">
                  <a:solidFill>
                    <a:prstClr val="black"/>
                  </a:solidFill>
                </a:endParaRPr>
              </a:p>
              <a:p>
                <a:pPr algn="ctr">
                  <a:spcBef>
                    <a:spcPct val="50000"/>
                  </a:spcBef>
                  <a:defRPr/>
                </a:pPr>
                <a:endParaRPr lang="ru-RU" sz="20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159" name="Text Box 23"/>
              <p:cNvSpPr txBox="1">
                <a:spLocks noChangeArrowheads="1"/>
              </p:cNvSpPr>
              <p:nvPr/>
            </p:nvSpPr>
            <p:spPr bwMode="auto">
              <a:xfrm>
                <a:off x="2108" y="1826"/>
                <a:ext cx="1769" cy="581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endParaRPr lang="ru-RU" sz="2000" b="1" dirty="0">
                  <a:solidFill>
                    <a:prstClr val="black"/>
                  </a:solidFill>
                </a:endParaRPr>
              </a:p>
              <a:p>
                <a:pPr algn="ctr">
                  <a:spcBef>
                    <a:spcPct val="50000"/>
                  </a:spcBef>
                  <a:defRPr/>
                </a:pPr>
                <a:endParaRPr lang="ru-RU" sz="2000" b="1" dirty="0">
                  <a:solidFill>
                    <a:prstClr val="black"/>
                  </a:solidFill>
                </a:endParaRPr>
              </a:p>
              <a:p>
                <a:pPr algn="ctr">
                  <a:spcBef>
                    <a:spcPct val="50000"/>
                  </a:spcBef>
                  <a:defRPr/>
                </a:pPr>
                <a:endParaRPr lang="ru-RU" sz="2000" b="1" dirty="0">
                  <a:solidFill>
                    <a:prstClr val="black"/>
                  </a:solidFill>
                </a:endParaRPr>
              </a:p>
              <a:p>
                <a:pPr algn="ctr">
                  <a:spcBef>
                    <a:spcPct val="50000"/>
                  </a:spcBef>
                  <a:defRPr/>
                </a:pPr>
                <a:endParaRPr lang="ru-RU" sz="20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160" name="Text Box 24"/>
              <p:cNvSpPr txBox="1">
                <a:spLocks noChangeArrowheads="1"/>
              </p:cNvSpPr>
              <p:nvPr/>
            </p:nvSpPr>
            <p:spPr bwMode="auto">
              <a:xfrm>
                <a:off x="3983" y="1826"/>
                <a:ext cx="1769" cy="581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endParaRPr lang="ru-RU" sz="2000" b="1" dirty="0">
                  <a:solidFill>
                    <a:prstClr val="black"/>
                  </a:solidFill>
                </a:endParaRPr>
              </a:p>
              <a:p>
                <a:pPr algn="ctr">
                  <a:spcBef>
                    <a:spcPct val="50000"/>
                  </a:spcBef>
                  <a:defRPr/>
                </a:pPr>
                <a:endParaRPr lang="ru-RU" sz="2000" b="1" dirty="0">
                  <a:solidFill>
                    <a:prstClr val="black"/>
                  </a:solidFill>
                </a:endParaRPr>
              </a:p>
              <a:p>
                <a:pPr algn="ctr">
                  <a:spcBef>
                    <a:spcPct val="50000"/>
                  </a:spcBef>
                  <a:defRPr/>
                </a:pPr>
                <a:endParaRPr lang="ru-RU" sz="2000" b="1" dirty="0">
                  <a:solidFill>
                    <a:prstClr val="black"/>
                  </a:solidFill>
                </a:endParaRPr>
              </a:p>
              <a:p>
                <a:pPr algn="ctr">
                  <a:spcBef>
                    <a:spcPct val="50000"/>
                  </a:spcBef>
                  <a:defRPr/>
                </a:pPr>
                <a:endParaRPr lang="ru-RU" sz="20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161" name="Line 29"/>
              <p:cNvSpPr>
                <a:spLocks noChangeShapeType="1"/>
              </p:cNvSpPr>
              <p:nvPr/>
            </p:nvSpPr>
            <p:spPr bwMode="auto">
              <a:xfrm>
                <a:off x="1020" y="1525"/>
                <a:ext cx="0" cy="317"/>
              </a:xfrm>
              <a:prstGeom prst="line">
                <a:avLst/>
              </a:prstGeom>
              <a:ln>
                <a:headEnd/>
                <a:tailEnd type="stealth" w="lg" len="lg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6162" name="Line 30"/>
              <p:cNvSpPr>
                <a:spLocks noChangeShapeType="1"/>
              </p:cNvSpPr>
              <p:nvPr/>
            </p:nvSpPr>
            <p:spPr bwMode="auto">
              <a:xfrm>
                <a:off x="2993" y="1509"/>
                <a:ext cx="0" cy="317"/>
              </a:xfrm>
              <a:prstGeom prst="line">
                <a:avLst/>
              </a:prstGeom>
              <a:ln>
                <a:headEnd/>
                <a:tailEnd type="stealth" w="lg" len="lg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6163" name="Line 31"/>
              <p:cNvSpPr>
                <a:spLocks noChangeShapeType="1"/>
              </p:cNvSpPr>
              <p:nvPr/>
            </p:nvSpPr>
            <p:spPr bwMode="auto">
              <a:xfrm>
                <a:off x="4928" y="1509"/>
                <a:ext cx="0" cy="317"/>
              </a:xfrm>
              <a:prstGeom prst="line">
                <a:avLst/>
              </a:prstGeom>
              <a:ln>
                <a:headEnd/>
                <a:tailEnd type="stealth" w="lg" len="lg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6157" name="Text Box 21"/>
              <p:cNvSpPr txBox="1">
                <a:spLocks noChangeArrowheads="1"/>
              </p:cNvSpPr>
              <p:nvPr/>
            </p:nvSpPr>
            <p:spPr bwMode="auto">
              <a:xfrm>
                <a:off x="383" y="1641"/>
                <a:ext cx="5173" cy="13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ru-RU" sz="2000" b="1" i="1">
                    <a:solidFill>
                      <a:prstClr val="black"/>
                    </a:solidFill>
                    <a:latin typeface="Times New Roman" pitchFamily="18" charset="0"/>
                  </a:rPr>
                  <a:t>О  с  н  о  в  н  ы  е         п  р  и  з  н  а  к  и  </a:t>
                </a:r>
              </a:p>
            </p:txBody>
          </p:sp>
        </p:grpSp>
        <p:grpSp>
          <p:nvGrpSpPr>
            <p:cNvPr id="10250" name="Группа 19"/>
            <p:cNvGrpSpPr>
              <a:grpSpLocks/>
            </p:cNvGrpSpPr>
            <p:nvPr/>
          </p:nvGrpSpPr>
          <p:grpSpPr bwMode="auto">
            <a:xfrm>
              <a:off x="179388" y="404813"/>
              <a:ext cx="8856662" cy="2238375"/>
              <a:chOff x="179388" y="404813"/>
              <a:chExt cx="8856662" cy="2238375"/>
            </a:xfrm>
          </p:grpSpPr>
          <p:sp>
            <p:nvSpPr>
              <p:cNvPr id="6146" name="Text Box 15"/>
              <p:cNvSpPr txBox="1">
                <a:spLocks noChangeArrowheads="1"/>
              </p:cNvSpPr>
              <p:nvPr/>
            </p:nvSpPr>
            <p:spPr bwMode="auto">
              <a:xfrm>
                <a:off x="2916237" y="404813"/>
                <a:ext cx="3600450" cy="42226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ru-RU" sz="2000" b="1" u="sng">
                    <a:solidFill>
                      <a:srgbClr val="1F497D"/>
                    </a:solidFill>
                    <a:cs typeface="Arial" pitchFamily="34" charset="0"/>
                  </a:rPr>
                  <a:t>Расы</a:t>
                </a:r>
              </a:p>
            </p:txBody>
          </p:sp>
          <p:grpSp>
            <p:nvGrpSpPr>
              <p:cNvPr id="10252" name="Group 40"/>
              <p:cNvGrpSpPr>
                <a:grpSpLocks/>
              </p:cNvGrpSpPr>
              <p:nvPr/>
            </p:nvGrpSpPr>
            <p:grpSpPr bwMode="auto">
              <a:xfrm>
                <a:off x="179388" y="836613"/>
                <a:ext cx="8856662" cy="1806575"/>
                <a:chOff x="113" y="527"/>
                <a:chExt cx="5579" cy="1138"/>
              </a:xfrm>
            </p:grpSpPr>
            <p:sp>
              <p:nvSpPr>
                <p:cNvPr id="6149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13" y="1207"/>
                  <a:ext cx="1769" cy="458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>
                  <a:spAutoFit/>
                </a:bodyPr>
                <a:lstStyle/>
                <a:p>
                  <a:pPr algn="ctr" fontAlgn="base">
                    <a:spcBef>
                      <a:spcPct val="50000"/>
                    </a:spcBef>
                    <a:spcAft>
                      <a:spcPct val="0"/>
                    </a:spcAft>
                    <a:defRPr/>
                  </a:pPr>
                  <a:r>
                    <a:rPr lang="ru-RU" sz="2000" b="1">
                      <a:solidFill>
                        <a:srgbClr val="000000"/>
                      </a:solidFill>
                      <a:cs typeface="Arial" pitchFamily="34" charset="0"/>
                    </a:rPr>
                    <a:t>Экваториальная (негроидная)</a:t>
                  </a:r>
                </a:p>
              </p:txBody>
            </p:sp>
            <p:sp>
              <p:nvSpPr>
                <p:cNvPr id="6150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2018" y="1207"/>
                  <a:ext cx="1769" cy="266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>
                  <a:spAutoFit/>
                </a:bodyPr>
                <a:lstStyle/>
                <a:p>
                  <a:pPr algn="ctr" fontAlgn="base">
                    <a:spcBef>
                      <a:spcPct val="50000"/>
                    </a:spcBef>
                    <a:spcAft>
                      <a:spcPct val="0"/>
                    </a:spcAft>
                    <a:defRPr/>
                  </a:pPr>
                  <a:r>
                    <a:rPr lang="ru-RU" sz="2000" b="1">
                      <a:solidFill>
                        <a:srgbClr val="000000"/>
                      </a:solidFill>
                      <a:cs typeface="Arial" pitchFamily="34" charset="0"/>
                    </a:rPr>
                    <a:t>Монголоидная </a:t>
                  </a:r>
                </a:p>
              </p:txBody>
            </p:sp>
            <p:sp>
              <p:nvSpPr>
                <p:cNvPr id="6151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3923" y="1207"/>
                  <a:ext cx="1769" cy="266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>
                  <a:spAutoFit/>
                </a:bodyPr>
                <a:lstStyle/>
                <a:p>
                  <a:pPr algn="ctr" fontAlgn="base">
                    <a:spcBef>
                      <a:spcPct val="50000"/>
                    </a:spcBef>
                    <a:spcAft>
                      <a:spcPct val="0"/>
                    </a:spcAft>
                    <a:defRPr/>
                  </a:pPr>
                  <a:r>
                    <a:rPr lang="ru-RU" sz="2000" b="1">
                      <a:solidFill>
                        <a:srgbClr val="000000"/>
                      </a:solidFill>
                      <a:cs typeface="Arial" pitchFamily="34" charset="0"/>
                    </a:rPr>
                    <a:t>Европеоидная </a:t>
                  </a:r>
                </a:p>
              </p:txBody>
            </p:sp>
            <p:sp>
              <p:nvSpPr>
                <p:cNvPr id="6152" name="Line 35"/>
                <p:cNvSpPr>
                  <a:spLocks noChangeShapeType="1"/>
                </p:cNvSpPr>
                <p:nvPr/>
              </p:nvSpPr>
              <p:spPr bwMode="auto">
                <a:xfrm>
                  <a:off x="2880" y="799"/>
                  <a:ext cx="0" cy="408"/>
                </a:xfrm>
                <a:prstGeom prst="line">
                  <a:avLst/>
                </a:prstGeom>
                <a:ln>
                  <a:headEnd/>
                  <a:tailEnd type="stealth" w="lg" len="lg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ru-RU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153" name="Line 36"/>
                <p:cNvSpPr>
                  <a:spLocks noChangeShapeType="1"/>
                </p:cNvSpPr>
                <p:nvPr/>
              </p:nvSpPr>
              <p:spPr bwMode="auto">
                <a:xfrm>
                  <a:off x="1020" y="527"/>
                  <a:ext cx="0" cy="680"/>
                </a:xfrm>
                <a:prstGeom prst="line">
                  <a:avLst/>
                </a:prstGeom>
                <a:ln>
                  <a:headEnd/>
                  <a:tailEnd type="stealth" w="lg" len="lg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ru-RU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154" name="Line 37"/>
                <p:cNvSpPr>
                  <a:spLocks noChangeShapeType="1"/>
                </p:cNvSpPr>
                <p:nvPr/>
              </p:nvSpPr>
              <p:spPr bwMode="auto">
                <a:xfrm>
                  <a:off x="4830" y="527"/>
                  <a:ext cx="0" cy="680"/>
                </a:xfrm>
                <a:prstGeom prst="line">
                  <a:avLst/>
                </a:prstGeom>
                <a:ln>
                  <a:headEnd/>
                  <a:tailEnd type="stealth" w="lg" len="lg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ru-RU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155" name="Line 38"/>
                <p:cNvSpPr>
                  <a:spLocks noChangeShapeType="1"/>
                </p:cNvSpPr>
                <p:nvPr/>
              </p:nvSpPr>
              <p:spPr bwMode="auto">
                <a:xfrm>
                  <a:off x="1020" y="527"/>
                  <a:ext cx="817" cy="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ru-RU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156" name="Line 39"/>
                <p:cNvSpPr>
                  <a:spLocks noChangeShapeType="1"/>
                </p:cNvSpPr>
                <p:nvPr/>
              </p:nvSpPr>
              <p:spPr bwMode="auto">
                <a:xfrm>
                  <a:off x="4105" y="527"/>
                  <a:ext cx="725" cy="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ru-RU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grpSp>
        <p:nvGrpSpPr>
          <p:cNvPr id="6" name="Группа 53"/>
          <p:cNvGrpSpPr/>
          <p:nvPr/>
        </p:nvGrpSpPr>
        <p:grpSpPr>
          <a:xfrm>
            <a:off x="59892" y="403204"/>
            <a:ext cx="9067920" cy="4964628"/>
            <a:chOff x="142875" y="404813"/>
            <a:chExt cx="8893174" cy="4964628"/>
          </a:xfrm>
          <a:solidFill>
            <a:schemeClr val="accent3">
              <a:lumMod val="40000"/>
              <a:lumOff val="60000"/>
            </a:schemeClr>
          </a:solidFill>
        </p:grpSpPr>
        <p:grpSp>
          <p:nvGrpSpPr>
            <p:cNvPr id="7" name="Group 41"/>
            <p:cNvGrpSpPr>
              <a:grpSpLocks/>
            </p:cNvGrpSpPr>
            <p:nvPr/>
          </p:nvGrpSpPr>
          <p:grpSpPr bwMode="auto">
            <a:xfrm>
              <a:off x="142875" y="2858566"/>
              <a:ext cx="8809038" cy="2510875"/>
              <a:chOff x="203" y="1641"/>
              <a:chExt cx="5549" cy="813"/>
            </a:xfrm>
            <a:grpFill/>
          </p:grpSpPr>
          <p:sp>
            <p:nvSpPr>
              <p:cNvPr id="112" name="Text Box 21"/>
              <p:cNvSpPr txBox="1">
                <a:spLocks noChangeArrowheads="1"/>
              </p:cNvSpPr>
              <p:nvPr/>
            </p:nvSpPr>
            <p:spPr bwMode="auto">
              <a:xfrm>
                <a:off x="383" y="1641"/>
                <a:ext cx="5173" cy="13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ru-RU" sz="2000" b="1" i="1" dirty="0">
                    <a:solidFill>
                      <a:prstClr val="black"/>
                    </a:solidFill>
                    <a:latin typeface="Times New Roman" pitchFamily="18" charset="0"/>
                    <a:cs typeface="Arial" charset="0"/>
                  </a:rPr>
                  <a:t>О  с  </a:t>
                </a:r>
                <a:r>
                  <a:rPr lang="ru-RU" sz="2000" b="1" i="1" dirty="0" err="1">
                    <a:solidFill>
                      <a:prstClr val="black"/>
                    </a:solidFill>
                    <a:latin typeface="Times New Roman" pitchFamily="18" charset="0"/>
                    <a:cs typeface="Arial" charset="0"/>
                  </a:rPr>
                  <a:t>н</a:t>
                </a:r>
                <a:r>
                  <a:rPr lang="ru-RU" sz="2000" b="1" i="1" dirty="0">
                    <a:solidFill>
                      <a:prstClr val="black"/>
                    </a:solidFill>
                    <a:latin typeface="Times New Roman" pitchFamily="18" charset="0"/>
                    <a:cs typeface="Arial" charset="0"/>
                  </a:rPr>
                  <a:t>  о  в  </a:t>
                </a:r>
                <a:r>
                  <a:rPr lang="ru-RU" sz="2000" b="1" i="1" dirty="0" err="1">
                    <a:solidFill>
                      <a:prstClr val="black"/>
                    </a:solidFill>
                    <a:latin typeface="Times New Roman" pitchFamily="18" charset="0"/>
                    <a:cs typeface="Arial" charset="0"/>
                  </a:rPr>
                  <a:t>н</a:t>
                </a:r>
                <a:r>
                  <a:rPr lang="ru-RU" sz="2000" b="1" i="1" dirty="0">
                    <a:solidFill>
                      <a:prstClr val="black"/>
                    </a:solidFill>
                    <a:latin typeface="Times New Roman" pitchFamily="18" charset="0"/>
                    <a:cs typeface="Arial" charset="0"/>
                  </a:rPr>
                  <a:t>  </a:t>
                </a:r>
                <a:r>
                  <a:rPr lang="ru-RU" sz="2000" b="1" i="1" dirty="0" err="1">
                    <a:solidFill>
                      <a:prstClr val="black"/>
                    </a:solidFill>
                    <a:latin typeface="Times New Roman" pitchFamily="18" charset="0"/>
                    <a:cs typeface="Arial" charset="0"/>
                  </a:rPr>
                  <a:t>ы</a:t>
                </a:r>
                <a:r>
                  <a:rPr lang="ru-RU" sz="2000" b="1" i="1" dirty="0">
                    <a:solidFill>
                      <a:prstClr val="black"/>
                    </a:solidFill>
                    <a:latin typeface="Times New Roman" pitchFamily="18" charset="0"/>
                    <a:cs typeface="Arial" charset="0"/>
                  </a:rPr>
                  <a:t>  е         </a:t>
                </a:r>
                <a:r>
                  <a:rPr lang="ru-RU" sz="2000" b="1" i="1" dirty="0" err="1">
                    <a:solidFill>
                      <a:prstClr val="black"/>
                    </a:solidFill>
                    <a:latin typeface="Times New Roman" pitchFamily="18" charset="0"/>
                    <a:cs typeface="Arial" charset="0"/>
                  </a:rPr>
                  <a:t>п</a:t>
                </a:r>
                <a:r>
                  <a:rPr lang="ru-RU" sz="2000" b="1" i="1" dirty="0">
                    <a:solidFill>
                      <a:prstClr val="black"/>
                    </a:solidFill>
                    <a:latin typeface="Times New Roman" pitchFamily="18" charset="0"/>
                    <a:cs typeface="Arial" charset="0"/>
                  </a:rPr>
                  <a:t>  </a:t>
                </a:r>
                <a:r>
                  <a:rPr lang="ru-RU" sz="2000" b="1" i="1" dirty="0" err="1">
                    <a:solidFill>
                      <a:prstClr val="black"/>
                    </a:solidFill>
                    <a:latin typeface="Times New Roman" pitchFamily="18" charset="0"/>
                    <a:cs typeface="Arial" charset="0"/>
                  </a:rPr>
                  <a:t>р</a:t>
                </a:r>
                <a:r>
                  <a:rPr lang="ru-RU" sz="2000" b="1" i="1" dirty="0">
                    <a:solidFill>
                      <a:prstClr val="black"/>
                    </a:solidFill>
                    <a:latin typeface="Times New Roman" pitchFamily="18" charset="0"/>
                    <a:cs typeface="Arial" charset="0"/>
                  </a:rPr>
                  <a:t>  и  </a:t>
                </a:r>
                <a:r>
                  <a:rPr lang="ru-RU" sz="2000" b="1" i="1" dirty="0" err="1">
                    <a:solidFill>
                      <a:prstClr val="black"/>
                    </a:solidFill>
                    <a:latin typeface="Times New Roman" pitchFamily="18" charset="0"/>
                    <a:cs typeface="Arial" charset="0"/>
                  </a:rPr>
                  <a:t>з</a:t>
                </a:r>
                <a:r>
                  <a:rPr lang="ru-RU" sz="2000" b="1" i="1" dirty="0">
                    <a:solidFill>
                      <a:prstClr val="black"/>
                    </a:solidFill>
                    <a:latin typeface="Times New Roman" pitchFamily="18" charset="0"/>
                    <a:cs typeface="Arial" charset="0"/>
                  </a:rPr>
                  <a:t>  </a:t>
                </a:r>
                <a:r>
                  <a:rPr lang="ru-RU" sz="2000" b="1" i="1" dirty="0" err="1">
                    <a:solidFill>
                      <a:prstClr val="black"/>
                    </a:solidFill>
                    <a:latin typeface="Times New Roman" pitchFamily="18" charset="0"/>
                    <a:cs typeface="Arial" charset="0"/>
                  </a:rPr>
                  <a:t>н</a:t>
                </a:r>
                <a:r>
                  <a:rPr lang="ru-RU" sz="2000" b="1" i="1" dirty="0">
                    <a:solidFill>
                      <a:prstClr val="black"/>
                    </a:solidFill>
                    <a:latin typeface="Times New Roman" pitchFamily="18" charset="0"/>
                    <a:cs typeface="Arial" charset="0"/>
                  </a:rPr>
                  <a:t>  а  к  и  </a:t>
                </a:r>
              </a:p>
            </p:txBody>
          </p:sp>
          <p:sp>
            <p:nvSpPr>
              <p:cNvPr id="113" name="Text Box 22"/>
              <p:cNvSpPr txBox="1">
                <a:spLocks noChangeArrowheads="1"/>
              </p:cNvSpPr>
              <p:nvPr/>
            </p:nvSpPr>
            <p:spPr bwMode="auto">
              <a:xfrm>
                <a:off x="203" y="1826"/>
                <a:ext cx="1769" cy="628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ru-RU" sz="2000" b="1" dirty="0">
                    <a:solidFill>
                      <a:prstClr val="black"/>
                    </a:solidFill>
                    <a:cs typeface="Arial" charset="0"/>
                  </a:rPr>
                  <a:t>Темный цвет кожи, волос и глаз, спирально завитые или волнистые волосы,  широкий нос, толстые губы </a:t>
                </a:r>
              </a:p>
            </p:txBody>
          </p:sp>
          <p:sp>
            <p:nvSpPr>
              <p:cNvPr id="114" name="Text Box 23"/>
              <p:cNvSpPr txBox="1">
                <a:spLocks noChangeArrowheads="1"/>
              </p:cNvSpPr>
              <p:nvPr/>
            </p:nvSpPr>
            <p:spPr bwMode="auto">
              <a:xfrm>
                <a:off x="2108" y="1826"/>
                <a:ext cx="1769" cy="628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ru-RU" sz="2000" b="1" dirty="0">
                    <a:solidFill>
                      <a:prstClr val="black"/>
                    </a:solidFill>
                    <a:cs typeface="Arial" charset="0"/>
                  </a:rPr>
                  <a:t>Кожа  смуглая с желтоватым оттенком, волосы прямые черные, лицо крупное, узкий разрез глаз</a:t>
                </a:r>
              </a:p>
            </p:txBody>
          </p:sp>
          <p:sp>
            <p:nvSpPr>
              <p:cNvPr id="115" name="Text Box 24"/>
              <p:cNvSpPr txBox="1">
                <a:spLocks noChangeArrowheads="1"/>
              </p:cNvSpPr>
              <p:nvPr/>
            </p:nvSpPr>
            <p:spPr bwMode="auto">
              <a:xfrm>
                <a:off x="3983" y="1826"/>
                <a:ext cx="1769" cy="628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ru-RU" sz="2000" b="1" dirty="0">
                    <a:solidFill>
                      <a:prstClr val="black"/>
                    </a:solidFill>
                    <a:cs typeface="Arial" charset="0"/>
                  </a:rPr>
                  <a:t>Кожа от светлой до смуглой с розоватым или красноватым оттенком, волосы мягкие, волнистые или прямые</a:t>
                </a:r>
              </a:p>
            </p:txBody>
          </p:sp>
        </p:grpSp>
        <p:grpSp>
          <p:nvGrpSpPr>
            <p:cNvPr id="8" name="Группа 19"/>
            <p:cNvGrpSpPr/>
            <p:nvPr/>
          </p:nvGrpSpPr>
          <p:grpSpPr>
            <a:xfrm>
              <a:off x="179388" y="404813"/>
              <a:ext cx="8856661" cy="2373312"/>
              <a:chOff x="179388" y="404813"/>
              <a:chExt cx="8856661" cy="2373312"/>
            </a:xfrm>
            <a:grpFill/>
          </p:grpSpPr>
          <p:sp>
            <p:nvSpPr>
              <p:cNvPr id="102" name="Text Box 15"/>
              <p:cNvSpPr txBox="1">
                <a:spLocks noChangeArrowheads="1"/>
              </p:cNvSpPr>
              <p:nvPr/>
            </p:nvSpPr>
            <p:spPr bwMode="auto">
              <a:xfrm>
                <a:off x="2916238" y="404813"/>
                <a:ext cx="3600450" cy="8636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ru-RU" sz="5000" b="1" u="sng" dirty="0">
                    <a:solidFill>
                      <a:srgbClr val="1F497D"/>
                    </a:solidFill>
                    <a:cs typeface="Arial" charset="0"/>
                  </a:rPr>
                  <a:t>Расы</a:t>
                </a:r>
              </a:p>
            </p:txBody>
          </p:sp>
          <p:grpSp>
            <p:nvGrpSpPr>
              <p:cNvPr id="9" name="Group 40"/>
              <p:cNvGrpSpPr>
                <a:grpSpLocks/>
              </p:cNvGrpSpPr>
              <p:nvPr/>
            </p:nvGrpSpPr>
            <p:grpSpPr bwMode="auto">
              <a:xfrm>
                <a:off x="179388" y="836613"/>
                <a:ext cx="8856661" cy="1941512"/>
                <a:chOff x="113" y="527"/>
                <a:chExt cx="5579" cy="1223"/>
              </a:xfrm>
              <a:grpFill/>
            </p:grpSpPr>
            <p:sp>
              <p:nvSpPr>
                <p:cNvPr id="10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13" y="1207"/>
                  <a:ext cx="1769" cy="543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  <a:defRPr/>
                  </a:pPr>
                  <a:r>
                    <a:rPr lang="ru-RU" sz="2500" b="1" dirty="0">
                      <a:solidFill>
                        <a:prstClr val="black"/>
                      </a:solidFill>
                      <a:cs typeface="Arial" charset="0"/>
                    </a:rPr>
                    <a:t>Экваториальная (негроидная)</a:t>
                  </a:r>
                </a:p>
              </p:txBody>
            </p:sp>
            <p:sp>
              <p:nvSpPr>
                <p:cNvPr id="105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2018" y="1207"/>
                  <a:ext cx="1769" cy="304"/>
                </a:xfrm>
                <a:prstGeom prst="rect">
                  <a:avLst/>
                </a:prstGeom>
                <a:solidFill>
                  <a:srgbClr val="F4F99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  <a:defRPr/>
                  </a:pPr>
                  <a:r>
                    <a:rPr lang="ru-RU" sz="2500" b="1" dirty="0">
                      <a:solidFill>
                        <a:prstClr val="black"/>
                      </a:solidFill>
                      <a:cs typeface="Arial" charset="0"/>
                    </a:rPr>
                    <a:t>Монголоидная </a:t>
                  </a:r>
                </a:p>
              </p:txBody>
            </p:sp>
            <p:sp>
              <p:nvSpPr>
                <p:cNvPr id="106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3923" y="1207"/>
                  <a:ext cx="1769" cy="30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  <a:defRPr/>
                  </a:pPr>
                  <a:r>
                    <a:rPr lang="ru-RU" sz="2500" b="1" dirty="0">
                      <a:solidFill>
                        <a:prstClr val="black"/>
                      </a:solidFill>
                      <a:cs typeface="Arial" charset="0"/>
                    </a:rPr>
                    <a:t>Европеоидная </a:t>
                  </a:r>
                </a:p>
              </p:txBody>
            </p:sp>
            <p:sp>
              <p:nvSpPr>
                <p:cNvPr id="107" name="Line 35"/>
                <p:cNvSpPr>
                  <a:spLocks noChangeShapeType="1"/>
                </p:cNvSpPr>
                <p:nvPr/>
              </p:nvSpPr>
              <p:spPr bwMode="auto">
                <a:xfrm>
                  <a:off x="2880" y="799"/>
                  <a:ext cx="0" cy="408"/>
                </a:xfrm>
                <a:prstGeom prst="line">
                  <a:avLst/>
                </a:prstGeom>
                <a:ln>
                  <a:headEnd/>
                  <a:tailEnd type="stealth" w="lg" len="lg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ru-RU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" name="Line 36"/>
                <p:cNvSpPr>
                  <a:spLocks noChangeShapeType="1"/>
                </p:cNvSpPr>
                <p:nvPr/>
              </p:nvSpPr>
              <p:spPr bwMode="auto">
                <a:xfrm>
                  <a:off x="1020" y="527"/>
                  <a:ext cx="0" cy="680"/>
                </a:xfrm>
                <a:prstGeom prst="line">
                  <a:avLst/>
                </a:prstGeom>
                <a:ln>
                  <a:headEnd/>
                  <a:tailEnd type="stealth" w="lg" len="lg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ru-RU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9" name="Line 37"/>
                <p:cNvSpPr>
                  <a:spLocks noChangeShapeType="1"/>
                </p:cNvSpPr>
                <p:nvPr/>
              </p:nvSpPr>
              <p:spPr bwMode="auto">
                <a:xfrm>
                  <a:off x="4830" y="527"/>
                  <a:ext cx="0" cy="680"/>
                </a:xfrm>
                <a:prstGeom prst="line">
                  <a:avLst/>
                </a:prstGeom>
                <a:ln>
                  <a:headEnd/>
                  <a:tailEnd type="stealth" w="lg" len="lg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ru-RU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0" name="Line 38"/>
                <p:cNvSpPr>
                  <a:spLocks noChangeShapeType="1"/>
                </p:cNvSpPr>
                <p:nvPr/>
              </p:nvSpPr>
              <p:spPr bwMode="auto">
                <a:xfrm>
                  <a:off x="1020" y="527"/>
                  <a:ext cx="817" cy="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ru-RU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1" name="Line 39"/>
                <p:cNvSpPr>
                  <a:spLocks noChangeShapeType="1"/>
                </p:cNvSpPr>
                <p:nvPr/>
              </p:nvSpPr>
              <p:spPr bwMode="auto">
                <a:xfrm>
                  <a:off x="4105" y="527"/>
                  <a:ext cx="725" cy="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ru-RU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sp>
        <p:nvSpPr>
          <p:cNvPr id="44" name="Прямоугольник 43"/>
          <p:cNvSpPr/>
          <p:nvPr/>
        </p:nvSpPr>
        <p:spPr>
          <a:xfrm>
            <a:off x="3857625" y="428625"/>
            <a:ext cx="1714500" cy="714375"/>
          </a:xfrm>
          <a:prstGeom prst="rect">
            <a:avLst/>
          </a:prstGeom>
          <a:solidFill>
            <a:schemeClr val="accent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9892" y="5805264"/>
            <a:ext cx="3503996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/>
              <a:t>Чем отличаются представители каждой расы друг от друга?</a:t>
            </a:r>
          </a:p>
        </p:txBody>
      </p:sp>
    </p:spTree>
    <p:extLst>
      <p:ext uri="{BB962C8B-B14F-4D97-AF65-F5344CB8AC3E}">
        <p14:creationId xmlns:p14="http://schemas.microsoft.com/office/powerpoint/2010/main" xmlns="" val="34041223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Киса\Рабочий стол\Новая папка\41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C3EBEB"/>
              </a:clrFrom>
              <a:clrTo>
                <a:srgbClr val="C3EBEB">
                  <a:alpha val="0"/>
                </a:srgbClr>
              </a:clrTo>
            </a:clrChange>
          </a:blip>
          <a:srcRect l="3240" t="1138" r="3250" b="4604"/>
          <a:stretch>
            <a:fillRect/>
          </a:stretch>
        </p:blipFill>
        <p:spPr bwMode="auto">
          <a:xfrm>
            <a:off x="2987824" y="260648"/>
            <a:ext cx="5959658" cy="6264547"/>
          </a:xfrm>
          <a:prstGeom prst="rect">
            <a:avLst/>
          </a:prstGeom>
          <a:noFill/>
          <a:ln w="76200">
            <a:solidFill>
              <a:srgbClr val="968C8C">
                <a:lumMod val="50000"/>
              </a:srgbClr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179511" y="260648"/>
            <a:ext cx="2702233" cy="640871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88900" indent="-88900">
              <a:buAutoNum type="arabicPeriod"/>
            </a:pPr>
            <a:r>
              <a:rPr lang="ru-RU" sz="2200" b="1" dirty="0" smtClean="0"/>
              <a:t>Представители </a:t>
            </a:r>
            <a:r>
              <a:rPr lang="ru-RU" sz="2200" b="1" dirty="0"/>
              <a:t>каких рас проживают на материке Африка</a:t>
            </a:r>
            <a:r>
              <a:rPr lang="ru-RU" sz="2200" b="1" dirty="0" smtClean="0"/>
              <a:t>?</a:t>
            </a:r>
          </a:p>
          <a:p>
            <a:pPr marL="457200" indent="-457200">
              <a:buAutoNum type="arabicPeriod"/>
            </a:pPr>
            <a:endParaRPr lang="ru-RU" sz="2200" b="1" dirty="0"/>
          </a:p>
          <a:p>
            <a:r>
              <a:rPr lang="ru-RU" sz="2200" b="1" dirty="0" smtClean="0"/>
              <a:t>2.В какой части материка проживают представители европеоидной расы?</a:t>
            </a:r>
          </a:p>
          <a:p>
            <a:endParaRPr lang="ru-RU" sz="2200" b="1" dirty="0" smtClean="0"/>
          </a:p>
          <a:p>
            <a:r>
              <a:rPr lang="ru-RU" sz="2200" b="1" dirty="0"/>
              <a:t>3</a:t>
            </a:r>
            <a:r>
              <a:rPr lang="ru-RU" sz="2200" b="1" dirty="0" smtClean="0"/>
              <a:t>. К какой расе относится большая часть населения Африки?</a:t>
            </a:r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1738977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Киса\Рабочий стол\Новая папка\41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C3EBEB"/>
              </a:clrFrom>
              <a:clrTo>
                <a:srgbClr val="C3EBEB">
                  <a:alpha val="0"/>
                </a:srgbClr>
              </a:clrTo>
            </a:clrChange>
          </a:blip>
          <a:srcRect l="3240" t="1138" r="3250" b="4604"/>
          <a:stretch>
            <a:fillRect/>
          </a:stretch>
        </p:blipFill>
        <p:spPr bwMode="auto">
          <a:xfrm>
            <a:off x="6054113" y="3212976"/>
            <a:ext cx="3059833" cy="3216370"/>
          </a:xfrm>
          <a:prstGeom prst="rect">
            <a:avLst/>
          </a:prstGeom>
          <a:noFill/>
          <a:ln w="76200">
            <a:solidFill>
              <a:srgbClr val="968C8C">
                <a:lumMod val="50000"/>
              </a:srgbClr>
            </a:solidFill>
          </a:ln>
        </p:spPr>
      </p:pic>
      <p:pic>
        <p:nvPicPr>
          <p:cNvPr id="5" name="Содержимое 5" descr="Народ-карта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488"/>
          <a:stretch/>
        </p:blipFill>
        <p:spPr bwMode="auto">
          <a:xfrm>
            <a:off x="0" y="104488"/>
            <a:ext cx="6084167" cy="643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084942" y="692696"/>
            <a:ext cx="3059833" cy="23762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/>
              <a:t>Приведите примеры народов для каждой расы</a:t>
            </a:r>
          </a:p>
        </p:txBody>
      </p:sp>
    </p:spTree>
    <p:extLst>
      <p:ext uri="{BB962C8B-B14F-4D97-AF65-F5344CB8AC3E}">
        <p14:creationId xmlns:p14="http://schemas.microsoft.com/office/powerpoint/2010/main" xmlns="" val="585706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/>
          <a:lstStyle/>
          <a:p>
            <a:r>
              <a:rPr lang="ru-RU" dirty="0" smtClean="0"/>
              <a:t>Численность населения Африки составляет 1,1 млрд. человек.</a:t>
            </a:r>
            <a:endParaRPr lang="ru-RU" dirty="0"/>
          </a:p>
        </p:txBody>
      </p:sp>
      <p:pic>
        <p:nvPicPr>
          <p:cNvPr id="4" name="Picture 6" descr="Представитель населения Конг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1700808"/>
            <a:ext cx="3096344" cy="2322258"/>
          </a:xfrm>
          <a:prstGeom prst="rect">
            <a:avLst/>
          </a:prstGeom>
          <a:noFill/>
          <a:ln w="9525">
            <a:solidFill>
              <a:srgbClr val="CEB966"/>
            </a:solidFill>
            <a:miter lim="800000"/>
            <a:headEnd/>
            <a:tailEnd/>
          </a:ln>
        </p:spPr>
      </p:pic>
      <p:pic>
        <p:nvPicPr>
          <p:cNvPr id="1026" name="Picture 2" descr="D:\фото\mankbet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920372"/>
            <a:ext cx="1859556" cy="285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Безымянный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5311" y="4258617"/>
            <a:ext cx="304800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фото\dj550-1208623695-x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4880" y="1529960"/>
            <a:ext cx="3277721" cy="245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фото\5162112_pygmy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5008" y="403201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672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 descr="C:\Documents and Settings\Киса\Рабочий стол\71724-004-2743B5E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50" t="2469" r="8450" b="4938"/>
          <a:stretch>
            <a:fillRect/>
          </a:stretch>
        </p:blipFill>
        <p:spPr bwMode="auto">
          <a:xfrm>
            <a:off x="498238" y="908720"/>
            <a:ext cx="4249738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16463" y="549275"/>
            <a:ext cx="3600450" cy="13223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Плотность </a:t>
            </a:r>
          </a:p>
          <a:p>
            <a:pPr algn="ctr">
              <a:defRPr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населения</a:t>
            </a:r>
          </a:p>
        </p:txBody>
      </p:sp>
      <p:sp>
        <p:nvSpPr>
          <p:cNvPr id="36868" name="Прямоугольник 4"/>
          <p:cNvSpPr>
            <a:spLocks noChangeArrowheads="1"/>
          </p:cNvSpPr>
          <p:nvPr/>
        </p:nvSpPr>
        <p:spPr bwMode="auto">
          <a:xfrm>
            <a:off x="4427538" y="2781300"/>
            <a:ext cx="45720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lnSpc>
                <a:spcPct val="200000"/>
              </a:lnSpc>
            </a:pPr>
            <a:r>
              <a:rPr lang="ru-RU" sz="2400">
                <a:solidFill>
                  <a:srgbClr val="002060"/>
                </a:solidFill>
                <a:latin typeface="Arial Black" pitchFamily="34" charset="0"/>
              </a:rPr>
              <a:t>Средняя плотность населения континента – </a:t>
            </a:r>
          </a:p>
          <a:p>
            <a:pPr algn="r">
              <a:lnSpc>
                <a:spcPct val="200000"/>
              </a:lnSpc>
            </a:pPr>
            <a:r>
              <a:rPr lang="ru-RU" sz="2400">
                <a:solidFill>
                  <a:srgbClr val="002060"/>
                </a:solidFill>
                <a:latin typeface="Arial Black" pitchFamily="34" charset="0"/>
              </a:rPr>
              <a:t>около </a:t>
            </a:r>
            <a:r>
              <a:rPr lang="ru-RU" sz="2400" i="1">
                <a:solidFill>
                  <a:srgbClr val="002060"/>
                </a:solidFill>
                <a:latin typeface="Arial Black" pitchFamily="34" charset="0"/>
              </a:rPr>
              <a:t>30 чел./км </a:t>
            </a:r>
            <a:r>
              <a:rPr lang="ru-RU" sz="2400" i="1" baseline="30000">
                <a:solidFill>
                  <a:srgbClr val="002060"/>
                </a:solidFill>
                <a:latin typeface="Arial Black" pitchFamily="34" charset="0"/>
              </a:rPr>
              <a:t>2</a:t>
            </a:r>
            <a:endParaRPr lang="ru-RU" sz="2400" i="1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1521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86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ln>
            <a:miter lim="800000"/>
            <a:headEnd/>
            <a:tailEnd/>
          </a:ln>
          <a:extLst/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Размещение  населения</a:t>
            </a:r>
            <a:endParaRPr lang="ru-RU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004049" y="1341438"/>
            <a:ext cx="3931990" cy="4829175"/>
          </a:xfrm>
        </p:spPr>
        <p:txBody>
          <a:bodyPr rtlCol="0">
            <a:normAutofit fontScale="62500" lnSpcReduction="20000"/>
          </a:bodyPr>
          <a:lstStyle/>
          <a:p>
            <a:pPr marL="174625" indent="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Каким способом на карте показано размещение населения?</a:t>
            </a:r>
          </a:p>
          <a:p>
            <a:pPr marL="174625" indent="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Как изображаются на карте незаселенные территории?</a:t>
            </a:r>
          </a:p>
          <a:p>
            <a:pPr marL="174625" indent="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Где на материке плотность населения более  100 человек на 1км</a:t>
            </a:r>
            <a:r>
              <a:rPr lang="ru-RU" b="1" baseline="30000" dirty="0" smtClean="0"/>
              <a:t>2</a:t>
            </a:r>
            <a:r>
              <a:rPr lang="ru-RU" b="1" dirty="0" smtClean="0"/>
              <a:t>?  </a:t>
            </a:r>
          </a:p>
          <a:p>
            <a:pPr marL="174625" indent="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Где на материке плотность населения менее  1 человек на 1км</a:t>
            </a:r>
            <a:r>
              <a:rPr lang="ru-RU" b="1" baseline="30000" dirty="0" smtClean="0"/>
              <a:t>2</a:t>
            </a:r>
            <a:r>
              <a:rPr lang="ru-RU" b="1" dirty="0" smtClean="0"/>
              <a:t>?  </a:t>
            </a:r>
          </a:p>
          <a:p>
            <a:pPr marL="174625" indent="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Какая плотность населения преобладает в бассейне реки Конго?</a:t>
            </a:r>
          </a:p>
          <a:p>
            <a:pPr marL="174625" indent="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Какова плотность населения на востоке материка?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ru-RU" b="1" dirty="0"/>
          </a:p>
        </p:txBody>
      </p:sp>
      <p:pic>
        <p:nvPicPr>
          <p:cNvPr id="7" name="Picture 3" descr="C:\Documents and Settings\Киса\Рабочий стол\71724-004-2743B5E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50" t="2469" r="8450" b="4938"/>
          <a:stretch>
            <a:fillRect/>
          </a:stretch>
        </p:blipFill>
        <p:spPr bwMode="auto">
          <a:xfrm>
            <a:off x="467544" y="1192844"/>
            <a:ext cx="4412210" cy="5607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55976" y="6309320"/>
            <a:ext cx="4536504" cy="4906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Карта в атласе -  с.12-13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84318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8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0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605</Words>
  <Application>Microsoft Office PowerPoint</Application>
  <PresentationFormat>Экран (4:3)</PresentationFormat>
  <Paragraphs>86</Paragraphs>
  <Slides>17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Оформление по умолчанию</vt:lpstr>
      <vt:lpstr>1_Оформление по умолчанию</vt:lpstr>
      <vt:lpstr>8_Оформление по умолчанию</vt:lpstr>
      <vt:lpstr>9_Оформление по умолчанию</vt:lpstr>
      <vt:lpstr>10_Оформление по умолчанию</vt:lpstr>
      <vt:lpstr>11_Оформление по умолчанию</vt:lpstr>
      <vt:lpstr>Апекс</vt:lpstr>
      <vt:lpstr>1_Тема Office</vt:lpstr>
      <vt:lpstr>Население Африки</vt:lpstr>
      <vt:lpstr>Слайд 2</vt:lpstr>
      <vt:lpstr>Слайд 3</vt:lpstr>
      <vt:lpstr>Слайд 4</vt:lpstr>
      <vt:lpstr>Слайд 5</vt:lpstr>
      <vt:lpstr>Слайд 6</vt:lpstr>
      <vt:lpstr>Численность населения Африки составляет 1,1 млрд. человек.</vt:lpstr>
      <vt:lpstr>Слайд 8</vt:lpstr>
      <vt:lpstr>Размещение  населения</vt:lpstr>
      <vt:lpstr>Сравнить карты: природные зоны Африки и плотность населения. В каких природных зонах наибольшая плотность населения, наименьшая?  Объяснить закономерность.</vt:lpstr>
      <vt:lpstr>Для каких природных зон характерны данные жилища? Почему в постройках отсутствуют окна?</vt:lpstr>
      <vt:lpstr>Колониальное  прошлое</vt:lpstr>
      <vt:lpstr>Слайд 13</vt:lpstr>
      <vt:lpstr>Слайд 14</vt:lpstr>
      <vt:lpstr>Слайд 15</vt:lpstr>
      <vt:lpstr>Слайд 16</vt:lpstr>
      <vt:lpstr>Домашнее задание.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Население Африки</dc:title>
  <dc:creator>Левановы</dc:creator>
  <cp:lastModifiedBy>PC3</cp:lastModifiedBy>
  <cp:revision>18</cp:revision>
  <dcterms:created xsi:type="dcterms:W3CDTF">2013-11-19T13:13:23Z</dcterms:created>
  <dcterms:modified xsi:type="dcterms:W3CDTF">2018-01-12T04:46:46Z</dcterms:modified>
</cp:coreProperties>
</file>