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37"/>
  </p:notesMasterIdLst>
  <p:sldIdLst>
    <p:sldId id="462" r:id="rId2"/>
    <p:sldId id="463" r:id="rId3"/>
    <p:sldId id="464" r:id="rId4"/>
    <p:sldId id="465" r:id="rId5"/>
    <p:sldId id="466" r:id="rId6"/>
    <p:sldId id="386" r:id="rId7"/>
    <p:sldId id="395" r:id="rId8"/>
    <p:sldId id="396" r:id="rId9"/>
    <p:sldId id="383" r:id="rId10"/>
    <p:sldId id="397" r:id="rId11"/>
    <p:sldId id="398" r:id="rId12"/>
    <p:sldId id="399" r:id="rId13"/>
    <p:sldId id="400" r:id="rId14"/>
    <p:sldId id="419" r:id="rId15"/>
    <p:sldId id="402" r:id="rId16"/>
    <p:sldId id="404" r:id="rId17"/>
    <p:sldId id="405" r:id="rId18"/>
    <p:sldId id="406" r:id="rId19"/>
    <p:sldId id="421" r:id="rId20"/>
    <p:sldId id="423" r:id="rId21"/>
    <p:sldId id="461" r:id="rId22"/>
    <p:sldId id="439" r:id="rId23"/>
    <p:sldId id="438" r:id="rId24"/>
    <p:sldId id="437" r:id="rId25"/>
    <p:sldId id="455" r:id="rId26"/>
    <p:sldId id="426" r:id="rId27"/>
    <p:sldId id="425" r:id="rId28"/>
    <p:sldId id="440" r:id="rId29"/>
    <p:sldId id="424" r:id="rId30"/>
    <p:sldId id="418" r:id="rId31"/>
    <p:sldId id="410" r:id="rId32"/>
    <p:sldId id="403" r:id="rId33"/>
    <p:sldId id="420" r:id="rId34"/>
    <p:sldId id="407" r:id="rId35"/>
    <p:sldId id="408" r:id="rId3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CC"/>
    <a:srgbClr val="006600"/>
    <a:srgbClr val="365D21"/>
    <a:srgbClr val="008000"/>
    <a:srgbClr val="0033CC"/>
    <a:srgbClr val="003300"/>
    <a:srgbClr val="000099"/>
    <a:srgbClr val="66CCFF"/>
    <a:srgbClr val="008080"/>
    <a:srgbClr val="220FB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55" autoAdjust="0"/>
    <p:restoredTop sz="94681" autoAdjust="0"/>
  </p:normalViewPr>
  <p:slideViewPr>
    <p:cSldViewPr>
      <p:cViewPr>
        <p:scale>
          <a:sx n="62" d="100"/>
          <a:sy n="62" d="100"/>
        </p:scale>
        <p:origin x="-2172" y="-6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6.wmf"/><Relationship Id="rId6" Type="http://schemas.openxmlformats.org/officeDocument/2006/relationships/image" Target="../media/image23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01.12.2020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504448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29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13" Type="http://schemas.openxmlformats.org/officeDocument/2006/relationships/oleObject" Target="../embeddings/oleObject5.bin"/><Relationship Id="rId3" Type="http://schemas.openxmlformats.org/officeDocument/2006/relationships/audio" Target="../media/audio9.wav"/><Relationship Id="rId7" Type="http://schemas.openxmlformats.org/officeDocument/2006/relationships/audio" Target="../media/audio4.wav"/><Relationship Id="rId12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audio" Target="../media/audio5.wav"/><Relationship Id="rId11" Type="http://schemas.openxmlformats.org/officeDocument/2006/relationships/oleObject" Target="../embeddings/oleObject3.bin"/><Relationship Id="rId5" Type="http://schemas.openxmlformats.org/officeDocument/2006/relationships/audio" Target="../media/audio1.wav"/><Relationship Id="rId10" Type="http://schemas.openxmlformats.org/officeDocument/2006/relationships/oleObject" Target="../embeddings/oleObject2.bin"/><Relationship Id="rId4" Type="http://schemas.openxmlformats.org/officeDocument/2006/relationships/audio" Target="../media/audio6.wav"/><Relationship Id="rId9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3.wav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1.wav"/><Relationship Id="rId7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5.wav"/><Relationship Id="rId4" Type="http://schemas.openxmlformats.org/officeDocument/2006/relationships/audio" Target="../media/audio9.wav"/><Relationship Id="rId9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6.wav"/><Relationship Id="rId4" Type="http://schemas.openxmlformats.org/officeDocument/2006/relationships/audio" Target="../media/audio3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9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13" Type="http://schemas.openxmlformats.org/officeDocument/2006/relationships/oleObject" Target="../embeddings/oleObject8.bin"/><Relationship Id="rId3" Type="http://schemas.openxmlformats.org/officeDocument/2006/relationships/audio" Target="../media/audio6.wav"/><Relationship Id="rId7" Type="http://schemas.openxmlformats.org/officeDocument/2006/relationships/audio" Target="../media/audio1.wav"/><Relationship Id="rId12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1.bin"/><Relationship Id="rId1" Type="http://schemas.openxmlformats.org/officeDocument/2006/relationships/vmlDrawing" Target="../drawings/vmlDrawing2.vml"/><Relationship Id="rId6" Type="http://schemas.openxmlformats.org/officeDocument/2006/relationships/audio" Target="../media/audio3.wav"/><Relationship Id="rId11" Type="http://schemas.openxmlformats.org/officeDocument/2006/relationships/oleObject" Target="../embeddings/oleObject6.bin"/><Relationship Id="rId5" Type="http://schemas.openxmlformats.org/officeDocument/2006/relationships/audio" Target="../media/audio9.wav"/><Relationship Id="rId15" Type="http://schemas.openxmlformats.org/officeDocument/2006/relationships/oleObject" Target="../embeddings/oleObject10.bin"/><Relationship Id="rId10" Type="http://schemas.openxmlformats.org/officeDocument/2006/relationships/audio" Target="../media/audio5.wav"/><Relationship Id="rId4" Type="http://schemas.openxmlformats.org/officeDocument/2006/relationships/audio" Target="../media/audio4.wav"/><Relationship Id="rId9" Type="http://schemas.openxmlformats.org/officeDocument/2006/relationships/audio" Target="../media/audio10.wav"/><Relationship Id="rId14" Type="http://schemas.openxmlformats.org/officeDocument/2006/relationships/oleObject" Target="../embeddings/oleObject9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4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9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6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9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1.wav"/><Relationship Id="rId4" Type="http://schemas.openxmlformats.org/officeDocument/2006/relationships/audio" Target="../media/audio6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5" Type="http://schemas.openxmlformats.org/officeDocument/2006/relationships/audio" Target="../media/audio3.wav"/><Relationship Id="rId4" Type="http://schemas.openxmlformats.org/officeDocument/2006/relationships/audio" Target="../media/audio6.wav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audio" Target="../media/audio5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7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emf"/><Relationship Id="rId5" Type="http://schemas.openxmlformats.org/officeDocument/2006/relationships/audio" Target="../media/audio4.wav"/><Relationship Id="rId4" Type="http://schemas.openxmlformats.org/officeDocument/2006/relationships/audio" Target="../media/audio5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1.wav"/><Relationship Id="rId4" Type="http://schemas.openxmlformats.org/officeDocument/2006/relationships/audio" Target="../media/audio6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0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8.jpeg"/><Relationship Id="rId3" Type="http://schemas.openxmlformats.org/officeDocument/2006/relationships/audio" Target="../media/audio1.wav"/><Relationship Id="rId7" Type="http://schemas.openxmlformats.org/officeDocument/2006/relationships/image" Target="../media/image3.png"/><Relationship Id="rId12" Type="http://schemas.openxmlformats.org/officeDocument/2006/relationships/image" Target="../media/image7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6.jpeg"/><Relationship Id="rId5" Type="http://schemas.openxmlformats.org/officeDocument/2006/relationships/audio" Target="../media/audio3.wav"/><Relationship Id="rId10" Type="http://schemas.openxmlformats.org/officeDocument/2006/relationships/image" Target="../media/image5.jpeg"/><Relationship Id="rId4" Type="http://schemas.openxmlformats.org/officeDocument/2006/relationships/audio" Target="../media/audio2.wav"/><Relationship Id="rId9" Type="http://schemas.openxmlformats.org/officeDocument/2006/relationships/image" Target="../media/image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5.wav"/><Relationship Id="rId4" Type="http://schemas.openxmlformats.org/officeDocument/2006/relationships/audio" Target="../media/audio8.wav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10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1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7.wav"/><Relationship Id="rId4" Type="http://schemas.openxmlformats.org/officeDocument/2006/relationships/audio" Target="../media/audio3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1.wav"/><Relationship Id="rId4" Type="http://schemas.openxmlformats.org/officeDocument/2006/relationships/audio" Target="../media/audio9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3.wav"/><Relationship Id="rId4" Type="http://schemas.openxmlformats.org/officeDocument/2006/relationships/audio" Target="../media/audio9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4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9.wav"/><Relationship Id="rId4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857232"/>
            <a:ext cx="7215206" cy="2786082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pt-BR" sz="48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pt-BR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pt-BR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1101 1098 1097 1095 1094 </a:t>
            </a:r>
            <a:endParaRPr lang="ru-RU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R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9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500"/>
                            </p:stCondLst>
                            <p:childTnLst>
                              <p:par>
                                <p:cTn id="69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500"/>
                            </p:stCondLst>
                            <p:childTnLst>
                              <p:par>
                                <p:cTn id="76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500"/>
                            </p:stCondLst>
                            <p:childTnLst>
                              <p:par>
                                <p:cTn id="9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0" y="-36733"/>
            <a:ext cx="914400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Величина,  характеризующая интенсивность действий электрического тока, равная работе тока силой в 1 Ампер за 1 секунду это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 тока;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электрическое напряжение;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сопротивление данного проводника;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заряд данного проводника;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тепловое, химическое или магнитное действие тока.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0" y="3071810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Величина,  характеризующая интенсивность действий электрического тока,  равная величине заряда, прошедшего через проводник за 1 секунду это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0" y="4357694"/>
            <a:ext cx="9144000" cy="83099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Прохождение электрического тока по проводнику сопровождается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0" y="5357826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Величина, характеризующая способность проводника препятствовать прохождению по нему электрического тока это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7500958" y="357166"/>
            <a:ext cx="1520838" cy="1477012"/>
            <a:chOff x="7143768" y="642918"/>
            <a:chExt cx="1520838" cy="1477012"/>
          </a:xfrm>
          <a:solidFill>
            <a:schemeClr val="bg1"/>
          </a:solidFill>
        </p:grpSpPr>
        <p:sp>
          <p:nvSpPr>
            <p:cNvPr id="6" name="Text Box 2"/>
            <p:cNvSpPr txBox="1">
              <a:spLocks noChangeArrowheads="1"/>
            </p:cNvSpPr>
            <p:nvPr/>
          </p:nvSpPr>
          <p:spPr bwMode="auto">
            <a:xfrm>
              <a:off x="7143768" y="1012547"/>
              <a:ext cx="1071570" cy="85725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U =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Text Box 3"/>
            <p:cNvSpPr txBox="1">
              <a:spLocks noChangeArrowheads="1"/>
            </p:cNvSpPr>
            <p:nvPr/>
          </p:nvSpPr>
          <p:spPr bwMode="auto">
            <a:xfrm>
              <a:off x="8051822" y="1191239"/>
              <a:ext cx="592144" cy="92869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Text Box 3"/>
            <p:cNvSpPr txBox="1">
              <a:spLocks noChangeArrowheads="1"/>
            </p:cNvSpPr>
            <p:nvPr/>
          </p:nvSpPr>
          <p:spPr bwMode="auto">
            <a:xfrm>
              <a:off x="8072462" y="642918"/>
              <a:ext cx="592144" cy="78581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" name="Прямая соединительная линия 7"/>
            <p:cNvCxnSpPr/>
            <p:nvPr/>
          </p:nvCxnSpPr>
          <p:spPr>
            <a:xfrm>
              <a:off x="8072462" y="1380212"/>
              <a:ext cx="500066" cy="1588"/>
            </a:xfrm>
            <a:prstGeom prst="line">
              <a:avLst/>
            </a:prstGeom>
            <a:grpFill/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Группа 15"/>
          <p:cNvGrpSpPr/>
          <p:nvPr/>
        </p:nvGrpSpPr>
        <p:grpSpPr>
          <a:xfrm>
            <a:off x="7037438" y="2714620"/>
            <a:ext cx="2035156" cy="1487503"/>
            <a:chOff x="6215074" y="3000372"/>
            <a:chExt cx="2035156" cy="1487503"/>
          </a:xfrm>
          <a:solidFill>
            <a:schemeClr val="bg1"/>
          </a:solidFill>
        </p:grpSpPr>
        <p:sp>
          <p:nvSpPr>
            <p:cNvPr id="13" name="Rectangle 152"/>
            <p:cNvSpPr>
              <a:spLocks noChangeArrowheads="1"/>
            </p:cNvSpPr>
            <p:nvPr/>
          </p:nvSpPr>
          <p:spPr bwMode="auto">
            <a:xfrm>
              <a:off x="7572396" y="3000372"/>
              <a:ext cx="677834" cy="76944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4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q                       </a:t>
              </a:r>
              <a:endParaRPr kumimoji="0" lang="nb-NO" sz="5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Text Box 153"/>
            <p:cNvSpPr txBox="1">
              <a:spLocks noChangeArrowheads="1"/>
            </p:cNvSpPr>
            <p:nvPr/>
          </p:nvSpPr>
          <p:spPr bwMode="auto">
            <a:xfrm>
              <a:off x="6215074" y="3286124"/>
              <a:ext cx="1428760" cy="78581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5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kumimoji="0" lang="en-US" sz="4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6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Rectangle 152"/>
            <p:cNvSpPr>
              <a:spLocks noChangeArrowheads="1"/>
            </p:cNvSpPr>
            <p:nvPr/>
          </p:nvSpPr>
          <p:spPr bwMode="auto">
            <a:xfrm rot="-60000">
              <a:off x="7721954" y="3718434"/>
              <a:ext cx="428628" cy="76944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t                       </a:t>
              </a:r>
              <a:endParaRPr kumimoji="0" lang="nb-NO" sz="5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Line 1"/>
            <p:cNvSpPr>
              <a:spLocks noChangeShapeType="1"/>
            </p:cNvSpPr>
            <p:nvPr/>
          </p:nvSpPr>
          <p:spPr bwMode="auto">
            <a:xfrm rot="21420000">
              <a:off x="7643029" y="3786189"/>
              <a:ext cx="571504" cy="45719"/>
            </a:xfrm>
            <a:prstGeom prst="line">
              <a:avLst/>
            </a:prstGeom>
            <a:grp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7104597" y="4596106"/>
            <a:ext cx="2083577" cy="2326098"/>
            <a:chOff x="7131893" y="4500570"/>
            <a:chExt cx="2083577" cy="2326098"/>
          </a:xfrm>
          <a:solidFill>
            <a:schemeClr val="bg1"/>
          </a:solidFill>
        </p:grpSpPr>
        <p:sp>
          <p:nvSpPr>
            <p:cNvPr id="17" name="Прямоугольник 16"/>
            <p:cNvSpPr/>
            <p:nvPr/>
          </p:nvSpPr>
          <p:spPr>
            <a:xfrm>
              <a:off x="8358214" y="4500570"/>
              <a:ext cx="857256" cy="1107996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8453402" y="5718672"/>
              <a:ext cx="619192" cy="1107996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7131893" y="5127981"/>
              <a:ext cx="1214446" cy="101566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6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6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6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Прямая соединительная линия 19"/>
            <p:cNvCxnSpPr/>
            <p:nvPr/>
          </p:nvCxnSpPr>
          <p:spPr>
            <a:xfrm>
              <a:off x="8358214" y="5643578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Прямая со стрелкой 22"/>
          <p:cNvCxnSpPr/>
          <p:nvPr/>
        </p:nvCxnSpPr>
        <p:spPr>
          <a:xfrm>
            <a:off x="323528" y="332656"/>
            <a:ext cx="2520280" cy="1296144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323528" y="1700808"/>
            <a:ext cx="0" cy="172819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 flipV="1">
            <a:off x="179512" y="2852936"/>
            <a:ext cx="1584176" cy="208823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V="1">
            <a:off x="3779912" y="2132856"/>
            <a:ext cx="1008112" cy="388843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1500166" y="6273225"/>
            <a:ext cx="3857652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т№9,10.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стр.14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419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30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0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30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5" grpId="0"/>
      <p:bldP spid="41986" grpId="0"/>
      <p:bldP spid="41987" grpId="0" animBg="1"/>
      <p:bldP spid="4198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6" name="Rectangle 6"/>
          <p:cNvSpPr>
            <a:spLocks noChangeArrowheads="1"/>
          </p:cNvSpPr>
          <p:nvPr/>
        </p:nvSpPr>
        <p:spPr bwMode="auto">
          <a:xfrm>
            <a:off x="0" y="183512"/>
            <a:ext cx="9144000" cy="101566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Выберите правильное выражение для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функциональной зависимости сопротивления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73" name="Rectangle 13"/>
          <p:cNvSpPr>
            <a:spLocks noChangeArrowheads="1"/>
          </p:cNvSpPr>
          <p:nvPr/>
        </p:nvSpPr>
        <p:spPr bwMode="auto">
          <a:xfrm>
            <a:off x="0" y="2199023"/>
            <a:ext cx="9144000" cy="1015663"/>
          </a:xfrm>
          <a:prstGeom prst="rect">
            <a:avLst/>
          </a:prstGeom>
          <a:solidFill>
            <a:srgbClr val="FFFF00">
              <a:alpha val="68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Выберите правильное выражение для определения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силы тока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808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74" name="Rectangle 14"/>
          <p:cNvSpPr>
            <a:spLocks noChangeArrowheads="1"/>
          </p:cNvSpPr>
          <p:nvPr/>
        </p:nvSpPr>
        <p:spPr bwMode="auto">
          <a:xfrm>
            <a:off x="0" y="3214686"/>
            <a:ext cx="9144000" cy="89255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Выберите правильное выражение для определения электрического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напряжения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72" name="Rectangle 12"/>
          <p:cNvSpPr>
            <a:spLocks noChangeArrowheads="1"/>
          </p:cNvSpPr>
          <p:nvPr/>
        </p:nvSpPr>
        <p:spPr bwMode="auto">
          <a:xfrm>
            <a:off x="0" y="1198891"/>
            <a:ext cx="9144000" cy="1015663"/>
          </a:xfrm>
          <a:prstGeom prst="rect">
            <a:avLst/>
          </a:prstGeom>
          <a:solidFill>
            <a:srgbClr val="92D050">
              <a:alpha val="4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Выберите правильное математическое выражение для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закона Ома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0965" name="Object 5"/>
          <p:cNvGraphicFramePr>
            <a:graphicFrameLocks noChangeAspect="1"/>
          </p:cNvGraphicFramePr>
          <p:nvPr/>
        </p:nvGraphicFramePr>
        <p:xfrm>
          <a:off x="7500926" y="4643446"/>
          <a:ext cx="1643074" cy="1684149"/>
        </p:xfrm>
        <a:graphic>
          <a:graphicData uri="http://schemas.openxmlformats.org/presentationml/2006/ole">
            <p:oleObj spid="_x0000_s41001" name="Формула" r:id="rId9" imgW="380835" imgH="393529" progId="Equation.3">
              <p:embed/>
            </p:oleObj>
          </a:graphicData>
        </a:graphic>
      </p:graphicFrame>
      <p:graphicFrame>
        <p:nvGraphicFramePr>
          <p:cNvPr id="40964" name="Object 4"/>
          <p:cNvGraphicFramePr>
            <a:graphicFrameLocks noChangeAspect="1"/>
          </p:cNvGraphicFramePr>
          <p:nvPr/>
        </p:nvGraphicFramePr>
        <p:xfrm>
          <a:off x="5643570" y="5286364"/>
          <a:ext cx="1867296" cy="1571636"/>
        </p:xfrm>
        <a:graphic>
          <a:graphicData uri="http://schemas.openxmlformats.org/presentationml/2006/ole">
            <p:oleObj spid="_x0000_s41002" name="Формула" r:id="rId10" imgW="418918" imgH="393529" progId="Equation.3">
              <p:embed/>
            </p:oleObj>
          </a:graphicData>
        </a:graphic>
      </p:graphicFrame>
      <p:graphicFrame>
        <p:nvGraphicFramePr>
          <p:cNvPr id="40963" name="Object 3"/>
          <p:cNvGraphicFramePr>
            <a:graphicFrameLocks noChangeAspect="1"/>
          </p:cNvGraphicFramePr>
          <p:nvPr/>
        </p:nvGraphicFramePr>
        <p:xfrm>
          <a:off x="1785918" y="5214926"/>
          <a:ext cx="1857388" cy="1643074"/>
        </p:xfrm>
        <a:graphic>
          <a:graphicData uri="http://schemas.openxmlformats.org/presentationml/2006/ole">
            <p:oleObj spid="_x0000_s41003" name="Формула" r:id="rId11" imgW="444307" imgH="418918" progId="Equation.3">
              <p:embed/>
            </p:oleObj>
          </a:graphicData>
        </a:graphic>
      </p:graphicFrame>
      <p:graphicFrame>
        <p:nvGraphicFramePr>
          <p:cNvPr id="40962" name="Object 2"/>
          <p:cNvGraphicFramePr>
            <a:graphicFrameLocks noChangeAspect="1"/>
          </p:cNvGraphicFramePr>
          <p:nvPr/>
        </p:nvGraphicFramePr>
        <p:xfrm>
          <a:off x="3929058" y="4714884"/>
          <a:ext cx="1719635" cy="1438878"/>
        </p:xfrm>
        <a:graphic>
          <a:graphicData uri="http://schemas.openxmlformats.org/presentationml/2006/ole">
            <p:oleObj spid="_x0000_s41004" name="Формула" r:id="rId12" imgW="469696" imgH="393529" progId="Equation.3">
              <p:embed/>
            </p:oleObj>
          </a:graphicData>
        </a:graphic>
      </p:graphicFrame>
      <p:graphicFrame>
        <p:nvGraphicFramePr>
          <p:cNvPr id="40961" name="Object 1"/>
          <p:cNvGraphicFramePr>
            <a:graphicFrameLocks noChangeAspect="1"/>
          </p:cNvGraphicFramePr>
          <p:nvPr/>
        </p:nvGraphicFramePr>
        <p:xfrm>
          <a:off x="0" y="5000636"/>
          <a:ext cx="1643074" cy="1433320"/>
        </p:xfrm>
        <a:graphic>
          <a:graphicData uri="http://schemas.openxmlformats.org/presentationml/2006/ole">
            <p:oleObj spid="_x0000_s41005" name="Формула" r:id="rId13" imgW="444307" imgH="393529" progId="Equation.3">
              <p:embed/>
            </p:oleObj>
          </a:graphicData>
        </a:graphic>
      </p:graphicFrame>
      <p:sp>
        <p:nvSpPr>
          <p:cNvPr id="40971" name="Rectangle 11"/>
          <p:cNvSpPr>
            <a:spLocks noChangeArrowheads="1"/>
          </p:cNvSpPr>
          <p:nvPr/>
        </p:nvSpPr>
        <p:spPr bwMode="auto">
          <a:xfrm>
            <a:off x="0" y="2438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4214818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endParaRPr lang="ru-RU" sz="36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0" y="5929330"/>
            <a:ext cx="5715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endParaRPr lang="ru-RU" sz="36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571736" y="4929198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endParaRPr lang="ru-RU" sz="36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357686" y="5857892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endParaRPr lang="ru-RU" sz="36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71472" y="4214818"/>
            <a:ext cx="14173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IR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215074" y="4857760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endParaRPr lang="ru-RU" sz="36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8001024" y="5857892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</a:t>
            </a:r>
            <a:endParaRPr lang="ru-RU" sz="36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7215206" y="0"/>
            <a:ext cx="1928794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стр.14,15</a:t>
            </a:r>
            <a:endParaRPr lang="ru-RU" sz="2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2000"/>
                                        <p:tgtEl>
                                          <p:spTgt spid="409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84736E-6 L 0.37795 -0.70121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" y="-35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000"/>
                                        <p:tgtEl>
                                          <p:spTgt spid="409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40518E-6 L -0.0776 -0.56337 " pathEditMode="relative" rAng="0" ptsTypes="AA">
                                      <p:cBhvr>
                                        <p:cTn id="51" dur="10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28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2000"/>
                                        <p:tgtEl>
                                          <p:spTgt spid="409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32285E-6 L -0.00052 -0.38344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1000"/>
                                        <p:tgtEl>
                                          <p:spTgt spid="409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88529E-7 L 0.40555 -0.07169 " pathEditMode="relative" rAng="0" ptsTypes="AA">
                                      <p:cBhvr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" y="-3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0556 -0.07169 L -0.01788 -0.01919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" y="2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55412E-6 L 0.56546 -0.31684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3" y="-15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6" grpId="0" animBg="1"/>
      <p:bldP spid="40973" grpId="0" animBg="1"/>
      <p:bldP spid="40974" grpId="0" animBg="1"/>
      <p:bldP spid="40972" grpId="0" animBg="1"/>
      <p:bldP spid="13" grpId="0"/>
      <p:bldP spid="15" grpId="0"/>
      <p:bldP spid="17" grpId="0"/>
      <p:bldP spid="19" grpId="0"/>
      <p:bldP spid="20" grpId="0"/>
      <p:bldP spid="20" grpId="1"/>
      <p:bldP spid="21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0" y="-71462"/>
            <a:ext cx="81439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Единица измерения  сопротивления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6000768"/>
            <a:ext cx="15029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Ватт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3714752"/>
            <a:ext cx="18718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Кулон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4286256"/>
            <a:ext cx="13869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4857760"/>
            <a:ext cx="17281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Вольт 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5357826"/>
            <a:ext cx="20697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Ампер </a:t>
            </a:r>
            <a:endParaRPr lang="ru-RU" sz="3600" dirty="0"/>
          </a:p>
        </p:txBody>
      </p:sp>
      <p:sp>
        <p:nvSpPr>
          <p:cNvPr id="39971" name="Rectangle 3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9976" name="Rectangle 40"/>
          <p:cNvSpPr>
            <a:spLocks noChangeArrowheads="1"/>
          </p:cNvSpPr>
          <p:nvPr/>
        </p:nvSpPr>
        <p:spPr bwMode="auto">
          <a:xfrm>
            <a:off x="0" y="857232"/>
            <a:ext cx="64266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Единица измерения заряда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0" y="2000240"/>
            <a:ext cx="67002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6. Единица измерения напряжения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010" name="Rectangle 7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0015" name="Rectangle 79"/>
          <p:cNvSpPr>
            <a:spLocks noChangeArrowheads="1"/>
          </p:cNvSpPr>
          <p:nvPr/>
        </p:nvSpPr>
        <p:spPr bwMode="auto">
          <a:xfrm>
            <a:off x="0" y="2857496"/>
            <a:ext cx="795673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Единица измерения силы тока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357950" y="6273225"/>
            <a:ext cx="2786050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стр.14,15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99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9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0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0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8.97317E-7 L 0.77882 -0.6228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9" y="-31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22109E-6 L 0.68941 -0.39894 " pathEditMode="relative" rAng="0" ptsTypes="AA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5" y="-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3.75578E-6 L 0.74896 -0.56406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4" y="-28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4306 -0.55365 L 0.92223 -0.55365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26735E-6 L 0.72084 -0.40795 " pathEditMode="relative" rAng="0" ptsTypes="AA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" y="-20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4.56059E-6 L 0.7415 -0.28607 " pathEditMode="relative" rAng="0" ptsTypes="AA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1" y="-14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7" grpId="0"/>
      <p:bldP spid="3" grpId="0"/>
      <p:bldP spid="3" grpId="1"/>
      <p:bldP spid="4" grpId="0"/>
      <p:bldP spid="5" grpId="0"/>
      <p:bldP spid="6" grpId="0"/>
      <p:bldP spid="7" grpId="0"/>
      <p:bldP spid="7" grpId="1"/>
      <p:bldP spid="39976" grpId="0"/>
      <p:bldP spid="43" grpId="0"/>
      <p:bldP spid="400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0" y="184666"/>
            <a:ext cx="6572264" cy="83099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Показания приборов приведены на схеме.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можно  найти и чему оно равно?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8914" name="Group 2"/>
          <p:cNvGrpSpPr>
            <a:grpSpLocks/>
          </p:cNvGrpSpPr>
          <p:nvPr/>
        </p:nvGrpSpPr>
        <p:grpSpPr bwMode="auto">
          <a:xfrm>
            <a:off x="6438930" y="142852"/>
            <a:ext cx="2562226" cy="1858970"/>
            <a:chOff x="7909" y="8280"/>
            <a:chExt cx="2079" cy="1480"/>
          </a:xfrm>
        </p:grpSpPr>
        <p:grpSp>
          <p:nvGrpSpPr>
            <p:cNvPr id="38915" name="Group 3"/>
            <p:cNvGrpSpPr>
              <a:grpSpLocks/>
            </p:cNvGrpSpPr>
            <p:nvPr/>
          </p:nvGrpSpPr>
          <p:grpSpPr bwMode="auto">
            <a:xfrm>
              <a:off x="7909" y="8280"/>
              <a:ext cx="2072" cy="1480"/>
              <a:chOff x="1469" y="2644"/>
              <a:chExt cx="2072" cy="1480"/>
            </a:xfrm>
          </p:grpSpPr>
          <p:sp>
            <p:nvSpPr>
              <p:cNvPr id="38916" name="Rectangle 4"/>
              <p:cNvSpPr>
                <a:spLocks noChangeArrowheads="1"/>
              </p:cNvSpPr>
              <p:nvPr/>
            </p:nvSpPr>
            <p:spPr bwMode="auto">
              <a:xfrm>
                <a:off x="1848" y="3341"/>
                <a:ext cx="529" cy="161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8917" name="Group 5"/>
              <p:cNvGrpSpPr>
                <a:grpSpLocks/>
              </p:cNvGrpSpPr>
              <p:nvPr/>
            </p:nvGrpSpPr>
            <p:grpSpPr bwMode="auto">
              <a:xfrm>
                <a:off x="1469" y="2644"/>
                <a:ext cx="2072" cy="1480"/>
                <a:chOff x="1637" y="2644"/>
                <a:chExt cx="2072" cy="1480"/>
              </a:xfrm>
            </p:grpSpPr>
            <p:sp>
              <p:nvSpPr>
                <p:cNvPr id="38918" name="Line 6"/>
                <p:cNvSpPr>
                  <a:spLocks noChangeShapeType="1"/>
                </p:cNvSpPr>
                <p:nvPr/>
              </p:nvSpPr>
              <p:spPr bwMode="auto">
                <a:xfrm flipH="1">
                  <a:off x="1659" y="3412"/>
                  <a:ext cx="35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38919" name="Group 7"/>
                <p:cNvGrpSpPr>
                  <a:grpSpLocks/>
                </p:cNvGrpSpPr>
                <p:nvPr/>
              </p:nvGrpSpPr>
              <p:grpSpPr bwMode="auto">
                <a:xfrm>
                  <a:off x="1637" y="2644"/>
                  <a:ext cx="2072" cy="1342"/>
                  <a:chOff x="1637" y="2644"/>
                  <a:chExt cx="2072" cy="1342"/>
                </a:xfrm>
              </p:grpSpPr>
              <p:sp>
                <p:nvSpPr>
                  <p:cNvPr id="38920" name="Line 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555" y="3412"/>
                    <a:ext cx="357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38921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2913" y="3172"/>
                    <a:ext cx="794" cy="725"/>
                    <a:chOff x="5000" y="7596"/>
                    <a:chExt cx="794" cy="725"/>
                  </a:xfrm>
                </p:grpSpPr>
                <p:grpSp>
                  <p:nvGrpSpPr>
                    <p:cNvPr id="38922" name="Group 1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074" y="7596"/>
                      <a:ext cx="702" cy="725"/>
                      <a:chOff x="5074" y="7596"/>
                      <a:chExt cx="702" cy="725"/>
                    </a:xfrm>
                  </p:grpSpPr>
                  <p:sp>
                    <p:nvSpPr>
                      <p:cNvPr id="38923" name="Text Box 11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5074" y="7596"/>
                        <a:ext cx="702" cy="7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36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 </a:t>
                        </a:r>
                        <a:r>
                          <a:rPr kumimoji="0" lang="ru-RU" sz="36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А</a:t>
                        </a:r>
                        <a:endParaRPr kumimoji="0" lang="ru-RU" sz="5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38924" name="Oval 1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256" y="7664"/>
                        <a:ext cx="300" cy="335"/>
                      </a:xfrm>
                      <a:prstGeom prst="ellips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38925" name="Line 13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000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8926" name="Line 14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564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38927" name="Group 15"/>
                  <p:cNvGrpSpPr>
                    <a:grpSpLocks/>
                  </p:cNvGrpSpPr>
                  <p:nvPr/>
                </p:nvGrpSpPr>
                <p:grpSpPr bwMode="auto">
                  <a:xfrm>
                    <a:off x="1877" y="2644"/>
                    <a:ext cx="1096" cy="760"/>
                    <a:chOff x="9377" y="4873"/>
                    <a:chExt cx="1130" cy="760"/>
                  </a:xfrm>
                </p:grpSpPr>
                <p:grpSp>
                  <p:nvGrpSpPr>
                    <p:cNvPr id="38928" name="Group 1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711" y="4873"/>
                      <a:ext cx="599" cy="530"/>
                      <a:chOff x="9711" y="4873"/>
                      <a:chExt cx="599" cy="530"/>
                    </a:xfrm>
                  </p:grpSpPr>
                  <p:sp>
                    <p:nvSpPr>
                      <p:cNvPr id="38929" name="Text Box 17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9711" y="4873"/>
                        <a:ext cx="599" cy="53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36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V</a:t>
                        </a:r>
                        <a:endParaRPr kumimoji="0" lang="ru-RU" sz="5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38930" name="Oval 1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779" y="4917"/>
                        <a:ext cx="346" cy="334"/>
                      </a:xfrm>
                      <a:prstGeom prst="ellips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38931" name="Line 1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0127" y="5092"/>
                      <a:ext cx="38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8932" name="Line 2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390" y="5093"/>
                      <a:ext cx="38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8933" name="Line 2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377" y="5091"/>
                      <a:ext cx="0" cy="54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8934" name="Line 2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0495" y="5091"/>
                      <a:ext cx="0" cy="54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38935" name="Line 23"/>
                  <p:cNvSpPr>
                    <a:spLocks noChangeShapeType="1"/>
                  </p:cNvSpPr>
                  <p:nvPr/>
                </p:nvSpPr>
                <p:spPr bwMode="auto">
                  <a:xfrm>
                    <a:off x="3709" y="3410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8936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1647" y="3398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8937" name="Line 2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972" y="3985"/>
                    <a:ext cx="737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8938" name="Line 2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637" y="3973"/>
                    <a:ext cx="737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38939" name="Group 27"/>
                <p:cNvGrpSpPr>
                  <a:grpSpLocks/>
                </p:cNvGrpSpPr>
                <p:nvPr/>
              </p:nvGrpSpPr>
              <p:grpSpPr bwMode="auto">
                <a:xfrm>
                  <a:off x="2881" y="3848"/>
                  <a:ext cx="184" cy="276"/>
                  <a:chOff x="3503" y="4378"/>
                  <a:chExt cx="184" cy="276"/>
                </a:xfrm>
              </p:grpSpPr>
              <p:sp>
                <p:nvSpPr>
                  <p:cNvPr id="38940" name="Oval 28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8941" name="Line 2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38942" name="Group 30"/>
                <p:cNvGrpSpPr>
                  <a:grpSpLocks/>
                </p:cNvGrpSpPr>
                <p:nvPr/>
              </p:nvGrpSpPr>
              <p:grpSpPr bwMode="auto">
                <a:xfrm>
                  <a:off x="2294" y="3825"/>
                  <a:ext cx="184" cy="276"/>
                  <a:chOff x="3503" y="4378"/>
                  <a:chExt cx="184" cy="276"/>
                </a:xfrm>
              </p:grpSpPr>
              <p:sp>
                <p:nvSpPr>
                  <p:cNvPr id="38943" name="Oval 31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8944" name="Line 3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sp>
          <p:nvSpPr>
            <p:cNvPr id="38945" name="Text Box 33"/>
            <p:cNvSpPr txBox="1">
              <a:spLocks noChangeArrowheads="1"/>
            </p:cNvSpPr>
            <p:nvPr/>
          </p:nvSpPr>
          <p:spPr bwMode="auto">
            <a:xfrm>
              <a:off x="8704" y="8436"/>
              <a:ext cx="727" cy="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2В</a:t>
              </a:r>
              <a:endParaRPr kumimoji="0" lang="ru-RU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946" name="Text Box 34"/>
            <p:cNvSpPr txBox="1">
              <a:spLocks noChangeArrowheads="1"/>
            </p:cNvSpPr>
            <p:nvPr/>
          </p:nvSpPr>
          <p:spPr bwMode="auto">
            <a:xfrm>
              <a:off x="9261" y="9120"/>
              <a:ext cx="727" cy="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4А</a:t>
              </a:r>
              <a:endParaRPr kumimoji="0" lang="ru-RU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8947" name="Rectangle 35"/>
          <p:cNvSpPr>
            <a:spLocks noChangeArrowheads="1"/>
          </p:cNvSpPr>
          <p:nvPr/>
        </p:nvSpPr>
        <p:spPr bwMode="auto">
          <a:xfrm>
            <a:off x="0" y="1000108"/>
            <a:ext cx="4857752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Мощность(2 Вт)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Сопротивление (8 Ом) </a:t>
            </a: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Сопротивление (0,5 Ома)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Мощность  (0,5 Вт)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Сопротивление (2 Ома)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85720" y="3214686"/>
            <a:ext cx="3321166" cy="584775"/>
          </a:xfrm>
          <a:prstGeom prst="rect">
            <a:avLst/>
          </a:prstGeom>
          <a:solidFill>
            <a:srgbClr val="66CCFF">
              <a:alpha val="23000"/>
            </a:srgb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Мощность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 Вт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lang="ru-RU" sz="3200" dirty="0"/>
          </a:p>
        </p:txBody>
      </p:sp>
      <p:pic>
        <p:nvPicPr>
          <p:cNvPr id="38" name="Рисунок 37" descr="2011-11-21 15.35.30.jpg"/>
          <p:cNvPicPr>
            <a:picLocks noChangeAspect="1"/>
          </p:cNvPicPr>
          <p:nvPr/>
        </p:nvPicPr>
        <p:blipFill>
          <a:blip r:embed="rId9" cstate="print"/>
          <a:srcRect l="16920" t="5714" r="2793" b="13334"/>
          <a:stretch>
            <a:fillRect/>
          </a:stretch>
        </p:blipFill>
        <p:spPr>
          <a:xfrm rot="5400000">
            <a:off x="4250512" y="250024"/>
            <a:ext cx="4929222" cy="4857752"/>
          </a:xfrm>
          <a:prstGeom prst="rect">
            <a:avLst/>
          </a:prstGeom>
        </p:spPr>
      </p:pic>
      <p:sp>
        <p:nvSpPr>
          <p:cNvPr id="39" name="Скругленный прямоугольник 38"/>
          <p:cNvSpPr/>
          <p:nvPr/>
        </p:nvSpPr>
        <p:spPr>
          <a:xfrm>
            <a:off x="285720" y="1928802"/>
            <a:ext cx="4429156" cy="428628"/>
          </a:xfrm>
          <a:prstGeom prst="roundRect">
            <a:avLst/>
          </a:prstGeom>
          <a:noFill/>
          <a:ln w="412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0" name="Группа 39"/>
          <p:cNvGrpSpPr/>
          <p:nvPr/>
        </p:nvGrpSpPr>
        <p:grpSpPr>
          <a:xfrm>
            <a:off x="1059663" y="4195898"/>
            <a:ext cx="2655081" cy="2237550"/>
            <a:chOff x="7560521" y="4741143"/>
            <a:chExt cx="1654949" cy="1792672"/>
          </a:xfrm>
          <a:solidFill>
            <a:schemeClr val="bg1"/>
          </a:solidFill>
        </p:grpSpPr>
        <p:sp>
          <p:nvSpPr>
            <p:cNvPr id="41" name="Прямоугольник 40"/>
            <p:cNvSpPr/>
            <p:nvPr/>
          </p:nvSpPr>
          <p:spPr>
            <a:xfrm>
              <a:off x="7560521" y="5214950"/>
              <a:ext cx="1214446" cy="88770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6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6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8358214" y="4741143"/>
              <a:ext cx="857256" cy="96167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72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7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8512965" y="5572140"/>
              <a:ext cx="619192" cy="96167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7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endParaRPr lang="ru-RU" sz="7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4" name="Прямая соединительная линия 43"/>
            <p:cNvCxnSpPr/>
            <p:nvPr/>
          </p:nvCxnSpPr>
          <p:spPr>
            <a:xfrm>
              <a:off x="8358214" y="5643578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Прямоугольник 44"/>
          <p:cNvSpPr/>
          <p:nvPr/>
        </p:nvSpPr>
        <p:spPr>
          <a:xfrm>
            <a:off x="7429520" y="2000240"/>
            <a:ext cx="857256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1В</a:t>
            </a:r>
            <a:endParaRPr lang="ru-RU" sz="4000" dirty="0">
              <a:solidFill>
                <a:srgbClr val="0000CC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7929554" y="3929066"/>
            <a:ext cx="1214446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0,5А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7" name="Rectangle 35"/>
          <p:cNvSpPr>
            <a:spLocks noChangeArrowheads="1"/>
          </p:cNvSpPr>
          <p:nvPr/>
        </p:nvSpPr>
        <p:spPr bwMode="auto">
          <a:xfrm>
            <a:off x="3929058" y="5214950"/>
            <a:ext cx="5214942" cy="138499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3600" b="1" i="0" u="none" strike="noStrike" cap="none" normalizeH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Мощность(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Вт)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Сопротивление (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Ом)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0" y="6273225"/>
            <a:ext cx="1857356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стр.15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7286644" y="0"/>
            <a:ext cx="1857356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стр.20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389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389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9" dur="2000" fill="hold"/>
                                        <p:tgtEl>
                                          <p:spTgt spid="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2000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20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3" grpId="0" animBg="1"/>
      <p:bldP spid="38947" grpId="0"/>
      <p:bldP spid="37" grpId="0" animBg="1"/>
      <p:bldP spid="39" grpId="0" animBg="1"/>
      <p:bldP spid="45" grpId="0" animBg="1"/>
      <p:bldP spid="46" grpId="0" animBg="1"/>
      <p:bldP spid="47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0" y="214006"/>
            <a:ext cx="9144000" cy="1754326"/>
          </a:xfrm>
          <a:prstGeom prst="rect">
            <a:avLst/>
          </a:prstGeom>
          <a:solidFill>
            <a:schemeClr val="bg2">
              <a:lumMod val="90000"/>
              <a:alpha val="3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Каково напряжение на участке цепи сопротивлением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800 к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 при силе тока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 м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А?</a:t>
            </a:r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Ответ выразите в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кВ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с точностью до десятых..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6286065" y="1785926"/>
            <a:ext cx="2786529" cy="2500330"/>
            <a:chOff x="7909" y="8280"/>
            <a:chExt cx="2261" cy="1480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7909" y="8280"/>
              <a:ext cx="2072" cy="1480"/>
              <a:chOff x="1469" y="2644"/>
              <a:chExt cx="2072" cy="1480"/>
            </a:xfrm>
          </p:grpSpPr>
          <p:sp>
            <p:nvSpPr>
              <p:cNvPr id="7" name="Rectangle 4"/>
              <p:cNvSpPr>
                <a:spLocks noChangeArrowheads="1"/>
              </p:cNvSpPr>
              <p:nvPr/>
            </p:nvSpPr>
            <p:spPr bwMode="auto">
              <a:xfrm>
                <a:off x="1848" y="3341"/>
                <a:ext cx="529" cy="161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4" name="Group 5"/>
              <p:cNvGrpSpPr>
                <a:grpSpLocks/>
              </p:cNvGrpSpPr>
              <p:nvPr/>
            </p:nvGrpSpPr>
            <p:grpSpPr bwMode="auto">
              <a:xfrm>
                <a:off x="1469" y="2644"/>
                <a:ext cx="2072" cy="1480"/>
                <a:chOff x="1637" y="2644"/>
                <a:chExt cx="2072" cy="1480"/>
              </a:xfrm>
            </p:grpSpPr>
            <p:sp>
              <p:nvSpPr>
                <p:cNvPr id="9" name="Line 6"/>
                <p:cNvSpPr>
                  <a:spLocks noChangeShapeType="1"/>
                </p:cNvSpPr>
                <p:nvPr/>
              </p:nvSpPr>
              <p:spPr bwMode="auto">
                <a:xfrm flipH="1">
                  <a:off x="1659" y="3412"/>
                  <a:ext cx="35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8" name="Group 7"/>
                <p:cNvGrpSpPr>
                  <a:grpSpLocks/>
                </p:cNvGrpSpPr>
                <p:nvPr/>
              </p:nvGrpSpPr>
              <p:grpSpPr bwMode="auto">
                <a:xfrm>
                  <a:off x="1637" y="2644"/>
                  <a:ext cx="2072" cy="1342"/>
                  <a:chOff x="1637" y="2644"/>
                  <a:chExt cx="2072" cy="1342"/>
                </a:xfrm>
              </p:grpSpPr>
              <p:sp>
                <p:nvSpPr>
                  <p:cNvPr id="17" name="Line 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555" y="3412"/>
                    <a:ext cx="357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1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2913" y="3172"/>
                    <a:ext cx="794" cy="725"/>
                    <a:chOff x="5000" y="7596"/>
                    <a:chExt cx="794" cy="725"/>
                  </a:xfrm>
                </p:grpSpPr>
                <p:grpSp>
                  <p:nvGrpSpPr>
                    <p:cNvPr id="11" name="Group 1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074" y="7596"/>
                      <a:ext cx="702" cy="725"/>
                      <a:chOff x="5074" y="7596"/>
                      <a:chExt cx="702" cy="725"/>
                    </a:xfrm>
                  </p:grpSpPr>
                  <p:sp>
                    <p:nvSpPr>
                      <p:cNvPr id="34" name="Text Box 11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5074" y="7596"/>
                        <a:ext cx="702" cy="7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36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 </a:t>
                        </a:r>
                        <a:r>
                          <a:rPr kumimoji="0" lang="ru-RU" sz="36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А</a:t>
                        </a:r>
                        <a:endParaRPr kumimoji="0" lang="ru-RU" sz="5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35" name="Oval 1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256" y="7664"/>
                        <a:ext cx="300" cy="335"/>
                      </a:xfrm>
                      <a:prstGeom prst="ellips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32" name="Line 13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000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3" name="Line 14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564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12" name="Group 15"/>
                  <p:cNvGrpSpPr>
                    <a:grpSpLocks/>
                  </p:cNvGrpSpPr>
                  <p:nvPr/>
                </p:nvGrpSpPr>
                <p:grpSpPr bwMode="auto">
                  <a:xfrm>
                    <a:off x="1877" y="2644"/>
                    <a:ext cx="1096" cy="760"/>
                    <a:chOff x="9377" y="4873"/>
                    <a:chExt cx="1130" cy="760"/>
                  </a:xfrm>
                </p:grpSpPr>
                <p:grpSp>
                  <p:nvGrpSpPr>
                    <p:cNvPr id="18" name="Group 1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711" y="4873"/>
                      <a:ext cx="599" cy="530"/>
                      <a:chOff x="9711" y="4873"/>
                      <a:chExt cx="599" cy="530"/>
                    </a:xfrm>
                  </p:grpSpPr>
                  <p:sp>
                    <p:nvSpPr>
                      <p:cNvPr id="29" name="Text Box 17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9711" y="4873"/>
                        <a:ext cx="599" cy="53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36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V</a:t>
                        </a:r>
                        <a:endParaRPr kumimoji="0" lang="ru-RU" sz="5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30" name="Oval 1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779" y="4917"/>
                        <a:ext cx="346" cy="334"/>
                      </a:xfrm>
                      <a:prstGeom prst="ellips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25" name="Line 1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0127" y="5092"/>
                      <a:ext cx="38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6" name="Line 2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390" y="5093"/>
                      <a:ext cx="38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7" name="Line 2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377" y="5091"/>
                      <a:ext cx="0" cy="54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8" name="Line 2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0495" y="5091"/>
                      <a:ext cx="0" cy="54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20" name="Line 23"/>
                  <p:cNvSpPr>
                    <a:spLocks noChangeShapeType="1"/>
                  </p:cNvSpPr>
                  <p:nvPr/>
                </p:nvSpPr>
                <p:spPr bwMode="auto">
                  <a:xfrm>
                    <a:off x="3709" y="3410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1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1647" y="3398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2" name="Line 2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972" y="3985"/>
                    <a:ext cx="737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3" name="Line 2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637" y="3973"/>
                    <a:ext cx="737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9" name="Group 27"/>
                <p:cNvGrpSpPr>
                  <a:grpSpLocks/>
                </p:cNvGrpSpPr>
                <p:nvPr/>
              </p:nvGrpSpPr>
              <p:grpSpPr bwMode="auto">
                <a:xfrm>
                  <a:off x="2881" y="3848"/>
                  <a:ext cx="184" cy="276"/>
                  <a:chOff x="3503" y="4378"/>
                  <a:chExt cx="184" cy="276"/>
                </a:xfrm>
              </p:grpSpPr>
              <p:sp>
                <p:nvSpPr>
                  <p:cNvPr id="15" name="Oval 28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6" name="Line 2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24" name="Group 30"/>
                <p:cNvGrpSpPr>
                  <a:grpSpLocks/>
                </p:cNvGrpSpPr>
                <p:nvPr/>
              </p:nvGrpSpPr>
              <p:grpSpPr bwMode="auto">
                <a:xfrm>
                  <a:off x="2294" y="3825"/>
                  <a:ext cx="184" cy="276"/>
                  <a:chOff x="3503" y="4378"/>
                  <a:chExt cx="184" cy="276"/>
                </a:xfrm>
              </p:grpSpPr>
              <p:sp>
                <p:nvSpPr>
                  <p:cNvPr id="13" name="Oval 31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4" name="Line 3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sp>
          <p:nvSpPr>
            <p:cNvPr id="5" name="Text Box 33"/>
            <p:cNvSpPr txBox="1">
              <a:spLocks noChangeArrowheads="1"/>
            </p:cNvSpPr>
            <p:nvPr/>
          </p:nvSpPr>
          <p:spPr bwMode="auto">
            <a:xfrm>
              <a:off x="8704" y="8436"/>
              <a:ext cx="727" cy="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?</a:t>
              </a:r>
              <a:r>
                <a: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В</a:t>
              </a:r>
              <a:endParaRPr kumimoji="0" lang="ru-RU" sz="54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Text Box 34"/>
            <p:cNvSpPr txBox="1">
              <a:spLocks noChangeArrowheads="1"/>
            </p:cNvSpPr>
            <p:nvPr/>
          </p:nvSpPr>
          <p:spPr bwMode="auto">
            <a:xfrm>
              <a:off x="9261" y="9120"/>
              <a:ext cx="909" cy="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м</a:t>
              </a:r>
              <a:r>
                <a: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endParaRPr kumimoji="0" lang="ru-RU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6" name="Прямоугольник 35"/>
          <p:cNvSpPr/>
          <p:nvPr/>
        </p:nvSpPr>
        <p:spPr>
          <a:xfrm>
            <a:off x="6510119" y="3143248"/>
            <a:ext cx="16337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800 к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 </a:t>
            </a:r>
            <a:endParaRPr lang="ru-RU" sz="28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76958" y="1928802"/>
            <a:ext cx="1848583" cy="92333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IR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91240" y="3000372"/>
            <a:ext cx="5638082" cy="92333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54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800×</a:t>
            </a:r>
            <a:r>
              <a:rPr lang="ru-RU" sz="5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5400" b="1" baseline="30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4×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5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-3</a:t>
            </a:r>
            <a:endParaRPr lang="ru-RU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0" y="4357694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200В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2.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200мВ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3,20 кВ</a:t>
            </a:r>
            <a:r>
              <a:rPr lang="ru-RU" sz="32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32кВ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5.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5мкВ</a:t>
            </a:r>
          </a:p>
          <a:p>
            <a:pPr marL="514350" indent="-514350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= ………. 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3428992" y="4286256"/>
            <a:ext cx="2000264" cy="571504"/>
          </a:xfrm>
          <a:prstGeom prst="roundRect">
            <a:avLst/>
          </a:prstGeom>
          <a:noFill/>
          <a:ln w="412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1500166" y="6273225"/>
            <a:ext cx="2143140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стр.20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378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89" grpId="0" animBg="1"/>
      <p:bldP spid="36" grpId="0"/>
      <p:bldP spid="37" grpId="0" animBg="1"/>
      <p:bldP spid="38" grpId="0" animBg="1"/>
      <p:bldP spid="39" grpId="0"/>
      <p:bldP spid="4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84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36865" name="Group 1"/>
          <p:cNvGrpSpPr>
            <a:grpSpLocks/>
          </p:cNvGrpSpPr>
          <p:nvPr/>
        </p:nvGrpSpPr>
        <p:grpSpPr bwMode="auto">
          <a:xfrm>
            <a:off x="4643406" y="2928934"/>
            <a:ext cx="4500594" cy="2571768"/>
            <a:chOff x="8040" y="8280"/>
            <a:chExt cx="3480" cy="2055"/>
          </a:xfrm>
        </p:grpSpPr>
        <p:grpSp>
          <p:nvGrpSpPr>
            <p:cNvPr id="36868" name="Group 4"/>
            <p:cNvGrpSpPr>
              <a:grpSpLocks/>
            </p:cNvGrpSpPr>
            <p:nvPr/>
          </p:nvGrpSpPr>
          <p:grpSpPr bwMode="auto">
            <a:xfrm>
              <a:off x="8040" y="8280"/>
              <a:ext cx="3480" cy="2055"/>
              <a:chOff x="8100" y="8205"/>
              <a:chExt cx="3480" cy="2055"/>
            </a:xfrm>
          </p:grpSpPr>
          <p:grpSp>
            <p:nvGrpSpPr>
              <p:cNvPr id="36876" name="Group 12"/>
              <p:cNvGrpSpPr>
                <a:grpSpLocks/>
              </p:cNvGrpSpPr>
              <p:nvPr/>
            </p:nvGrpSpPr>
            <p:grpSpPr bwMode="auto">
              <a:xfrm>
                <a:off x="8820" y="8379"/>
                <a:ext cx="2120" cy="1521"/>
                <a:chOff x="4873" y="2557"/>
                <a:chExt cx="2120" cy="1521"/>
              </a:xfrm>
            </p:grpSpPr>
            <p:sp>
              <p:nvSpPr>
                <p:cNvPr id="36883" name="Line 19"/>
                <p:cNvSpPr>
                  <a:spLocks noChangeShapeType="1"/>
                </p:cNvSpPr>
                <p:nvPr/>
              </p:nvSpPr>
              <p:spPr bwMode="auto">
                <a:xfrm flipV="1">
                  <a:off x="4931" y="2557"/>
                  <a:ext cx="0" cy="1521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882" name="Line 18"/>
                <p:cNvSpPr>
                  <a:spLocks noChangeShapeType="1"/>
                </p:cNvSpPr>
                <p:nvPr/>
              </p:nvSpPr>
              <p:spPr bwMode="auto">
                <a:xfrm>
                  <a:off x="4873" y="4032"/>
                  <a:ext cx="2120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881" name="Line 17"/>
                <p:cNvSpPr>
                  <a:spLocks noChangeShapeType="1"/>
                </p:cNvSpPr>
                <p:nvPr/>
              </p:nvSpPr>
              <p:spPr bwMode="auto">
                <a:xfrm flipV="1">
                  <a:off x="4931" y="2903"/>
                  <a:ext cx="887" cy="1117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880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4919" y="3433"/>
                  <a:ext cx="1348" cy="599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879" name="Line 15"/>
                <p:cNvSpPr>
                  <a:spLocks noChangeShapeType="1"/>
                </p:cNvSpPr>
                <p:nvPr/>
              </p:nvSpPr>
              <p:spPr bwMode="auto">
                <a:xfrm>
                  <a:off x="5679" y="2892"/>
                  <a:ext cx="0" cy="1175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878" name="Line 14"/>
                <p:cNvSpPr>
                  <a:spLocks noChangeShapeType="1"/>
                </p:cNvSpPr>
                <p:nvPr/>
              </p:nvSpPr>
              <p:spPr bwMode="auto">
                <a:xfrm>
                  <a:off x="4931" y="3086"/>
                  <a:ext cx="1163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877" name="Line 13"/>
                <p:cNvSpPr>
                  <a:spLocks noChangeShapeType="1"/>
                </p:cNvSpPr>
                <p:nvPr/>
              </p:nvSpPr>
              <p:spPr bwMode="auto">
                <a:xfrm>
                  <a:off x="4931" y="3708"/>
                  <a:ext cx="1163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6875" name="Text Box 11"/>
              <p:cNvSpPr txBox="1">
                <a:spLocks noChangeArrowheads="1"/>
              </p:cNvSpPr>
              <p:nvPr/>
            </p:nvSpPr>
            <p:spPr bwMode="auto">
              <a:xfrm>
                <a:off x="8280" y="8205"/>
                <a:ext cx="975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I(А)</a:t>
                </a:r>
                <a:endParaRPr kumimoji="0" lang="en-US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874" name="Text Box 10"/>
              <p:cNvSpPr txBox="1">
                <a:spLocks noChangeArrowheads="1"/>
              </p:cNvSpPr>
              <p:nvPr/>
            </p:nvSpPr>
            <p:spPr bwMode="auto">
              <a:xfrm>
                <a:off x="10680" y="9405"/>
                <a:ext cx="900" cy="5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U(В)</a:t>
                </a:r>
                <a:endParaRPr kumimoji="0" lang="en-US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873" name="Text Box 9"/>
              <p:cNvSpPr txBox="1">
                <a:spLocks noChangeArrowheads="1"/>
              </p:cNvSpPr>
              <p:nvPr/>
            </p:nvSpPr>
            <p:spPr bwMode="auto">
              <a:xfrm>
                <a:off x="9270" y="9795"/>
                <a:ext cx="984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330</a:t>
                </a:r>
                <a:endParaRPr kumimoji="0" lang="en-US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872" name="Text Box 8"/>
              <p:cNvSpPr txBox="1">
                <a:spLocks noChangeArrowheads="1"/>
              </p:cNvSpPr>
              <p:nvPr/>
            </p:nvSpPr>
            <p:spPr bwMode="auto">
              <a:xfrm>
                <a:off x="8340" y="9300"/>
                <a:ext cx="720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11</a:t>
                </a:r>
                <a:endParaRPr kumimoji="0" lang="en-US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871" name="Text Box 7"/>
              <p:cNvSpPr txBox="1">
                <a:spLocks noChangeArrowheads="1"/>
              </p:cNvSpPr>
              <p:nvPr/>
            </p:nvSpPr>
            <p:spPr bwMode="auto">
              <a:xfrm>
                <a:off x="8355" y="8685"/>
                <a:ext cx="540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?</a:t>
                </a:r>
                <a:endParaRPr kumimoji="0" lang="en-US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870" name="Text Box 6"/>
              <p:cNvSpPr txBox="1">
                <a:spLocks noChangeArrowheads="1"/>
              </p:cNvSpPr>
              <p:nvPr/>
            </p:nvSpPr>
            <p:spPr bwMode="auto">
              <a:xfrm>
                <a:off x="10080" y="8280"/>
                <a:ext cx="1260" cy="7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0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К вопросу      №10</a:t>
                </a:r>
                <a:endParaRPr kumimoji="0" lang="ru-RU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869" name="Rectangle 5"/>
              <p:cNvSpPr>
                <a:spLocks noChangeArrowheads="1"/>
              </p:cNvSpPr>
              <p:nvPr/>
            </p:nvSpPr>
            <p:spPr bwMode="auto">
              <a:xfrm>
                <a:off x="8100" y="8280"/>
                <a:ext cx="3240" cy="1980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6867" name="Text Box 3"/>
            <p:cNvSpPr txBox="1">
              <a:spLocks noChangeArrowheads="1"/>
            </p:cNvSpPr>
            <p:nvPr/>
          </p:nvSpPr>
          <p:spPr bwMode="auto">
            <a:xfrm>
              <a:off x="9360" y="8460"/>
              <a:ext cx="540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866" name="Text Box 2"/>
            <p:cNvSpPr txBox="1">
              <a:spLocks noChangeArrowheads="1"/>
            </p:cNvSpPr>
            <p:nvPr/>
          </p:nvSpPr>
          <p:spPr bwMode="auto">
            <a:xfrm>
              <a:off x="9720" y="9000"/>
              <a:ext cx="540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kumimoji="0" lang="ru-RU" sz="4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6893" name="Rectangle 29"/>
          <p:cNvSpPr>
            <a:spLocks noChangeArrowheads="1"/>
          </p:cNvSpPr>
          <p:nvPr/>
        </p:nvSpPr>
        <p:spPr bwMode="auto">
          <a:xfrm>
            <a:off x="0" y="-357214"/>
            <a:ext cx="91440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графику определите  сопротивление  первого и примерное  значение второго</a:t>
            </a: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(Выберите правильное высказывание)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33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у первого и примерно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у второго;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3630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у первого и примерно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1230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у второго;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у первого и примерно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у второго;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33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у первого и примерно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99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у второго;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714348" y="2740879"/>
            <a:ext cx="1654949" cy="1661994"/>
            <a:chOff x="7560521" y="4741143"/>
            <a:chExt cx="1654949" cy="1661994"/>
          </a:xfrm>
          <a:solidFill>
            <a:schemeClr val="bg1"/>
          </a:solidFill>
        </p:grpSpPr>
        <p:sp>
          <p:nvSpPr>
            <p:cNvPr id="26" name="Прямоугольник 25"/>
            <p:cNvSpPr/>
            <p:nvPr/>
          </p:nvSpPr>
          <p:spPr>
            <a:xfrm>
              <a:off x="7560521" y="5214950"/>
              <a:ext cx="1214446" cy="76944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4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8358214" y="4741143"/>
              <a:ext cx="857256" cy="83099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8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4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8512965" y="5572140"/>
              <a:ext cx="619192" cy="83099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endParaRPr lang="ru-RU" sz="4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единительная линия 26"/>
            <p:cNvCxnSpPr/>
            <p:nvPr/>
          </p:nvCxnSpPr>
          <p:spPr>
            <a:xfrm>
              <a:off x="8358214" y="5643578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Группа 27"/>
          <p:cNvGrpSpPr/>
          <p:nvPr/>
        </p:nvGrpSpPr>
        <p:grpSpPr>
          <a:xfrm>
            <a:off x="2297859" y="3786190"/>
            <a:ext cx="2059827" cy="1616815"/>
            <a:chOff x="7560521" y="4741143"/>
            <a:chExt cx="2059827" cy="1616815"/>
          </a:xfrm>
          <a:solidFill>
            <a:schemeClr val="bg1"/>
          </a:solidFill>
        </p:grpSpPr>
        <p:sp>
          <p:nvSpPr>
            <p:cNvPr id="29" name="Прямоугольник 28"/>
            <p:cNvSpPr/>
            <p:nvPr/>
          </p:nvSpPr>
          <p:spPr>
            <a:xfrm>
              <a:off x="7560521" y="5214950"/>
              <a:ext cx="1214446" cy="76944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4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8203463" y="4741143"/>
              <a:ext cx="1416885" cy="83099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48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330</a:t>
              </a:r>
              <a:endParaRPr lang="ru-RU" sz="4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8274901" y="5526961"/>
              <a:ext cx="976382" cy="83099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4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11</a:t>
              </a:r>
              <a:endParaRPr lang="ru-RU" sz="4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2" name="Прямая соединительная линия 31"/>
            <p:cNvCxnSpPr/>
            <p:nvPr/>
          </p:nvCxnSpPr>
          <p:spPr>
            <a:xfrm>
              <a:off x="8358214" y="5643578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Скругленный прямоугольник 33"/>
          <p:cNvSpPr/>
          <p:nvPr/>
        </p:nvSpPr>
        <p:spPr>
          <a:xfrm>
            <a:off x="214282" y="1857364"/>
            <a:ext cx="6715172" cy="428628"/>
          </a:xfrm>
          <a:prstGeom prst="roundRect">
            <a:avLst/>
          </a:prstGeom>
          <a:noFill/>
          <a:ln w="412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1500166" y="6273225"/>
            <a:ext cx="2143140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стр.15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68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68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68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93" grpId="0"/>
      <p:bldP spid="3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Скругленный прямоугольник 33"/>
          <p:cNvSpPr/>
          <p:nvPr/>
        </p:nvSpPr>
        <p:spPr>
          <a:xfrm>
            <a:off x="785786" y="3286124"/>
            <a:ext cx="2357454" cy="12858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047" name="Rectangle 15"/>
          <p:cNvSpPr>
            <a:spLocks noChangeArrowheads="1"/>
          </p:cNvSpPr>
          <p:nvPr/>
        </p:nvSpPr>
        <p:spPr bwMode="auto">
          <a:xfrm>
            <a:off x="0" y="871349"/>
            <a:ext cx="9144000" cy="1200329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 формулы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выразить                                       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4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(Выберите правильное выражение)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4046" name="Object 14"/>
          <p:cNvGraphicFramePr>
            <a:graphicFrameLocks noChangeAspect="1"/>
          </p:cNvGraphicFramePr>
          <p:nvPr/>
        </p:nvGraphicFramePr>
        <p:xfrm>
          <a:off x="4000496" y="785818"/>
          <a:ext cx="2214578" cy="1000108"/>
        </p:xfrm>
        <a:graphic>
          <a:graphicData uri="http://schemas.openxmlformats.org/presentationml/2006/ole">
            <p:oleObj spid="_x0000_s44096" name="Формула" r:id="rId11" imgW="469696" imgH="393529" progId="Equation.3">
              <p:embed/>
            </p:oleObj>
          </a:graphicData>
        </a:graphic>
      </p:graphicFrame>
      <p:graphicFrame>
        <p:nvGraphicFramePr>
          <p:cNvPr id="44053" name="Object 21"/>
          <p:cNvGraphicFramePr>
            <a:graphicFrameLocks noChangeAspect="1"/>
          </p:cNvGraphicFramePr>
          <p:nvPr/>
        </p:nvGraphicFramePr>
        <p:xfrm>
          <a:off x="5324128" y="3143248"/>
          <a:ext cx="1891078" cy="1214446"/>
        </p:xfrm>
        <a:graphic>
          <a:graphicData uri="http://schemas.openxmlformats.org/presentationml/2006/ole">
            <p:oleObj spid="_x0000_s44097" name="Формула" r:id="rId12" imgW="520474" imgH="393529" progId="Equation.3">
              <p:embed/>
            </p:oleObj>
          </a:graphicData>
        </a:graphic>
      </p:graphicFrame>
      <p:graphicFrame>
        <p:nvGraphicFramePr>
          <p:cNvPr id="44052" name="Object 20"/>
          <p:cNvGraphicFramePr>
            <a:graphicFrameLocks noChangeAspect="1"/>
          </p:cNvGraphicFramePr>
          <p:nvPr/>
        </p:nvGraphicFramePr>
        <p:xfrm>
          <a:off x="857224" y="2071678"/>
          <a:ext cx="1414469" cy="1220326"/>
        </p:xfrm>
        <a:graphic>
          <a:graphicData uri="http://schemas.openxmlformats.org/presentationml/2006/ole">
            <p:oleObj spid="_x0000_s44098" name="Формула" r:id="rId13" imgW="482391" imgH="418918" progId="Equation.3">
              <p:embed/>
            </p:oleObj>
          </a:graphicData>
        </a:graphic>
      </p:graphicFrame>
      <p:graphicFrame>
        <p:nvGraphicFramePr>
          <p:cNvPr id="44051" name="Object 19"/>
          <p:cNvGraphicFramePr>
            <a:graphicFrameLocks noChangeAspect="1"/>
          </p:cNvGraphicFramePr>
          <p:nvPr/>
        </p:nvGraphicFramePr>
        <p:xfrm>
          <a:off x="3643306" y="2071678"/>
          <a:ext cx="1928826" cy="1214446"/>
        </p:xfrm>
        <a:graphic>
          <a:graphicData uri="http://schemas.openxmlformats.org/presentationml/2006/ole">
            <p:oleObj spid="_x0000_s44099" name="Формула" r:id="rId14" imgW="482391" imgH="393529" progId="Equation.3">
              <p:embed/>
            </p:oleObj>
          </a:graphicData>
        </a:graphic>
      </p:graphicFrame>
      <p:graphicFrame>
        <p:nvGraphicFramePr>
          <p:cNvPr id="44050" name="Object 18"/>
          <p:cNvGraphicFramePr>
            <a:graphicFrameLocks noChangeAspect="1"/>
          </p:cNvGraphicFramePr>
          <p:nvPr/>
        </p:nvGraphicFramePr>
        <p:xfrm>
          <a:off x="785786" y="3286124"/>
          <a:ext cx="1986228" cy="1357322"/>
        </p:xfrm>
        <a:graphic>
          <a:graphicData uri="http://schemas.openxmlformats.org/presentationml/2006/ole">
            <p:oleObj spid="_x0000_s44100" name="Формула" r:id="rId15" imgW="457002" imgH="393529" progId="Equation.3">
              <p:embed/>
            </p:oleObj>
          </a:graphicData>
        </a:graphic>
      </p:graphicFrame>
      <p:graphicFrame>
        <p:nvGraphicFramePr>
          <p:cNvPr id="44049" name="Object 17"/>
          <p:cNvGraphicFramePr>
            <a:graphicFrameLocks noChangeAspect="1"/>
          </p:cNvGraphicFramePr>
          <p:nvPr/>
        </p:nvGraphicFramePr>
        <p:xfrm>
          <a:off x="7000892" y="2357430"/>
          <a:ext cx="1964433" cy="785818"/>
        </p:xfrm>
        <a:graphic>
          <a:graphicData uri="http://schemas.openxmlformats.org/presentationml/2006/ole">
            <p:oleObj spid="_x0000_s44101" name="Формула" r:id="rId16" imgW="545626" imgH="203024" progId="Equation.3">
              <p:embed/>
            </p:oleObj>
          </a:graphicData>
        </a:graphic>
      </p:graphicFrame>
      <p:sp>
        <p:nvSpPr>
          <p:cNvPr id="44054" name="Rectangle 2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4059" name="Rectangle 27"/>
          <p:cNvSpPr>
            <a:spLocks noChangeArrowheads="1"/>
          </p:cNvSpPr>
          <p:nvPr/>
        </p:nvSpPr>
        <p:spPr bwMode="auto">
          <a:xfrm>
            <a:off x="0" y="2247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500826" y="2357430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endParaRPr lang="ru-RU" sz="36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3143240" y="2357430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endParaRPr lang="ru-RU" sz="36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326309" y="2285992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endParaRPr lang="ru-RU" sz="36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214282" y="3500438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endParaRPr lang="ru-RU" sz="36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4824062" y="3429000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endParaRPr lang="ru-RU" sz="36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71472" y="4857760"/>
            <a:ext cx="6429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endParaRPr lang="ru-RU" sz="36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000100" y="4864142"/>
            <a:ext cx="6429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lang="ru-RU" sz="3600" dirty="0"/>
          </a:p>
        </p:txBody>
      </p:sp>
      <p:grpSp>
        <p:nvGrpSpPr>
          <p:cNvPr id="22" name="Группа 21"/>
          <p:cNvGrpSpPr/>
          <p:nvPr/>
        </p:nvGrpSpPr>
        <p:grpSpPr>
          <a:xfrm>
            <a:off x="1571604" y="4497181"/>
            <a:ext cx="642942" cy="646331"/>
            <a:chOff x="3071802" y="4500570"/>
            <a:chExt cx="642942" cy="646331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3071802" y="4500570"/>
              <a:ext cx="64294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3600" dirty="0" smtClean="0">
                  <a:sym typeface="Symbol"/>
                </a:rPr>
                <a:t></a:t>
              </a:r>
              <a:endParaRPr lang="ru-RU" sz="3600" dirty="0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3217671" y="4825861"/>
              <a:ext cx="142876" cy="14287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3" name="Прямоугольник 22"/>
          <p:cNvSpPr/>
          <p:nvPr/>
        </p:nvSpPr>
        <p:spPr>
          <a:xfrm>
            <a:off x="1928794" y="4575001"/>
            <a:ext cx="6429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endParaRPr lang="ru-RU" sz="36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3108" y="5214950"/>
            <a:ext cx="6429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1571604" y="5286388"/>
            <a:ext cx="928694" cy="0"/>
          </a:xfrm>
          <a:prstGeom prst="line">
            <a:avLst/>
          </a:prstGeom>
          <a:ln w="412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2357422" y="4618791"/>
            <a:ext cx="6429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64110" y="4843738"/>
            <a:ext cx="6429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-32" y="5414380"/>
            <a:ext cx="928694" cy="0"/>
          </a:xfrm>
          <a:prstGeom prst="line">
            <a:avLst/>
          </a:prstGeom>
          <a:ln w="412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571157" y="5347193"/>
            <a:ext cx="6429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endParaRPr lang="ru-RU" sz="36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1545691" y="5197073"/>
            <a:ext cx="6429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endParaRPr lang="ru-RU" sz="3600" dirty="0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2365062" y="4682985"/>
            <a:ext cx="428628" cy="500066"/>
          </a:xfrm>
          <a:prstGeom prst="roundRect">
            <a:avLst/>
          </a:prstGeom>
          <a:solidFill>
            <a:schemeClr val="accent1"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2114202" y="5292770"/>
            <a:ext cx="428628" cy="500066"/>
          </a:xfrm>
          <a:prstGeom prst="roundRect">
            <a:avLst/>
          </a:prstGeom>
          <a:solidFill>
            <a:schemeClr val="accent1"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642910" y="4857760"/>
            <a:ext cx="428628" cy="500066"/>
          </a:xfrm>
          <a:prstGeom prst="roundRect">
            <a:avLst/>
          </a:prstGeom>
          <a:solidFill>
            <a:schemeClr val="accent1"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642910" y="5479436"/>
            <a:ext cx="428628" cy="500066"/>
          </a:xfrm>
          <a:prstGeom prst="roundRect">
            <a:avLst/>
          </a:prstGeom>
          <a:solidFill>
            <a:schemeClr val="accent1"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Rectangle 15"/>
          <p:cNvSpPr>
            <a:spLocks noChangeArrowheads="1"/>
          </p:cNvSpPr>
          <p:nvPr/>
        </p:nvSpPr>
        <p:spPr bwMode="auto">
          <a:xfrm>
            <a:off x="3000364" y="4594032"/>
            <a:ext cx="6143636" cy="4616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Домножим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обе части уравнения на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43" name="Rectangle 15"/>
          <p:cNvSpPr>
            <a:spLocks noChangeArrowheads="1"/>
          </p:cNvSpPr>
          <p:nvPr/>
        </p:nvSpPr>
        <p:spPr bwMode="auto">
          <a:xfrm>
            <a:off x="3000364" y="5039037"/>
            <a:ext cx="6143636" cy="4616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Разделим обе части уравнения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44" name="Rectangle 15"/>
          <p:cNvSpPr>
            <a:spLocks noChangeArrowheads="1"/>
          </p:cNvSpPr>
          <p:nvPr/>
        </p:nvSpPr>
        <p:spPr bwMode="auto">
          <a:xfrm>
            <a:off x="2786050" y="5539103"/>
            <a:ext cx="6357950" cy="4616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Разделим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числитель и знаменатель на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500166" y="6273225"/>
            <a:ext cx="2143140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стр.12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40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40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3000"/>
                                        <p:tgtEl>
                                          <p:spTgt spid="440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500"/>
                            </p:stCondLst>
                            <p:childTnLst>
                              <p:par>
                                <p:cTn id="4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44047" grpId="0" animBg="1"/>
      <p:bldP spid="29" grpId="0"/>
      <p:bldP spid="30" grpId="0"/>
      <p:bldP spid="31" grpId="0"/>
      <p:bldP spid="32" grpId="0"/>
      <p:bldP spid="33" grpId="0"/>
      <p:bldP spid="18" grpId="0"/>
      <p:bldP spid="19" grpId="0"/>
      <p:bldP spid="23" grpId="0"/>
      <p:bldP spid="24" grpId="0"/>
      <p:bldP spid="27" grpId="0"/>
      <p:bldP spid="28" grpId="0"/>
      <p:bldP spid="36" grpId="0"/>
      <p:bldP spid="37" grpId="0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0" y="246221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Найдите сопротивление проводника, если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1мм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0,5м,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1,1 Ом×мм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/м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(запишите численное значение)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3010" name="Object 2"/>
          <p:cNvGraphicFramePr>
            <a:graphicFrameLocks noChangeAspect="1"/>
          </p:cNvGraphicFramePr>
          <p:nvPr/>
        </p:nvGraphicFramePr>
        <p:xfrm>
          <a:off x="428596" y="2071678"/>
          <a:ext cx="2530947" cy="1143008"/>
        </p:xfrm>
        <a:graphic>
          <a:graphicData uri="http://schemas.openxmlformats.org/presentationml/2006/ole">
            <p:oleObj spid="_x0000_s43018" name="Формула" r:id="rId7" imgW="469696" imgH="393529" progId="Equation.3">
              <p:embed/>
            </p:oleObj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2786050" y="2000240"/>
            <a:ext cx="2428892" cy="1367756"/>
            <a:chOff x="214282" y="3204252"/>
            <a:chExt cx="2060878" cy="1367756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214282" y="3490004"/>
              <a:ext cx="107157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R=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endParaRPr lang="ru-RU" sz="4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" name="Группа 4"/>
            <p:cNvGrpSpPr/>
            <p:nvPr/>
          </p:nvGrpSpPr>
          <p:grpSpPr>
            <a:xfrm>
              <a:off x="768468" y="3204252"/>
              <a:ext cx="1506692" cy="1367756"/>
              <a:chOff x="7055012" y="2639793"/>
              <a:chExt cx="1506692" cy="1367756"/>
            </a:xfrm>
          </p:grpSpPr>
          <p:sp>
            <p:nvSpPr>
              <p:cNvPr id="6" name="Прямоугольник 5"/>
              <p:cNvSpPr/>
              <p:nvPr/>
            </p:nvSpPr>
            <p:spPr>
              <a:xfrm>
                <a:off x="7055012" y="2639793"/>
                <a:ext cx="150669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1,1</a:t>
                </a:r>
                <a:r>
                  <a:rPr lang="ru-RU" sz="3600" b="1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×</a:t>
                </a:r>
                <a:r>
                  <a:rPr lang="ru-RU" sz="36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0,5</a:t>
                </a:r>
                <a:endParaRPr lang="ru-RU" sz="36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" name="Прямоугольник 6"/>
              <p:cNvSpPr/>
              <p:nvPr/>
            </p:nvSpPr>
            <p:spPr>
              <a:xfrm>
                <a:off x="7524708" y="3361218"/>
                <a:ext cx="61919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36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8" name="Прямая соединительная линия 7"/>
              <p:cNvCxnSpPr/>
              <p:nvPr/>
            </p:nvCxnSpPr>
            <p:spPr>
              <a:xfrm>
                <a:off x="7429520" y="3286124"/>
                <a:ext cx="71438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" name="Прямоугольник 9"/>
          <p:cNvSpPr/>
          <p:nvPr/>
        </p:nvSpPr>
        <p:spPr>
          <a:xfrm rot="20896402">
            <a:off x="5347026" y="2180717"/>
            <a:ext cx="2137124" cy="76944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0,55 </a:t>
            </a:r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</a:t>
            </a:r>
            <a:endParaRPr lang="ru-RU" sz="4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500166" y="6273225"/>
            <a:ext cx="2143140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стр.15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430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09" grpId="0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786182" y="4500570"/>
            <a:ext cx="1428760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0" y="-153888"/>
            <a:ext cx="9001156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13.Электрическая цепь обязательно содержит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ключи, б) соединительные провода, в) потребителя тока г) амперметр или вольтметр,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источник тока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(Выберите правильный  набор)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а,б,в,г,д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а,б,г,д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а,б,в,г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а,б,г,д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б,в,д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0" y="1387792"/>
            <a:ext cx="9001156" cy="200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Источник тока в цепи нужен для…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(Выберите правильное высказывание)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вытекания из него электрических зарядов;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вытекания из него тока;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для создания электрических зарядов;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создания электрического поля;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для создания электронов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371679"/>
            <a:ext cx="9144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13.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действиям электрического тока надо отнести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а) тепловое, б)магнитное в) ударное г)химическое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 световое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(Выберите правильный набор действий )</a:t>
            </a:r>
            <a:r>
              <a:rPr lang="ru-RU" sz="2400" dirty="0" smtClean="0"/>
              <a:t>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а) б) в)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а) б) в) г)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а) б)  г)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а)  в) г) 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5.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а) б) в) г)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0" y="5000636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Работа амперметра и вольтметра основана на…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1.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тепловом действии тока;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2.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магнитном действии тока;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химическом действии тока;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4.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тепловом и  магнитном действии тока;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химическом и тепловом действии тока.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660616">
            <a:off x="8455086" y="5596453"/>
            <a:ext cx="571504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 rot="1660616">
            <a:off x="7904121" y="1524487"/>
            <a:ext cx="571504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10" name="Прямоугольник 9"/>
          <p:cNvSpPr/>
          <p:nvPr/>
        </p:nvSpPr>
        <p:spPr>
          <a:xfrm rot="1660616">
            <a:off x="8189873" y="524355"/>
            <a:ext cx="571504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460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20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6081" grpId="0"/>
      <p:bldP spid="46082" grpId="0"/>
      <p:bldP spid="4" grpId="0"/>
      <p:bldP spid="46083" grpId="0"/>
      <p:bldP spid="8" grpId="0" animBg="1"/>
      <p:bldP spid="9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70644" y="-24"/>
            <a:ext cx="25010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=300г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0" y="840386"/>
            <a:ext cx="22145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000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0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28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300г</a:t>
            </a:r>
            <a:endParaRPr lang="ru-RU" sz="2800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-10450" y="381264"/>
            <a:ext cx="20002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=2100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44"/>
          <p:cNvGrpSpPr/>
          <p:nvPr/>
        </p:nvGrpSpPr>
        <p:grpSpPr>
          <a:xfrm>
            <a:off x="1714480" y="299376"/>
            <a:ext cx="957619" cy="735544"/>
            <a:chOff x="2643174" y="5443768"/>
            <a:chExt cx="957619" cy="735544"/>
          </a:xfrm>
        </p:grpSpPr>
        <p:sp>
          <p:nvSpPr>
            <p:cNvPr id="46" name="Rectangle 1"/>
            <p:cNvSpPr>
              <a:spLocks noChangeArrowheads="1"/>
            </p:cNvSpPr>
            <p:nvPr/>
          </p:nvSpPr>
          <p:spPr bwMode="auto">
            <a:xfrm>
              <a:off x="2650426" y="5443768"/>
              <a:ext cx="81144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2656822" y="5779202"/>
              <a:ext cx="78418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r>
                <a:rPr lang="ru-RU" sz="20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8" name="Прямая соединительная линия 47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Прямоугольник 55"/>
          <p:cNvSpPr/>
          <p:nvPr/>
        </p:nvSpPr>
        <p:spPr>
          <a:xfrm>
            <a:off x="-52188" y="2489856"/>
            <a:ext cx="23582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погл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4500562" y="2714620"/>
            <a:ext cx="45432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rot="5400000" flipH="1" flipV="1">
            <a:off x="1679555" y="1535099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4714876" y="2571744"/>
            <a:ext cx="12858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бензином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6343173" y="2571744"/>
            <a:ext cx="25865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Льдом 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водой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4071934" y="3214686"/>
            <a:ext cx="17145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погл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5357818" y="3286124"/>
            <a:ext cx="5629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7429520" y="3264858"/>
            <a:ext cx="12858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8422400" y="3330643"/>
            <a:ext cx="7930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2862135" y="3989475"/>
            <a:ext cx="12494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погл</a:t>
            </a:r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050" b="1" dirty="0"/>
          </a:p>
        </p:txBody>
      </p:sp>
      <p:sp>
        <p:nvSpPr>
          <p:cNvPr id="86" name="Прямоугольник 85"/>
          <p:cNvSpPr/>
          <p:nvPr/>
        </p:nvSpPr>
        <p:spPr>
          <a:xfrm>
            <a:off x="6622436" y="4021374"/>
            <a:ext cx="22145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4200•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0,3кг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•40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Rectangle 1"/>
          <p:cNvSpPr>
            <a:spLocks noChangeArrowheads="1"/>
          </p:cNvSpPr>
          <p:nvPr/>
        </p:nvSpPr>
        <p:spPr bwMode="auto">
          <a:xfrm>
            <a:off x="3947331" y="4060913"/>
            <a:ext cx="52129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5072066" y="4786322"/>
            <a:ext cx="4882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3164413" y="954910"/>
            <a:ext cx="691963" cy="2371729"/>
            <a:chOff x="10944" y="4752"/>
            <a:chExt cx="294" cy="432"/>
          </a:xfrm>
        </p:grpSpPr>
        <p:sp>
          <p:nvSpPr>
            <p:cNvPr id="90" name="Rectangle 3"/>
            <p:cNvSpPr>
              <a:spLocks noChangeArrowheads="1"/>
            </p:cNvSpPr>
            <p:nvPr/>
          </p:nvSpPr>
          <p:spPr bwMode="auto">
            <a:xfrm>
              <a:off x="10950" y="4950"/>
              <a:ext cx="288" cy="234"/>
            </a:xfrm>
            <a:prstGeom prst="rect">
              <a:avLst/>
            </a:prstGeom>
            <a:solidFill>
              <a:srgbClr val="0033CC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9" name="Line 4"/>
            <p:cNvSpPr>
              <a:spLocks noChangeShapeType="1"/>
            </p:cNvSpPr>
            <p:nvPr/>
          </p:nvSpPr>
          <p:spPr bwMode="auto">
            <a:xfrm>
              <a:off x="10944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0" name="Line 5"/>
            <p:cNvSpPr>
              <a:spLocks noChangeShapeType="1"/>
            </p:cNvSpPr>
            <p:nvPr/>
          </p:nvSpPr>
          <p:spPr bwMode="auto">
            <a:xfrm>
              <a:off x="11232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1" name="Line 6"/>
            <p:cNvSpPr>
              <a:spLocks noChangeShapeType="1"/>
            </p:cNvSpPr>
            <p:nvPr/>
          </p:nvSpPr>
          <p:spPr bwMode="auto">
            <a:xfrm>
              <a:off x="10944" y="5184"/>
              <a:ext cx="288" cy="0"/>
            </a:xfrm>
            <a:prstGeom prst="line">
              <a:avLst/>
            </a:prstGeom>
            <a:noFill/>
            <a:ln w="190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103" name="Прямая со стрелкой 102"/>
          <p:cNvCxnSpPr/>
          <p:nvPr/>
        </p:nvCxnSpPr>
        <p:spPr>
          <a:xfrm rot="5400000" flipH="1" flipV="1">
            <a:off x="3321835" y="1535099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4643438" y="2214554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Прямоугольник 104"/>
          <p:cNvSpPr/>
          <p:nvPr/>
        </p:nvSpPr>
        <p:spPr>
          <a:xfrm>
            <a:off x="4214810" y="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7914176" y="221455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4235710" y="1997697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4044638" y="867682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11" name="Rectangle 3"/>
          <p:cNvSpPr>
            <a:spLocks noChangeArrowheads="1"/>
          </p:cNvSpPr>
          <p:nvPr/>
        </p:nvSpPr>
        <p:spPr bwMode="auto">
          <a:xfrm>
            <a:off x="3155176" y="2164382"/>
            <a:ext cx="677841" cy="1129360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3600000" scaled="0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15" name="Прямая соединительная линия 114"/>
          <p:cNvCxnSpPr/>
          <p:nvPr/>
        </p:nvCxnSpPr>
        <p:spPr>
          <a:xfrm>
            <a:off x="4714876" y="2143116"/>
            <a:ext cx="785818" cy="1843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единительная линия 115"/>
          <p:cNvCxnSpPr/>
          <p:nvPr/>
        </p:nvCxnSpPr>
        <p:spPr>
          <a:xfrm rot="5400000" flipH="1" flipV="1">
            <a:off x="5392101" y="1180139"/>
            <a:ext cx="1145880" cy="928694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34"/>
          <p:cNvGrpSpPr/>
          <p:nvPr/>
        </p:nvGrpSpPr>
        <p:grpSpPr>
          <a:xfrm>
            <a:off x="3400209" y="71414"/>
            <a:ext cx="502269" cy="3112841"/>
            <a:chOff x="1013726" y="547468"/>
            <a:chExt cx="502269" cy="3112841"/>
          </a:xfrm>
        </p:grpSpPr>
        <p:sp>
          <p:nvSpPr>
            <p:cNvPr id="128" name="AutoShape 8"/>
            <p:cNvSpPr>
              <a:spLocks noChangeArrowheads="1"/>
            </p:cNvSpPr>
            <p:nvPr/>
          </p:nvSpPr>
          <p:spPr bwMode="auto">
            <a:xfrm rot="856414">
              <a:off x="1348735" y="547468"/>
              <a:ext cx="167260" cy="28915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9" name="Rectangle 9"/>
            <p:cNvSpPr>
              <a:spLocks noChangeArrowheads="1"/>
            </p:cNvSpPr>
            <p:nvPr/>
          </p:nvSpPr>
          <p:spPr bwMode="auto">
            <a:xfrm rot="856414">
              <a:off x="1013726" y="3288542"/>
              <a:ext cx="83630" cy="37176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8" name="Группа 133"/>
          <p:cNvGrpSpPr/>
          <p:nvPr/>
        </p:nvGrpSpPr>
        <p:grpSpPr>
          <a:xfrm>
            <a:off x="71406" y="1967203"/>
            <a:ext cx="1032655" cy="637578"/>
            <a:chOff x="71406" y="1967203"/>
            <a:chExt cx="1032655" cy="637578"/>
          </a:xfrm>
        </p:grpSpPr>
        <p:sp>
          <p:nvSpPr>
            <p:cNvPr id="132" name="Прямоугольник 131"/>
            <p:cNvSpPr/>
            <p:nvPr/>
          </p:nvSpPr>
          <p:spPr>
            <a:xfrm>
              <a:off x="71406" y="1967203"/>
              <a:ext cx="103265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=0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133" name="Прямоугольник 132"/>
            <p:cNvSpPr/>
            <p:nvPr/>
          </p:nvSpPr>
          <p:spPr>
            <a:xfrm>
              <a:off x="214282" y="2143116"/>
              <a:ext cx="36260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err="1" smtClean="0"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2000" b="1" dirty="0"/>
            </a:p>
          </p:txBody>
        </p:sp>
      </p:grpSp>
      <p:sp>
        <p:nvSpPr>
          <p:cNvPr id="130" name="Line 10"/>
          <p:cNvSpPr>
            <a:spLocks noChangeShapeType="1"/>
          </p:cNvSpPr>
          <p:nvPr/>
        </p:nvSpPr>
        <p:spPr bwMode="auto">
          <a:xfrm rot="856414">
            <a:off x="3683282" y="1129089"/>
            <a:ext cx="45719" cy="173926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" name="Group 9"/>
          <p:cNvGrpSpPr>
            <a:grpSpLocks/>
          </p:cNvGrpSpPr>
          <p:nvPr/>
        </p:nvGrpSpPr>
        <p:grpSpPr bwMode="auto">
          <a:xfrm>
            <a:off x="3143240" y="3357562"/>
            <a:ext cx="688956" cy="785818"/>
            <a:chOff x="2880" y="6480"/>
            <a:chExt cx="166" cy="549"/>
          </a:xfrm>
        </p:grpSpPr>
        <p:grpSp>
          <p:nvGrpSpPr>
            <p:cNvPr id="10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163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62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5" name="Прямоугольник 164"/>
          <p:cNvSpPr/>
          <p:nvPr/>
        </p:nvSpPr>
        <p:spPr>
          <a:xfrm>
            <a:off x="3158134" y="3846198"/>
            <a:ext cx="571504" cy="285752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7" name="Прямоугольник 166"/>
          <p:cNvSpPr/>
          <p:nvPr/>
        </p:nvSpPr>
        <p:spPr>
          <a:xfrm>
            <a:off x="3160072" y="3828740"/>
            <a:ext cx="566102" cy="24161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9" name="Rectangle 1"/>
          <p:cNvSpPr>
            <a:spLocks noChangeArrowheads="1"/>
          </p:cNvSpPr>
          <p:nvPr/>
        </p:nvSpPr>
        <p:spPr bwMode="auto">
          <a:xfrm>
            <a:off x="56902" y="1442193"/>
            <a:ext cx="136819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54"/>
          <p:cNvGrpSpPr/>
          <p:nvPr/>
        </p:nvGrpSpPr>
        <p:grpSpPr>
          <a:xfrm>
            <a:off x="1327836" y="1285860"/>
            <a:ext cx="1536761" cy="872023"/>
            <a:chOff x="1237454" y="4995752"/>
            <a:chExt cx="1887680" cy="872023"/>
          </a:xfrm>
        </p:grpSpPr>
        <p:sp>
          <p:nvSpPr>
            <p:cNvPr id="171" name="Прямоугольник 170"/>
            <p:cNvSpPr/>
            <p:nvPr/>
          </p:nvSpPr>
          <p:spPr>
            <a:xfrm>
              <a:off x="1237454" y="5281504"/>
              <a:ext cx="88843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330</a:t>
              </a:r>
              <a:endParaRPr lang="ru-RU" sz="1100" b="1" dirty="0"/>
            </a:p>
          </p:txBody>
        </p:sp>
        <p:grpSp>
          <p:nvGrpSpPr>
            <p:cNvPr id="12" name="Группа 50"/>
            <p:cNvGrpSpPr/>
            <p:nvPr/>
          </p:nvGrpSpPr>
          <p:grpSpPr>
            <a:xfrm>
              <a:off x="1964971" y="4995752"/>
              <a:ext cx="1160163" cy="872023"/>
              <a:chOff x="2550714" y="5355195"/>
              <a:chExt cx="971919" cy="872023"/>
            </a:xfrm>
          </p:grpSpPr>
          <p:sp>
            <p:nvSpPr>
              <p:cNvPr id="173" name="Rectangle 1"/>
              <p:cNvSpPr>
                <a:spLocks noChangeArrowheads="1"/>
              </p:cNvSpPr>
              <p:nvPr/>
            </p:nvSpPr>
            <p:spPr bwMode="auto">
              <a:xfrm>
                <a:off x="2550714" y="5355195"/>
                <a:ext cx="971919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algn="ctr"/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к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Дж </a:t>
                </a:r>
                <a:endPara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74" name="Прямоугольник 173"/>
              <p:cNvSpPr/>
              <p:nvPr/>
            </p:nvSpPr>
            <p:spPr>
              <a:xfrm>
                <a:off x="2853861" y="5827108"/>
                <a:ext cx="52818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кг </a:t>
                </a:r>
                <a:endParaRPr lang="ru-RU" sz="20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75" name="Прямая соединительная линия 174"/>
              <p:cNvCxnSpPr/>
              <p:nvPr/>
            </p:nvCxnSpPr>
            <p:spPr>
              <a:xfrm flipV="1">
                <a:off x="2643174" y="5860145"/>
                <a:ext cx="663569" cy="3572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  <a:scene3d>
                <a:camera prst="orthographicFront">
                  <a:rot lat="0" lon="0" rev="2148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6" name="Прямоугольник 175"/>
          <p:cNvSpPr/>
          <p:nvPr/>
        </p:nvSpPr>
        <p:spPr>
          <a:xfrm>
            <a:off x="5715008" y="3286124"/>
            <a:ext cx="17859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0" name="Прямоугольник 179"/>
          <p:cNvSpPr/>
          <p:nvPr/>
        </p:nvSpPr>
        <p:spPr>
          <a:xfrm>
            <a:off x="4195198" y="3989475"/>
            <a:ext cx="25003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330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 +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2" name="Прямая соединительная линия 101"/>
          <p:cNvCxnSpPr/>
          <p:nvPr/>
        </p:nvCxnSpPr>
        <p:spPr>
          <a:xfrm>
            <a:off x="4714876" y="1071546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658" name="Text Box 2"/>
          <p:cNvSpPr txBox="1">
            <a:spLocks noChangeArrowheads="1"/>
          </p:cNvSpPr>
          <p:nvPr/>
        </p:nvSpPr>
        <p:spPr bwMode="auto">
          <a:xfrm>
            <a:off x="0" y="5286388"/>
            <a:ext cx="9144000" cy="1571612"/>
          </a:xfrm>
          <a:prstGeom prst="rect">
            <a:avLst/>
          </a:prstGeom>
          <a:solidFill>
            <a:schemeClr val="bg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14.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Какое количество теплоты потребуется для обращения в воду льда массой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0,3 кг,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взятого при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 °С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и при нагревании образовавшейся воды до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40 °С?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 кДж, округлите до целых.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Rectangle 1"/>
          <p:cNvSpPr>
            <a:spLocks noChangeArrowheads="1"/>
          </p:cNvSpPr>
          <p:nvPr/>
        </p:nvSpPr>
        <p:spPr bwMode="auto">
          <a:xfrm>
            <a:off x="8622735" y="4000504"/>
            <a:ext cx="52129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4" name="Прямоугольник 113"/>
          <p:cNvSpPr/>
          <p:nvPr/>
        </p:nvSpPr>
        <p:spPr>
          <a:xfrm>
            <a:off x="2194619" y="4672748"/>
            <a:ext cx="17145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99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Дж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+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8" name="Прямоугольник 117"/>
          <p:cNvSpPr/>
          <p:nvPr/>
        </p:nvSpPr>
        <p:spPr>
          <a:xfrm>
            <a:off x="3824067" y="4651086"/>
            <a:ext cx="15929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50400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Дж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9" name="Прямоугольник 118"/>
          <p:cNvSpPr/>
          <p:nvPr/>
        </p:nvSpPr>
        <p:spPr>
          <a:xfrm>
            <a:off x="5456508" y="4651086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149400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Дж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1" name="Прямоугольник 120"/>
          <p:cNvSpPr/>
          <p:nvPr/>
        </p:nvSpPr>
        <p:spPr>
          <a:xfrm>
            <a:off x="7215206" y="4632813"/>
            <a:ext cx="1857388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=149 к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Дж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5" name="Rectangle 1"/>
          <p:cNvSpPr>
            <a:spLocks noChangeArrowheads="1"/>
          </p:cNvSpPr>
          <p:nvPr/>
        </p:nvSpPr>
        <p:spPr bwMode="auto">
          <a:xfrm>
            <a:off x="1788911" y="4664712"/>
            <a:ext cx="52129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6786546" y="0"/>
            <a:ext cx="2357454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стр.20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0" y="4000504"/>
            <a:ext cx="2285984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т№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3стр.7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3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3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3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3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6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5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000"/>
                            </p:stCondLst>
                            <p:childTnLst>
                              <p:par>
                                <p:cTn id="14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000"/>
                            </p:stCondLst>
                            <p:childTnLst>
                              <p:par>
                                <p:cTn id="16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2000"/>
                            </p:stCondLst>
                            <p:childTnLst>
                              <p:par>
                                <p:cTn id="16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2" dur="2000" fill="hold"/>
                                        <p:tgtEl>
                                          <p:spTgt spid="121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44" grpId="0"/>
      <p:bldP spid="56" grpId="0"/>
      <p:bldP spid="58" grpId="0"/>
      <p:bldP spid="64" grpId="0"/>
      <p:bldP spid="65" grpId="0"/>
      <p:bldP spid="66" grpId="0"/>
      <p:bldP spid="68" grpId="0"/>
      <p:bldP spid="79" grpId="0"/>
      <p:bldP spid="80" grpId="0"/>
      <p:bldP spid="81" grpId="0"/>
      <p:bldP spid="86" grpId="0"/>
      <p:bldP spid="92" grpId="0"/>
      <p:bldP spid="95" grpId="0"/>
      <p:bldP spid="111" grpId="0" animBg="1"/>
      <p:bldP spid="165" grpId="0" animBg="1"/>
      <p:bldP spid="167" grpId="0" animBg="1"/>
      <p:bldP spid="169" grpId="0"/>
      <p:bldP spid="176" grpId="0"/>
      <p:bldP spid="180" grpId="0"/>
      <p:bldP spid="113" grpId="0"/>
      <p:bldP spid="114" grpId="0"/>
      <p:bldP spid="118" grpId="0"/>
      <p:bldP spid="119" grpId="0"/>
      <p:bldP spid="121" grpId="0" animBg="1"/>
      <p:bldP spid="121" grpId="1" animBg="1"/>
      <p:bldP spid="1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Picture 1"/>
          <p:cNvPicPr>
            <a:picLocks noChangeAspect="1" noChangeArrowheads="1"/>
          </p:cNvPicPr>
          <p:nvPr/>
        </p:nvPicPr>
        <p:blipFill>
          <a:blip r:embed="rId7" cstate="print"/>
          <a:srcRect l="9961" t="26367" r="11523" b="58252"/>
          <a:stretch>
            <a:fillRect/>
          </a:stretch>
        </p:blipFill>
        <p:spPr bwMode="auto">
          <a:xfrm>
            <a:off x="0" y="126346"/>
            <a:ext cx="9144000" cy="121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-76200" y="1142984"/>
            <a:ext cx="18573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ж</a:t>
            </a:r>
            <a:r>
              <a:rPr lang="en-US" sz="40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0,1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0"/>
          <p:cNvGrpSpPr/>
          <p:nvPr/>
        </p:nvGrpSpPr>
        <p:grpSpPr>
          <a:xfrm>
            <a:off x="1571604" y="1214422"/>
            <a:ext cx="1428760" cy="992503"/>
            <a:chOff x="7358082" y="1747525"/>
            <a:chExt cx="1428760" cy="992503"/>
          </a:xfrm>
        </p:grpSpPr>
        <p:cxnSp>
          <p:nvCxnSpPr>
            <p:cNvPr id="7" name="Прямая соединительная линия 6"/>
            <p:cNvCxnSpPr/>
            <p:nvPr/>
          </p:nvCxnSpPr>
          <p:spPr>
            <a:xfrm>
              <a:off x="7429520" y="2247591"/>
              <a:ext cx="1188000" cy="1523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Прямоугольник 7"/>
            <p:cNvSpPr/>
            <p:nvPr/>
          </p:nvSpPr>
          <p:spPr>
            <a:xfrm>
              <a:off x="7358082" y="1747525"/>
              <a:ext cx="75600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r>
                <a:rPr lang="ru-RU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2400" b="1" dirty="0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8079597" y="1755432"/>
              <a:ext cx="707245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мм</a:t>
              </a:r>
              <a:r>
                <a:rPr lang="en-US" sz="24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400" dirty="0">
                <a:solidFill>
                  <a:srgbClr val="FF0000"/>
                </a:solidFill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7891840" y="2155253"/>
              <a:ext cx="463588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33C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м</a:t>
              </a:r>
              <a:endParaRPr lang="ru-RU" sz="3200" dirty="0"/>
            </a:p>
          </p:txBody>
        </p:sp>
      </p:grpSp>
      <p:sp>
        <p:nvSpPr>
          <p:cNvPr id="13" name="Прямоугольник 12"/>
          <p:cNvSpPr/>
          <p:nvPr/>
        </p:nvSpPr>
        <p:spPr>
          <a:xfrm>
            <a:off x="0" y="2428868"/>
            <a:ext cx="2143108" cy="7078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L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ж</a:t>
            </a:r>
            <a:r>
              <a:rPr lang="en-US" sz="4000" b="1" cap="all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10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3721246"/>
            <a:ext cx="27860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S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н</a:t>
            </a:r>
            <a:r>
              <a:rPr lang="en-US" sz="4000" b="1" cap="all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,2мм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71406" y="4925809"/>
            <a:ext cx="1285884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S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ж </a:t>
            </a:r>
            <a:r>
              <a:rPr lang="ru-RU" sz="36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57"/>
          <p:cNvGrpSpPr/>
          <p:nvPr/>
        </p:nvGrpSpPr>
        <p:grpSpPr>
          <a:xfrm>
            <a:off x="3643306" y="1071546"/>
            <a:ext cx="2500330" cy="1217835"/>
            <a:chOff x="3643306" y="2214554"/>
            <a:chExt cx="2500330" cy="1217835"/>
          </a:xfrm>
        </p:grpSpPr>
        <p:sp>
          <p:nvSpPr>
            <p:cNvPr id="53" name="Прямоугольник 52"/>
            <p:cNvSpPr/>
            <p:nvPr/>
          </p:nvSpPr>
          <p:spPr>
            <a:xfrm>
              <a:off x="3643306" y="2500306"/>
              <a:ext cx="1214446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ж</a:t>
              </a:r>
              <a:r>
                <a:rPr lang="en-US" sz="4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" name="Группа 53"/>
            <p:cNvGrpSpPr/>
            <p:nvPr/>
          </p:nvGrpSpPr>
          <p:grpSpPr>
            <a:xfrm>
              <a:off x="4714876" y="2214554"/>
              <a:ext cx="1428760" cy="1217835"/>
              <a:chOff x="7358082" y="2639793"/>
              <a:chExt cx="1428760" cy="1217835"/>
            </a:xfrm>
          </p:grpSpPr>
          <p:sp>
            <p:nvSpPr>
              <p:cNvPr id="55" name="Прямоугольник 54"/>
              <p:cNvSpPr/>
              <p:nvPr/>
            </p:nvSpPr>
            <p:spPr>
              <a:xfrm>
                <a:off x="7358082" y="2639793"/>
                <a:ext cx="142876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</a:t>
                </a:r>
                <a:r>
                  <a:rPr lang="ru-RU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ж</a:t>
                </a:r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</a:t>
                </a:r>
                <a:r>
                  <a:rPr lang="en-US" sz="36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L</a:t>
                </a:r>
                <a:r>
                  <a:rPr lang="ru-RU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ж</a:t>
                </a:r>
                <a:endParaRPr lang="ru-RU" sz="36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6" name="Прямоугольник 55"/>
              <p:cNvSpPr/>
              <p:nvPr/>
            </p:nvSpPr>
            <p:spPr>
              <a:xfrm>
                <a:off x="7381832" y="3211297"/>
                <a:ext cx="90494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ж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57" name="Прямая соединительная линия 56"/>
              <p:cNvCxnSpPr/>
              <p:nvPr/>
            </p:nvCxnSpPr>
            <p:spPr>
              <a:xfrm>
                <a:off x="7429520" y="3286124"/>
                <a:ext cx="97200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9" name="Rectangle 1"/>
          <p:cNvSpPr>
            <a:spLocks noChangeArrowheads="1"/>
          </p:cNvSpPr>
          <p:nvPr/>
        </p:nvSpPr>
        <p:spPr bwMode="auto">
          <a:xfrm>
            <a:off x="1285884" y="5433499"/>
            <a:ext cx="8572528" cy="1138773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tabLst>
                <a:tab pos="-68263" algn="l"/>
              </a:tabLst>
            </a:pP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32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 </a:t>
            </a: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железную проволоку надо взять сечением 0,5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мм</a:t>
            </a:r>
            <a:r>
              <a:rPr lang="en-US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36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-71470" y="1643050"/>
            <a:ext cx="18573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н</a:t>
            </a:r>
            <a:r>
              <a:rPr lang="en-US" sz="40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0,4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0" y="3143248"/>
            <a:ext cx="2143108" cy="7078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L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н</a:t>
            </a:r>
            <a:r>
              <a:rPr lang="en-US" sz="4000" b="1" cap="all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7"/>
          <p:cNvGrpSpPr/>
          <p:nvPr/>
        </p:nvGrpSpPr>
        <p:grpSpPr>
          <a:xfrm>
            <a:off x="6357950" y="1000108"/>
            <a:ext cx="3286148" cy="1213073"/>
            <a:chOff x="3643306" y="2214554"/>
            <a:chExt cx="3286148" cy="1213073"/>
          </a:xfrm>
        </p:grpSpPr>
        <p:sp>
          <p:nvSpPr>
            <p:cNvPr id="74" name="Прямоугольник 73"/>
            <p:cNvSpPr/>
            <p:nvPr/>
          </p:nvSpPr>
          <p:spPr>
            <a:xfrm>
              <a:off x="3643306" y="2500306"/>
              <a:ext cx="1214446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3200" b="1" dirty="0" err="1" smtClean="0">
                  <a:latin typeface="Times New Roman" pitchFamily="18" charset="0"/>
                  <a:cs typeface="Times New Roman" pitchFamily="18" charset="0"/>
                  <a:sym typeface="Symbol"/>
                </a:rPr>
                <a:t>н</a:t>
              </a:r>
              <a:r>
                <a:rPr lang="en-US" sz="4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1" name="Группа 53"/>
            <p:cNvGrpSpPr/>
            <p:nvPr/>
          </p:nvGrpSpPr>
          <p:grpSpPr>
            <a:xfrm>
              <a:off x="4714876" y="2214554"/>
              <a:ext cx="2214578" cy="1213073"/>
              <a:chOff x="7358082" y="2639793"/>
              <a:chExt cx="2214578" cy="1213073"/>
            </a:xfrm>
          </p:grpSpPr>
          <p:sp>
            <p:nvSpPr>
              <p:cNvPr id="76" name="Прямоугольник 75"/>
              <p:cNvSpPr/>
              <p:nvPr/>
            </p:nvSpPr>
            <p:spPr>
              <a:xfrm>
                <a:off x="7358082" y="2639793"/>
                <a:ext cx="221457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</a:t>
                </a:r>
                <a:r>
                  <a:rPr lang="ru-RU" sz="2800" b="1" dirty="0" err="1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н</a:t>
                </a:r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</a:t>
                </a:r>
                <a:r>
                  <a:rPr lang="en-US" sz="36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L</a:t>
                </a:r>
                <a:r>
                  <a:rPr lang="ru-RU" sz="3600" b="1" dirty="0" err="1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н</a:t>
                </a:r>
                <a:endParaRPr lang="ru-RU" sz="36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7" name="Прямоугольник 76"/>
              <p:cNvSpPr/>
              <p:nvPr/>
            </p:nvSpPr>
            <p:spPr>
              <a:xfrm>
                <a:off x="7632402" y="3206535"/>
                <a:ext cx="90494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200" b="1" dirty="0" err="1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н</a:t>
                </a:r>
                <a:endParaRPr lang="ru-RU" sz="36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78" name="Прямая соединительная линия 77"/>
              <p:cNvCxnSpPr/>
              <p:nvPr/>
            </p:nvCxnSpPr>
            <p:spPr>
              <a:xfrm>
                <a:off x="7429520" y="3286124"/>
                <a:ext cx="100800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9" name="Прямоугольник 78"/>
          <p:cNvSpPr/>
          <p:nvPr/>
        </p:nvSpPr>
        <p:spPr>
          <a:xfrm>
            <a:off x="223806" y="4286256"/>
            <a:ext cx="2347930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4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ж </a:t>
            </a:r>
            <a:r>
              <a:rPr lang="en-US" sz="40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н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2" name="Прямая соединительная линия 81"/>
          <p:cNvCxnSpPr/>
          <p:nvPr/>
        </p:nvCxnSpPr>
        <p:spPr>
          <a:xfrm rot="5400000">
            <a:off x="858018" y="3214686"/>
            <a:ext cx="3928296" cy="21510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Группа 53"/>
          <p:cNvGrpSpPr/>
          <p:nvPr/>
        </p:nvGrpSpPr>
        <p:grpSpPr>
          <a:xfrm>
            <a:off x="2857488" y="2354041"/>
            <a:ext cx="1500198" cy="1217835"/>
            <a:chOff x="7143768" y="2639793"/>
            <a:chExt cx="1500198" cy="1217835"/>
          </a:xfrm>
        </p:grpSpPr>
        <p:sp>
          <p:nvSpPr>
            <p:cNvPr id="87" name="Прямоугольник 86"/>
            <p:cNvSpPr/>
            <p:nvPr/>
          </p:nvSpPr>
          <p:spPr>
            <a:xfrm>
              <a:off x="7143768" y="2639793"/>
              <a:ext cx="150019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ж</a:t>
              </a:r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ж</a:t>
              </a:r>
              <a:endPara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Прямоугольник 87"/>
            <p:cNvSpPr/>
            <p:nvPr/>
          </p:nvSpPr>
          <p:spPr>
            <a:xfrm>
              <a:off x="7381832" y="3211297"/>
              <a:ext cx="90494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ж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9" name="Прямая соединительная линия 88"/>
            <p:cNvCxnSpPr/>
            <p:nvPr/>
          </p:nvCxnSpPr>
          <p:spPr>
            <a:xfrm>
              <a:off x="7429520" y="328612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57"/>
          <p:cNvGrpSpPr/>
          <p:nvPr/>
        </p:nvGrpSpPr>
        <p:grpSpPr>
          <a:xfrm>
            <a:off x="4071934" y="2354041"/>
            <a:ext cx="1714512" cy="1217835"/>
            <a:chOff x="4357686" y="2214554"/>
            <a:chExt cx="1714512" cy="1217835"/>
          </a:xfrm>
        </p:grpSpPr>
        <p:sp>
          <p:nvSpPr>
            <p:cNvPr id="91" name="Прямоугольник 90"/>
            <p:cNvSpPr/>
            <p:nvPr/>
          </p:nvSpPr>
          <p:spPr>
            <a:xfrm>
              <a:off x="4357686" y="2500306"/>
              <a:ext cx="571504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6" name="Группа 53"/>
            <p:cNvGrpSpPr/>
            <p:nvPr/>
          </p:nvGrpSpPr>
          <p:grpSpPr>
            <a:xfrm>
              <a:off x="4714876" y="2214554"/>
              <a:ext cx="1357322" cy="1217835"/>
              <a:chOff x="7358082" y="2639793"/>
              <a:chExt cx="1357322" cy="1217835"/>
            </a:xfrm>
          </p:grpSpPr>
          <p:sp>
            <p:nvSpPr>
              <p:cNvPr id="93" name="Прямоугольник 92"/>
              <p:cNvSpPr/>
              <p:nvPr/>
            </p:nvSpPr>
            <p:spPr>
              <a:xfrm>
                <a:off x="7358082" y="2639793"/>
                <a:ext cx="135732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</a:t>
                </a:r>
                <a:r>
                  <a:rPr lang="ru-RU" sz="2800" b="1" dirty="0" err="1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н</a:t>
                </a:r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</a:t>
                </a:r>
                <a:r>
                  <a:rPr lang="en-US" sz="36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L</a:t>
                </a:r>
                <a:r>
                  <a:rPr lang="ru-RU" sz="3600" b="1" dirty="0" err="1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н</a:t>
                </a:r>
                <a:endParaRPr lang="ru-RU" sz="36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4" name="Прямоугольник 93"/>
              <p:cNvSpPr/>
              <p:nvPr/>
            </p:nvSpPr>
            <p:spPr>
              <a:xfrm>
                <a:off x="7381832" y="3211297"/>
                <a:ext cx="90494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200" b="1" dirty="0" err="1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н</a:t>
                </a:r>
                <a:endParaRPr lang="ru-RU" sz="36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95" name="Прямая соединительная линия 94"/>
              <p:cNvCxnSpPr/>
              <p:nvPr/>
            </p:nvCxnSpPr>
            <p:spPr>
              <a:xfrm>
                <a:off x="7429520" y="3286124"/>
                <a:ext cx="104400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96" name="Прямоугольник 95"/>
          <p:cNvSpPr/>
          <p:nvPr/>
        </p:nvSpPr>
        <p:spPr>
          <a:xfrm>
            <a:off x="6072198" y="2786058"/>
            <a:ext cx="928694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S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ж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Группа 57"/>
          <p:cNvGrpSpPr/>
          <p:nvPr/>
        </p:nvGrpSpPr>
        <p:grpSpPr>
          <a:xfrm>
            <a:off x="6715108" y="2428868"/>
            <a:ext cx="2428892" cy="1432149"/>
            <a:chOff x="4214810" y="2143116"/>
            <a:chExt cx="2428892" cy="1432149"/>
          </a:xfrm>
          <a:solidFill>
            <a:schemeClr val="bg2">
              <a:lumMod val="90000"/>
            </a:schemeClr>
          </a:solidFill>
        </p:grpSpPr>
        <p:sp>
          <p:nvSpPr>
            <p:cNvPr id="98" name="Прямоугольник 97"/>
            <p:cNvSpPr/>
            <p:nvPr/>
          </p:nvSpPr>
          <p:spPr>
            <a:xfrm>
              <a:off x="4214810" y="2500306"/>
              <a:ext cx="571504" cy="707886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8" name="Группа 53"/>
            <p:cNvGrpSpPr/>
            <p:nvPr/>
          </p:nvGrpSpPr>
          <p:grpSpPr>
            <a:xfrm>
              <a:off x="4714876" y="2143116"/>
              <a:ext cx="1928826" cy="1432149"/>
              <a:chOff x="7358082" y="2568355"/>
              <a:chExt cx="1928826" cy="1432149"/>
            </a:xfrm>
            <a:grpFill/>
          </p:grpSpPr>
          <p:sp>
            <p:nvSpPr>
              <p:cNvPr id="100" name="Прямоугольник 99"/>
              <p:cNvSpPr/>
              <p:nvPr/>
            </p:nvSpPr>
            <p:spPr>
              <a:xfrm>
                <a:off x="7500958" y="3354173"/>
                <a:ext cx="1357322" cy="646331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</a:t>
                </a:r>
                <a:r>
                  <a:rPr lang="ru-RU" sz="2800" b="1" dirty="0" err="1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н</a:t>
                </a:r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</a:t>
                </a:r>
                <a:r>
                  <a:rPr lang="en-US" sz="36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L</a:t>
                </a:r>
                <a:r>
                  <a:rPr lang="ru-RU" sz="3600" b="1" dirty="0" err="1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н</a:t>
                </a:r>
                <a:endParaRPr lang="ru-RU" sz="36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1" name="Прямоугольник 100"/>
              <p:cNvSpPr/>
              <p:nvPr/>
            </p:nvSpPr>
            <p:spPr>
              <a:xfrm>
                <a:off x="7358082" y="2568355"/>
                <a:ext cx="1928826" cy="646331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200" b="1" dirty="0" err="1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н</a:t>
                </a:r>
                <a:r>
                  <a:rPr lang="en-US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</a:t>
                </a:r>
                <a:r>
                  <a:rPr lang="ru-RU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ж</a:t>
                </a:r>
                <a:r>
                  <a:rPr lang="en-US" sz="36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L</a:t>
                </a:r>
                <a:r>
                  <a:rPr lang="ru-RU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ж</a:t>
                </a:r>
                <a:endParaRPr lang="ru-RU" sz="36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02" name="Прямая соединительная линия 101"/>
              <p:cNvCxnSpPr/>
              <p:nvPr/>
            </p:nvCxnSpPr>
            <p:spPr>
              <a:xfrm flipV="1">
                <a:off x="7429520" y="3282735"/>
                <a:ext cx="1643074" cy="3389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4" name="Прямоугольник 103"/>
          <p:cNvSpPr/>
          <p:nvPr/>
        </p:nvSpPr>
        <p:spPr>
          <a:xfrm>
            <a:off x="2857488" y="4143380"/>
            <a:ext cx="928694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S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ж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Группа 57"/>
          <p:cNvGrpSpPr/>
          <p:nvPr/>
        </p:nvGrpSpPr>
        <p:grpSpPr>
          <a:xfrm>
            <a:off x="3571868" y="3714752"/>
            <a:ext cx="5286412" cy="1432149"/>
            <a:chOff x="4214811" y="2143116"/>
            <a:chExt cx="2682658" cy="1432149"/>
          </a:xfrm>
          <a:solidFill>
            <a:schemeClr val="bg2">
              <a:lumMod val="90000"/>
            </a:schemeClr>
          </a:solidFill>
        </p:grpSpPr>
        <p:sp>
          <p:nvSpPr>
            <p:cNvPr id="106" name="Прямоугольник 105"/>
            <p:cNvSpPr/>
            <p:nvPr/>
          </p:nvSpPr>
          <p:spPr>
            <a:xfrm>
              <a:off x="4214811" y="2500306"/>
              <a:ext cx="290017" cy="707886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0" name="Группа 53"/>
            <p:cNvGrpSpPr/>
            <p:nvPr/>
          </p:nvGrpSpPr>
          <p:grpSpPr>
            <a:xfrm>
              <a:off x="4468576" y="2143116"/>
              <a:ext cx="2428893" cy="1432149"/>
              <a:chOff x="7111782" y="2568355"/>
              <a:chExt cx="2428893" cy="1432149"/>
            </a:xfrm>
            <a:grpFill/>
          </p:grpSpPr>
          <p:sp>
            <p:nvSpPr>
              <p:cNvPr id="108" name="Прямоугольник 107"/>
              <p:cNvSpPr/>
              <p:nvPr/>
            </p:nvSpPr>
            <p:spPr>
              <a:xfrm>
                <a:off x="7365547" y="3354173"/>
                <a:ext cx="1595094" cy="646331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0,4</a:t>
                </a:r>
                <a:r>
                  <a:rPr lang="ru-RU" sz="3600" b="1" cap="all" dirty="0" smtClean="0">
                    <a:latin typeface="Times New Roman" pitchFamily="18" charset="0"/>
                    <a:cs typeface="Times New Roman" pitchFamily="18" charset="0"/>
                  </a:rPr>
                  <a:t>О</a:t>
                </a:r>
                <a:r>
                  <a:rPr lang="ru-RU" sz="3600" b="1" dirty="0" smtClean="0">
                    <a:latin typeface="Times New Roman" pitchFamily="18" charset="0"/>
                    <a:cs typeface="Times New Roman" pitchFamily="18" charset="0"/>
                  </a:rPr>
                  <a:t>м</a:t>
                </a:r>
                <a:r>
                  <a:rPr lang="ru-RU" sz="3600" b="1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·</a:t>
                </a:r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мм</a:t>
                </a:r>
                <a:r>
                  <a:rPr lang="en-US" sz="3600" b="1" baseline="30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ru-RU" sz="3600" b="1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·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1</a:t>
                </a:r>
                <a:r>
                  <a:rPr lang="ru-RU" sz="3600" b="1" dirty="0" smtClean="0">
                    <a:solidFill>
                      <a:srgbClr val="00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м </a:t>
                </a:r>
                <a:endParaRPr lang="ru-RU" sz="36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9" name="Прямоугольник 108"/>
              <p:cNvSpPr/>
              <p:nvPr/>
            </p:nvSpPr>
            <p:spPr>
              <a:xfrm>
                <a:off x="7111782" y="2568355"/>
                <a:ext cx="2428892" cy="646331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0</a:t>
                </a:r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,2</a:t>
                </a:r>
                <a:r>
                  <a:rPr lang="ru-RU" sz="3600" b="1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мм</a:t>
                </a:r>
                <a:r>
                  <a:rPr lang="en-US" sz="3600" b="1" baseline="30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·</a:t>
                </a:r>
                <a:r>
                  <a:rPr lang="ru-RU" sz="3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0,1</a:t>
                </a:r>
                <a:r>
                  <a:rPr lang="ru-RU" sz="3600" b="1" cap="all" dirty="0" smtClean="0">
                    <a:latin typeface="Times New Roman" pitchFamily="18" charset="0"/>
                    <a:cs typeface="Times New Roman" pitchFamily="18" charset="0"/>
                  </a:rPr>
                  <a:t>О</a:t>
                </a:r>
                <a:r>
                  <a:rPr lang="ru-RU" sz="3600" b="1" dirty="0" smtClean="0">
                    <a:latin typeface="Times New Roman" pitchFamily="18" charset="0"/>
                    <a:cs typeface="Times New Roman" pitchFamily="18" charset="0"/>
                  </a:rPr>
                  <a:t>м</a:t>
                </a:r>
                <a:r>
                  <a:rPr lang="ru-RU" sz="3600" b="1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·</a:t>
                </a:r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мм</a:t>
                </a:r>
                <a:r>
                  <a:rPr lang="en-US" sz="3600" b="1" baseline="30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ru-RU" sz="3600" b="1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·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10</a:t>
                </a:r>
                <a:r>
                  <a:rPr lang="ru-RU" sz="3600" b="1" dirty="0" smtClean="0">
                    <a:solidFill>
                      <a:srgbClr val="00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м</a:t>
                </a:r>
                <a:endParaRPr lang="ru-RU" sz="36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10" name="Прямая соединительная линия 109"/>
              <p:cNvCxnSpPr/>
              <p:nvPr/>
            </p:nvCxnSpPr>
            <p:spPr>
              <a:xfrm flipV="1">
                <a:off x="7111782" y="3282735"/>
                <a:ext cx="2428893" cy="3390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13" name="Скругленный прямоугольник 112"/>
          <p:cNvSpPr/>
          <p:nvPr/>
        </p:nvSpPr>
        <p:spPr>
          <a:xfrm>
            <a:off x="6929454" y="3857628"/>
            <a:ext cx="785818" cy="428628"/>
          </a:xfrm>
          <a:prstGeom prst="roundRect">
            <a:avLst/>
          </a:prstGeom>
          <a:solidFill>
            <a:schemeClr val="bg1">
              <a:lumMod val="65000"/>
              <a:alpha val="74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4" name="Скругленный прямоугольник 113"/>
          <p:cNvSpPr/>
          <p:nvPr/>
        </p:nvSpPr>
        <p:spPr>
          <a:xfrm>
            <a:off x="6000760" y="4643446"/>
            <a:ext cx="785818" cy="428628"/>
          </a:xfrm>
          <a:prstGeom prst="roundRect">
            <a:avLst/>
          </a:prstGeom>
          <a:solidFill>
            <a:schemeClr val="bg1">
              <a:lumMod val="65000"/>
              <a:alpha val="74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5" name="Скругленный прямоугольник 114"/>
          <p:cNvSpPr/>
          <p:nvPr/>
        </p:nvSpPr>
        <p:spPr>
          <a:xfrm>
            <a:off x="6189356" y="3872868"/>
            <a:ext cx="714380" cy="428628"/>
          </a:xfrm>
          <a:prstGeom prst="roundRect">
            <a:avLst/>
          </a:prstGeom>
          <a:solidFill>
            <a:schemeClr val="bg1">
              <a:lumMod val="65000"/>
              <a:alpha val="74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6" name="Скругленный прямоугольник 115"/>
          <p:cNvSpPr/>
          <p:nvPr/>
        </p:nvSpPr>
        <p:spPr>
          <a:xfrm>
            <a:off x="5255900" y="4643446"/>
            <a:ext cx="714380" cy="428628"/>
          </a:xfrm>
          <a:prstGeom prst="roundRect">
            <a:avLst/>
          </a:prstGeom>
          <a:solidFill>
            <a:schemeClr val="bg1">
              <a:lumMod val="65000"/>
              <a:alpha val="74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7" name="Скругленный прямоугольник 116"/>
          <p:cNvSpPr/>
          <p:nvPr/>
        </p:nvSpPr>
        <p:spPr>
          <a:xfrm>
            <a:off x="8245818" y="3857628"/>
            <a:ext cx="469586" cy="428628"/>
          </a:xfrm>
          <a:prstGeom prst="roundRect">
            <a:avLst/>
          </a:prstGeom>
          <a:solidFill>
            <a:schemeClr val="bg1">
              <a:lumMod val="65000"/>
              <a:alpha val="74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8" name="Скругленный прямоугольник 117"/>
          <p:cNvSpPr/>
          <p:nvPr/>
        </p:nvSpPr>
        <p:spPr>
          <a:xfrm>
            <a:off x="7057090" y="4643446"/>
            <a:ext cx="469586" cy="428628"/>
          </a:xfrm>
          <a:prstGeom prst="roundRect">
            <a:avLst/>
          </a:prstGeom>
          <a:solidFill>
            <a:schemeClr val="bg1">
              <a:lumMod val="65000"/>
              <a:alpha val="74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Text Box 2"/>
          <p:cNvSpPr txBox="1">
            <a:spLocks noChangeArrowheads="1"/>
          </p:cNvSpPr>
          <p:nvPr/>
        </p:nvSpPr>
        <p:spPr bwMode="auto">
          <a:xfrm>
            <a:off x="531616" y="-71462"/>
            <a:ext cx="825674" cy="4524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№41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1" name="Прямая со стрелкой 60"/>
          <p:cNvCxnSpPr>
            <a:endCxn id="88" idx="3"/>
          </p:cNvCxnSpPr>
          <p:nvPr/>
        </p:nvCxnSpPr>
        <p:spPr>
          <a:xfrm flipV="1">
            <a:off x="1571604" y="3248711"/>
            <a:ext cx="2428892" cy="1251859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0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4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0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1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2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4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0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2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3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 animBg="1"/>
      <p:bldP spid="14" grpId="0"/>
      <p:bldP spid="52" grpId="0" animBg="1"/>
      <p:bldP spid="69" grpId="0" animBg="1"/>
      <p:bldP spid="71" grpId="0"/>
      <p:bldP spid="72" grpId="0" animBg="1"/>
      <p:bldP spid="79" grpId="0" animBg="1"/>
      <p:bldP spid="96" grpId="0" animBg="1"/>
      <p:bldP spid="104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714375" y="4552923"/>
            <a:ext cx="1071563" cy="571500"/>
          </a:xfrm>
          <a:prstGeom prst="rect">
            <a:avLst/>
          </a:prstGeom>
          <a:solidFill>
            <a:srgbClr val="FF9900">
              <a:alpha val="5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643063"/>
            <a:ext cx="2317750" cy="215423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= 100кг </a:t>
            </a:r>
          </a:p>
          <a:p>
            <a:pPr eaLnBrk="1" hangingPunct="1">
              <a:buFontTx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=1,9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buFontTx/>
              <a:buNone/>
            </a:pP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=60с</a:t>
            </a:r>
          </a:p>
          <a:p>
            <a:pPr eaLnBrk="1" hangingPunct="1">
              <a:buFontTx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А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- ?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?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30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2386013" y="1928802"/>
            <a:ext cx="6715125" cy="3786214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pPr algn="ctr" eaLnBrk="1" hangingPunct="1">
              <a:lnSpc>
                <a:spcPts val="3000"/>
              </a:lnSpc>
              <a:buFontTx/>
              <a:buNone/>
            </a:pP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ru-RU" sz="40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ts val="2000"/>
              </a:lnSpc>
              <a:buFontTx/>
              <a:buNone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(т.к. движение равномерное)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ts val="2500"/>
              </a:lnSpc>
              <a:buFontTx/>
              <a:buNone/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s=h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                                 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32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кг·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1,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19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00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Дж</a:t>
            </a:r>
          </a:p>
          <a:p>
            <a:pPr algn="ctr" eaLnBrk="1" hangingPunct="1">
              <a:buFontTx/>
              <a:buNone/>
            </a:pP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N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19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Дж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60c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31,7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Вт</a:t>
            </a:r>
          </a:p>
          <a:p>
            <a:pPr algn="ctr" eaLnBrk="1" hangingPunct="1">
              <a:buFontTx/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ts val="3000"/>
              </a:lnSpc>
              <a:buFontTx/>
              <a:buNone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Работа силы руки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1900 Дж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мощность  всего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ватта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5303" name="Line 7"/>
          <p:cNvSpPr>
            <a:spLocks noChangeShapeType="1"/>
          </p:cNvSpPr>
          <p:nvPr/>
        </p:nvSpPr>
        <p:spPr bwMode="auto">
          <a:xfrm>
            <a:off x="-523875" y="3143248"/>
            <a:ext cx="29527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5304" name="Line 8"/>
          <p:cNvSpPr>
            <a:spLocks noChangeShapeType="1"/>
          </p:cNvSpPr>
          <p:nvPr/>
        </p:nvSpPr>
        <p:spPr bwMode="auto">
          <a:xfrm>
            <a:off x="2428875" y="1785938"/>
            <a:ext cx="0" cy="12969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>
            <a:off x="708026" y="5408608"/>
            <a:ext cx="1071562" cy="1587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341420" y="5286388"/>
            <a:ext cx="7302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16200000" flipV="1">
            <a:off x="714646" y="4316989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500034" y="3714752"/>
            <a:ext cx="669925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800" b="1" cap="all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537673" y="3786190"/>
            <a:ext cx="428628" cy="158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1428728" y="5429264"/>
            <a:ext cx="428628" cy="1588"/>
          </a:xfrm>
          <a:prstGeom prst="straightConnector1">
            <a:avLst/>
          </a:prstGeom>
          <a:ln w="254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705" name="Rectangle 1"/>
          <p:cNvSpPr>
            <a:spLocks noChangeArrowheads="1"/>
          </p:cNvSpPr>
          <p:nvPr/>
        </p:nvSpPr>
        <p:spPr bwMode="auto">
          <a:xfrm>
            <a:off x="0" y="-71462"/>
            <a:ext cx="9144000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Спортсмен-тяжелоатлет поднимает штангу  массой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 кг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пола на высоту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190см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 с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Определить мощность, развиваемую спортсменом в течение этого времени.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Вт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округлите до целых.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500166" y="6273225"/>
            <a:ext cx="3500462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Стр.20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5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5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553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5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5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553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4000"/>
                                        <p:tgtEl>
                                          <p:spTgt spid="5530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4000"/>
                                        <p:tgtEl>
                                          <p:spTgt spid="5530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4000"/>
                                        <p:tgtEl>
                                          <p:spTgt spid="5530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5" dur="400"/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6" dur="400"/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400"/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2" dur="400"/>
                                        <p:tgtEl>
                                          <p:spTgt spid="55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3" dur="400"/>
                                        <p:tgtEl>
                                          <p:spTgt spid="55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400"/>
                                        <p:tgtEl>
                                          <p:spTgt spid="55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9" dur="400"/>
                                        <p:tgtEl>
                                          <p:spTgt spid="55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0" dur="400"/>
                                        <p:tgtEl>
                                          <p:spTgt spid="55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400"/>
                                        <p:tgtEl>
                                          <p:spTgt spid="55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6" dur="400"/>
                                        <p:tgtEl>
                                          <p:spTgt spid="55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7" dur="400"/>
                                        <p:tgtEl>
                                          <p:spTgt spid="55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400"/>
                                        <p:tgtEl>
                                          <p:spTgt spid="55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3" dur="400"/>
                                        <p:tgtEl>
                                          <p:spTgt spid="553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4" dur="400"/>
                                        <p:tgtEl>
                                          <p:spTgt spid="553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400"/>
                                        <p:tgtEl>
                                          <p:spTgt spid="553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0" dur="400"/>
                                        <p:tgtEl>
                                          <p:spTgt spid="553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1" dur="400"/>
                                        <p:tgtEl>
                                          <p:spTgt spid="553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400"/>
                                        <p:tgtEl>
                                          <p:spTgt spid="553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7" dur="300"/>
                                        <p:tgtEl>
                                          <p:spTgt spid="553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8" dur="300"/>
                                        <p:tgtEl>
                                          <p:spTgt spid="553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" dur="300"/>
                                        <p:tgtEl>
                                          <p:spTgt spid="553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5301" grpId="0" build="p"/>
      <p:bldP spid="55302" grpId="0" build="p" animBg="1"/>
      <p:bldP spid="55303" grpId="0" animBg="1"/>
      <p:bldP spid="55304" grpId="0" animBg="1"/>
      <p:bldP spid="9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144000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Зачёт из трёх вопросов: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1–практика,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-теория (1-6),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(7-12)</a:t>
            </a:r>
            <a:endParaRPr lang="ru-RU" sz="2400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Зачёт2 (практика)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6-1;7-1,2;8-1;9-1;10-1;12-1;лр5;лр6.</a:t>
            </a:r>
            <a:endParaRPr lang="ru-RU" sz="24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№1. </a:t>
            </a:r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6-1.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Почему юбка прилипает к коленкам?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стр.12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№2. </a:t>
            </a:r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7-1.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Заряженная палочка притягивает нейтральную     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бумажку, потому что…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стр.12</a:t>
            </a:r>
          </a:p>
          <a:p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№3. </a:t>
            </a:r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8-1.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Какова скорость тока..    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Стр.13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 </a:t>
            </a:r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9-1.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А,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мк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А,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А.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Стр.14</a:t>
            </a:r>
          </a:p>
          <a:p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№4.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12-1.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Что можно найти и чему оно равно если известно 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=22В;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=4Ом?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Стр.15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№5.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12-2.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Что можно найти и чему оно равно если известно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 2,4 А  и 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=48 Ом?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Стр.15</a:t>
            </a:r>
          </a:p>
          <a:p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№6. </a:t>
            </a:r>
            <a:r>
              <a:rPr lang="ru-RU" sz="2400" b="1" i="1" u="sng" dirty="0" smtClean="0">
                <a:latin typeface="Times New Roman" pitchFamily="18" charset="0"/>
                <a:cs typeface="Times New Roman" pitchFamily="18" charset="0"/>
              </a:rPr>
              <a:t>Лабораторная работа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№5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Стр.16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«Измерение  сопротивления проводника»</a:t>
            </a:r>
          </a:p>
          <a:p>
            <a:pPr algn="ctr"/>
            <a: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  <a:t>Лабораторная работа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№6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Стр.18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«Измерение  удельного сопротивления проводника»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1440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Зачёт из трёх вопросов: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№</a:t>
            </a:r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–практика,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№2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-теория (1-6), 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Два рода электричества.   Взаимодействие зарядов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Работа электроскопа.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Опишите строение атома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Проводники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Изоляторы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Электрический ток.        Направление 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. тока.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Источники тока, зачем они в цепи.  Потребители.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Ток в металлах.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Ток в электролитах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Действия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тока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Условия существование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тока.  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Сила тока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Напряжение.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№3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(7-12)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7.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Включение амперметра.      Включение вольтметра в цепь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1ампер.    1 вольт. 1 Ом.   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9.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Сопротивление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Закон Ома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Каков механизм сопротивления.  Зависимость  сопротивления от параметров проводника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Реостат.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11.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Заряд ядра 5,  электронов в атоме. 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В ядре 8 протонов и 7 нейтронов,  электронов в атоме.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12.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Электрическое поле.  Докажите делимость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заряда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14282" y="6072206"/>
            <a:ext cx="850109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 </a:t>
            </a:r>
            <a:r>
              <a:rPr lang="ru-RU" sz="4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 21 </a:t>
            </a:r>
            <a:endParaRPr lang="ru-RU" sz="36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74864" y="0"/>
            <a:ext cx="440345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Темы №6-12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961828">
            <a:off x="61958" y="1699458"/>
            <a:ext cx="7795418" cy="110327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Электрические</a:t>
            </a:r>
            <a:endParaRPr lang="ru-RU" sz="60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 rot="956770">
            <a:off x="1273148" y="3223254"/>
            <a:ext cx="5429288" cy="1188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явления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4357694"/>
            <a:ext cx="6072198" cy="186204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115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зачёт </a:t>
            </a: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№2</a:t>
            </a:r>
            <a:endParaRPr lang="ru-RU" sz="115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7"/>
          <p:cNvGrpSpPr/>
          <p:nvPr/>
        </p:nvGrpSpPr>
        <p:grpSpPr>
          <a:xfrm>
            <a:off x="7072330" y="3699221"/>
            <a:ext cx="1857388" cy="2087233"/>
            <a:chOff x="4929190" y="4056411"/>
            <a:chExt cx="1857388" cy="2087233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5929322" y="4056411"/>
              <a:ext cx="857256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4929190" y="4643446"/>
              <a:ext cx="1000132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5929322" y="5127981"/>
              <a:ext cx="785818" cy="101566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6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единительная линия 16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1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4"/>
          <a:ext cx="9144000" cy="6712184"/>
        </p:xfrm>
        <a:graphic>
          <a:graphicData uri="http://schemas.openxmlformats.org/drawingml/2006/table">
            <a:tbl>
              <a:tblPr/>
              <a:tblGrid>
                <a:gridCol w="640716"/>
                <a:gridCol w="3911486"/>
                <a:gridCol w="4591798"/>
              </a:tblGrid>
              <a:tr h="3707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Два рода электричества.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Взаимодействие зарядов.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Работа </a:t>
                      </a:r>
                      <a:r>
                        <a:rPr lang="ru-RU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электроскопа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Электрическое поле.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1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Докажите делимость эл. заряда.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Опишите строение атома.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Прводники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Изоляторы.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i="1" u="sng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i="1" u="non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Электрический ток.</a:t>
                      </a:r>
                      <a:endParaRPr lang="ru-RU" sz="3200" u="none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i="1" u="non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Направление  эл. тока.</a:t>
                      </a:r>
                      <a:endParaRPr lang="ru-RU" sz="3200" u="none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Источники тока.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Потребители.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Ток в металлах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Ток в электролитах.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Действия </a:t>
                      </a:r>
                      <a:r>
                        <a:rPr lang="ru-RU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электрического </a:t>
                      </a: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тока.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Условия существование эл. тока.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i="1" u="sng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i="1" u="non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Сила тока.</a:t>
                      </a:r>
                      <a:endParaRPr lang="ru-RU" sz="3200" u="none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i="1" u="non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Напряжение.</a:t>
                      </a:r>
                      <a:endParaRPr lang="ru-RU" sz="3200" u="none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Включение амперметра.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Включение вольтметра в цепь.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1ампер</a:t>
                      </a:r>
                      <a:r>
                        <a:rPr lang="en-US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-?  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</a:t>
                      </a: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вольт</a:t>
                      </a:r>
                      <a:r>
                        <a:rPr lang="en-US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-?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i="1" u="non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Сопротивление</a:t>
                      </a:r>
                      <a:endParaRPr lang="ru-RU" sz="3200" u="none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i="1" u="non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Закон Ома.</a:t>
                      </a:r>
                      <a:endParaRPr lang="ru-RU" sz="3200" u="none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96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Каков механизм сопротивления?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Как сопротивление зависит от параметров проводника?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Реостат.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Ом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96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u="sng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u="non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Заряд ядра 5,  сколько </a:t>
                      </a:r>
                      <a:r>
                        <a:rPr lang="ru-RU" sz="2000" b="1" u="none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протонов</a:t>
                      </a:r>
                      <a:r>
                        <a:rPr lang="ru-RU" sz="2000" b="1" u="none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и  электронов </a:t>
                      </a:r>
                      <a:r>
                        <a:rPr lang="ru-RU" sz="2000" b="1" u="non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 атоме?</a:t>
                      </a:r>
                      <a:endParaRPr lang="ru-RU" sz="2400" u="none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u="non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 ядре 8 </a:t>
                      </a:r>
                      <a:r>
                        <a:rPr lang="ru-RU" sz="2000" b="1" u="none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протонов</a:t>
                      </a:r>
                      <a:r>
                        <a:rPr lang="ru-RU" sz="2000" b="1" u="non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и 7 </a:t>
                      </a:r>
                      <a:r>
                        <a:rPr lang="ru-RU" sz="2000" b="1" u="none" dirty="0">
                          <a:solidFill>
                            <a:srgbClr val="365D2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нейтронов</a:t>
                      </a:r>
                      <a:r>
                        <a:rPr lang="ru-RU" sz="2000" b="1" u="non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  </a:t>
                      </a:r>
                      <a:endParaRPr lang="ru-RU" sz="2400" u="none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u="non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Сколько электронов в атоме?</a:t>
                      </a:r>
                      <a:endParaRPr lang="ru-RU" sz="2400" u="none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u="sng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u="non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R=2,         U = 6,        I -?</a:t>
                      </a:r>
                      <a:endParaRPr lang="ru-RU" sz="2400" u="none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u="non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 = 3      U = 6        R -?</a:t>
                      </a:r>
                      <a:endParaRPr lang="ru-RU" sz="2400" u="none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7055" y="1214422"/>
            <a:ext cx="1384529" cy="881064"/>
          </a:xfrm>
          <a:prstGeom prst="rect">
            <a:avLst/>
          </a:prstGeom>
          <a:noFill/>
        </p:spPr>
      </p:pic>
      <p:pic>
        <p:nvPicPr>
          <p:cNvPr id="1025" name="Рисунок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48" y="3906235"/>
            <a:ext cx="1285852" cy="1165839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-24"/>
            <a:ext cx="9144000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 – действие другого тела, в Ньютонах.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 «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тока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 –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величина, характеризующая интенсивность действия электрического тока, численно равное заряду, прошедшему за 1 с.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2000240"/>
            <a:ext cx="9144000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ампер –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 тока, текущая по двум проводникам длиной 1м на расстоянии 1м если их сила магнитного взаимодействия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2×10</a:t>
            </a:r>
            <a:r>
              <a:rPr kumimoji="0" lang="ru-RU" sz="2000" b="1" i="0" u="none" strike="noStrike" cap="none" normalizeH="0" baseline="3000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-7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 тока измеряется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амперметром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который включается последовательно.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4857760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вольт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напряжение, при котором поле совершает работу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джоуль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 перемещении заряда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Кл.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Напряжение измеряется вольтметром, который включается  параллельно нагрузке.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3571876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 Напряжение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–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СФ величина, характеризующая работу электрического поля по перемещению единичного заряда.     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550490" y="6043935"/>
            <a:ext cx="41646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Ср-КР-2.    </a:t>
            </a:r>
            <a:r>
              <a:rPr lang="ru-RU" sz="4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стр.11</a:t>
            </a:r>
            <a:endParaRPr lang="ru-RU" sz="4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74864" y="0"/>
            <a:ext cx="440345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Темы №6-12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357158" y="1428736"/>
            <a:ext cx="7795418" cy="110327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Электрические</a:t>
            </a:r>
            <a:endParaRPr lang="ru-RU" sz="60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214282" y="2571744"/>
            <a:ext cx="5429288" cy="1188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явления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7"/>
          <p:cNvGrpSpPr/>
          <p:nvPr/>
        </p:nvGrpSpPr>
        <p:grpSpPr>
          <a:xfrm>
            <a:off x="7072330" y="2714620"/>
            <a:ext cx="1857388" cy="2087233"/>
            <a:chOff x="4929190" y="4056411"/>
            <a:chExt cx="1857388" cy="2087233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5929322" y="4056411"/>
              <a:ext cx="857256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4929190" y="4643446"/>
              <a:ext cx="1000132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5929322" y="5127981"/>
              <a:ext cx="785818" cy="101566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6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единительная линия 16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Прямоугольник 15"/>
          <p:cNvSpPr/>
          <p:nvPr/>
        </p:nvSpPr>
        <p:spPr>
          <a:xfrm>
            <a:off x="0" y="4000504"/>
            <a:ext cx="4786314" cy="132343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8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С.Р. </a:t>
            </a: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№2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6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537638569"/>
              </p:ext>
            </p:extLst>
          </p:nvPr>
        </p:nvGraphicFramePr>
        <p:xfrm>
          <a:off x="134299" y="-142900"/>
          <a:ext cx="8581105" cy="11521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68637"/>
                <a:gridCol w="143834"/>
                <a:gridCol w="168634"/>
              </a:tblGrid>
              <a:tr h="1152128">
                <a:tc>
                  <a:txBody>
                    <a:bodyPr/>
                    <a:lstStyle/>
                    <a:p>
                      <a:pPr marR="36195"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ПРЗ</a:t>
                      </a:r>
                      <a:r>
                        <a:rPr lang="ru-RU" sz="2800" b="1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1. </a:t>
                      </a:r>
                      <a:r>
                        <a:rPr lang="ru-RU" sz="2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Определить сопротивление участка реостата в цепи, изображенной на рисунке .</a:t>
                      </a:r>
                    </a:p>
                  </a:txBody>
                  <a:tcPr marL="59217" marR="59217" marT="0" marB="0"/>
                </a:tc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17" marR="59217" marT="0" marB="0"/>
                </a:tc>
                <a:tc>
                  <a:txBody>
                    <a:bodyPr/>
                    <a:lstStyle/>
                    <a:p>
                      <a:pPr marR="36195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</a:p>
                    <a:p>
                      <a:pPr marR="36195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</a:p>
                    <a:p>
                      <a:pPr marR="36195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</a:p>
                    <a:p>
                      <a:pPr marR="36195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17" marR="59217" marT="0" marB="0"/>
                </a:tc>
              </a:tr>
            </a:tbl>
          </a:graphicData>
        </a:graphic>
      </p:graphicFrame>
      <p:pic>
        <p:nvPicPr>
          <p:cNvPr id="45075" name="Picture 1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714356"/>
            <a:ext cx="3976400" cy="22322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20"/>
          <p:cNvSpPr>
            <a:spLocks noChangeArrowheads="1"/>
          </p:cNvSpPr>
          <p:nvPr/>
        </p:nvSpPr>
        <p:spPr bwMode="auto">
          <a:xfrm>
            <a:off x="304800" y="3170238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28"/>
          <p:cNvGrpSpPr/>
          <p:nvPr/>
        </p:nvGrpSpPr>
        <p:grpSpPr>
          <a:xfrm>
            <a:off x="357158" y="1201151"/>
            <a:ext cx="1421508" cy="1360711"/>
            <a:chOff x="7293896" y="3214686"/>
            <a:chExt cx="1421508" cy="1360711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7997826" y="3214686"/>
              <a:ext cx="642942" cy="64633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8001024" y="3929066"/>
              <a:ext cx="500066" cy="64633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7293896" y="3538184"/>
              <a:ext cx="726255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3" name="Прямая соединительная линия 32"/>
            <p:cNvCxnSpPr/>
            <p:nvPr/>
          </p:nvCxnSpPr>
          <p:spPr>
            <a:xfrm>
              <a:off x="8001024" y="388898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34" name="Таблица 3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11174281"/>
              </p:ext>
            </p:extLst>
          </p:nvPr>
        </p:nvGraphicFramePr>
        <p:xfrm>
          <a:off x="0" y="2857496"/>
          <a:ext cx="9125542" cy="12533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802014"/>
                <a:gridCol w="144016"/>
                <a:gridCol w="179512"/>
              </a:tblGrid>
              <a:tr h="1253345">
                <a:tc>
                  <a:txBody>
                    <a:bodyPr/>
                    <a:lstStyle/>
                    <a:p>
                      <a:pPr marR="36195"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3300"/>
                        </a:solidFill>
                        <a:effectLst/>
                      </a:endParaRPr>
                    </a:p>
                    <a:p>
                      <a:pPr indent="177800" algn="just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33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ПРЗ</a:t>
                      </a:r>
                      <a:r>
                        <a:rPr lang="ru-RU" sz="2800" b="1" dirty="0" smtClean="0">
                          <a:solidFill>
                            <a:srgbClr val="0033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2.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Чему равно сопротивление 100 м медного провода сечением 2мм</a:t>
                      </a:r>
                      <a:r>
                        <a:rPr lang="ru-RU" sz="2800" b="1" baseline="300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</a:t>
                      </a: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17" marR="59217" marT="0" marB="0"/>
                </a:tc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ru-RU" sz="180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17" marR="59217" marT="0" marB="0"/>
                </a:tc>
                <a:tc>
                  <a:txBody>
                    <a:bodyPr/>
                    <a:lstStyle/>
                    <a:p>
                      <a:pPr marR="36195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</a:p>
                    <a:p>
                      <a:pPr marR="36195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</a:p>
                    <a:p>
                      <a:pPr marR="36195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</a:p>
                    <a:p>
                      <a:pPr marR="36195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17" marR="59217" marT="0" marB="0"/>
                </a:tc>
              </a:tr>
            </a:tbl>
          </a:graphicData>
        </a:graphic>
      </p:graphicFrame>
      <p:pic>
        <p:nvPicPr>
          <p:cNvPr id="35" name="Picture 1"/>
          <p:cNvPicPr>
            <a:picLocks noChangeAspect="1" noChangeArrowheads="1"/>
          </p:cNvPicPr>
          <p:nvPr/>
        </p:nvPicPr>
        <p:blipFill rotWithShape="1">
          <a:blip r:embed="rId7" cstate="print"/>
          <a:srcRect l="8510" r="14816"/>
          <a:stretch/>
        </p:blipFill>
        <p:spPr bwMode="auto">
          <a:xfrm rot="5400000">
            <a:off x="4808244" y="1950710"/>
            <a:ext cx="2957803" cy="6856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6" name="Прямая со стрелкой 35"/>
          <p:cNvCxnSpPr/>
          <p:nvPr/>
        </p:nvCxnSpPr>
        <p:spPr>
          <a:xfrm rot="10800000">
            <a:off x="5072066" y="5357826"/>
            <a:ext cx="928694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18"/>
          <p:cNvGrpSpPr/>
          <p:nvPr/>
        </p:nvGrpSpPr>
        <p:grpSpPr>
          <a:xfrm>
            <a:off x="2357420" y="1087182"/>
            <a:ext cx="1857390" cy="1331804"/>
            <a:chOff x="7293896" y="3243593"/>
            <a:chExt cx="1274457" cy="1331804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8001025" y="3929066"/>
              <a:ext cx="567328" cy="64633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2А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7293896" y="3538184"/>
              <a:ext cx="726255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7813256" y="3243593"/>
              <a:ext cx="755097" cy="64294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3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12В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7" name="Прямая соединительная линия 36"/>
            <p:cNvCxnSpPr/>
            <p:nvPr/>
          </p:nvCxnSpPr>
          <p:spPr>
            <a:xfrm>
              <a:off x="7804955" y="388898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Прямоугольник 37"/>
          <p:cNvSpPr/>
          <p:nvPr/>
        </p:nvSpPr>
        <p:spPr>
          <a:xfrm>
            <a:off x="3143240" y="2487035"/>
            <a:ext cx="1785950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6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38"/>
          <p:cNvGrpSpPr/>
          <p:nvPr/>
        </p:nvGrpSpPr>
        <p:grpSpPr>
          <a:xfrm>
            <a:off x="-30" y="5551979"/>
            <a:ext cx="2857518" cy="1095120"/>
            <a:chOff x="3857620" y="2337269"/>
            <a:chExt cx="2071700" cy="1095120"/>
          </a:xfrm>
        </p:grpSpPr>
        <p:sp>
          <p:nvSpPr>
            <p:cNvPr id="40" name="Прямоугольник 39"/>
            <p:cNvSpPr/>
            <p:nvPr/>
          </p:nvSpPr>
          <p:spPr>
            <a:xfrm>
              <a:off x="3857620" y="2500306"/>
              <a:ext cx="107157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R=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endParaRPr lang="ru-RU" sz="4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" name="Группа 40"/>
            <p:cNvGrpSpPr/>
            <p:nvPr/>
          </p:nvGrpSpPr>
          <p:grpSpPr>
            <a:xfrm>
              <a:off x="4427336" y="2337269"/>
              <a:ext cx="1501984" cy="1095120"/>
              <a:chOff x="7070542" y="2762508"/>
              <a:chExt cx="1501984" cy="1095120"/>
            </a:xfrm>
          </p:grpSpPr>
          <p:sp>
            <p:nvSpPr>
              <p:cNvPr id="42" name="Прямоугольник 41"/>
              <p:cNvSpPr/>
              <p:nvPr/>
            </p:nvSpPr>
            <p:spPr>
              <a:xfrm>
                <a:off x="7070542" y="2762508"/>
                <a:ext cx="150198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0,017</a:t>
                </a:r>
                <a:r>
                  <a:rPr lang="en-US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·</a:t>
                </a:r>
                <a:r>
                  <a:rPr lang="ru-RU" sz="28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100м</a:t>
                </a:r>
                <a:endParaRPr lang="ru-RU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" name="Прямоугольник 42"/>
              <p:cNvSpPr/>
              <p:nvPr/>
            </p:nvSpPr>
            <p:spPr>
              <a:xfrm>
                <a:off x="7265743" y="3211297"/>
                <a:ext cx="104782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36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ru-RU" sz="36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мм</a:t>
                </a:r>
                <a:r>
                  <a:rPr lang="ru-RU" sz="3600" b="1" baseline="30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44" name="Прямая соединительная линия 43"/>
              <p:cNvCxnSpPr/>
              <p:nvPr/>
            </p:nvCxnSpPr>
            <p:spPr>
              <a:xfrm flipV="1">
                <a:off x="7122335" y="3282735"/>
                <a:ext cx="1243021" cy="3389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" name="Группа 22"/>
          <p:cNvGrpSpPr/>
          <p:nvPr/>
        </p:nvGrpSpPr>
        <p:grpSpPr>
          <a:xfrm>
            <a:off x="142844" y="4194502"/>
            <a:ext cx="2000264" cy="1306200"/>
            <a:chOff x="3857620" y="2214554"/>
            <a:chExt cx="2000264" cy="1306200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3857620" y="2500306"/>
              <a:ext cx="107157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R=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" name="Группа 24"/>
            <p:cNvGrpSpPr/>
            <p:nvPr/>
          </p:nvGrpSpPr>
          <p:grpSpPr>
            <a:xfrm>
              <a:off x="4714876" y="2214554"/>
              <a:ext cx="1143008" cy="1306200"/>
              <a:chOff x="7358082" y="2639793"/>
              <a:chExt cx="1143008" cy="1306200"/>
            </a:xfrm>
          </p:grpSpPr>
          <p:sp>
            <p:nvSpPr>
              <p:cNvPr id="26" name="Прямоугольник 25"/>
              <p:cNvSpPr/>
              <p:nvPr/>
            </p:nvSpPr>
            <p:spPr>
              <a:xfrm>
                <a:off x="7358082" y="2639793"/>
                <a:ext cx="114300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</a:t>
                </a:r>
                <a:r>
                  <a:rPr lang="en-US" sz="32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L</a:t>
                </a:r>
                <a:endParaRPr lang="ru-RU" sz="32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" name="Прямоугольник 26"/>
              <p:cNvSpPr/>
              <p:nvPr/>
            </p:nvSpPr>
            <p:spPr>
              <a:xfrm>
                <a:off x="7524708" y="3361218"/>
                <a:ext cx="61919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2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endParaRPr lang="ru-RU" sz="32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28" name="Прямая соединительная линия 27"/>
              <p:cNvCxnSpPr/>
              <p:nvPr/>
            </p:nvCxnSpPr>
            <p:spPr>
              <a:xfrm>
                <a:off x="7429520" y="3286124"/>
                <a:ext cx="71438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6" name="Прямоугольник 45"/>
          <p:cNvSpPr/>
          <p:nvPr/>
        </p:nvSpPr>
        <p:spPr>
          <a:xfrm>
            <a:off x="2500298" y="4344423"/>
            <a:ext cx="2214578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0,85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7358082" y="0"/>
            <a:ext cx="13573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стр.11</a:t>
            </a:r>
            <a:endParaRPr lang="ru-RU" sz="28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4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792420"/>
            <a:ext cx="20002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0,028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3858252" y="2072313"/>
            <a:ext cx="3857654" cy="6856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Прямая со стрелкой 5"/>
          <p:cNvCxnSpPr/>
          <p:nvPr/>
        </p:nvCxnSpPr>
        <p:spPr>
          <a:xfrm rot="10800000">
            <a:off x="4558352" y="5827398"/>
            <a:ext cx="928694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0"/>
          <p:cNvGrpSpPr/>
          <p:nvPr/>
        </p:nvGrpSpPr>
        <p:grpSpPr>
          <a:xfrm>
            <a:off x="1857356" y="1722117"/>
            <a:ext cx="1428760" cy="992503"/>
            <a:chOff x="7358082" y="1747525"/>
            <a:chExt cx="1428760" cy="992503"/>
          </a:xfrm>
        </p:grpSpPr>
        <p:cxnSp>
          <p:nvCxnSpPr>
            <p:cNvPr id="7" name="Прямая соединительная линия 6"/>
            <p:cNvCxnSpPr/>
            <p:nvPr/>
          </p:nvCxnSpPr>
          <p:spPr>
            <a:xfrm>
              <a:off x="7429520" y="2247591"/>
              <a:ext cx="1188000" cy="1523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Прямоугольник 7"/>
            <p:cNvSpPr/>
            <p:nvPr/>
          </p:nvSpPr>
          <p:spPr>
            <a:xfrm>
              <a:off x="7358082" y="1747525"/>
              <a:ext cx="75600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r>
                <a:rPr lang="ru-RU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2400" b="1" dirty="0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8079597" y="1755432"/>
              <a:ext cx="707245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мм</a:t>
              </a:r>
              <a:r>
                <a:rPr lang="en-US" sz="24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400" dirty="0">
                <a:solidFill>
                  <a:srgbClr val="FF0000"/>
                </a:solidFill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7891840" y="2155253"/>
              <a:ext cx="463588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33C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м</a:t>
              </a:r>
              <a:endParaRPr lang="ru-RU" sz="3200" dirty="0"/>
            </a:p>
          </p:txBody>
        </p:sp>
      </p:grpSp>
      <p:sp>
        <p:nvSpPr>
          <p:cNvPr id="13" name="Прямоугольник 12"/>
          <p:cNvSpPr/>
          <p:nvPr/>
        </p:nvSpPr>
        <p:spPr>
          <a:xfrm>
            <a:off x="0" y="2435362"/>
            <a:ext cx="335755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L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=2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×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200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3000372"/>
            <a:ext cx="25717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S=150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мм</a:t>
            </a:r>
            <a:r>
              <a:rPr lang="en-US" sz="40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6000313" y="1071546"/>
            <a:ext cx="2858010" cy="2500330"/>
            <a:chOff x="7909" y="8280"/>
            <a:chExt cx="2319" cy="1480"/>
          </a:xfrm>
        </p:grpSpPr>
        <p:grpSp>
          <p:nvGrpSpPr>
            <p:cNvPr id="11" name="Group 3"/>
            <p:cNvGrpSpPr>
              <a:grpSpLocks/>
            </p:cNvGrpSpPr>
            <p:nvPr/>
          </p:nvGrpSpPr>
          <p:grpSpPr bwMode="auto">
            <a:xfrm>
              <a:off x="7909" y="8280"/>
              <a:ext cx="2072" cy="1480"/>
              <a:chOff x="1469" y="2644"/>
              <a:chExt cx="2072" cy="1480"/>
            </a:xfrm>
          </p:grpSpPr>
          <p:sp>
            <p:nvSpPr>
              <p:cNvPr id="20" name="Rectangle 4"/>
              <p:cNvSpPr>
                <a:spLocks noChangeArrowheads="1"/>
              </p:cNvSpPr>
              <p:nvPr/>
            </p:nvSpPr>
            <p:spPr bwMode="auto">
              <a:xfrm>
                <a:off x="1848" y="3341"/>
                <a:ext cx="529" cy="161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2" name="Group 5"/>
              <p:cNvGrpSpPr>
                <a:grpSpLocks/>
              </p:cNvGrpSpPr>
              <p:nvPr/>
            </p:nvGrpSpPr>
            <p:grpSpPr bwMode="auto">
              <a:xfrm>
                <a:off x="1469" y="2644"/>
                <a:ext cx="2072" cy="1480"/>
                <a:chOff x="1637" y="2644"/>
                <a:chExt cx="2072" cy="1480"/>
              </a:xfrm>
            </p:grpSpPr>
            <p:sp>
              <p:nvSpPr>
                <p:cNvPr id="22" name="Line 6"/>
                <p:cNvSpPr>
                  <a:spLocks noChangeShapeType="1"/>
                </p:cNvSpPr>
                <p:nvPr/>
              </p:nvSpPr>
              <p:spPr bwMode="auto">
                <a:xfrm flipH="1">
                  <a:off x="1659" y="3412"/>
                  <a:ext cx="35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5" name="Group 7"/>
                <p:cNvGrpSpPr>
                  <a:grpSpLocks/>
                </p:cNvGrpSpPr>
                <p:nvPr/>
              </p:nvGrpSpPr>
              <p:grpSpPr bwMode="auto">
                <a:xfrm>
                  <a:off x="1637" y="2644"/>
                  <a:ext cx="2072" cy="1342"/>
                  <a:chOff x="1637" y="2644"/>
                  <a:chExt cx="2072" cy="1342"/>
                </a:xfrm>
              </p:grpSpPr>
              <p:sp>
                <p:nvSpPr>
                  <p:cNvPr id="30" name="Line 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555" y="3412"/>
                    <a:ext cx="357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16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2913" y="3172"/>
                    <a:ext cx="794" cy="725"/>
                    <a:chOff x="5000" y="7596"/>
                    <a:chExt cx="794" cy="725"/>
                  </a:xfrm>
                </p:grpSpPr>
                <p:grpSp>
                  <p:nvGrpSpPr>
                    <p:cNvPr id="17" name="Group 1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074" y="7596"/>
                      <a:ext cx="702" cy="725"/>
                      <a:chOff x="5074" y="7596"/>
                      <a:chExt cx="702" cy="725"/>
                    </a:xfrm>
                  </p:grpSpPr>
                  <p:sp>
                    <p:nvSpPr>
                      <p:cNvPr id="47" name="Text Box 11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5074" y="7596"/>
                        <a:ext cx="702" cy="7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36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 </a:t>
                        </a:r>
                        <a:r>
                          <a:rPr kumimoji="0" lang="ru-RU" sz="36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А</a:t>
                        </a:r>
                        <a:endParaRPr kumimoji="0" lang="ru-RU" sz="5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48" name="Oval 1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256" y="7664"/>
                        <a:ext cx="300" cy="335"/>
                      </a:xfrm>
                      <a:prstGeom prst="ellips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45" name="Line 13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000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6" name="Line 14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564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21" name="Group 15"/>
                  <p:cNvGrpSpPr>
                    <a:grpSpLocks/>
                  </p:cNvGrpSpPr>
                  <p:nvPr/>
                </p:nvGrpSpPr>
                <p:grpSpPr bwMode="auto">
                  <a:xfrm>
                    <a:off x="1877" y="2644"/>
                    <a:ext cx="1096" cy="760"/>
                    <a:chOff x="9377" y="4873"/>
                    <a:chExt cx="1130" cy="760"/>
                  </a:xfrm>
                </p:grpSpPr>
                <p:grpSp>
                  <p:nvGrpSpPr>
                    <p:cNvPr id="23" name="Group 1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711" y="4873"/>
                      <a:ext cx="599" cy="530"/>
                      <a:chOff x="9711" y="4873"/>
                      <a:chExt cx="599" cy="530"/>
                    </a:xfrm>
                  </p:grpSpPr>
                  <p:sp>
                    <p:nvSpPr>
                      <p:cNvPr id="42" name="Text Box 17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9711" y="4873"/>
                        <a:ext cx="599" cy="53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36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V</a:t>
                        </a:r>
                        <a:endParaRPr kumimoji="0" lang="ru-RU" sz="5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43" name="Oval 1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779" y="4917"/>
                        <a:ext cx="346" cy="334"/>
                      </a:xfrm>
                      <a:prstGeom prst="ellips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38" name="Line 1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0127" y="5092"/>
                      <a:ext cx="38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9" name="Line 2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390" y="5093"/>
                      <a:ext cx="38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0" name="Line 2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377" y="5091"/>
                      <a:ext cx="0" cy="54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1" name="Line 2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0495" y="5091"/>
                      <a:ext cx="0" cy="54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33" name="Line 23"/>
                  <p:cNvSpPr>
                    <a:spLocks noChangeShapeType="1"/>
                  </p:cNvSpPr>
                  <p:nvPr/>
                </p:nvSpPr>
                <p:spPr bwMode="auto">
                  <a:xfrm>
                    <a:off x="3709" y="3410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4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1647" y="3398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5" name="Line 2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972" y="3985"/>
                    <a:ext cx="737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" name="Line 2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637" y="3973"/>
                    <a:ext cx="737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24" name="Group 27"/>
                <p:cNvGrpSpPr>
                  <a:grpSpLocks/>
                </p:cNvGrpSpPr>
                <p:nvPr/>
              </p:nvGrpSpPr>
              <p:grpSpPr bwMode="auto">
                <a:xfrm>
                  <a:off x="2881" y="3848"/>
                  <a:ext cx="184" cy="276"/>
                  <a:chOff x="3503" y="4378"/>
                  <a:chExt cx="184" cy="276"/>
                </a:xfrm>
              </p:grpSpPr>
              <p:sp>
                <p:nvSpPr>
                  <p:cNvPr id="28" name="Oval 28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9" name="Line 2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25" name="Group 30"/>
                <p:cNvGrpSpPr>
                  <a:grpSpLocks/>
                </p:cNvGrpSpPr>
                <p:nvPr/>
              </p:nvGrpSpPr>
              <p:grpSpPr bwMode="auto">
                <a:xfrm>
                  <a:off x="2294" y="3825"/>
                  <a:ext cx="184" cy="276"/>
                  <a:chOff x="3503" y="4378"/>
                  <a:chExt cx="184" cy="276"/>
                </a:xfrm>
              </p:grpSpPr>
              <p:sp>
                <p:nvSpPr>
                  <p:cNvPr id="26" name="Oval 31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7" name="Line 3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sp>
          <p:nvSpPr>
            <p:cNvPr id="18" name="Text Box 33"/>
            <p:cNvSpPr txBox="1">
              <a:spLocks noChangeArrowheads="1"/>
            </p:cNvSpPr>
            <p:nvPr/>
          </p:nvSpPr>
          <p:spPr bwMode="auto">
            <a:xfrm>
              <a:off x="8704" y="8436"/>
              <a:ext cx="727" cy="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?</a:t>
              </a:r>
              <a:r>
                <a: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В</a:t>
              </a:r>
              <a:endParaRPr kumimoji="0" lang="ru-RU" sz="54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Text Box 34"/>
            <p:cNvSpPr txBox="1">
              <a:spLocks noChangeArrowheads="1"/>
            </p:cNvSpPr>
            <p:nvPr/>
          </p:nvSpPr>
          <p:spPr bwMode="auto">
            <a:xfrm>
              <a:off x="9319" y="9120"/>
              <a:ext cx="909" cy="3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50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endPara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9" name="Прямоугольник 48"/>
          <p:cNvSpPr/>
          <p:nvPr/>
        </p:nvSpPr>
        <p:spPr>
          <a:xfrm>
            <a:off x="6143636" y="2477152"/>
            <a:ext cx="15167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74,7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3929058" y="1357298"/>
            <a:ext cx="857256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36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4786314" y="1357298"/>
            <a:ext cx="928694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6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R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214282" y="3643314"/>
            <a:ext cx="1285884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36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=?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1" name="Группа 57"/>
          <p:cNvGrpSpPr/>
          <p:nvPr/>
        </p:nvGrpSpPr>
        <p:grpSpPr>
          <a:xfrm>
            <a:off x="3857620" y="2143116"/>
            <a:ext cx="2000264" cy="1367756"/>
            <a:chOff x="3857620" y="2214554"/>
            <a:chExt cx="2000264" cy="1367756"/>
          </a:xfrm>
        </p:grpSpPr>
        <p:sp>
          <p:nvSpPr>
            <p:cNvPr id="53" name="Прямоугольник 52"/>
            <p:cNvSpPr/>
            <p:nvPr/>
          </p:nvSpPr>
          <p:spPr>
            <a:xfrm>
              <a:off x="3857620" y="2500306"/>
              <a:ext cx="107157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R=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endParaRPr lang="ru-RU" sz="4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2" name="Группа 53"/>
            <p:cNvGrpSpPr/>
            <p:nvPr/>
          </p:nvGrpSpPr>
          <p:grpSpPr>
            <a:xfrm>
              <a:off x="4714876" y="2214554"/>
              <a:ext cx="1143008" cy="1367756"/>
              <a:chOff x="7358082" y="2639793"/>
              <a:chExt cx="1143008" cy="1367756"/>
            </a:xfrm>
          </p:grpSpPr>
          <p:sp>
            <p:nvSpPr>
              <p:cNvPr id="55" name="Прямоугольник 54"/>
              <p:cNvSpPr/>
              <p:nvPr/>
            </p:nvSpPr>
            <p:spPr>
              <a:xfrm>
                <a:off x="7358082" y="2639793"/>
                <a:ext cx="114300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</a:t>
                </a:r>
                <a:r>
                  <a:rPr lang="en-US" sz="36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L</a:t>
                </a:r>
                <a:endParaRPr lang="ru-RU" sz="36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6" name="Прямоугольник 55"/>
              <p:cNvSpPr/>
              <p:nvPr/>
            </p:nvSpPr>
            <p:spPr>
              <a:xfrm>
                <a:off x="7524708" y="3361218"/>
                <a:ext cx="61919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57" name="Прямая соединительная линия 56"/>
              <p:cNvCxnSpPr/>
              <p:nvPr/>
            </p:nvCxnSpPr>
            <p:spPr>
              <a:xfrm>
                <a:off x="7429520" y="3286124"/>
                <a:ext cx="71438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7" name="Группа 58"/>
          <p:cNvGrpSpPr/>
          <p:nvPr/>
        </p:nvGrpSpPr>
        <p:grpSpPr>
          <a:xfrm>
            <a:off x="2428860" y="3282735"/>
            <a:ext cx="3786214" cy="1360711"/>
            <a:chOff x="3857620" y="2143116"/>
            <a:chExt cx="3786214" cy="1360711"/>
          </a:xfrm>
        </p:grpSpPr>
        <p:sp>
          <p:nvSpPr>
            <p:cNvPr id="60" name="Прямоугольник 59"/>
            <p:cNvSpPr/>
            <p:nvPr/>
          </p:nvSpPr>
          <p:spPr>
            <a:xfrm>
              <a:off x="3857620" y="2500306"/>
              <a:ext cx="107157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R=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endParaRPr lang="ru-RU" sz="4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4" name="Группа 60"/>
            <p:cNvGrpSpPr/>
            <p:nvPr/>
          </p:nvGrpSpPr>
          <p:grpSpPr>
            <a:xfrm>
              <a:off x="4572000" y="2143116"/>
              <a:ext cx="3071834" cy="1360711"/>
              <a:chOff x="7215206" y="2568355"/>
              <a:chExt cx="3071834" cy="1360711"/>
            </a:xfrm>
          </p:grpSpPr>
          <p:sp>
            <p:nvSpPr>
              <p:cNvPr id="62" name="Прямоугольник 61"/>
              <p:cNvSpPr/>
              <p:nvPr/>
            </p:nvSpPr>
            <p:spPr>
              <a:xfrm>
                <a:off x="7215206" y="2568355"/>
                <a:ext cx="307183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3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0,028</a:t>
                </a:r>
                <a:r>
                  <a:rPr lang="ru-RU" sz="3600" b="1" dirty="0" smtClean="0">
                    <a:solidFill>
                      <a:srgbClr val="00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×400000</a:t>
                </a:r>
                <a:endParaRPr lang="ru-RU" sz="36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" name="Прямоугольник 62"/>
              <p:cNvSpPr/>
              <p:nvPr/>
            </p:nvSpPr>
            <p:spPr>
              <a:xfrm>
                <a:off x="7739022" y="3282735"/>
                <a:ext cx="176220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150</a:t>
                </a:r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мм</a:t>
                </a:r>
                <a:r>
                  <a:rPr lang="en-US" sz="3600" b="1" baseline="30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64" name="Прямая соединительная линия 63"/>
              <p:cNvCxnSpPr/>
              <p:nvPr/>
            </p:nvCxnSpPr>
            <p:spPr>
              <a:xfrm flipV="1">
                <a:off x="7429520" y="3282735"/>
                <a:ext cx="2571768" cy="3389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6" name="Прямоугольник 65"/>
          <p:cNvSpPr/>
          <p:nvPr/>
        </p:nvSpPr>
        <p:spPr>
          <a:xfrm>
            <a:off x="428596" y="4643446"/>
            <a:ext cx="857256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36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1214414" y="4643446"/>
            <a:ext cx="3286148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150А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×</a:t>
            </a:r>
            <a:r>
              <a:rPr lang="ru-RU" sz="36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74,7</a:t>
            </a:r>
            <a:r>
              <a:rPr lang="ru-RU" sz="36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6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м=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 Box 33"/>
          <p:cNvSpPr txBox="1">
            <a:spLocks noChangeArrowheads="1"/>
          </p:cNvSpPr>
          <p:nvPr/>
        </p:nvSpPr>
        <p:spPr bwMode="auto">
          <a:xfrm>
            <a:off x="4357686" y="4643446"/>
            <a:ext cx="1714512" cy="75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11,2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Rectangle 1"/>
          <p:cNvSpPr>
            <a:spLocks noChangeArrowheads="1"/>
          </p:cNvSpPr>
          <p:nvPr/>
        </p:nvSpPr>
        <p:spPr bwMode="auto">
          <a:xfrm>
            <a:off x="0" y="5805264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-68263" algn="l"/>
              </a:tabLst>
            </a:pP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Ответ:  </a:t>
            </a: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падение напряжения на этой линии составит </a:t>
            </a: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11,2кВ</a:t>
            </a: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36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-32" y="-24"/>
            <a:ext cx="9144000" cy="126188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3б. Линия электропередачи имеет длину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200 км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площадь  сечения алюминиевой токоведущей жилы </a:t>
            </a:r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100 мм</a:t>
            </a:r>
            <a:r>
              <a:rPr lang="ru-RU" sz="2400" b="1" baseline="30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сила тока в ней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150 А.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Определите падение напряжения на линии.  /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стр.13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0" y="1353909"/>
            <a:ext cx="18573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I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150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А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Text Box 33"/>
          <p:cNvSpPr txBox="1">
            <a:spLocks noChangeArrowheads="1"/>
          </p:cNvSpPr>
          <p:nvPr/>
        </p:nvSpPr>
        <p:spPr bwMode="auto">
          <a:xfrm>
            <a:off x="4357686" y="4643446"/>
            <a:ext cx="1714512" cy="75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11,2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92229E-6 L 0.31563 -0.52521 " pathEditMode="relative" rAng="0" ptsTypes="AA">
                                      <p:cBhvr>
                                        <p:cTn id="10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00" y="-26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3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  <p:bldP spid="14" grpId="0"/>
      <p:bldP spid="49" grpId="0"/>
      <p:bldP spid="50" grpId="0" animBg="1"/>
      <p:bldP spid="51" grpId="0" animBg="1"/>
      <p:bldP spid="52" grpId="0" animBg="1"/>
      <p:bldP spid="66" grpId="0" animBg="1"/>
      <p:bldP spid="67" grpId="0" animBg="1"/>
      <p:bldP spid="68" grpId="0"/>
      <p:bldP spid="68" grpId="1"/>
      <p:bldP spid="69" grpId="0"/>
      <p:bldP spid="72" grpId="0"/>
      <p:bldP spid="7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" marR="36195">
              <a:spcAft>
                <a:spcPts val="0"/>
              </a:spcAft>
            </a:pP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Какое сопротивление имеет реостат, изготовленный из нихромовой проволоки площадью сечения 0,8 мм</a:t>
            </a:r>
            <a:r>
              <a:rPr lang="ru-RU" sz="2800" baseline="30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длиной 5 м? 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425347"/>
            <a:ext cx="20002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1,1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1465274" y="1383200"/>
            <a:ext cx="1428760" cy="992503"/>
            <a:chOff x="7358082" y="1747525"/>
            <a:chExt cx="1428760" cy="992503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>
              <a:off x="7429520" y="2247591"/>
              <a:ext cx="1188000" cy="1523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Прямоугольник 5"/>
            <p:cNvSpPr/>
            <p:nvPr/>
          </p:nvSpPr>
          <p:spPr>
            <a:xfrm>
              <a:off x="7358082" y="1747525"/>
              <a:ext cx="75600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r>
                <a:rPr lang="ru-RU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2400" b="1" dirty="0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8079597" y="1755432"/>
              <a:ext cx="707245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мм</a:t>
              </a:r>
              <a:r>
                <a:rPr lang="en-US" sz="24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400" dirty="0">
                <a:solidFill>
                  <a:srgbClr val="FF0000"/>
                </a:solidFill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7891840" y="2155253"/>
              <a:ext cx="463588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33C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м</a:t>
              </a:r>
              <a:endParaRPr lang="ru-RU" sz="3200" dirty="0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0" y="2071678"/>
            <a:ext cx="157160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L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5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2714620"/>
            <a:ext cx="25717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S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,8мм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2844" y="3429000"/>
            <a:ext cx="1285884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6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=?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3858252" y="2072313"/>
            <a:ext cx="3857654" cy="6856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" name="Group 3"/>
          <p:cNvGrpSpPr>
            <a:grpSpLocks/>
          </p:cNvGrpSpPr>
          <p:nvPr/>
        </p:nvGrpSpPr>
        <p:grpSpPr bwMode="auto">
          <a:xfrm>
            <a:off x="6071751" y="857232"/>
            <a:ext cx="2815436" cy="2500330"/>
            <a:chOff x="1469" y="2644"/>
            <a:chExt cx="2072" cy="1480"/>
          </a:xfrm>
        </p:grpSpPr>
        <p:sp>
          <p:nvSpPr>
            <p:cNvPr id="17" name="Rectangle 4"/>
            <p:cNvSpPr>
              <a:spLocks noChangeArrowheads="1"/>
            </p:cNvSpPr>
            <p:nvPr/>
          </p:nvSpPr>
          <p:spPr bwMode="auto">
            <a:xfrm>
              <a:off x="1848" y="3341"/>
              <a:ext cx="529" cy="161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8" name="Group 5"/>
            <p:cNvGrpSpPr>
              <a:grpSpLocks/>
            </p:cNvGrpSpPr>
            <p:nvPr/>
          </p:nvGrpSpPr>
          <p:grpSpPr bwMode="auto">
            <a:xfrm>
              <a:off x="1469" y="2644"/>
              <a:ext cx="2072" cy="1480"/>
              <a:chOff x="1637" y="2644"/>
              <a:chExt cx="2072" cy="1480"/>
            </a:xfrm>
          </p:grpSpPr>
          <p:sp>
            <p:nvSpPr>
              <p:cNvPr id="19" name="Line 6"/>
              <p:cNvSpPr>
                <a:spLocks noChangeShapeType="1"/>
              </p:cNvSpPr>
              <p:nvPr/>
            </p:nvSpPr>
            <p:spPr bwMode="auto">
              <a:xfrm flipH="1">
                <a:off x="1659" y="3412"/>
                <a:ext cx="357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0" name="Group 7"/>
              <p:cNvGrpSpPr>
                <a:grpSpLocks/>
              </p:cNvGrpSpPr>
              <p:nvPr/>
            </p:nvGrpSpPr>
            <p:grpSpPr bwMode="auto">
              <a:xfrm>
                <a:off x="1637" y="2644"/>
                <a:ext cx="2072" cy="1342"/>
                <a:chOff x="1637" y="2644"/>
                <a:chExt cx="2072" cy="1342"/>
              </a:xfrm>
            </p:grpSpPr>
            <p:sp>
              <p:nvSpPr>
                <p:cNvPr id="27" name="Line 8"/>
                <p:cNvSpPr>
                  <a:spLocks noChangeShapeType="1"/>
                </p:cNvSpPr>
                <p:nvPr/>
              </p:nvSpPr>
              <p:spPr bwMode="auto">
                <a:xfrm flipH="1">
                  <a:off x="2555" y="3412"/>
                  <a:ext cx="35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28" name="Group 9"/>
                <p:cNvGrpSpPr>
                  <a:grpSpLocks/>
                </p:cNvGrpSpPr>
                <p:nvPr/>
              </p:nvGrpSpPr>
              <p:grpSpPr bwMode="auto">
                <a:xfrm>
                  <a:off x="2913" y="3172"/>
                  <a:ext cx="794" cy="725"/>
                  <a:chOff x="5000" y="7596"/>
                  <a:chExt cx="794" cy="725"/>
                </a:xfrm>
              </p:grpSpPr>
              <p:grpSp>
                <p:nvGrpSpPr>
                  <p:cNvPr id="41" name="Group 10"/>
                  <p:cNvGrpSpPr>
                    <a:grpSpLocks/>
                  </p:cNvGrpSpPr>
                  <p:nvPr/>
                </p:nvGrpSpPr>
                <p:grpSpPr bwMode="auto">
                  <a:xfrm>
                    <a:off x="5074" y="7596"/>
                    <a:ext cx="702" cy="725"/>
                    <a:chOff x="5074" y="7596"/>
                    <a:chExt cx="702" cy="725"/>
                  </a:xfrm>
                </p:grpSpPr>
                <p:sp>
                  <p:nvSpPr>
                    <p:cNvPr id="44" name="Text Box 1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074" y="7596"/>
                      <a:ext cx="702" cy="72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5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5" name="Oval 1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256" y="7664"/>
                      <a:ext cx="300" cy="335"/>
                    </a:xfrm>
                    <a:prstGeom prst="ellips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42" name="Line 1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00" y="7834"/>
                    <a:ext cx="23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3" name="Line 1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564" y="7834"/>
                    <a:ext cx="23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29" name="Group 15"/>
                <p:cNvGrpSpPr>
                  <a:grpSpLocks/>
                </p:cNvGrpSpPr>
                <p:nvPr/>
              </p:nvGrpSpPr>
              <p:grpSpPr bwMode="auto">
                <a:xfrm>
                  <a:off x="1877" y="2644"/>
                  <a:ext cx="1096" cy="760"/>
                  <a:chOff x="9377" y="4873"/>
                  <a:chExt cx="1130" cy="760"/>
                </a:xfrm>
              </p:grpSpPr>
              <p:grpSp>
                <p:nvGrpSpPr>
                  <p:cNvPr id="34" name="Group 16"/>
                  <p:cNvGrpSpPr>
                    <a:grpSpLocks/>
                  </p:cNvGrpSpPr>
                  <p:nvPr/>
                </p:nvGrpSpPr>
                <p:grpSpPr bwMode="auto">
                  <a:xfrm>
                    <a:off x="9711" y="4873"/>
                    <a:ext cx="599" cy="530"/>
                    <a:chOff x="9711" y="4873"/>
                    <a:chExt cx="599" cy="530"/>
                  </a:xfrm>
                </p:grpSpPr>
                <p:sp>
                  <p:nvSpPr>
                    <p:cNvPr id="39" name="Text Box 1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711" y="4873"/>
                      <a:ext cx="599" cy="53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endParaRPr kumimoji="0" lang="ru-RU" sz="5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0" name="Oval 1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9779" y="4917"/>
                      <a:ext cx="346" cy="334"/>
                    </a:xfrm>
                    <a:prstGeom prst="ellips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35" name="Line 19"/>
                  <p:cNvSpPr>
                    <a:spLocks noChangeShapeType="1"/>
                  </p:cNvSpPr>
                  <p:nvPr/>
                </p:nvSpPr>
                <p:spPr bwMode="auto">
                  <a:xfrm>
                    <a:off x="10127" y="5092"/>
                    <a:ext cx="38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" name="Line 20"/>
                  <p:cNvSpPr>
                    <a:spLocks noChangeShapeType="1"/>
                  </p:cNvSpPr>
                  <p:nvPr/>
                </p:nvSpPr>
                <p:spPr bwMode="auto">
                  <a:xfrm>
                    <a:off x="9390" y="5093"/>
                    <a:ext cx="38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7" name="Line 21"/>
                  <p:cNvSpPr>
                    <a:spLocks noChangeShapeType="1"/>
                  </p:cNvSpPr>
                  <p:nvPr/>
                </p:nvSpPr>
                <p:spPr bwMode="auto">
                  <a:xfrm>
                    <a:off x="9377" y="5091"/>
                    <a:ext cx="0" cy="54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8" name="Line 22"/>
                  <p:cNvSpPr>
                    <a:spLocks noChangeShapeType="1"/>
                  </p:cNvSpPr>
                  <p:nvPr/>
                </p:nvSpPr>
                <p:spPr bwMode="auto">
                  <a:xfrm>
                    <a:off x="10495" y="5091"/>
                    <a:ext cx="0" cy="54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30" name="Line 23"/>
                <p:cNvSpPr>
                  <a:spLocks noChangeShapeType="1"/>
                </p:cNvSpPr>
                <p:nvPr/>
              </p:nvSpPr>
              <p:spPr bwMode="auto">
                <a:xfrm>
                  <a:off x="3709" y="3410"/>
                  <a:ext cx="0" cy="57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1" name="Line 24"/>
                <p:cNvSpPr>
                  <a:spLocks noChangeShapeType="1"/>
                </p:cNvSpPr>
                <p:nvPr/>
              </p:nvSpPr>
              <p:spPr bwMode="auto">
                <a:xfrm>
                  <a:off x="1647" y="3398"/>
                  <a:ext cx="0" cy="57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2972" y="3985"/>
                  <a:ext cx="73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3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1637" y="3973"/>
                  <a:ext cx="73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1" name="Group 27"/>
              <p:cNvGrpSpPr>
                <a:grpSpLocks/>
              </p:cNvGrpSpPr>
              <p:nvPr/>
            </p:nvGrpSpPr>
            <p:grpSpPr bwMode="auto">
              <a:xfrm>
                <a:off x="2881" y="3848"/>
                <a:ext cx="184" cy="276"/>
                <a:chOff x="3503" y="4378"/>
                <a:chExt cx="184" cy="276"/>
              </a:xfrm>
            </p:grpSpPr>
            <p:sp>
              <p:nvSpPr>
                <p:cNvPr id="25" name="Oval 28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6" name="Line 29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2" name="Group 30"/>
              <p:cNvGrpSpPr>
                <a:grpSpLocks/>
              </p:cNvGrpSpPr>
              <p:nvPr/>
            </p:nvGrpSpPr>
            <p:grpSpPr bwMode="auto">
              <a:xfrm>
                <a:off x="2294" y="3825"/>
                <a:ext cx="184" cy="276"/>
                <a:chOff x="3503" y="4378"/>
                <a:chExt cx="184" cy="276"/>
              </a:xfrm>
            </p:grpSpPr>
            <p:sp>
              <p:nvSpPr>
                <p:cNvPr id="23" name="Oval 31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4" name="Line 32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46" name="Группа 45"/>
          <p:cNvGrpSpPr/>
          <p:nvPr/>
        </p:nvGrpSpPr>
        <p:grpSpPr>
          <a:xfrm>
            <a:off x="3400086" y="997115"/>
            <a:ext cx="2000264" cy="1367756"/>
            <a:chOff x="3857620" y="2214554"/>
            <a:chExt cx="2000264" cy="1367756"/>
          </a:xfrm>
        </p:grpSpPr>
        <p:sp>
          <p:nvSpPr>
            <p:cNvPr id="47" name="Прямоугольник 46"/>
            <p:cNvSpPr/>
            <p:nvPr/>
          </p:nvSpPr>
          <p:spPr>
            <a:xfrm>
              <a:off x="3857620" y="2500306"/>
              <a:ext cx="107157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R=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endParaRPr lang="ru-RU" sz="4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8" name="Группа 53"/>
            <p:cNvGrpSpPr/>
            <p:nvPr/>
          </p:nvGrpSpPr>
          <p:grpSpPr>
            <a:xfrm>
              <a:off x="4714876" y="2214554"/>
              <a:ext cx="1143008" cy="1367756"/>
              <a:chOff x="7358082" y="2639793"/>
              <a:chExt cx="1143008" cy="1367756"/>
            </a:xfrm>
          </p:grpSpPr>
          <p:sp>
            <p:nvSpPr>
              <p:cNvPr id="49" name="Прямоугольник 48"/>
              <p:cNvSpPr/>
              <p:nvPr/>
            </p:nvSpPr>
            <p:spPr>
              <a:xfrm>
                <a:off x="7358082" y="2639793"/>
                <a:ext cx="114300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</a:t>
                </a:r>
                <a:r>
                  <a:rPr lang="en-US" sz="36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L</a:t>
                </a:r>
                <a:endParaRPr lang="ru-RU" sz="36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" name="Прямоугольник 49"/>
              <p:cNvSpPr/>
              <p:nvPr/>
            </p:nvSpPr>
            <p:spPr>
              <a:xfrm>
                <a:off x="7524708" y="3361218"/>
                <a:ext cx="61919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51" name="Прямая соединительная линия 50"/>
              <p:cNvCxnSpPr/>
              <p:nvPr/>
            </p:nvCxnSpPr>
            <p:spPr>
              <a:xfrm>
                <a:off x="7429520" y="3286124"/>
                <a:ext cx="71438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2" name="Группа 51"/>
          <p:cNvGrpSpPr/>
          <p:nvPr/>
        </p:nvGrpSpPr>
        <p:grpSpPr>
          <a:xfrm>
            <a:off x="2738362" y="2282603"/>
            <a:ext cx="2619456" cy="1360711"/>
            <a:chOff x="3857620" y="2143116"/>
            <a:chExt cx="2619456" cy="1360711"/>
          </a:xfrm>
        </p:grpSpPr>
        <p:sp>
          <p:nvSpPr>
            <p:cNvPr id="53" name="Прямоугольник 52"/>
            <p:cNvSpPr/>
            <p:nvPr/>
          </p:nvSpPr>
          <p:spPr>
            <a:xfrm>
              <a:off x="3857620" y="2500306"/>
              <a:ext cx="107157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R=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endParaRPr lang="ru-RU" sz="4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4" name="Группа 60"/>
            <p:cNvGrpSpPr/>
            <p:nvPr/>
          </p:nvGrpSpPr>
          <p:grpSpPr>
            <a:xfrm>
              <a:off x="4572000" y="2143116"/>
              <a:ext cx="1905076" cy="1360711"/>
              <a:chOff x="7215206" y="2568355"/>
              <a:chExt cx="1905076" cy="1360711"/>
            </a:xfrm>
          </p:grpSpPr>
          <p:sp>
            <p:nvSpPr>
              <p:cNvPr id="55" name="Прямоугольник 54"/>
              <p:cNvSpPr/>
              <p:nvPr/>
            </p:nvSpPr>
            <p:spPr>
              <a:xfrm>
                <a:off x="7215206" y="2568355"/>
                <a:ext cx="157163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ru-RU" sz="3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,</a:t>
                </a:r>
                <a:r>
                  <a:rPr lang="en-US" sz="3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ru-RU" sz="3600" b="1" dirty="0" smtClean="0">
                    <a:solidFill>
                      <a:srgbClr val="00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×</a:t>
                </a:r>
                <a:r>
                  <a:rPr lang="en-US" sz="3600" b="1" dirty="0" smtClean="0">
                    <a:solidFill>
                      <a:srgbClr val="00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5</a:t>
                </a:r>
                <a:r>
                  <a:rPr lang="ru-RU" sz="3600" b="1" dirty="0" smtClean="0">
                    <a:solidFill>
                      <a:srgbClr val="00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м</a:t>
                </a:r>
                <a:endParaRPr lang="ru-RU" sz="36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6" name="Прямоугольник 55"/>
              <p:cNvSpPr/>
              <p:nvPr/>
            </p:nvSpPr>
            <p:spPr>
              <a:xfrm>
                <a:off x="7358082" y="3282735"/>
                <a:ext cx="176220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0</a:t>
                </a:r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,8мм</a:t>
                </a:r>
                <a:r>
                  <a:rPr lang="en-US" sz="3600" b="1" baseline="30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57" name="Прямая соединительная линия 56"/>
              <p:cNvCxnSpPr/>
              <p:nvPr/>
            </p:nvCxnSpPr>
            <p:spPr>
              <a:xfrm flipV="1">
                <a:off x="7358082" y="3282735"/>
                <a:ext cx="1428760" cy="339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0"/>
          <p:cNvGrpSpPr/>
          <p:nvPr/>
        </p:nvGrpSpPr>
        <p:grpSpPr>
          <a:xfrm>
            <a:off x="1857356" y="571480"/>
            <a:ext cx="1428760" cy="992503"/>
            <a:chOff x="7358082" y="1747525"/>
            <a:chExt cx="1428760" cy="992503"/>
          </a:xfrm>
        </p:grpSpPr>
        <p:cxnSp>
          <p:nvCxnSpPr>
            <p:cNvPr id="7" name="Прямая соединительная линия 6"/>
            <p:cNvCxnSpPr/>
            <p:nvPr/>
          </p:nvCxnSpPr>
          <p:spPr>
            <a:xfrm>
              <a:off x="7429520" y="2247591"/>
              <a:ext cx="1188000" cy="1523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Прямоугольник 7"/>
            <p:cNvSpPr/>
            <p:nvPr/>
          </p:nvSpPr>
          <p:spPr>
            <a:xfrm>
              <a:off x="7358082" y="1747525"/>
              <a:ext cx="75600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r>
                <a:rPr lang="ru-RU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2400" b="1" dirty="0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8079597" y="1755432"/>
              <a:ext cx="707245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мм</a:t>
              </a:r>
              <a:r>
                <a:rPr lang="en-US" sz="24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400" dirty="0">
                <a:solidFill>
                  <a:srgbClr val="FF0000"/>
                </a:solidFill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7891840" y="2155253"/>
              <a:ext cx="463588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33C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м</a:t>
              </a:r>
              <a:endParaRPr lang="ru-RU" sz="3200" dirty="0"/>
            </a:p>
          </p:txBody>
        </p:sp>
      </p:grpSp>
      <p:sp>
        <p:nvSpPr>
          <p:cNvPr id="13" name="Прямоугольник 12"/>
          <p:cNvSpPr/>
          <p:nvPr/>
        </p:nvSpPr>
        <p:spPr>
          <a:xfrm>
            <a:off x="0" y="1428736"/>
            <a:ext cx="235742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L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2714620"/>
            <a:ext cx="25717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R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8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,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5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м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4071934" y="714356"/>
            <a:ext cx="928694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4857752" y="714356"/>
            <a:ext cx="1500198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(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L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S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)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357158" y="3497049"/>
            <a:ext cx="1285884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=?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57"/>
          <p:cNvGrpSpPr/>
          <p:nvPr/>
        </p:nvGrpSpPr>
        <p:grpSpPr>
          <a:xfrm>
            <a:off x="6500826" y="428604"/>
            <a:ext cx="2000264" cy="1367756"/>
            <a:chOff x="3857620" y="2214554"/>
            <a:chExt cx="2000264" cy="1367756"/>
          </a:xfrm>
        </p:grpSpPr>
        <p:sp>
          <p:nvSpPr>
            <p:cNvPr id="53" name="Прямоугольник 52"/>
            <p:cNvSpPr/>
            <p:nvPr/>
          </p:nvSpPr>
          <p:spPr>
            <a:xfrm>
              <a:off x="3857620" y="2500306"/>
              <a:ext cx="107157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R=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endParaRPr lang="ru-RU" sz="4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" name="Группа 53"/>
            <p:cNvGrpSpPr/>
            <p:nvPr/>
          </p:nvGrpSpPr>
          <p:grpSpPr>
            <a:xfrm>
              <a:off x="4714876" y="2214554"/>
              <a:ext cx="1143008" cy="1367756"/>
              <a:chOff x="7358082" y="2639793"/>
              <a:chExt cx="1143008" cy="1367756"/>
            </a:xfrm>
          </p:grpSpPr>
          <p:sp>
            <p:nvSpPr>
              <p:cNvPr id="55" name="Прямоугольник 54"/>
              <p:cNvSpPr/>
              <p:nvPr/>
            </p:nvSpPr>
            <p:spPr>
              <a:xfrm>
                <a:off x="7358082" y="2639793"/>
                <a:ext cx="114300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</a:t>
                </a:r>
                <a:r>
                  <a:rPr lang="en-US" sz="36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L</a:t>
                </a:r>
                <a:endParaRPr lang="ru-RU" sz="36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6" name="Прямоугольник 55"/>
              <p:cNvSpPr/>
              <p:nvPr/>
            </p:nvSpPr>
            <p:spPr>
              <a:xfrm>
                <a:off x="7524708" y="3361218"/>
                <a:ext cx="61919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57" name="Прямая соединительная линия 56"/>
              <p:cNvCxnSpPr/>
              <p:nvPr/>
            </p:nvCxnSpPr>
            <p:spPr>
              <a:xfrm>
                <a:off x="7429520" y="3286124"/>
                <a:ext cx="71438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" name="Группа 58"/>
          <p:cNvGrpSpPr/>
          <p:nvPr/>
        </p:nvGrpSpPr>
        <p:grpSpPr>
          <a:xfrm>
            <a:off x="5357786" y="1571612"/>
            <a:ext cx="3786214" cy="1360711"/>
            <a:chOff x="3857620" y="2143116"/>
            <a:chExt cx="3786214" cy="1360711"/>
          </a:xfrm>
        </p:grpSpPr>
        <p:sp>
          <p:nvSpPr>
            <p:cNvPr id="60" name="Прямоугольник 59"/>
            <p:cNvSpPr/>
            <p:nvPr/>
          </p:nvSpPr>
          <p:spPr>
            <a:xfrm>
              <a:off x="3857620" y="2500306"/>
              <a:ext cx="1000164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4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endParaRPr lang="ru-RU" sz="4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1" name="Группа 60"/>
            <p:cNvGrpSpPr/>
            <p:nvPr/>
          </p:nvGrpSpPr>
          <p:grpSpPr>
            <a:xfrm>
              <a:off x="4572000" y="2143116"/>
              <a:ext cx="3071834" cy="1360711"/>
              <a:chOff x="7215206" y="2568355"/>
              <a:chExt cx="3071834" cy="1360711"/>
            </a:xfrm>
          </p:grpSpPr>
          <p:sp>
            <p:nvSpPr>
              <p:cNvPr id="62" name="Прямоугольник 61"/>
              <p:cNvSpPr/>
              <p:nvPr/>
            </p:nvSpPr>
            <p:spPr>
              <a:xfrm>
                <a:off x="7215206" y="2568355"/>
                <a:ext cx="307183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3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0,0</a:t>
                </a:r>
                <a:r>
                  <a:rPr lang="en-US" sz="3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17</a:t>
                </a:r>
                <a:r>
                  <a:rPr lang="ru-RU" sz="3600" b="1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·</a:t>
                </a:r>
                <a:r>
                  <a:rPr lang="en-US" sz="3600" b="1" dirty="0" smtClean="0">
                    <a:solidFill>
                      <a:srgbClr val="00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2</a:t>
                </a:r>
                <a:r>
                  <a:rPr lang="ru-RU" sz="3600" b="1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000</a:t>
                </a:r>
                <a:r>
                  <a:rPr lang="ru-RU" sz="3600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м</a:t>
                </a:r>
                <a:endParaRPr lang="ru-RU" sz="36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" name="Прямоугольник 62"/>
              <p:cNvSpPr/>
              <p:nvPr/>
            </p:nvSpPr>
            <p:spPr>
              <a:xfrm>
                <a:off x="7739022" y="3282735"/>
                <a:ext cx="140504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8</a:t>
                </a:r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,</a:t>
                </a:r>
                <a:r>
                  <a:rPr lang="en-US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5</a:t>
                </a:r>
                <a:r>
                  <a:rPr lang="en-US" sz="36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0</a:t>
                </a:r>
                <a:r>
                  <a:rPr lang="ru-RU" sz="36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м</a:t>
                </a:r>
                <a:endParaRPr lang="ru-RU" sz="3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64" name="Прямая соединительная линия 63"/>
              <p:cNvCxnSpPr/>
              <p:nvPr/>
            </p:nvCxnSpPr>
            <p:spPr>
              <a:xfrm flipV="1">
                <a:off x="7429520" y="3282735"/>
                <a:ext cx="2571768" cy="3389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9" name="Rectangle 1"/>
          <p:cNvSpPr>
            <a:spLocks noChangeArrowheads="1"/>
          </p:cNvSpPr>
          <p:nvPr/>
        </p:nvSpPr>
        <p:spPr bwMode="auto">
          <a:xfrm>
            <a:off x="0" y="5780782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-68263" algn="l"/>
              </a:tabLst>
            </a:pP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32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масса этой проволоки составит …кг</a:t>
            </a:r>
            <a:endParaRPr kumimoji="0" lang="ru-RU" sz="36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0" name="Picture 2"/>
          <p:cNvPicPr>
            <a:picLocks noChangeAspect="1" noChangeArrowheads="1"/>
          </p:cNvPicPr>
          <p:nvPr/>
        </p:nvPicPr>
        <p:blipFill>
          <a:blip r:embed="rId7" cstate="print"/>
          <a:srcRect l="9961" t="43213" r="10351" b="50195"/>
          <a:stretch>
            <a:fillRect/>
          </a:stretch>
        </p:blipFill>
        <p:spPr bwMode="auto">
          <a:xfrm>
            <a:off x="0" y="-24"/>
            <a:ext cx="914400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2" name="Группа 71"/>
          <p:cNvGrpSpPr/>
          <p:nvPr/>
        </p:nvGrpSpPr>
        <p:grpSpPr>
          <a:xfrm>
            <a:off x="0" y="714356"/>
            <a:ext cx="2000264" cy="707886"/>
            <a:chOff x="0" y="714356"/>
            <a:chExt cx="2000264" cy="707886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0" y="714356"/>
              <a:ext cx="2000264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=</a:t>
              </a:r>
              <a:r>
                <a:rPr lang="ru-RU" sz="4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0,017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endParaRPr lang="ru-RU" sz="4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1" name="Овал 70"/>
            <p:cNvSpPr/>
            <p:nvPr/>
          </p:nvSpPr>
          <p:spPr>
            <a:xfrm>
              <a:off x="182880" y="1025826"/>
              <a:ext cx="107602" cy="188596"/>
            </a:xfrm>
            <a:prstGeom prst="ellipse">
              <a:avLst/>
            </a:prstGeom>
            <a:solidFill>
              <a:srgbClr val="008000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3" name="Прямоугольник 72"/>
          <p:cNvSpPr/>
          <p:nvPr/>
        </p:nvSpPr>
        <p:spPr>
          <a:xfrm>
            <a:off x="0" y="2078172"/>
            <a:ext cx="364330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м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8900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Овал 73"/>
          <p:cNvSpPr/>
          <p:nvPr/>
        </p:nvSpPr>
        <p:spPr>
          <a:xfrm>
            <a:off x="7535915" y="733016"/>
            <a:ext cx="117157" cy="142876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Группа 57"/>
          <p:cNvGrpSpPr/>
          <p:nvPr/>
        </p:nvGrpSpPr>
        <p:grpSpPr>
          <a:xfrm>
            <a:off x="3500430" y="1571612"/>
            <a:ext cx="1714512" cy="1367756"/>
            <a:chOff x="3857620" y="2214554"/>
            <a:chExt cx="1714512" cy="1367756"/>
          </a:xfrm>
        </p:grpSpPr>
        <p:sp>
          <p:nvSpPr>
            <p:cNvPr id="76" name="Прямоугольник 75"/>
            <p:cNvSpPr/>
            <p:nvPr/>
          </p:nvSpPr>
          <p:spPr>
            <a:xfrm>
              <a:off x="3857620" y="2500306"/>
              <a:ext cx="857256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4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endParaRPr lang="ru-RU" sz="4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6" name="Группа 53"/>
            <p:cNvGrpSpPr/>
            <p:nvPr/>
          </p:nvGrpSpPr>
          <p:grpSpPr>
            <a:xfrm>
              <a:off x="4714876" y="2214554"/>
              <a:ext cx="857256" cy="1367756"/>
              <a:chOff x="7358082" y="2639793"/>
              <a:chExt cx="857256" cy="1367756"/>
            </a:xfrm>
          </p:grpSpPr>
          <p:sp>
            <p:nvSpPr>
              <p:cNvPr id="78" name="Прямоугольник 77"/>
              <p:cNvSpPr/>
              <p:nvPr/>
            </p:nvSpPr>
            <p:spPr>
              <a:xfrm>
                <a:off x="7358082" y="2639793"/>
                <a:ext cx="85725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</a:t>
                </a:r>
                <a:r>
                  <a:rPr lang="en-US" sz="36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L</a:t>
                </a:r>
                <a:endParaRPr lang="ru-RU" sz="36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9" name="Прямоугольник 78"/>
              <p:cNvSpPr/>
              <p:nvPr/>
            </p:nvSpPr>
            <p:spPr>
              <a:xfrm>
                <a:off x="7524708" y="3361218"/>
                <a:ext cx="61919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R 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80" name="Прямая соединительная линия 79"/>
              <p:cNvCxnSpPr/>
              <p:nvPr/>
            </p:nvCxnSpPr>
            <p:spPr>
              <a:xfrm>
                <a:off x="7429520" y="3286124"/>
                <a:ext cx="71438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1" name="Овал 80"/>
          <p:cNvSpPr/>
          <p:nvPr/>
        </p:nvSpPr>
        <p:spPr>
          <a:xfrm>
            <a:off x="4511851" y="1868653"/>
            <a:ext cx="117157" cy="142876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2" name="Прямая соединительная линия 81"/>
          <p:cNvCxnSpPr/>
          <p:nvPr/>
        </p:nvCxnSpPr>
        <p:spPr>
          <a:xfrm rot="5400000">
            <a:off x="1714480" y="2071679"/>
            <a:ext cx="3071834" cy="21431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Прямоугольник 83"/>
          <p:cNvSpPr/>
          <p:nvPr/>
        </p:nvSpPr>
        <p:spPr>
          <a:xfrm>
            <a:off x="3000364" y="3500438"/>
            <a:ext cx="1857388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3786182" y="3500438"/>
            <a:ext cx="4929222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8900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en-US" sz="2800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 Box 2"/>
          <p:cNvSpPr txBox="1">
            <a:spLocks noChangeArrowheads="1"/>
          </p:cNvSpPr>
          <p:nvPr/>
        </p:nvSpPr>
        <p:spPr bwMode="auto">
          <a:xfrm>
            <a:off x="0" y="-27384"/>
            <a:ext cx="825674" cy="4524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№42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3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50" grpId="0" animBg="1"/>
      <p:bldP spid="51" grpId="0" animBg="1"/>
      <p:bldP spid="52" grpId="0" animBg="1"/>
      <p:bldP spid="69" grpId="0"/>
      <p:bldP spid="73" grpId="0"/>
      <p:bldP spid="74" grpId="0" animBg="1"/>
      <p:bldP spid="81" grpId="0" animBg="1"/>
      <p:bldP spid="84" grpId="0" animBg="1"/>
      <p:bldP spid="8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6481763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2436826">
                <a:tc>
                  <a:txBody>
                    <a:bodyPr/>
                    <a:lstStyle/>
                    <a:p>
                      <a:pPr indent="177800" algn="just">
                        <a:spcAft>
                          <a:spcPts val="0"/>
                        </a:spcAft>
                        <a:tabLst>
                          <a:tab pos="-68580" algn="l"/>
                        </a:tabLs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3. Найти напряжение на концах участка цепи, если этот участок состоит </a:t>
                      </a:r>
                      <a:r>
                        <a:rPr lang="ru-RU" sz="2800" dirty="0" smtClean="0">
                          <a:latin typeface="Times New Roman"/>
                          <a:ea typeface="Times New Roman"/>
                        </a:rPr>
                        <a:t>   из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алюминиевого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800" dirty="0" smtClean="0">
                          <a:latin typeface="Times New Roman"/>
                          <a:ea typeface="Times New Roman"/>
                        </a:rPr>
                        <a:t>  провода  сечением </a:t>
                      </a:r>
                      <a:r>
                        <a:rPr lang="ru-RU" sz="28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10 </a:t>
                      </a:r>
                      <a:r>
                        <a:rPr lang="ru-RU" sz="28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мм</a:t>
                      </a:r>
                      <a:r>
                        <a:rPr lang="ru-RU" sz="2800" baseline="30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28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и длиною 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0,5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км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, а по нему идет </a:t>
                      </a:r>
                      <a:r>
                        <a:rPr lang="ru-RU" sz="2800" dirty="0" smtClean="0">
                          <a:latin typeface="Times New Roman"/>
                          <a:ea typeface="Times New Roman"/>
                        </a:rPr>
                        <a:t>ток  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50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А.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36195" marR="36195"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4. Определить длину </a:t>
                      </a:r>
                      <a:r>
                        <a:rPr lang="ru-RU" sz="2800" b="1" dirty="0">
                          <a:latin typeface="Times New Roman"/>
                          <a:ea typeface="Times New Roman"/>
                        </a:rPr>
                        <a:t>никелиновой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 проволоки сечением </a:t>
                      </a:r>
                      <a:r>
                        <a:rPr lang="ru-RU" sz="2800" b="1" dirty="0">
                          <a:latin typeface="Times New Roman"/>
                          <a:ea typeface="Times New Roman"/>
                        </a:rPr>
                        <a:t>0,1 мм</a:t>
                      </a:r>
                      <a:r>
                        <a:rPr lang="ru-RU" sz="2800" b="1" baseline="30000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, из которой изготовлена спираль электрической плитки, рассчитанной на напряжение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220 В 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и силу тока 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0,4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А. 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6670" marR="566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24174">
                <a:tc>
                  <a:txBody>
                    <a:bodyPr/>
                    <a:lstStyle/>
                    <a:p>
                      <a:pPr indent="177800" algn="l">
                        <a:lnSpc>
                          <a:spcPct val="9100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latin typeface="Times New Roman"/>
                        <a:ea typeface="Times New Roman"/>
                      </a:endParaRPr>
                    </a:p>
                    <a:p>
                      <a:pPr indent="177800" algn="l">
                        <a:lnSpc>
                          <a:spcPct val="91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Times New Roman"/>
                        </a:rPr>
                        <a:t>5.Определить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силу тока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, проходящего по стальному проводу длиной 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100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м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 и сечением 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0,3 мм</a:t>
                      </a:r>
                      <a:r>
                        <a:rPr lang="ru-RU" sz="2800" b="1" baseline="30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 , при напряжении 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220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В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. 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 indent="177800" algn="just">
                        <a:lnSpc>
                          <a:spcPct val="91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6. Электрический фонарь, требующий для горения 40 В при токе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10 А, 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включается в сеть напряжением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110 В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. Определить длину никелиновой проволоки, пошедшей на изготовление реостата, </a:t>
                      </a:r>
                      <a:r>
                        <a:rPr lang="ru-RU" sz="2800" dirty="0" smtClean="0">
                          <a:latin typeface="Times New Roman"/>
                          <a:ea typeface="Times New Roman"/>
                        </a:rPr>
                        <a:t>включенного 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как дополнительное сопротивление. Сечение провода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 мм</a:t>
                      </a:r>
                      <a:r>
                        <a:rPr lang="ru-RU" sz="2800" b="1" baseline="30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. 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6670" marR="566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857356" y="857232"/>
            <a:ext cx="5357850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Зачёт№2,ср-2</a:t>
            </a:r>
          </a:p>
          <a:p>
            <a:pPr algn="ctr">
              <a:lnSpc>
                <a:spcPts val="4000"/>
              </a:lnSpc>
            </a:pP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Гр6</a:t>
            </a:r>
            <a:r>
              <a:rPr lang="ru-RU" sz="4000" b="1" dirty="0" smtClean="0"/>
              <a:t> </a:t>
            </a:r>
          </a:p>
          <a:p>
            <a:pPr algn="ctr">
              <a:lnSpc>
                <a:spcPts val="4000"/>
              </a:lnSpc>
            </a:pPr>
            <a:r>
              <a:rPr lang="ru-RU" sz="4000" dirty="0" smtClean="0"/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1336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1335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1334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1333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1332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1311*</a:t>
            </a: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2142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500"/>
                            </p:stCondLst>
                            <p:childTnLst>
                              <p:par>
                                <p:cTn id="7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500"/>
                            </p:stCondLst>
                            <p:childTnLst>
                              <p:par>
                                <p:cTn id="91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6500"/>
                            </p:stCondLst>
                            <p:childTnLst>
                              <p:par>
                                <p:cTn id="9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 rot="10800000">
            <a:off x="0" y="2857496"/>
            <a:ext cx="3429023" cy="500066"/>
            <a:chOff x="2028" y="8721"/>
            <a:chExt cx="2085" cy="311"/>
          </a:xfrm>
        </p:grpSpPr>
        <p:sp>
          <p:nvSpPr>
            <p:cNvPr id="4099" name="Rectangle 3"/>
            <p:cNvSpPr>
              <a:spLocks noChangeArrowheads="1"/>
            </p:cNvSpPr>
            <p:nvPr/>
          </p:nvSpPr>
          <p:spPr bwMode="auto">
            <a:xfrm>
              <a:off x="2028" y="8721"/>
              <a:ext cx="2085" cy="311"/>
            </a:xfrm>
            <a:prstGeom prst="rect">
              <a:avLst/>
            </a:prstGeom>
            <a:noFill/>
            <a:ln w="571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2304" y="8870"/>
              <a:ext cx="1581" cy="13"/>
              <a:chOff x="2108" y="9308"/>
              <a:chExt cx="1581" cy="13"/>
            </a:xfrm>
          </p:grpSpPr>
          <p:sp>
            <p:nvSpPr>
              <p:cNvPr id="4101" name="Line 5"/>
              <p:cNvSpPr>
                <a:spLocks noChangeShapeType="1"/>
              </p:cNvSpPr>
              <p:nvPr/>
            </p:nvSpPr>
            <p:spPr bwMode="auto">
              <a:xfrm>
                <a:off x="2108" y="9308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2" name="Line 6"/>
              <p:cNvSpPr>
                <a:spLocks noChangeShapeType="1"/>
              </p:cNvSpPr>
              <p:nvPr/>
            </p:nvSpPr>
            <p:spPr bwMode="auto">
              <a:xfrm>
                <a:off x="2396" y="9309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3" name="Line 7"/>
              <p:cNvSpPr>
                <a:spLocks noChangeShapeType="1"/>
              </p:cNvSpPr>
              <p:nvPr/>
            </p:nvSpPr>
            <p:spPr bwMode="auto">
              <a:xfrm>
                <a:off x="2650" y="9321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4" name="Line 8"/>
              <p:cNvSpPr>
                <a:spLocks noChangeShapeType="1"/>
              </p:cNvSpPr>
              <p:nvPr/>
            </p:nvSpPr>
            <p:spPr bwMode="auto">
              <a:xfrm>
                <a:off x="2929" y="9321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5" name="Line 9"/>
              <p:cNvSpPr>
                <a:spLocks noChangeShapeType="1"/>
              </p:cNvSpPr>
              <p:nvPr/>
            </p:nvSpPr>
            <p:spPr bwMode="auto">
              <a:xfrm>
                <a:off x="3240" y="9310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6" name="Line 10"/>
              <p:cNvSpPr>
                <a:spLocks noChangeShapeType="1"/>
              </p:cNvSpPr>
              <p:nvPr/>
            </p:nvSpPr>
            <p:spPr bwMode="auto">
              <a:xfrm>
                <a:off x="3539" y="9310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714348" y="500066"/>
            <a:ext cx="1714512" cy="128588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 rot="-300000" flipV="1">
            <a:off x="1620717" y="1017"/>
            <a:ext cx="45719" cy="500066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956070" y="1357299"/>
            <a:ext cx="357188" cy="357187"/>
            <a:chOff x="1783" y="8526"/>
            <a:chExt cx="366" cy="388"/>
          </a:xfrm>
        </p:grpSpPr>
        <p:sp>
          <p:nvSpPr>
            <p:cNvPr id="27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1956202" y="1357299"/>
            <a:ext cx="357188" cy="357187"/>
            <a:chOff x="1783" y="8526"/>
            <a:chExt cx="366" cy="388"/>
          </a:xfrm>
        </p:grpSpPr>
        <p:sp>
          <p:nvSpPr>
            <p:cNvPr id="30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2" name="Блок-схема: ИЛИ 31"/>
          <p:cNvSpPr/>
          <p:nvPr/>
        </p:nvSpPr>
        <p:spPr>
          <a:xfrm>
            <a:off x="1741888" y="1357299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3" name="Блок-схема: ИЛИ 32"/>
          <p:cNvSpPr/>
          <p:nvPr/>
        </p:nvSpPr>
        <p:spPr>
          <a:xfrm>
            <a:off x="741756" y="1357299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4" name="Line 12"/>
          <p:cNvSpPr>
            <a:spLocks noChangeShapeType="1"/>
          </p:cNvSpPr>
          <p:nvPr/>
        </p:nvSpPr>
        <p:spPr bwMode="auto">
          <a:xfrm rot="-360000" flipH="1">
            <a:off x="1569335" y="1787324"/>
            <a:ext cx="72000" cy="864000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2643174" y="0"/>
            <a:ext cx="41980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притягивает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мелкие.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100"/>
          <p:cNvGrpSpPr/>
          <p:nvPr/>
        </p:nvGrpSpPr>
        <p:grpSpPr>
          <a:xfrm>
            <a:off x="7072330" y="1000108"/>
            <a:ext cx="713690" cy="2250296"/>
            <a:chOff x="7072330" y="1000108"/>
            <a:chExt cx="713690" cy="2250296"/>
          </a:xfrm>
        </p:grpSpPr>
        <p:sp>
          <p:nvSpPr>
            <p:cNvPr id="100" name="Овал 99"/>
            <p:cNvSpPr/>
            <p:nvPr/>
          </p:nvSpPr>
          <p:spPr>
            <a:xfrm>
              <a:off x="7143768" y="1071546"/>
              <a:ext cx="571504" cy="2143140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7" name="Group 2"/>
            <p:cNvGrpSpPr>
              <a:grpSpLocks/>
            </p:cNvGrpSpPr>
            <p:nvPr/>
          </p:nvGrpSpPr>
          <p:grpSpPr bwMode="auto">
            <a:xfrm rot="5400000">
              <a:off x="6304027" y="1768411"/>
              <a:ext cx="2250296" cy="713690"/>
              <a:chOff x="2028" y="8649"/>
              <a:chExt cx="2085" cy="478"/>
            </a:xfrm>
            <a:noFill/>
          </p:grpSpPr>
          <p:sp>
            <p:nvSpPr>
              <p:cNvPr id="24" name="Rectangle 3"/>
              <p:cNvSpPr>
                <a:spLocks noChangeArrowheads="1"/>
              </p:cNvSpPr>
              <p:nvPr/>
            </p:nvSpPr>
            <p:spPr bwMode="auto">
              <a:xfrm>
                <a:off x="2028" y="8649"/>
                <a:ext cx="2085" cy="478"/>
              </a:xfrm>
              <a:prstGeom prst="rect">
                <a:avLst/>
              </a:prstGeom>
              <a:grpFill/>
              <a:ln w="5715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8" name="Group 4"/>
              <p:cNvGrpSpPr>
                <a:grpSpLocks/>
              </p:cNvGrpSpPr>
              <p:nvPr/>
            </p:nvGrpSpPr>
            <p:grpSpPr bwMode="auto">
              <a:xfrm>
                <a:off x="2304" y="8870"/>
                <a:ext cx="1581" cy="13"/>
                <a:chOff x="2108" y="9308"/>
                <a:chExt cx="1581" cy="13"/>
              </a:xfrm>
              <a:grpFill/>
            </p:grpSpPr>
            <p:sp>
              <p:nvSpPr>
                <p:cNvPr id="26" name="Line 5"/>
                <p:cNvSpPr>
                  <a:spLocks noChangeShapeType="1"/>
                </p:cNvSpPr>
                <p:nvPr/>
              </p:nvSpPr>
              <p:spPr bwMode="auto">
                <a:xfrm>
                  <a:off x="2108" y="9308"/>
                  <a:ext cx="150" cy="0"/>
                </a:xfrm>
                <a:prstGeom prst="line">
                  <a:avLst/>
                </a:prstGeom>
                <a:grp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9" name="Line 6"/>
                <p:cNvSpPr>
                  <a:spLocks noChangeShapeType="1"/>
                </p:cNvSpPr>
                <p:nvPr/>
              </p:nvSpPr>
              <p:spPr bwMode="auto">
                <a:xfrm>
                  <a:off x="2396" y="9309"/>
                  <a:ext cx="150" cy="0"/>
                </a:xfrm>
                <a:prstGeom prst="line">
                  <a:avLst/>
                </a:prstGeom>
                <a:grp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5" name="Line 7"/>
                <p:cNvSpPr>
                  <a:spLocks noChangeShapeType="1"/>
                </p:cNvSpPr>
                <p:nvPr/>
              </p:nvSpPr>
              <p:spPr bwMode="auto">
                <a:xfrm>
                  <a:off x="2650" y="9321"/>
                  <a:ext cx="150" cy="0"/>
                </a:xfrm>
                <a:prstGeom prst="line">
                  <a:avLst/>
                </a:prstGeom>
                <a:grp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7" name="Line 8"/>
                <p:cNvSpPr>
                  <a:spLocks noChangeShapeType="1"/>
                </p:cNvSpPr>
                <p:nvPr/>
              </p:nvSpPr>
              <p:spPr bwMode="auto">
                <a:xfrm>
                  <a:off x="2929" y="9321"/>
                  <a:ext cx="150" cy="0"/>
                </a:xfrm>
                <a:prstGeom prst="line">
                  <a:avLst/>
                </a:prstGeom>
                <a:grp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8" name="Line 9"/>
                <p:cNvSpPr>
                  <a:spLocks noChangeShapeType="1"/>
                </p:cNvSpPr>
                <p:nvPr/>
              </p:nvSpPr>
              <p:spPr bwMode="auto">
                <a:xfrm>
                  <a:off x="3240" y="9310"/>
                  <a:ext cx="150" cy="0"/>
                </a:xfrm>
                <a:prstGeom prst="line">
                  <a:avLst/>
                </a:prstGeom>
                <a:grp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9" name="Line 10"/>
                <p:cNvSpPr>
                  <a:spLocks noChangeShapeType="1"/>
                </p:cNvSpPr>
                <p:nvPr/>
              </p:nvSpPr>
              <p:spPr bwMode="auto">
                <a:xfrm>
                  <a:off x="3539" y="9310"/>
                  <a:ext cx="150" cy="0"/>
                </a:xfrm>
                <a:prstGeom prst="line">
                  <a:avLst/>
                </a:prstGeom>
                <a:grp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40" name="Rectangle 11"/>
          <p:cNvSpPr>
            <a:spLocks noChangeArrowheads="1"/>
          </p:cNvSpPr>
          <p:nvPr/>
        </p:nvSpPr>
        <p:spPr bwMode="auto">
          <a:xfrm rot="16200000">
            <a:off x="6500838" y="1357310"/>
            <a:ext cx="4000504" cy="128588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" name="Блок-схема: ИЛИ 40"/>
          <p:cNvSpPr/>
          <p:nvPr/>
        </p:nvSpPr>
        <p:spPr>
          <a:xfrm>
            <a:off x="7929586" y="1428736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7929586" y="1714488"/>
            <a:ext cx="357188" cy="357187"/>
            <a:chOff x="1783" y="8526"/>
            <a:chExt cx="366" cy="388"/>
          </a:xfrm>
        </p:grpSpPr>
        <p:sp>
          <p:nvSpPr>
            <p:cNvPr id="43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5" name="Блок-схема: ИЛИ 44"/>
          <p:cNvSpPr/>
          <p:nvPr/>
        </p:nvSpPr>
        <p:spPr>
          <a:xfrm>
            <a:off x="7929586" y="2071678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0" name="Group 2"/>
          <p:cNvGrpSpPr>
            <a:grpSpLocks/>
          </p:cNvGrpSpPr>
          <p:nvPr/>
        </p:nvGrpSpPr>
        <p:grpSpPr bwMode="auto">
          <a:xfrm>
            <a:off x="7929586" y="2428868"/>
            <a:ext cx="357188" cy="357187"/>
            <a:chOff x="1783" y="8526"/>
            <a:chExt cx="366" cy="388"/>
          </a:xfrm>
        </p:grpSpPr>
        <p:sp>
          <p:nvSpPr>
            <p:cNvPr id="47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8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9" name="Line 12"/>
          <p:cNvSpPr>
            <a:spLocks noChangeShapeType="1"/>
          </p:cNvSpPr>
          <p:nvPr/>
        </p:nvSpPr>
        <p:spPr bwMode="auto">
          <a:xfrm rot="-360000">
            <a:off x="7561118" y="2002013"/>
            <a:ext cx="852394" cy="89591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" name="Line 12"/>
          <p:cNvSpPr>
            <a:spLocks noChangeShapeType="1"/>
          </p:cNvSpPr>
          <p:nvPr/>
        </p:nvSpPr>
        <p:spPr bwMode="auto">
          <a:xfrm rot="-300000" flipH="1" flipV="1">
            <a:off x="6822561" y="2020784"/>
            <a:ext cx="473428" cy="45719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" name="Rectangle 11"/>
          <p:cNvSpPr>
            <a:spLocks noChangeArrowheads="1"/>
          </p:cNvSpPr>
          <p:nvPr/>
        </p:nvSpPr>
        <p:spPr bwMode="auto">
          <a:xfrm>
            <a:off x="0" y="5572116"/>
            <a:ext cx="9144000" cy="128588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2" name="Блок-схема: ИЛИ 51"/>
          <p:cNvSpPr/>
          <p:nvPr/>
        </p:nvSpPr>
        <p:spPr>
          <a:xfrm>
            <a:off x="3357557" y="6429399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3" name="Блок-схема: ИЛИ 52"/>
          <p:cNvSpPr/>
          <p:nvPr/>
        </p:nvSpPr>
        <p:spPr>
          <a:xfrm>
            <a:off x="4071937" y="6429399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4" name="Блок-схема: ИЛИ 53"/>
          <p:cNvSpPr/>
          <p:nvPr/>
        </p:nvSpPr>
        <p:spPr>
          <a:xfrm>
            <a:off x="4786317" y="6429399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1" name="Блок-схема: ИЛИ 80"/>
          <p:cNvSpPr/>
          <p:nvPr/>
        </p:nvSpPr>
        <p:spPr>
          <a:xfrm>
            <a:off x="5357821" y="6429399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2" name="Прямоугольник 81"/>
          <p:cNvSpPr/>
          <p:nvPr/>
        </p:nvSpPr>
        <p:spPr>
          <a:xfrm>
            <a:off x="2599144" y="500043"/>
            <a:ext cx="3001976" cy="156966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Электрическое</a:t>
            </a:r>
          </a:p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поле</a:t>
            </a:r>
          </a:p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палочки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4143372" y="2071678"/>
            <a:ext cx="3001976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Электрическое</a:t>
            </a:r>
          </a:p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поле</a:t>
            </a:r>
          </a:p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шарика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-1612" y="3786190"/>
            <a:ext cx="3001976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Электрическое</a:t>
            </a:r>
          </a:p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поле</a:t>
            </a:r>
          </a:p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облака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86"/>
          <p:cNvGrpSpPr/>
          <p:nvPr/>
        </p:nvGrpSpPr>
        <p:grpSpPr>
          <a:xfrm>
            <a:off x="2643174" y="4286256"/>
            <a:ext cx="3857652" cy="785818"/>
            <a:chOff x="3000364" y="4286256"/>
            <a:chExt cx="3857652" cy="785818"/>
          </a:xfrm>
        </p:grpSpPr>
        <p:sp>
          <p:nvSpPr>
            <p:cNvPr id="86" name="Овал 85"/>
            <p:cNvSpPr/>
            <p:nvPr/>
          </p:nvSpPr>
          <p:spPr>
            <a:xfrm>
              <a:off x="3000364" y="4286256"/>
              <a:ext cx="3857652" cy="78581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3714744" y="4357694"/>
              <a:ext cx="25003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0033CC"/>
                  </a:solidFill>
                </a:rPr>
                <a:t>+++++++++ </a:t>
              </a:r>
              <a:endParaRPr lang="ru-RU" sz="3200" b="1" dirty="0">
                <a:solidFill>
                  <a:srgbClr val="0033CC"/>
                </a:solidFill>
              </a:endParaRPr>
            </a:p>
          </p:txBody>
        </p:sp>
      </p:grpSp>
      <p:grpSp>
        <p:nvGrpSpPr>
          <p:cNvPr id="12" name="Group 2"/>
          <p:cNvGrpSpPr>
            <a:grpSpLocks/>
          </p:cNvGrpSpPr>
          <p:nvPr/>
        </p:nvGrpSpPr>
        <p:grpSpPr bwMode="auto">
          <a:xfrm>
            <a:off x="3714744" y="6458281"/>
            <a:ext cx="357188" cy="357187"/>
            <a:chOff x="1783" y="8526"/>
            <a:chExt cx="366" cy="388"/>
          </a:xfrm>
        </p:grpSpPr>
        <p:sp>
          <p:nvSpPr>
            <p:cNvPr id="89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0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" name="Group 2"/>
          <p:cNvGrpSpPr>
            <a:grpSpLocks/>
          </p:cNvGrpSpPr>
          <p:nvPr/>
        </p:nvGrpSpPr>
        <p:grpSpPr bwMode="auto">
          <a:xfrm>
            <a:off x="4429124" y="6400490"/>
            <a:ext cx="357188" cy="357187"/>
            <a:chOff x="1783" y="8526"/>
            <a:chExt cx="366" cy="388"/>
          </a:xfrm>
        </p:grpSpPr>
        <p:sp>
          <p:nvSpPr>
            <p:cNvPr id="92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4" name="Group 2"/>
          <p:cNvGrpSpPr>
            <a:grpSpLocks/>
          </p:cNvGrpSpPr>
          <p:nvPr/>
        </p:nvGrpSpPr>
        <p:grpSpPr bwMode="auto">
          <a:xfrm>
            <a:off x="5072066" y="6379224"/>
            <a:ext cx="357188" cy="357187"/>
            <a:chOff x="1783" y="8526"/>
            <a:chExt cx="366" cy="388"/>
          </a:xfrm>
        </p:grpSpPr>
        <p:sp>
          <p:nvSpPr>
            <p:cNvPr id="95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6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5" name="Group 2"/>
          <p:cNvGrpSpPr>
            <a:grpSpLocks/>
          </p:cNvGrpSpPr>
          <p:nvPr/>
        </p:nvGrpSpPr>
        <p:grpSpPr bwMode="auto">
          <a:xfrm>
            <a:off x="5654203" y="6389857"/>
            <a:ext cx="357188" cy="357187"/>
            <a:chOff x="1783" y="8526"/>
            <a:chExt cx="366" cy="388"/>
          </a:xfrm>
        </p:grpSpPr>
        <p:sp>
          <p:nvSpPr>
            <p:cNvPr id="98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9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9" name="Line 12"/>
          <p:cNvSpPr>
            <a:spLocks noChangeShapeType="1"/>
          </p:cNvSpPr>
          <p:nvPr/>
        </p:nvSpPr>
        <p:spPr bwMode="auto">
          <a:xfrm rot="-360000" flipH="1">
            <a:off x="4526478" y="4859157"/>
            <a:ext cx="72000" cy="864000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" name="Line 12"/>
          <p:cNvSpPr>
            <a:spLocks noChangeShapeType="1"/>
          </p:cNvSpPr>
          <p:nvPr/>
        </p:nvSpPr>
        <p:spPr bwMode="auto">
          <a:xfrm rot="-300000" flipV="1">
            <a:off x="4543533" y="3933100"/>
            <a:ext cx="45719" cy="500066"/>
          </a:xfrm>
          <a:prstGeom prst="line">
            <a:avLst/>
          </a:prstGeom>
          <a:noFill/>
          <a:ln w="57150">
            <a:solidFill>
              <a:srgbClr val="0033C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400"/>
                                        <p:tgtEl>
                                          <p:spTgt spid="8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400"/>
                                        <p:tgtEl>
                                          <p:spTgt spid="8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400"/>
                                        <p:tgtEl>
                                          <p:spTgt spid="8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48148E-6 L 0.00416 -0.10671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53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7.40741E-7 L 0.00382 -0.1208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2 -0.00255 L -0.00399 0.17338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" y="88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684 -0.02106 L -0.01788 0.13959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80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61 -2.59259E-6 L 0.0184 0.13959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" y="70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00191 0.12917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65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2.59259E-6 L 0.00174 0.11875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59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9 0.01042 L -0.00139 0.18889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9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1 -0.0243 L 0.00035 -0.00532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8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9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9" dur="400"/>
                                        <p:tgtEl>
                                          <p:spTgt spid="8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0" dur="400"/>
                                        <p:tgtEl>
                                          <p:spTgt spid="8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400"/>
                                        <p:tgtEl>
                                          <p:spTgt spid="8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4800"/>
                            </p:stCondLst>
                            <p:childTnLst>
                              <p:par>
                                <p:cTn id="12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62856E-6 L 0.10156 0.0044 " pathEditMode="relative" rAng="0" ptsTypes="AA">
                                      <p:cBhvr>
                                        <p:cTn id="1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" y="2"/>
                                    </p:animMotion>
                                  </p:childTnLst>
                                </p:cTn>
                              </p:par>
                              <p:par>
                                <p:cTn id="12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6 -0.00255 L 0.10572 -0.00949 " pathEditMode="relative" rAng="0" ptsTypes="AA">
                                      <p:cBhvr>
                                        <p:cTn id="1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" y="-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"/>
                            </p:stCondLst>
                            <p:childTnLst>
                              <p:par>
                                <p:cTn id="1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000"/>
                            </p:stCondLst>
                            <p:childTnLst>
                              <p:par>
                                <p:cTn id="14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500"/>
                            </p:stCondLst>
                            <p:childTnLst>
                              <p:par>
                                <p:cTn id="1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2000"/>
                            </p:stCondLst>
                            <p:childTnLst>
                              <p:par>
                                <p:cTn id="16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3500"/>
                            </p:stCondLst>
                            <p:childTnLst>
                              <p:par>
                                <p:cTn id="18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5500"/>
                            </p:stCondLst>
                            <p:childTnLst>
                              <p:par>
                                <p:cTn id="18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7" dur="400"/>
                                        <p:tgtEl>
                                          <p:spTgt spid="8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8" dur="400"/>
                                        <p:tgtEl>
                                          <p:spTgt spid="8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9" dur="400"/>
                                        <p:tgtEl>
                                          <p:spTgt spid="8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4800"/>
                            </p:stCondLst>
                            <p:childTnLst>
                              <p:par>
                                <p:cTn id="201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2.59259E-6 L 0.0191 -0.13148 " pathEditMode="relative" rAng="0" ptsTypes="AA">
                                      <p:cBhvr>
                                        <p:cTn id="20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" y="-66"/>
                                    </p:animMotion>
                                  </p:childTnLst>
                                </p:cTn>
                              </p:par>
                              <p:par>
                                <p:cTn id="20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7.40741E-7 L 0.00399 -0.12315 " pathEditMode="relative" rAng="0" ptsTypes="AA">
                                      <p:cBhvr>
                                        <p:cTn id="20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62"/>
                                    </p:animMotion>
                                  </p:childTnLst>
                                </p:cTn>
                              </p:par>
                              <p:par>
                                <p:cTn id="20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48148E-6 L -0.01111 -0.11991 " pathEditMode="relative" rAng="0" ptsTypes="AA">
                                      <p:cBhvr>
                                        <p:cTn id="20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" y="-60"/>
                                    </p:animMotion>
                                  </p:childTnLst>
                                </p:cTn>
                              </p:par>
                              <p:par>
                                <p:cTn id="20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11111E-6 L -0.03542 -0.13218 " pathEditMode="relative" rAng="0" ptsTypes="AA">
                                      <p:cBhvr>
                                        <p:cTn id="20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" y="-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6800"/>
                            </p:stCondLst>
                            <p:childTnLst>
                              <p:par>
                                <p:cTn id="2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2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7" grpId="0" animBg="1"/>
      <p:bldP spid="4107" grpId="1" animBg="1"/>
      <p:bldP spid="4108" grpId="0" animBg="1"/>
      <p:bldP spid="4108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6" grpId="0"/>
      <p:bldP spid="40" grpId="0" animBg="1"/>
      <p:bldP spid="41" grpId="0" animBg="1"/>
      <p:bldP spid="45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81" grpId="0" animBg="1"/>
      <p:bldP spid="82" grpId="0" autoUpdateAnimBg="0"/>
      <p:bldP spid="83" grpId="0" autoUpdateAnimBg="0"/>
      <p:bldP spid="84" grpId="0" autoUpdateAnimBg="0"/>
      <p:bldP spid="79" grpId="0" animBg="1"/>
      <p:bldP spid="8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08603789"/>
              </p:ext>
            </p:extLst>
          </p:nvPr>
        </p:nvGraphicFramePr>
        <p:xfrm>
          <a:off x="10142" y="0"/>
          <a:ext cx="9133858" cy="7506791"/>
        </p:xfrm>
        <a:graphic>
          <a:graphicData uri="http://schemas.openxmlformats.org/drawingml/2006/table">
            <a:tbl>
              <a:tblPr firstCol="1" bandRow="1" bandCol="1">
                <a:tableStyleId>{5C22544A-7EE6-4342-B048-85BDC9FD1C3A}</a:tableStyleId>
              </a:tblPr>
              <a:tblGrid>
                <a:gridCol w="4148661"/>
                <a:gridCol w="163733"/>
                <a:gridCol w="4821464"/>
              </a:tblGrid>
              <a:tr h="484451"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ТОК. НАПРЯЖЕНИЕ. СОПРОТИВЛЕНИЕ</a:t>
                      </a:r>
                    </a:p>
                    <a:p>
                      <a:pPr marL="36195" marR="36195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ВАРИАНТ                  </a:t>
                      </a:r>
                      <a:r>
                        <a:rPr lang="ru-RU" sz="16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</a:t>
                      </a: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 8-2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/>
                </a:tc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/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16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ТОК. НАПРЯЖЕНИЕ. СОПРОТИВЛЕНИЕ</a:t>
                      </a:r>
                    </a:p>
                    <a:p>
                      <a:pPr marL="36195" marR="36195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ВАРИАНТ  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  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 8 - 2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/>
                </a:tc>
              </a:tr>
              <a:tr h="1211126">
                <a:tc>
                  <a:txBody>
                    <a:bodyPr/>
                    <a:lstStyle/>
                    <a:p>
                      <a:pPr marL="36195" indent="177800"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Какой ток протекает через реостат сопротивлением 600 Ом при напряжении 120 В?</a:t>
                      </a:r>
                    </a:p>
                    <a:p>
                      <a:pPr marL="36195" marR="36195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Какое сопротивление имеет реостат, изготовленный из </a:t>
                      </a:r>
                      <a:r>
                        <a:rPr lang="ru-RU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нихромовой</a:t>
                      </a: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проволоки площадью сечения 0,8 мм</a:t>
                      </a:r>
                      <a:r>
                        <a:rPr lang="ru-RU" sz="1600" baseline="300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длиной 5 м? 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/>
                </a:tc>
                <a:tc>
                  <a:txBody>
                    <a:bodyPr/>
                    <a:lstStyle/>
                    <a:p>
                      <a:pPr marL="36195" indent="177800"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Какой ток протекает  через  реостат сопротивлением 800 Ом при напряжении 160 В?</a:t>
                      </a:r>
                    </a:p>
                    <a:p>
                      <a:pPr marL="36195" marR="36195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Определить удельное сопротивление проводника, если его длина 1,2 м, площадь поперечного сечения 0,4 мм</a:t>
                      </a:r>
                      <a:r>
                        <a:rPr lang="ru-RU" sz="16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а сопротивление 1,2 Ом.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/>
                </a:tc>
              </a:tr>
              <a:tr h="2255722">
                <a:tc>
                  <a:txBody>
                    <a:bodyPr/>
                    <a:lstStyle/>
                    <a:p>
                      <a:pPr marL="90170" indent="17780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Определить сопротивление серебряной проволоки длиной 150 см, если сечение </a:t>
                      </a:r>
                      <a:r>
                        <a:rPr lang="ru-RU" sz="16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проволоки  </a:t>
                      </a: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 мм</a:t>
                      </a:r>
                      <a:r>
                        <a:rPr lang="ru-RU" sz="1600" baseline="300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Каково напряжение на кон­цах этой проволоки, если по ней течет ток 1,5 А?</a:t>
                      </a:r>
                    </a:p>
                    <a:p>
                      <a:pPr marR="36195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По проводнику длиной 12 м и сечением</a:t>
                      </a:r>
                    </a:p>
                    <a:p>
                      <a:pPr marR="36195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0,1 мм</a:t>
                      </a:r>
                      <a:r>
                        <a:rPr lang="ru-RU" sz="1600" baseline="300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находящемуся под напряжением 220 В, протекает ток 4 А. Определить удельное сопротивление проводника. 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/>
                </a:tc>
                <a:tc>
                  <a:txBody>
                    <a:bodyPr/>
                    <a:lstStyle/>
                    <a:p>
                      <a:pPr indent="177800" algn="just">
                        <a:spcAft>
                          <a:spcPts val="0"/>
                        </a:spcAft>
                        <a:tabLst>
                          <a:tab pos="-68580" algn="l"/>
                        </a:tabLs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Найти напряжение на концах участка цепи, если этот участок   состоит  из  алюминиевого  провода  сечением  14 мм</a:t>
                      </a:r>
                      <a:r>
                        <a:rPr lang="ru-RU" sz="16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длиною 1 км, а по нему идет ток  15 А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36195" marR="36195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Определить длину никелиновой проволоки сечением 0,1 мм</a:t>
                      </a:r>
                      <a:r>
                        <a:rPr lang="ru-RU" sz="16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из которой изготовлена спираль электрической плитки,  рассчитанной  на  напряжение 220 В и силу тока 4 А.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/>
                </a:tc>
              </a:tr>
              <a:tr h="2906701">
                <a:tc>
                  <a:txBody>
                    <a:bodyPr/>
                    <a:lstStyle/>
                    <a:p>
                      <a:pPr marR="36195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5.Нагревательный 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элемент </a:t>
                      </a:r>
                      <a:r>
                        <a:rPr lang="ru-RU" sz="14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электропанели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для прогрева мерзлого грунта сделан из </a:t>
                      </a:r>
                      <a:r>
                        <a:rPr lang="ru-RU" sz="14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нихромовой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проволоки диаметром 0,80 мм, длиной  35 м и рассчитан на напряжение  220 В. Определите силу тока при работе нагревательного элемента.</a:t>
                      </a:r>
                    </a:p>
                    <a:p>
                      <a:pPr marL="36195" marR="36195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Длина провода, подводящего ток к потребителю, равна 60 м. Ка­кое сечение должен иметь медный провод, если при силе протекаю­щего по нему тока 160 А падение  напряжения составляет </a:t>
                      </a:r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В? 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/>
                </a:tc>
                <a:tc>
                  <a:txBody>
                    <a:bodyPr/>
                    <a:lstStyle/>
                    <a:p>
                      <a:pPr indent="177800" algn="just">
                        <a:lnSpc>
                          <a:spcPct val="91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indent="177800" algn="just">
                        <a:lnSpc>
                          <a:spcPct val="91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5.Определить силу тока, проходящего по стальному проводу длиной 200 м и сечением  0,3 мм</a:t>
                      </a:r>
                      <a:r>
                        <a:rPr lang="ru-RU" sz="20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при напряжении 120 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В. </a:t>
                      </a:r>
                    </a:p>
                    <a:p>
                      <a:pPr indent="177800" algn="just">
                        <a:lnSpc>
                          <a:spcPct val="91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Электрический фонарь, требующий для горения 40В при токе 10 А, включается в сеть напряжением 110 В. Определить длину никелиновой проволоки, пошедшей на изготовление реостата, вклю­ченного как дополнительное сопротивление. Сечение провода 2 мм</a:t>
                      </a:r>
                      <a:r>
                        <a:rPr lang="ru-RU" sz="2000" baseline="30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pPr marL="36195" marR="36195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734435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0" y="0"/>
            <a:ext cx="9144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можно найти и чему оно равно если известно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=22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4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силу тока, 26 А.;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мощность тока N= 5,5 Вт;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силу тока, 5,5А;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электрический заряд, 88 Кл;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силу тока, 88 А.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17"/>
          <p:cNvGrpSpPr/>
          <p:nvPr/>
        </p:nvGrpSpPr>
        <p:grpSpPr>
          <a:xfrm>
            <a:off x="428596" y="2428868"/>
            <a:ext cx="1857388" cy="2087233"/>
            <a:chOff x="4929190" y="4056411"/>
            <a:chExt cx="1857388" cy="2087233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5929322" y="4056411"/>
              <a:ext cx="857256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4929190" y="4643446"/>
              <a:ext cx="1000132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5929322" y="5127981"/>
              <a:ext cx="785818" cy="101566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6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" name="Прямая соединительная линия 6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Прямоугольник 7"/>
          <p:cNvSpPr/>
          <p:nvPr/>
        </p:nvSpPr>
        <p:spPr>
          <a:xfrm rot="20266011">
            <a:off x="3506676" y="3244334"/>
            <a:ext cx="4074898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силу тока, 5,5А;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50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7" grpId="0"/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1" y="-307"/>
            <a:ext cx="91440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143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можно найти и чему оно равно если известно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2,4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=48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143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работу тока,  А= 20 Дж;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напряжение, 11,52 В;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напряжение, 20 А;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143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электрический заряд, 115,2 Кл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         5.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напряжение, 115,2 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2500306"/>
            <a:ext cx="184858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IR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20784462">
            <a:off x="363729" y="3513637"/>
            <a:ext cx="44376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напряжение, 115,2 В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7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5" grpId="0"/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495777" y="285728"/>
          <a:ext cx="4648223" cy="304800"/>
        </p:xfrm>
        <a:graphic>
          <a:graphicData uri="http://schemas.openxmlformats.org/drawingml/2006/table">
            <a:tbl>
              <a:tblPr/>
              <a:tblGrid>
                <a:gridCol w="489801"/>
                <a:gridCol w="626947"/>
                <a:gridCol w="626947"/>
                <a:gridCol w="587763"/>
                <a:gridCol w="626947"/>
                <a:gridCol w="626947"/>
                <a:gridCol w="455516"/>
                <a:gridCol w="607355"/>
              </a:tblGrid>
              <a:tr h="219075">
                <a:tc>
                  <a:txBody>
                    <a:bodyPr/>
                    <a:lstStyle/>
                    <a:p>
                      <a:pPr algn="r" fontAlgn="t"/>
                      <a:r>
                        <a:rPr lang="ru-RU" sz="2000" b="1" i="0" u="none" strike="noStrike" dirty="0" smtClean="0">
                          <a:latin typeface="Times New Roman"/>
                        </a:rPr>
                        <a:t>гр4</a:t>
                      </a:r>
                      <a:endParaRPr lang="ru-RU" sz="2000" b="1" i="0" u="none" strike="noStrike" dirty="0">
                        <a:latin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1" i="0" u="none" strike="noStrike">
                          <a:latin typeface="Times New Roman"/>
                        </a:rPr>
                        <a:t>1101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1" i="0" u="none" strike="noStrike">
                          <a:latin typeface="Times New Roman"/>
                        </a:rPr>
                        <a:t>1098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1" i="0" u="none" strike="noStrike">
                          <a:latin typeface="Times New Roman"/>
                        </a:rPr>
                        <a:t>1097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2000" b="0" i="0" u="none" strike="noStrike">
                          <a:latin typeface="Times New Roman"/>
                        </a:rPr>
                        <a:t>1095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2000" b="0" i="0" u="none" strike="noStrike">
                          <a:latin typeface="Times New Roman"/>
                        </a:rPr>
                        <a:t>1094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2000" b="1" i="0" u="none" strike="noStrike">
                          <a:latin typeface="Times New Roman"/>
                        </a:rPr>
                        <a:t>11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2000" b="1" i="0" u="none" strike="noStrike" dirty="0">
                          <a:latin typeface="Times New Roman"/>
                        </a:rPr>
                        <a:t>R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1682" name="Picture 2"/>
          <p:cNvPicPr>
            <a:picLocks noChangeAspect="1" noChangeArrowheads="1"/>
          </p:cNvPicPr>
          <p:nvPr/>
        </p:nvPicPr>
        <p:blipFill>
          <a:blip r:embed="rId7" cstate="print"/>
          <a:srcRect l="9961" t="15381" r="10351" b="74523"/>
          <a:stretch>
            <a:fillRect/>
          </a:stretch>
        </p:blipFill>
        <p:spPr bwMode="auto">
          <a:xfrm>
            <a:off x="0" y="44624"/>
            <a:ext cx="9144000" cy="984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" name="Группа 10"/>
          <p:cNvGrpSpPr/>
          <p:nvPr/>
        </p:nvGrpSpPr>
        <p:grpSpPr>
          <a:xfrm>
            <a:off x="1571604" y="1065321"/>
            <a:ext cx="1428760" cy="992503"/>
            <a:chOff x="7358082" y="1747525"/>
            <a:chExt cx="1428760" cy="992503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>
              <a:off x="7429520" y="2247591"/>
              <a:ext cx="1188000" cy="1523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Прямоугольник 5"/>
            <p:cNvSpPr/>
            <p:nvPr/>
          </p:nvSpPr>
          <p:spPr>
            <a:xfrm>
              <a:off x="7358082" y="1747525"/>
              <a:ext cx="75600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r>
                <a:rPr lang="ru-RU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2400" b="1" dirty="0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8079597" y="1755432"/>
              <a:ext cx="707245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мм</a:t>
              </a:r>
              <a:r>
                <a:rPr lang="en-US" sz="24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400" dirty="0">
                <a:solidFill>
                  <a:srgbClr val="FF0000"/>
                </a:solidFill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7891840" y="2155253"/>
              <a:ext cx="463588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33C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м</a:t>
              </a:r>
              <a:endParaRPr lang="ru-RU" sz="3200" dirty="0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0" y="1911132"/>
            <a:ext cx="20716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S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мм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3197016"/>
            <a:ext cx="25717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R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6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м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071934" y="1338488"/>
            <a:ext cx="928694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857752" y="1338488"/>
            <a:ext cx="1571636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(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L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S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)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2844" y="3768520"/>
            <a:ext cx="1285884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=?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57"/>
          <p:cNvGrpSpPr/>
          <p:nvPr/>
        </p:nvGrpSpPr>
        <p:grpSpPr>
          <a:xfrm>
            <a:off x="6500826" y="1052736"/>
            <a:ext cx="2000264" cy="1367756"/>
            <a:chOff x="3857620" y="2214554"/>
            <a:chExt cx="2000264" cy="1367756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3857620" y="2500306"/>
              <a:ext cx="107157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R=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endParaRPr lang="ru-RU" sz="4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4" name="Группа 53"/>
            <p:cNvGrpSpPr/>
            <p:nvPr/>
          </p:nvGrpSpPr>
          <p:grpSpPr>
            <a:xfrm>
              <a:off x="4714876" y="2214554"/>
              <a:ext cx="1143008" cy="1367756"/>
              <a:chOff x="7358082" y="2639793"/>
              <a:chExt cx="1143008" cy="1367756"/>
            </a:xfrm>
          </p:grpSpPr>
          <p:sp>
            <p:nvSpPr>
              <p:cNvPr id="17" name="Прямоугольник 16"/>
              <p:cNvSpPr/>
              <p:nvPr/>
            </p:nvSpPr>
            <p:spPr>
              <a:xfrm>
                <a:off x="7358082" y="2639793"/>
                <a:ext cx="114300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</a:t>
                </a:r>
                <a:r>
                  <a:rPr lang="en-US" sz="36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L</a:t>
                </a:r>
                <a:endParaRPr lang="ru-RU" sz="36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Прямоугольник 17"/>
              <p:cNvSpPr/>
              <p:nvPr/>
            </p:nvSpPr>
            <p:spPr>
              <a:xfrm>
                <a:off x="7524708" y="3361218"/>
                <a:ext cx="61919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9" name="Прямая соединительная линия 18"/>
              <p:cNvCxnSpPr/>
              <p:nvPr/>
            </p:nvCxnSpPr>
            <p:spPr>
              <a:xfrm>
                <a:off x="7429520" y="3286124"/>
                <a:ext cx="71438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6" name="Группа 58"/>
          <p:cNvGrpSpPr/>
          <p:nvPr/>
        </p:nvGrpSpPr>
        <p:grpSpPr>
          <a:xfrm>
            <a:off x="4857720" y="3007764"/>
            <a:ext cx="3071866" cy="1218817"/>
            <a:chOff x="3857620" y="2221946"/>
            <a:chExt cx="3071866" cy="1218817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3857620" y="2500306"/>
              <a:ext cx="1000164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L </a:t>
              </a:r>
              <a:r>
                <a:rPr lang="en-US" sz="4000" b="1" cap="all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endParaRPr lang="ru-RU" sz="4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0" name="Группа 60"/>
            <p:cNvGrpSpPr/>
            <p:nvPr/>
          </p:nvGrpSpPr>
          <p:grpSpPr>
            <a:xfrm>
              <a:off x="4635064" y="2221946"/>
              <a:ext cx="2294422" cy="1218817"/>
              <a:chOff x="7278270" y="2647185"/>
              <a:chExt cx="2294422" cy="1218817"/>
            </a:xfrm>
          </p:grpSpPr>
          <p:sp>
            <p:nvSpPr>
              <p:cNvPr id="23" name="Прямоугольник 22"/>
              <p:cNvSpPr/>
              <p:nvPr/>
            </p:nvSpPr>
            <p:spPr>
              <a:xfrm>
                <a:off x="7278270" y="2647185"/>
                <a:ext cx="229442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2</a:t>
                </a:r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мм</a:t>
                </a:r>
                <a:r>
                  <a:rPr lang="en-US" sz="3600" b="1" baseline="30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3600" b="1" dirty="0" smtClean="0">
                    <a:solidFill>
                      <a:srgbClr val="365D21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/>
                  </a:rPr>
                  <a:t></a:t>
                </a:r>
                <a:r>
                  <a:rPr lang="en-US" sz="3600" b="1" dirty="0" smtClean="0">
                    <a:solidFill>
                      <a:srgbClr val="365D21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6</a:t>
                </a:r>
                <a:r>
                  <a:rPr lang="ru-RU" sz="3600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Ом</a:t>
                </a:r>
                <a:r>
                  <a:rPr lang="en-US" sz="3600" b="1" dirty="0" smtClean="0">
                    <a:solidFill>
                      <a:srgbClr val="365D21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endParaRPr lang="ru-RU" sz="36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Прямоугольник 23"/>
              <p:cNvSpPr/>
              <p:nvPr/>
            </p:nvSpPr>
            <p:spPr>
              <a:xfrm>
                <a:off x="7739022" y="3219671"/>
                <a:ext cx="111929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3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0,0</a:t>
                </a:r>
                <a:r>
                  <a:rPr lang="en-US" sz="3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1 </a:t>
                </a:r>
                <a:endParaRPr lang="ru-RU" sz="3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25" name="Прямая соединительная линия 24"/>
              <p:cNvCxnSpPr/>
              <p:nvPr/>
            </p:nvCxnSpPr>
            <p:spPr>
              <a:xfrm flipV="1">
                <a:off x="7429520" y="3282735"/>
                <a:ext cx="1800000" cy="3389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2" name="Группа 25"/>
          <p:cNvGrpSpPr/>
          <p:nvPr/>
        </p:nvGrpSpPr>
        <p:grpSpPr>
          <a:xfrm>
            <a:off x="0" y="1196752"/>
            <a:ext cx="2000264" cy="707886"/>
            <a:chOff x="0" y="714356"/>
            <a:chExt cx="2000264" cy="707886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0" y="714356"/>
              <a:ext cx="2000264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r>
                <a:rPr lang="en-US" sz="4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ru-RU" sz="4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0,01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endParaRPr lang="ru-RU" sz="4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Овал 27"/>
            <p:cNvSpPr/>
            <p:nvPr/>
          </p:nvSpPr>
          <p:spPr>
            <a:xfrm>
              <a:off x="182880" y="1025826"/>
              <a:ext cx="107602" cy="188596"/>
            </a:xfrm>
            <a:prstGeom prst="ellipse">
              <a:avLst/>
            </a:prstGeom>
            <a:solidFill>
              <a:srgbClr val="008000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9" name="Прямоугольник 28"/>
          <p:cNvSpPr/>
          <p:nvPr/>
        </p:nvSpPr>
        <p:spPr>
          <a:xfrm>
            <a:off x="0" y="2560568"/>
            <a:ext cx="364330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м</a:t>
            </a:r>
            <a:r>
              <a:rPr lang="en-US" sz="4000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800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" name="Группа 57"/>
          <p:cNvGrpSpPr/>
          <p:nvPr/>
        </p:nvGrpSpPr>
        <p:grpSpPr>
          <a:xfrm>
            <a:off x="2928926" y="2928934"/>
            <a:ext cx="1785950" cy="1217835"/>
            <a:chOff x="3786182" y="2214554"/>
            <a:chExt cx="1785950" cy="1217835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3786182" y="2500306"/>
              <a:ext cx="928694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L </a:t>
              </a:r>
              <a:r>
                <a:rPr lang="en-US" sz="4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endParaRPr lang="ru-RU" sz="4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0" name="Группа 53"/>
            <p:cNvGrpSpPr/>
            <p:nvPr/>
          </p:nvGrpSpPr>
          <p:grpSpPr>
            <a:xfrm>
              <a:off x="4714876" y="2214554"/>
              <a:ext cx="857256" cy="1217835"/>
              <a:chOff x="7358082" y="2639793"/>
              <a:chExt cx="857256" cy="1217835"/>
            </a:xfrm>
          </p:grpSpPr>
          <p:sp>
            <p:nvSpPr>
              <p:cNvPr id="33" name="Прямоугольник 32"/>
              <p:cNvSpPr/>
              <p:nvPr/>
            </p:nvSpPr>
            <p:spPr>
              <a:xfrm>
                <a:off x="7358082" y="2639793"/>
                <a:ext cx="85725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R </a:t>
                </a:r>
                <a:r>
                  <a:rPr lang="en-US" sz="36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endParaRPr lang="ru-RU" sz="36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" name="Прямоугольник 33"/>
              <p:cNvSpPr/>
              <p:nvPr/>
            </p:nvSpPr>
            <p:spPr>
              <a:xfrm>
                <a:off x="7524708" y="3211297"/>
                <a:ext cx="61919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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35" name="Прямая соединительная линия 34"/>
              <p:cNvCxnSpPr/>
              <p:nvPr/>
            </p:nvCxnSpPr>
            <p:spPr>
              <a:xfrm>
                <a:off x="7429520" y="3286124"/>
                <a:ext cx="71438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6" name="Прямоугольник 35"/>
          <p:cNvSpPr/>
          <p:nvPr/>
        </p:nvSpPr>
        <p:spPr>
          <a:xfrm>
            <a:off x="3000364" y="5000636"/>
            <a:ext cx="1857388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3786182" y="5000636"/>
            <a:ext cx="4929222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7800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en-US" sz="2800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…м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мм</a:t>
            </a:r>
            <a:r>
              <a:rPr lang="en-US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Овал 37"/>
          <p:cNvSpPr/>
          <p:nvPr/>
        </p:nvSpPr>
        <p:spPr>
          <a:xfrm>
            <a:off x="7540864" y="1300292"/>
            <a:ext cx="107602" cy="188596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4204332" y="3786190"/>
            <a:ext cx="107602" cy="188596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 Box 2"/>
          <p:cNvSpPr txBox="1">
            <a:spLocks noChangeArrowheads="1"/>
          </p:cNvSpPr>
          <p:nvPr/>
        </p:nvSpPr>
        <p:spPr bwMode="auto">
          <a:xfrm>
            <a:off x="460178" y="-27384"/>
            <a:ext cx="825674" cy="4524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№43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357554" y="2285992"/>
            <a:ext cx="5715008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1.Найду длину провода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0" y="4429132"/>
            <a:ext cx="9144000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2.Зная плотность железа, найду массу провода 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Rectangle 1"/>
          <p:cNvSpPr>
            <a:spLocks noChangeArrowheads="1"/>
          </p:cNvSpPr>
          <p:nvPr/>
        </p:nvSpPr>
        <p:spPr bwMode="auto">
          <a:xfrm>
            <a:off x="0" y="5780782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-68263" algn="l"/>
              </a:tabLst>
            </a:pP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32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масса этой проволоки составит …кг</a:t>
            </a:r>
            <a:endParaRPr kumimoji="0" lang="ru-RU" sz="36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7771438" y="3214686"/>
            <a:ext cx="1285916" cy="584775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….</a:t>
            </a:r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3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 animBg="1"/>
      <p:bldP spid="12" grpId="0" animBg="1"/>
      <p:bldP spid="13" grpId="0" animBg="1"/>
      <p:bldP spid="29" grpId="0"/>
      <p:bldP spid="36" grpId="0" animBg="1"/>
      <p:bldP spid="37" grpId="0" animBg="1"/>
      <p:bldP spid="41" grpId="0" animBg="1"/>
      <p:bldP spid="42" grpId="0" animBg="1"/>
      <p:bldP spid="43" grpId="0"/>
      <p:bldP spid="4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-71470" y="2357430"/>
            <a:ext cx="3071834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U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220</a:t>
            </a:r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,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4</a:t>
            </a:r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А</a:t>
            </a:r>
            <a:endParaRPr lang="ru-RU" sz="36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714612" y="3327082"/>
            <a:ext cx="5572164" cy="95410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Зная сопротивление одного метра найду длину провода 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0" y="4844496"/>
            <a:ext cx="4857752" cy="12003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Зная удельное сопротивление, найду и площадь поперечного сечения 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500562" y="2491560"/>
            <a:ext cx="1000132" cy="7078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R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7" cstate="print"/>
          <a:srcRect l="9961" t="8789" r="12109" b="73633"/>
          <a:stretch>
            <a:fillRect/>
          </a:stretch>
        </p:blipFill>
        <p:spPr bwMode="auto">
          <a:xfrm>
            <a:off x="0" y="-24"/>
            <a:ext cx="914400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Группа 10"/>
          <p:cNvGrpSpPr/>
          <p:nvPr/>
        </p:nvGrpSpPr>
        <p:grpSpPr>
          <a:xfrm>
            <a:off x="1571604" y="1571612"/>
            <a:ext cx="1428760" cy="916303"/>
            <a:chOff x="7358082" y="1747525"/>
            <a:chExt cx="1428760" cy="916303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>
              <a:off x="7429520" y="2247591"/>
              <a:ext cx="1188000" cy="1523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Прямоугольник 5"/>
            <p:cNvSpPr/>
            <p:nvPr/>
          </p:nvSpPr>
          <p:spPr>
            <a:xfrm>
              <a:off x="7358082" y="1747525"/>
              <a:ext cx="75600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r>
                <a:rPr lang="ru-RU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2400" b="1" dirty="0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8079597" y="1755432"/>
              <a:ext cx="707245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мм</a:t>
              </a:r>
              <a:r>
                <a:rPr lang="en-US" sz="24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400" dirty="0">
                <a:solidFill>
                  <a:srgbClr val="FF0000"/>
                </a:solidFill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7891840" y="2079053"/>
              <a:ext cx="463588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33C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м</a:t>
              </a:r>
              <a:endParaRPr lang="ru-RU" sz="3200" dirty="0"/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142844" y="4143380"/>
            <a:ext cx="1857388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-?;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S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?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57"/>
          <p:cNvGrpSpPr/>
          <p:nvPr/>
        </p:nvGrpSpPr>
        <p:grpSpPr>
          <a:xfrm>
            <a:off x="4714876" y="4847326"/>
            <a:ext cx="1785950" cy="1367756"/>
            <a:chOff x="3857620" y="2214554"/>
            <a:chExt cx="1785950" cy="1367756"/>
          </a:xfrm>
          <a:solidFill>
            <a:schemeClr val="bg1">
              <a:lumMod val="85000"/>
            </a:schemeClr>
          </a:solidFill>
        </p:grpSpPr>
        <p:sp>
          <p:nvSpPr>
            <p:cNvPr id="13" name="Прямоугольник 12"/>
            <p:cNvSpPr/>
            <p:nvPr/>
          </p:nvSpPr>
          <p:spPr>
            <a:xfrm>
              <a:off x="3857620" y="2500306"/>
              <a:ext cx="1071570" cy="707886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R=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endParaRPr lang="ru-RU" sz="4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" name="Группа 53"/>
            <p:cNvGrpSpPr/>
            <p:nvPr/>
          </p:nvGrpSpPr>
          <p:grpSpPr>
            <a:xfrm>
              <a:off x="4714876" y="2214554"/>
              <a:ext cx="928694" cy="1367756"/>
              <a:chOff x="7358082" y="2639793"/>
              <a:chExt cx="928694" cy="1367756"/>
            </a:xfrm>
            <a:grpFill/>
          </p:grpSpPr>
          <p:sp>
            <p:nvSpPr>
              <p:cNvPr id="15" name="Прямоугольник 14"/>
              <p:cNvSpPr/>
              <p:nvPr/>
            </p:nvSpPr>
            <p:spPr>
              <a:xfrm>
                <a:off x="7358082" y="2639793"/>
                <a:ext cx="928694" cy="646331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</a:t>
                </a:r>
                <a:r>
                  <a:rPr lang="en-US" sz="36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L</a:t>
                </a:r>
                <a:endParaRPr lang="ru-RU" sz="36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" name="Прямоугольник 15"/>
              <p:cNvSpPr/>
              <p:nvPr/>
            </p:nvSpPr>
            <p:spPr>
              <a:xfrm>
                <a:off x="7524708" y="3361218"/>
                <a:ext cx="619192" cy="646331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7" name="Прямая соединительная линия 16"/>
              <p:cNvCxnSpPr/>
              <p:nvPr/>
            </p:nvCxnSpPr>
            <p:spPr>
              <a:xfrm>
                <a:off x="7429520" y="3286124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2" name="Группа 17"/>
          <p:cNvGrpSpPr/>
          <p:nvPr/>
        </p:nvGrpSpPr>
        <p:grpSpPr>
          <a:xfrm>
            <a:off x="0" y="1711099"/>
            <a:ext cx="2000264" cy="707886"/>
            <a:chOff x="0" y="714356"/>
            <a:chExt cx="2000264" cy="707886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0" y="714356"/>
              <a:ext cx="2000264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r>
                <a:rPr lang="en-US" sz="4000" b="1" cap="all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ru-RU" sz="4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0,42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endParaRPr lang="ru-RU" sz="4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Овал 19"/>
            <p:cNvSpPr/>
            <p:nvPr/>
          </p:nvSpPr>
          <p:spPr>
            <a:xfrm>
              <a:off x="182880" y="1025826"/>
              <a:ext cx="107602" cy="188596"/>
            </a:xfrm>
            <a:prstGeom prst="ellipse">
              <a:avLst/>
            </a:prstGeom>
            <a:solidFill>
              <a:srgbClr val="008000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1" name="Прямоугольник 20"/>
          <p:cNvSpPr/>
          <p:nvPr/>
        </p:nvSpPr>
        <p:spPr>
          <a:xfrm>
            <a:off x="0" y="2907275"/>
            <a:ext cx="2786050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J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м</a:t>
            </a:r>
            <a:r>
              <a:rPr lang="en-US" sz="40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0,2</a:t>
            </a:r>
            <a:r>
              <a:rPr lang="ru-RU" sz="32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м/м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5745488" y="5123510"/>
            <a:ext cx="107602" cy="188596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" name="Группа 30"/>
          <p:cNvGrpSpPr/>
          <p:nvPr/>
        </p:nvGrpSpPr>
        <p:grpSpPr>
          <a:xfrm>
            <a:off x="5276856" y="2260273"/>
            <a:ext cx="685433" cy="1167182"/>
            <a:chOff x="4929190" y="3260759"/>
            <a:chExt cx="685433" cy="1176155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4952348" y="3260759"/>
              <a:ext cx="54834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U</a:t>
              </a:r>
              <a:endPara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5024378" y="3790583"/>
              <a:ext cx="45701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I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9" name="Прямая соединительная линия 28"/>
            <p:cNvCxnSpPr/>
            <p:nvPr/>
          </p:nvCxnSpPr>
          <p:spPr>
            <a:xfrm>
              <a:off x="4929190" y="3850583"/>
              <a:ext cx="685433" cy="26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Прямоугольник 31"/>
          <p:cNvSpPr/>
          <p:nvPr/>
        </p:nvSpPr>
        <p:spPr>
          <a:xfrm>
            <a:off x="6086484" y="2546026"/>
            <a:ext cx="17145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55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  <a:sym typeface="Symbol"/>
              </a:rPr>
              <a:t>Ом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2"/>
          <p:cNvSpPr txBox="1">
            <a:spLocks noChangeArrowheads="1"/>
          </p:cNvSpPr>
          <p:nvPr/>
        </p:nvSpPr>
        <p:spPr bwMode="auto">
          <a:xfrm>
            <a:off x="460178" y="-27384"/>
            <a:ext cx="825674" cy="4524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№45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71504" y="3502765"/>
            <a:ext cx="1500166" cy="646331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R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J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071802" y="1785926"/>
            <a:ext cx="6072198" cy="52322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sz="28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з-на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Ома найду сопротивление 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572396" y="3571876"/>
            <a:ext cx="1571636" cy="707886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R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=J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428860" y="4214818"/>
            <a:ext cx="1643074" cy="7078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R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/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J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4071934" y="4214818"/>
            <a:ext cx="3500462" cy="7078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55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  <a:sym typeface="Symbol"/>
              </a:rPr>
              <a:t>Ом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/0,2=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  <a:sym typeface="Symbol"/>
              </a:rPr>
              <a:t>….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Группа 57"/>
          <p:cNvGrpSpPr/>
          <p:nvPr/>
        </p:nvGrpSpPr>
        <p:grpSpPr>
          <a:xfrm>
            <a:off x="6643702" y="4857760"/>
            <a:ext cx="1643074" cy="1367756"/>
            <a:chOff x="4000496" y="2214554"/>
            <a:chExt cx="1643074" cy="1367756"/>
          </a:xfrm>
          <a:solidFill>
            <a:schemeClr val="bg1">
              <a:lumMod val="85000"/>
            </a:schemeClr>
          </a:solidFill>
        </p:grpSpPr>
        <p:sp>
          <p:nvSpPr>
            <p:cNvPr id="40" name="Прямоугольник 39"/>
            <p:cNvSpPr/>
            <p:nvPr/>
          </p:nvSpPr>
          <p:spPr>
            <a:xfrm>
              <a:off x="4000496" y="2500306"/>
              <a:ext cx="1000132" cy="64633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cap="all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2" name="Группа 53"/>
            <p:cNvGrpSpPr/>
            <p:nvPr/>
          </p:nvGrpSpPr>
          <p:grpSpPr>
            <a:xfrm>
              <a:off x="4714876" y="2214554"/>
              <a:ext cx="928694" cy="1367756"/>
              <a:chOff x="7358082" y="2639793"/>
              <a:chExt cx="928694" cy="1367756"/>
            </a:xfrm>
            <a:grpFill/>
          </p:grpSpPr>
          <p:sp>
            <p:nvSpPr>
              <p:cNvPr id="42" name="Прямоугольник 41"/>
              <p:cNvSpPr/>
              <p:nvPr/>
            </p:nvSpPr>
            <p:spPr>
              <a:xfrm>
                <a:off x="7358082" y="2639793"/>
                <a:ext cx="928694" cy="646331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</a:t>
                </a:r>
                <a:r>
                  <a:rPr lang="en-US" sz="36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L</a:t>
                </a:r>
                <a:endParaRPr lang="ru-RU" sz="36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" name="Прямоугольник 42"/>
              <p:cNvSpPr/>
              <p:nvPr/>
            </p:nvSpPr>
            <p:spPr>
              <a:xfrm>
                <a:off x="7524708" y="3361218"/>
                <a:ext cx="619192" cy="646331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R 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44" name="Прямая соединительная линия 43"/>
              <p:cNvCxnSpPr/>
              <p:nvPr/>
            </p:nvCxnSpPr>
            <p:spPr>
              <a:xfrm>
                <a:off x="7429520" y="3286124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5" name="Овал 44"/>
          <p:cNvSpPr/>
          <p:nvPr/>
        </p:nvSpPr>
        <p:spPr>
          <a:xfrm>
            <a:off x="7541916" y="5133988"/>
            <a:ext cx="107602" cy="188596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8118182" y="5143512"/>
            <a:ext cx="17145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Rectangle 1"/>
          <p:cNvSpPr>
            <a:spLocks noChangeArrowheads="1"/>
          </p:cNvSpPr>
          <p:nvPr/>
        </p:nvSpPr>
        <p:spPr bwMode="auto">
          <a:xfrm>
            <a:off x="0" y="6273249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-68263" algn="l"/>
              </a:tabLst>
            </a:pP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32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 длина проволоки …..</a:t>
            </a:r>
            <a:endParaRPr kumimoji="0" lang="ru-RU" sz="36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5" grpId="0" animBg="1"/>
      <p:bldP spid="38" grpId="0" animBg="1"/>
      <p:bldP spid="34" grpId="0" animBg="1"/>
      <p:bldP spid="11" grpId="0" animBg="1"/>
      <p:bldP spid="21" grpId="0" animBg="1"/>
      <p:bldP spid="32" grpId="0"/>
      <p:bldP spid="10" grpId="0" animBg="1"/>
      <p:bldP spid="33" grpId="0" animBg="1"/>
      <p:bldP spid="26" grpId="0" animBg="1"/>
      <p:bldP spid="36" grpId="0" animBg="1"/>
      <p:bldP spid="37" grpId="0" animBg="1"/>
      <p:bldP spid="46" grpId="0"/>
      <p:bldP spid="4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14282" y="6072206"/>
            <a:ext cx="850109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 </a:t>
            </a:r>
            <a:r>
              <a:rPr lang="ru-RU" sz="4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стр.19, 20</a:t>
            </a:r>
            <a:endParaRPr lang="ru-RU" sz="36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74864" y="0"/>
            <a:ext cx="440345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Темы №6-12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357158" y="1428736"/>
            <a:ext cx="7795418" cy="110327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Электрические</a:t>
            </a:r>
            <a:endParaRPr lang="ru-RU" sz="60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214282" y="2571744"/>
            <a:ext cx="5429288" cy="1188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явления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4357694"/>
            <a:ext cx="6072198" cy="186204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115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Тест </a:t>
            </a:r>
            <a:r>
              <a:rPr lang="ru-RU" sz="11500" dirty="0" smtClean="0">
                <a:latin typeface="Times New Roman" pitchFamily="18" charset="0"/>
                <a:cs typeface="Times New Roman" pitchFamily="18" charset="0"/>
              </a:rPr>
              <a:t>№2</a:t>
            </a:r>
            <a:endParaRPr lang="ru-RU" sz="115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7"/>
          <p:cNvGrpSpPr/>
          <p:nvPr/>
        </p:nvGrpSpPr>
        <p:grpSpPr>
          <a:xfrm>
            <a:off x="7072330" y="2714620"/>
            <a:ext cx="1857388" cy="2087233"/>
            <a:chOff x="4929190" y="4056411"/>
            <a:chExt cx="1857388" cy="2087233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5929322" y="4056411"/>
              <a:ext cx="857256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4929190" y="4643446"/>
              <a:ext cx="1000132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5929322" y="5127981"/>
              <a:ext cx="785818" cy="101566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6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единительная линия 16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1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340201"/>
            <a:ext cx="9144000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 трении пластмассовой линейки о шерсть,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шерсть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заряжается положительно.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(Выберите правильное высказывание)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электроны переходят с линейки на шерсть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2.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протоны переходят с линейки на шерсть;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электроны переходят с  шерсти на линейку;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протоны переходят с  шерсти на линейку;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электроны переходят с  шерсти на линейку, а  протоны переходят с линейки на шерсть;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3000372"/>
            <a:ext cx="29785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сколько  ушло 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43438" y="3000372"/>
            <a:ext cx="34402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столько   пришло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1538" y="3500438"/>
            <a:ext cx="20313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шерсти 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220072" y="3429000"/>
            <a:ext cx="18219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эбониту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люс 6"/>
          <p:cNvSpPr/>
          <p:nvPr/>
        </p:nvSpPr>
        <p:spPr>
          <a:xfrm>
            <a:off x="3071802" y="3429000"/>
            <a:ext cx="642942" cy="714380"/>
          </a:xfrm>
          <a:prstGeom prst="mathPlus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Минус 7"/>
          <p:cNvSpPr/>
          <p:nvPr/>
        </p:nvSpPr>
        <p:spPr>
          <a:xfrm>
            <a:off x="4357686" y="3645024"/>
            <a:ext cx="714380" cy="428628"/>
          </a:xfrm>
          <a:prstGeom prst="mathMinus">
            <a:avLst/>
          </a:prstGeom>
          <a:solidFill>
            <a:srgbClr val="220FB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825106" y="3429000"/>
            <a:ext cx="5325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802280" y="1609556"/>
            <a:ext cx="6120680" cy="432048"/>
          </a:xfrm>
          <a:prstGeom prst="roundRect">
            <a:avLst/>
          </a:prstGeom>
          <a:noFill/>
          <a:ln w="476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357918" y="0"/>
            <a:ext cx="2786114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т№6.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стр.12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2004C8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4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4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4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4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8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20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" grpId="0"/>
      <p:bldP spid="3" grpId="0"/>
      <p:bldP spid="4" grpId="0"/>
      <p:bldP spid="5" grpId="0"/>
      <p:bldP spid="6" grpId="0"/>
      <p:bldP spid="7" grpId="0" animBg="1"/>
      <p:bldP spid="8" grpId="0" animBg="1"/>
      <p:bldP spid="9" grpId="0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392465"/>
            <a:ext cx="9001156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Какими электрическими зарядами обладают электрон и нейтрон?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электрон отрицательным, а нейтрон нейтральным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2.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электрон отрицательным, а нейтрон   положительным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электрон нейтральным, а нейтрон  положительным: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электрон нейтральным, а нейтрон  отрицательным;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электрон положительным, а нейтрон  отрицательным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1"/>
          <p:cNvSpPr>
            <a:spLocks noChangeArrowheads="1"/>
          </p:cNvSpPr>
          <p:nvPr/>
        </p:nvSpPr>
        <p:spPr bwMode="auto">
          <a:xfrm>
            <a:off x="3786182" y="4714884"/>
            <a:ext cx="228227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1см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1км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1930568" y="5074176"/>
            <a:ext cx="355416" cy="365658"/>
            <a:chOff x="1906484" y="5074176"/>
            <a:chExt cx="355416" cy="365658"/>
          </a:xfrm>
        </p:grpSpPr>
        <p:sp>
          <p:nvSpPr>
            <p:cNvPr id="5" name="AutoShape 23"/>
            <p:cNvSpPr>
              <a:spLocks noChangeArrowheads="1"/>
            </p:cNvSpPr>
            <p:nvPr/>
          </p:nvSpPr>
          <p:spPr bwMode="auto">
            <a:xfrm>
              <a:off x="2081635" y="5074176"/>
              <a:ext cx="180265" cy="183972"/>
            </a:xfrm>
            <a:prstGeom prst="flowChartOr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AutoShape 24"/>
            <p:cNvSpPr>
              <a:spLocks noChangeArrowheads="1"/>
            </p:cNvSpPr>
            <p:nvPr/>
          </p:nvSpPr>
          <p:spPr bwMode="auto">
            <a:xfrm>
              <a:off x="1906484" y="5100458"/>
              <a:ext cx="180265" cy="183972"/>
            </a:xfrm>
            <a:prstGeom prst="flowChartOr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Oval 25"/>
            <p:cNvSpPr>
              <a:spLocks noChangeArrowheads="1"/>
            </p:cNvSpPr>
            <p:nvPr/>
          </p:nvSpPr>
          <p:spPr bwMode="auto">
            <a:xfrm>
              <a:off x="2021547" y="5278716"/>
              <a:ext cx="180265" cy="161118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rgbClr val="220FB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8" name="Oval 26"/>
          <p:cNvSpPr>
            <a:spLocks noChangeArrowheads="1"/>
          </p:cNvSpPr>
          <p:nvPr/>
        </p:nvSpPr>
        <p:spPr bwMode="auto">
          <a:xfrm>
            <a:off x="857224" y="4861637"/>
            <a:ext cx="2489192" cy="750742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Oval 27"/>
          <p:cNvSpPr>
            <a:spLocks noChangeArrowheads="1"/>
          </p:cNvSpPr>
          <p:nvPr/>
        </p:nvSpPr>
        <p:spPr bwMode="auto">
          <a:xfrm>
            <a:off x="1735168" y="4178314"/>
            <a:ext cx="722339" cy="2251082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Rectangle 28"/>
          <p:cNvSpPr>
            <a:spLocks noChangeArrowheads="1"/>
          </p:cNvSpPr>
          <p:nvPr/>
        </p:nvSpPr>
        <p:spPr bwMode="auto">
          <a:xfrm>
            <a:off x="5534033" y="3667127"/>
            <a:ext cx="250033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АТОМА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0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28860" y="5786454"/>
            <a:ext cx="19115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протоны </a:t>
            </a:r>
            <a:endParaRPr lang="ru-RU" sz="32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357422" y="5429264"/>
            <a:ext cx="18215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нейтрон </a:t>
            </a:r>
            <a:endParaRPr lang="ru-RU" sz="3200" b="1" dirty="0">
              <a:solidFill>
                <a:srgbClr val="0033CC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19120445">
            <a:off x="226366" y="3899339"/>
            <a:ext cx="2203617" cy="584775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электроны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071802" y="3643314"/>
            <a:ext cx="26322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ru-RU" sz="2800" b="1" baseline="-30000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ЯДРА</a:t>
            </a:r>
            <a:r>
              <a:rPr lang="ru-RU" sz="28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</a:t>
            </a:r>
            <a:r>
              <a:rPr lang="ru-RU" sz="40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0" y="1373193"/>
            <a:ext cx="8244408" cy="432048"/>
          </a:xfrm>
          <a:prstGeom prst="roundRect">
            <a:avLst/>
          </a:prstGeom>
          <a:noFill/>
          <a:ln w="476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643570" y="0"/>
            <a:ext cx="3500462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т№7.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стр.13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1" presetClass="entr" presetSubtype="1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  <p:bldP spid="3" grpId="0"/>
      <p:bldP spid="8" grpId="0" animBg="1"/>
      <p:bldP spid="9" grpId="0" animBg="1"/>
      <p:bldP spid="10" grpId="0"/>
      <p:bldP spid="10" grpId="1"/>
      <p:bldP spid="11" grpId="0"/>
      <p:bldP spid="12" grpId="0"/>
      <p:bldP spid="13" grpId="0" animBg="1"/>
      <p:bldP spid="14" grpId="0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Электрический ток  в жидкостях  это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Направленное движение только электронов;                 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Направленное движение только положительных ионов;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Направленное движение только отрицательных ионов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Направленное движение любых заряженных частиц;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Направленное движение и положительных и отрицательных ионов.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Цилиндр 2"/>
          <p:cNvSpPr/>
          <p:nvPr/>
        </p:nvSpPr>
        <p:spPr>
          <a:xfrm rot="16200000">
            <a:off x="6786546" y="3643314"/>
            <a:ext cx="571504" cy="4143404"/>
          </a:xfrm>
          <a:prstGeom prst="can">
            <a:avLst/>
          </a:prstGeom>
          <a:solidFill>
            <a:srgbClr val="FF0000">
              <a:alpha val="7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Line 8"/>
          <p:cNvSpPr>
            <a:spLocks noChangeShapeType="1"/>
          </p:cNvSpPr>
          <p:nvPr/>
        </p:nvSpPr>
        <p:spPr bwMode="auto">
          <a:xfrm flipH="1">
            <a:off x="1714478" y="4857760"/>
            <a:ext cx="2643207" cy="35719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5234370" y="5491177"/>
            <a:ext cx="370960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ЭЛЕКТРИЧЕСКОЕ  ПОЛЕ….</a:t>
            </a:r>
            <a:endParaRPr kumimoji="0" lang="ru-RU" sz="3200" b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71670" y="4357694"/>
            <a:ext cx="52281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УСЛОВИЯ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существования</a:t>
            </a:r>
            <a:endParaRPr lang="ru-RU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5143512"/>
            <a:ext cx="36937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свободные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заряды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 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572132" y="5000636"/>
            <a:ext cx="35718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силы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… в  одном…      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11"/>
          <p:cNvSpPr>
            <a:spLocks noChangeArrowheads="1"/>
          </p:cNvSpPr>
          <p:nvPr/>
        </p:nvSpPr>
        <p:spPr bwMode="auto">
          <a:xfrm>
            <a:off x="0" y="3643314"/>
            <a:ext cx="371819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 за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НАПРАВЛЕНИЕ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ТОКА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86182" y="3571876"/>
            <a:ext cx="17524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движение</a:t>
            </a:r>
            <a:endParaRPr lang="ru-RU" sz="2800" dirty="0">
              <a:solidFill>
                <a:srgbClr val="0066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20002329">
            <a:off x="7014113" y="3571516"/>
            <a:ext cx="17015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(условное) </a:t>
            </a:r>
            <a:endParaRPr lang="ru-RU" sz="2400" i="1" dirty="0"/>
          </a:p>
        </p:txBody>
      </p:sp>
      <p:sp>
        <p:nvSpPr>
          <p:cNvPr id="12" name="AutoShape 4"/>
          <p:cNvSpPr>
            <a:spLocks noChangeArrowheads="1"/>
          </p:cNvSpPr>
          <p:nvPr/>
        </p:nvSpPr>
        <p:spPr bwMode="auto">
          <a:xfrm>
            <a:off x="6643701" y="3714752"/>
            <a:ext cx="285753" cy="285752"/>
          </a:xfrm>
          <a:prstGeom prst="flowChartOr">
            <a:avLst/>
          </a:prstGeom>
          <a:solidFill>
            <a:srgbClr val="FFFFFF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AutoShape 4"/>
          <p:cNvSpPr>
            <a:spLocks noChangeArrowheads="1"/>
          </p:cNvSpPr>
          <p:nvPr/>
        </p:nvSpPr>
        <p:spPr bwMode="auto">
          <a:xfrm>
            <a:off x="6215074" y="3714752"/>
            <a:ext cx="285753" cy="285752"/>
          </a:xfrm>
          <a:prstGeom prst="flowChartOr">
            <a:avLst/>
          </a:prstGeom>
          <a:solidFill>
            <a:srgbClr val="FFFFFF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AutoShape 4"/>
          <p:cNvSpPr>
            <a:spLocks noChangeArrowheads="1"/>
          </p:cNvSpPr>
          <p:nvPr/>
        </p:nvSpPr>
        <p:spPr bwMode="auto">
          <a:xfrm>
            <a:off x="8501090" y="3786190"/>
            <a:ext cx="285753" cy="285752"/>
          </a:xfrm>
          <a:prstGeom prst="flowChartOr">
            <a:avLst/>
          </a:prstGeom>
          <a:solidFill>
            <a:srgbClr val="FFFFFF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AutoShape 4"/>
          <p:cNvSpPr>
            <a:spLocks noChangeArrowheads="1"/>
          </p:cNvSpPr>
          <p:nvPr/>
        </p:nvSpPr>
        <p:spPr bwMode="auto">
          <a:xfrm>
            <a:off x="5786446" y="3714752"/>
            <a:ext cx="285753" cy="285752"/>
          </a:xfrm>
          <a:prstGeom prst="flowChartOr">
            <a:avLst/>
          </a:prstGeom>
          <a:solidFill>
            <a:srgbClr val="FFFFFF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Line 8"/>
          <p:cNvSpPr>
            <a:spLocks noChangeShapeType="1"/>
          </p:cNvSpPr>
          <p:nvPr/>
        </p:nvSpPr>
        <p:spPr bwMode="auto">
          <a:xfrm>
            <a:off x="4643438" y="4857760"/>
            <a:ext cx="2357454" cy="285752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0" y="2357430"/>
            <a:ext cx="7858148" cy="857256"/>
          </a:xfrm>
          <a:prstGeom prst="roundRect">
            <a:avLst/>
          </a:prstGeom>
          <a:noFill/>
          <a:ln w="476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0" y="6273225"/>
            <a:ext cx="2786114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т№8.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стр.13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4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4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4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4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5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6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7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8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2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4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6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0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/>
      <p:bldP spid="5" grpId="1"/>
      <p:bldP spid="6" grpId="0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2" grpId="0" animBg="1"/>
      <p:bldP spid="13" grpId="0" animBg="1"/>
      <p:bldP spid="14" grpId="0" animBg="1"/>
      <p:bldP spid="15" grpId="0" animBg="1"/>
      <p:bldP spid="15" grpId="1" animBg="1"/>
      <p:bldP spid="16" grpId="0" animBg="1"/>
      <p:bldP spid="17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8619</TotalTime>
  <Words>2819</Words>
  <Application>Microsoft Office PowerPoint</Application>
  <PresentationFormat>Экран (4:3)</PresentationFormat>
  <Paragraphs>579</Paragraphs>
  <Slides>35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7" baseType="lpstr">
      <vt:lpstr>Трек</vt:lpstr>
      <vt:lpstr>Формула</vt:lpstr>
      <vt:lpstr>Домашнее задание.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Домашнее задание.</vt:lpstr>
      <vt:lpstr>Слайд 32</vt:lpstr>
      <vt:lpstr>Слайд 33</vt:lpstr>
      <vt:lpstr>Слайд 34</vt:lpstr>
      <vt:lpstr>Слайд 35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1133</cp:revision>
  <dcterms:created xsi:type="dcterms:W3CDTF">2009-11-04T14:29:22Z</dcterms:created>
  <dcterms:modified xsi:type="dcterms:W3CDTF">2020-12-01T06:39:53Z</dcterms:modified>
</cp:coreProperties>
</file>