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7"/>
  </p:notesMasterIdLst>
  <p:sldIdLst>
    <p:sldId id="462" r:id="rId2"/>
    <p:sldId id="463" r:id="rId3"/>
    <p:sldId id="464" r:id="rId4"/>
    <p:sldId id="465" r:id="rId5"/>
    <p:sldId id="466" r:id="rId6"/>
    <p:sldId id="386" r:id="rId7"/>
    <p:sldId id="395" r:id="rId8"/>
    <p:sldId id="396" r:id="rId9"/>
    <p:sldId id="383" r:id="rId10"/>
    <p:sldId id="397" r:id="rId11"/>
    <p:sldId id="398" r:id="rId12"/>
    <p:sldId id="399" r:id="rId13"/>
    <p:sldId id="400" r:id="rId14"/>
    <p:sldId id="419" r:id="rId15"/>
    <p:sldId id="402" r:id="rId16"/>
    <p:sldId id="404" r:id="rId17"/>
    <p:sldId id="405" r:id="rId18"/>
    <p:sldId id="406" r:id="rId19"/>
    <p:sldId id="421" r:id="rId20"/>
    <p:sldId id="423" r:id="rId21"/>
    <p:sldId id="461" r:id="rId22"/>
    <p:sldId id="439" r:id="rId23"/>
    <p:sldId id="438" r:id="rId24"/>
    <p:sldId id="437" r:id="rId25"/>
    <p:sldId id="455" r:id="rId26"/>
    <p:sldId id="426" r:id="rId27"/>
    <p:sldId id="425" r:id="rId28"/>
    <p:sldId id="440" r:id="rId29"/>
    <p:sldId id="424" r:id="rId30"/>
    <p:sldId id="418" r:id="rId31"/>
    <p:sldId id="410" r:id="rId32"/>
    <p:sldId id="403" r:id="rId33"/>
    <p:sldId id="420" r:id="rId34"/>
    <p:sldId id="407" r:id="rId35"/>
    <p:sldId id="40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6600"/>
    <a:srgbClr val="365D21"/>
    <a:srgbClr val="008000"/>
    <a:srgbClr val="0033CC"/>
    <a:srgbClr val="003300"/>
    <a:srgbClr val="000099"/>
    <a:srgbClr val="66CCFF"/>
    <a:srgbClr val="008080"/>
    <a:srgbClr val="220F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81" autoAdjust="0"/>
  </p:normalViewPr>
  <p:slideViewPr>
    <p:cSldViewPr>
      <p:cViewPr>
        <p:scale>
          <a:sx n="62" d="100"/>
          <a:sy n="62" d="100"/>
        </p:scale>
        <p:origin x="-217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6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444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oleObject" Target="../embeddings/oleObject5.bin"/><Relationship Id="rId3" Type="http://schemas.openxmlformats.org/officeDocument/2006/relationships/audio" Target="../media/audio9.wav"/><Relationship Id="rId7" Type="http://schemas.openxmlformats.org/officeDocument/2006/relationships/audio" Target="../media/audio4.wav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1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6.wav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9.wav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oleObject" Target="../embeddings/oleObject8.bin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oleObject" Target="../embeddings/oleObject6.bin"/><Relationship Id="rId5" Type="http://schemas.openxmlformats.org/officeDocument/2006/relationships/audio" Target="../media/audio9.wav"/><Relationship Id="rId15" Type="http://schemas.openxmlformats.org/officeDocument/2006/relationships/oleObject" Target="../embeddings/oleObject10.bin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10.wav"/><Relationship Id="rId1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57232"/>
            <a:ext cx="7215206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pt-B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1101 1098 1097 1095 1094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36733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Величина,  характеризующая интенсивность действий электрического тока, равная работе тока силой в 1 Ампер за 1 секунду это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электрическое напряжение;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данного проводника;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 данного проводника;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тепловое, химическое или магнитное действие тока.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307181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Величина,  характеризующая интенсивность действий электрического тока,  равная величине заряда, прошедшего через проводник за 1 секунду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357694"/>
            <a:ext cx="9144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Прохождение электрического тока по проводнику сопровождается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535782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Величина, характеризующая способность проводника препятствовать прохождению по нему электрического тока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00958" y="357166"/>
            <a:ext cx="1520838" cy="1477012"/>
            <a:chOff x="7143768" y="642918"/>
            <a:chExt cx="1520838" cy="1477012"/>
          </a:xfrm>
          <a:solidFill>
            <a:schemeClr val="bg1"/>
          </a:solidFill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7143768" y="1012547"/>
              <a:ext cx="1071570" cy="8572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 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051822" y="1191239"/>
              <a:ext cx="592144" cy="9286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072462" y="642918"/>
              <a:ext cx="592144" cy="7858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8072462" y="1380212"/>
              <a:ext cx="500066" cy="1588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7037438" y="2714620"/>
            <a:ext cx="2035156" cy="1487503"/>
            <a:chOff x="6215074" y="3000372"/>
            <a:chExt cx="2035156" cy="1487503"/>
          </a:xfrm>
          <a:solidFill>
            <a:schemeClr val="bg1"/>
          </a:solidFill>
        </p:grpSpPr>
        <p:sp>
          <p:nvSpPr>
            <p:cNvPr id="13" name="Rectangle 152"/>
            <p:cNvSpPr>
              <a:spLocks noChangeArrowheads="1"/>
            </p:cNvSpPr>
            <p:nvPr/>
          </p:nvSpPr>
          <p:spPr bwMode="auto">
            <a:xfrm>
              <a:off x="7572396" y="3000372"/>
              <a:ext cx="677834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53"/>
            <p:cNvSpPr txBox="1">
              <a:spLocks noChangeArrowheads="1"/>
            </p:cNvSpPr>
            <p:nvPr/>
          </p:nvSpPr>
          <p:spPr bwMode="auto">
            <a:xfrm>
              <a:off x="6215074" y="3286124"/>
              <a:ext cx="1428760" cy="7858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52"/>
            <p:cNvSpPr>
              <a:spLocks noChangeArrowheads="1"/>
            </p:cNvSpPr>
            <p:nvPr/>
          </p:nvSpPr>
          <p:spPr bwMode="auto">
            <a:xfrm rot="-60000">
              <a:off x="7721954" y="3718434"/>
              <a:ext cx="428628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"/>
            <p:cNvSpPr>
              <a:spLocks noChangeShapeType="1"/>
            </p:cNvSpPr>
            <p:nvPr/>
          </p:nvSpPr>
          <p:spPr bwMode="auto">
            <a:xfrm rot="21420000">
              <a:off x="7643029" y="3786189"/>
              <a:ext cx="571504" cy="45719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04597" y="4596106"/>
            <a:ext cx="2083577" cy="2326098"/>
            <a:chOff x="7131893" y="4500570"/>
            <a:chExt cx="2083577" cy="2326098"/>
          </a:xfrm>
          <a:solidFill>
            <a:schemeClr val="bg1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8358214" y="4500570"/>
              <a:ext cx="857256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453402" y="5718672"/>
              <a:ext cx="619192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31893" y="5127981"/>
              <a:ext cx="1214446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>
            <a:off x="323528" y="332656"/>
            <a:ext cx="252028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23528" y="1700808"/>
            <a:ext cx="0" cy="17281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179512" y="2852936"/>
            <a:ext cx="1584176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779912" y="2132856"/>
            <a:ext cx="1008112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00166" y="6273225"/>
            <a:ext cx="385765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т№9,10.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/>
      <p:bldP spid="41987" grpId="0" animBg="1"/>
      <p:bldP spid="41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183512"/>
            <a:ext cx="9144000" cy="101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функциональной зависимости сопротивления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2199023"/>
            <a:ext cx="9144000" cy="1015663"/>
          </a:xfrm>
          <a:prstGeom prst="rect">
            <a:avLst/>
          </a:prstGeom>
          <a:solidFill>
            <a:srgbClr val="FFFF00">
              <a:alpha val="6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определения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тока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214686"/>
            <a:ext cx="914400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Выберите правильное выражение для определения электрического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1198891"/>
            <a:ext cx="9144000" cy="1015663"/>
          </a:xfrm>
          <a:prstGeom prst="rect">
            <a:avLst/>
          </a:prstGeom>
          <a:solidFill>
            <a:srgbClr val="92D05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Выберите правильное математическое выражение для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закона Ома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500926" y="4643446"/>
          <a:ext cx="1643074" cy="1684149"/>
        </p:xfrm>
        <a:graphic>
          <a:graphicData uri="http://schemas.openxmlformats.org/presentationml/2006/ole">
            <p:oleObj spid="_x0000_s41001" name="Формула" r:id="rId9" imgW="380835" imgH="393529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643570" y="5286364"/>
          <a:ext cx="1867296" cy="1571636"/>
        </p:xfrm>
        <a:graphic>
          <a:graphicData uri="http://schemas.openxmlformats.org/presentationml/2006/ole">
            <p:oleObj spid="_x0000_s41002" name="Формула" r:id="rId10" imgW="418918" imgH="393529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785918" y="5214926"/>
          <a:ext cx="1857388" cy="1643074"/>
        </p:xfrm>
        <a:graphic>
          <a:graphicData uri="http://schemas.openxmlformats.org/presentationml/2006/ole">
            <p:oleObj spid="_x0000_s41003" name="Формула" r:id="rId11" imgW="444307" imgH="418918" progId="Equation.3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929058" y="4714884"/>
          <a:ext cx="1719635" cy="1438878"/>
        </p:xfrm>
        <a:graphic>
          <a:graphicData uri="http://schemas.openxmlformats.org/presentationml/2006/ole">
            <p:oleObj spid="_x0000_s41004" name="Формула" r:id="rId12" imgW="469696" imgH="393529" progId="Equation.3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0" y="5000636"/>
          <a:ext cx="1643074" cy="1433320"/>
        </p:xfrm>
        <a:graphic>
          <a:graphicData uri="http://schemas.openxmlformats.org/presentationml/2006/ole">
            <p:oleObj spid="_x0000_s41005" name="Формула" r:id="rId13" imgW="444307" imgH="393529" progId="Equation.3">
              <p:embed/>
            </p:oleObj>
          </a:graphicData>
        </a:graphic>
      </p:graphicFrame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2933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492919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4214818"/>
            <a:ext cx="1417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485776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01024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15206" y="0"/>
            <a:ext cx="192879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стр.14,15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4736E-6 L 0.37795 -0.7012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0518E-6 L -0.0776 -0.5633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2285E-6 L -0.00052 -0.383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8529E-7 L 0.40555 -0.0716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-0.07169 L -0.01788 -0.01919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5412E-6 L 0.56546 -0.316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1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73" grpId="0" animBg="1"/>
      <p:bldP spid="40974" grpId="0" animBg="1"/>
      <p:bldP spid="40972" grpId="0" animBg="1"/>
      <p:bldP spid="13" grpId="0"/>
      <p:bldP spid="15" grpId="0"/>
      <p:bldP spid="17" grpId="0"/>
      <p:bldP spid="19" grpId="0"/>
      <p:bldP spid="20" grpId="0"/>
      <p:bldP spid="20" grpId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-71462"/>
            <a:ext cx="8143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Единица измерения  сопротивления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000768"/>
            <a:ext cx="1502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Ватт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714752"/>
            <a:ext cx="1871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Кулон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256"/>
            <a:ext cx="138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857760"/>
            <a:ext cx="1728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Вольт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357826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Ампер </a:t>
            </a:r>
            <a:endParaRPr lang="ru-RU" sz="3600" dirty="0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0" y="857232"/>
            <a:ext cx="6426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Единица измерения заряда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2000240"/>
            <a:ext cx="6700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Единица измерения напряжения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0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015" name="Rectangle 79"/>
          <p:cNvSpPr>
            <a:spLocks noChangeArrowheads="1"/>
          </p:cNvSpPr>
          <p:nvPr/>
        </p:nvSpPr>
        <p:spPr bwMode="auto">
          <a:xfrm>
            <a:off x="0" y="2857496"/>
            <a:ext cx="7956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Единица измерения силы тока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6273225"/>
            <a:ext cx="27860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стр.14,15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97317E-7 L 0.77882 -0.622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-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2109E-6 L 0.68941 -0.3989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5578E-6 L 0.74896 -0.564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306 -0.55365 L 0.92223 -0.553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6735E-6 L 0.72084 -0.407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-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6059E-6 L 0.7415 -0.2860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" grpId="0"/>
      <p:bldP spid="3" grpId="1"/>
      <p:bldP spid="4" grpId="0"/>
      <p:bldP spid="5" grpId="0"/>
      <p:bldP spid="6" grpId="0"/>
      <p:bldP spid="7" grpId="0"/>
      <p:bldP spid="7" grpId="1"/>
      <p:bldP spid="39976" grpId="0"/>
      <p:bldP spid="43" grpId="0"/>
      <p:bldP spid="400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84666"/>
            <a:ext cx="6572264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Показания приборов приведены на схеме.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 найти и чему оно равно?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6438930" y="142852"/>
            <a:ext cx="2562226" cy="1858970"/>
            <a:chOff x="7909" y="8280"/>
            <a:chExt cx="2079" cy="1480"/>
          </a:xfrm>
        </p:grpSpPr>
        <p:grpSp>
          <p:nvGrpSpPr>
            <p:cNvPr id="38915" name="Group 3"/>
            <p:cNvGrpSpPr>
              <a:grpSpLocks/>
            </p:cNvGrpSpPr>
            <p:nvPr/>
          </p:nvGrpSpPr>
          <p:grpSpPr bwMode="auto">
            <a:xfrm>
              <a:off x="7909" y="8280"/>
              <a:ext cx="2072" cy="1480"/>
              <a:chOff x="1469" y="2644"/>
              <a:chExt cx="2072" cy="1480"/>
            </a:xfrm>
          </p:grpSpPr>
          <p:sp>
            <p:nvSpPr>
              <p:cNvPr id="38916" name="Rectangle 4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8917" name="Group 5"/>
              <p:cNvGrpSpPr>
                <a:grpSpLocks/>
              </p:cNvGrpSpPr>
              <p:nvPr/>
            </p:nvGrpSpPr>
            <p:grpSpPr bwMode="auto">
              <a:xfrm>
                <a:off x="1469" y="2644"/>
                <a:ext cx="2072" cy="1480"/>
                <a:chOff x="1637" y="2644"/>
                <a:chExt cx="2072" cy="1480"/>
              </a:xfrm>
            </p:grpSpPr>
            <p:sp>
              <p:nvSpPr>
                <p:cNvPr id="3891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8919" name="Group 7"/>
                <p:cNvGrpSpPr>
                  <a:grpSpLocks/>
                </p:cNvGrpSpPr>
                <p:nvPr/>
              </p:nvGrpSpPr>
              <p:grpSpPr bwMode="auto">
                <a:xfrm>
                  <a:off x="1637" y="2644"/>
                  <a:ext cx="2072" cy="1342"/>
                  <a:chOff x="1637" y="2644"/>
                  <a:chExt cx="2072" cy="1342"/>
                </a:xfrm>
              </p:grpSpPr>
              <p:sp>
                <p:nvSpPr>
                  <p:cNvPr id="38920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892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913" y="3172"/>
                    <a:ext cx="794" cy="725"/>
                    <a:chOff x="5000" y="7596"/>
                    <a:chExt cx="794" cy="725"/>
                  </a:xfrm>
                </p:grpSpPr>
                <p:grpSp>
                  <p:nvGrpSpPr>
                    <p:cNvPr id="389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38923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8924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8925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926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89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877" y="2644"/>
                    <a:ext cx="1096" cy="760"/>
                    <a:chOff x="9377" y="4873"/>
                    <a:chExt cx="1130" cy="760"/>
                  </a:xfrm>
                </p:grpSpPr>
                <p:grpSp>
                  <p:nvGrpSpPr>
                    <p:cNvPr id="3892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1" y="4873"/>
                      <a:ext cx="599" cy="530"/>
                      <a:chOff x="9711" y="4873"/>
                      <a:chExt cx="599" cy="530"/>
                    </a:xfrm>
                  </p:grpSpPr>
                  <p:sp>
                    <p:nvSpPr>
                      <p:cNvPr id="3892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11" y="4873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8930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893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93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93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93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893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3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3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38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8939" name="Group 27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3894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4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8942" name="Group 30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3894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4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38945" name="Text Box 33"/>
            <p:cNvSpPr txBox="1">
              <a:spLocks noChangeArrowheads="1"/>
            </p:cNvSpPr>
            <p:nvPr/>
          </p:nvSpPr>
          <p:spPr bwMode="auto">
            <a:xfrm>
              <a:off x="8704" y="8436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2В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46" name="Text Box 34"/>
            <p:cNvSpPr txBox="1">
              <a:spLocks noChangeArrowheads="1"/>
            </p:cNvSpPr>
            <p:nvPr/>
          </p:nvSpPr>
          <p:spPr bwMode="auto">
            <a:xfrm>
              <a:off x="9261" y="9120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4А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0" y="1000108"/>
            <a:ext cx="48577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Мощность(2 Вт)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(8 Ом)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(0,5 Ома)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Мощность  (0,5 Вт)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(2 Ома)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5720" y="3214686"/>
            <a:ext cx="3321166" cy="584775"/>
          </a:xfrm>
          <a:prstGeom prst="rect">
            <a:avLst/>
          </a:prstGeom>
          <a:solidFill>
            <a:srgbClr val="66CCFF">
              <a:alpha val="23000"/>
            </a:srgb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Вт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pic>
        <p:nvPicPr>
          <p:cNvPr id="38" name="Рисунок 37" descr="2011-11-21 15.35.30.jpg"/>
          <p:cNvPicPr>
            <a:picLocks noChangeAspect="1"/>
          </p:cNvPicPr>
          <p:nvPr/>
        </p:nvPicPr>
        <p:blipFill>
          <a:blip r:embed="rId9" cstate="print"/>
          <a:srcRect l="16920" t="5714" r="2793" b="13334"/>
          <a:stretch>
            <a:fillRect/>
          </a:stretch>
        </p:blipFill>
        <p:spPr>
          <a:xfrm rot="5400000">
            <a:off x="4250512" y="250024"/>
            <a:ext cx="4929222" cy="4857752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285720" y="1928802"/>
            <a:ext cx="4429156" cy="428628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059663" y="4195898"/>
            <a:ext cx="2655081" cy="2237550"/>
            <a:chOff x="7560521" y="4741143"/>
            <a:chExt cx="1654949" cy="1792672"/>
          </a:xfrm>
          <a:solidFill>
            <a:schemeClr val="bg1"/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7560521" y="5214950"/>
              <a:ext cx="1214446" cy="8877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358214" y="4741143"/>
              <a:ext cx="857256" cy="9616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7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7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2965" y="5572140"/>
              <a:ext cx="619192" cy="9616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7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7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7429520" y="2000240"/>
            <a:ext cx="8572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1В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29554" y="3929066"/>
            <a:ext cx="121444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3929058" y="5214950"/>
            <a:ext cx="5214942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Мощность(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Вт)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(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6273225"/>
            <a:ext cx="18573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286644" y="0"/>
            <a:ext cx="18573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стр.20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8947" grpId="0"/>
      <p:bldP spid="37" grpId="0" animBg="1"/>
      <p:bldP spid="39" grpId="0" animBg="1"/>
      <p:bldP spid="45" grpId="0" animBg="1"/>
      <p:bldP spid="46" grpId="0" animBg="1"/>
      <p:bldP spid="4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14006"/>
            <a:ext cx="9144000" cy="1754326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Каково напряжение на участке цепи сопротивлением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 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при силе тока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А?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Ответ выразите в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 точностью до десятых..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86065" y="1785926"/>
            <a:ext cx="2786529" cy="2500330"/>
            <a:chOff x="7909" y="8280"/>
            <a:chExt cx="2261" cy="14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909" y="8280"/>
              <a:ext cx="2072" cy="1480"/>
              <a:chOff x="1469" y="2644"/>
              <a:chExt cx="2072" cy="1480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69" y="2644"/>
                <a:ext cx="2072" cy="1480"/>
                <a:chOff x="1637" y="2644"/>
                <a:chExt cx="2072" cy="1480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" name="Group 7"/>
                <p:cNvGrpSpPr>
                  <a:grpSpLocks/>
                </p:cNvGrpSpPr>
                <p:nvPr/>
              </p:nvGrpSpPr>
              <p:grpSpPr bwMode="auto">
                <a:xfrm>
                  <a:off x="1637" y="2644"/>
                  <a:ext cx="2072" cy="1342"/>
                  <a:chOff x="1637" y="2644"/>
                  <a:chExt cx="2072" cy="1342"/>
                </a:xfrm>
              </p:grpSpPr>
              <p:sp>
                <p:nvSpPr>
                  <p:cNvPr id="17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913" y="3172"/>
                    <a:ext cx="794" cy="725"/>
                    <a:chOff x="5000" y="7596"/>
                    <a:chExt cx="794" cy="725"/>
                  </a:xfrm>
                </p:grpSpPr>
                <p:grpSp>
                  <p:nvGrpSpPr>
                    <p:cNvPr id="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34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5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2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3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877" y="2644"/>
                    <a:ext cx="1096" cy="760"/>
                    <a:chOff x="9377" y="4873"/>
                    <a:chExt cx="1130" cy="760"/>
                  </a:xfrm>
                </p:grpSpPr>
                <p:grpSp>
                  <p:nvGrpSpPr>
                    <p:cNvPr id="1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1" y="4873"/>
                      <a:ext cx="599" cy="530"/>
                      <a:chOff x="9711" y="4873"/>
                      <a:chExt cx="599" cy="530"/>
                    </a:xfrm>
                  </p:grpSpPr>
                  <p:sp>
                    <p:nvSpPr>
                      <p:cNvPr id="2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11" y="4873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5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9" name="Group 27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1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4" name="Group 30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1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8704" y="8436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9261" y="9120"/>
              <a:ext cx="90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510119" y="3143248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 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6958" y="1928802"/>
            <a:ext cx="1848583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240" y="3000372"/>
            <a:ext cx="5638082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800×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5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4×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5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435769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200мВ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3,20 кВ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32кВ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5.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5мкВ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……….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28992" y="4286256"/>
            <a:ext cx="2000264" cy="571504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500166" y="6273225"/>
            <a:ext cx="214314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стр.20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36" grpId="0"/>
      <p:bldP spid="37" grpId="0" animBg="1"/>
      <p:bldP spid="38" grpId="0" animBg="1"/>
      <p:bldP spid="39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4643406" y="2928934"/>
            <a:ext cx="4500594" cy="2571768"/>
            <a:chOff x="8040" y="8280"/>
            <a:chExt cx="3480" cy="2055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8040" y="8280"/>
              <a:ext cx="3480" cy="2055"/>
              <a:chOff x="8100" y="8205"/>
              <a:chExt cx="3480" cy="2055"/>
            </a:xfrm>
          </p:grpSpPr>
          <p:grpSp>
            <p:nvGrpSpPr>
              <p:cNvPr id="36876" name="Group 12"/>
              <p:cNvGrpSpPr>
                <a:grpSpLocks/>
              </p:cNvGrpSpPr>
              <p:nvPr/>
            </p:nvGrpSpPr>
            <p:grpSpPr bwMode="auto">
              <a:xfrm>
                <a:off x="8820" y="8379"/>
                <a:ext cx="2120" cy="1521"/>
                <a:chOff x="4873" y="2557"/>
                <a:chExt cx="2120" cy="1521"/>
              </a:xfrm>
            </p:grpSpPr>
            <p:sp>
              <p:nvSpPr>
                <p:cNvPr id="3688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931" y="2557"/>
                  <a:ext cx="0" cy="152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2" name="Line 18"/>
                <p:cNvSpPr>
                  <a:spLocks noChangeShapeType="1"/>
                </p:cNvSpPr>
                <p:nvPr/>
              </p:nvSpPr>
              <p:spPr bwMode="auto">
                <a:xfrm>
                  <a:off x="4873" y="4032"/>
                  <a:ext cx="212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931" y="2903"/>
                  <a:ext cx="887" cy="11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919" y="3433"/>
                  <a:ext cx="1348" cy="59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9" name="Line 15"/>
                <p:cNvSpPr>
                  <a:spLocks noChangeShapeType="1"/>
                </p:cNvSpPr>
                <p:nvPr/>
              </p:nvSpPr>
              <p:spPr bwMode="auto">
                <a:xfrm>
                  <a:off x="5679" y="2892"/>
                  <a:ext cx="0" cy="1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8" name="Line 14"/>
                <p:cNvSpPr>
                  <a:spLocks noChangeShapeType="1"/>
                </p:cNvSpPr>
                <p:nvPr/>
              </p:nvSpPr>
              <p:spPr bwMode="auto">
                <a:xfrm>
                  <a:off x="4931" y="3086"/>
                  <a:ext cx="11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7" name="Line 13"/>
                <p:cNvSpPr>
                  <a:spLocks noChangeShapeType="1"/>
                </p:cNvSpPr>
                <p:nvPr/>
              </p:nvSpPr>
              <p:spPr bwMode="auto">
                <a:xfrm>
                  <a:off x="4931" y="3708"/>
                  <a:ext cx="11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6875" name="Text Box 11"/>
              <p:cNvSpPr txBox="1">
                <a:spLocks noChangeArrowheads="1"/>
              </p:cNvSpPr>
              <p:nvPr/>
            </p:nvSpPr>
            <p:spPr bwMode="auto">
              <a:xfrm>
                <a:off x="8280" y="8205"/>
                <a:ext cx="97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I(А)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4" name="Text Box 10"/>
              <p:cNvSpPr txBox="1">
                <a:spLocks noChangeArrowheads="1"/>
              </p:cNvSpPr>
              <p:nvPr/>
            </p:nvSpPr>
            <p:spPr bwMode="auto">
              <a:xfrm>
                <a:off x="10680" y="9405"/>
                <a:ext cx="900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U(В)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9270" y="9795"/>
                <a:ext cx="98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330</a:t>
                </a:r>
                <a:endPara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2" name="Text Box 8"/>
              <p:cNvSpPr txBox="1">
                <a:spLocks noChangeArrowheads="1"/>
              </p:cNvSpPr>
              <p:nvPr/>
            </p:nvSpPr>
            <p:spPr bwMode="auto">
              <a:xfrm>
                <a:off x="8340" y="9300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11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1" name="Text Box 7"/>
              <p:cNvSpPr txBox="1">
                <a:spLocks noChangeArrowheads="1"/>
              </p:cNvSpPr>
              <p:nvPr/>
            </p:nvSpPr>
            <p:spPr bwMode="auto">
              <a:xfrm>
                <a:off x="8355" y="8685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?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0" name="Text Box 6"/>
              <p:cNvSpPr txBox="1">
                <a:spLocks noChangeArrowheads="1"/>
              </p:cNvSpPr>
              <p:nvPr/>
            </p:nvSpPr>
            <p:spPr bwMode="auto">
              <a:xfrm>
                <a:off x="10080" y="8280"/>
                <a:ext cx="1260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 вопросу      №10</a:t>
                </a: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>
                <a:off x="8100" y="8280"/>
                <a:ext cx="3240" cy="19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9360" y="846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66" name="Text Box 2"/>
            <p:cNvSpPr txBox="1">
              <a:spLocks noChangeArrowheads="1"/>
            </p:cNvSpPr>
            <p:nvPr/>
          </p:nvSpPr>
          <p:spPr bwMode="auto">
            <a:xfrm>
              <a:off x="9720" y="900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-35721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графику определите  сопротивление  первого и примерное  значение второго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(Выберите правильное высказывание)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14348" y="2740879"/>
            <a:ext cx="1654949" cy="1661994"/>
            <a:chOff x="7560521" y="4741143"/>
            <a:chExt cx="1654949" cy="1661994"/>
          </a:xfrm>
          <a:solidFill>
            <a:schemeClr val="bg1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358214" y="4741143"/>
              <a:ext cx="85725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512965" y="5572140"/>
              <a:ext cx="61919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2297859" y="3786190"/>
            <a:ext cx="2059827" cy="1616815"/>
            <a:chOff x="7560521" y="4741143"/>
            <a:chExt cx="2059827" cy="1616815"/>
          </a:xfrm>
          <a:solidFill>
            <a:schemeClr val="bg1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203463" y="4741143"/>
              <a:ext cx="1416885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330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274901" y="5526961"/>
              <a:ext cx="97638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Скругленный прямоугольник 33"/>
          <p:cNvSpPr/>
          <p:nvPr/>
        </p:nvSpPr>
        <p:spPr>
          <a:xfrm>
            <a:off x="214282" y="1857364"/>
            <a:ext cx="6715172" cy="428628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500166" y="6273225"/>
            <a:ext cx="214314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785786" y="3286124"/>
            <a:ext cx="235745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871349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формулы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выразить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(Выберите правильное выражение)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4000496" y="785818"/>
          <a:ext cx="2214578" cy="1000108"/>
        </p:xfrm>
        <a:graphic>
          <a:graphicData uri="http://schemas.openxmlformats.org/presentationml/2006/ole">
            <p:oleObj spid="_x0000_s44096" name="Формула" r:id="rId11" imgW="469696" imgH="393529" progId="Equation.3">
              <p:embed/>
            </p:oleObj>
          </a:graphicData>
        </a:graphic>
      </p:graphicFrame>
      <p:graphicFrame>
        <p:nvGraphicFramePr>
          <p:cNvPr id="44053" name="Object 21"/>
          <p:cNvGraphicFramePr>
            <a:graphicFrameLocks noChangeAspect="1"/>
          </p:cNvGraphicFramePr>
          <p:nvPr/>
        </p:nvGraphicFramePr>
        <p:xfrm>
          <a:off x="5324128" y="3143248"/>
          <a:ext cx="1891078" cy="1214446"/>
        </p:xfrm>
        <a:graphic>
          <a:graphicData uri="http://schemas.openxmlformats.org/presentationml/2006/ole">
            <p:oleObj spid="_x0000_s44097" name="Формула" r:id="rId12" imgW="520474" imgH="393529" progId="Equation.3">
              <p:embed/>
            </p:oleObj>
          </a:graphicData>
        </a:graphic>
      </p:graphicFrame>
      <p:graphicFrame>
        <p:nvGraphicFramePr>
          <p:cNvPr id="44052" name="Object 20"/>
          <p:cNvGraphicFramePr>
            <a:graphicFrameLocks noChangeAspect="1"/>
          </p:cNvGraphicFramePr>
          <p:nvPr/>
        </p:nvGraphicFramePr>
        <p:xfrm>
          <a:off x="857224" y="2071678"/>
          <a:ext cx="1414469" cy="1220326"/>
        </p:xfrm>
        <a:graphic>
          <a:graphicData uri="http://schemas.openxmlformats.org/presentationml/2006/ole">
            <p:oleObj spid="_x0000_s44098" name="Формула" r:id="rId13" imgW="482391" imgH="418918" progId="Equation.3">
              <p:embed/>
            </p:oleObj>
          </a:graphicData>
        </a:graphic>
      </p:graphicFrame>
      <p:graphicFrame>
        <p:nvGraphicFramePr>
          <p:cNvPr id="44051" name="Object 19"/>
          <p:cNvGraphicFramePr>
            <a:graphicFrameLocks noChangeAspect="1"/>
          </p:cNvGraphicFramePr>
          <p:nvPr/>
        </p:nvGraphicFramePr>
        <p:xfrm>
          <a:off x="3643306" y="2071678"/>
          <a:ext cx="1928826" cy="1214446"/>
        </p:xfrm>
        <a:graphic>
          <a:graphicData uri="http://schemas.openxmlformats.org/presentationml/2006/ole">
            <p:oleObj spid="_x0000_s44099" name="Формула" r:id="rId14" imgW="482391" imgH="393529" progId="Equation.3">
              <p:embed/>
            </p:oleObj>
          </a:graphicData>
        </a:graphic>
      </p:graphicFrame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785786" y="3286124"/>
          <a:ext cx="1986228" cy="1357322"/>
        </p:xfrm>
        <a:graphic>
          <a:graphicData uri="http://schemas.openxmlformats.org/presentationml/2006/ole">
            <p:oleObj spid="_x0000_s44100" name="Формула" r:id="rId15" imgW="457002" imgH="393529" progId="Equation.3">
              <p:embed/>
            </p:oleObj>
          </a:graphicData>
        </a:graphic>
      </p:graphicFrame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7000892" y="2357430"/>
          <a:ext cx="1964433" cy="785818"/>
        </p:xfrm>
        <a:graphic>
          <a:graphicData uri="http://schemas.openxmlformats.org/presentationml/2006/ole">
            <p:oleObj spid="_x0000_s44101" name="Формула" r:id="rId16" imgW="545626" imgH="203024" progId="Equation.3">
              <p:embed/>
            </p:oleObj>
          </a:graphicData>
        </a:graphic>
      </p:graphicFrame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00826" y="235743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143240" y="235743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6309" y="22859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350043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24062" y="342900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857760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4864142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6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571604" y="4497181"/>
            <a:ext cx="642942" cy="646331"/>
            <a:chOff x="3071802" y="4500570"/>
            <a:chExt cx="642942" cy="646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71802" y="4500570"/>
              <a:ext cx="6429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ym typeface="Symbol"/>
                </a:rPr>
                <a:t></a:t>
              </a:r>
              <a:endParaRPr lang="ru-RU" sz="36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17671" y="4825861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928794" y="4575001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3108" y="5214950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71604" y="5286388"/>
            <a:ext cx="928694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357422" y="4618791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110" y="4843738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-32" y="5414380"/>
            <a:ext cx="928694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71157" y="5347193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lang="ru-RU" sz="3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545691" y="5197073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lang="ru-RU" sz="36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65062" y="4682985"/>
            <a:ext cx="428628" cy="500066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14202" y="5292770"/>
            <a:ext cx="428628" cy="500066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2910" y="4857760"/>
            <a:ext cx="428628" cy="500066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2910" y="5479436"/>
            <a:ext cx="428628" cy="500066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3000364" y="4594032"/>
            <a:ext cx="614363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Домножим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обе части уравнения 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3000364" y="5039037"/>
            <a:ext cx="614363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Разделим обе части уравнения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786050" y="5539103"/>
            <a:ext cx="63579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Разделим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числитель и знаменатель 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00166" y="6273225"/>
            <a:ext cx="214314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047" grpId="0" animBg="1"/>
      <p:bldP spid="29" grpId="0"/>
      <p:bldP spid="30" grpId="0"/>
      <p:bldP spid="31" grpId="0"/>
      <p:bldP spid="32" grpId="0"/>
      <p:bldP spid="33" grpId="0"/>
      <p:bldP spid="18" grpId="0"/>
      <p:bldP spid="19" grpId="0"/>
      <p:bldP spid="23" grpId="0"/>
      <p:bldP spid="24" grpId="0"/>
      <p:bldP spid="27" grpId="0"/>
      <p:bldP spid="28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4622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сопротивление проводника, если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0,5м,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1,1 Ом×мм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(запишите численное значение)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28596" y="2071678"/>
          <a:ext cx="2530947" cy="1143008"/>
        </p:xfrm>
        <a:graphic>
          <a:graphicData uri="http://schemas.openxmlformats.org/presentationml/2006/ole">
            <p:oleObj spid="_x0000_s43018" name="Формула" r:id="rId7" imgW="469696" imgH="393529" progId="Equation.3">
              <p:embed/>
            </p:oleObj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786050" y="2000240"/>
            <a:ext cx="2428892" cy="1367756"/>
            <a:chOff x="214282" y="3204252"/>
            <a:chExt cx="2060878" cy="136775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14282" y="3490004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68468" y="3204252"/>
              <a:ext cx="1506692" cy="1367756"/>
              <a:chOff x="7055012" y="2639793"/>
              <a:chExt cx="1506692" cy="1367756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7055012" y="2639793"/>
                <a:ext cx="15066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1,1</a:t>
                </a:r>
                <a:r>
                  <a:rPr lang="ru-RU" sz="36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0,5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Прямоугольник 9"/>
          <p:cNvSpPr/>
          <p:nvPr/>
        </p:nvSpPr>
        <p:spPr>
          <a:xfrm rot="20896402">
            <a:off x="5347026" y="2180717"/>
            <a:ext cx="213712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0,55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6273225"/>
            <a:ext cx="214314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786182" y="4500570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153888"/>
            <a:ext cx="9001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13.Электрическая цепь обязательно содержит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ключи, б) соединительные провода, в) потребителя тока г) амперметр или вольтметр,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источник тока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(Выберите правильный  набор)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а,б,в,г,д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а,б,г,д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а,б,в,г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а,б,г,д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б,в,д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387792"/>
            <a:ext cx="900115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 тока в цепи нужен для…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(Выберите правильное высказывание)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вытекания из него электрических зарядов;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вытекания из него тока;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создания электрических зарядов;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 электрического поля;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создания электронов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7167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действиям электрического тока надо отнести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тепловое, б)магнитное в) ударное г)химическое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световое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(Выберите правильный набор действий )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б) в)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а) б) в) г)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б)  г)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 в) г) 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б) в) г)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амперметра и вольтметра основана на…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тепловом действии тока;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магнитном действии тока;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химическом действии тока;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тепловом и  магнитном действии тока;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химическом и тепловом действии тока.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60616">
            <a:off x="8455086" y="5596453"/>
            <a:ext cx="5715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 rot="1660616">
            <a:off x="7904121" y="1524487"/>
            <a:ext cx="5715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 rot="1660616">
            <a:off x="8189873" y="524355"/>
            <a:ext cx="5715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081" grpId="0"/>
      <p:bldP spid="46082" grpId="0"/>
      <p:bldP spid="4" grpId="0"/>
      <p:bldP spid="46083" grpId="0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=300г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300г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=2100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-52188" y="2489856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00562" y="2714620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14876" y="257174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бензином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43173" y="2571744"/>
            <a:ext cx="258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Льдом 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71934" y="3214686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5357818" y="328612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429520" y="3264858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422400" y="3330643"/>
            <a:ext cx="793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862135" y="3989475"/>
            <a:ext cx="1249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622436" y="4021374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4200•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0,3кг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•40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947331" y="4060913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72066" y="4786322"/>
            <a:ext cx="488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2164382"/>
            <a:ext cx="677841" cy="112936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4714876" y="2143116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5392101" y="1180139"/>
            <a:ext cx="1145880" cy="92869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133"/>
          <p:cNvGrpSpPr/>
          <p:nvPr/>
        </p:nvGrpSpPr>
        <p:grpSpPr>
          <a:xfrm>
            <a:off x="71406" y="1967203"/>
            <a:ext cx="1032655" cy="637578"/>
            <a:chOff x="71406" y="1967203"/>
            <a:chExt cx="1032655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0326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56902" y="1442193"/>
            <a:ext cx="13681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4"/>
          <p:cNvGrpSpPr/>
          <p:nvPr/>
        </p:nvGrpSpPr>
        <p:grpSpPr>
          <a:xfrm>
            <a:off x="1327836" y="1285860"/>
            <a:ext cx="1536761" cy="872023"/>
            <a:chOff x="1237454" y="4995752"/>
            <a:chExt cx="1887680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8884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330</a:t>
              </a:r>
              <a:endParaRPr lang="ru-RU" sz="1100" b="1" dirty="0"/>
            </a:p>
          </p:txBody>
        </p:sp>
        <p:grpSp>
          <p:nvGrpSpPr>
            <p:cNvPr id="12" name="Группа 50"/>
            <p:cNvGrpSpPr/>
            <p:nvPr/>
          </p:nvGrpSpPr>
          <p:grpSpPr>
            <a:xfrm>
              <a:off x="1964971" y="4995752"/>
              <a:ext cx="1160163" cy="872023"/>
              <a:chOff x="2550714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550714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715008" y="3286124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195198" y="3989475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 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5286388"/>
            <a:ext cx="9144000" cy="157161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количество теплоты потребуется для обращения в воду льда массой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0,3 кг,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взятого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при нагревании образовавшейся воды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°С?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 кДж, округлите до целых.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8622735" y="400050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194619" y="4672748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824067" y="4651086"/>
            <a:ext cx="1592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50400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456508" y="4651086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149400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215206" y="4632813"/>
            <a:ext cx="185738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=149 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"/>
          <p:cNvSpPr>
            <a:spLocks noChangeArrowheads="1"/>
          </p:cNvSpPr>
          <p:nvPr/>
        </p:nvSpPr>
        <p:spPr bwMode="auto">
          <a:xfrm>
            <a:off x="1788911" y="4664712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786546" y="0"/>
            <a:ext cx="235745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стр.20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0" y="4000504"/>
            <a:ext cx="22859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т№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3стр.7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6" grpId="0"/>
      <p:bldP spid="58" grpId="0"/>
      <p:bldP spid="64" grpId="0"/>
      <p:bldP spid="65" grpId="0"/>
      <p:bldP spid="66" grpId="0"/>
      <p:bldP spid="68" grpId="0"/>
      <p:bldP spid="79" grpId="0"/>
      <p:bldP spid="80" grpId="0"/>
      <p:bldP spid="81" grpId="0"/>
      <p:bldP spid="86" grpId="0"/>
      <p:bldP spid="92" grpId="0"/>
      <p:bldP spid="95" grpId="0"/>
      <p:bldP spid="111" grpId="0" animBg="1"/>
      <p:bldP spid="165" grpId="0" animBg="1"/>
      <p:bldP spid="167" grpId="0" animBg="1"/>
      <p:bldP spid="169" grpId="0"/>
      <p:bldP spid="176" grpId="0"/>
      <p:bldP spid="180" grpId="0"/>
      <p:bldP spid="113" grpId="0"/>
      <p:bldP spid="114" grpId="0"/>
      <p:bldP spid="118" grpId="0"/>
      <p:bldP spid="119" grpId="0"/>
      <p:bldP spid="121" grpId="0" animBg="1"/>
      <p:bldP spid="121" grpId="1" animBg="1"/>
      <p:bldP spid="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7" cstate="print"/>
          <a:srcRect l="9961" t="26367" r="11523" b="58252"/>
          <a:stretch>
            <a:fillRect/>
          </a:stretch>
        </p:blipFill>
        <p:spPr bwMode="auto">
          <a:xfrm>
            <a:off x="0" y="126346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76200" y="1142984"/>
            <a:ext cx="1857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1571604" y="1214422"/>
            <a:ext cx="1428760" cy="992503"/>
            <a:chOff x="7358082" y="1747525"/>
            <a:chExt cx="1428760" cy="99250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7429520" y="2247591"/>
              <a:ext cx="1188000" cy="15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7358082" y="1747525"/>
              <a:ext cx="756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79597" y="1755432"/>
              <a:ext cx="707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мм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91840" y="2155253"/>
              <a:ext cx="463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2428868"/>
            <a:ext cx="214310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721246"/>
            <a:ext cx="2786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,2мм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406" y="4925809"/>
            <a:ext cx="1285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 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7"/>
          <p:cNvGrpSpPr/>
          <p:nvPr/>
        </p:nvGrpSpPr>
        <p:grpSpPr>
          <a:xfrm>
            <a:off x="3643306" y="1071546"/>
            <a:ext cx="2500330" cy="1217835"/>
            <a:chOff x="3643306" y="2214554"/>
            <a:chExt cx="2500330" cy="121783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643306" y="2500306"/>
              <a:ext cx="121444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ж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53"/>
            <p:cNvGrpSpPr/>
            <p:nvPr/>
          </p:nvGrpSpPr>
          <p:grpSpPr>
            <a:xfrm>
              <a:off x="4714876" y="2214554"/>
              <a:ext cx="1428760" cy="1217835"/>
              <a:chOff x="7358082" y="2639793"/>
              <a:chExt cx="1428760" cy="1217835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7358082" y="2639793"/>
                <a:ext cx="14287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ж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ж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7381832" y="3211297"/>
                <a:ext cx="9049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ж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7429520" y="3286124"/>
                <a:ext cx="97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1285884" y="5433499"/>
            <a:ext cx="8572528" cy="113877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-682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железную проволоку надо взять сечением 0,5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мм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-71470" y="1643050"/>
            <a:ext cx="1857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0" y="3143248"/>
            <a:ext cx="214310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7"/>
          <p:cNvGrpSpPr/>
          <p:nvPr/>
        </p:nvGrpSpPr>
        <p:grpSpPr>
          <a:xfrm>
            <a:off x="6357950" y="1000108"/>
            <a:ext cx="3286148" cy="1213073"/>
            <a:chOff x="3643306" y="2214554"/>
            <a:chExt cx="3286148" cy="1213073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43306" y="2500306"/>
              <a:ext cx="121444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b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н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53"/>
            <p:cNvGrpSpPr/>
            <p:nvPr/>
          </p:nvGrpSpPr>
          <p:grpSpPr>
            <a:xfrm>
              <a:off x="4714876" y="2214554"/>
              <a:ext cx="2214578" cy="1213073"/>
              <a:chOff x="7358082" y="2639793"/>
              <a:chExt cx="2214578" cy="1213073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7358082" y="2639793"/>
                <a:ext cx="22145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ru-RU" sz="28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36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7632402" y="3206535"/>
                <a:ext cx="9049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7429520" y="3286124"/>
                <a:ext cx="1008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Прямоугольник 78"/>
          <p:cNvSpPr/>
          <p:nvPr/>
        </p:nvSpPr>
        <p:spPr>
          <a:xfrm>
            <a:off x="223806" y="4286256"/>
            <a:ext cx="234793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н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858018" y="3214686"/>
            <a:ext cx="3928296" cy="215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53"/>
          <p:cNvGrpSpPr/>
          <p:nvPr/>
        </p:nvGrpSpPr>
        <p:grpSpPr>
          <a:xfrm>
            <a:off x="2857488" y="2354041"/>
            <a:ext cx="1500198" cy="1217835"/>
            <a:chOff x="7143768" y="2639793"/>
            <a:chExt cx="1500198" cy="121783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7143768" y="2639793"/>
              <a:ext cx="1500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ж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ж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381832" y="3211297"/>
              <a:ext cx="9049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ж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57"/>
          <p:cNvGrpSpPr/>
          <p:nvPr/>
        </p:nvGrpSpPr>
        <p:grpSpPr>
          <a:xfrm>
            <a:off x="4071934" y="2354041"/>
            <a:ext cx="1714512" cy="1217835"/>
            <a:chOff x="4357686" y="2214554"/>
            <a:chExt cx="1714512" cy="1217835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4357686" y="2500306"/>
              <a:ext cx="5715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53"/>
            <p:cNvGrpSpPr/>
            <p:nvPr/>
          </p:nvGrpSpPr>
          <p:grpSpPr>
            <a:xfrm>
              <a:off x="4714876" y="2214554"/>
              <a:ext cx="1357322" cy="1217835"/>
              <a:chOff x="7358082" y="2639793"/>
              <a:chExt cx="1357322" cy="1217835"/>
            </a:xfrm>
          </p:grpSpPr>
          <p:sp>
            <p:nvSpPr>
              <p:cNvPr id="93" name="Прямоугольник 92"/>
              <p:cNvSpPr/>
              <p:nvPr/>
            </p:nvSpPr>
            <p:spPr>
              <a:xfrm>
                <a:off x="7358082" y="2639793"/>
                <a:ext cx="13573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ru-RU" sz="28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36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7381832" y="3211297"/>
                <a:ext cx="9049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7429520" y="3286124"/>
                <a:ext cx="1044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Прямоугольник 95"/>
          <p:cNvSpPr/>
          <p:nvPr/>
        </p:nvSpPr>
        <p:spPr>
          <a:xfrm>
            <a:off x="6072198" y="2786058"/>
            <a:ext cx="928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57"/>
          <p:cNvGrpSpPr/>
          <p:nvPr/>
        </p:nvGrpSpPr>
        <p:grpSpPr>
          <a:xfrm>
            <a:off x="6715108" y="2428868"/>
            <a:ext cx="2428892" cy="1432149"/>
            <a:chOff x="4214810" y="2143116"/>
            <a:chExt cx="2428892" cy="1432149"/>
          </a:xfrm>
          <a:solidFill>
            <a:schemeClr val="bg2">
              <a:lumMod val="90000"/>
            </a:schemeClr>
          </a:solidFill>
        </p:grpSpPr>
        <p:sp>
          <p:nvSpPr>
            <p:cNvPr id="98" name="Прямоугольник 97"/>
            <p:cNvSpPr/>
            <p:nvPr/>
          </p:nvSpPr>
          <p:spPr>
            <a:xfrm>
              <a:off x="4214810" y="2500306"/>
              <a:ext cx="57150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53"/>
            <p:cNvGrpSpPr/>
            <p:nvPr/>
          </p:nvGrpSpPr>
          <p:grpSpPr>
            <a:xfrm>
              <a:off x="4714876" y="2143116"/>
              <a:ext cx="1928826" cy="1432149"/>
              <a:chOff x="7358082" y="2568355"/>
              <a:chExt cx="1928826" cy="1432149"/>
            </a:xfrm>
            <a:grpFill/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7500958" y="3354173"/>
                <a:ext cx="1357322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ru-RU" sz="28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36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7358082" y="2568355"/>
                <a:ext cx="1928826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ж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ж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7429520" y="3282735"/>
                <a:ext cx="1643074" cy="338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Прямоугольник 103"/>
          <p:cNvSpPr/>
          <p:nvPr/>
        </p:nvSpPr>
        <p:spPr>
          <a:xfrm>
            <a:off x="2857488" y="4143380"/>
            <a:ext cx="928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ж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57"/>
          <p:cNvGrpSpPr/>
          <p:nvPr/>
        </p:nvGrpSpPr>
        <p:grpSpPr>
          <a:xfrm>
            <a:off x="3571868" y="3714752"/>
            <a:ext cx="5286412" cy="1432149"/>
            <a:chOff x="4214811" y="2143116"/>
            <a:chExt cx="2682658" cy="1432149"/>
          </a:xfrm>
          <a:solidFill>
            <a:schemeClr val="bg2">
              <a:lumMod val="90000"/>
            </a:schemeClr>
          </a:solidFill>
        </p:grpSpPr>
        <p:sp>
          <p:nvSpPr>
            <p:cNvPr id="106" name="Прямоугольник 105"/>
            <p:cNvSpPr/>
            <p:nvPr/>
          </p:nvSpPr>
          <p:spPr>
            <a:xfrm>
              <a:off x="4214811" y="2500306"/>
              <a:ext cx="290017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Группа 53"/>
            <p:cNvGrpSpPr/>
            <p:nvPr/>
          </p:nvGrpSpPr>
          <p:grpSpPr>
            <a:xfrm>
              <a:off x="4468576" y="2143116"/>
              <a:ext cx="2428893" cy="1432149"/>
              <a:chOff x="7111782" y="2568355"/>
              <a:chExt cx="2428893" cy="1432149"/>
            </a:xfrm>
            <a:grpFill/>
          </p:grpSpPr>
          <p:sp>
            <p:nvSpPr>
              <p:cNvPr id="108" name="Прямоугольник 107"/>
              <p:cNvSpPr/>
              <p:nvPr/>
            </p:nvSpPr>
            <p:spPr>
              <a:xfrm>
                <a:off x="7365547" y="3354173"/>
                <a:ext cx="1595094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0,4</a:t>
                </a:r>
                <a:r>
                  <a:rPr lang="ru-RU" sz="3600" b="1" cap="all" dirty="0" smtClean="0"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·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мм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·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 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7111782" y="2568355"/>
                <a:ext cx="2428892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,2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мм</a:t>
                </a:r>
                <a:r>
                  <a:rPr lang="en-US" sz="36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·</a:t>
                </a:r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</a:t>
                </a:r>
                <a:r>
                  <a:rPr lang="ru-RU" sz="3600" b="1" cap="all" dirty="0" smtClean="0"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·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мм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·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0" name="Прямая соединительная линия 109"/>
              <p:cNvCxnSpPr/>
              <p:nvPr/>
            </p:nvCxnSpPr>
            <p:spPr>
              <a:xfrm flipV="1">
                <a:off x="7111782" y="3282735"/>
                <a:ext cx="2428893" cy="339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Скругленный прямоугольник 112"/>
          <p:cNvSpPr/>
          <p:nvPr/>
        </p:nvSpPr>
        <p:spPr>
          <a:xfrm>
            <a:off x="6929454" y="3857628"/>
            <a:ext cx="785818" cy="428628"/>
          </a:xfrm>
          <a:prstGeom prst="roundRect">
            <a:avLst/>
          </a:prstGeom>
          <a:solidFill>
            <a:schemeClr val="bg1">
              <a:lumMod val="65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000760" y="4643446"/>
            <a:ext cx="785818" cy="428628"/>
          </a:xfrm>
          <a:prstGeom prst="roundRect">
            <a:avLst/>
          </a:prstGeom>
          <a:solidFill>
            <a:schemeClr val="bg1">
              <a:lumMod val="65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189356" y="3872868"/>
            <a:ext cx="714380" cy="428628"/>
          </a:xfrm>
          <a:prstGeom prst="roundRect">
            <a:avLst/>
          </a:prstGeom>
          <a:solidFill>
            <a:schemeClr val="bg1">
              <a:lumMod val="65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255900" y="4643446"/>
            <a:ext cx="714380" cy="428628"/>
          </a:xfrm>
          <a:prstGeom prst="roundRect">
            <a:avLst/>
          </a:prstGeom>
          <a:solidFill>
            <a:schemeClr val="bg1">
              <a:lumMod val="65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8245818" y="3857628"/>
            <a:ext cx="469586" cy="428628"/>
          </a:xfrm>
          <a:prstGeom prst="roundRect">
            <a:avLst/>
          </a:prstGeom>
          <a:solidFill>
            <a:schemeClr val="bg1">
              <a:lumMod val="65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7057090" y="4643446"/>
            <a:ext cx="469586" cy="428628"/>
          </a:xfrm>
          <a:prstGeom prst="roundRect">
            <a:avLst/>
          </a:prstGeom>
          <a:solidFill>
            <a:schemeClr val="bg1">
              <a:lumMod val="65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531616" y="-71462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№41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>
            <a:endCxn id="88" idx="3"/>
          </p:cNvCxnSpPr>
          <p:nvPr/>
        </p:nvCxnSpPr>
        <p:spPr>
          <a:xfrm flipV="1">
            <a:off x="1571604" y="3248711"/>
            <a:ext cx="2428892" cy="12518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/>
      <p:bldP spid="52" grpId="0" animBg="1"/>
      <p:bldP spid="69" grpId="0" animBg="1"/>
      <p:bldP spid="71" grpId="0"/>
      <p:bldP spid="72" grpId="0" animBg="1"/>
      <p:bldP spid="79" grpId="0" animBg="1"/>
      <p:bldP spid="96" grpId="0" animBg="1"/>
      <p:bldP spid="104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552923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43063"/>
            <a:ext cx="2317750" cy="2154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100кг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=1,9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=60с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386013" y="1928802"/>
            <a:ext cx="6715125" cy="378621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eaLnBrk="1" hangingPunct="1">
              <a:lnSpc>
                <a:spcPts val="3000"/>
              </a:lnSpc>
              <a:buFontTx/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000"/>
              </a:lnSpc>
              <a:buFontTx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(т.к. движение равномерное)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500"/>
              </a:lnSpc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s=h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кг·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pPr algn="ctr" eaLnBrk="1" hangingPunct="1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N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31,7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силы руки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1900 Дж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мощность  всего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ватта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-523875" y="314324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428875" y="17859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408608"/>
            <a:ext cx="1071562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341420" y="5286388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14646" y="4316989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0034" y="3714752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7673" y="378619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28728" y="5429264"/>
            <a:ext cx="428628" cy="15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-71462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Спортсмен-тяжелоатлет поднимает штангу  массой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пола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190см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мощность, развиваемую спортсменом в течение этого времени.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округлите до целых.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6273225"/>
            <a:ext cx="35004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Стр.20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/>
      <p:bldP spid="55302" grpId="0" build="p" animBg="1"/>
      <p:bldP spid="55303" grpId="0" animBg="1"/>
      <p:bldP spid="55304" grpId="0" animBg="1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Зачёт из трёх вопросов: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1–практика,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-теория (1-6),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(7-12)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Зачёт2 (практика)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6-1;7-1,2;8-1;9-1;10-1;12-1;лр5;лр6.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№1.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6-1.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юбка прилипает к коленкам?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стр.12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№2.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7-1.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Заряженная палочка притягивает нейтральную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бумажку, потому что…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стр.12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№3.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8-1.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Какова скорость тока..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Стр.13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9-1.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Стр.14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№4.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12-1.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можно найти и чему оно равно если известно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=22В;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=4Ом?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Стр.15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№5.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12-2.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можно найти и чему оно равно если известно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2,4 А  и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=48 Ом?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Стр.15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№6.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№5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Стр.16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«Измерение  сопротивления проводника»</a:t>
            </a:r>
          </a:p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Стр.18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«Измерение  удельного сопротивления проводника»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Зачёт из трёх вопросов: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–практика,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-теория (1-6),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 рода электричества.   Взаимодействие зарядов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Работа электроскопа.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Опишите строение атома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Проводники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Изоляторы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Электрический ток.        Направление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тока.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Источники тока, зачем они в цепи.  Потребители.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Ток в металлах.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Ток в электролитах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тока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существование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тока.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Сила тока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Напряжение.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(7-12)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Включение амперметра.      Включение вольтметра в цепь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1ампер.    1 вольт. 1 Ом.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Сопротивление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Закон Ома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Каков механизм сопротивления.  Зависимость  сопротивления от параметров проводника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Реостат.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Заряд ядра 5,  электронов в атоме.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ядре 8 протонов и 7 нейтронов,  электронов в атоме.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Электрическое поле.  Докажите делимость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заряда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6072206"/>
            <a:ext cx="85010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21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4864" y="0"/>
            <a:ext cx="44034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№6-12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961828">
            <a:off x="61958" y="1699458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Электрические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956770">
            <a:off x="1273148" y="3223254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57694"/>
            <a:ext cx="6072198" cy="186204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15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зачёт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072330" y="3699221"/>
            <a:ext cx="1857388" cy="2087233"/>
            <a:chOff x="4929190" y="4056411"/>
            <a:chExt cx="1857388" cy="208723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"/>
          <a:ext cx="9144000" cy="6712184"/>
        </p:xfrm>
        <a:graphic>
          <a:graphicData uri="http://schemas.openxmlformats.org/drawingml/2006/table">
            <a:tbl>
              <a:tblPr/>
              <a:tblGrid>
                <a:gridCol w="640716"/>
                <a:gridCol w="3911486"/>
                <a:gridCol w="4591798"/>
              </a:tblGrid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 рода электричества.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зарядов.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электроскопа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Электрическое поле.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Докажите делимость эл. заряда.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Опишите строение атома.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Прводники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Изоляторы.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Электрический ток.</a:t>
                      </a:r>
                      <a:endParaRPr lang="ru-RU" sz="32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 эл. тока.</a:t>
                      </a:r>
                      <a:endParaRPr lang="ru-RU" sz="32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Источники тока.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Потребители.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Ток в металлах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Ток в электролитах.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электрического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тока.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Условия существование эл. тока.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Сила тока.</a:t>
                      </a:r>
                      <a:endParaRPr lang="ru-RU" sz="32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Напряжение.</a:t>
                      </a:r>
                      <a:endParaRPr lang="ru-RU" sz="32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Включение амперметра.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Включение вольтметра в цепь.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1ампер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-?  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вольт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-?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Сопротивление</a:t>
                      </a:r>
                      <a:endParaRPr lang="ru-RU" sz="32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Закон Ома.</a:t>
                      </a:r>
                      <a:endParaRPr lang="ru-RU" sz="32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Каков механизм сопротивления?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сопротивление зависит от параметров проводника?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Реостат.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Ом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Заряд ядра 5,  сколько </a:t>
                      </a:r>
                      <a:r>
                        <a:rPr lang="ru-RU" sz="20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протонов</a:t>
                      </a:r>
                      <a:r>
                        <a:rPr lang="ru-RU" sz="20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 электронов </a:t>
                      </a:r>
                      <a:r>
                        <a:rPr lang="ru-RU" sz="20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атоме?</a:t>
                      </a:r>
                      <a:endParaRPr lang="ru-RU" sz="24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ядре 8 </a:t>
                      </a:r>
                      <a:r>
                        <a:rPr lang="ru-RU" sz="2000" b="1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протонов</a:t>
                      </a:r>
                      <a:r>
                        <a:rPr lang="ru-RU" sz="20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7 </a:t>
                      </a:r>
                      <a:r>
                        <a:rPr lang="ru-RU" sz="2000" b="1" u="none" dirty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нейтронов</a:t>
                      </a:r>
                      <a:r>
                        <a:rPr lang="ru-RU" sz="20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endParaRPr lang="ru-RU" sz="24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Сколько электронов в атоме?</a:t>
                      </a:r>
                      <a:endParaRPr lang="ru-RU" sz="24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R=2,         U = 6,        I -?</a:t>
                      </a:r>
                      <a:endParaRPr lang="ru-RU" sz="24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= 3      U = 6        R -?</a:t>
                      </a:r>
                      <a:endParaRPr lang="ru-RU" sz="24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055" y="1214422"/>
            <a:ext cx="1384529" cy="881064"/>
          </a:xfrm>
          <a:prstGeom prst="rect">
            <a:avLst/>
          </a:prstGeom>
          <a:noFill/>
        </p:spPr>
      </p:pic>
      <p:pic>
        <p:nvPicPr>
          <p:cNvPr id="1025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906235"/>
            <a:ext cx="1285852" cy="116583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4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– действие другого тела, в Ньютонах.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величина, характеризующая интенсивность действия электрического тока, численно равное заряду, прошедшему за 1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00024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ампер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тока, текущая по двум проводникам длиной 1м на расстоянии 1м если их сила магнитного взаимодействия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2×10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 измеряется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включается последовательно.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85776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вольт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при котором поле совершает работу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джоуль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перемещении заряда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измеряется вольтметром, который включается  параллельно нагрузке.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57187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Напряжение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 величина, характеризующая работу электрического поля по перемещению единичного заряда.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0490" y="6043935"/>
            <a:ext cx="4164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Ср-КР-2.   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стр.11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4864" y="0"/>
            <a:ext cx="44034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№6-12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57158" y="1428736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Электрические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2571744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072330" y="2714620"/>
            <a:ext cx="1857388" cy="2087233"/>
            <a:chOff x="4929190" y="4056411"/>
            <a:chExt cx="1857388" cy="208723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0" y="4000504"/>
            <a:ext cx="478631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С.Р.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7638569"/>
              </p:ext>
            </p:extLst>
          </p:nvPr>
        </p:nvGraphicFramePr>
        <p:xfrm>
          <a:off x="134299" y="-142900"/>
          <a:ext cx="8581105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637"/>
                <a:gridCol w="143834"/>
                <a:gridCol w="168634"/>
              </a:tblGrid>
              <a:tr h="1152128">
                <a:tc>
                  <a:txBody>
                    <a:bodyPr/>
                    <a:lstStyle/>
                    <a:p>
                      <a:pPr marR="36195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ПРЗ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сопротивление участка реостата в цепи, изображенной на рисунке .</a:t>
                      </a:r>
                    </a:p>
                  </a:txBody>
                  <a:tcPr marL="59217" marR="59217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7" marR="59217" marT="0" marB="0"/>
                </a:tc>
                <a:tc>
                  <a:txBody>
                    <a:bodyPr/>
                    <a:lstStyle/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7" marR="59217" marT="0" marB="0"/>
                </a:tc>
              </a:tr>
            </a:tbl>
          </a:graphicData>
        </a:graphic>
      </p:graphicFrame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14356"/>
            <a:ext cx="3976400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04800" y="31702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28"/>
          <p:cNvGrpSpPr/>
          <p:nvPr/>
        </p:nvGrpSpPr>
        <p:grpSpPr>
          <a:xfrm>
            <a:off x="357158" y="1201151"/>
            <a:ext cx="1421508" cy="1360711"/>
            <a:chOff x="7293896" y="3214686"/>
            <a:chExt cx="1421508" cy="136071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997826" y="3214686"/>
              <a:ext cx="64294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001024" y="3929066"/>
              <a:ext cx="50006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1174281"/>
              </p:ext>
            </p:extLst>
          </p:nvPr>
        </p:nvGraphicFramePr>
        <p:xfrm>
          <a:off x="0" y="2857496"/>
          <a:ext cx="9125542" cy="1253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2014"/>
                <a:gridCol w="144016"/>
                <a:gridCol w="179512"/>
              </a:tblGrid>
              <a:tr h="1253345">
                <a:tc>
                  <a:txBody>
                    <a:bodyPr/>
                    <a:lstStyle/>
                    <a:p>
                      <a:pPr marR="36195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3300"/>
                        </a:solidFill>
                        <a:effectLst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ПРЗ</a:t>
                      </a:r>
                      <a:r>
                        <a:rPr lang="ru-RU" sz="2800" b="1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Чему равно сопротивление 100 м медного провода сечением 2мм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7" marR="59217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7" marR="59217" marT="0" marB="0"/>
                </a:tc>
                <a:tc>
                  <a:txBody>
                    <a:bodyPr/>
                    <a:lstStyle/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7" marR="59217" marT="0" marB="0"/>
                </a:tc>
              </a:tr>
            </a:tbl>
          </a:graphicData>
        </a:graphic>
      </p:graphicFrame>
      <p:pic>
        <p:nvPicPr>
          <p:cNvPr id="35" name="Picture 1"/>
          <p:cNvPicPr>
            <a:picLocks noChangeAspect="1" noChangeArrowheads="1"/>
          </p:cNvPicPr>
          <p:nvPr/>
        </p:nvPicPr>
        <p:blipFill rotWithShape="1">
          <a:blip r:embed="rId7" cstate="print"/>
          <a:srcRect l="8510" r="14816"/>
          <a:stretch/>
        </p:blipFill>
        <p:spPr bwMode="auto">
          <a:xfrm rot="5400000">
            <a:off x="4808244" y="1950710"/>
            <a:ext cx="2957803" cy="68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Прямая со стрелкой 35"/>
          <p:cNvCxnSpPr/>
          <p:nvPr/>
        </p:nvCxnSpPr>
        <p:spPr>
          <a:xfrm rot="10800000">
            <a:off x="5072066" y="5357826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8"/>
          <p:cNvGrpSpPr/>
          <p:nvPr/>
        </p:nvGrpSpPr>
        <p:grpSpPr>
          <a:xfrm>
            <a:off x="2357420" y="1087182"/>
            <a:ext cx="1857390" cy="1331804"/>
            <a:chOff x="7293896" y="3243593"/>
            <a:chExt cx="1274457" cy="13318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001025" y="3929066"/>
              <a:ext cx="567328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13256" y="3243593"/>
              <a:ext cx="755097" cy="6429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12В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7804955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3143240" y="2487035"/>
            <a:ext cx="178595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8"/>
          <p:cNvGrpSpPr/>
          <p:nvPr/>
        </p:nvGrpSpPr>
        <p:grpSpPr>
          <a:xfrm>
            <a:off x="-30" y="5551979"/>
            <a:ext cx="2857518" cy="1095120"/>
            <a:chOff x="3857620" y="2337269"/>
            <a:chExt cx="2071700" cy="109512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40"/>
            <p:cNvGrpSpPr/>
            <p:nvPr/>
          </p:nvGrpSpPr>
          <p:grpSpPr>
            <a:xfrm>
              <a:off x="4427336" y="2337269"/>
              <a:ext cx="1501984" cy="1095120"/>
              <a:chOff x="7070542" y="2762508"/>
              <a:chExt cx="1501984" cy="109512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7070542" y="2762508"/>
                <a:ext cx="15019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0,017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·</a:t>
                </a:r>
                <a:r>
                  <a:rPr lang="ru-RU" sz="2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100м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7265743" y="3211297"/>
                <a:ext cx="10478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мм</a:t>
                </a:r>
                <a:r>
                  <a:rPr lang="ru-RU" sz="3600" b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7122335" y="3282735"/>
                <a:ext cx="1243021" cy="33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22"/>
          <p:cNvGrpSpPr/>
          <p:nvPr/>
        </p:nvGrpSpPr>
        <p:grpSpPr>
          <a:xfrm>
            <a:off x="142844" y="4194502"/>
            <a:ext cx="2000264" cy="1306200"/>
            <a:chOff x="3857620" y="2214554"/>
            <a:chExt cx="2000264" cy="13062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57620" y="2500306"/>
              <a:ext cx="10715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4714876" y="2214554"/>
              <a:ext cx="1143008" cy="1306200"/>
              <a:chOff x="7358082" y="2639793"/>
              <a:chExt cx="1143008" cy="130620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7358082" y="2639793"/>
                <a:ext cx="114300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2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2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524708" y="3361218"/>
                <a:ext cx="61919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Прямоугольник 45"/>
          <p:cNvSpPr/>
          <p:nvPr/>
        </p:nvSpPr>
        <p:spPr>
          <a:xfrm>
            <a:off x="2500298" y="4344423"/>
            <a:ext cx="221457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0,85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58082" y="0"/>
            <a:ext cx="1357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стр.11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92420"/>
            <a:ext cx="2000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0,028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858252" y="2072313"/>
            <a:ext cx="3857654" cy="68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4558352" y="5827398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0"/>
          <p:cNvGrpSpPr/>
          <p:nvPr/>
        </p:nvGrpSpPr>
        <p:grpSpPr>
          <a:xfrm>
            <a:off x="1857356" y="1722117"/>
            <a:ext cx="1428760" cy="992503"/>
            <a:chOff x="7358082" y="1747525"/>
            <a:chExt cx="1428760" cy="99250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7429520" y="2247591"/>
              <a:ext cx="1188000" cy="15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7358082" y="1747525"/>
              <a:ext cx="756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79597" y="1755432"/>
              <a:ext cx="707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мм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91840" y="2155253"/>
              <a:ext cx="463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2435362"/>
            <a:ext cx="335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00372"/>
            <a:ext cx="257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S=150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мм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000313" y="1071546"/>
            <a:ext cx="2858010" cy="2500330"/>
            <a:chOff x="7909" y="8280"/>
            <a:chExt cx="2319" cy="1480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7909" y="8280"/>
              <a:ext cx="2072" cy="1480"/>
              <a:chOff x="1469" y="2644"/>
              <a:chExt cx="2072" cy="1480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1469" y="2644"/>
                <a:ext cx="2072" cy="1480"/>
                <a:chOff x="1637" y="2644"/>
                <a:chExt cx="2072" cy="1480"/>
              </a:xfrm>
            </p:grpSpPr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5" name="Group 7"/>
                <p:cNvGrpSpPr>
                  <a:grpSpLocks/>
                </p:cNvGrpSpPr>
                <p:nvPr/>
              </p:nvGrpSpPr>
              <p:grpSpPr bwMode="auto">
                <a:xfrm>
                  <a:off x="1637" y="2644"/>
                  <a:ext cx="2072" cy="1342"/>
                  <a:chOff x="1637" y="2644"/>
                  <a:chExt cx="2072" cy="1342"/>
                </a:xfrm>
              </p:grpSpPr>
              <p:sp>
                <p:nvSpPr>
                  <p:cNvPr id="30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913" y="3172"/>
                    <a:ext cx="794" cy="725"/>
                    <a:chOff x="5000" y="7596"/>
                    <a:chExt cx="794" cy="725"/>
                  </a:xfrm>
                </p:grpSpPr>
                <p:grpSp>
                  <p:nvGrpSpPr>
                    <p:cNvPr id="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47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8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5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6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877" y="2644"/>
                    <a:ext cx="1096" cy="760"/>
                    <a:chOff x="9377" y="4873"/>
                    <a:chExt cx="1130" cy="760"/>
                  </a:xfrm>
                </p:grpSpPr>
                <p:grpSp>
                  <p:nvGrpSpPr>
                    <p:cNvPr id="23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1" y="4873"/>
                      <a:ext cx="599" cy="530"/>
                      <a:chOff x="9711" y="4873"/>
                      <a:chExt cx="599" cy="530"/>
                    </a:xfrm>
                  </p:grpSpPr>
                  <p:sp>
                    <p:nvSpPr>
                      <p:cNvPr id="42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11" y="4873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3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8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9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4" name="Group 27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28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5" name="Group 30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2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8704" y="8436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9319" y="9120"/>
              <a:ext cx="909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6143636" y="2477152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74,7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929058" y="1357298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6314" y="1357298"/>
            <a:ext cx="928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3643314"/>
            <a:ext cx="1285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57"/>
          <p:cNvGrpSpPr/>
          <p:nvPr/>
        </p:nvGrpSpPr>
        <p:grpSpPr>
          <a:xfrm>
            <a:off x="3857620" y="2143116"/>
            <a:ext cx="2000264" cy="1367756"/>
            <a:chOff x="3857620" y="2214554"/>
            <a:chExt cx="2000264" cy="136775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Группа 53"/>
            <p:cNvGrpSpPr/>
            <p:nvPr/>
          </p:nvGrpSpPr>
          <p:grpSpPr>
            <a:xfrm>
              <a:off x="4714876" y="2214554"/>
              <a:ext cx="1143008" cy="1367756"/>
              <a:chOff x="7358082" y="2639793"/>
              <a:chExt cx="1143008" cy="1367756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7358082" y="2639793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Группа 58"/>
          <p:cNvGrpSpPr/>
          <p:nvPr/>
        </p:nvGrpSpPr>
        <p:grpSpPr>
          <a:xfrm>
            <a:off x="2428860" y="3282735"/>
            <a:ext cx="3786214" cy="1360711"/>
            <a:chOff x="3857620" y="2143116"/>
            <a:chExt cx="3786214" cy="1360711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Группа 60"/>
            <p:cNvGrpSpPr/>
            <p:nvPr/>
          </p:nvGrpSpPr>
          <p:grpSpPr>
            <a:xfrm>
              <a:off x="4572000" y="2143116"/>
              <a:ext cx="3071834" cy="1360711"/>
              <a:chOff x="7215206" y="2568355"/>
              <a:chExt cx="3071834" cy="1360711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7215206" y="2568355"/>
                <a:ext cx="30718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0,028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×400000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7739022" y="3282735"/>
                <a:ext cx="1762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150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мм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Прямая соединительная линия 63"/>
              <p:cNvCxnSpPr/>
              <p:nvPr/>
            </p:nvCxnSpPr>
            <p:spPr>
              <a:xfrm flipV="1">
                <a:off x="7429520" y="3282735"/>
                <a:ext cx="2571768" cy="33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Прямоугольник 65"/>
          <p:cNvSpPr/>
          <p:nvPr/>
        </p:nvSpPr>
        <p:spPr>
          <a:xfrm>
            <a:off x="428596" y="4643446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14414" y="4643446"/>
            <a:ext cx="32861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150А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74,7</a:t>
            </a:r>
            <a:r>
              <a:rPr lang="ru-RU" sz="36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4357686" y="4643446"/>
            <a:ext cx="1714512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11,2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580526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2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падение напряжения на этой линии составит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11,2кВ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2" y="-24"/>
            <a:ext cx="9144000" cy="12618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3б. Линия электропередачи имеет длину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200 км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площадь  сечения алюминиевой токоведущей жилы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100 мм</a:t>
            </a:r>
            <a:r>
              <a:rPr lang="ru-RU" sz="2400" b="1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тока в ней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падение напряжения на линии.  /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0" y="1353909"/>
            <a:ext cx="1857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4357686" y="4643446"/>
            <a:ext cx="1714512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11,2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2229E-6 L 0.31563 -0.52521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2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49" grpId="0"/>
      <p:bldP spid="50" grpId="0" animBg="1"/>
      <p:bldP spid="51" grpId="0" animBg="1"/>
      <p:bldP spid="52" grpId="0" animBg="1"/>
      <p:bldP spid="66" grpId="0" animBg="1"/>
      <p:bldP spid="67" grpId="0" animBg="1"/>
      <p:bldP spid="68" grpId="0"/>
      <p:bldP spid="68" grpId="1"/>
      <p:bldP spid="69" grpId="0"/>
      <p:bldP spid="72" grpId="0"/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Какое сопротивление имеет реостат, изготовленный из нихромовой проволоки площадью сечения 0,8 мм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длиной 5 м?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5347"/>
            <a:ext cx="2000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65274" y="1383200"/>
            <a:ext cx="1428760" cy="992503"/>
            <a:chOff x="7358082" y="1747525"/>
            <a:chExt cx="1428760" cy="99250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429520" y="2247591"/>
              <a:ext cx="1188000" cy="15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7358082" y="1747525"/>
              <a:ext cx="756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79597" y="1755432"/>
              <a:ext cx="707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мм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91840" y="2155253"/>
              <a:ext cx="463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2071678"/>
            <a:ext cx="1571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14620"/>
            <a:ext cx="257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,8мм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429000"/>
            <a:ext cx="1285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858252" y="2072313"/>
            <a:ext cx="3857654" cy="68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6071751" y="857232"/>
            <a:ext cx="2815436" cy="2500330"/>
            <a:chOff x="1469" y="2644"/>
            <a:chExt cx="2072" cy="1480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1469" y="2644"/>
              <a:ext cx="2072" cy="1480"/>
              <a:chOff x="1637" y="2644"/>
              <a:chExt cx="2072" cy="1480"/>
            </a:xfrm>
          </p:grpSpPr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7"/>
              <p:cNvGrpSpPr>
                <a:grpSpLocks/>
              </p:cNvGrpSpPr>
              <p:nvPr/>
            </p:nvGrpSpPr>
            <p:grpSpPr bwMode="auto">
              <a:xfrm>
                <a:off x="1637" y="2644"/>
                <a:ext cx="2072" cy="1342"/>
                <a:chOff x="1637" y="2644"/>
                <a:chExt cx="2072" cy="1342"/>
              </a:xfrm>
            </p:grpSpPr>
            <p:sp>
              <p:nvSpPr>
                <p:cNvPr id="27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2913" y="3172"/>
                  <a:ext cx="794" cy="725"/>
                  <a:chOff x="5000" y="7596"/>
                  <a:chExt cx="794" cy="725"/>
                </a:xfrm>
              </p:grpSpPr>
              <p:grpSp>
                <p:nvGrpSpPr>
                  <p:cNvPr id="4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074" y="7596"/>
                    <a:ext cx="702" cy="725"/>
                    <a:chOff x="5074" y="7596"/>
                    <a:chExt cx="702" cy="725"/>
                  </a:xfrm>
                </p:grpSpPr>
                <p:sp>
                  <p:nvSpPr>
                    <p:cNvPr id="4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4" y="7596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2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877" y="2644"/>
                  <a:ext cx="1096" cy="760"/>
                  <a:chOff x="9377" y="4873"/>
                  <a:chExt cx="1130" cy="760"/>
                </a:xfrm>
              </p:grpSpPr>
              <p:grpSp>
                <p:nvGrpSpPr>
                  <p:cNvPr id="34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9711" y="4873"/>
                    <a:ext cx="599" cy="530"/>
                    <a:chOff x="9711" y="4873"/>
                    <a:chExt cx="599" cy="530"/>
                  </a:xfrm>
                </p:grpSpPr>
                <p:sp>
                  <p:nvSpPr>
                    <p:cNvPr id="39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11" y="4873"/>
                      <a:ext cx="599" cy="5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0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0127" y="5092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9390" y="5093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9377" y="5091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495" y="5091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1647" y="3398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637" y="3973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25" name="Oval 28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2" name="Group 30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23" name="Oval 31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46" name="Группа 45"/>
          <p:cNvGrpSpPr/>
          <p:nvPr/>
        </p:nvGrpSpPr>
        <p:grpSpPr>
          <a:xfrm>
            <a:off x="3400086" y="997115"/>
            <a:ext cx="2000264" cy="1367756"/>
            <a:chOff x="3857620" y="2214554"/>
            <a:chExt cx="2000264" cy="136775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Группа 53"/>
            <p:cNvGrpSpPr/>
            <p:nvPr/>
          </p:nvGrpSpPr>
          <p:grpSpPr>
            <a:xfrm>
              <a:off x="4714876" y="2214554"/>
              <a:ext cx="1143008" cy="1367756"/>
              <a:chOff x="7358082" y="2639793"/>
              <a:chExt cx="1143008" cy="1367756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7358082" y="2639793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па 51"/>
          <p:cNvGrpSpPr/>
          <p:nvPr/>
        </p:nvGrpSpPr>
        <p:grpSpPr>
          <a:xfrm>
            <a:off x="2738362" y="2282603"/>
            <a:ext cx="2619456" cy="1360711"/>
            <a:chOff x="3857620" y="2143116"/>
            <a:chExt cx="2619456" cy="136071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4" name="Группа 60"/>
            <p:cNvGrpSpPr/>
            <p:nvPr/>
          </p:nvGrpSpPr>
          <p:grpSpPr>
            <a:xfrm>
              <a:off x="4572000" y="2143116"/>
              <a:ext cx="1905076" cy="1360711"/>
              <a:chOff x="7215206" y="2568355"/>
              <a:chExt cx="1905076" cy="1360711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7215206" y="2568355"/>
                <a:ext cx="15716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7358082" y="3282735"/>
                <a:ext cx="1762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,8мм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7358082" y="3282735"/>
                <a:ext cx="1428760" cy="339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857356" y="571480"/>
            <a:ext cx="1428760" cy="992503"/>
            <a:chOff x="7358082" y="1747525"/>
            <a:chExt cx="1428760" cy="99250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7429520" y="2247591"/>
              <a:ext cx="1188000" cy="15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7358082" y="1747525"/>
              <a:ext cx="756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79597" y="1755432"/>
              <a:ext cx="707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мм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91840" y="2155253"/>
              <a:ext cx="463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1428736"/>
            <a:ext cx="235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14620"/>
            <a:ext cx="257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71934" y="714356"/>
            <a:ext cx="928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57752" y="714356"/>
            <a:ext cx="15001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158" y="3497049"/>
            <a:ext cx="1285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7"/>
          <p:cNvGrpSpPr/>
          <p:nvPr/>
        </p:nvGrpSpPr>
        <p:grpSpPr>
          <a:xfrm>
            <a:off x="6500826" y="428604"/>
            <a:ext cx="2000264" cy="1367756"/>
            <a:chOff x="3857620" y="2214554"/>
            <a:chExt cx="2000264" cy="136775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53"/>
            <p:cNvGrpSpPr/>
            <p:nvPr/>
          </p:nvGrpSpPr>
          <p:grpSpPr>
            <a:xfrm>
              <a:off x="4714876" y="2214554"/>
              <a:ext cx="1143008" cy="1367756"/>
              <a:chOff x="7358082" y="2639793"/>
              <a:chExt cx="1143008" cy="1367756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7358082" y="2639793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8"/>
          <p:cNvGrpSpPr/>
          <p:nvPr/>
        </p:nvGrpSpPr>
        <p:grpSpPr>
          <a:xfrm>
            <a:off x="5357786" y="1571612"/>
            <a:ext cx="3786214" cy="1360711"/>
            <a:chOff x="3857620" y="2143116"/>
            <a:chExt cx="3786214" cy="1360711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857620" y="2500306"/>
              <a:ext cx="10001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60"/>
            <p:cNvGrpSpPr/>
            <p:nvPr/>
          </p:nvGrpSpPr>
          <p:grpSpPr>
            <a:xfrm>
              <a:off x="4572000" y="2143116"/>
              <a:ext cx="3071834" cy="1360711"/>
              <a:chOff x="7215206" y="2568355"/>
              <a:chExt cx="3071834" cy="1360711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7215206" y="2568355"/>
                <a:ext cx="30718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0,0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  <a:r>
                  <a:rPr lang="ru-RU" sz="36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000</a:t>
                </a:r>
                <a:r>
                  <a:rPr lang="ru-RU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endParaRPr lang="ru-RU" sz="36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7739022" y="3282735"/>
                <a:ext cx="140504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8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,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5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м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Прямая соединительная линия 63"/>
              <p:cNvCxnSpPr/>
              <p:nvPr/>
            </p:nvCxnSpPr>
            <p:spPr>
              <a:xfrm flipV="1">
                <a:off x="7429520" y="3282735"/>
                <a:ext cx="2571768" cy="33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578078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2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этой проволоки составит …кг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43213" r="10351" b="50195"/>
          <a:stretch>
            <a:fillRect/>
          </a:stretch>
        </p:blipFill>
        <p:spPr bwMode="auto">
          <a:xfrm>
            <a:off x="0" y="-24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71"/>
          <p:cNvGrpSpPr/>
          <p:nvPr/>
        </p:nvGrpSpPr>
        <p:grpSpPr>
          <a:xfrm>
            <a:off x="0" y="714356"/>
            <a:ext cx="2000264" cy="707886"/>
            <a:chOff x="0" y="714356"/>
            <a:chExt cx="2000264" cy="7078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714356"/>
              <a:ext cx="20002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=</a:t>
              </a:r>
              <a:r>
                <a:rPr lang="ru-RU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0,017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182880" y="1025826"/>
              <a:ext cx="107602" cy="18859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0" y="2078172"/>
            <a:ext cx="3643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8900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7535915" y="733016"/>
            <a:ext cx="117157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57"/>
          <p:cNvGrpSpPr/>
          <p:nvPr/>
        </p:nvGrpSpPr>
        <p:grpSpPr>
          <a:xfrm>
            <a:off x="3500430" y="1571612"/>
            <a:ext cx="1714512" cy="1367756"/>
            <a:chOff x="3857620" y="2214554"/>
            <a:chExt cx="1714512" cy="136775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857620" y="2500306"/>
              <a:ext cx="85725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53"/>
            <p:cNvGrpSpPr/>
            <p:nvPr/>
          </p:nvGrpSpPr>
          <p:grpSpPr>
            <a:xfrm>
              <a:off x="4714876" y="2214554"/>
              <a:ext cx="857256" cy="1367756"/>
              <a:chOff x="7358082" y="2639793"/>
              <a:chExt cx="857256" cy="1367756"/>
            </a:xfrm>
          </p:grpSpPr>
          <p:sp>
            <p:nvSpPr>
              <p:cNvPr id="78" name="Прямоугольник 77"/>
              <p:cNvSpPr/>
              <p:nvPr/>
            </p:nvSpPr>
            <p:spPr>
              <a:xfrm>
                <a:off x="7358082" y="2639793"/>
                <a:ext cx="8572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Овал 80"/>
          <p:cNvSpPr/>
          <p:nvPr/>
        </p:nvSpPr>
        <p:spPr>
          <a:xfrm>
            <a:off x="4511851" y="1868653"/>
            <a:ext cx="117157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1714480" y="2071679"/>
            <a:ext cx="3071834" cy="214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3000364" y="3500438"/>
            <a:ext cx="18573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786182" y="3500438"/>
            <a:ext cx="492922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8900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-27384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№42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0" grpId="0" animBg="1"/>
      <p:bldP spid="51" grpId="0" animBg="1"/>
      <p:bldP spid="52" grpId="0" animBg="1"/>
      <p:bldP spid="69" grpId="0"/>
      <p:bldP spid="73" grpId="0"/>
      <p:bldP spid="74" grpId="0" animBg="1"/>
      <p:bldP spid="81" grpId="0" animBg="1"/>
      <p:bldP spid="84" grpId="0" animBg="1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4817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436826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3. Найти напряжение на концах участка цепи, если этот участок состоит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  из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алюминиевого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 провода  сечением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мм</a:t>
                      </a:r>
                      <a:r>
                        <a:rPr lang="ru-RU" sz="2800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и длиною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0,5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км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, а по нему идет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ток 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4. Определить длину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никелиновой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проволоки сечением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0,1 мм</a:t>
                      </a:r>
                      <a:r>
                        <a:rPr lang="ru-RU" sz="2800" b="1" baseline="30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, из которой изготовлена спираль электрической плитки, рассчитанной на напряжение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220 В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и силу тока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0,4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А.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174">
                <a:tc>
                  <a:txBody>
                    <a:bodyPr/>
                    <a:lstStyle/>
                    <a:p>
                      <a:pPr indent="177800" algn="l">
                        <a:lnSpc>
                          <a:spcPct val="91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 indent="177800" algn="l">
                        <a:lnSpc>
                          <a:spcPct val="91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5.Определить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силу тока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, проходящего по стальному проводу длиной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100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и сечением 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0,3 мм</a:t>
                      </a:r>
                      <a:r>
                        <a:rPr lang="ru-RU" sz="28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, при напряжении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220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indent="177800" algn="just">
                        <a:lnSpc>
                          <a:spcPct val="91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6. Электрический фонарь, требующий для горения 40 В при токе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 А,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включается в сеть напряжением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110 В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. Определить длину никелиновой проволоки, пошедшей на изготовление реостата,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включенного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как дополнительное сопротивление. Сечение провода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 мм</a:t>
                      </a:r>
                      <a:r>
                        <a:rPr lang="ru-RU" sz="28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56" y="857232"/>
            <a:ext cx="535785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Зачёт№2,ср-2</a:t>
            </a:r>
          </a:p>
          <a:p>
            <a:pPr algn="ctr">
              <a:lnSpc>
                <a:spcPts val="4000"/>
              </a:lnSpc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Гр6</a:t>
            </a:r>
            <a:r>
              <a:rPr lang="ru-RU" sz="4000" b="1" dirty="0" smtClean="0"/>
              <a:t> </a:t>
            </a:r>
          </a:p>
          <a:p>
            <a:pPr algn="ctr">
              <a:lnSpc>
                <a:spcPts val="4000"/>
              </a:lnSpc>
            </a:pPr>
            <a:r>
              <a:rPr lang="ru-RU" sz="40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1336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1335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1334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1333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1332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1311*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0" y="2857496"/>
            <a:ext cx="3429023" cy="500066"/>
            <a:chOff x="2028" y="8721"/>
            <a:chExt cx="2085" cy="311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4348" y="500066"/>
            <a:ext cx="1714512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-300000" flipV="1">
            <a:off x="1620717" y="1017"/>
            <a:ext cx="45719" cy="50006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6070" y="1357299"/>
            <a:ext cx="357188" cy="357187"/>
            <a:chOff x="1783" y="8526"/>
            <a:chExt cx="366" cy="388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56202" y="1357299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1741888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ИЛИ 32"/>
          <p:cNvSpPr/>
          <p:nvPr/>
        </p:nvSpPr>
        <p:spPr>
          <a:xfrm>
            <a:off x="741756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rot="-360000" flipH="1">
            <a:off x="1569335" y="1787324"/>
            <a:ext cx="72000" cy="864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0"/>
            <a:ext cx="4198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мелкие.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00"/>
          <p:cNvGrpSpPr/>
          <p:nvPr/>
        </p:nvGrpSpPr>
        <p:grpSpPr>
          <a:xfrm>
            <a:off x="7072330" y="1000108"/>
            <a:ext cx="713690" cy="2250296"/>
            <a:chOff x="7072330" y="1000108"/>
            <a:chExt cx="713690" cy="2250296"/>
          </a:xfrm>
        </p:grpSpPr>
        <p:sp>
          <p:nvSpPr>
            <p:cNvPr id="100" name="Овал 99"/>
            <p:cNvSpPr/>
            <p:nvPr/>
          </p:nvSpPr>
          <p:spPr>
            <a:xfrm>
              <a:off x="7143768" y="1071546"/>
              <a:ext cx="571504" cy="21431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 rot="5400000">
              <a:off x="6304027" y="1768411"/>
              <a:ext cx="2250296" cy="713690"/>
              <a:chOff x="2028" y="8649"/>
              <a:chExt cx="2085" cy="478"/>
            </a:xfrm>
            <a:noFill/>
          </p:grpSpPr>
          <p:sp>
            <p:nvSpPr>
              <p:cNvPr id="24" name="Rectangle 3"/>
              <p:cNvSpPr>
                <a:spLocks noChangeArrowheads="1"/>
              </p:cNvSpPr>
              <p:nvPr/>
            </p:nvSpPr>
            <p:spPr bwMode="auto">
              <a:xfrm>
                <a:off x="2028" y="8649"/>
                <a:ext cx="2085" cy="478"/>
              </a:xfrm>
              <a:prstGeom prst="rect">
                <a:avLst/>
              </a:prstGeom>
              <a:grpFill/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2304" y="8870"/>
                <a:ext cx="1581" cy="13"/>
                <a:chOff x="2108" y="9308"/>
                <a:chExt cx="1581" cy="13"/>
              </a:xfrm>
              <a:grpFill/>
            </p:grpSpPr>
            <p:sp>
              <p:nvSpPr>
                <p:cNvPr id="26" name="Line 5"/>
                <p:cNvSpPr>
                  <a:spLocks noChangeShapeType="1"/>
                </p:cNvSpPr>
                <p:nvPr/>
              </p:nvSpPr>
              <p:spPr bwMode="auto">
                <a:xfrm>
                  <a:off x="2108" y="9308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Line 6"/>
                <p:cNvSpPr>
                  <a:spLocks noChangeShapeType="1"/>
                </p:cNvSpPr>
                <p:nvPr/>
              </p:nvSpPr>
              <p:spPr bwMode="auto">
                <a:xfrm>
                  <a:off x="2396" y="9309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>
                  <a:off x="2650" y="9321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>
                  <a:off x="2929" y="9321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Line 9"/>
                <p:cNvSpPr>
                  <a:spLocks noChangeShapeType="1"/>
                </p:cNvSpPr>
                <p:nvPr/>
              </p:nvSpPr>
              <p:spPr bwMode="auto">
                <a:xfrm>
                  <a:off x="3240" y="9310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Line 10"/>
                <p:cNvSpPr>
                  <a:spLocks noChangeShapeType="1"/>
                </p:cNvSpPr>
                <p:nvPr/>
              </p:nvSpPr>
              <p:spPr bwMode="auto">
                <a:xfrm>
                  <a:off x="3539" y="9310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0" name="Rectangle 11"/>
          <p:cNvSpPr>
            <a:spLocks noChangeArrowheads="1"/>
          </p:cNvSpPr>
          <p:nvPr/>
        </p:nvSpPr>
        <p:spPr bwMode="auto">
          <a:xfrm rot="16200000">
            <a:off x="6500838" y="1357310"/>
            <a:ext cx="4000504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Блок-схема: ИЛИ 40"/>
          <p:cNvSpPr/>
          <p:nvPr/>
        </p:nvSpPr>
        <p:spPr>
          <a:xfrm>
            <a:off x="7929586" y="1428736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7929586" y="1714488"/>
            <a:ext cx="357188" cy="357187"/>
            <a:chOff x="1783" y="8526"/>
            <a:chExt cx="366" cy="388"/>
          </a:xfrm>
        </p:grpSpPr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Блок-схема: ИЛИ 44"/>
          <p:cNvSpPr/>
          <p:nvPr/>
        </p:nvSpPr>
        <p:spPr>
          <a:xfrm>
            <a:off x="7929586" y="2071678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929586" y="2428868"/>
            <a:ext cx="357188" cy="357187"/>
            <a:chOff x="1783" y="8526"/>
            <a:chExt cx="366" cy="388"/>
          </a:xfrm>
        </p:grpSpPr>
        <p:sp>
          <p:nvSpPr>
            <p:cNvPr id="4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" name="Line 12"/>
          <p:cNvSpPr>
            <a:spLocks noChangeShapeType="1"/>
          </p:cNvSpPr>
          <p:nvPr/>
        </p:nvSpPr>
        <p:spPr bwMode="auto">
          <a:xfrm rot="-360000">
            <a:off x="7561118" y="2002013"/>
            <a:ext cx="852394" cy="8959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rot="-300000" flipH="1" flipV="1">
            <a:off x="6822561" y="2020784"/>
            <a:ext cx="473428" cy="45719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0" y="5572116"/>
            <a:ext cx="9144000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Блок-схема: ИЛИ 51"/>
          <p:cNvSpPr/>
          <p:nvPr/>
        </p:nvSpPr>
        <p:spPr>
          <a:xfrm>
            <a:off x="335755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ИЛИ 52"/>
          <p:cNvSpPr/>
          <p:nvPr/>
        </p:nvSpPr>
        <p:spPr>
          <a:xfrm>
            <a:off x="407193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ИЛИ 53"/>
          <p:cNvSpPr/>
          <p:nvPr/>
        </p:nvSpPr>
        <p:spPr>
          <a:xfrm>
            <a:off x="478631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Блок-схема: ИЛИ 80"/>
          <p:cNvSpPr/>
          <p:nvPr/>
        </p:nvSpPr>
        <p:spPr>
          <a:xfrm>
            <a:off x="5357821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599144" y="500043"/>
            <a:ext cx="3001976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143372" y="2071678"/>
            <a:ext cx="300197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-1612" y="3786190"/>
            <a:ext cx="300197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86"/>
          <p:cNvGrpSpPr/>
          <p:nvPr/>
        </p:nvGrpSpPr>
        <p:grpSpPr>
          <a:xfrm>
            <a:off x="2643174" y="4286256"/>
            <a:ext cx="3857652" cy="785818"/>
            <a:chOff x="3000364" y="4286256"/>
            <a:chExt cx="3857652" cy="785818"/>
          </a:xfrm>
        </p:grpSpPr>
        <p:sp>
          <p:nvSpPr>
            <p:cNvPr id="86" name="Овал 85"/>
            <p:cNvSpPr/>
            <p:nvPr/>
          </p:nvSpPr>
          <p:spPr>
            <a:xfrm>
              <a:off x="3000364" y="4286256"/>
              <a:ext cx="3857652" cy="785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714744" y="435769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</a:rPr>
                <a:t>+++++++++ </a:t>
              </a:r>
              <a:endParaRPr lang="ru-RU" sz="32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714744" y="6458281"/>
            <a:ext cx="357188" cy="357187"/>
            <a:chOff x="1783" y="8526"/>
            <a:chExt cx="366" cy="388"/>
          </a:xfrm>
        </p:grpSpPr>
        <p:sp>
          <p:nvSpPr>
            <p:cNvPr id="8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4429124" y="6400490"/>
            <a:ext cx="357188" cy="357187"/>
            <a:chOff x="1783" y="8526"/>
            <a:chExt cx="366" cy="388"/>
          </a:xfrm>
        </p:grpSpPr>
        <p:sp>
          <p:nvSpPr>
            <p:cNvPr id="9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072066" y="6379224"/>
            <a:ext cx="357188" cy="357187"/>
            <a:chOff x="1783" y="8526"/>
            <a:chExt cx="366" cy="388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654203" y="6389857"/>
            <a:ext cx="357188" cy="357187"/>
            <a:chOff x="1783" y="8526"/>
            <a:chExt cx="366" cy="388"/>
          </a:xfrm>
        </p:grpSpPr>
        <p:sp>
          <p:nvSpPr>
            <p:cNvPr id="9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Line 12"/>
          <p:cNvSpPr>
            <a:spLocks noChangeShapeType="1"/>
          </p:cNvSpPr>
          <p:nvPr/>
        </p:nvSpPr>
        <p:spPr bwMode="auto">
          <a:xfrm rot="-360000" flipH="1">
            <a:off x="4526478" y="4859157"/>
            <a:ext cx="72000" cy="864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 rot="-300000" flipV="1">
            <a:off x="4543533" y="3933100"/>
            <a:ext cx="45719" cy="500066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0416 -0.106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382 -0.120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255 L -0.00399 0.173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8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2106 L -0.01788 0.139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2.59259E-6 L 0.0184 0.139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91 0.129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00174 0.11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042 L -0.00139 0.18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243 L 0.00035 -0.0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400"/>
                                        <p:tgtEl>
                                          <p:spTgt spid="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400"/>
                                        <p:tgtEl>
                                          <p:spTgt spid="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400"/>
                                        <p:tgtEl>
                                          <p:spTgt spid="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800"/>
                            </p:stCondLst>
                            <p:childTnLst>
                              <p:par>
                                <p:cTn id="1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856E-6 L 0.10156 0.004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255 L 0.10572 -0.0094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400"/>
                                        <p:tgtEl>
                                          <p:spTgt spid="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400"/>
                                        <p:tgtEl>
                                          <p:spTgt spid="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400"/>
                                        <p:tgtEl>
                                          <p:spTgt spid="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800"/>
                            </p:stCondLst>
                            <p:childTnLst>
                              <p:par>
                                <p:cTn id="2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191 -0.1314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66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0399 -0.12315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1111 -0.1199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6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3542 -0.13218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800"/>
                            </p:stCondLst>
                            <p:childTnLst>
                              <p:par>
                                <p:cTn id="2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7" grpId="1" animBg="1"/>
      <p:bldP spid="4108" grpId="0" animBg="1"/>
      <p:bldP spid="410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/>
      <p:bldP spid="40" grpId="0" animBg="1"/>
      <p:bldP spid="41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81" grpId="0" animBg="1"/>
      <p:bldP spid="82" grpId="0" autoUpdateAnimBg="0"/>
      <p:bldP spid="83" grpId="0" autoUpdateAnimBg="0"/>
      <p:bldP spid="84" grpId="0" autoUpdateAnimBg="0"/>
      <p:bldP spid="79" grpId="0" animBg="1"/>
      <p:bldP spid="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8603789"/>
              </p:ext>
            </p:extLst>
          </p:nvPr>
        </p:nvGraphicFramePr>
        <p:xfrm>
          <a:off x="10142" y="0"/>
          <a:ext cx="9133858" cy="7506791"/>
        </p:xfrm>
        <a:graphic>
          <a:graphicData uri="http://schemas.openxmlformats.org/drawingml/2006/table">
            <a:tbl>
              <a:tblPr firstCol="1" bandRow="1" bandCol="1">
                <a:tableStyleId>{5C22544A-7EE6-4342-B048-85BDC9FD1C3A}</a:tableStyleId>
              </a:tblPr>
              <a:tblGrid>
                <a:gridCol w="4148661"/>
                <a:gridCol w="163733"/>
                <a:gridCol w="4821464"/>
              </a:tblGrid>
              <a:tr h="48445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ТОК. НАПРЯЖЕНИЕ. СОПРОТИВЛЕНИЕ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ВАРИАНТ                 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 8-2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ТОК. НАПРЯЖЕНИЕ. СОПРОТИВЛЕНИЕ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ВАРИАНТ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 8 - 2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1211126">
                <a:tc>
                  <a:txBody>
                    <a:bodyPr/>
                    <a:lstStyle/>
                    <a:p>
                      <a:pPr marL="36195" indent="177800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Какой ток протекает через реостат сопротивлением 600 Ом при напряжении 120 В?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Какое сопротивление имеет реостат, изготовленный из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нихромовой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проволоки площадью сечения 0,8 мм</a:t>
                      </a:r>
                      <a:r>
                        <a:rPr lang="ru-RU" sz="16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длиной 5 м?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36195" indent="177800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Какой ток протекает  через  реостат сопротивлением 800 Ом при напряжении 160 В?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Определить удельное сопротивление проводника, если его длина 1,2 м, площадь поперечного сечения 0,4 мм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сопротивление 1,2 Ом.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2255722">
                <a:tc>
                  <a:txBody>
                    <a:bodyPr/>
                    <a:lstStyle/>
                    <a:p>
                      <a:pPr marL="90170" indent="1778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Определить сопротивление серебряной проволоки длиной 150 см, если сечение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проволоки 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мм</a:t>
                      </a:r>
                      <a:r>
                        <a:rPr lang="ru-RU" sz="16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Каково напряжение на кон­цах этой проволоки, если по ней течет ток 1,5 А?</a:t>
                      </a:r>
                    </a:p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 проводнику длиной 12 м и сечением</a:t>
                      </a:r>
                    </a:p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0,1 мм</a:t>
                      </a:r>
                      <a:r>
                        <a:rPr lang="ru-RU" sz="16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находящемуся под напряжением 220 В, протекает ток 4 А. Определить удельное сопротивление проводника.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Найти напряжение на концах участка цепи, если этот участок   состоит  из  алюминиевого  провода  сечением  14 мм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длиною 1 км, а по нему идет ток  15 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Определить длину никелиновой проволоки сечением 0,1 мм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из которой изготовлена спираль электрической плитки,  рассчитанной  на  напряжение 220 В и силу тока 4 А.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2906701">
                <a:tc>
                  <a:txBody>
                    <a:bodyPr/>
                    <a:lstStyle/>
                    <a:p>
                      <a:pPr marR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5.Нагревательный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электропанели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прогрева мерзлого грунта сделан из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нихромовой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проволоки диаметром 0,80 мм, длиной  35 м и рассчитан на напряжение  220 В. Определите силу тока при работе нагревательного элемента.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Длина провода, подводящего ток к потребителю, равна 60 м. Ка­кое сечение должен иметь медный провод, если при силе протекаю­щего по нему тока 160 А падение  напряжения составляет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В?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indent="177800" algn="just">
                        <a:lnSpc>
                          <a:spcPct val="9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77800" algn="just">
                        <a:lnSpc>
                          <a:spcPct val="9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5.Определить силу тока, проходящего по стальному проводу длиной 200 м и сечением  0,3 мм</a:t>
                      </a:r>
                      <a:r>
                        <a:rPr lang="ru-RU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 напряжении 120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 </a:t>
                      </a:r>
                    </a:p>
                    <a:p>
                      <a:pPr indent="177800" algn="just">
                        <a:lnSpc>
                          <a:spcPct val="9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Электрический фонарь, требующий для горения 40В при токе 10 А, включается в сеть напряжением 110 В. Определить длину никелиновой проволоки, пошедшей на изготовление реостата, вклю­ченного как дополнительное сопротивление. Сечение провода 2 мм</a:t>
                      </a:r>
                      <a:r>
                        <a:rPr lang="ru-RU" sz="20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344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найти и чему оно равно если известно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=22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тока, 26 А.;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тока N= 5,5 Вт;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тока, 5,5А;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заряд, 88 Кл;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тока, 88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428596" y="2428868"/>
            <a:ext cx="1857388" cy="2087233"/>
            <a:chOff x="4929190" y="4056411"/>
            <a:chExt cx="1857388" cy="208723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 rot="20266011">
            <a:off x="3506676" y="3244334"/>
            <a:ext cx="40748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тока, 5,5А;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" y="-307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найти и чему оно равно если известно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2,4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=48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тока,  А= 20 Дж;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11,52 В;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20 А;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заряд, 115,2 Кл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115,2 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00306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84462">
            <a:off x="363729" y="3513637"/>
            <a:ext cx="4437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115,2 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495777" y="285728"/>
          <a:ext cx="4648223" cy="304800"/>
        </p:xfrm>
        <a:graphic>
          <a:graphicData uri="http://schemas.openxmlformats.org/drawingml/2006/table">
            <a:tbl>
              <a:tblPr/>
              <a:tblGrid>
                <a:gridCol w="489801"/>
                <a:gridCol w="626947"/>
                <a:gridCol w="626947"/>
                <a:gridCol w="587763"/>
                <a:gridCol w="626947"/>
                <a:gridCol w="626947"/>
                <a:gridCol w="455516"/>
                <a:gridCol w="607355"/>
              </a:tblGrid>
              <a:tr h="219075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 smtClean="0">
                          <a:latin typeface="Times New Roman"/>
                        </a:rPr>
                        <a:t>гр4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latin typeface="Times New Roman"/>
                        </a:rPr>
                        <a:t>1101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latin typeface="Times New Roman"/>
                        </a:rPr>
                        <a:t>1098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latin typeface="Times New Roman"/>
                        </a:rPr>
                        <a:t>1097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>
                          <a:latin typeface="Times New Roman"/>
                        </a:rPr>
                        <a:t>1095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>
                          <a:latin typeface="Times New Roman"/>
                        </a:rPr>
                        <a:t>1094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dirty="0">
                          <a:latin typeface="Times New Roman"/>
                        </a:rPr>
                        <a:t>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15381" r="10351" b="74523"/>
          <a:stretch>
            <a:fillRect/>
          </a:stretch>
        </p:blipFill>
        <p:spPr bwMode="auto">
          <a:xfrm>
            <a:off x="0" y="44624"/>
            <a:ext cx="9144000" cy="9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0"/>
          <p:cNvGrpSpPr/>
          <p:nvPr/>
        </p:nvGrpSpPr>
        <p:grpSpPr>
          <a:xfrm>
            <a:off x="1571604" y="1065321"/>
            <a:ext cx="1428760" cy="992503"/>
            <a:chOff x="7358082" y="1747525"/>
            <a:chExt cx="1428760" cy="99250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429520" y="2247591"/>
              <a:ext cx="1188000" cy="15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7358082" y="1747525"/>
              <a:ext cx="756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79597" y="1755432"/>
              <a:ext cx="707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мм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91840" y="2155253"/>
              <a:ext cx="463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1911132"/>
            <a:ext cx="2071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мм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197016"/>
            <a:ext cx="257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1338488"/>
            <a:ext cx="928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1338488"/>
            <a:ext cx="15716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768520"/>
            <a:ext cx="1285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7"/>
          <p:cNvGrpSpPr/>
          <p:nvPr/>
        </p:nvGrpSpPr>
        <p:grpSpPr>
          <a:xfrm>
            <a:off x="6500826" y="1052736"/>
            <a:ext cx="2000264" cy="1367756"/>
            <a:chOff x="3857620" y="2214554"/>
            <a:chExt cx="2000264" cy="136775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Группа 53"/>
            <p:cNvGrpSpPr/>
            <p:nvPr/>
          </p:nvGrpSpPr>
          <p:grpSpPr>
            <a:xfrm>
              <a:off x="4714876" y="2214554"/>
              <a:ext cx="1143008" cy="1367756"/>
              <a:chOff x="7358082" y="2639793"/>
              <a:chExt cx="1143008" cy="136775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7358082" y="2639793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Группа 58"/>
          <p:cNvGrpSpPr/>
          <p:nvPr/>
        </p:nvGrpSpPr>
        <p:grpSpPr>
          <a:xfrm>
            <a:off x="4857720" y="3007764"/>
            <a:ext cx="3071866" cy="1218817"/>
            <a:chOff x="3857620" y="2221946"/>
            <a:chExt cx="3071866" cy="121881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57620" y="2500306"/>
              <a:ext cx="10001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Группа 60"/>
            <p:cNvGrpSpPr/>
            <p:nvPr/>
          </p:nvGrpSpPr>
          <p:grpSpPr>
            <a:xfrm>
              <a:off x="4635064" y="2221946"/>
              <a:ext cx="2294422" cy="1218817"/>
              <a:chOff x="7278270" y="2647185"/>
              <a:chExt cx="2294422" cy="1218817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7278270" y="2647185"/>
                <a:ext cx="2294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мм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solidFill>
                      <a:srgbClr val="365D2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/>
                  </a:rPr>
                  <a:t></a:t>
                </a:r>
                <a:r>
                  <a:rPr lang="en-US" sz="3600" b="1" dirty="0" smtClean="0">
                    <a:solidFill>
                      <a:srgbClr val="365D2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3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Ом</a:t>
                </a:r>
                <a:r>
                  <a:rPr lang="en-US" sz="3600" b="1" dirty="0" smtClean="0">
                    <a:solidFill>
                      <a:srgbClr val="365D2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36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739022" y="3219671"/>
                <a:ext cx="111929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0,0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7429520" y="3282735"/>
                <a:ext cx="1800000" cy="33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Группа 25"/>
          <p:cNvGrpSpPr/>
          <p:nvPr/>
        </p:nvGrpSpPr>
        <p:grpSpPr>
          <a:xfrm>
            <a:off x="0" y="1196752"/>
            <a:ext cx="2000264" cy="707886"/>
            <a:chOff x="0" y="714356"/>
            <a:chExt cx="2000264" cy="70788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714356"/>
              <a:ext cx="20002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0,01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82880" y="1025826"/>
              <a:ext cx="107602" cy="18859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0" y="2560568"/>
            <a:ext cx="3643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en-US" sz="4000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57"/>
          <p:cNvGrpSpPr/>
          <p:nvPr/>
        </p:nvGrpSpPr>
        <p:grpSpPr>
          <a:xfrm>
            <a:off x="2928926" y="2928934"/>
            <a:ext cx="1785950" cy="1217835"/>
            <a:chOff x="3786182" y="2214554"/>
            <a:chExt cx="1785950" cy="121783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786182" y="2500306"/>
              <a:ext cx="9286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Группа 53"/>
            <p:cNvGrpSpPr/>
            <p:nvPr/>
          </p:nvGrpSpPr>
          <p:grpSpPr>
            <a:xfrm>
              <a:off x="4714876" y="2214554"/>
              <a:ext cx="857256" cy="1217835"/>
              <a:chOff x="7358082" y="2639793"/>
              <a:chExt cx="857256" cy="1217835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7358082" y="2639793"/>
                <a:ext cx="8572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7524708" y="3211297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Прямоугольник 35"/>
          <p:cNvSpPr/>
          <p:nvPr/>
        </p:nvSpPr>
        <p:spPr>
          <a:xfrm>
            <a:off x="3000364" y="5000636"/>
            <a:ext cx="18573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6182" y="5000636"/>
            <a:ext cx="492922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…м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мм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540864" y="1300292"/>
            <a:ext cx="107602" cy="18859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04332" y="3786190"/>
            <a:ext cx="107602" cy="18859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60178" y="-27384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№43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57554" y="2285992"/>
            <a:ext cx="571500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1.Найду длину провода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429132"/>
            <a:ext cx="9144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2.Зная плотность железа, найду массу провода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0" y="578078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2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этой проволоки составит …кг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71438" y="3214686"/>
            <a:ext cx="1285916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29" grpId="0"/>
      <p:bldP spid="36" grpId="0" animBg="1"/>
      <p:bldP spid="37" grpId="0" animBg="1"/>
      <p:bldP spid="41" grpId="0" animBg="1"/>
      <p:bldP spid="42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71470" y="2357430"/>
            <a:ext cx="307183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220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14612" y="3327082"/>
            <a:ext cx="557216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Зная сопротивление одного метра найду длину провода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4844496"/>
            <a:ext cx="485775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Зная удельное сопротивление, найду и площадь поперечного сечения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2491560"/>
            <a:ext cx="10001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8789" r="12109" b="73633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0"/>
          <p:cNvGrpSpPr/>
          <p:nvPr/>
        </p:nvGrpSpPr>
        <p:grpSpPr>
          <a:xfrm>
            <a:off x="1571604" y="1571612"/>
            <a:ext cx="1428760" cy="916303"/>
            <a:chOff x="7358082" y="1747525"/>
            <a:chExt cx="1428760" cy="91630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429520" y="2247591"/>
              <a:ext cx="1188000" cy="15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7358082" y="1747525"/>
              <a:ext cx="756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79597" y="1755432"/>
              <a:ext cx="707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мм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91840" y="2079053"/>
              <a:ext cx="463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3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2844" y="4143380"/>
            <a:ext cx="18573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-?;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S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7"/>
          <p:cNvGrpSpPr/>
          <p:nvPr/>
        </p:nvGrpSpPr>
        <p:grpSpPr>
          <a:xfrm>
            <a:off x="4714876" y="4847326"/>
            <a:ext cx="1785950" cy="1367756"/>
            <a:chOff x="3857620" y="2214554"/>
            <a:chExt cx="1785950" cy="1367756"/>
          </a:xfrm>
          <a:solidFill>
            <a:schemeClr val="bg1">
              <a:lumMod val="85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3"/>
            <p:cNvGrpSpPr/>
            <p:nvPr/>
          </p:nvGrpSpPr>
          <p:grpSpPr>
            <a:xfrm>
              <a:off x="4714876" y="2214554"/>
              <a:ext cx="928694" cy="1367756"/>
              <a:chOff x="7358082" y="2639793"/>
              <a:chExt cx="928694" cy="1367756"/>
            </a:xfrm>
            <a:grpFill/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7358082" y="2639793"/>
                <a:ext cx="928694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Группа 17"/>
          <p:cNvGrpSpPr/>
          <p:nvPr/>
        </p:nvGrpSpPr>
        <p:grpSpPr>
          <a:xfrm>
            <a:off x="0" y="1711099"/>
            <a:ext cx="2000264" cy="707886"/>
            <a:chOff x="0" y="714356"/>
            <a:chExt cx="2000264" cy="70788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714356"/>
              <a:ext cx="20002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0,42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82880" y="1025826"/>
              <a:ext cx="107602" cy="18859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2907275"/>
            <a:ext cx="278605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м/м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45488" y="5123510"/>
            <a:ext cx="107602" cy="18859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30"/>
          <p:cNvGrpSpPr/>
          <p:nvPr/>
        </p:nvGrpSpPr>
        <p:grpSpPr>
          <a:xfrm>
            <a:off x="5276856" y="2260273"/>
            <a:ext cx="685433" cy="1167182"/>
            <a:chOff x="4929190" y="3260759"/>
            <a:chExt cx="685433" cy="117615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952348" y="3260759"/>
              <a:ext cx="5483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024378" y="3790583"/>
              <a:ext cx="457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929190" y="3850583"/>
              <a:ext cx="685433" cy="2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6086484" y="2546026"/>
            <a:ext cx="1714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60178" y="-27384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№45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4" y="3502765"/>
            <a:ext cx="1500166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J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1802" y="1785926"/>
            <a:ext cx="607219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Ома найду сопротивление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72396" y="3571876"/>
            <a:ext cx="1571636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=J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8860" y="4214818"/>
            <a:ext cx="164307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4214818"/>
            <a:ext cx="350046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Ом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/0,2=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….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57"/>
          <p:cNvGrpSpPr/>
          <p:nvPr/>
        </p:nvGrpSpPr>
        <p:grpSpPr>
          <a:xfrm>
            <a:off x="6643702" y="4857760"/>
            <a:ext cx="1643074" cy="1367756"/>
            <a:chOff x="4000496" y="2214554"/>
            <a:chExt cx="1643074" cy="1367756"/>
          </a:xfrm>
          <a:solidFill>
            <a:schemeClr val="bg1">
              <a:lumMod val="85000"/>
            </a:schemeClr>
          </a:solidFill>
        </p:grpSpPr>
        <p:sp>
          <p:nvSpPr>
            <p:cNvPr id="40" name="Прямоугольник 39"/>
            <p:cNvSpPr/>
            <p:nvPr/>
          </p:nvSpPr>
          <p:spPr>
            <a:xfrm>
              <a:off x="4000496" y="2500306"/>
              <a:ext cx="100013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Группа 53"/>
            <p:cNvGrpSpPr/>
            <p:nvPr/>
          </p:nvGrpSpPr>
          <p:grpSpPr>
            <a:xfrm>
              <a:off x="4714876" y="2214554"/>
              <a:ext cx="928694" cy="1367756"/>
              <a:chOff x="7358082" y="2639793"/>
              <a:chExt cx="928694" cy="1367756"/>
            </a:xfrm>
            <a:grpFill/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7358082" y="2639793"/>
                <a:ext cx="928694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Овал 44"/>
          <p:cNvSpPr/>
          <p:nvPr/>
        </p:nvSpPr>
        <p:spPr>
          <a:xfrm>
            <a:off x="7541916" y="5133988"/>
            <a:ext cx="107602" cy="18859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118182" y="5143512"/>
            <a:ext cx="1714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627324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2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длина проволоки …..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38" grpId="0" animBg="1"/>
      <p:bldP spid="34" grpId="0" animBg="1"/>
      <p:bldP spid="11" grpId="0" animBg="1"/>
      <p:bldP spid="21" grpId="0" animBg="1"/>
      <p:bldP spid="32" grpId="0"/>
      <p:bldP spid="10" grpId="0" animBg="1"/>
      <p:bldP spid="33" grpId="0" animBg="1"/>
      <p:bldP spid="26" grpId="0" animBg="1"/>
      <p:bldP spid="36" grpId="0" animBg="1"/>
      <p:bldP spid="37" grpId="0" animBg="1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6072206"/>
            <a:ext cx="85010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стр.19, 20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4864" y="0"/>
            <a:ext cx="44034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№6-12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57158" y="1428736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Электрические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2571744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57694"/>
            <a:ext cx="6072198" cy="186204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15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072330" y="2714620"/>
            <a:ext cx="1857388" cy="2087233"/>
            <a:chOff x="4929190" y="4056411"/>
            <a:chExt cx="1857388" cy="208723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40201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 трении пластмассовой линейки о шерсть,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заряжается положительно.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(Выберите правильное высказывание)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электроны переходят с линейки на шерсть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протоны переходят с линейки на шерсть;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электроны переходят с  шерсти на линейку;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протоны переходят с  шерсти на линейку;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электроны переходят с  шерсти на линейку, а  протоны переходят с линейки на шерсть;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000372"/>
            <a:ext cx="297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 ушло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000372"/>
            <a:ext cx="3440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столько   пришло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500438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шерсти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429000"/>
            <a:ext cx="1821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эбониту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3071802" y="3429000"/>
            <a:ext cx="642942" cy="714380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357686" y="3645024"/>
            <a:ext cx="714380" cy="428628"/>
          </a:xfrm>
          <a:prstGeom prst="mathMinus">
            <a:avLst/>
          </a:prstGeom>
          <a:solidFill>
            <a:srgbClr val="220FB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25106" y="3429000"/>
            <a:ext cx="532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2280" y="1609556"/>
            <a:ext cx="6120680" cy="432048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7918" y="0"/>
            <a:ext cx="278611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т№6.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2465"/>
            <a:ext cx="90011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электрическими зарядами обладают электрон и нейтрон?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 отрицательным, а нейтрон нейтральным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 отрицательным, а нейтрон   положительным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 нейтральным, а нейтрон  положительным: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 нейтральным, а нейтрон  отрицательным;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 положительным, а нейтрон  отрицательным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3786182" y="4714884"/>
            <a:ext cx="2282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30568" y="5074176"/>
            <a:ext cx="355416" cy="365658"/>
            <a:chOff x="1906484" y="5074176"/>
            <a:chExt cx="355416" cy="365658"/>
          </a:xfrm>
        </p:grpSpPr>
        <p:sp>
          <p:nvSpPr>
            <p:cNvPr id="5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857224" y="4861637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1735168" y="4178314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5534033" y="3667127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АТОМА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5786454"/>
            <a:ext cx="1911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протоны 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5429264"/>
            <a:ext cx="1821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нейтрон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120445">
            <a:off x="226366" y="3899339"/>
            <a:ext cx="2203617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3643314"/>
            <a:ext cx="2632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ЯДРА</a:t>
            </a:r>
            <a:r>
              <a:rPr lang="ru-RU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</a:t>
            </a:r>
            <a:r>
              <a:rPr lang="ru-RU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373193"/>
            <a:ext cx="8244408" cy="432048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0"/>
            <a:ext cx="35004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т№7.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8" grpId="0" animBg="1"/>
      <p:bldP spid="9" grpId="0" animBg="1"/>
      <p:bldP spid="10" grpId="0"/>
      <p:bldP spid="10" grpId="1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Электрический ток  в жидкостях  это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Направленное движение только электронов;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Направленное движение только положительных ионов;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Направленное движение только отрицательных ионов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Направленное движение любых заряженных частиц;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Направленное движение и положительных и отрицательных ионов.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Цилиндр 2"/>
          <p:cNvSpPr/>
          <p:nvPr/>
        </p:nvSpPr>
        <p:spPr>
          <a:xfrm rot="16200000">
            <a:off x="6786546" y="3643314"/>
            <a:ext cx="571504" cy="4143404"/>
          </a:xfrm>
          <a:prstGeom prst="can">
            <a:avLst/>
          </a:prstGeom>
          <a:solidFill>
            <a:srgbClr val="FF0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H="1">
            <a:off x="1714478" y="4857760"/>
            <a:ext cx="2643207" cy="35719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234370" y="5491177"/>
            <a:ext cx="3709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  ПОЛЕ….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357694"/>
            <a:ext cx="5228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существования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143512"/>
            <a:ext cx="3693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заряды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5000636"/>
            <a:ext cx="3571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в  одном…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3643314"/>
            <a:ext cx="3718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за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571876"/>
            <a:ext cx="1752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002329">
            <a:off x="7014113" y="3571516"/>
            <a:ext cx="1701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(условное) </a:t>
            </a:r>
            <a:endParaRPr lang="ru-RU" sz="2400" i="1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643701" y="3714752"/>
            <a:ext cx="285753" cy="285752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215074" y="3714752"/>
            <a:ext cx="285753" cy="285752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8501090" y="3786190"/>
            <a:ext cx="285753" cy="285752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786446" y="3714752"/>
            <a:ext cx="285753" cy="285752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643438" y="4857760"/>
            <a:ext cx="2357454" cy="28575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357430"/>
            <a:ext cx="7858148" cy="857256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273225"/>
            <a:ext cx="278611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т№8.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8619</TotalTime>
  <Words>2819</Words>
  <Application>Microsoft Office PowerPoint</Application>
  <PresentationFormat>Экран (4:3)</PresentationFormat>
  <Paragraphs>579</Paragraphs>
  <Slides>35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Трек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задание.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1133</cp:revision>
  <dcterms:created xsi:type="dcterms:W3CDTF">2009-11-04T14:29:22Z</dcterms:created>
  <dcterms:modified xsi:type="dcterms:W3CDTF">2020-12-01T06:39:53Z</dcterms:modified>
</cp:coreProperties>
</file>