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3"/>
  </p:notesMasterIdLst>
  <p:sldIdLst>
    <p:sldId id="336" r:id="rId2"/>
    <p:sldId id="398" r:id="rId3"/>
    <p:sldId id="399" r:id="rId4"/>
    <p:sldId id="400" r:id="rId5"/>
    <p:sldId id="401" r:id="rId6"/>
    <p:sldId id="402" r:id="rId7"/>
    <p:sldId id="355" r:id="rId8"/>
    <p:sldId id="316" r:id="rId9"/>
    <p:sldId id="359" r:id="rId10"/>
    <p:sldId id="332" r:id="rId11"/>
    <p:sldId id="333" r:id="rId12"/>
    <p:sldId id="338" r:id="rId13"/>
    <p:sldId id="334" r:id="rId14"/>
    <p:sldId id="339" r:id="rId15"/>
    <p:sldId id="340" r:id="rId16"/>
    <p:sldId id="341" r:id="rId17"/>
    <p:sldId id="342" r:id="rId18"/>
    <p:sldId id="335" r:id="rId19"/>
    <p:sldId id="343" r:id="rId20"/>
    <p:sldId id="344" r:id="rId21"/>
    <p:sldId id="337" r:id="rId22"/>
    <p:sldId id="345" r:id="rId23"/>
    <p:sldId id="370" r:id="rId24"/>
    <p:sldId id="372" r:id="rId25"/>
    <p:sldId id="373" r:id="rId26"/>
    <p:sldId id="354" r:id="rId27"/>
    <p:sldId id="371" r:id="rId28"/>
    <p:sldId id="374" r:id="rId29"/>
    <p:sldId id="358" r:id="rId30"/>
    <p:sldId id="311" r:id="rId31"/>
    <p:sldId id="351" r:id="rId32"/>
    <p:sldId id="352" r:id="rId33"/>
    <p:sldId id="346" r:id="rId34"/>
    <p:sldId id="350" r:id="rId35"/>
    <p:sldId id="388" r:id="rId36"/>
    <p:sldId id="389" r:id="rId37"/>
    <p:sldId id="390" r:id="rId38"/>
    <p:sldId id="391" r:id="rId39"/>
    <p:sldId id="392" r:id="rId40"/>
    <p:sldId id="393" r:id="rId41"/>
    <p:sldId id="394" r:id="rId42"/>
    <p:sldId id="395" r:id="rId43"/>
    <p:sldId id="396" r:id="rId44"/>
    <p:sldId id="347" r:id="rId45"/>
    <p:sldId id="324" r:id="rId46"/>
    <p:sldId id="325" r:id="rId47"/>
    <p:sldId id="326" r:id="rId48"/>
    <p:sldId id="321" r:id="rId49"/>
    <p:sldId id="322" r:id="rId50"/>
    <p:sldId id="329" r:id="rId51"/>
    <p:sldId id="369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14AC"/>
    <a:srgbClr val="220FB1"/>
    <a:srgbClr val="66CCFF"/>
    <a:srgbClr val="365D21"/>
    <a:srgbClr val="000000"/>
    <a:srgbClr val="0033CC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2" d="100"/>
        <a:sy n="92" d="100"/>
      </p:scale>
      <p:origin x="0" y="23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160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17.png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audio" Target="../media/audio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8.wav"/><Relationship Id="rId9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4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9.jpeg"/><Relationship Id="rId5" Type="http://schemas.openxmlformats.org/officeDocument/2006/relationships/audio" Target="../media/audio7.wav"/><Relationship Id="rId10" Type="http://schemas.openxmlformats.org/officeDocument/2006/relationships/image" Target="../media/image8.jpeg"/><Relationship Id="rId4" Type="http://schemas.openxmlformats.org/officeDocument/2006/relationships/audio" Target="../media/audio6.wav"/><Relationship Id="rId9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2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11" Type="http://schemas.openxmlformats.org/officeDocument/2006/relationships/image" Target="../media/image26.png"/><Relationship Id="rId5" Type="http://schemas.openxmlformats.org/officeDocument/2006/relationships/audio" Target="../media/audio7.wav"/><Relationship Id="rId10" Type="http://schemas.openxmlformats.org/officeDocument/2006/relationships/image" Target="../media/image25.png"/><Relationship Id="rId4" Type="http://schemas.openxmlformats.org/officeDocument/2006/relationships/audio" Target="../media/audio9.wav"/><Relationship Id="rId9" Type="http://schemas.openxmlformats.org/officeDocument/2006/relationships/audio" Target="../media/audio8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3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4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9.jpeg"/><Relationship Id="rId5" Type="http://schemas.openxmlformats.org/officeDocument/2006/relationships/audio" Target="../media/audio7.wav"/><Relationship Id="rId10" Type="http://schemas.openxmlformats.org/officeDocument/2006/relationships/image" Target="../media/image8.jpeg"/><Relationship Id="rId4" Type="http://schemas.openxmlformats.org/officeDocument/2006/relationships/audio" Target="../media/audio6.wav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2438400"/>
          <a:ext cx="8858312" cy="3840480"/>
        </p:xfrm>
        <a:graphic>
          <a:graphicData uri="http://schemas.openxmlformats.org/drawingml/2006/table">
            <a:tbl>
              <a:tblPr/>
              <a:tblGrid>
                <a:gridCol w="3470344"/>
                <a:gridCol w="541648"/>
                <a:gridCol w="484632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1.Познакомить учащихся с вопросами зачета №1.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2. Раздать листы с основами тренировочных упражнений по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кинематике   «9.1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Вместе рассмотреть первое.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(не забывать описывать движение)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Остальные самостоятельно. При необходимости использовать помощь товарища, учителя. (Возможна бригадная работа)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30м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v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0           3         6          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гр. №7  (бр. № 2).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4427545" y="2751139"/>
            <a:ext cx="1287463" cy="892175"/>
            <a:chOff x="2682875" y="169863"/>
            <a:chExt cx="1287463" cy="892175"/>
          </a:xfrm>
        </p:grpSpPr>
        <p:sp>
          <p:nvSpPr>
            <p:cNvPr id="12289" name="Line 1"/>
            <p:cNvSpPr>
              <a:spLocks noChangeShapeType="1"/>
            </p:cNvSpPr>
            <p:nvPr/>
          </p:nvSpPr>
          <p:spPr bwMode="auto">
            <a:xfrm flipV="1">
              <a:off x="2841625" y="169863"/>
              <a:ext cx="1588" cy="892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0" name="Line 2"/>
            <p:cNvSpPr>
              <a:spLocks noChangeShapeType="1"/>
            </p:cNvSpPr>
            <p:nvPr/>
          </p:nvSpPr>
          <p:spPr bwMode="auto">
            <a:xfrm>
              <a:off x="2682875" y="885825"/>
              <a:ext cx="12874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2" name="Line 4"/>
            <p:cNvSpPr>
              <a:spLocks noChangeShapeType="1"/>
            </p:cNvSpPr>
            <p:nvPr/>
          </p:nvSpPr>
          <p:spPr bwMode="auto">
            <a:xfrm flipH="1" flipV="1">
              <a:off x="3208338" y="246063"/>
              <a:ext cx="7937" cy="6477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 flipV="1">
              <a:off x="3535363" y="260350"/>
              <a:ext cx="1587" cy="6334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2857500" y="230188"/>
              <a:ext cx="1052513" cy="158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1" name="Line 3"/>
            <p:cNvSpPr>
              <a:spLocks noChangeShapeType="1"/>
            </p:cNvSpPr>
            <p:nvPr/>
          </p:nvSpPr>
          <p:spPr bwMode="auto">
            <a:xfrm flipV="1">
              <a:off x="2827338" y="246063"/>
              <a:ext cx="373062" cy="29686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3222625" y="230188"/>
              <a:ext cx="404813" cy="158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0"/>
            <a:ext cx="9144000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- 12  ( к ) /3у4н/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:/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упр.1/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единиц измерения.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1. Выделить основные знания и умения по данному разделу.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Закрепить навыки работы с графиками.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1.Механическое движение. Его характеристики. Относительность скорости, перемещения, траектории механического движения.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2.Прямолинейное равномерное движение. Графики движения.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Прямолинейное и равноускоренное движение.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4.Кинематика движения тела по окружности.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42844" y="0"/>
            <a:ext cx="9001156" cy="30003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пешеход за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проходит путь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м.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путь он пройдет при движении с той же скоростью за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с?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2852936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Скорость =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21"/>
          <p:cNvSpPr txBox="1">
            <a:spLocks noChangeArrowheads="1"/>
          </p:cNvSpPr>
          <p:nvPr/>
        </p:nvSpPr>
        <p:spPr bwMode="auto">
          <a:xfrm>
            <a:off x="4027793" y="2910726"/>
            <a:ext cx="12144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5918" y="3638754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21"/>
          <p:cNvSpPr txBox="1">
            <a:spLocks noChangeArrowheads="1"/>
          </p:cNvSpPr>
          <p:nvPr/>
        </p:nvSpPr>
        <p:spPr bwMode="auto">
          <a:xfrm>
            <a:off x="3214678" y="3781630"/>
            <a:ext cx="1500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TextBox 21"/>
          <p:cNvSpPr txBox="1">
            <a:spLocks noChangeArrowheads="1"/>
          </p:cNvSpPr>
          <p:nvPr/>
        </p:nvSpPr>
        <p:spPr bwMode="auto">
          <a:xfrm>
            <a:off x="4932040" y="2285992"/>
            <a:ext cx="71438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7452320" y="3787900"/>
            <a:ext cx="165618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142852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 график зависимости пути,  пройденного велосипедистом,    от времени.  Определите по этому графику путь, пройденный велосипедистом за интервал времени    от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2с до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4 с.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2" y="2928910"/>
            <a:ext cx="564110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095776"/>
            <a:ext cx="9001156" cy="110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велосипедиста в момент времени 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14314" y="4714884"/>
            <a:ext cx="114297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14282" y="3929066"/>
            <a:ext cx="1142976" cy="42862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428596" y="4143380"/>
            <a:ext cx="8223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endParaRPr lang="ru-RU" sz="4000" dirty="0">
              <a:solidFill>
                <a:srgbClr val="0014AC"/>
              </a:solidFill>
            </a:endParaRPr>
          </a:p>
        </p:txBody>
      </p:sp>
      <p:sp>
        <p:nvSpPr>
          <p:cNvPr id="13" name="TextBox 25"/>
          <p:cNvSpPr txBox="1">
            <a:spLocks noChangeArrowheads="1"/>
          </p:cNvSpPr>
          <p:nvPr/>
        </p:nvSpPr>
        <p:spPr bwMode="auto">
          <a:xfrm>
            <a:off x="6286512" y="4357694"/>
            <a:ext cx="217966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8001025" y="1285860"/>
            <a:ext cx="71438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dirty="0">
              <a:solidFill>
                <a:srgbClr val="0014AC"/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7215206" y="3000372"/>
            <a:ext cx="500066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7668344" y="5517232"/>
            <a:ext cx="144016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2" grpId="0"/>
      <p:bldP spid="13" grpId="0"/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1928803"/>
            <a:ext cx="7334292" cy="483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786414" y="2500306"/>
            <a:ext cx="3357618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Равномерно медленно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29322" y="3214686"/>
            <a:ext cx="321471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Равномерно быстрее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000760" y="5214950"/>
            <a:ext cx="3071834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Равномерно быстро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715140" y="3857628"/>
            <a:ext cx="1571636" cy="50006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215074" y="4500570"/>
            <a:ext cx="2928926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Торможение</a:t>
            </a:r>
          </a:p>
        </p:txBody>
      </p:sp>
      <p:sp>
        <p:nvSpPr>
          <p:cNvPr id="12" name="TextBox 21"/>
          <p:cNvSpPr txBox="1">
            <a:spLocks noChangeArrowheads="1"/>
          </p:cNvSpPr>
          <p:nvPr/>
        </p:nvSpPr>
        <p:spPr bwMode="auto">
          <a:xfrm>
            <a:off x="7703840" y="1772816"/>
            <a:ext cx="144016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204624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точками отмечены положения пяти движущихся слева направо через равные интервалы времени. Интервалы времени между двумя отметками на всех полосах одинаковы. На какой полосе зарегистрировано движение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возрастающей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скоростью?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5357826"/>
            <a:ext cx="7929618" cy="1143008"/>
          </a:xfrm>
          <a:prstGeom prst="rect">
            <a:avLst/>
          </a:prstGeom>
          <a:solidFill>
            <a:srgbClr val="66CCFF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5716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Пловец плывет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течения реки. Определите скорость пловца относительно берега реки, если скорость пловца относительно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2,5 м/с,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скорость течения реки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25"/>
          <p:cNvSpPr txBox="1">
            <a:spLocks noChangeArrowheads="1"/>
          </p:cNvSpPr>
          <p:nvPr/>
        </p:nvSpPr>
        <p:spPr bwMode="auto">
          <a:xfrm>
            <a:off x="5643570" y="1142984"/>
            <a:ext cx="217966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85738" y="3014666"/>
            <a:ext cx="8958262" cy="16287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Пловец плывет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течению реки, скорость его относительно берега реки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 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скорость течения реки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скорость пловца относительно воды?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 м/с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25"/>
          <p:cNvSpPr txBox="1">
            <a:spLocks noChangeArrowheads="1"/>
          </p:cNvSpPr>
          <p:nvPr/>
        </p:nvSpPr>
        <p:spPr bwMode="auto">
          <a:xfrm>
            <a:off x="2786050" y="4516947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00562" y="5786454"/>
            <a:ext cx="107157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500562" y="5643578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575330" y="5786454"/>
            <a:ext cx="43200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596" y="2000240"/>
            <a:ext cx="7929618" cy="1143008"/>
          </a:xfrm>
          <a:prstGeom prst="rect">
            <a:avLst/>
          </a:prstGeom>
          <a:solidFill>
            <a:srgbClr val="66CCFF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143372" y="2428868"/>
            <a:ext cx="107157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143372" y="2285992"/>
            <a:ext cx="684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786314" y="2285992"/>
            <a:ext cx="432000" cy="1588"/>
          </a:xfrm>
          <a:prstGeom prst="straightConnector1">
            <a:avLst/>
          </a:prstGeom>
          <a:ln w="3810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286116" y="2571744"/>
            <a:ext cx="85472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2,5 м/с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2571744"/>
            <a:ext cx="854721" cy="369332"/>
          </a:xfrm>
          <a:prstGeom prst="rect">
            <a:avLst/>
          </a:prstGeom>
          <a:solidFill>
            <a:schemeClr val="bg1"/>
          </a:solidFill>
          <a:ln>
            <a:solidFill>
              <a:srgbClr val="0014AC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0,5 м/с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1916376"/>
            <a:ext cx="736099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м/с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43570" y="5857892"/>
            <a:ext cx="854721" cy="369332"/>
          </a:xfrm>
          <a:prstGeom prst="rect">
            <a:avLst/>
          </a:prstGeom>
          <a:solidFill>
            <a:schemeClr val="bg1"/>
          </a:solidFill>
          <a:ln>
            <a:solidFill>
              <a:srgbClr val="0014AC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0,5 м/с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929190" y="5214950"/>
            <a:ext cx="736099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м/с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500562" y="5929330"/>
            <a:ext cx="85472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2,5 м/с</a:t>
            </a:r>
            <a:endParaRPr lang="ru-RU" dirty="0"/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7308304" y="6165304"/>
            <a:ext cx="1656184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2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27" grpId="0" animBg="1"/>
      <p:bldP spid="6" grpId="0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графики зависимости  модулей скорости от времени для трех тел, движущихся прямолинейно. Какой из графиков соответствует движению, при котором вектор ускорения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равен нулю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1857364"/>
            <a:ext cx="507209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1406" y="4572008"/>
            <a:ext cx="900115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графики зависимости модулей скорости от времени для трех тел, движущихся прямолинейно. Какой из графиков соответствует равноускоренному движению, при котором вектор ускорения направлен 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ротивоположно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вектору скорости?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572496" y="2500306"/>
            <a:ext cx="571504" cy="7302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572496" y="3286124"/>
            <a:ext cx="571504" cy="7302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357554" y="3429000"/>
            <a:ext cx="4071966" cy="584775"/>
            <a:chOff x="4429124" y="5572140"/>
            <a:chExt cx="4071966" cy="584775"/>
          </a:xfrm>
          <a:solidFill>
            <a:schemeClr val="bg2"/>
          </a:solidFill>
        </p:grpSpPr>
        <p:sp>
          <p:nvSpPr>
            <p:cNvPr id="10" name="TextBox 9"/>
            <p:cNvSpPr txBox="1"/>
            <p:nvPr/>
          </p:nvSpPr>
          <p:spPr>
            <a:xfrm>
              <a:off x="4429124" y="5572140"/>
              <a:ext cx="40719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торможение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 rot="16200000" flipH="1">
              <a:off x="7106083" y="5460554"/>
              <a:ext cx="1588" cy="428625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 bwMode="auto">
            <a:xfrm rot="16200000" flipH="1">
              <a:off x="8075721" y="5460554"/>
              <a:ext cx="1588" cy="428625"/>
            </a:xfrm>
            <a:prstGeom prst="straightConnector1">
              <a:avLst/>
            </a:prstGeom>
            <a:grpFill/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4357686" y="1357298"/>
            <a:ext cx="3357583" cy="707886"/>
            <a:chOff x="357158" y="5500702"/>
            <a:chExt cx="3357583" cy="707886"/>
          </a:xfrm>
          <a:solidFill>
            <a:schemeClr val="bg2"/>
          </a:solidFill>
        </p:grpSpPr>
        <p:sp>
          <p:nvSpPr>
            <p:cNvPr id="14" name="TextBox 13"/>
            <p:cNvSpPr txBox="1"/>
            <p:nvPr/>
          </p:nvSpPr>
          <p:spPr>
            <a:xfrm>
              <a:off x="357158" y="5500702"/>
              <a:ext cx="328611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разгон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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 rot="16200000" flipH="1">
              <a:off x="2356627" y="5430059"/>
              <a:ext cx="1588" cy="428625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 bwMode="auto">
            <a:xfrm rot="16200000" flipH="1">
              <a:off x="3499635" y="5430059"/>
              <a:ext cx="1588" cy="428625"/>
            </a:xfrm>
            <a:prstGeom prst="straightConnector1">
              <a:avLst/>
            </a:prstGeom>
            <a:grpFill/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71670" y="2714620"/>
            <a:ext cx="214314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7218626" y="6150114"/>
            <a:ext cx="188987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6" grpId="0"/>
      <p:bldP spid="7" grpId="0" animBg="1"/>
      <p:bldP spid="7" grpId="1" animBg="1"/>
      <p:bldP spid="8" grpId="0" animBg="1"/>
      <p:bldP spid="8" grpId="1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1285860"/>
            <a:ext cx="3958670" cy="30718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зависимости модуля скорости от времени,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определите ускорение прямолинейно движущегося тела в момент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2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  занесите в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81097" y="1214292"/>
            <a:ext cx="1943236" cy="13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8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357158" y="1077909"/>
            <a:ext cx="2069945" cy="10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752445" y="2006597"/>
            <a:ext cx="12573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538325" y="2071678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6"/>
          <p:cNvSpPr txBox="1">
            <a:spLocks noChangeArrowheads="1"/>
          </p:cNvSpPr>
          <p:nvPr/>
        </p:nvSpPr>
        <p:spPr bwMode="auto">
          <a:xfrm>
            <a:off x="1966891" y="3106822"/>
            <a:ext cx="19432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0,5</a:t>
            </a:r>
            <a:endParaRPr lang="ru-RU" sz="8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9"/>
          <p:cNvSpPr txBox="1">
            <a:spLocks noChangeArrowheads="1"/>
          </p:cNvSpPr>
          <p:nvPr/>
        </p:nvSpPr>
        <p:spPr bwMode="auto">
          <a:xfrm>
            <a:off x="285720" y="2643182"/>
            <a:ext cx="15953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681007" y="3643314"/>
            <a:ext cx="1257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395255" y="3714752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4500570"/>
            <a:ext cx="4214842" cy="235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7072330" y="4857760"/>
            <a:ext cx="207167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135729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0" y="6150114"/>
            <a:ext cx="176368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5315830" y="2600753"/>
            <a:ext cx="1389413" cy="1068779"/>
          </a:xfrm>
          <a:custGeom>
            <a:avLst/>
            <a:gdLst>
              <a:gd name="connsiteX0" fmla="*/ 0 w 1389413"/>
              <a:gd name="connsiteY0" fmla="*/ 356260 h 1068779"/>
              <a:gd name="connsiteX1" fmla="*/ 1389413 w 1389413"/>
              <a:gd name="connsiteY1" fmla="*/ 0 h 1068779"/>
              <a:gd name="connsiteX2" fmla="*/ 1365662 w 1389413"/>
              <a:gd name="connsiteY2" fmla="*/ 1068779 h 1068779"/>
              <a:gd name="connsiteX3" fmla="*/ 11875 w 1389413"/>
              <a:gd name="connsiteY3" fmla="*/ 1068779 h 1068779"/>
              <a:gd name="connsiteX4" fmla="*/ 0 w 1389413"/>
              <a:gd name="connsiteY4" fmla="*/ 356260 h 106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413" h="1068779">
                <a:moveTo>
                  <a:pt x="0" y="356260"/>
                </a:moveTo>
                <a:lnTo>
                  <a:pt x="1389413" y="0"/>
                </a:lnTo>
                <a:lnTo>
                  <a:pt x="1365662" y="1068779"/>
                </a:lnTo>
                <a:lnTo>
                  <a:pt x="11875" y="1068779"/>
                </a:lnTo>
                <a:lnTo>
                  <a:pt x="0" y="35626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5500694" y="2786058"/>
            <a:ext cx="857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5219363" y="5162719"/>
            <a:ext cx="1278541" cy="1221897"/>
          </a:xfrm>
          <a:custGeom>
            <a:avLst/>
            <a:gdLst>
              <a:gd name="connsiteX0" fmla="*/ 0 w 1278541"/>
              <a:gd name="connsiteY0" fmla="*/ 809203 h 1221897"/>
              <a:gd name="connsiteX1" fmla="*/ 1262357 w 1278541"/>
              <a:gd name="connsiteY1" fmla="*/ 0 h 1221897"/>
              <a:gd name="connsiteX2" fmla="*/ 1278541 w 1278541"/>
              <a:gd name="connsiteY2" fmla="*/ 1197621 h 1221897"/>
              <a:gd name="connsiteX3" fmla="*/ 16184 w 1278541"/>
              <a:gd name="connsiteY3" fmla="*/ 1221897 h 1221897"/>
              <a:gd name="connsiteX4" fmla="*/ 0 w 1278541"/>
              <a:gd name="connsiteY4" fmla="*/ 809203 h 122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8541" h="1221897">
                <a:moveTo>
                  <a:pt x="0" y="809203"/>
                </a:moveTo>
                <a:lnTo>
                  <a:pt x="1262357" y="0"/>
                </a:lnTo>
                <a:lnTo>
                  <a:pt x="1278541" y="1197621"/>
                </a:lnTo>
                <a:lnTo>
                  <a:pt x="16184" y="1221897"/>
                </a:lnTo>
                <a:lnTo>
                  <a:pt x="0" y="80920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851920" y="5572140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5354968" y="5715016"/>
            <a:ext cx="12144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12м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6" grpId="0"/>
      <p:bldP spid="7" grpId="0"/>
      <p:bldP spid="8" grpId="0"/>
      <p:bldP spid="10" grpId="0"/>
      <p:bldP spid="11" grpId="0"/>
      <p:bldP spid="12" grpId="0"/>
      <p:bldP spid="14" grpId="0" animBg="1"/>
      <p:bldP spid="17" grpId="0"/>
      <p:bldP spid="19" grpId="0" animBg="1"/>
      <p:bldP spid="20" grpId="0" animBg="1"/>
      <p:bldP spid="18" grpId="0"/>
      <p:bldP spid="22" grpId="0" animBg="1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движения пяти тел. Какое из этих тел движется  с  наибольшей  скоростью  в  момент  времени  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=4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785926"/>
            <a:ext cx="356712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 rot="5400000">
            <a:off x="6600354" y="3142454"/>
            <a:ext cx="2000264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643834" y="1428736"/>
            <a:ext cx="77457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.5</a:t>
            </a:r>
            <a:endParaRPr lang="ru-RU" sz="3200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4383089"/>
            <a:ext cx="9144000" cy="18542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движения пяти тел. Какое из этих тел движется  с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скоростью  в  момент 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=1 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5028718" y="3128806"/>
            <a:ext cx="2000264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184489" y="3143248"/>
            <a:ext cx="53091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7362642" y="5580529"/>
            <a:ext cx="145783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11" grpId="0" animBg="1"/>
      <p:bldP spid="5127" grpId="0" animBg="1"/>
      <p:bldP spid="1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из графиков,  представленных 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5,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соответствует движению 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наименьшим по модулю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но отличным от нуля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1643050"/>
            <a:ext cx="32146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4293096"/>
            <a:ext cx="8929718" cy="21431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из графиков, представленных 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рисунке 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соответствует движению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максимальным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модулю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направлении векторов скорости и ускорения?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72462" y="2928934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72396" y="1500174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2714620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21"/>
          <p:cNvSpPr txBox="1">
            <a:spLocks noChangeArrowheads="1"/>
          </p:cNvSpPr>
          <p:nvPr/>
        </p:nvSpPr>
        <p:spPr bwMode="auto">
          <a:xfrm>
            <a:off x="7524328" y="5661248"/>
            <a:ext cx="150019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2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2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2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1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1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 animBg="1"/>
      <p:bldP spid="6" grpId="0"/>
      <p:bldP spid="7" grpId="0"/>
      <p:bldP spid="8" grpId="0" build="p" bldLvl="2" animBg="1" advAuto="100"/>
      <p:bldP spid="8" grpId="1" build="allAtOnce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скоростью будет двигаться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7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начала свободного падения? Начальная скорость равна нулю, ускорение свободного падения принять равным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643050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1643050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+ 9,8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 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1571612"/>
            <a:ext cx="1545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70 м/с</a:t>
            </a:r>
            <a:endParaRPr lang="ru-RU" sz="40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420888"/>
            <a:ext cx="91440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Начальная скорость камня при свободном падении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ускорение свободного падения принять равным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путь пройдет камень при свободном падении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7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м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6108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629262" y="510649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2091474" y="4858488"/>
            <a:ext cx="1402528" cy="1142280"/>
            <a:chOff x="6856" y="7850"/>
            <a:chExt cx="802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3571868" y="514351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4286243" y="4811316"/>
            <a:ext cx="1857212" cy="1339337"/>
            <a:chOff x="6856" y="7821"/>
            <a:chExt cx="1062" cy="836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1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7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5929322" y="514351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507856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7643834" y="4509120"/>
            <a:ext cx="150019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7171" grpId="0"/>
      <p:bldP spid="8" grpId="0"/>
      <p:bldP spid="9" grpId="0"/>
      <p:bldP spid="15" grpId="0"/>
      <p:bldP spid="21" grpId="0"/>
      <p:bldP spid="22" grpId="0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35496" y="-1254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Тело движется по окружности с постоянной по модулю скоростью в направлении по часовой стрелке. Какое направление имеет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вектор  скорости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точке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 6)?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ни одно из 1-4.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1489" y="1857364"/>
            <a:ext cx="287194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4149080"/>
            <a:ext cx="9144000" cy="2214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движется по окружности с постоянной по модулю скоростью в направлении по часовой стрелке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6).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Какое  направление имеет вектор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точке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ни одно из 1-4.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204168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29454" y="2857496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21"/>
          <p:cNvSpPr txBox="1">
            <a:spLocks noChangeArrowheads="1"/>
          </p:cNvSpPr>
          <p:nvPr/>
        </p:nvSpPr>
        <p:spPr bwMode="auto">
          <a:xfrm>
            <a:off x="-32" y="3429000"/>
            <a:ext cx="150019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4</a:t>
            </a:r>
            <a:endParaRPr lang="ru-RU" sz="3600" dirty="0">
              <a:solidFill>
                <a:srgbClr val="FF0000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660232" y="1700808"/>
            <a:ext cx="453970" cy="523220"/>
            <a:chOff x="6660232" y="1700808"/>
            <a:chExt cx="453970" cy="5232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660232" y="1700808"/>
              <a:ext cx="45397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6732240" y="1844824"/>
              <a:ext cx="36004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7020272" y="2268161"/>
            <a:ext cx="537327" cy="584775"/>
            <a:chOff x="7020272" y="2204864"/>
            <a:chExt cx="537327" cy="58477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020272" y="2204864"/>
              <a:ext cx="53732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3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7092280" y="2348880"/>
              <a:ext cx="36004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6" grpId="0"/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 cstate="print"/>
          <a:srcRect l="15647" t="8578" r="14069" b="8432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47359" y="836712"/>
            <a:ext cx="2996053" cy="2650713"/>
            <a:chOff x="13866" y="8388"/>
            <a:chExt cx="2052" cy="2620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15502" y="10559"/>
              <a:ext cx="416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3911" y="8388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9" name="TextBox 8"/>
          <p:cNvSpPr txBox="1"/>
          <p:nvPr/>
        </p:nvSpPr>
        <p:spPr>
          <a:xfrm>
            <a:off x="1475656" y="836712"/>
            <a:ext cx="201622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9428" y="1863767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9"/>
          <p:cNvGrpSpPr/>
          <p:nvPr/>
        </p:nvGrpSpPr>
        <p:grpSpPr>
          <a:xfrm>
            <a:off x="129164" y="1556792"/>
            <a:ext cx="2000319" cy="1235669"/>
            <a:chOff x="785786" y="3973169"/>
            <a:chExt cx="1786005" cy="1235669"/>
          </a:xfrm>
        </p:grpSpPr>
        <p:grpSp>
          <p:nvGrpSpPr>
            <p:cNvPr id="5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6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3" name="Прямая соединительная линия 12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4988088" y="1863767"/>
            <a:ext cx="102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9"/>
          <p:cNvGrpSpPr/>
          <p:nvPr/>
        </p:nvGrpSpPr>
        <p:grpSpPr>
          <a:xfrm>
            <a:off x="2987824" y="1556793"/>
            <a:ext cx="2000319" cy="1279626"/>
            <a:chOff x="785786" y="3973170"/>
            <a:chExt cx="1786005" cy="1279626"/>
          </a:xfrm>
        </p:grpSpPr>
        <p:grpSp>
          <p:nvGrpSpPr>
            <p:cNvPr id="8" name="Группа 135"/>
            <p:cNvGrpSpPr/>
            <p:nvPr/>
          </p:nvGrpSpPr>
          <p:grpSpPr>
            <a:xfrm>
              <a:off x="785786" y="3973170"/>
              <a:ext cx="1786005" cy="1279626"/>
              <a:chOff x="785786" y="3973170"/>
              <a:chExt cx="1786005" cy="1279626"/>
            </a:xfrm>
          </p:grpSpPr>
          <p:grpSp>
            <p:nvGrpSpPr>
              <p:cNvPr id="11" name="Group 15"/>
              <p:cNvGrpSpPr>
                <a:grpSpLocks/>
              </p:cNvGrpSpPr>
              <p:nvPr/>
            </p:nvGrpSpPr>
            <p:grpSpPr bwMode="auto">
              <a:xfrm>
                <a:off x="857225" y="3973170"/>
                <a:ext cx="1714566" cy="1279626"/>
                <a:chOff x="2459" y="7640"/>
                <a:chExt cx="1391" cy="1310"/>
              </a:xfrm>
            </p:grpSpPr>
            <p:sp>
              <p:nvSpPr>
                <p:cNvPr id="2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4" y="8276"/>
                  <a:ext cx="887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∙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0,6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4067944" y="1700808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745900" y="1177588"/>
            <a:ext cx="477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9491640">
            <a:off x="7164288" y="2203449"/>
            <a:ext cx="66118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8100392" y="1412776"/>
            <a:ext cx="1588" cy="1656184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228184" y="1412776"/>
            <a:ext cx="237600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29"/>
          <p:cNvSpPr>
            <a:spLocks noChangeShapeType="1"/>
          </p:cNvSpPr>
          <p:nvPr/>
        </p:nvSpPr>
        <p:spPr bwMode="auto">
          <a:xfrm flipV="1">
            <a:off x="6228184" y="1124744"/>
            <a:ext cx="2232248" cy="1850546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765362" y="3087621"/>
            <a:ext cx="66118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8" grpId="0"/>
      <p:bldP spid="26" grpId="0" animBg="1"/>
      <p:bldP spid="27" grpId="0"/>
      <p:bldP spid="28" grpId="0" animBg="1"/>
      <p:bldP spid="32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28596" y="1857364"/>
            <a:ext cx="2000264" cy="1143008"/>
          </a:xfrm>
          <a:prstGeom prst="round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71462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центростремительное ускорение тела, если оно будет двигаться равномерно по окружности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вдвое большего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радиуса 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той же 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раза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4 раза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20000" flipV="1">
            <a:off x="1500366" y="2421454"/>
            <a:ext cx="724162" cy="2405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6"/>
          <p:cNvSpPr txBox="1">
            <a:spLocks noChangeArrowheads="1"/>
          </p:cNvSpPr>
          <p:nvPr/>
        </p:nvSpPr>
        <p:spPr bwMode="auto">
          <a:xfrm rot="21439219">
            <a:off x="1657761" y="1802272"/>
            <a:ext cx="7143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1571604" y="2428868"/>
            <a:ext cx="64294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428596" y="1857364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42844" y="3071810"/>
            <a:ext cx="90011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центростремительное ускорение тела, если  оно будет двигаться  равномерно по окружности того же радиуса со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 в 2 раза большей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модулю?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раза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4 раза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6"/>
          <p:cNvSpPr txBox="1">
            <a:spLocks noChangeArrowheads="1"/>
          </p:cNvSpPr>
          <p:nvPr/>
        </p:nvSpPr>
        <p:spPr bwMode="auto">
          <a:xfrm rot="21439219">
            <a:off x="3872339" y="1730834"/>
            <a:ext cx="7143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3786182" y="2357430"/>
            <a:ext cx="85725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2643174" y="1785926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20000" flipV="1">
            <a:off x="3714943" y="2370059"/>
            <a:ext cx="724162" cy="2405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142844" y="5357826"/>
            <a:ext cx="121444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20000" flipV="1">
            <a:off x="1071737" y="5941958"/>
            <a:ext cx="724162" cy="2405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6"/>
          <p:cNvSpPr txBox="1">
            <a:spLocks noChangeArrowheads="1"/>
          </p:cNvSpPr>
          <p:nvPr/>
        </p:nvSpPr>
        <p:spPr bwMode="auto">
          <a:xfrm rot="21439219">
            <a:off x="1014591" y="5221581"/>
            <a:ext cx="11299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1142976" y="6017614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0" y="4572008"/>
            <a:ext cx="321467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1071546"/>
            <a:ext cx="3286116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1"/>
          <p:cNvSpPr txBox="1">
            <a:spLocks noChangeArrowheads="1"/>
          </p:cNvSpPr>
          <p:nvPr/>
        </p:nvSpPr>
        <p:spPr bwMode="auto">
          <a:xfrm>
            <a:off x="7643834" y="4941168"/>
            <a:ext cx="150019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4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7" grpId="0"/>
      <p:bldP spid="8" grpId="0"/>
      <p:bldP spid="9219" grpId="0"/>
      <p:bldP spid="14" grpId="0"/>
      <p:bldP spid="15" grpId="0"/>
      <p:bldP spid="16" grpId="0"/>
      <p:bldP spid="18" grpId="0"/>
      <p:bldP spid="20" grpId="0"/>
      <p:bldP spid="21" grpId="0"/>
      <p:bldP spid="22" grpId="0" animBg="1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6815" y="1214422"/>
            <a:ext cx="431146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4714876" y="3000372"/>
            <a:ext cx="2080586" cy="956720"/>
            <a:chOff x="2532657" y="3472412"/>
            <a:chExt cx="1731465" cy="956720"/>
          </a:xfrm>
        </p:grpSpPr>
        <p:sp>
          <p:nvSpPr>
            <p:cNvPr id="13" name="Прямоугольный треугольник 12"/>
            <p:cNvSpPr/>
            <p:nvPr/>
          </p:nvSpPr>
          <p:spPr>
            <a:xfrm flipH="1">
              <a:off x="2714612" y="3500438"/>
              <a:ext cx="1428760" cy="928694"/>
            </a:xfrm>
            <a:prstGeom prst="rtTriangle">
              <a:avLst/>
            </a:prstGeom>
            <a:solidFill>
              <a:schemeClr val="accent1">
                <a:alpha val="52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 rot="19643117">
              <a:off x="2532657" y="3472412"/>
              <a:ext cx="1731465" cy="700391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7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четырех тел. Какое из этих тел прошло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путь за интервал времени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=0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5680083" y="3048945"/>
            <a:ext cx="1928826" cy="158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 flipH="1">
            <a:off x="5058418" y="2928934"/>
            <a:ext cx="1571636" cy="1000132"/>
          </a:xfrm>
          <a:prstGeom prst="rect">
            <a:avLst/>
          </a:prstGeom>
          <a:solidFill>
            <a:srgbClr val="365D21">
              <a:alpha val="5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V="1">
            <a:off x="5666113" y="1808469"/>
            <a:ext cx="548376" cy="1692554"/>
          </a:xfrm>
          <a:prstGeom prst="triangle">
            <a:avLst>
              <a:gd name="adj" fmla="val 1061"/>
            </a:avLst>
          </a:prstGeom>
          <a:solidFill>
            <a:srgbClr val="365D2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4293096"/>
            <a:ext cx="9144000" cy="18573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7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представлены графики зависимости от времени модулей скорости четырех тел.  Какое из этих тел прошло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наименьший  путь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 интервал  времени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=0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с?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04310" y="3214686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1714488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714348" y="2071678"/>
            <a:ext cx="1857388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0" y="3429000"/>
            <a:ext cx="150019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244" grpId="0" animBg="1"/>
      <p:bldP spid="10" grpId="0"/>
      <p:bldP spid="11" grpId="0"/>
      <p:bldP spid="12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44008" y="1700808"/>
            <a:ext cx="4499992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равен путь пройденный телом за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четвёртую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после начала свободного падения? (ускорение свободного падения принять равным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921793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000095" y="1589597"/>
            <a:ext cx="1857212" cy="1339337"/>
            <a:chOff x="6856" y="7821"/>
            <a:chExt cx="1062" cy="836"/>
          </a:xfrm>
        </p:grpSpPr>
        <p:sp>
          <p:nvSpPr>
            <p:cNvPr id="7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4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2643174" y="192179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1856849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404006"/>
            <a:ext cx="107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2"/>
          <p:cNvGrpSpPr>
            <a:grpSpLocks/>
          </p:cNvGrpSpPr>
          <p:nvPr/>
        </p:nvGrpSpPr>
        <p:grpSpPr bwMode="auto">
          <a:xfrm>
            <a:off x="928657" y="3089795"/>
            <a:ext cx="1857212" cy="1339337"/>
            <a:chOff x="6856" y="7821"/>
            <a:chExt cx="1062" cy="836"/>
          </a:xfrm>
        </p:grpSpPr>
        <p:sp>
          <p:nvSpPr>
            <p:cNvPr id="15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1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3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2357454" y="340400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28926" y="3357047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0" y="5783065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5008" y="5711627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80-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45=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72396" y="5711627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35м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1856561" y="4143380"/>
            <a:ext cx="471490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432480" y="3711132"/>
            <a:ext cx="3852000" cy="1588"/>
          </a:xfrm>
          <a:prstGeom prst="lin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авая фигурная скобка 27"/>
          <p:cNvSpPr/>
          <p:nvPr/>
        </p:nvSpPr>
        <p:spPr>
          <a:xfrm>
            <a:off x="4344038" y="5715016"/>
            <a:ext cx="214314" cy="78581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1"/>
          <p:cNvSpPr txBox="1">
            <a:spLocks noChangeArrowheads="1"/>
          </p:cNvSpPr>
          <p:nvPr/>
        </p:nvSpPr>
        <p:spPr bwMode="auto">
          <a:xfrm>
            <a:off x="0" y="5796553"/>
            <a:ext cx="192879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9" grpId="0"/>
      <p:bldP spid="20" grpId="0"/>
      <p:bldP spid="21" grpId="0"/>
      <p:bldP spid="22" grpId="0"/>
      <p:bldP spid="23" grpId="0"/>
      <p:bldP spid="28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5072066" y="142852"/>
            <a:ext cx="3857636" cy="3071834"/>
            <a:chOff x="7740" y="4380"/>
            <a:chExt cx="3600" cy="2609"/>
          </a:xfrm>
        </p:grpSpPr>
        <p:grpSp>
          <p:nvGrpSpPr>
            <p:cNvPr id="7170" name="Group 2"/>
            <p:cNvGrpSpPr>
              <a:grpSpLocks/>
            </p:cNvGrpSpPr>
            <p:nvPr/>
          </p:nvGrpSpPr>
          <p:grpSpPr bwMode="auto">
            <a:xfrm>
              <a:off x="7740" y="4681"/>
              <a:ext cx="3600" cy="2308"/>
              <a:chOff x="1080" y="4692"/>
              <a:chExt cx="3600" cy="2308"/>
            </a:xfrm>
          </p:grpSpPr>
          <p:grpSp>
            <p:nvGrpSpPr>
              <p:cNvPr id="7171" name="Group 3"/>
              <p:cNvGrpSpPr>
                <a:grpSpLocks/>
              </p:cNvGrpSpPr>
              <p:nvPr/>
            </p:nvGrpSpPr>
            <p:grpSpPr bwMode="auto">
              <a:xfrm>
                <a:off x="1080" y="4692"/>
                <a:ext cx="3600" cy="2199"/>
                <a:chOff x="12281" y="7785"/>
                <a:chExt cx="3364" cy="1917"/>
              </a:xfrm>
            </p:grpSpPr>
            <p:grpSp>
              <p:nvGrpSpPr>
                <p:cNvPr id="7172" name="Group 4"/>
                <p:cNvGrpSpPr>
                  <a:grpSpLocks/>
                </p:cNvGrpSpPr>
                <p:nvPr/>
              </p:nvGrpSpPr>
              <p:grpSpPr bwMode="auto">
                <a:xfrm>
                  <a:off x="12281" y="7785"/>
                  <a:ext cx="3364" cy="1917"/>
                  <a:chOff x="4678" y="2359"/>
                  <a:chExt cx="3364" cy="1917"/>
                </a:xfrm>
              </p:grpSpPr>
              <p:grpSp>
                <p:nvGrpSpPr>
                  <p:cNvPr id="7173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809" y="2760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74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75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76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77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78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49" y="2545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80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612" y="2359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1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3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8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85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18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01" y="3177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187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8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9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90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91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9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2454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3272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51" y="2948"/>
                    <a:ext cx="576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60" y="3363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56" y="2944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197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458" y="3756"/>
                    <a:ext cx="2190" cy="520"/>
                    <a:chOff x="5458" y="3732"/>
                    <a:chExt cx="2190" cy="520"/>
                  </a:xfrm>
                </p:grpSpPr>
                <p:grpSp>
                  <p:nvGrpSpPr>
                    <p:cNvPr id="7198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62" y="3732"/>
                      <a:ext cx="1108" cy="520"/>
                      <a:chOff x="1515" y="3554"/>
                      <a:chExt cx="867" cy="370"/>
                    </a:xfrm>
                  </p:grpSpPr>
                  <p:grpSp>
                    <p:nvGrpSpPr>
                      <p:cNvPr id="719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10" y="3554"/>
                        <a:ext cx="465" cy="370"/>
                        <a:chOff x="9754" y="4908"/>
                        <a:chExt cx="598" cy="530"/>
                      </a:xfrm>
                    </p:grpSpPr>
                    <p:sp>
                      <p:nvSpPr>
                        <p:cNvPr id="720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4" y="4908"/>
                          <a:ext cx="598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201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0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7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20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5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20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72" y="3904"/>
                      <a:ext cx="576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58" y="3915"/>
                      <a:ext cx="54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206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45" y="2956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207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678" y="279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08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9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21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7858" y="2772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1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12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3202" y="7971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5047" y="7973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215" name="Text Box 47"/>
              <p:cNvSpPr txBox="1">
                <a:spLocks noChangeArrowheads="1"/>
              </p:cNvSpPr>
              <p:nvPr/>
            </p:nvSpPr>
            <p:spPr bwMode="auto">
              <a:xfrm>
                <a:off x="2080" y="535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1260" y="487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7" name="Text Box 49"/>
              <p:cNvSpPr txBox="1">
                <a:spLocks noChangeArrowheads="1"/>
              </p:cNvSpPr>
              <p:nvPr/>
            </p:nvSpPr>
            <p:spPr bwMode="auto">
              <a:xfrm>
                <a:off x="2040" y="4911"/>
                <a:ext cx="720" cy="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8" name="Text Box 50"/>
              <p:cNvSpPr txBox="1">
                <a:spLocks noChangeArrowheads="1"/>
              </p:cNvSpPr>
              <p:nvPr/>
            </p:nvSpPr>
            <p:spPr bwMode="auto">
              <a:xfrm>
                <a:off x="2884" y="5672"/>
                <a:ext cx="854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9" name="Text Box 51"/>
              <p:cNvSpPr txBox="1">
                <a:spLocks noChangeArrowheads="1"/>
              </p:cNvSpPr>
              <p:nvPr/>
            </p:nvSpPr>
            <p:spPr bwMode="auto">
              <a:xfrm>
                <a:off x="3040" y="6471"/>
                <a:ext cx="108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12В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0" name="Text Box 52"/>
              <p:cNvSpPr txBox="1">
                <a:spLocks noChangeArrowheads="1"/>
              </p:cNvSpPr>
              <p:nvPr/>
            </p:nvSpPr>
            <p:spPr bwMode="auto">
              <a:xfrm>
                <a:off x="2891" y="4704"/>
                <a:ext cx="900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Ом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1" name="Text Box 53"/>
              <p:cNvSpPr txBox="1">
                <a:spLocks noChangeArrowheads="1"/>
              </p:cNvSpPr>
              <p:nvPr/>
            </p:nvSpPr>
            <p:spPr bwMode="auto">
              <a:xfrm>
                <a:off x="1080" y="5940"/>
                <a:ext cx="90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Рис.1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22" name="Text Box 54"/>
            <p:cNvSpPr txBox="1">
              <a:spLocks noChangeArrowheads="1"/>
            </p:cNvSpPr>
            <p:nvPr/>
          </p:nvSpPr>
          <p:spPr bwMode="auto">
            <a:xfrm>
              <a:off x="9620" y="438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23" name="Text Box 55"/>
            <p:cNvSpPr txBox="1">
              <a:spLocks noChangeArrowheads="1"/>
            </p:cNvSpPr>
            <p:nvPr/>
          </p:nvSpPr>
          <p:spPr bwMode="auto">
            <a:xfrm>
              <a:off x="9660" y="582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0" y="0"/>
            <a:ext cx="500062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сопротивлении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12700" y="3000372"/>
            <a:ext cx="9131300" cy="8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 R2?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Группа 17"/>
          <p:cNvGrpSpPr/>
          <p:nvPr/>
        </p:nvGrpSpPr>
        <p:grpSpPr>
          <a:xfrm>
            <a:off x="142844" y="1522918"/>
            <a:ext cx="1428759" cy="1168800"/>
            <a:chOff x="5268079" y="4569370"/>
            <a:chExt cx="1428759" cy="11688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17"/>
          <p:cNvGrpSpPr/>
          <p:nvPr/>
        </p:nvGrpSpPr>
        <p:grpSpPr>
          <a:xfrm>
            <a:off x="1785918" y="1474382"/>
            <a:ext cx="2000264" cy="1168800"/>
            <a:chOff x="5268079" y="4569370"/>
            <a:chExt cx="2000264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19" y="4569370"/>
              <a:ext cx="127522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112470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Ом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125335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3929058" y="1714488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Группа 17"/>
          <p:cNvGrpSpPr/>
          <p:nvPr/>
        </p:nvGrpSpPr>
        <p:grpSpPr>
          <a:xfrm>
            <a:off x="0" y="3786190"/>
            <a:ext cx="1643041" cy="1168800"/>
            <a:chOff x="5053797" y="4569370"/>
            <a:chExt cx="1643041" cy="1168800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17"/>
          <p:cNvGrpSpPr/>
          <p:nvPr/>
        </p:nvGrpSpPr>
        <p:grpSpPr>
          <a:xfrm>
            <a:off x="1857356" y="3714752"/>
            <a:ext cx="1857387" cy="1168800"/>
            <a:chOff x="5053797" y="4569370"/>
            <a:chExt cx="1857387" cy="116880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071934" y="4071942"/>
            <a:ext cx="85725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72066" y="3857628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7715272" y="392906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61163" y="5714828"/>
            <a:ext cx="3010639" cy="1115269"/>
            <a:chOff x="3612737" y="5691079"/>
            <a:chExt cx="3010639" cy="1115269"/>
          </a:xfrm>
        </p:grpSpPr>
        <p:grpSp>
          <p:nvGrpSpPr>
            <p:cNvPr id="85" name="Группа 17"/>
            <p:cNvGrpSpPr/>
            <p:nvPr/>
          </p:nvGrpSpPr>
          <p:grpSpPr>
            <a:xfrm>
              <a:off x="3612737" y="5691079"/>
              <a:ext cx="1187477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Прямоугольник 85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Группа 17"/>
            <p:cNvGrpSpPr/>
            <p:nvPr/>
          </p:nvGrpSpPr>
          <p:grpSpPr>
            <a:xfrm>
              <a:off x="4728779" y="5737484"/>
              <a:ext cx="1228349" cy="1021365"/>
              <a:chOff x="5873395" y="4453401"/>
              <a:chExt cx="1680901" cy="1183373"/>
            </a:xfrm>
            <a:solidFill>
              <a:schemeClr val="bg1"/>
            </a:solidFill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5929755" y="5030561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Группа 17"/>
            <p:cNvGrpSpPr/>
            <p:nvPr/>
          </p:nvGrpSpPr>
          <p:grpSpPr>
            <a:xfrm>
              <a:off x="5871788" y="5737486"/>
              <a:ext cx="751588" cy="1021367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6" name="Группа 115"/>
          <p:cNvGrpSpPr/>
          <p:nvPr/>
        </p:nvGrpSpPr>
        <p:grpSpPr>
          <a:xfrm>
            <a:off x="3143244" y="5742731"/>
            <a:ext cx="2644974" cy="1115269"/>
            <a:chOff x="3612741" y="5691079"/>
            <a:chExt cx="2644974" cy="1115269"/>
          </a:xfrm>
        </p:grpSpPr>
        <p:grpSp>
          <p:nvGrpSpPr>
            <p:cNvPr id="117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0" name="Прямая соединительная линия 129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Группа 17"/>
            <p:cNvGrpSpPr/>
            <p:nvPr/>
          </p:nvGrpSpPr>
          <p:grpSpPr>
            <a:xfrm>
              <a:off x="4574407" y="5737480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782461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Группа 17"/>
            <p:cNvGrpSpPr/>
            <p:nvPr/>
          </p:nvGrpSpPr>
          <p:grpSpPr>
            <a:xfrm>
              <a:off x="5506127" y="5749364"/>
              <a:ext cx="751588" cy="1021368"/>
              <a:chOff x="5373032" y="4467160"/>
              <a:chExt cx="1028492" cy="1183375"/>
            </a:xfrm>
            <a:solidFill>
              <a:schemeClr val="bg1"/>
            </a:solidFill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5413142" y="5044322"/>
                <a:ext cx="988382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Прямоугольник 130"/>
          <p:cNvSpPr/>
          <p:nvPr/>
        </p:nvSpPr>
        <p:spPr>
          <a:xfrm>
            <a:off x="5715008" y="5643578"/>
            <a:ext cx="12858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929322" y="6213850"/>
            <a:ext cx="500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0" y="578645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4" name="Группа 17"/>
          <p:cNvGrpSpPr/>
          <p:nvPr/>
        </p:nvGrpSpPr>
        <p:grpSpPr>
          <a:xfrm>
            <a:off x="7286613" y="5286388"/>
            <a:ext cx="1857387" cy="1168800"/>
            <a:chOff x="5053797" y="4569370"/>
            <a:chExt cx="1857387" cy="1168800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1121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5541E-6 L 0.24791 -0.019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-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011E-7 L 0.38576 -0.5723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951E-7 L -0.26475 -0.4195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5" grpId="0"/>
      <p:bldP spid="7226" grpId="0"/>
      <p:bldP spid="7227" grpId="0"/>
      <p:bldP spid="71" grpId="0" animBg="1"/>
      <p:bldP spid="71" grpId="1" animBg="1"/>
      <p:bldP spid="82" grpId="0" animBg="1"/>
      <p:bldP spid="82" grpId="1" animBg="1"/>
      <p:bldP spid="83" grpId="0" animBg="1"/>
      <p:bldP spid="84" grpId="0" animBg="1"/>
      <p:bldP spid="84" grpId="1" animBg="1"/>
      <p:bldP spid="131" grpId="0" animBg="1"/>
      <p:bldP spid="131" grpId="1" animBg="1"/>
      <p:bldP spid="132" grpId="0" animBg="1"/>
      <p:bldP spid="132" grpId="1" animBg="1"/>
      <p:bldP spid="1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49394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48114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585511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985983" y="300037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28596" y="414338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477352" y="402780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53302" y="414752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508110" y="400050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286676" y="404502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0" y="4857760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2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0034" y="5558869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928662" y="5582868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143372" y="411608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500702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826730" y="4711495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500034" y="478632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011695" y="5429264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70762" y="515126"/>
            <a:ext cx="645814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133"/>
          <p:cNvGrpSpPr/>
          <p:nvPr/>
        </p:nvGrpSpPr>
        <p:grpSpPr>
          <a:xfrm>
            <a:off x="71406" y="1434100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-32" y="200024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Выкипела и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4"/>
          <p:cNvGrpSpPr/>
          <p:nvPr/>
        </p:nvGrpSpPr>
        <p:grpSpPr>
          <a:xfrm>
            <a:off x="1327836" y="292893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0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2690546" y="4068553"/>
            <a:ext cx="1667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785818" y="404144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5548922" y="411288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3071802" y="471149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759150" y="4786322"/>
            <a:ext cx="2442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2402420" y="5610164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3956354" y="5572140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5143504" y="5572140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642910" y="61303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1214414" y="6143644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6426190" y="387660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=1100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2428860" y="6072206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7914176" y="6362164"/>
            <a:ext cx="12663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3069663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6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0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2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3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4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56" grpId="0"/>
      <p:bldP spid="58" grpId="0"/>
      <p:bldP spid="59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1" grpId="0"/>
      <p:bldP spid="83" grpId="0"/>
      <p:bldP spid="84" grpId="0"/>
      <p:bldP spid="85" grpId="0"/>
      <p:bldP spid="86" grpId="0"/>
      <p:bldP spid="87" grpId="0"/>
      <p:bldP spid="91" grpId="0"/>
      <p:bldP spid="92" grpId="0"/>
      <p:bldP spid="94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8" grpId="0"/>
      <p:bldP spid="189" grpId="0"/>
      <p:bldP spid="189" grpId="1"/>
      <p:bldP spid="120" grpId="0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95" grpId="0" animBg="1"/>
      <p:bldP spid="9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68664" y="922215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3168664" y="526712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3356308" y="1868794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0" y="78579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67616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1843708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142908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54"/>
          <p:cNvGrpSpPr/>
          <p:nvPr/>
        </p:nvGrpSpPr>
        <p:grpSpPr>
          <a:xfrm>
            <a:off x="1453862" y="1214422"/>
            <a:ext cx="1403626" cy="872023"/>
            <a:chOff x="1497475" y="4995752"/>
            <a:chExt cx="1724143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497475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29</a:t>
              </a:r>
              <a:endParaRPr lang="ru-RU" sz="1100" b="1" dirty="0"/>
            </a:p>
          </p:txBody>
        </p:sp>
        <p:grpSp>
          <p:nvGrpSpPr>
            <p:cNvPr id="28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5281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70644" y="2000240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21677" y="2594898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923928" y="220486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961274" y="3018115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спиртом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186093" y="2959685"/>
            <a:ext cx="1528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36480" y="3284984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019671" y="322778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71202" y="235743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428860" y="332727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7620" y="3355852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684384" y="714132"/>
            <a:ext cx="4691" cy="20004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834175" y="64729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98659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1427584"/>
            <a:ext cx="1774817" cy="78984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57350" y="141277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119675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2604" y="396055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321380" y="3789040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272900" y="4495218"/>
            <a:ext cx="4475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714744" y="4499482"/>
            <a:ext cx="1505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386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42894" y="454188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338240" y="4379962"/>
            <a:ext cx="21621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500430" y="3894303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0,6кг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179229" y="3871435"/>
            <a:ext cx="6046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80415" y="4365104"/>
            <a:ext cx="200395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812360" y="4437112"/>
            <a:ext cx="130072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13гр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44" t="40494" r="23503" b="46240"/>
          <a:stretch>
            <a:fillRect/>
          </a:stretch>
        </p:blipFill>
        <p:spPr bwMode="auto">
          <a:xfrm>
            <a:off x="-36512" y="5373216"/>
            <a:ext cx="9180512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Прямоугольник 98"/>
          <p:cNvSpPr/>
          <p:nvPr/>
        </p:nvSpPr>
        <p:spPr>
          <a:xfrm>
            <a:off x="-36512" y="4983787"/>
            <a:ext cx="12663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293387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000"/>
                            </p:stCondLst>
                            <p:childTnLst>
                              <p:par>
                                <p:cTn id="2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43" grpId="0"/>
      <p:bldP spid="44" grpId="0"/>
      <p:bldP spid="49" grpId="0"/>
      <p:bldP spid="56" grpId="0"/>
      <p:bldP spid="58" grpId="0"/>
      <p:bldP spid="58" grpId="1"/>
      <p:bldP spid="59" grpId="0"/>
      <p:bldP spid="59" grpId="1"/>
      <p:bldP spid="64" grpId="0"/>
      <p:bldP spid="65" grpId="0"/>
      <p:bldP spid="66" grpId="0"/>
      <p:bldP spid="68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1" grpId="0"/>
      <p:bldP spid="82" grpId="0"/>
      <p:bldP spid="83" grpId="0"/>
      <p:bldP spid="84" grpId="0"/>
      <p:bldP spid="87" grpId="0"/>
      <p:bldP spid="87" grpId="1"/>
      <p:bldP spid="88" grpId="0"/>
      <p:bldP spid="91" grpId="0"/>
      <p:bldP spid="92" grpId="0"/>
      <p:bldP spid="95" grpId="0" animBg="1"/>
      <p:bldP spid="97" grpId="0" animBg="1"/>
      <p:bldP spid="97" grpId="1" animBg="1"/>
      <p:bldP spid="9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44" t="40494" r="23503" b="46240"/>
          <a:stretch>
            <a:fillRect/>
          </a:stretch>
        </p:blipFill>
        <p:spPr bwMode="auto">
          <a:xfrm>
            <a:off x="0" y="0"/>
            <a:ext cx="8840006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29" t="58386" r="8130" b="22388"/>
          <a:stretch>
            <a:fillRect/>
          </a:stretch>
        </p:blipFill>
        <p:spPr bwMode="auto">
          <a:xfrm>
            <a:off x="4784429" y="1196752"/>
            <a:ext cx="435957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307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307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307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307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307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7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01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31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0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24411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то\IMG_025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0"/>
            <a:ext cx="8775513" cy="3500438"/>
          </a:xfrm>
          <a:prstGeom prst="rect">
            <a:avLst/>
          </a:prstGeom>
          <a:noFill/>
        </p:spPr>
      </p:pic>
      <p:cxnSp>
        <p:nvCxnSpPr>
          <p:cNvPr id="93" name="Прямая со стрелкой 92"/>
          <p:cNvCxnSpPr/>
          <p:nvPr/>
        </p:nvCxnSpPr>
        <p:spPr>
          <a:xfrm>
            <a:off x="571472" y="1641462"/>
            <a:ext cx="271464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3364184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3370020" y="235663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4572000" y="7842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4643438" y="25003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 Box 13"/>
          <p:cNvSpPr txBox="1">
            <a:spLocks noChangeArrowheads="1"/>
          </p:cNvSpPr>
          <p:nvPr/>
        </p:nvSpPr>
        <p:spPr bwMode="auto">
          <a:xfrm>
            <a:off x="3786182" y="1571612"/>
            <a:ext cx="500065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 Box 13"/>
          <p:cNvSpPr txBox="1">
            <a:spLocks noChangeArrowheads="1"/>
          </p:cNvSpPr>
          <p:nvPr/>
        </p:nvSpPr>
        <p:spPr bwMode="auto">
          <a:xfrm>
            <a:off x="7572397" y="1571612"/>
            <a:ext cx="500065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5400000" flipH="1" flipV="1">
            <a:off x="7814469" y="148504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5400000" flipH="1" flipV="1">
            <a:off x="7788711" y="23574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2"/>
          <p:cNvGrpSpPr/>
          <p:nvPr/>
        </p:nvGrpSpPr>
        <p:grpSpPr>
          <a:xfrm>
            <a:off x="2143108" y="3714752"/>
            <a:ext cx="2643206" cy="428628"/>
            <a:chOff x="3901429" y="3786190"/>
            <a:chExt cx="2519864" cy="428628"/>
          </a:xfrm>
        </p:grpSpPr>
        <p:grpSp>
          <p:nvGrpSpPr>
            <p:cNvPr id="3" name="Группа 179"/>
            <p:cNvGrpSpPr/>
            <p:nvPr/>
          </p:nvGrpSpPr>
          <p:grpSpPr>
            <a:xfrm>
              <a:off x="3901429" y="3786190"/>
              <a:ext cx="2519864" cy="428628"/>
              <a:chOff x="3901429" y="7750867"/>
              <a:chExt cx="1384859" cy="428628"/>
            </a:xfrm>
          </p:grpSpPr>
          <p:sp>
            <p:nvSpPr>
              <p:cNvPr id="107" name="Line 22"/>
              <p:cNvSpPr>
                <a:spLocks noChangeShapeType="1"/>
              </p:cNvSpPr>
              <p:nvPr/>
            </p:nvSpPr>
            <p:spPr bwMode="auto">
              <a:xfrm flipH="1">
                <a:off x="3901429" y="7938783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Rectangle 24"/>
              <p:cNvSpPr>
                <a:spLocks noChangeArrowheads="1"/>
              </p:cNvSpPr>
              <p:nvPr/>
            </p:nvSpPr>
            <p:spPr bwMode="auto">
              <a:xfrm>
                <a:off x="4149099" y="7750867"/>
                <a:ext cx="698559" cy="428628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7952508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6" name="Text Box 13"/>
            <p:cNvSpPr txBox="1">
              <a:spLocks noChangeArrowheads="1"/>
            </p:cNvSpPr>
            <p:nvPr/>
          </p:nvSpPr>
          <p:spPr bwMode="auto">
            <a:xfrm>
              <a:off x="4310056" y="3786190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23"/>
          <p:cNvSpPr>
            <a:spLocks noChangeArrowheads="1"/>
          </p:cNvSpPr>
          <p:nvPr/>
        </p:nvSpPr>
        <p:spPr bwMode="auto">
          <a:xfrm>
            <a:off x="1515987" y="3786190"/>
            <a:ext cx="698559" cy="237343"/>
          </a:xfrm>
          <a:prstGeom prst="rect">
            <a:avLst/>
          </a:prstGeom>
          <a:solidFill>
            <a:srgbClr val="0033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3"/>
          <p:cNvSpPr txBox="1">
            <a:spLocks noChangeArrowheads="1"/>
          </p:cNvSpPr>
          <p:nvPr/>
        </p:nvSpPr>
        <p:spPr bwMode="auto">
          <a:xfrm>
            <a:off x="1688722" y="3734674"/>
            <a:ext cx="642942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13"/>
          <p:cNvSpPr txBox="1">
            <a:spLocks noChangeArrowheads="1"/>
          </p:cNvSpPr>
          <p:nvPr/>
        </p:nvSpPr>
        <p:spPr bwMode="auto">
          <a:xfrm>
            <a:off x="6396588" y="870111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13"/>
          <p:cNvSpPr txBox="1">
            <a:spLocks noChangeArrowheads="1"/>
          </p:cNvSpPr>
          <p:nvPr/>
        </p:nvSpPr>
        <p:spPr bwMode="auto">
          <a:xfrm>
            <a:off x="4424495" y="908748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 Box 13"/>
          <p:cNvSpPr txBox="1">
            <a:spLocks noChangeArrowheads="1"/>
          </p:cNvSpPr>
          <p:nvPr/>
        </p:nvSpPr>
        <p:spPr bwMode="auto">
          <a:xfrm>
            <a:off x="4423288" y="2643182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D4D1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 Box 13"/>
          <p:cNvSpPr txBox="1">
            <a:spLocks noChangeArrowheads="1"/>
          </p:cNvSpPr>
          <p:nvPr/>
        </p:nvSpPr>
        <p:spPr bwMode="auto">
          <a:xfrm>
            <a:off x="6572265" y="2643182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31"/>
          <p:cNvGrpSpPr/>
          <p:nvPr/>
        </p:nvGrpSpPr>
        <p:grpSpPr>
          <a:xfrm>
            <a:off x="142844" y="4053669"/>
            <a:ext cx="3357586" cy="1018405"/>
            <a:chOff x="285909" y="5214950"/>
            <a:chExt cx="3357586" cy="1018405"/>
          </a:xfrm>
        </p:grpSpPr>
        <p:sp>
          <p:nvSpPr>
            <p:cNvPr id="133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37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38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6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7" name="Группа 145"/>
          <p:cNvGrpSpPr/>
          <p:nvPr/>
        </p:nvGrpSpPr>
        <p:grpSpPr>
          <a:xfrm>
            <a:off x="214282" y="5000636"/>
            <a:ext cx="3071834" cy="1000132"/>
            <a:chOff x="285909" y="5214950"/>
            <a:chExt cx="2928958" cy="1018405"/>
          </a:xfrm>
        </p:grpSpPr>
        <p:sp>
          <p:nvSpPr>
            <p:cNvPr id="147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8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161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51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52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9" name="Группа 164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60" name="Text Box 11"/>
          <p:cNvSpPr txBox="1">
            <a:spLocks noChangeArrowheads="1"/>
          </p:cNvSpPr>
          <p:nvPr/>
        </p:nvSpPr>
        <p:spPr bwMode="auto">
          <a:xfrm>
            <a:off x="200844" y="589883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 Box 11"/>
          <p:cNvSpPr txBox="1">
            <a:spLocks noChangeArrowheads="1"/>
          </p:cNvSpPr>
          <p:nvPr/>
        </p:nvSpPr>
        <p:spPr bwMode="auto">
          <a:xfrm>
            <a:off x="1058100" y="5929330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62" name="Text Box 11"/>
          <p:cNvSpPr txBox="1">
            <a:spLocks noChangeArrowheads="1"/>
          </p:cNvSpPr>
          <p:nvPr/>
        </p:nvSpPr>
        <p:spPr bwMode="auto">
          <a:xfrm>
            <a:off x="1129538" y="6041712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63" name="Text Box 11"/>
          <p:cNvSpPr txBox="1">
            <a:spLocks noChangeArrowheads="1"/>
          </p:cNvSpPr>
          <p:nvPr/>
        </p:nvSpPr>
        <p:spPr bwMode="auto">
          <a:xfrm>
            <a:off x="4786314" y="364331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5527990" y="371475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73" name="Text Box 36"/>
          <p:cNvSpPr txBox="1">
            <a:spLocks noChangeArrowheads="1"/>
          </p:cNvSpPr>
          <p:nvPr/>
        </p:nvSpPr>
        <p:spPr bwMode="auto">
          <a:xfrm>
            <a:off x="2231124" y="1071546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73"/>
          <p:cNvGrpSpPr/>
          <p:nvPr/>
        </p:nvGrpSpPr>
        <p:grpSpPr>
          <a:xfrm>
            <a:off x="1653229" y="1071547"/>
            <a:ext cx="1632887" cy="908771"/>
            <a:chOff x="1653229" y="1020031"/>
            <a:chExt cx="1632887" cy="908771"/>
          </a:xfrm>
        </p:grpSpPr>
        <p:sp>
          <p:nvSpPr>
            <p:cNvPr id="172" name="Oval 37"/>
            <p:cNvSpPr>
              <a:spLocks noChangeArrowheads="1"/>
            </p:cNvSpPr>
            <p:nvPr/>
          </p:nvSpPr>
          <p:spPr bwMode="auto">
            <a:xfrm>
              <a:off x="2226631" y="1020031"/>
              <a:ext cx="503546" cy="500066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8"/>
            <p:cNvSpPr>
              <a:spLocks noChangeShapeType="1"/>
            </p:cNvSpPr>
            <p:nvPr/>
          </p:nvSpPr>
          <p:spPr bwMode="auto">
            <a:xfrm>
              <a:off x="2733088" y="1318852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Line 39"/>
            <p:cNvSpPr>
              <a:spLocks noChangeShapeType="1"/>
            </p:cNvSpPr>
            <p:nvPr/>
          </p:nvSpPr>
          <p:spPr bwMode="auto">
            <a:xfrm>
              <a:off x="1660506" y="1319963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Line 40"/>
            <p:cNvSpPr>
              <a:spLocks noChangeShapeType="1"/>
            </p:cNvSpPr>
            <p:nvPr/>
          </p:nvSpPr>
          <p:spPr bwMode="auto">
            <a:xfrm>
              <a:off x="1653229" y="1317741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1" name="Line 41"/>
            <p:cNvSpPr>
              <a:spLocks noChangeShapeType="1"/>
            </p:cNvSpPr>
            <p:nvPr/>
          </p:nvSpPr>
          <p:spPr bwMode="auto">
            <a:xfrm>
              <a:off x="3283205" y="1326629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5" name="Text Box 36"/>
          <p:cNvSpPr txBox="1">
            <a:spLocks noChangeArrowheads="1"/>
          </p:cNvSpPr>
          <p:nvPr/>
        </p:nvSpPr>
        <p:spPr bwMode="auto">
          <a:xfrm>
            <a:off x="2240304" y="1071546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Rectangle 46"/>
          <p:cNvSpPr>
            <a:spLocks noChangeArrowheads="1"/>
          </p:cNvSpPr>
          <p:nvPr/>
        </p:nvSpPr>
        <p:spPr bwMode="auto">
          <a:xfrm>
            <a:off x="928663" y="1785926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" name="Группа 176"/>
          <p:cNvGrpSpPr/>
          <p:nvPr/>
        </p:nvGrpSpPr>
        <p:grpSpPr>
          <a:xfrm>
            <a:off x="2487419" y="3013251"/>
            <a:ext cx="1632887" cy="908771"/>
            <a:chOff x="1653229" y="1020031"/>
            <a:chExt cx="1632887" cy="908771"/>
          </a:xfrm>
        </p:grpSpPr>
        <p:sp>
          <p:nvSpPr>
            <p:cNvPr id="178" name="Oval 37"/>
            <p:cNvSpPr>
              <a:spLocks noChangeArrowheads="1"/>
            </p:cNvSpPr>
            <p:nvPr/>
          </p:nvSpPr>
          <p:spPr bwMode="auto">
            <a:xfrm>
              <a:off x="2226631" y="1020031"/>
              <a:ext cx="503546" cy="5000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9" name="Line 38"/>
            <p:cNvSpPr>
              <a:spLocks noChangeShapeType="1"/>
            </p:cNvSpPr>
            <p:nvPr/>
          </p:nvSpPr>
          <p:spPr bwMode="auto">
            <a:xfrm>
              <a:off x="2733088" y="1318852"/>
              <a:ext cx="553028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0" name="Line 39"/>
            <p:cNvSpPr>
              <a:spLocks noChangeShapeType="1"/>
            </p:cNvSpPr>
            <p:nvPr/>
          </p:nvSpPr>
          <p:spPr bwMode="auto">
            <a:xfrm>
              <a:off x="1660506" y="1319963"/>
              <a:ext cx="553028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1" name="Line 40"/>
            <p:cNvSpPr>
              <a:spLocks noChangeShapeType="1"/>
            </p:cNvSpPr>
            <p:nvPr/>
          </p:nvSpPr>
          <p:spPr bwMode="auto">
            <a:xfrm>
              <a:off x="1653229" y="1317741"/>
              <a:ext cx="0" cy="602173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Line 41"/>
            <p:cNvSpPr>
              <a:spLocks noChangeShapeType="1"/>
            </p:cNvSpPr>
            <p:nvPr/>
          </p:nvSpPr>
          <p:spPr bwMode="auto">
            <a:xfrm>
              <a:off x="3283205" y="1326629"/>
              <a:ext cx="0" cy="602173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3" name="Text Box 36"/>
          <p:cNvSpPr txBox="1">
            <a:spLocks noChangeArrowheads="1"/>
          </p:cNvSpPr>
          <p:nvPr/>
        </p:nvSpPr>
        <p:spPr bwMode="auto">
          <a:xfrm>
            <a:off x="3033165" y="3058931"/>
            <a:ext cx="642942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8"/>
          <p:cNvGrpSpPr>
            <a:grpSpLocks/>
          </p:cNvGrpSpPr>
          <p:nvPr/>
        </p:nvGrpSpPr>
        <p:grpSpPr bwMode="auto">
          <a:xfrm>
            <a:off x="3664100" y="1684099"/>
            <a:ext cx="4381948" cy="673331"/>
            <a:chOff x="5339" y="3716"/>
            <a:chExt cx="4046" cy="522"/>
          </a:xfrm>
        </p:grpSpPr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6292" y="3716"/>
              <a:ext cx="3093" cy="522"/>
              <a:chOff x="1778" y="3539"/>
              <a:chExt cx="2433" cy="371"/>
            </a:xfrm>
          </p:grpSpPr>
          <p:grpSp>
            <p:nvGrpSpPr>
              <p:cNvPr id="1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8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118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6" name="Line 36"/>
            <p:cNvSpPr>
              <a:spLocks noChangeShapeType="1"/>
            </p:cNvSpPr>
            <p:nvPr/>
          </p:nvSpPr>
          <p:spPr bwMode="auto">
            <a:xfrm>
              <a:off x="5339" y="3915"/>
              <a:ext cx="99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1" name="Text Box 36"/>
          <p:cNvSpPr txBox="1">
            <a:spLocks noChangeArrowheads="1"/>
          </p:cNvSpPr>
          <p:nvPr/>
        </p:nvSpPr>
        <p:spPr bwMode="auto">
          <a:xfrm>
            <a:off x="3071802" y="3071810"/>
            <a:ext cx="642942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" name="Rectangle 46"/>
          <p:cNvSpPr>
            <a:spLocks noChangeArrowheads="1"/>
          </p:cNvSpPr>
          <p:nvPr/>
        </p:nvSpPr>
        <p:spPr bwMode="auto">
          <a:xfrm>
            <a:off x="3643306" y="85723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3" name="Rectangle 46"/>
          <p:cNvSpPr>
            <a:spLocks noChangeArrowheads="1"/>
          </p:cNvSpPr>
          <p:nvPr/>
        </p:nvSpPr>
        <p:spPr bwMode="auto">
          <a:xfrm>
            <a:off x="3786182" y="2668940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4" name="Text Box 36"/>
          <p:cNvSpPr txBox="1">
            <a:spLocks noChangeArrowheads="1"/>
          </p:cNvSpPr>
          <p:nvPr/>
        </p:nvSpPr>
        <p:spPr bwMode="auto">
          <a:xfrm>
            <a:off x="3143240" y="142852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Rectangle 46"/>
          <p:cNvSpPr>
            <a:spLocks noChangeArrowheads="1"/>
          </p:cNvSpPr>
          <p:nvPr/>
        </p:nvSpPr>
        <p:spPr bwMode="auto">
          <a:xfrm>
            <a:off x="5000628" y="5000636"/>
            <a:ext cx="91884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6" name="Rectangle 46"/>
          <p:cNvSpPr>
            <a:spLocks noChangeArrowheads="1"/>
          </p:cNvSpPr>
          <p:nvPr/>
        </p:nvSpPr>
        <p:spPr bwMode="auto">
          <a:xfrm>
            <a:off x="5929322" y="5000636"/>
            <a:ext cx="91884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7" name="Rectangle 46"/>
          <p:cNvSpPr>
            <a:spLocks noChangeArrowheads="1"/>
          </p:cNvSpPr>
          <p:nvPr/>
        </p:nvSpPr>
        <p:spPr bwMode="auto">
          <a:xfrm>
            <a:off x="6786578" y="5000636"/>
            <a:ext cx="83708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Rectangle 46"/>
          <p:cNvSpPr>
            <a:spLocks noChangeArrowheads="1"/>
          </p:cNvSpPr>
          <p:nvPr/>
        </p:nvSpPr>
        <p:spPr bwMode="auto">
          <a:xfrm>
            <a:off x="7858148" y="5000636"/>
            <a:ext cx="54373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8" name="Rectangle 46"/>
          <p:cNvSpPr>
            <a:spLocks noChangeArrowheads="1"/>
          </p:cNvSpPr>
          <p:nvPr/>
        </p:nvSpPr>
        <p:spPr bwMode="auto">
          <a:xfrm>
            <a:off x="7572396" y="5000636"/>
            <a:ext cx="98777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Rectangle 46"/>
          <p:cNvSpPr>
            <a:spLocks noChangeArrowheads="1"/>
          </p:cNvSpPr>
          <p:nvPr/>
        </p:nvSpPr>
        <p:spPr bwMode="auto">
          <a:xfrm>
            <a:off x="928662" y="1785926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41 L 0.21545 -0.33303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-16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60777E-7 L -0.06267 0.3358 " pathEditMode="relative" rAng="0" ptsTypes="AA">
                                      <p:cBhvr>
                                        <p:cTn id="146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1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111 L 0.01285 0.28053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1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0555 L 0.16614 -0.19449 " pathEditMode="relative" rAng="0" ptsTypes="AA">
                                      <p:cBhvr>
                                        <p:cTn id="18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000"/>
                            </p:stCondLst>
                            <p:childTnLst>
                              <p:par>
                                <p:cTn id="2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24884E-6 L -0.5151 -0.70768 " pathEditMode="relative" rAng="0" ptsTypes="AA">
                                      <p:cBhvr>
                                        <p:cTn id="249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-3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12" grpId="0" animBg="1"/>
      <p:bldP spid="128" grpId="0" animBg="1"/>
      <p:bldP spid="129" grpId="0" animBg="1"/>
      <p:bldP spid="130" grpId="0" animBg="1"/>
      <p:bldP spid="131" grpId="0" animBg="1"/>
      <p:bldP spid="160" grpId="0"/>
      <p:bldP spid="161" grpId="0" animBg="1"/>
      <p:bldP spid="162" grpId="0" animBg="1"/>
      <p:bldP spid="162" grpId="1" animBg="1"/>
      <p:bldP spid="163" grpId="0"/>
      <p:bldP spid="164" grpId="0" animBg="1"/>
      <p:bldP spid="173" grpId="0" animBg="1"/>
      <p:bldP spid="175" grpId="0" animBg="1"/>
      <p:bldP spid="175" grpId="1" animBg="1"/>
      <p:bldP spid="176" grpId="0" animBg="1"/>
      <p:bldP spid="176" grpId="1" animBg="1"/>
      <p:bldP spid="183" grpId="0" animBg="1"/>
      <p:bldP spid="191" grpId="0" animBg="1"/>
      <p:bldP spid="191" grpId="1" animBg="1"/>
      <p:bldP spid="192" grpId="0" animBg="1"/>
      <p:bldP spid="193" grpId="0" animBg="1"/>
      <p:bldP spid="194" grpId="0" animBg="1"/>
      <p:bldP spid="194" grpId="1" animBg="1"/>
      <p:bldP spid="195" grpId="0" animBg="1"/>
      <p:bldP spid="196" grpId="0" animBg="1"/>
      <p:bldP spid="197" grpId="0" animBg="1"/>
      <p:bldP spid="199" grpId="0" animBg="1"/>
      <p:bldP spid="199" grpId="1" animBg="1"/>
      <p:bldP spid="198" grpId="0" animBg="1"/>
      <p:bldP spid="16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Скругленный прямоугольник 149"/>
          <p:cNvSpPr/>
          <p:nvPr/>
        </p:nvSpPr>
        <p:spPr>
          <a:xfrm>
            <a:off x="1428728" y="200642"/>
            <a:ext cx="735811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90192"/>
          <a:ext cx="9144032" cy="6478835"/>
        </p:xfrm>
        <a:graphic>
          <a:graphicData uri="http://schemas.openxmlformats.org/drawingml/2006/table">
            <a:tbl>
              <a:tblPr/>
              <a:tblGrid>
                <a:gridCol w="1219578"/>
                <a:gridCol w="1294421"/>
                <a:gridCol w="1631451"/>
                <a:gridCol w="2212532"/>
                <a:gridCol w="2786050"/>
              </a:tblGrid>
              <a:tr h="58865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движение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    (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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36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     (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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40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x,y,z</a:t>
                      </a:r>
                      <a:endParaRPr lang="ru-RU" sz="4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2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окружности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радианах</a:t>
                      </a: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429388" y="4214818"/>
            <a:ext cx="2643206" cy="2071702"/>
            <a:chOff x="8736" y="4376"/>
            <a:chExt cx="1333" cy="889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8736" y="4376"/>
              <a:ext cx="1333" cy="889"/>
              <a:chOff x="8736" y="4481"/>
              <a:chExt cx="1333" cy="889"/>
            </a:xfrm>
          </p:grpSpPr>
          <p:sp>
            <p:nvSpPr>
              <p:cNvPr id="3085" name="Oval 13"/>
              <p:cNvSpPr>
                <a:spLocks noChangeArrowheads="1"/>
              </p:cNvSpPr>
              <p:nvPr/>
            </p:nvSpPr>
            <p:spPr bwMode="auto">
              <a:xfrm>
                <a:off x="8736" y="4481"/>
                <a:ext cx="997" cy="889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V="1">
                <a:off x="9636" y="4709"/>
                <a:ext cx="433" cy="505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 type="none" w="sm" len="sm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 flipV="1">
              <a:off x="9348" y="4896"/>
              <a:ext cx="265" cy="2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3575" y="1060450"/>
            <a:ext cx="4603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88988" y="949325"/>
            <a:ext cx="425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2786050" y="714356"/>
            <a:ext cx="1156135" cy="907337"/>
            <a:chOff x="4920639" y="5686794"/>
            <a:chExt cx="1651626" cy="557059"/>
          </a:xfrm>
        </p:grpSpPr>
        <p:sp>
          <p:nvSpPr>
            <p:cNvPr id="73" name="TextBox 8"/>
            <p:cNvSpPr txBox="1">
              <a:spLocks noChangeArrowheads="1"/>
            </p:cNvSpPr>
            <p:nvPr/>
          </p:nvSpPr>
          <p:spPr bwMode="auto">
            <a:xfrm>
              <a:off x="5357819" y="5786450"/>
              <a:ext cx="1214446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10"/>
            <p:cNvSpPr txBox="1">
              <a:spLocks noChangeArrowheads="1"/>
            </p:cNvSpPr>
            <p:nvPr/>
          </p:nvSpPr>
          <p:spPr bwMode="auto">
            <a:xfrm>
              <a:off x="4923756" y="5686794"/>
              <a:ext cx="321806" cy="359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920639" y="5922622"/>
              <a:ext cx="785819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 rot="20503390">
            <a:off x="1202939" y="2074525"/>
            <a:ext cx="1758602" cy="986063"/>
            <a:chOff x="4429124" y="5410088"/>
            <a:chExt cx="2081748" cy="1323949"/>
          </a:xfrm>
        </p:grpSpPr>
        <p:sp>
          <p:nvSpPr>
            <p:cNvPr id="78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39"/>
            <p:cNvSpPr txBox="1">
              <a:spLocks noChangeArrowheads="1"/>
            </p:cNvSpPr>
            <p:nvPr/>
          </p:nvSpPr>
          <p:spPr bwMode="auto">
            <a:xfrm>
              <a:off x="4504564" y="5410088"/>
              <a:ext cx="1207226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 rot="19497481">
            <a:off x="2322500" y="2217050"/>
            <a:ext cx="19157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4255754" y="194282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1"/>
          <p:cNvSpPr txBox="1">
            <a:spLocks noChangeArrowheads="1"/>
          </p:cNvSpPr>
          <p:nvPr/>
        </p:nvSpPr>
        <p:spPr bwMode="auto">
          <a:xfrm>
            <a:off x="4572000" y="1956098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643585" y="1755433"/>
            <a:ext cx="714558" cy="887550"/>
            <a:chOff x="7033" y="7850"/>
            <a:chExt cx="573" cy="554"/>
          </a:xfrm>
        </p:grpSpPr>
        <p:sp>
          <p:nvSpPr>
            <p:cNvPr id="87" name="Line 23"/>
            <p:cNvSpPr>
              <a:spLocks noChangeShapeType="1"/>
            </p:cNvSpPr>
            <p:nvPr/>
          </p:nvSpPr>
          <p:spPr bwMode="auto">
            <a:xfrm rot="180000" flipV="1">
              <a:off x="7051" y="8146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7033" y="7850"/>
              <a:ext cx="573" cy="554"/>
              <a:chOff x="7513" y="7713"/>
              <a:chExt cx="573" cy="554"/>
            </a:xfrm>
          </p:grpSpPr>
          <p:sp>
            <p:nvSpPr>
              <p:cNvPr id="89" name="Text Box 25"/>
              <p:cNvSpPr txBox="1">
                <a:spLocks noChangeArrowheads="1"/>
              </p:cNvSpPr>
              <p:nvPr/>
            </p:nvSpPr>
            <p:spPr bwMode="auto">
              <a:xfrm>
                <a:off x="7565" y="7713"/>
                <a:ext cx="521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26"/>
              <p:cNvSpPr txBox="1">
                <a:spLocks noChangeArrowheads="1"/>
              </p:cNvSpPr>
              <p:nvPr/>
            </p:nvSpPr>
            <p:spPr bwMode="auto">
              <a:xfrm>
                <a:off x="7513" y="8044"/>
                <a:ext cx="458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1" name="TextBox 90"/>
          <p:cNvSpPr txBox="1"/>
          <p:nvPr/>
        </p:nvSpPr>
        <p:spPr>
          <a:xfrm>
            <a:off x="4071934" y="328650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5"/>
          <p:cNvGrpSpPr/>
          <p:nvPr/>
        </p:nvGrpSpPr>
        <p:grpSpPr>
          <a:xfrm>
            <a:off x="4764353" y="2956230"/>
            <a:ext cx="1634541" cy="1153619"/>
            <a:chOff x="894203" y="4055237"/>
            <a:chExt cx="1459415" cy="1153619"/>
          </a:xfrm>
        </p:grpSpPr>
        <p:grpSp>
          <p:nvGrpSpPr>
            <p:cNvPr id="11" name="Группа 135"/>
            <p:cNvGrpSpPr/>
            <p:nvPr/>
          </p:nvGrpSpPr>
          <p:grpSpPr>
            <a:xfrm>
              <a:off x="894203" y="4055237"/>
              <a:ext cx="1459415" cy="1153619"/>
              <a:chOff x="894203" y="4055237"/>
              <a:chExt cx="1459415" cy="1153619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94203" y="4055237"/>
                <a:ext cx="1459415" cy="1153619"/>
                <a:chOff x="2489" y="7724"/>
                <a:chExt cx="1184" cy="1181"/>
              </a:xfrm>
            </p:grpSpPr>
            <p:sp>
              <p:nvSpPr>
                <p:cNvPr id="11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89" y="7724"/>
                  <a:ext cx="118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2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0" name="AutoShape 18"/>
              <p:cNvSpPr>
                <a:spLocks noChangeArrowheads="1"/>
              </p:cNvSpPr>
              <p:nvPr/>
            </p:nvSpPr>
            <p:spPr bwMode="auto">
              <a:xfrm>
                <a:off x="950369" y="4058294"/>
                <a:ext cx="127568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/>
              </a:p>
            </p:txBody>
          </p: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2"/>
          <p:cNvGrpSpPr/>
          <p:nvPr/>
        </p:nvGrpSpPr>
        <p:grpSpPr>
          <a:xfrm rot="19634903">
            <a:off x="1013451" y="4347510"/>
            <a:ext cx="1739635" cy="897162"/>
            <a:chOff x="4286247" y="5960838"/>
            <a:chExt cx="1739635" cy="897162"/>
          </a:xfrm>
        </p:grpSpPr>
        <p:cxnSp>
          <p:nvCxnSpPr>
            <p:cNvPr id="114" name="Прямая соединительная линия 113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99"/>
            <p:cNvGrpSpPr/>
            <p:nvPr/>
          </p:nvGrpSpPr>
          <p:grpSpPr>
            <a:xfrm>
              <a:off x="4286247" y="5960838"/>
              <a:ext cx="1739635" cy="897162"/>
              <a:chOff x="3920683" y="5032168"/>
              <a:chExt cx="1739635" cy="897162"/>
            </a:xfrm>
          </p:grpSpPr>
          <p:sp>
            <p:nvSpPr>
              <p:cNvPr id="116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28"/>
              <p:cNvSpPr txBox="1">
                <a:spLocks noChangeArrowheads="1"/>
              </p:cNvSpPr>
              <p:nvPr/>
            </p:nvSpPr>
            <p:spPr bwMode="auto">
              <a:xfrm>
                <a:off x="3920683" y="5032168"/>
                <a:ext cx="891957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122"/>
          <p:cNvGrpSpPr/>
          <p:nvPr/>
        </p:nvGrpSpPr>
        <p:grpSpPr>
          <a:xfrm>
            <a:off x="4286248" y="4314774"/>
            <a:ext cx="1793342" cy="972596"/>
            <a:chOff x="6715140" y="4313792"/>
            <a:chExt cx="1793342" cy="972596"/>
          </a:xfrm>
        </p:grpSpPr>
        <p:sp>
          <p:nvSpPr>
            <p:cNvPr id="119" name="Text Box 28"/>
            <p:cNvSpPr txBox="1">
              <a:spLocks noChangeArrowheads="1"/>
            </p:cNvSpPr>
            <p:nvPr/>
          </p:nvSpPr>
          <p:spPr bwMode="auto">
            <a:xfrm>
              <a:off x="6715140" y="4389226"/>
              <a:ext cx="121444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29"/>
            <p:cNvSpPr txBox="1">
              <a:spLocks noChangeArrowheads="1"/>
            </p:cNvSpPr>
            <p:nvPr/>
          </p:nvSpPr>
          <p:spPr bwMode="auto">
            <a:xfrm>
              <a:off x="7851738" y="4643446"/>
              <a:ext cx="625476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36"/>
            <p:cNvSpPr txBox="1">
              <a:spLocks noChangeArrowheads="1"/>
            </p:cNvSpPr>
            <p:nvPr/>
          </p:nvSpPr>
          <p:spPr bwMode="auto">
            <a:xfrm>
              <a:off x="7875878" y="4313792"/>
              <a:ext cx="571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cap="all" dirty="0" err="1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7794102" y="4745434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/>
          <p:cNvSpPr txBox="1"/>
          <p:nvPr/>
        </p:nvSpPr>
        <p:spPr>
          <a:xfrm>
            <a:off x="4429124" y="5357826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2428860" y="3959560"/>
            <a:ext cx="1833247" cy="1213240"/>
            <a:chOff x="2428860" y="4238916"/>
            <a:chExt cx="1833247" cy="1213240"/>
          </a:xfrm>
        </p:grpSpPr>
        <p:sp>
          <p:nvSpPr>
            <p:cNvPr id="125" name="Text Box 34"/>
            <p:cNvSpPr txBox="1">
              <a:spLocks noChangeArrowheads="1"/>
            </p:cNvSpPr>
            <p:nvPr/>
          </p:nvSpPr>
          <p:spPr bwMode="auto">
            <a:xfrm>
              <a:off x="2428860" y="4629644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28"/>
            <p:cNvSpPr txBox="1">
              <a:spLocks noChangeArrowheads="1"/>
            </p:cNvSpPr>
            <p:nvPr/>
          </p:nvSpPr>
          <p:spPr bwMode="auto">
            <a:xfrm>
              <a:off x="3261975" y="4238916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28"/>
            <p:cNvSpPr txBox="1">
              <a:spLocks noChangeArrowheads="1"/>
            </p:cNvSpPr>
            <p:nvPr/>
          </p:nvSpPr>
          <p:spPr bwMode="auto">
            <a:xfrm>
              <a:off x="3457423" y="4737776"/>
              <a:ext cx="78581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3428992" y="4871520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33"/>
          <p:cNvGrpSpPr/>
          <p:nvPr/>
        </p:nvGrpSpPr>
        <p:grpSpPr>
          <a:xfrm>
            <a:off x="2412014" y="4759026"/>
            <a:ext cx="1823696" cy="980088"/>
            <a:chOff x="2357422" y="5354628"/>
            <a:chExt cx="1823696" cy="980088"/>
          </a:xfrm>
        </p:grpSpPr>
        <p:sp>
          <p:nvSpPr>
            <p:cNvPr id="128" name="Text Box 28"/>
            <p:cNvSpPr txBox="1">
              <a:spLocks noChangeArrowheads="1"/>
            </p:cNvSpPr>
            <p:nvPr/>
          </p:nvSpPr>
          <p:spPr bwMode="auto">
            <a:xfrm>
              <a:off x="3180986" y="5354628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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28"/>
            <p:cNvSpPr txBox="1">
              <a:spLocks noChangeArrowheads="1"/>
            </p:cNvSpPr>
            <p:nvPr/>
          </p:nvSpPr>
          <p:spPr bwMode="auto">
            <a:xfrm>
              <a:off x="3307016" y="5772806"/>
              <a:ext cx="785818" cy="56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3286116" y="5857892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 Box 34"/>
            <p:cNvSpPr txBox="1">
              <a:spLocks noChangeArrowheads="1"/>
            </p:cNvSpPr>
            <p:nvPr/>
          </p:nvSpPr>
          <p:spPr bwMode="auto">
            <a:xfrm>
              <a:off x="2357422" y="5500702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643174" y="554398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37"/>
          <p:cNvGrpSpPr/>
          <p:nvPr/>
        </p:nvGrpSpPr>
        <p:grpSpPr>
          <a:xfrm rot="19364657">
            <a:off x="1073202" y="5511098"/>
            <a:ext cx="1643074" cy="548346"/>
            <a:chOff x="1214414" y="5523860"/>
            <a:chExt cx="1643074" cy="548346"/>
          </a:xfrm>
        </p:grpSpPr>
        <p:sp>
          <p:nvSpPr>
            <p:cNvPr id="136" name="Text Box 28"/>
            <p:cNvSpPr txBox="1">
              <a:spLocks noChangeArrowheads="1"/>
            </p:cNvSpPr>
            <p:nvPr/>
          </p:nvSpPr>
          <p:spPr bwMode="auto">
            <a:xfrm flipH="1">
              <a:off x="1214414" y="5523860"/>
              <a:ext cx="89618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928794" y="554898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ru-RU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42"/>
          <p:cNvGrpSpPr/>
          <p:nvPr/>
        </p:nvGrpSpPr>
        <p:grpSpPr>
          <a:xfrm>
            <a:off x="7072330" y="5286388"/>
            <a:ext cx="714380" cy="646331"/>
            <a:chOff x="6929454" y="5286388"/>
            <a:chExt cx="714380" cy="646331"/>
          </a:xfrm>
        </p:grpSpPr>
        <p:sp>
          <p:nvSpPr>
            <p:cNvPr id="139" name="TextBox 138"/>
            <p:cNvSpPr txBox="1"/>
            <p:nvPr/>
          </p:nvSpPr>
          <p:spPr>
            <a:xfrm>
              <a:off x="6929454" y="528638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a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ц</a:t>
              </a:r>
              <a:endParaRPr lang="ru-RU" sz="3600" dirty="0">
                <a:solidFill>
                  <a:srgbClr val="FF0000"/>
                </a:solidFill>
              </a:endParaRPr>
            </a:p>
          </p:txBody>
        </p:sp>
        <p:cxnSp>
          <p:nvCxnSpPr>
            <p:cNvPr id="141" name="Прямая со стрелкой 140"/>
            <p:cNvCxnSpPr/>
            <p:nvPr/>
          </p:nvCxnSpPr>
          <p:spPr bwMode="auto">
            <a:xfrm rot="16200000" flipH="1">
              <a:off x="7142975" y="5214157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44"/>
          <p:cNvGrpSpPr/>
          <p:nvPr/>
        </p:nvGrpSpPr>
        <p:grpSpPr>
          <a:xfrm>
            <a:off x="8572528" y="4354305"/>
            <a:ext cx="714380" cy="646331"/>
            <a:chOff x="6786578" y="3000373"/>
            <a:chExt cx="714380" cy="646331"/>
          </a:xfrm>
        </p:grpSpPr>
        <p:sp>
          <p:nvSpPr>
            <p:cNvPr id="140" name="TextBox 139"/>
            <p:cNvSpPr txBox="1"/>
            <p:nvPr/>
          </p:nvSpPr>
          <p:spPr>
            <a:xfrm>
              <a:off x="6786578" y="3000373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cxnSp>
          <p:nvCxnSpPr>
            <p:cNvPr id="142" name="Прямая со стрелкой 141"/>
            <p:cNvCxnSpPr/>
            <p:nvPr/>
          </p:nvCxnSpPr>
          <p:spPr bwMode="auto">
            <a:xfrm>
              <a:off x="6858016" y="3115953"/>
              <a:ext cx="396000" cy="859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Box 145"/>
          <p:cNvSpPr txBox="1"/>
          <p:nvPr/>
        </p:nvSpPr>
        <p:spPr>
          <a:xfrm>
            <a:off x="6929454" y="785794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= x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0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286248" y="857232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32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 rot="20675422">
            <a:off x="6330499" y="1842562"/>
            <a:ext cx="26395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x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 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 rot="20028014">
            <a:off x="6215074" y="3000372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83" grpId="0" animBg="1"/>
      <p:bldP spid="84" grpId="0"/>
      <p:bldP spid="85" grpId="0"/>
      <p:bldP spid="91" grpId="0"/>
      <p:bldP spid="124" grpId="0"/>
      <p:bldP spid="135" grpId="0"/>
      <p:bldP spid="146" grpId="0"/>
      <p:bldP spid="147" grpId="0"/>
      <p:bldP spid="148" grpId="0" animBg="1"/>
      <p:bldP spid="1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 cstate="print"/>
          <a:srcRect l="15647" t="15680" r="14069" b="68535"/>
          <a:stretch>
            <a:fillRect/>
          </a:stretch>
        </p:blipFill>
        <p:spPr bwMode="auto">
          <a:xfrm>
            <a:off x="0" y="-243408"/>
            <a:ext cx="9144000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-243408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flipH="1">
            <a:off x="7019329" y="2281432"/>
            <a:ext cx="360983" cy="21146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2" name="Группа 6"/>
          <p:cNvGrpSpPr/>
          <p:nvPr/>
        </p:nvGrpSpPr>
        <p:grpSpPr>
          <a:xfrm>
            <a:off x="6952254" y="1646485"/>
            <a:ext cx="500066" cy="584775"/>
            <a:chOff x="5857884" y="1500174"/>
            <a:chExt cx="500066" cy="584775"/>
          </a:xfrm>
        </p:grpSpPr>
        <p:sp>
          <p:nvSpPr>
            <p:cNvPr id="22" name="TextBox 7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672334" y="1575047"/>
            <a:ext cx="500066" cy="584775"/>
            <a:chOff x="5857884" y="1500174"/>
            <a:chExt cx="500066" cy="584775"/>
          </a:xfrm>
        </p:grpSpPr>
        <p:sp>
          <p:nvSpPr>
            <p:cNvPr id="20" name="TextBox 10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"/>
          <p:cNvGrpSpPr/>
          <p:nvPr/>
        </p:nvGrpSpPr>
        <p:grpSpPr>
          <a:xfrm>
            <a:off x="5148064" y="2567184"/>
            <a:ext cx="3857652" cy="285752"/>
            <a:chOff x="4857752" y="3429000"/>
            <a:chExt cx="3857652" cy="28575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85775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28638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1500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14363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572264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00089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42952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85814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28677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0689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свяжем с поездом.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Наблюдатель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двигается относительно вагонов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равноускоренно.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4"/>
          <p:cNvGrpSpPr/>
          <p:nvPr/>
        </p:nvGrpSpPr>
        <p:grpSpPr>
          <a:xfrm flipH="1">
            <a:off x="8172400" y="1484784"/>
            <a:ext cx="504056" cy="1000132"/>
            <a:chOff x="4143372" y="2071678"/>
            <a:chExt cx="675416" cy="1158346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4383342" y="2857496"/>
              <a:ext cx="28951" cy="217917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7"/>
            <p:cNvSpPr>
              <a:spLocks noChangeShapeType="1"/>
            </p:cNvSpPr>
            <p:nvPr/>
          </p:nvSpPr>
          <p:spPr bwMode="auto">
            <a:xfrm flipH="1">
              <a:off x="4214810" y="3071810"/>
              <a:ext cx="201026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9"/>
            <p:cNvSpPr>
              <a:spLocks noChangeShapeType="1"/>
            </p:cNvSpPr>
            <p:nvPr/>
          </p:nvSpPr>
          <p:spPr bwMode="auto">
            <a:xfrm flipH="1" flipV="1">
              <a:off x="4245199" y="3158586"/>
              <a:ext cx="84437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Группа 22"/>
            <p:cNvGrpSpPr/>
            <p:nvPr/>
          </p:nvGrpSpPr>
          <p:grpSpPr>
            <a:xfrm>
              <a:off x="4214810" y="2143116"/>
              <a:ext cx="603978" cy="1082632"/>
              <a:chOff x="4230147" y="2132054"/>
              <a:chExt cx="603978" cy="1082632"/>
            </a:xfrm>
          </p:grpSpPr>
          <p:sp>
            <p:nvSpPr>
              <p:cNvPr id="36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4"/>
              <p:cNvSpPr>
                <a:spLocks noChangeShapeType="1"/>
              </p:cNvSpPr>
              <p:nvPr/>
            </p:nvSpPr>
            <p:spPr bwMode="auto">
              <a:xfrm>
                <a:off x="4400173" y="2853893"/>
                <a:ext cx="191285" cy="20086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 flipH="1">
                <a:off x="4435599" y="3054752"/>
                <a:ext cx="155859" cy="131814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9"/>
              <p:cNvSpPr>
                <a:spLocks noChangeShapeType="1"/>
              </p:cNvSpPr>
              <p:nvPr/>
            </p:nvSpPr>
            <p:spPr bwMode="auto">
              <a:xfrm flipH="1" flipV="1">
                <a:off x="4435599" y="3186566"/>
                <a:ext cx="116894" cy="2812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трелка вправо 42"/>
          <p:cNvSpPr/>
          <p:nvPr/>
        </p:nvSpPr>
        <p:spPr>
          <a:xfrm flipH="1">
            <a:off x="7812360" y="2348880"/>
            <a:ext cx="432048" cy="144016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0" y="1556792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686745" y="1556792"/>
            <a:ext cx="956329" cy="6239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1537615" y="1312662"/>
            <a:ext cx="896628" cy="1033336"/>
            <a:chOff x="6856" y="7876"/>
            <a:chExt cx="719" cy="645"/>
          </a:xfrm>
          <a:solidFill>
            <a:schemeClr val="bg1"/>
          </a:solidFill>
        </p:grpSpPr>
        <p:sp>
          <p:nvSpPr>
            <p:cNvPr id="47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4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TextBox 50"/>
          <p:cNvSpPr txBox="1"/>
          <p:nvPr/>
        </p:nvSpPr>
        <p:spPr>
          <a:xfrm>
            <a:off x="0" y="2420888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644218" y="2204870"/>
            <a:ext cx="896628" cy="913181"/>
            <a:chOff x="6856" y="7876"/>
            <a:chExt cx="719" cy="570"/>
          </a:xfrm>
          <a:solidFill>
            <a:schemeClr val="bg1"/>
          </a:solidFill>
        </p:grpSpPr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70"/>
              <a:chOff x="7336" y="7739"/>
              <a:chExt cx="719" cy="570"/>
            </a:xfrm>
            <a:grpFill/>
          </p:grpSpPr>
          <p:sp>
            <p:nvSpPr>
              <p:cNvPr id="56" name="Text Box 26"/>
              <p:cNvSpPr txBox="1">
                <a:spLocks noChangeArrowheads="1"/>
              </p:cNvSpPr>
              <p:nvPr/>
            </p:nvSpPr>
            <p:spPr bwMode="auto">
              <a:xfrm>
                <a:off x="7359" y="8015"/>
                <a:ext cx="489" cy="2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979712" y="2377146"/>
            <a:ext cx="11521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392" name="Group 22"/>
          <p:cNvGrpSpPr>
            <a:grpSpLocks/>
          </p:cNvGrpSpPr>
          <p:nvPr/>
        </p:nvGrpSpPr>
        <p:grpSpPr bwMode="auto">
          <a:xfrm>
            <a:off x="2832922" y="2150237"/>
            <a:ext cx="896628" cy="807444"/>
            <a:chOff x="6856" y="7876"/>
            <a:chExt cx="719" cy="504"/>
          </a:xfrm>
          <a:solidFill>
            <a:schemeClr val="bg1"/>
          </a:solidFill>
        </p:grpSpPr>
        <p:grpSp>
          <p:nvGrpSpPr>
            <p:cNvPr id="59393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04"/>
              <a:chOff x="7336" y="7739"/>
              <a:chExt cx="719" cy="504"/>
            </a:xfrm>
            <a:grpFill/>
          </p:grpSpPr>
          <p:sp>
            <p:nvSpPr>
              <p:cNvPr id="6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26"/>
              <p:cNvSpPr txBox="1">
                <a:spLocks noChangeArrowheads="1"/>
              </p:cNvSpPr>
              <p:nvPr/>
            </p:nvSpPr>
            <p:spPr bwMode="auto">
              <a:xfrm>
                <a:off x="7488" y="8018"/>
                <a:ext cx="318" cy="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395" name="Group 22"/>
          <p:cNvGrpSpPr>
            <a:grpSpLocks/>
          </p:cNvGrpSpPr>
          <p:nvPr/>
        </p:nvGrpSpPr>
        <p:grpSpPr bwMode="auto">
          <a:xfrm>
            <a:off x="827572" y="3861048"/>
            <a:ext cx="1007614" cy="913181"/>
            <a:chOff x="6856" y="7876"/>
            <a:chExt cx="808" cy="570"/>
          </a:xfrm>
          <a:solidFill>
            <a:schemeClr val="bg1"/>
          </a:solidFill>
        </p:grpSpPr>
        <p:grpSp>
          <p:nvGrpSpPr>
            <p:cNvPr id="59396" name="Group 24"/>
            <p:cNvGrpSpPr>
              <a:grpSpLocks/>
            </p:cNvGrpSpPr>
            <p:nvPr/>
          </p:nvGrpSpPr>
          <p:grpSpPr bwMode="auto">
            <a:xfrm>
              <a:off x="6856" y="7876"/>
              <a:ext cx="808" cy="570"/>
              <a:chOff x="7336" y="7739"/>
              <a:chExt cx="808" cy="570"/>
            </a:xfrm>
            <a:grpFill/>
          </p:grpSpPr>
          <p:sp>
            <p:nvSpPr>
              <p:cNvPr id="66" name="Text Box 26"/>
              <p:cNvSpPr txBox="1">
                <a:spLocks noChangeArrowheads="1"/>
              </p:cNvSpPr>
              <p:nvPr/>
            </p:nvSpPr>
            <p:spPr bwMode="auto">
              <a:xfrm>
                <a:off x="7582" y="8015"/>
                <a:ext cx="489" cy="2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808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691680" y="4077072"/>
            <a:ext cx="57606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397" name="Group 22"/>
          <p:cNvGrpSpPr>
            <a:grpSpLocks/>
          </p:cNvGrpSpPr>
          <p:nvPr/>
        </p:nvGrpSpPr>
        <p:grpSpPr bwMode="auto">
          <a:xfrm>
            <a:off x="2091196" y="3861048"/>
            <a:ext cx="896628" cy="807444"/>
            <a:chOff x="6856" y="7876"/>
            <a:chExt cx="719" cy="504"/>
          </a:xfrm>
          <a:solidFill>
            <a:schemeClr val="bg1"/>
          </a:solidFill>
        </p:grpSpPr>
        <p:grpSp>
          <p:nvGrpSpPr>
            <p:cNvPr id="59398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04"/>
              <a:chOff x="7336" y="7739"/>
              <a:chExt cx="719" cy="504"/>
            </a:xfrm>
            <a:grpFill/>
          </p:grpSpPr>
          <p:sp>
            <p:nvSpPr>
              <p:cNvPr id="7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26"/>
              <p:cNvSpPr txBox="1">
                <a:spLocks noChangeArrowheads="1"/>
              </p:cNvSpPr>
              <p:nvPr/>
            </p:nvSpPr>
            <p:spPr bwMode="auto">
              <a:xfrm>
                <a:off x="7488" y="8018"/>
                <a:ext cx="318" cy="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1255172" y="4414812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294504" y="4419272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079288" y="4005064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2159408" y="4040744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3347864" y="4021588"/>
            <a:ext cx="11521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9c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9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51" grpId="0" build="p"/>
      <p:bldP spid="43" grpId="0" animBg="1"/>
      <p:bldP spid="44" grpId="0" animBg="1"/>
      <p:bldP spid="45" grpId="0" animBg="1"/>
      <p:bldP spid="51" grpId="0" animBg="1"/>
      <p:bldP spid="57" grpId="0" animBg="1"/>
      <p:bldP spid="68" grpId="0" animBg="1"/>
      <p:bldP spid="74" grpId="0" animBg="1"/>
      <p:bldP spid="75" grpId="0" animBg="1"/>
      <p:bldP spid="76" grpId="0" animBg="1"/>
      <p:bldP spid="77" grpId="0" animBg="1"/>
      <p:bldP spid="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07209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зачёту №1</a:t>
            </a:r>
          </a:p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sz="4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-4259"/>
            <a:ext cx="9144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КИНЕМАТИКА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понятия кинематики. (тема 1)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1.Механика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часть физики, изучающая механические движения.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1.Механические движения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изменение положения тела в пространстве в течение времени.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1.Кинематика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часть механики, описывающая механические движения, без указания его причины.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1.Основные понятия кинематики: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Материальная точка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модель тела,  размерами которого можно пренебречь.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Поступательное движение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движение , при котором все точки тела двигаются одинаково.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Траектория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линия, вдоль которой двигается тело.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Путь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длина траектории (в см, в м, в км).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Перемещение  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вектор, начинающийся в начале и кончающийся в конце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1.Система отсчёта включает в себя: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тело отсчёта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система координат (направление осей, единичные отрезки)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система измерения времени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1.Основная задача механики – это  определение координат тел в любой момент тела.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0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0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0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0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0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0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6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6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06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6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06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6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-24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КИНЕМАТИКА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Равномерное движение. Скорость. Относительность движений.(тема 2)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2.Равномерное движение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движение, при котором за любые равные промежутки времени тело совершает одинаковые перемещения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(движение всегда по прямой линии).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2.Скорость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в.ф.в., характеризующая быстроту движения тела, ч.р. перемещению в единицу времени.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2.Основная задача механики: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y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y 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2.График движения (координаты)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график зависимости координаты тела от времени.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2.График скорости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график зависимости скорости от времени.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95116" y="1643050"/>
            <a:ext cx="3248884" cy="455451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500438"/>
            <a:ext cx="1651458" cy="657213"/>
          </a:xfrm>
          <a:prstGeom prst="rect">
            <a:avLst/>
          </a:prstGeom>
          <a:noFill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4643446"/>
            <a:ext cx="3259851" cy="900108"/>
          </a:xfrm>
          <a:prstGeom prst="rect">
            <a:avLst/>
          </a:prstGeom>
          <a:noFill/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-24"/>
            <a:ext cx="9144000" cy="163121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Неравномерное движение.(тема 3)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3.Мгновенная скорость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скорость в данный момент времени или в данный точке траектории.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3.Ускорение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в.ф.в., х.р. быстроту изменения скорости, ч.р. изменение скорости  за 1 секунду.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2143116"/>
            <a:ext cx="6858016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3.Мгновенная скорость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равном ускоренном движении: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2755281"/>
            <a:ext cx="721520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3.Перемещение при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равноускоренном движении: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4184041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3.Основная задача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механики при равноускоренном движении: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6"/>
          <p:cNvSpPr txBox="1">
            <a:spLocks noChangeArrowheads="1"/>
          </p:cNvSpPr>
          <p:nvPr/>
        </p:nvSpPr>
        <p:spPr bwMode="auto">
          <a:xfrm>
            <a:off x="3214678" y="1285860"/>
            <a:ext cx="857256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39"/>
          <p:cNvSpPr txBox="1">
            <a:spLocks noChangeArrowheads="1"/>
          </p:cNvSpPr>
          <p:nvPr/>
        </p:nvSpPr>
        <p:spPr bwMode="auto">
          <a:xfrm>
            <a:off x="4071934" y="1142984"/>
            <a:ext cx="114486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4214810" y="1714488"/>
            <a:ext cx="74293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3929058" y="1643050"/>
            <a:ext cx="936000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6072198" y="3286124"/>
            <a:ext cx="2357268" cy="865121"/>
            <a:chOff x="0" y="4875335"/>
            <a:chExt cx="2357268" cy="865121"/>
          </a:xfrm>
          <a:solidFill>
            <a:srgbClr val="FFFF00"/>
          </a:solidFill>
        </p:grpSpPr>
        <p:sp>
          <p:nvSpPr>
            <p:cNvPr id="19" name="TextBox 18"/>
            <p:cNvSpPr txBox="1"/>
            <p:nvPr/>
          </p:nvSpPr>
          <p:spPr>
            <a:xfrm>
              <a:off x="0" y="5177932"/>
              <a:ext cx="92869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S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493606" y="5123340"/>
              <a:ext cx="1078030" cy="4663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1421668" y="4875335"/>
              <a:ext cx="935600" cy="865121"/>
              <a:chOff x="6473" y="7850"/>
              <a:chExt cx="535" cy="540"/>
            </a:xfrm>
            <a:grpFill/>
          </p:grpSpPr>
          <p:grpSp>
            <p:nvGrpSpPr>
              <p:cNvPr id="23" name="Group 24"/>
              <p:cNvGrpSpPr>
                <a:grpSpLocks/>
              </p:cNvGrpSpPr>
              <p:nvPr/>
            </p:nvGrpSpPr>
            <p:grpSpPr bwMode="auto">
              <a:xfrm>
                <a:off x="6514" y="7850"/>
                <a:ext cx="494" cy="540"/>
                <a:chOff x="6994" y="7713"/>
                <a:chExt cx="494" cy="540"/>
              </a:xfrm>
              <a:grpFill/>
            </p:grpSpPr>
            <p:sp>
              <p:nvSpPr>
                <p:cNvPr id="2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6994" y="7713"/>
                  <a:ext cx="494" cy="31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400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ru-RU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</a:t>
                  </a:r>
                  <a:r>
                    <a:rPr kumimoji="0" lang="ru-RU" sz="2400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400" b="1" i="0" u="none" strike="noStrike" cap="none" normalizeH="0" baseline="30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088" y="8025"/>
                  <a:ext cx="195" cy="22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 rot="60000" flipV="1">
                <a:off x="6473" y="8162"/>
                <a:ext cx="440" cy="15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0" y="5572140"/>
            <a:ext cx="9144000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3.Свободное падение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движение под действием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силы тяжести.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uiExpand="1" build="p" animBg="1"/>
      <p:bldP spid="3081" grpId="0" animBg="1"/>
      <p:bldP spid="3082" grpId="0" animBg="1"/>
      <p:bldP spid="3084" grpId="0" animBg="1"/>
      <p:bldP spid="15" grpId="0" animBg="1"/>
      <p:bldP spid="16" grpId="0" animBg="1"/>
      <p:bldP spid="17" grpId="0" animBg="1"/>
      <p:bldP spid="2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по окружности. (тема 4)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4.Окружность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множество точек равноудалённых от центра окружности называемая центром окружности.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1214422"/>
            <a:ext cx="9144000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4.Чтобы измерить угол в радианах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надо узнать, сколько радиусов укладывается в дугу.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2285992"/>
            <a:ext cx="9144000" cy="267765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4.Угловая скорость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– величина, х.р. быстроту вращения тела,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ч.р. углу поворота в единицу времени.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4.Период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время одного оборота.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4.Частота  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количество оборотов в одну секунду.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4.Линейная скорость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направлена по касательной к траектории.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4.Центростремительное ускорение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показывает быстроту изменения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скорости и направлено к центру.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214942" y="1643050"/>
            <a:ext cx="1571636" cy="6429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L/r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-44174" y="5214950"/>
            <a:ext cx="2338532" cy="1012952"/>
            <a:chOff x="-44174" y="5214950"/>
            <a:chExt cx="2338532" cy="1012952"/>
          </a:xfrm>
        </p:grpSpPr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642910" y="5786454"/>
              <a:ext cx="413845" cy="4089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-44174" y="5214950"/>
              <a:ext cx="2338532" cy="1012952"/>
              <a:chOff x="-44174" y="5214950"/>
              <a:chExt cx="2338532" cy="1012952"/>
            </a:xfrm>
            <a:solidFill>
              <a:schemeClr val="bg2">
                <a:lumMod val="75000"/>
              </a:schemeClr>
            </a:solidFill>
          </p:grpSpPr>
          <p:sp>
            <p:nvSpPr>
              <p:cNvPr id="8" name="Text Box 33"/>
              <p:cNvSpPr txBox="1">
                <a:spLocks noChangeArrowheads="1"/>
              </p:cNvSpPr>
              <p:nvPr/>
            </p:nvSpPr>
            <p:spPr bwMode="auto">
              <a:xfrm>
                <a:off x="1201593" y="5526806"/>
                <a:ext cx="441449" cy="33108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44174" y="5401968"/>
                <a:ext cx="642942" cy="44243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</a:t>
                </a:r>
                <a:r>
                  <a:rPr kumimoji="0" lang="en-US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500034" y="5713428"/>
                <a:ext cx="714380" cy="1588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 Box 28"/>
              <p:cNvSpPr txBox="1">
                <a:spLocks noChangeArrowheads="1"/>
              </p:cNvSpPr>
              <p:nvPr/>
            </p:nvSpPr>
            <p:spPr bwMode="auto">
              <a:xfrm>
                <a:off x="642910" y="5214950"/>
                <a:ext cx="500066" cy="4286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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8"/>
              <p:cNvSpPr txBox="1">
                <a:spLocks noChangeArrowheads="1"/>
              </p:cNvSpPr>
              <p:nvPr/>
            </p:nvSpPr>
            <p:spPr bwMode="auto">
              <a:xfrm>
                <a:off x="1618901" y="5286388"/>
                <a:ext cx="595645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 </a:t>
                </a: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28"/>
              <p:cNvSpPr txBox="1">
                <a:spLocks noChangeArrowheads="1"/>
              </p:cNvSpPr>
              <p:nvPr/>
            </p:nvSpPr>
            <p:spPr bwMode="auto">
              <a:xfrm>
                <a:off x="1643042" y="5786454"/>
                <a:ext cx="459179" cy="4414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1579978" y="5713428"/>
                <a:ext cx="714380" cy="1588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Прямоугольник 17"/>
          <p:cNvSpPr/>
          <p:nvPr/>
        </p:nvSpPr>
        <p:spPr>
          <a:xfrm>
            <a:off x="2428860" y="5357826"/>
            <a:ext cx="1620957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261258" y="5103606"/>
            <a:ext cx="1668196" cy="897162"/>
            <a:chOff x="4357686" y="5960838"/>
            <a:chExt cx="1668196" cy="897162"/>
          </a:xfrm>
          <a:solidFill>
            <a:schemeClr val="bg2">
              <a:lumMod val="75000"/>
            </a:schemeClr>
          </a:solidFill>
        </p:grpSpPr>
        <p:grpSp>
          <p:nvGrpSpPr>
            <p:cNvPr id="21" name="Группа 99"/>
            <p:cNvGrpSpPr/>
            <p:nvPr/>
          </p:nvGrpSpPr>
          <p:grpSpPr>
            <a:xfrm>
              <a:off x="4357686" y="5960838"/>
              <a:ext cx="1668196" cy="897162"/>
              <a:chOff x="3992122" y="5032168"/>
              <a:chExt cx="1668196" cy="897162"/>
            </a:xfrm>
            <a:grpFill/>
          </p:grpSpPr>
          <p:sp>
            <p:nvSpPr>
              <p:cNvPr id="22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8"/>
              <p:cNvSpPr txBox="1">
                <a:spLocks noChangeArrowheads="1"/>
              </p:cNvSpPr>
              <p:nvPr/>
            </p:nvSpPr>
            <p:spPr bwMode="auto">
              <a:xfrm>
                <a:off x="3992122" y="5032168"/>
                <a:ext cx="953816" cy="8971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grp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2" grpId="0" animBg="1"/>
      <p:bldP spid="2053" grpId="0" uiExpand="1" build="p" animBg="1"/>
      <p:bldP spid="2050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00043"/>
            <a:ext cx="9144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1.Основная задача механики. Кинематика. Динамика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Механическое движение.   Материальная точка.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Система отсчета.                      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3. Траектория, путь и перемещение.  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4. Сложение векторов и их проектирование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на оси координат. Примеры сложения перемещений и скоростей.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5. Равномерное движение. Скорость. Средняя и мгновенная.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6. Ускорение. Формулы перемещения при  равноускоренном движении.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7. Параметры, описывающие движение  по окружности. Период, частота, циклическая частота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T,n,w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9. Угловая и линейные скорости   при движении по окружности.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Направление центростремительного ускорения и скорости. Величина центростремительного ускорения.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графиком.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6676" y="1022978"/>
            <a:ext cx="2071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определение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величина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направление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ед. измерения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пример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0" y="-44074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Вопросы к зачёту 9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-1М </a:t>
            </a:r>
            <a:r>
              <a:rPr lang="ru-RU" alt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«Основы кинематики»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-24"/>
            <a:ext cx="9143999" cy="6786586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1.Механические движения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изменение положения тела в пространстве в течение времени.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Кинематика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часть механики, описывающая механические движения, без указания его причины.</a:t>
            </a:r>
          </a:p>
          <a:p>
            <a:pPr marL="0" marR="0" lvl="0" indent="0" algn="ctr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1.Основные понятия кинематики: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>
                <a:srgbClr val="0000FF"/>
              </a:buClr>
              <a:buSzTx/>
              <a:buFont typeface="Symbol" pitchFamily="18" charset="2"/>
              <a:buChar char="·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Материальная точка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 модель тела,  размерами которого можно пренебречь.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>
                <a:srgbClr val="0000FF"/>
              </a:buClr>
              <a:buSzTx/>
              <a:buFont typeface="Symbol" pitchFamily="18" charset="2"/>
              <a:buChar char="·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Поступательное движение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 движение, при котором все точки тела двигаются одинаково.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>
                <a:srgbClr val="0000FF"/>
              </a:buClr>
              <a:buSzTx/>
              <a:buFont typeface="Symbol" pitchFamily="18" charset="2"/>
              <a:buChar char="·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Траектория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 линия, вдоль которой двигается тело.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>
                <a:srgbClr val="0000FF"/>
              </a:buClr>
              <a:buSzTx/>
              <a:buFont typeface="Symbol" pitchFamily="18" charset="2"/>
              <a:buChar char="·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Путь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 длина траектории (в см, в м, в км).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>
                <a:srgbClr val="0000FF"/>
              </a:buClr>
              <a:buSzTx/>
              <a:buFont typeface="Symbol" pitchFamily="18" charset="2"/>
              <a:buChar char="·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 вектор, начинающийся в начале и кончающийся в конце движения.</a:t>
            </a:r>
          </a:p>
          <a:p>
            <a:pPr marL="0" marR="0" lvl="0" indent="0" algn="ctr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Система отсчёта включает в себя: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тело отсчёта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система координат (направление осей, единичные отрезки)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система измерения времени.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1.Основная задача механики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 определение координат тел в любой момент времени.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(самолёты…)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y</a:t>
            </a:r>
            <a:r>
              <a:rPr kumimoji="0" lang="en-US" sz="3600" b="1" i="0" u="none" strike="noStrike" cap="none" normalizeH="0" baseline="-2500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en-US" sz="3600" b="1" i="0" u="none" strike="noStrike" cap="none" normalizeH="0" baseline="0" noProof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en-US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 = x</a:t>
            </a:r>
            <a:r>
              <a:rPr kumimoji="0" lang="en-US" sz="3600" b="1" i="0" u="none" strike="noStrike" cap="none" normalizeH="0" baseline="-2500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en-US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S</a:t>
            </a:r>
            <a:r>
              <a:rPr kumimoji="0" lang="en-US" sz="3600" b="1" i="0" u="none" strike="noStrike" cap="none" normalizeH="0" baseline="-2500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0298" y="5857892"/>
            <a:ext cx="2500330" cy="64294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72132" y="5857892"/>
            <a:ext cx="2500330" cy="64294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0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0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09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 animBg="1"/>
      <p:bldP spid="3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Скругленный прямоугольник 76"/>
          <p:cNvSpPr/>
          <p:nvPr/>
        </p:nvSpPr>
        <p:spPr>
          <a:xfrm>
            <a:off x="5804094" y="367924"/>
            <a:ext cx="1785950" cy="666388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3793072" y="79768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67318" y="1000108"/>
            <a:ext cx="918534" cy="8467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120000">
            <a:off x="1285973" y="990594"/>
            <a:ext cx="1260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-24"/>
            <a:ext cx="1421631" cy="779627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14744" y="1501572"/>
            <a:ext cx="1643074" cy="400110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191737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34088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91429" y="318995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832238" y="1007350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857884" y="1571612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785786" y="2857496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69530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86248" y="111440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91010" y="1909752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886327" y="1904989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310061" y="231933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76802" y="229551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34137" y="121318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000892" y="98935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97283" y="1798322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61572" y="1621534"/>
            <a:ext cx="35719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7011650" y="1667588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TextBox 106"/>
          <p:cNvSpPr txBox="1"/>
          <p:nvPr/>
        </p:nvSpPr>
        <p:spPr>
          <a:xfrm>
            <a:off x="1285852" y="1057258"/>
            <a:ext cx="857256" cy="1200329"/>
          </a:xfrm>
          <a:prstGeom prst="rect">
            <a:avLst/>
          </a:prstGeom>
          <a:solidFill>
            <a:srgbClr val="92D050">
              <a:alpha val="33000"/>
            </a:srgbClr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·2=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Прямоугольный треугольник 107"/>
          <p:cNvSpPr/>
          <p:nvPr/>
        </p:nvSpPr>
        <p:spPr>
          <a:xfrm flipH="1">
            <a:off x="366683" y="1028683"/>
            <a:ext cx="900000" cy="828000"/>
          </a:xfrm>
          <a:prstGeom prst="rtTriangl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TextBox 108"/>
          <p:cNvSpPr txBox="1"/>
          <p:nvPr/>
        </p:nvSpPr>
        <p:spPr>
          <a:xfrm>
            <a:off x="376208" y="1876414"/>
            <a:ext cx="900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42910" y="1549587"/>
            <a:ext cx="571504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357290" y="285749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 rot="18994995">
            <a:off x="170887" y="1090735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253017" y="620893"/>
            <a:ext cx="138433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Равномерно 3с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Line 13"/>
          <p:cNvSpPr>
            <a:spLocks noChangeShapeType="1"/>
          </p:cNvSpPr>
          <p:nvPr/>
        </p:nvSpPr>
        <p:spPr bwMode="auto">
          <a:xfrm rot="180000" flipV="1">
            <a:off x="428878" y="3774100"/>
            <a:ext cx="864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15" name="Line 13"/>
          <p:cNvSpPr>
            <a:spLocks noChangeShapeType="1"/>
          </p:cNvSpPr>
          <p:nvPr/>
        </p:nvSpPr>
        <p:spPr bwMode="auto">
          <a:xfrm rot="-120000">
            <a:off x="1296804" y="3761729"/>
            <a:ext cx="1296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16" name="TextBox 115"/>
          <p:cNvSpPr txBox="1"/>
          <p:nvPr/>
        </p:nvSpPr>
        <p:spPr>
          <a:xfrm>
            <a:off x="1357290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3643306" y="1500174"/>
            <a:ext cx="1785950" cy="42862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18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7" grpId="0" animBg="1"/>
      <p:bldP spid="108" grpId="0" animBg="1"/>
      <p:bldP spid="109" grpId="0" animBg="1"/>
      <p:bldP spid="110" grpId="0" animBg="1"/>
      <p:bldP spid="111" grpId="0"/>
      <p:bldP spid="112" grpId="0" animBg="1"/>
      <p:bldP spid="113" grpId="0" animBg="1"/>
      <p:bldP spid="114" grpId="0" animBg="1"/>
      <p:bldP spid="115" grpId="0" animBg="1"/>
      <p:bldP spid="1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Скругленный прямоугольник 115"/>
          <p:cNvSpPr/>
          <p:nvPr/>
        </p:nvSpPr>
        <p:spPr>
          <a:xfrm>
            <a:off x="3643306" y="1500174"/>
            <a:ext cx="1785950" cy="42862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6415465" y="230008"/>
            <a:ext cx="1785950" cy="666388"/>
          </a:xfrm>
          <a:prstGeom prst="roundRect">
            <a:avLst/>
          </a:prstGeom>
          <a:solidFill>
            <a:srgbClr val="92D050">
              <a:alpha val="2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57158" y="1857364"/>
            <a:ext cx="928694" cy="4419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120000" flipV="1">
            <a:off x="1264154" y="596348"/>
            <a:ext cx="900652" cy="122773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-24"/>
            <a:ext cx="1421631" cy="779627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14744" y="1501572"/>
            <a:ext cx="1643074" cy="40011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1889638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 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34088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6434371" y="182719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6475180" y="871074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6500826" y="1571612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785786" y="2857496"/>
            <a:ext cx="25717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62498" y="766556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86248" y="111440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91010" y="1909752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791326" y="1940614"/>
            <a:ext cx="4950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310061" y="231933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4927" y="234301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014977" y="109028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529364" y="931692"/>
            <a:ext cx="428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029467" y="1805986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43834" y="1567744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357290" y="285749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19980000">
            <a:off x="170887" y="1737402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 rot="18300000">
            <a:off x="1194869" y="1112889"/>
            <a:ext cx="1633262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 ещё круче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Line 13"/>
          <p:cNvSpPr>
            <a:spLocks noChangeShapeType="1"/>
          </p:cNvSpPr>
          <p:nvPr/>
        </p:nvSpPr>
        <p:spPr bwMode="auto">
          <a:xfrm rot="180000" flipV="1">
            <a:off x="428878" y="3774100"/>
            <a:ext cx="864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13" name="Line 13"/>
          <p:cNvSpPr>
            <a:spLocks noChangeShapeType="1"/>
          </p:cNvSpPr>
          <p:nvPr/>
        </p:nvSpPr>
        <p:spPr bwMode="auto">
          <a:xfrm rot="-180000">
            <a:off x="1297115" y="3773661"/>
            <a:ext cx="828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3793072" y="79768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TextBox 116"/>
          <p:cNvSpPr txBox="1"/>
          <p:nvPr/>
        </p:nvSpPr>
        <p:spPr>
          <a:xfrm>
            <a:off x="1357290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Скругленный прямоугольник 133"/>
          <p:cNvSpPr/>
          <p:nvPr/>
        </p:nvSpPr>
        <p:spPr>
          <a:xfrm>
            <a:off x="3768534" y="1928802"/>
            <a:ext cx="1643074" cy="42862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857620" y="1510807"/>
            <a:ext cx="1465306" cy="40011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728634" y="262282"/>
            <a:ext cx="1785950" cy="6663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57158" y="571480"/>
            <a:ext cx="918534" cy="84677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360000">
            <a:off x="1286519" y="554732"/>
            <a:ext cx="432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0"/>
            <a:ext cx="1564507" cy="779603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86182" y="1918156"/>
            <a:ext cx="1643074" cy="40011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234679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77030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19991" y="213488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760800" y="864474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786446" y="1428736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500034" y="2857496"/>
            <a:ext cx="25003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70593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96881" y="113567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64982" y="150781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243716" y="238633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88795" y="2797815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6169" y="236994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04785" y="108217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858016" y="928670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12887" y="1652883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00892" y="15001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27254" y="1522149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1132342" y="2857496"/>
            <a:ext cx="143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18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3"/>
          <p:cNvSpPr>
            <a:spLocks noChangeShapeType="1"/>
          </p:cNvSpPr>
          <p:nvPr/>
        </p:nvSpPr>
        <p:spPr bwMode="auto">
          <a:xfrm>
            <a:off x="1714480" y="561002"/>
            <a:ext cx="857256" cy="172499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3780000">
            <a:off x="1788128" y="1119094"/>
            <a:ext cx="145673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Торможение  2с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161249" y="167111"/>
            <a:ext cx="138433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Равномерно 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18994995">
            <a:off x="226649" y="630065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751" y="3172154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85"/>
          <p:cNvGrpSpPr/>
          <p:nvPr/>
        </p:nvGrpSpPr>
        <p:grpSpPr>
          <a:xfrm>
            <a:off x="5857884" y="2357430"/>
            <a:ext cx="1857703" cy="786615"/>
            <a:chOff x="3364014" y="3000291"/>
            <a:chExt cx="1857703" cy="786615"/>
          </a:xfrm>
        </p:grpSpPr>
        <p:sp>
          <p:nvSpPr>
            <p:cNvPr id="117" name="TextBox 11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12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12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24" name="TextBox 123"/>
          <p:cNvSpPr txBox="1"/>
          <p:nvPr/>
        </p:nvSpPr>
        <p:spPr>
          <a:xfrm>
            <a:off x="4857752" y="277841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36076" y="317514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619624" y="3179794"/>
            <a:ext cx="4524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08122" y="257639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858016" y="233616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rot="120000" flipV="1">
            <a:off x="428757" y="3703261"/>
            <a:ext cx="1260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0" name="Line 13"/>
          <p:cNvSpPr>
            <a:spLocks noChangeShapeType="1"/>
          </p:cNvSpPr>
          <p:nvPr/>
        </p:nvSpPr>
        <p:spPr bwMode="auto">
          <a:xfrm rot="-180000">
            <a:off x="1732870" y="3695914"/>
            <a:ext cx="828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1" name="Line 13"/>
          <p:cNvSpPr>
            <a:spLocks noChangeShapeType="1"/>
          </p:cNvSpPr>
          <p:nvPr/>
        </p:nvSpPr>
        <p:spPr bwMode="auto">
          <a:xfrm rot="-180000">
            <a:off x="2572365" y="3694533"/>
            <a:ext cx="828000" cy="45719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861488" y="82172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2571736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14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5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6" cstate="print"/>
          <a:srcRect l="15767" t="9186" r="14321" b="83672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7900" y="1484784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4211960" y="1700808"/>
            <a:ext cx="1512168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997353"/>
            <a:ext cx="79100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6732240" y="1268760"/>
            <a:ext cx="72008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3320" y="583063"/>
            <a:ext cx="100703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 flipV="1">
            <a:off x="6793232" y="764704"/>
            <a:ext cx="43204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 flipV="1">
            <a:off x="3563888" y="1124744"/>
            <a:ext cx="432048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75481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свяжем со стволом. Пуля двигается с постоянным ускорением .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29428" y="307637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9"/>
          <p:cNvGrpSpPr/>
          <p:nvPr/>
        </p:nvGrpSpPr>
        <p:grpSpPr>
          <a:xfrm>
            <a:off x="129164" y="2769395"/>
            <a:ext cx="2000319" cy="1235669"/>
            <a:chOff x="785786" y="3973169"/>
            <a:chExt cx="1786005" cy="1235669"/>
          </a:xfrm>
        </p:grpSpPr>
        <p:grpSp>
          <p:nvGrpSpPr>
            <p:cNvPr id="13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4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к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baseline="30000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5" name="Прямая соединительная линия 14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2782917" y="2931679"/>
            <a:ext cx="63610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всего пути по стволу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37499" y="2924944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3430989" y="4149080"/>
            <a:ext cx="56775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середины  ствола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95736" y="422108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49"/>
          <p:cNvGrpSpPr/>
          <p:nvPr/>
        </p:nvGrpSpPr>
        <p:grpSpPr>
          <a:xfrm>
            <a:off x="0" y="4005064"/>
            <a:ext cx="2000319" cy="1235669"/>
            <a:chOff x="785786" y="3973169"/>
            <a:chExt cx="1786005" cy="1235669"/>
          </a:xfrm>
        </p:grpSpPr>
        <p:grpSp>
          <p:nvGrpSpPr>
            <p:cNvPr id="24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25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2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ср</a:t>
                  </a:r>
                  <a:r>
                    <a:rPr lang="en-US" sz="3600" b="1" baseline="30000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8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1060233" y="4171213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49"/>
          <p:cNvGrpSpPr/>
          <p:nvPr/>
        </p:nvGrpSpPr>
        <p:grpSpPr>
          <a:xfrm>
            <a:off x="438161" y="5074717"/>
            <a:ext cx="1008000" cy="1174130"/>
            <a:chOff x="1177003" y="4034710"/>
            <a:chExt cx="900001" cy="1174130"/>
          </a:xfrm>
        </p:grpSpPr>
        <p:grpSp>
          <p:nvGrpSpPr>
            <p:cNvPr id="32" name="Group 15"/>
            <p:cNvGrpSpPr>
              <a:grpSpLocks/>
            </p:cNvGrpSpPr>
            <p:nvPr/>
          </p:nvGrpSpPr>
          <p:grpSpPr bwMode="auto">
            <a:xfrm>
              <a:off x="1178937" y="4034710"/>
              <a:ext cx="896110" cy="1174130"/>
              <a:chOff x="2720" y="7703"/>
              <a:chExt cx="727" cy="1202"/>
            </a:xfrm>
          </p:grpSpPr>
          <p:sp>
            <p:nvSpPr>
              <p:cNvPr id="37" name="Text Box 16"/>
              <p:cNvSpPr txBox="1">
                <a:spLocks noChangeArrowheads="1"/>
              </p:cNvSpPr>
              <p:nvPr/>
            </p:nvSpPr>
            <p:spPr bwMode="auto">
              <a:xfrm>
                <a:off x="2720" y="7703"/>
                <a:ext cx="698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ср</a:t>
                </a:r>
                <a:r>
                  <a:rPr lang="en-US" sz="36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7"/>
              <p:cNvSpPr txBox="1">
                <a:spLocks noChangeArrowheads="1"/>
              </p:cNvSpPr>
              <p:nvPr/>
            </p:nvSpPr>
            <p:spPr bwMode="auto">
              <a:xfrm>
                <a:off x="2848" y="8231"/>
                <a:ext cx="599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177003" y="4661590"/>
              <a:ext cx="900001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1403648" y="544522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49"/>
          <p:cNvGrpSpPr/>
          <p:nvPr/>
        </p:nvGrpSpPr>
        <p:grpSpPr>
          <a:xfrm>
            <a:off x="1797839" y="5085185"/>
            <a:ext cx="1190015" cy="1190736"/>
            <a:chOff x="1143203" y="4034711"/>
            <a:chExt cx="1062517" cy="1190736"/>
          </a:xfrm>
        </p:grpSpPr>
        <p:grpSp>
          <p:nvGrpSpPr>
            <p:cNvPr id="35" name="Group 15"/>
            <p:cNvGrpSpPr>
              <a:grpSpLocks/>
            </p:cNvGrpSpPr>
            <p:nvPr/>
          </p:nvGrpSpPr>
          <p:grpSpPr bwMode="auto">
            <a:xfrm>
              <a:off x="1143203" y="4034711"/>
              <a:ext cx="1062517" cy="1190736"/>
              <a:chOff x="2691" y="7703"/>
              <a:chExt cx="862" cy="1219"/>
            </a:xfrm>
          </p:grpSpPr>
          <p:sp>
            <p:nvSpPr>
              <p:cNvPr id="43" name="Text Box 16"/>
              <p:cNvSpPr txBox="1">
                <a:spLocks noChangeArrowheads="1"/>
              </p:cNvSpPr>
              <p:nvPr/>
            </p:nvSpPr>
            <p:spPr bwMode="auto">
              <a:xfrm>
                <a:off x="2720" y="7703"/>
                <a:ext cx="833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кнч</a:t>
                </a:r>
                <a:r>
                  <a:rPr lang="en-US" sz="36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7"/>
              <p:cNvSpPr txBox="1">
                <a:spLocks noChangeArrowheads="1"/>
              </p:cNvSpPr>
              <p:nvPr/>
            </p:nvSpPr>
            <p:spPr bwMode="auto">
              <a:xfrm>
                <a:off x="2691" y="8248"/>
                <a:ext cx="861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2∙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177003" y="4661590"/>
              <a:ext cx="900001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611560" y="5733256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167994" y="5733256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995936" y="4797152"/>
            <a:ext cx="3384376" cy="101566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=1,41</a:t>
            </a:r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endParaRPr lang="ru-RU" sz="4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build="p"/>
      <p:bldP spid="12" grpId="0"/>
      <p:bldP spid="20" grpId="0" build="p"/>
      <p:bldP spid="21" grpId="0" animBg="1"/>
      <p:bldP spid="22" grpId="0" build="p"/>
      <p:bldP spid="23" grpId="0"/>
      <p:bldP spid="31" grpId="0" animBg="1"/>
      <p:bldP spid="39" grpId="0"/>
      <p:bldP spid="45" grpId="0" animBg="1"/>
      <p:bldP spid="46" grpId="0" animBg="1"/>
      <p:bldP spid="4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Скругленный прямоугольник 109"/>
          <p:cNvSpPr/>
          <p:nvPr/>
        </p:nvSpPr>
        <p:spPr>
          <a:xfrm>
            <a:off x="3769174" y="1982654"/>
            <a:ext cx="1660082" cy="341856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857620" y="1510807"/>
            <a:ext cx="1465306" cy="40011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688472" y="218738"/>
            <a:ext cx="1785950" cy="6663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428596" y="561002"/>
            <a:ext cx="857256" cy="17249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360000">
            <a:off x="1277534" y="2237007"/>
            <a:ext cx="432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42876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-24"/>
            <a:ext cx="1421631" cy="779627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86182" y="1928802"/>
            <a:ext cx="1643074" cy="40011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234679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77030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19991" y="176119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760800" y="864474"/>
            <a:ext cx="1953909" cy="786615"/>
            <a:chOff x="3364014" y="3000291"/>
            <a:chExt cx="1953909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41" y="3000291"/>
              <a:ext cx="823682" cy="786615"/>
              <a:chOff x="6856" y="7939"/>
              <a:chExt cx="471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71" cy="491"/>
                <a:chOff x="7336" y="7802"/>
                <a:chExt cx="471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71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 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786446" y="1428736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500034" y="2857496"/>
            <a:ext cx="25003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95773" y="69641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96881" y="113567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322132" y="1517339"/>
            <a:ext cx="378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243716" y="238633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88795" y="2797815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610101" y="2369948"/>
            <a:ext cx="5000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04785" y="108217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858016" y="881045"/>
            <a:ext cx="4286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12887" y="1652883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00892" y="15001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27254" y="1522149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1132342" y="2857496"/>
            <a:ext cx="1296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3"/>
          <p:cNvSpPr>
            <a:spLocks noChangeShapeType="1"/>
          </p:cNvSpPr>
          <p:nvPr/>
        </p:nvSpPr>
        <p:spPr bwMode="auto">
          <a:xfrm flipV="1">
            <a:off x="1709717" y="571480"/>
            <a:ext cx="862019" cy="1704986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3780000">
            <a:off x="406872" y="934744"/>
            <a:ext cx="1456739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Торможение  2с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081063" y="2457443"/>
            <a:ext cx="91042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стоял 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17845432">
            <a:off x="1912252" y="1233467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2с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751" y="3172154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85"/>
          <p:cNvGrpSpPr/>
          <p:nvPr/>
        </p:nvGrpSpPr>
        <p:grpSpPr>
          <a:xfrm>
            <a:off x="5857884" y="2357430"/>
            <a:ext cx="1857703" cy="786615"/>
            <a:chOff x="3364014" y="3000291"/>
            <a:chExt cx="1857703" cy="786615"/>
          </a:xfrm>
        </p:grpSpPr>
        <p:sp>
          <p:nvSpPr>
            <p:cNvPr id="117" name="TextBox 11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12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12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24" name="TextBox 123"/>
          <p:cNvSpPr txBox="1"/>
          <p:nvPr/>
        </p:nvSpPr>
        <p:spPr>
          <a:xfrm>
            <a:off x="4857752" y="277841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36076" y="317514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719637" y="3179794"/>
            <a:ext cx="3095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08122" y="261449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953266" y="2336164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rot="180000" flipV="1">
            <a:off x="428757" y="3703261"/>
            <a:ext cx="1260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0" name="Line 13"/>
          <p:cNvSpPr>
            <a:spLocks noChangeShapeType="1"/>
          </p:cNvSpPr>
          <p:nvPr/>
        </p:nvSpPr>
        <p:spPr bwMode="auto">
          <a:xfrm rot="-2460000">
            <a:off x="1701666" y="3698261"/>
            <a:ext cx="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1" name="Line 13"/>
          <p:cNvSpPr>
            <a:spLocks noChangeShapeType="1"/>
          </p:cNvSpPr>
          <p:nvPr/>
        </p:nvSpPr>
        <p:spPr bwMode="auto">
          <a:xfrm rot="-120000">
            <a:off x="1698060" y="3703098"/>
            <a:ext cx="1224000" cy="45719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3796940" y="82172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Box 115"/>
          <p:cNvSpPr txBox="1"/>
          <p:nvPr/>
        </p:nvSpPr>
        <p:spPr>
          <a:xfrm>
            <a:off x="2571736" y="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14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5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  <p:bldP spid="124" grpId="0" animBg="1"/>
      <p:bldP spid="125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0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Line 13"/>
          <p:cNvSpPr>
            <a:spLocks noChangeShapeType="1"/>
          </p:cNvSpPr>
          <p:nvPr/>
        </p:nvSpPr>
        <p:spPr bwMode="auto">
          <a:xfrm rot="240000" flipV="1">
            <a:off x="3001482" y="3950982"/>
            <a:ext cx="828000" cy="60960"/>
          </a:xfrm>
          <a:prstGeom prst="line">
            <a:avLst/>
          </a:prstGeom>
          <a:noFill/>
          <a:ln w="76200">
            <a:solidFill>
              <a:schemeClr val="bg1">
                <a:lumMod val="75000"/>
              </a:schemeClr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4" name="Скругленный прямоугольник 133"/>
          <p:cNvSpPr/>
          <p:nvPr/>
        </p:nvSpPr>
        <p:spPr>
          <a:xfrm>
            <a:off x="3768534" y="1928802"/>
            <a:ext cx="1643074" cy="42862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857620" y="1510807"/>
            <a:ext cx="1465306" cy="40011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728634" y="262282"/>
            <a:ext cx="1785950" cy="6663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357158" y="1418258"/>
            <a:ext cx="928694" cy="172499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360000">
            <a:off x="1269410" y="3094263"/>
            <a:ext cx="432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0"/>
            <a:ext cx="1564507" cy="779603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86182" y="1918156"/>
            <a:ext cx="1643074" cy="40011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234679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 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77030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19991" y="213488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760800" y="864474"/>
            <a:ext cx="1857720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786446" y="1428736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 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857224" y="571480"/>
            <a:ext cx="25003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70593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86123" y="1092643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64982" y="150781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243716" y="238633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67278" y="2797815"/>
            <a:ext cx="4260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6169" y="2369948"/>
            <a:ext cx="4202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304785" y="1082179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808094" y="853364"/>
            <a:ext cx="4393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268864" y="1664566"/>
            <a:ext cx="37870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-4       </a:t>
            </a:r>
            <a:endParaRPr lang="ru-RU" sz="1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00892" y="15001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27254" y="1522149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1428728" y="57148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3"/>
          <p:cNvSpPr>
            <a:spLocks noChangeShapeType="1"/>
          </p:cNvSpPr>
          <p:nvPr/>
        </p:nvSpPr>
        <p:spPr bwMode="auto">
          <a:xfrm flipV="1">
            <a:off x="1714480" y="2285992"/>
            <a:ext cx="857256" cy="857256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19092359">
            <a:off x="1917808" y="2490535"/>
            <a:ext cx="145673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Торможение  2с </a:t>
            </a:r>
          </a:p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4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071539" y="3286124"/>
            <a:ext cx="1285884" cy="523220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равномерно </a:t>
            </a:r>
          </a:p>
          <a:p>
            <a:pPr algn="ctr"/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3413400">
            <a:off x="293185" y="2761656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Разгон 1с</a:t>
            </a:r>
            <a:endParaRPr lang="ru-RU" sz="14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751" y="3172154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 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85"/>
          <p:cNvGrpSpPr/>
          <p:nvPr/>
        </p:nvGrpSpPr>
        <p:grpSpPr>
          <a:xfrm>
            <a:off x="5857884" y="2357430"/>
            <a:ext cx="1857703" cy="786615"/>
            <a:chOff x="3364014" y="3000291"/>
            <a:chExt cx="1857703" cy="786615"/>
          </a:xfrm>
        </p:grpSpPr>
        <p:sp>
          <p:nvSpPr>
            <p:cNvPr id="117" name="TextBox 11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12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12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24" name="TextBox 123"/>
          <p:cNvSpPr txBox="1"/>
          <p:nvPr/>
        </p:nvSpPr>
        <p:spPr>
          <a:xfrm>
            <a:off x="4857752" y="277841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14810" y="3189302"/>
            <a:ext cx="4073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786314" y="3179794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347192" y="261189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ru-RU" sz="16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976354" y="2325406"/>
            <a:ext cx="3464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rot="240000" flipV="1">
            <a:off x="3001482" y="3940223"/>
            <a:ext cx="828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0" name="Line 13"/>
          <p:cNvSpPr>
            <a:spLocks noChangeShapeType="1"/>
          </p:cNvSpPr>
          <p:nvPr/>
        </p:nvSpPr>
        <p:spPr bwMode="auto">
          <a:xfrm rot="-120000">
            <a:off x="1309286" y="3969335"/>
            <a:ext cx="1692000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1" name="Line 13"/>
          <p:cNvSpPr>
            <a:spLocks noChangeShapeType="1"/>
          </p:cNvSpPr>
          <p:nvPr/>
        </p:nvSpPr>
        <p:spPr bwMode="auto">
          <a:xfrm rot="-180000">
            <a:off x="489905" y="3972217"/>
            <a:ext cx="828000" cy="45719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850730" y="82172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1714480" y="0"/>
            <a:ext cx="8572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 rot="3780000">
            <a:off x="246370" y="1306332"/>
            <a:ext cx="1259619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Торможение  1с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 rot="1970413">
            <a:off x="29006" y="4043648"/>
            <a:ext cx="7858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конец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Прямоугольная выноска 138"/>
          <p:cNvSpPr/>
          <p:nvPr/>
        </p:nvSpPr>
        <p:spPr>
          <a:xfrm>
            <a:off x="2725370" y="4325420"/>
            <a:ext cx="928694" cy="285752"/>
          </a:xfrm>
          <a:prstGeom prst="wedgeRectCallout">
            <a:avLst>
              <a:gd name="adj1" fmla="val -20833"/>
              <a:gd name="adj2" fmla="val -140793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начало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0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4" grpId="0" animBg="1"/>
      <p:bldP spid="114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5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29" grpId="1" animBg="1"/>
      <p:bldP spid="130" grpId="0" animBg="1"/>
      <p:bldP spid="131" grpId="0" animBg="1"/>
      <p:bldP spid="133" grpId="0" animBg="1"/>
      <p:bldP spid="116" grpId="0" animBg="1"/>
      <p:bldP spid="136" grpId="0" animBg="1"/>
      <p:bldP spid="13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Line 13"/>
          <p:cNvSpPr>
            <a:spLocks noChangeShapeType="1"/>
          </p:cNvSpPr>
          <p:nvPr/>
        </p:nvSpPr>
        <p:spPr bwMode="auto">
          <a:xfrm rot="240000" flipV="1">
            <a:off x="508042" y="4011661"/>
            <a:ext cx="828000" cy="60960"/>
          </a:xfrm>
          <a:prstGeom prst="line">
            <a:avLst/>
          </a:prstGeom>
          <a:noFill/>
          <a:ln w="76200">
            <a:solidFill>
              <a:schemeClr val="bg1">
                <a:lumMod val="75000"/>
              </a:schemeClr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4" name="Скругленный прямоугольник 133"/>
          <p:cNvSpPr/>
          <p:nvPr/>
        </p:nvSpPr>
        <p:spPr>
          <a:xfrm>
            <a:off x="3768534" y="1928802"/>
            <a:ext cx="1643074" cy="42862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857620" y="1510807"/>
            <a:ext cx="1465306" cy="40011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728634" y="262282"/>
            <a:ext cx="1785950" cy="6663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V="1">
            <a:off x="357158" y="1000108"/>
            <a:ext cx="928694" cy="257176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Группа 55"/>
          <p:cNvGrpSpPr/>
          <p:nvPr/>
        </p:nvGrpSpPr>
        <p:grpSpPr>
          <a:xfrm>
            <a:off x="80384" y="-24"/>
            <a:ext cx="3705798" cy="3742876"/>
            <a:chOff x="80384" y="-109610"/>
            <a:chExt cx="3705798" cy="3742876"/>
          </a:xfrm>
        </p:grpSpPr>
        <p:sp>
          <p:nvSpPr>
            <p:cNvPr id="42" name="TextBox 41"/>
            <p:cNvSpPr txBox="1"/>
            <p:nvPr/>
          </p:nvSpPr>
          <p:spPr>
            <a:xfrm>
              <a:off x="7779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14414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43042" y="2124122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1296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521496" y="2114074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50124" y="210402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54"/>
            <p:cNvGrpSpPr/>
            <p:nvPr/>
          </p:nvGrpSpPr>
          <p:grpSpPr>
            <a:xfrm>
              <a:off x="80384" y="-109610"/>
              <a:ext cx="3705798" cy="3742876"/>
              <a:chOff x="80384" y="-71462"/>
              <a:chExt cx="3705798" cy="3742876"/>
            </a:xfrm>
          </p:grpSpPr>
          <p:grpSp>
            <p:nvGrpSpPr>
              <p:cNvPr id="5" name="Группа 40"/>
              <p:cNvGrpSpPr/>
              <p:nvPr/>
            </p:nvGrpSpPr>
            <p:grpSpPr>
              <a:xfrm>
                <a:off x="142876" y="-71462"/>
                <a:ext cx="3643306" cy="3742876"/>
                <a:chOff x="142876" y="-71462"/>
                <a:chExt cx="3643306" cy="3742876"/>
              </a:xfrm>
            </p:grpSpPr>
            <p:grpSp>
              <p:nvGrpSpPr>
                <p:cNvPr id="6" name="Группа 37"/>
                <p:cNvGrpSpPr/>
                <p:nvPr/>
              </p:nvGrpSpPr>
              <p:grpSpPr>
                <a:xfrm>
                  <a:off x="142876" y="71414"/>
                  <a:ext cx="3286116" cy="3600000"/>
                  <a:chOff x="142876" y="71414"/>
                  <a:chExt cx="3286116" cy="3600000"/>
                </a:xfrm>
              </p:grpSpPr>
              <p:grpSp>
                <p:nvGrpSpPr>
                  <p:cNvPr id="8" name="Группа 29"/>
                  <p:cNvGrpSpPr/>
                  <p:nvPr/>
                </p:nvGrpSpPr>
                <p:grpSpPr>
                  <a:xfrm>
                    <a:off x="142876" y="71414"/>
                    <a:ext cx="3286116" cy="3600000"/>
                    <a:chOff x="142876" y="71414"/>
                    <a:chExt cx="3286116" cy="3600000"/>
                  </a:xfrm>
                </p:grpSpPr>
                <p:sp>
                  <p:nvSpPr>
                    <p:cNvPr id="3" name="Line 4"/>
                    <p:cNvSpPr>
                      <a:spLocks noChangeShapeType="1"/>
                    </p:cNvSpPr>
                    <p:nvPr/>
                  </p:nvSpPr>
                  <p:spPr bwMode="auto">
                    <a:xfrm rot="60000" flipH="1" flipV="1">
                      <a:off x="352399" y="71414"/>
                      <a:ext cx="45719" cy="3600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stealth" w="lg" len="lg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034" y="135729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2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1785926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3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264318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92867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cxnSp>
                  <p:nvCxnSpPr>
                    <p:cNvPr id="26" name="Прямая со стрелкой 25"/>
                    <p:cNvCxnSpPr/>
                    <p:nvPr/>
                  </p:nvCxnSpPr>
                  <p:spPr>
                    <a:xfrm>
                      <a:off x="142876" y="2212966"/>
                      <a:ext cx="3286116" cy="1588"/>
                    </a:xfrm>
                    <a:prstGeom prst="straightConnector1">
                      <a:avLst/>
                    </a:prstGeom>
                    <a:ln w="158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158" y="500042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071810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" name="Line 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596" y="3500438"/>
                      <a:ext cx="25560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cxnSp>
                <p:nvCxnSpPr>
                  <p:cNvPr id="32" name="Прямая соединительная линия 31"/>
                  <p:cNvCxnSpPr/>
                  <p:nvPr/>
                </p:nvCxnSpPr>
                <p:spPr>
                  <a:xfrm rot="5400000" flipH="1" flipV="1">
                    <a:off x="-57233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 flipH="1" flipV="1">
                    <a:off x="-14370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единительная линия 33"/>
                  <p:cNvCxnSpPr/>
                  <p:nvPr/>
                </p:nvCxnSpPr>
                <p:spPr>
                  <a:xfrm rot="5400000" flipH="1" flipV="1">
                    <a:off x="284925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5400000" flipH="1" flipV="1">
                    <a:off x="713553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Прямая соединительная линия 35"/>
                  <p:cNvCxnSpPr/>
                  <p:nvPr/>
                </p:nvCxnSpPr>
                <p:spPr>
                  <a:xfrm rot="5400000" flipH="1" flipV="1">
                    <a:off x="1142182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5400000" flipH="1" flipV="1">
                    <a:off x="1570810" y="1999446"/>
                    <a:ext cx="2857520" cy="1588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286116" y="1857364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ru-RU" sz="1600" dirty="0" smtClean="0">
                      <a:latin typeface="Times New Roman" pitchFamily="18" charset="0"/>
                      <a:cs typeface="Times New Roman" pitchFamily="18" charset="0"/>
                    </a:rPr>
                    <a:t>,с</a:t>
                  </a:r>
                  <a:endParaRPr lang="ru-RU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357158" y="-71462"/>
                  <a:ext cx="71438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ru-RU" sz="1600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м/с</a:t>
                  </a:r>
                  <a:endParaRPr lang="ru-RU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" name="TextBox 47"/>
              <p:cNvSpPr txBox="1"/>
              <p:nvPr/>
            </p:nvSpPr>
            <p:spPr>
              <a:xfrm>
                <a:off x="152892" y="162405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42844" y="1214422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2940" y="766800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21540000">
                <a:off x="160768" y="347118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42844" y="2154266"/>
                <a:ext cx="2857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80384" y="2500306"/>
                <a:ext cx="4063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10528" y="2917784"/>
                <a:ext cx="4296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lang="ru-RU" sz="1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Line 13"/>
          <p:cNvSpPr>
            <a:spLocks noChangeShapeType="1"/>
          </p:cNvSpPr>
          <p:nvPr/>
        </p:nvSpPr>
        <p:spPr bwMode="auto">
          <a:xfrm rot="-360000">
            <a:off x="1287059" y="990287"/>
            <a:ext cx="432000" cy="45719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857620" y="690910"/>
            <a:ext cx="135732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3793311" y="0"/>
            <a:ext cx="1564507" cy="779603"/>
            <a:chOff x="206522" y="1542148"/>
            <a:chExt cx="2997689" cy="954099"/>
          </a:xfrm>
        </p:grpSpPr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2014155" y="1775730"/>
              <a:ext cx="119005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2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61" name="TextBox 39"/>
            <p:cNvSpPr txBox="1">
              <a:spLocks noChangeArrowheads="1"/>
            </p:cNvSpPr>
            <p:nvPr/>
          </p:nvSpPr>
          <p:spPr bwMode="auto">
            <a:xfrm>
              <a:off x="206522" y="1542148"/>
              <a:ext cx="1913834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752446" y="2006597"/>
              <a:ext cx="1412346" cy="48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 bwMode="auto">
            <a:xfrm flipV="1">
              <a:off x="538325" y="2071678"/>
              <a:ext cx="1486006" cy="27788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3869342" y="1088341"/>
            <a:ext cx="1345599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altLang="ru-RU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86182" y="1918156"/>
            <a:ext cx="1643074" cy="400110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14744" y="2346797"/>
            <a:ext cx="185738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44" y="2770302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….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5"/>
          <p:cNvGrpSpPr/>
          <p:nvPr/>
        </p:nvGrpSpPr>
        <p:grpSpPr>
          <a:xfrm>
            <a:off x="5719991" y="213488"/>
            <a:ext cx="1707329" cy="786620"/>
            <a:chOff x="3364014" y="3000372"/>
            <a:chExt cx="1707329" cy="786620"/>
          </a:xfrm>
        </p:grpSpPr>
        <p:sp>
          <p:nvSpPr>
            <p:cNvPr id="69" name="TextBox 68"/>
            <p:cNvSpPr txBox="1"/>
            <p:nvPr/>
          </p:nvSpPr>
          <p:spPr>
            <a:xfrm>
              <a:off x="3364014" y="3207264"/>
              <a:ext cx="565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4494241" y="3000372"/>
              <a:ext cx="577102" cy="786620"/>
              <a:chOff x="6856" y="7939"/>
              <a:chExt cx="330" cy="491"/>
            </a:xfrm>
          </p:grpSpPr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330" cy="491"/>
                <a:chOff x="7336" y="7802"/>
                <a:chExt cx="330" cy="491"/>
              </a:xfrm>
            </p:grpSpPr>
            <p:sp>
              <p:nvSpPr>
                <p:cNvPr id="7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330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" name="Группа 77"/>
          <p:cNvGrpSpPr/>
          <p:nvPr/>
        </p:nvGrpSpPr>
        <p:grpSpPr>
          <a:xfrm>
            <a:off x="5760800" y="864474"/>
            <a:ext cx="2240224" cy="786615"/>
            <a:chOff x="3364014" y="3000291"/>
            <a:chExt cx="1857720" cy="786615"/>
          </a:xfrm>
        </p:grpSpPr>
        <p:sp>
          <p:nvSpPr>
            <p:cNvPr id="79" name="TextBox 78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91280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 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4494236" y="3000291"/>
              <a:ext cx="727498" cy="786615"/>
              <a:chOff x="6856" y="7939"/>
              <a:chExt cx="416" cy="491"/>
            </a:xfrm>
          </p:grpSpPr>
          <p:sp>
            <p:nvSpPr>
              <p:cNvPr id="82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8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" name="Группа 85"/>
          <p:cNvGrpSpPr/>
          <p:nvPr/>
        </p:nvGrpSpPr>
        <p:grpSpPr>
          <a:xfrm>
            <a:off x="5786446" y="1428736"/>
            <a:ext cx="1857703" cy="786615"/>
            <a:chOff x="3364014" y="3000291"/>
            <a:chExt cx="1857703" cy="786615"/>
          </a:xfrm>
        </p:grpSpPr>
        <p:sp>
          <p:nvSpPr>
            <p:cNvPr id="87" name="TextBox 8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9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94" name="TextBox 93"/>
          <p:cNvSpPr txBox="1"/>
          <p:nvPr/>
        </p:nvSpPr>
        <p:spPr>
          <a:xfrm>
            <a:off x="1142976" y="3143248"/>
            <a:ext cx="250033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286248" y="705939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296881" y="1135675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264982" y="1507814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243716" y="2386336"/>
            <a:ext cx="3571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288795" y="2797815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66169" y="236994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286512" y="1077052"/>
            <a:ext cx="428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    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072330" y="874880"/>
            <a:ext cx="4785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12887" y="1652883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000892" y="150017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6927254" y="1522149"/>
            <a:ext cx="642942" cy="542929"/>
          </a:xfrm>
          <a:prstGeom prst="roundRect">
            <a:avLst/>
          </a:prstGeom>
          <a:solidFill>
            <a:schemeClr val="accent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1714480" y="3143248"/>
            <a:ext cx="143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3"/>
          <p:cNvSpPr>
            <a:spLocks noChangeShapeType="1"/>
          </p:cNvSpPr>
          <p:nvPr/>
        </p:nvSpPr>
        <p:spPr bwMode="auto">
          <a:xfrm>
            <a:off x="1714480" y="1000108"/>
            <a:ext cx="857256" cy="1285884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3360000">
            <a:off x="1776966" y="1334382"/>
            <a:ext cx="145673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Торможение  2с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14348" y="571480"/>
            <a:ext cx="1357322" cy="307777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равномерно1с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17545882">
            <a:off x="330138" y="1442924"/>
            <a:ext cx="1009473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Разгон 1с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751" y="3172154"/>
            <a:ext cx="1857388" cy="40011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.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+ …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85"/>
          <p:cNvGrpSpPr/>
          <p:nvPr/>
        </p:nvGrpSpPr>
        <p:grpSpPr>
          <a:xfrm>
            <a:off x="5857884" y="2357430"/>
            <a:ext cx="1857703" cy="786615"/>
            <a:chOff x="3364014" y="3000291"/>
            <a:chExt cx="1857703" cy="786615"/>
          </a:xfrm>
        </p:grpSpPr>
        <p:sp>
          <p:nvSpPr>
            <p:cNvPr id="117" name="TextBox 116"/>
            <p:cNvSpPr txBox="1"/>
            <p:nvPr/>
          </p:nvSpPr>
          <p:spPr>
            <a:xfrm>
              <a:off x="3364014" y="3230710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1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834174" y="3176940"/>
              <a:ext cx="793038" cy="46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 +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494220" y="3000291"/>
              <a:ext cx="727497" cy="786615"/>
              <a:chOff x="6856" y="7939"/>
              <a:chExt cx="416" cy="491"/>
            </a:xfrm>
          </p:grpSpPr>
          <p:sp>
            <p:nvSpPr>
              <p:cNvPr id="120" name="Line 23"/>
              <p:cNvSpPr>
                <a:spLocks noChangeShapeType="1"/>
              </p:cNvSpPr>
              <p:nvPr/>
            </p:nvSpPr>
            <p:spPr bwMode="auto">
              <a:xfrm rot="180000" flipV="1">
                <a:off x="6886" y="8173"/>
                <a:ext cx="288" cy="1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5" name="Group 24"/>
              <p:cNvGrpSpPr>
                <a:grpSpLocks/>
              </p:cNvGrpSpPr>
              <p:nvPr/>
            </p:nvGrpSpPr>
            <p:grpSpPr bwMode="auto">
              <a:xfrm>
                <a:off x="6856" y="7939"/>
                <a:ext cx="416" cy="491"/>
                <a:chOff x="7336" y="7802"/>
                <a:chExt cx="416" cy="491"/>
              </a:xfrm>
            </p:grpSpPr>
            <p:sp>
              <p:nvSpPr>
                <p:cNvPr id="12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336" y="7802"/>
                  <a:ext cx="416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kumimoji="0" lang="en-US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·</a:t>
                  </a:r>
                  <a:r>
                    <a:rPr kumimoji="0" lang="ru-RU" sz="20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en-US" sz="2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371" y="8020"/>
                  <a:ext cx="154" cy="2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24" name="TextBox 123"/>
          <p:cNvSpPr txBox="1"/>
          <p:nvPr/>
        </p:nvSpPr>
        <p:spPr>
          <a:xfrm>
            <a:off x="4857752" y="2778418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36076" y="3175147"/>
            <a:ext cx="3571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619624" y="3179794"/>
            <a:ext cx="4524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08122" y="2576391"/>
            <a:ext cx="257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879532" y="2325406"/>
            <a:ext cx="449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rot="240000" flipV="1">
            <a:off x="501152" y="4029309"/>
            <a:ext cx="828000" cy="609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0" name="Line 13"/>
          <p:cNvSpPr>
            <a:spLocks noChangeShapeType="1"/>
          </p:cNvSpPr>
          <p:nvPr/>
        </p:nvSpPr>
        <p:spPr bwMode="auto">
          <a:xfrm rot="-60000">
            <a:off x="1346730" y="4023570"/>
            <a:ext cx="2643746" cy="4571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1" name="Line 13"/>
          <p:cNvSpPr>
            <a:spLocks noChangeShapeType="1"/>
          </p:cNvSpPr>
          <p:nvPr/>
        </p:nvSpPr>
        <p:spPr bwMode="auto">
          <a:xfrm rot="-120000">
            <a:off x="4000898" y="4012347"/>
            <a:ext cx="1296000" cy="45719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839972" y="71414"/>
            <a:ext cx="1357322" cy="634588"/>
          </a:xfrm>
          <a:prstGeom prst="round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1714480" y="0"/>
            <a:ext cx="8572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Упр.6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 rot="17440768">
            <a:off x="176367" y="2856052"/>
            <a:ext cx="132066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i="1" u="sng" dirty="0" smtClean="0">
                <a:latin typeface="Times New Roman" pitchFamily="18" charset="0"/>
                <a:cs typeface="Times New Roman" pitchFamily="18" charset="0"/>
              </a:rPr>
              <a:t>Торможение  1с </a:t>
            </a:r>
          </a:p>
          <a:p>
            <a:r>
              <a:rPr lang="ru-RU" sz="1200" b="1" i="1" u="sng" dirty="0" smtClean="0">
                <a:latin typeface="Times New Roman" pitchFamily="18" charset="0"/>
                <a:cs typeface="Times New Roman" pitchFamily="18" charset="0"/>
              </a:rPr>
              <a:t>до  остановки</a:t>
            </a:r>
            <a:endParaRPr lang="ru-RU" sz="1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 rot="1970413">
            <a:off x="5400249" y="4043649"/>
            <a:ext cx="7858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конец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Прямоугольная выноска 138"/>
          <p:cNvSpPr/>
          <p:nvPr/>
        </p:nvSpPr>
        <p:spPr>
          <a:xfrm>
            <a:off x="1071538" y="4357694"/>
            <a:ext cx="928694" cy="285752"/>
          </a:xfrm>
          <a:prstGeom prst="wedgeRectCallout">
            <a:avLst>
              <a:gd name="adj1" fmla="val -20833"/>
              <a:gd name="adj2" fmla="val -140793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начало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4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4" grpId="0" animBg="1"/>
      <p:bldP spid="114" grpId="0" animBg="1"/>
      <p:bldP spid="77" grpId="0" animBg="1"/>
      <p:bldP spid="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5" grpId="0" animBg="1"/>
      <p:bldP spid="111" grpId="0"/>
      <p:bldP spid="91" grpId="0" animBg="1"/>
      <p:bldP spid="106" grpId="0" animBg="1"/>
      <p:bldP spid="112" grpId="0" animBg="1"/>
      <p:bldP spid="113" grpId="0" animBg="1"/>
      <p:bldP spid="115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29" grpId="1" animBg="1"/>
      <p:bldP spid="130" grpId="0" animBg="1"/>
      <p:bldP spid="131" grpId="0" animBg="1"/>
      <p:bldP spid="133" grpId="0" animBg="1"/>
      <p:bldP spid="116" grpId="0" animBg="1"/>
      <p:bldP spid="136" grpId="0" animBg="1"/>
      <p:bldP spid="1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Человек </a:t>
            </a:r>
            <a:r>
              <a:rPr lang="ru-RU" b="1" i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от колодца </a:t>
            </a:r>
            <a:r>
              <a:rPr lang="ru-RU" b="1" dirty="0" smtClean="0">
                <a:latin typeface="Times New Roman"/>
                <a:ea typeface="Times New Roman"/>
              </a:rPr>
              <a:t>прошел  8км </a:t>
            </a:r>
            <a:r>
              <a:rPr lang="ru-RU" b="1" dirty="0">
                <a:latin typeface="Times New Roman"/>
                <a:ea typeface="Times New Roman"/>
              </a:rPr>
              <a:t>на север за час, а затем 12 км на восток за 4часа. Найти всё. (среднюю скорость движения и среднюю скорость перемещения. Его координаты и проекции вектора на оси. </a:t>
            </a:r>
            <a:r>
              <a:rPr lang="ru-RU" b="1" i="1" dirty="0">
                <a:latin typeface="Times New Roman"/>
                <a:ea typeface="Times New Roman"/>
              </a:rPr>
              <a:t>Координаты колодца относительно дерева  </a:t>
            </a:r>
            <a:r>
              <a:rPr lang="ru-RU" b="1" i="1" dirty="0" smtClean="0">
                <a:latin typeface="Times New Roman"/>
                <a:ea typeface="Times New Roman"/>
              </a:rPr>
              <a:t>(2   3) </a:t>
            </a:r>
            <a:r>
              <a:rPr lang="ru-RU" b="1" i="1" dirty="0">
                <a:latin typeface="Times New Roman"/>
                <a:ea typeface="Times New Roman"/>
              </a:rPr>
              <a:t>км.</a:t>
            </a:r>
            <a:endParaRPr lang="ru-RU" i="1" dirty="0">
              <a:latin typeface="Times New Roman"/>
              <a:ea typeface="Times New Roman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5264545" y="2615416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5283530" y="2635381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5298797" y="2655586"/>
            <a:ext cx="1260000" cy="1080000"/>
          </a:xfrm>
          <a:prstGeom prst="line">
            <a:avLst/>
          </a:prstGeom>
          <a:noFill/>
          <a:ln w="762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60726" y="3098572"/>
            <a:ext cx="9549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6"/>
          <p:cNvGrpSpPr/>
          <p:nvPr/>
        </p:nvGrpSpPr>
        <p:grpSpPr>
          <a:xfrm>
            <a:off x="5652120" y="2195296"/>
            <a:ext cx="903247" cy="441616"/>
            <a:chOff x="5594132" y="3715892"/>
            <a:chExt cx="983834" cy="441616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703113" y="3715892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594132" y="3757398"/>
              <a:ext cx="9838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12км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85"/>
          <p:cNvGrpSpPr/>
          <p:nvPr/>
        </p:nvGrpSpPr>
        <p:grpSpPr>
          <a:xfrm>
            <a:off x="4531295" y="2823319"/>
            <a:ext cx="976809" cy="461665"/>
            <a:chOff x="2223051" y="5097451"/>
            <a:chExt cx="1071570" cy="461665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407772" y="5097451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223051" y="5097451"/>
              <a:ext cx="10715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8км </a:t>
              </a:r>
              <a:endParaRPr lang="ru-RU" sz="36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33"/>
          <p:cNvSpPr>
            <a:spLocks noChangeShapeType="1"/>
          </p:cNvSpPr>
          <p:nvPr/>
        </p:nvSpPr>
        <p:spPr bwMode="auto">
          <a:xfrm>
            <a:off x="6224927" y="3130518"/>
            <a:ext cx="611099" cy="0"/>
          </a:xfrm>
          <a:prstGeom prst="line">
            <a:avLst/>
          </a:prstGeom>
          <a:noFill/>
          <a:ln w="571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3"/>
          <p:cNvGrpSpPr/>
          <p:nvPr/>
        </p:nvGrpSpPr>
        <p:grpSpPr>
          <a:xfrm>
            <a:off x="6241703" y="1621024"/>
            <a:ext cx="2357454" cy="584775"/>
            <a:chOff x="4012206" y="2000237"/>
            <a:chExt cx="642942" cy="1314724"/>
          </a:xfrm>
        </p:grpSpPr>
        <p:sp>
          <p:nvSpPr>
            <p:cNvPr id="18" name="TextBox 17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7064984" y="1697040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878966" y="1705779"/>
            <a:ext cx="388058" cy="2352"/>
          </a:xfrm>
          <a:prstGeom prst="straightConnector1">
            <a:avLst/>
          </a:prstGeom>
          <a:ln>
            <a:solidFill>
              <a:srgbClr val="365D2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1"/>
          <p:cNvGrpSpPr>
            <a:grpSpLocks/>
          </p:cNvGrpSpPr>
          <p:nvPr/>
        </p:nvGrpSpPr>
        <p:grpSpPr bwMode="auto">
          <a:xfrm>
            <a:off x="323528" y="2158435"/>
            <a:ext cx="2480889" cy="972083"/>
            <a:chOff x="4384475" y="5563367"/>
            <a:chExt cx="1550703" cy="596809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85712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14,4 </a:t>
              </a:r>
              <a:r>
                <a:rPr lang="ru-RU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74494" y="5876737"/>
              <a:ext cx="785818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1"/>
          <p:cNvGrpSpPr>
            <a:grpSpLocks/>
          </p:cNvGrpSpPr>
          <p:nvPr/>
        </p:nvGrpSpPr>
        <p:grpSpPr bwMode="auto">
          <a:xfrm>
            <a:off x="2411760" y="2103229"/>
            <a:ext cx="1401050" cy="995343"/>
            <a:chOff x="4301173" y="5589401"/>
            <a:chExt cx="928695" cy="611091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3" y="5917053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301173" y="5589401"/>
              <a:ext cx="92869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2,88км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396635" y="5917053"/>
              <a:ext cx="59022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1"/>
          <p:cNvGrpSpPr>
            <a:grpSpLocks/>
          </p:cNvGrpSpPr>
          <p:nvPr/>
        </p:nvGrpSpPr>
        <p:grpSpPr bwMode="auto">
          <a:xfrm>
            <a:off x="467545" y="3598591"/>
            <a:ext cx="1656178" cy="982538"/>
            <a:chOff x="4384475" y="5563367"/>
            <a:chExt cx="1550703" cy="603228"/>
          </a:xfrm>
        </p:grpSpPr>
        <p:sp>
          <p:nvSpPr>
            <p:cNvPr id="32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4384475" y="585712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21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20 </a:t>
              </a:r>
              <a:r>
                <a:rPr lang="ru-RU" sz="28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28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4384475" y="5883157"/>
              <a:ext cx="892590" cy="28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11"/>
          <p:cNvGrpSpPr>
            <a:grpSpLocks/>
          </p:cNvGrpSpPr>
          <p:nvPr/>
        </p:nvGrpSpPr>
        <p:grpSpPr bwMode="auto">
          <a:xfrm>
            <a:off x="2123722" y="3553856"/>
            <a:ext cx="1322487" cy="1016159"/>
            <a:chOff x="4095772" y="5595818"/>
            <a:chExt cx="928695" cy="623870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4095772" y="594419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4185518" y="5595818"/>
              <a:ext cx="652010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 км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4275261" y="5936249"/>
              <a:ext cx="60713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51520" y="3098572"/>
            <a:ext cx="3538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движения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51520" y="1719717"/>
            <a:ext cx="40094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перемещения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>
            <a:off x="4355499" y="1913412"/>
            <a:ext cx="0" cy="30718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>
            <a:off x="4177597" y="4736339"/>
            <a:ext cx="378621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884368" y="4293096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(км)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50967" y="1732746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 ( км)</a:t>
            </a:r>
            <a:endParaRPr lang="ru-RU" sz="2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5"/>
          <p:cNvSpPr>
            <a:spLocks noChangeShapeType="1"/>
          </p:cNvSpPr>
          <p:nvPr/>
        </p:nvSpPr>
        <p:spPr bwMode="auto">
          <a:xfrm>
            <a:off x="6560928" y="2564904"/>
            <a:ext cx="0" cy="2196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6"/>
          <p:cNvSpPr>
            <a:spLocks noChangeShapeType="1"/>
          </p:cNvSpPr>
          <p:nvPr/>
        </p:nvSpPr>
        <p:spPr bwMode="auto">
          <a:xfrm>
            <a:off x="4478533" y="3772300"/>
            <a:ext cx="305333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7"/>
          <p:cNvSpPr>
            <a:spLocks noChangeShapeType="1"/>
          </p:cNvSpPr>
          <p:nvPr/>
        </p:nvSpPr>
        <p:spPr bwMode="auto">
          <a:xfrm>
            <a:off x="4434058" y="2636912"/>
            <a:ext cx="305333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8"/>
          <p:cNvSpPr>
            <a:spLocks noChangeShapeType="1"/>
          </p:cNvSpPr>
          <p:nvPr/>
        </p:nvSpPr>
        <p:spPr bwMode="auto">
          <a:xfrm>
            <a:off x="5253953" y="2342070"/>
            <a:ext cx="23205" cy="239227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680894" y="3481081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59362" y="2276872"/>
            <a:ext cx="928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=11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34450" y="4760904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300192" y="47251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6429397"/>
            <a:ext cx="1142976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660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14" grpId="0" animBg="1"/>
      <p:bldP spid="40" grpId="0"/>
      <p:bldP spid="41" grpId="0"/>
      <p:bldP spid="42" grpId="0" animBg="1"/>
      <p:bldP spid="42" grpId="1" animBg="1"/>
      <p:bldP spid="43" grpId="0" animBg="1"/>
      <p:bldP spid="43" grpId="1" animBg="1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0" grpId="0"/>
      <p:bldP spid="51" grpId="0"/>
      <p:bldP spid="52" grpId="0"/>
      <p:bldP spid="5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33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214678" y="4857760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144166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4703607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072860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001554" y="4868841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31825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3182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43306" y="4123698"/>
            <a:ext cx="327351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2930428" y="4335464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10277"/>
            <a:ext cx="223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643306" y="5500702"/>
            <a:ext cx="189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30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072066" y="6072206"/>
            <a:ext cx="3829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36878" y="4667504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 rot="19040593">
            <a:off x="-372782" y="4559317"/>
            <a:ext cx="3775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 rot="19081768">
            <a:off x="2760099" y="3001384"/>
            <a:ext cx="1058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  <p:sp>
        <p:nvSpPr>
          <p:cNvPr id="96" name="TextBox 36"/>
          <p:cNvSpPr txBox="1">
            <a:spLocks noChangeArrowheads="1"/>
          </p:cNvSpPr>
          <p:nvPr/>
        </p:nvSpPr>
        <p:spPr bwMode="auto">
          <a:xfrm>
            <a:off x="1142976" y="311987"/>
            <a:ext cx="11430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99" name="TextBox 39"/>
          <p:cNvSpPr txBox="1">
            <a:spLocks noChangeArrowheads="1"/>
          </p:cNvSpPr>
          <p:nvPr/>
        </p:nvSpPr>
        <p:spPr bwMode="auto">
          <a:xfrm>
            <a:off x="142844" y="142852"/>
            <a:ext cx="1268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15"/>
          <p:cNvSpPr txBox="1">
            <a:spLocks noChangeArrowheads="1"/>
          </p:cNvSpPr>
          <p:nvPr/>
        </p:nvSpPr>
        <p:spPr bwMode="auto">
          <a:xfrm>
            <a:off x="285720" y="714356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 bwMode="auto">
          <a:xfrm rot="-60000" flipV="1">
            <a:off x="214282" y="785794"/>
            <a:ext cx="864000" cy="0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36"/>
          <p:cNvSpPr txBox="1">
            <a:spLocks noChangeArrowheads="1"/>
          </p:cNvSpPr>
          <p:nvPr/>
        </p:nvSpPr>
        <p:spPr bwMode="auto">
          <a:xfrm>
            <a:off x="2214546" y="42860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36"/>
          <p:cNvSpPr txBox="1">
            <a:spLocks noChangeArrowheads="1"/>
          </p:cNvSpPr>
          <p:nvPr/>
        </p:nvSpPr>
        <p:spPr bwMode="auto">
          <a:xfrm>
            <a:off x="4714876" y="42860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36"/>
          <p:cNvSpPr txBox="1">
            <a:spLocks noChangeArrowheads="1"/>
          </p:cNvSpPr>
          <p:nvPr/>
        </p:nvSpPr>
        <p:spPr bwMode="auto">
          <a:xfrm>
            <a:off x="2071670" y="1285860"/>
            <a:ext cx="2714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5,7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36"/>
          <p:cNvSpPr txBox="1">
            <a:spLocks noChangeArrowheads="1"/>
          </p:cNvSpPr>
          <p:nvPr/>
        </p:nvSpPr>
        <p:spPr bwMode="auto">
          <a:xfrm>
            <a:off x="1928794" y="2071678"/>
            <a:ext cx="2786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36"/>
          <p:cNvSpPr txBox="1">
            <a:spLocks noChangeArrowheads="1"/>
          </p:cNvSpPr>
          <p:nvPr/>
        </p:nvSpPr>
        <p:spPr bwMode="auto">
          <a:xfrm>
            <a:off x="4857752" y="2000240"/>
            <a:ext cx="28575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8,11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1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 animBg="1"/>
      <p:bldP spid="43" grpId="1" animBg="1"/>
      <p:bldP spid="46" grpId="0" animBg="1"/>
      <p:bldP spid="46" grpId="1" animBg="1"/>
      <p:bldP spid="57" grpId="0"/>
      <p:bldP spid="58" grpId="0"/>
      <p:bldP spid="59" grpId="0"/>
      <p:bldP spid="60" grpId="0"/>
      <p:bldP spid="61" grpId="0"/>
      <p:bldP spid="62" grpId="0"/>
      <p:bldP spid="84" grpId="0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8" grpId="1"/>
      <p:bldP spid="98" grpId="2"/>
      <p:bldP spid="96" grpId="0"/>
      <p:bldP spid="99" grpId="0"/>
      <p:bldP spid="100" grpId="0"/>
      <p:bldP spid="102" grpId="0"/>
      <p:bldP spid="103" grpId="0"/>
      <p:bldP spid="104" grpId="0"/>
      <p:bldP spid="105" grpId="0"/>
      <p:bldP spid="10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5688013"/>
            <a:ext cx="4608512" cy="765175"/>
          </a:xfrm>
        </p:spPr>
        <p:txBody>
          <a:bodyPr>
            <a:normAutofit fontScale="90000"/>
          </a:bodyPr>
          <a:lstStyle/>
          <a:p>
            <a:r>
              <a:rPr lang="ru-RU" sz="2800"/>
              <a:t>Рисунок  движения</a:t>
            </a:r>
            <a:r>
              <a:rPr lang="ru-RU" sz="4000"/>
              <a:t> </a:t>
            </a:r>
            <a:r>
              <a:rPr lang="ru-RU" sz="1800">
                <a:solidFill>
                  <a:srgbClr val="FF3300"/>
                </a:solidFill>
              </a:rPr>
              <a:t>(рис. 7)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0425" y="5772150"/>
            <a:ext cx="576263" cy="681038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0</a:t>
            </a:r>
          </a:p>
        </p:txBody>
      </p:sp>
      <p:sp>
        <p:nvSpPr>
          <p:cNvPr id="108548" name="Line 4"/>
          <p:cNvSpPr>
            <a:spLocks noChangeShapeType="1"/>
          </p:cNvSpPr>
          <p:nvPr/>
        </p:nvSpPr>
        <p:spPr bwMode="auto">
          <a:xfrm>
            <a:off x="395288" y="5699125"/>
            <a:ext cx="828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395288" y="5632450"/>
            <a:ext cx="12239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 b="1" dirty="0">
                <a:solidFill>
                  <a:srgbClr val="FF3300"/>
                </a:solidFill>
              </a:rPr>
              <a:t>-100м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5867400" y="3733800"/>
            <a:ext cx="433388" cy="172878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1" name="Line 7"/>
          <p:cNvSpPr>
            <a:spLocks noChangeShapeType="1"/>
          </p:cNvSpPr>
          <p:nvPr/>
        </p:nvSpPr>
        <p:spPr bwMode="auto">
          <a:xfrm flipH="1">
            <a:off x="4859338" y="5124450"/>
            <a:ext cx="93662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2411413" y="4476750"/>
            <a:ext cx="538162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4859338" y="4548188"/>
            <a:ext cx="649287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aseline="-25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 flipH="1">
            <a:off x="4810125" y="4670425"/>
            <a:ext cx="431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>
            <a:off x="2341563" y="5102225"/>
            <a:ext cx="935037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2471738" y="4621213"/>
            <a:ext cx="3714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58" name="AutoShape 14"/>
          <p:cNvSpPr>
            <a:spLocks noChangeArrowheads="1"/>
          </p:cNvSpPr>
          <p:nvPr/>
        </p:nvSpPr>
        <p:spPr bwMode="auto">
          <a:xfrm>
            <a:off x="5659438" y="5195888"/>
            <a:ext cx="503237" cy="504825"/>
          </a:xfrm>
          <a:prstGeom prst="smileyFace">
            <a:avLst>
              <a:gd name="adj" fmla="val 4653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62" name="Line 18"/>
          <p:cNvSpPr>
            <a:spLocks noChangeShapeType="1"/>
          </p:cNvSpPr>
          <p:nvPr/>
        </p:nvSpPr>
        <p:spPr bwMode="auto">
          <a:xfrm>
            <a:off x="2124075" y="4116388"/>
            <a:ext cx="6477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3" name="Line 19"/>
          <p:cNvSpPr>
            <a:spLocks noChangeShapeType="1"/>
          </p:cNvSpPr>
          <p:nvPr/>
        </p:nvSpPr>
        <p:spPr bwMode="auto">
          <a:xfrm>
            <a:off x="4356100" y="4260850"/>
            <a:ext cx="6477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4" name="Rectangle 20"/>
          <p:cNvSpPr>
            <a:spLocks noChangeArrowheads="1"/>
          </p:cNvSpPr>
          <p:nvPr/>
        </p:nvSpPr>
        <p:spPr bwMode="auto">
          <a:xfrm>
            <a:off x="2268538" y="3468688"/>
            <a:ext cx="576262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08565" name="Line 21"/>
          <p:cNvSpPr>
            <a:spLocks noChangeShapeType="1"/>
          </p:cNvSpPr>
          <p:nvPr/>
        </p:nvSpPr>
        <p:spPr bwMode="auto">
          <a:xfrm>
            <a:off x="4643438" y="3857628"/>
            <a:ext cx="3587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66" name="Rectangle 22"/>
          <p:cNvSpPr>
            <a:spLocks noChangeArrowheads="1"/>
          </p:cNvSpPr>
          <p:nvPr/>
        </p:nvSpPr>
        <p:spPr bwMode="auto">
          <a:xfrm>
            <a:off x="4572000" y="3684588"/>
            <a:ext cx="576263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08569" name="Line 25"/>
          <p:cNvSpPr>
            <a:spLocks noChangeShapeType="1"/>
          </p:cNvSpPr>
          <p:nvPr/>
        </p:nvSpPr>
        <p:spPr bwMode="auto">
          <a:xfrm>
            <a:off x="2268538" y="3644900"/>
            <a:ext cx="3587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73" name="Rectangle 29"/>
          <p:cNvSpPr>
            <a:spLocks noChangeArrowheads="1"/>
          </p:cNvSpPr>
          <p:nvPr/>
        </p:nvSpPr>
        <p:spPr bwMode="auto">
          <a:xfrm>
            <a:off x="395288" y="3819532"/>
            <a:ext cx="1008062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b="1" dirty="0">
                <a:latin typeface="Times New Roman" pitchFamily="18" charset="0"/>
              </a:rPr>
              <a:t>Стоит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b="1" dirty="0">
                <a:latin typeface="Times New Roman" pitchFamily="18" charset="0"/>
              </a:rPr>
              <a:t>10с</a:t>
            </a:r>
          </a:p>
        </p:txBody>
      </p:sp>
      <p:sp>
        <p:nvSpPr>
          <p:cNvPr id="108577" name="Line 33"/>
          <p:cNvSpPr>
            <a:spLocks noChangeShapeType="1"/>
          </p:cNvSpPr>
          <p:nvPr/>
        </p:nvSpPr>
        <p:spPr bwMode="auto">
          <a:xfrm flipV="1">
            <a:off x="5580063" y="1196975"/>
            <a:ext cx="647700" cy="8636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78" name="Rectangle 34"/>
          <p:cNvSpPr>
            <a:spLocks noChangeArrowheads="1"/>
          </p:cNvSpPr>
          <p:nvPr/>
        </p:nvSpPr>
        <p:spPr bwMode="auto">
          <a:xfrm>
            <a:off x="2771775" y="476250"/>
            <a:ext cx="18002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>
                <a:cs typeface="Times New Roman" pitchFamily="18" charset="0"/>
              </a:rPr>
              <a:t>                  </a:t>
            </a:r>
            <a:endParaRPr lang="ru-RU" sz="900"/>
          </a:p>
          <a:p>
            <a:pPr eaLnBrk="0" hangingPunct="0"/>
            <a:endParaRPr lang="ru-RU" sz="1200"/>
          </a:p>
          <a:p>
            <a:pPr eaLnBrk="0" hangingPunct="0"/>
            <a:endParaRPr lang="ru-RU" sz="1200"/>
          </a:p>
          <a:p>
            <a:pPr eaLnBrk="0" hangingPunct="0"/>
            <a:endParaRPr lang="ru-RU" sz="1200"/>
          </a:p>
          <a:p>
            <a:pPr eaLnBrk="0" hangingPunct="0"/>
            <a:r>
              <a:rPr lang="ru-RU" sz="1200">
                <a:cs typeface="Times New Roman" pitchFamily="18" charset="0"/>
              </a:rPr>
              <a:t>                </a:t>
            </a:r>
            <a:r>
              <a:rPr lang="ru-RU" sz="1600" b="1">
                <a:cs typeface="Times New Roman" pitchFamily="18" charset="0"/>
              </a:rPr>
              <a:t>2</a:t>
            </a:r>
            <a:r>
              <a:rPr lang="ru-RU" b="1">
                <a:cs typeface="Times New Roman" pitchFamily="18" charset="0"/>
              </a:rPr>
              <a:t>0</a:t>
            </a:r>
            <a:r>
              <a:rPr lang="ru-RU" b="1"/>
              <a:t>м/с</a:t>
            </a:r>
            <a:r>
              <a:rPr lang="ru-RU" sz="1200">
                <a:cs typeface="Times New Roman" pitchFamily="18" charset="0"/>
              </a:rPr>
              <a:t> </a:t>
            </a:r>
            <a:endParaRPr lang="ru-RU" sz="900"/>
          </a:p>
          <a:p>
            <a:pPr eaLnBrk="0" hangingPunct="0"/>
            <a:r>
              <a:rPr lang="ru-RU" sz="1200">
                <a:cs typeface="Times New Roman" pitchFamily="18" charset="0"/>
              </a:rPr>
              <a:t>                 </a:t>
            </a:r>
            <a:endParaRPr lang="ru-RU" sz="900"/>
          </a:p>
          <a:p>
            <a:pPr eaLnBrk="0" hangingPunct="0"/>
            <a:endParaRPr lang="ru-RU"/>
          </a:p>
        </p:txBody>
      </p:sp>
      <p:sp>
        <p:nvSpPr>
          <p:cNvPr id="108579" name="Rectangle 35"/>
          <p:cNvSpPr>
            <a:spLocks noChangeArrowheads="1"/>
          </p:cNvSpPr>
          <p:nvPr/>
        </p:nvSpPr>
        <p:spPr bwMode="auto">
          <a:xfrm>
            <a:off x="3203575" y="2098675"/>
            <a:ext cx="4000500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>
                <a:cs typeface="Times New Roman" pitchFamily="18" charset="0"/>
              </a:rPr>
              <a:t>                     </a:t>
            </a:r>
            <a:r>
              <a:rPr lang="ru-RU" sz="1400" b="1">
                <a:cs typeface="Times New Roman" pitchFamily="18" charset="0"/>
              </a:rPr>
              <a:t>0       10    </a:t>
            </a:r>
            <a:r>
              <a:rPr lang="ru-RU" sz="1400" b="1"/>
              <a:t> </a:t>
            </a:r>
            <a:r>
              <a:rPr lang="ru-RU" sz="1400" b="1">
                <a:cs typeface="Times New Roman" pitchFamily="18" charset="0"/>
              </a:rPr>
              <a:t>         20          30</a:t>
            </a:r>
            <a:r>
              <a:rPr lang="ru-RU" sz="1200">
                <a:cs typeface="Times New Roman" pitchFamily="18" charset="0"/>
              </a:rPr>
              <a:t> </a:t>
            </a:r>
            <a:endParaRPr lang="ru-RU" sz="900"/>
          </a:p>
          <a:p>
            <a:pPr eaLnBrk="0" hangingPunct="0"/>
            <a:endParaRPr lang="ru-RU" sz="1200"/>
          </a:p>
          <a:p>
            <a:pPr eaLnBrk="0" hangingPunct="0"/>
            <a:endParaRPr lang="ru-RU" sz="1200"/>
          </a:p>
          <a:p>
            <a:pPr eaLnBrk="0" hangingPunct="0"/>
            <a:endParaRPr lang="ru-RU" sz="1200"/>
          </a:p>
          <a:p>
            <a:pPr eaLnBrk="0" hangingPunct="0"/>
            <a:r>
              <a:rPr lang="ru-RU" sz="1200">
                <a:cs typeface="Times New Roman" pitchFamily="18" charset="0"/>
              </a:rPr>
              <a:t>       </a:t>
            </a:r>
            <a:r>
              <a:rPr lang="ru-RU" b="1">
                <a:cs typeface="Times New Roman" pitchFamily="18" charset="0"/>
              </a:rPr>
              <a:t>-20</a:t>
            </a:r>
            <a:r>
              <a:rPr lang="ru-RU" b="1"/>
              <a:t> м/с</a:t>
            </a:r>
          </a:p>
          <a:p>
            <a:pPr eaLnBrk="0" hangingPunct="0"/>
            <a:endParaRPr lang="ru-RU" b="1"/>
          </a:p>
        </p:txBody>
      </p:sp>
      <p:sp>
        <p:nvSpPr>
          <p:cNvPr id="108580" name="Line 36"/>
          <p:cNvSpPr>
            <a:spLocks noChangeShapeType="1"/>
          </p:cNvSpPr>
          <p:nvPr/>
        </p:nvSpPr>
        <p:spPr bwMode="auto">
          <a:xfrm>
            <a:off x="4284663" y="1196975"/>
            <a:ext cx="22383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82" name="Rectangle 38"/>
          <p:cNvSpPr>
            <a:spLocks noChangeArrowheads="1"/>
          </p:cNvSpPr>
          <p:nvPr/>
        </p:nvSpPr>
        <p:spPr bwMode="auto">
          <a:xfrm>
            <a:off x="7358082" y="2141538"/>
            <a:ext cx="1354137" cy="358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000" dirty="0"/>
              <a:t>t</a:t>
            </a:r>
            <a:r>
              <a:rPr lang="ru-RU" sz="2000" dirty="0"/>
              <a:t> (с)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4211638" y="1125538"/>
            <a:ext cx="3554412" cy="2016125"/>
            <a:chOff x="981" y="9425"/>
            <a:chExt cx="7740" cy="6480"/>
          </a:xfrm>
        </p:grpSpPr>
        <p:sp>
          <p:nvSpPr>
            <p:cNvPr id="108584" name="Line 40"/>
            <p:cNvSpPr>
              <a:spLocks noChangeShapeType="1"/>
            </p:cNvSpPr>
            <p:nvPr/>
          </p:nvSpPr>
          <p:spPr bwMode="auto">
            <a:xfrm>
              <a:off x="981" y="12485"/>
              <a:ext cx="77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85" name="Line 41"/>
            <p:cNvSpPr>
              <a:spLocks noChangeShapeType="1"/>
            </p:cNvSpPr>
            <p:nvPr/>
          </p:nvSpPr>
          <p:spPr bwMode="auto">
            <a:xfrm>
              <a:off x="1341" y="9425"/>
              <a:ext cx="0" cy="648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8586" name="Line 42"/>
          <p:cNvSpPr>
            <a:spLocks noChangeShapeType="1"/>
          </p:cNvSpPr>
          <p:nvPr/>
        </p:nvSpPr>
        <p:spPr bwMode="auto">
          <a:xfrm flipV="1">
            <a:off x="4365628" y="2062163"/>
            <a:ext cx="635000" cy="9350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87" name="Line 43"/>
          <p:cNvSpPr>
            <a:spLocks noChangeShapeType="1"/>
          </p:cNvSpPr>
          <p:nvPr/>
        </p:nvSpPr>
        <p:spPr bwMode="auto">
          <a:xfrm>
            <a:off x="4991100" y="2060575"/>
            <a:ext cx="588963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89" name="Rectangle 45"/>
          <p:cNvSpPr>
            <a:spLocks noChangeArrowheads="1"/>
          </p:cNvSpPr>
          <p:nvPr/>
        </p:nvSpPr>
        <p:spPr bwMode="auto">
          <a:xfrm>
            <a:off x="3708400" y="692150"/>
            <a:ext cx="857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108590" name="Line 46"/>
          <p:cNvSpPr>
            <a:spLocks noChangeShapeType="1"/>
          </p:cNvSpPr>
          <p:nvPr/>
        </p:nvSpPr>
        <p:spPr bwMode="auto">
          <a:xfrm>
            <a:off x="5003800" y="105251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1" name="Line 47"/>
          <p:cNvSpPr>
            <a:spLocks noChangeShapeType="1"/>
          </p:cNvSpPr>
          <p:nvPr/>
        </p:nvSpPr>
        <p:spPr bwMode="auto">
          <a:xfrm>
            <a:off x="5610225" y="981075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2" name="Line 48"/>
          <p:cNvSpPr>
            <a:spLocks noChangeShapeType="1"/>
          </p:cNvSpPr>
          <p:nvPr/>
        </p:nvSpPr>
        <p:spPr bwMode="auto">
          <a:xfrm>
            <a:off x="6227763" y="981075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593" name="Rectangle 49"/>
          <p:cNvSpPr>
            <a:spLocks noChangeArrowheads="1"/>
          </p:cNvSpPr>
          <p:nvPr/>
        </p:nvSpPr>
        <p:spPr bwMode="auto">
          <a:xfrm>
            <a:off x="8316913" y="5229225"/>
            <a:ext cx="3111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000" dirty="0"/>
              <a:t>x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08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71785E-7 L -0.57152 -0.0004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500"/>
                                        <p:tgtEl>
                                          <p:spTgt spid="108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6" dur="5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7152 -0.01087 L 0.0033 -0.0108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1085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08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8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  <p:bldP spid="108548" grpId="0" animBg="1"/>
      <p:bldP spid="108549" grpId="0"/>
      <p:bldP spid="108550" grpId="0" animBg="1"/>
      <p:bldP spid="108551" grpId="0" animBg="1"/>
      <p:bldP spid="108552" grpId="0"/>
      <p:bldP spid="108553" grpId="0"/>
      <p:bldP spid="108554" grpId="0" animBg="1"/>
      <p:bldP spid="108556" grpId="0" animBg="1"/>
      <p:bldP spid="108557" grpId="0" animBg="1"/>
      <p:bldP spid="108558" grpId="0" animBg="1"/>
      <p:bldP spid="108558" grpId="1" animBg="1"/>
      <p:bldP spid="108558" grpId="2" animBg="1"/>
      <p:bldP spid="108562" grpId="0" animBg="1"/>
      <p:bldP spid="108563" grpId="0" animBg="1"/>
      <p:bldP spid="108564" grpId="0"/>
      <p:bldP spid="108565" grpId="0" animBg="1"/>
      <p:bldP spid="108566" grpId="0"/>
      <p:bldP spid="108569" grpId="0" animBg="1"/>
      <p:bldP spid="108573" grpId="0"/>
      <p:bldP spid="108577" grpId="0" animBg="1"/>
      <p:bldP spid="108579" grpId="0"/>
      <p:bldP spid="108582" grpId="0"/>
      <p:bldP spid="108586" grpId="0" animBg="1"/>
      <p:bldP spid="108587" grpId="0" animBg="1"/>
      <p:bldP spid="10859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075132" y="1357298"/>
            <a:ext cx="3714776" cy="1357322"/>
          </a:xfrm>
          <a:prstGeom prst="round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85786" y="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всегда неравномерно…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642918"/>
            <a:ext cx="435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среднем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 ед.  времени…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 секунду)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8458" y="167354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744" y="149377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4620" y="194884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86380" y="2000240"/>
            <a:ext cx="22860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57224" y="3357562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0,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мгн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00034" y="5406110"/>
            <a:ext cx="8001056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право 12"/>
          <p:cNvSpPr/>
          <p:nvPr/>
        </p:nvSpPr>
        <p:spPr>
          <a:xfrm>
            <a:off x="3214678" y="5191796"/>
            <a:ext cx="2928958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187778" y="483140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4643438" y="5374672"/>
            <a:ext cx="142876" cy="14287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6248" y="554898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643306" y="5048920"/>
            <a:ext cx="1857388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357686" y="4906044"/>
            <a:ext cx="714380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714876" y="571480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0722" y="2857496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Мгновенная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 в данной точке…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43570" y="3786190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/спидометр/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01360" y="576641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86314" y="5929330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36318" y="608905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731854" y="6187786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 bwMode="auto">
          <a:xfrm rot="16200000" flipH="1">
            <a:off x="4499769" y="1598115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 bwMode="auto">
          <a:xfrm rot="16200000" flipH="1">
            <a:off x="5027131" y="5770404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 bwMode="auto">
          <a:xfrm rot="16200000" flipH="1">
            <a:off x="5428463" y="1356505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rot="16200000" flipH="1">
            <a:off x="6023207" y="1356505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rot="16200000" flipH="1">
            <a:off x="7170269" y="1358094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 rot="16200000" flipH="1">
            <a:off x="6384450" y="4671538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 bwMode="auto">
          <a:xfrm rot="16200000" flipH="1">
            <a:off x="5914879" y="5630726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6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3" grpId="0"/>
      <p:bldP spid="4" grpId="0"/>
      <p:bldP spid="5" grpId="0"/>
      <p:bldP spid="6" grpId="0"/>
      <p:bldP spid="10" grpId="0"/>
      <p:bldP spid="13" grpId="0" animBg="1"/>
      <p:bldP spid="14" grpId="0"/>
      <p:bldP spid="15" grpId="0" animBg="1"/>
      <p:bldP spid="16" grpId="0"/>
      <p:bldP spid="17" grpId="0" animBg="1"/>
      <p:bldP spid="18" grpId="0" animBg="1"/>
      <p:bldP spid="22" grpId="0"/>
      <p:bldP spid="20" grpId="0"/>
      <p:bldP spid="20" grpId="1"/>
      <p:bldP spid="21" grpId="0"/>
      <p:bldP spid="23" grpId="0"/>
      <p:bldP spid="24" grpId="0"/>
      <p:bldP spid="2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217480" y="2813354"/>
            <a:ext cx="3714776" cy="1857388"/>
          </a:xfrm>
          <a:prstGeom prst="round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357290" y="0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5249885" y="-20329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714348" y="454323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933832" y="554634"/>
            <a:ext cx="16383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1785918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2143108" y="761985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042662" y="1624151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285720" y="2125708"/>
            <a:ext cx="8643938" cy="646331"/>
          </a:xfrm>
          <a:prstGeom prst="rect">
            <a:avLst/>
          </a:prstGeom>
          <a:blipFill dpi="0" rotWithShape="1">
            <a:blip r:embed="rId7" cstate="print">
              <a:alphaModFix amt="84000"/>
            </a:blip>
            <a:srcRect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скорости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200" b="1" cap="all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r>
              <a:rPr lang="ru-RU" sz="3200" b="1" cap="all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4143372" y="4143380"/>
            <a:ext cx="470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465138" y="2643183"/>
            <a:ext cx="4067175" cy="2071705"/>
            <a:chOff x="4315902" y="5427850"/>
            <a:chExt cx="2541824" cy="1272420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43280" y="5647154"/>
              <a:ext cx="1214446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427850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5429256" y="3071810"/>
            <a:ext cx="3357588" cy="1094730"/>
            <a:chOff x="4315917" y="5563397"/>
            <a:chExt cx="1993024" cy="671774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226711" y="5756030"/>
              <a:ext cx="1082230" cy="39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3м/</a:t>
              </a:r>
              <a:r>
                <a:rPr lang="ru-RU" sz="36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сс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315917" y="591409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835118" cy="396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8м/с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505403" y="5914100"/>
              <a:ext cx="573797" cy="32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42844" y="571480"/>
            <a:ext cx="1143000" cy="669925"/>
            <a:chOff x="785786" y="2687133"/>
            <a:chExt cx="1143008" cy="670429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85786" y="928670"/>
            <a:ext cx="1638300" cy="31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 bwMode="auto">
          <a:xfrm rot="16200000" flipH="1">
            <a:off x="3642511" y="3072606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rot="16200000" flipH="1">
            <a:off x="1883859" y="2900845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 bwMode="auto">
          <a:xfrm rot="16200000" flipH="1">
            <a:off x="771343" y="2903289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643341" y="1500174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4071934" y="5000636"/>
            <a:ext cx="4071966" cy="584775"/>
            <a:chOff x="4429124" y="5572140"/>
            <a:chExt cx="4071966" cy="584775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5572140"/>
              <a:ext cx="4071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торможение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 bwMode="auto">
            <a:xfrm rot="16200000" flipH="1">
              <a:off x="7106083" y="546055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 bwMode="auto">
            <a:xfrm rot="16200000" flipH="1">
              <a:off x="8075721" y="546055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285720" y="5000636"/>
            <a:ext cx="3357583" cy="707886"/>
            <a:chOff x="357158" y="5500702"/>
            <a:chExt cx="3357583" cy="707886"/>
          </a:xfrm>
        </p:grpSpPr>
        <p:sp>
          <p:nvSpPr>
            <p:cNvPr id="47" name="TextBox 46"/>
            <p:cNvSpPr txBox="1"/>
            <p:nvPr/>
          </p:nvSpPr>
          <p:spPr>
            <a:xfrm>
              <a:off x="357158" y="5500702"/>
              <a:ext cx="32861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разгон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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 bwMode="auto">
            <a:xfrm rot="16200000" flipH="1">
              <a:off x="2356627" y="5430059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 bwMode="auto">
            <a:xfrm rot="16200000" flipH="1">
              <a:off x="3499635" y="5430059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4071934" y="5786454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500034" y="5929330"/>
            <a:ext cx="2928958" cy="646331"/>
            <a:chOff x="500034" y="5929330"/>
            <a:chExt cx="2928958" cy="646331"/>
          </a:xfrm>
        </p:grpSpPr>
        <p:sp>
          <p:nvSpPr>
            <p:cNvPr id="61" name="TextBox 60"/>
            <p:cNvSpPr txBox="1"/>
            <p:nvPr/>
          </p:nvSpPr>
          <p:spPr>
            <a:xfrm>
              <a:off x="500034" y="5929330"/>
              <a:ext cx="2928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 bwMode="auto">
            <a:xfrm rot="16200000" flipH="1">
              <a:off x="1499370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 bwMode="auto">
            <a:xfrm rot="16200000" flipH="1">
              <a:off x="713553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 bwMode="auto">
            <a:xfrm rot="16200000" flipH="1">
              <a:off x="2383922" y="5804096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1689 L 0.24826 -0.016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75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75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9" grpId="0" animBg="1"/>
      <p:bldP spid="30" grpId="0" animBg="1"/>
      <p:bldP spid="59" grpId="0" uiExpand="1" build="p" animBg="1"/>
      <p:bldP spid="60" grpId="0"/>
      <p:bldP spid="60" grpId="1"/>
      <p:bldP spid="60" grpId="2"/>
      <p:bldP spid="1028" grpId="0" animBg="1"/>
      <p:bldP spid="1028" grpId="1" animBg="1"/>
      <p:bldP spid="58" grpId="0" uiExpand="1" build="p" bldLvl="2" animBg="1" advAuto="100"/>
      <p:bldP spid="6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рямоугольник 149"/>
          <p:cNvSpPr/>
          <p:nvPr/>
        </p:nvSpPr>
        <p:spPr>
          <a:xfrm>
            <a:off x="4429124" y="1898308"/>
            <a:ext cx="3357586" cy="571504"/>
          </a:xfrm>
          <a:prstGeom prst="rect">
            <a:avLst/>
          </a:prstGeom>
          <a:solidFill>
            <a:srgbClr val="66CCFF">
              <a:alpha val="40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Равнобедренный треугольник 150"/>
          <p:cNvSpPr/>
          <p:nvPr/>
        </p:nvSpPr>
        <p:spPr>
          <a:xfrm rot="16200000">
            <a:off x="5464975" y="-409779"/>
            <a:ext cx="1285884" cy="3330290"/>
          </a:xfrm>
          <a:prstGeom prst="triangle">
            <a:avLst>
              <a:gd name="adj" fmla="val 1061"/>
            </a:avLst>
          </a:prstGeom>
          <a:solidFill>
            <a:srgbClr val="66CC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71406" y="2714620"/>
            <a:ext cx="338598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357158" y="1571612"/>
            <a:ext cx="1357322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8596" y="1428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00166" y="0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286248" y="2481748"/>
            <a:ext cx="4357718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21431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59618" y="79624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215338" y="24288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3357554" y="2000240"/>
            <a:ext cx="21431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1714480" y="1527470"/>
            <a:ext cx="1143008" cy="114300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735644" y="191024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rot="5400000" flipH="1" flipV="1">
            <a:off x="-927932" y="1643050"/>
            <a:ext cx="257176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14348" y="100010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а=0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57158" y="1527470"/>
            <a:ext cx="135732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2214546" y="2143116"/>
            <a:ext cx="214314" cy="571504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2285984" y="150017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9"/>
          <p:cNvSpPr>
            <a:spLocks noChangeShapeType="1"/>
          </p:cNvSpPr>
          <p:nvPr/>
        </p:nvSpPr>
        <p:spPr bwMode="auto">
          <a:xfrm flipV="1">
            <a:off x="4415476" y="552922"/>
            <a:ext cx="3357586" cy="1285884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rot="5400000">
            <a:off x="6799432" y="1532216"/>
            <a:ext cx="2000264" cy="1588"/>
          </a:xfrm>
          <a:prstGeom prst="line">
            <a:avLst/>
          </a:prstGeom>
          <a:ln w="254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13"/>
          <p:cNvSpPr>
            <a:spLocks/>
          </p:cNvSpPr>
          <p:nvPr/>
        </p:nvSpPr>
        <p:spPr bwMode="auto">
          <a:xfrm>
            <a:off x="7794651" y="552922"/>
            <a:ext cx="349249" cy="1879605"/>
          </a:xfrm>
          <a:prstGeom prst="rightBrace">
            <a:avLst>
              <a:gd name="adj1" fmla="val 70684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/>
          <p:cNvSpPr>
            <a:spLocks/>
          </p:cNvSpPr>
          <p:nvPr/>
        </p:nvSpPr>
        <p:spPr bwMode="auto">
          <a:xfrm>
            <a:off x="4168159" y="1825158"/>
            <a:ext cx="189527" cy="601053"/>
          </a:xfrm>
          <a:prstGeom prst="leftBrace">
            <a:avLst>
              <a:gd name="adj1" fmla="val 27976"/>
              <a:gd name="adj2" fmla="val 50000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 rot="20414770">
            <a:off x="4685116" y="1373121"/>
            <a:ext cx="3210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(1/2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AutoShape 13"/>
          <p:cNvSpPr>
            <a:spLocks/>
          </p:cNvSpPr>
          <p:nvPr/>
        </p:nvSpPr>
        <p:spPr bwMode="auto">
          <a:xfrm rot="5400000">
            <a:off x="5897572" y="958707"/>
            <a:ext cx="349249" cy="3429024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755952" y="27056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Выноска 2 83"/>
          <p:cNvSpPr/>
          <p:nvPr/>
        </p:nvSpPr>
        <p:spPr>
          <a:xfrm>
            <a:off x="3571868" y="0"/>
            <a:ext cx="2928958" cy="928694"/>
          </a:xfrm>
          <a:prstGeom prst="borderCallout2">
            <a:avLst>
              <a:gd name="adj1" fmla="val 33446"/>
              <a:gd name="adj2" fmla="val 99770"/>
              <a:gd name="adj3" fmla="val 58428"/>
              <a:gd name="adj4" fmla="val 165990"/>
              <a:gd name="adj5" fmla="val 162465"/>
              <a:gd name="adj6" fmla="val 156492"/>
            </a:avLst>
          </a:prstGeom>
          <a:solidFill>
            <a:srgbClr val="00B0F0">
              <a:alpha val="1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342900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1723218" y="3332243"/>
            <a:ext cx="1273164" cy="60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2646372" y="3377606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3" name="Text Box 20"/>
          <p:cNvSpPr txBox="1">
            <a:spLocks noChangeArrowheads="1"/>
          </p:cNvSpPr>
          <p:nvPr/>
        </p:nvSpPr>
        <p:spPr bwMode="auto">
          <a:xfrm>
            <a:off x="5929322" y="3357562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6429388" y="328612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7891600" y="3038118"/>
            <a:ext cx="1402528" cy="1142280"/>
            <a:chOff x="6856" y="7850"/>
            <a:chExt cx="802" cy="713"/>
          </a:xfrm>
        </p:grpSpPr>
        <p:sp>
          <p:nvSpPr>
            <p:cNvPr id="20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2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7" name="Группа 106"/>
          <p:cNvGrpSpPr/>
          <p:nvPr/>
        </p:nvGrpSpPr>
        <p:grpSpPr>
          <a:xfrm>
            <a:off x="2955366" y="3091854"/>
            <a:ext cx="3007648" cy="1211248"/>
            <a:chOff x="3214678" y="3959560"/>
            <a:chExt cx="3007648" cy="1211248"/>
          </a:xfrm>
        </p:grpSpPr>
        <p:grpSp>
          <p:nvGrpSpPr>
            <p:cNvPr id="96" name="Группа 95"/>
            <p:cNvGrpSpPr/>
            <p:nvPr/>
          </p:nvGrpSpPr>
          <p:grpSpPr>
            <a:xfrm>
              <a:off x="3214678" y="3959560"/>
              <a:ext cx="3007648" cy="1211248"/>
              <a:chOff x="3707492" y="3646512"/>
              <a:chExt cx="3007648" cy="1211248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3707492" y="3646512"/>
                <a:ext cx="30076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baseline="-25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17"/>
              <p:cNvSpPr txBox="1">
                <a:spLocks noChangeArrowheads="1"/>
              </p:cNvSpPr>
              <p:nvPr/>
            </p:nvSpPr>
            <p:spPr bwMode="auto">
              <a:xfrm>
                <a:off x="4643438" y="4199384"/>
                <a:ext cx="738336" cy="6583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3456288" y="4544712"/>
              <a:ext cx="1928826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Группа 107"/>
          <p:cNvGrpSpPr/>
          <p:nvPr/>
        </p:nvGrpSpPr>
        <p:grpSpPr>
          <a:xfrm>
            <a:off x="632460" y="3193786"/>
            <a:ext cx="1714512" cy="1071570"/>
            <a:chOff x="785786" y="3973208"/>
            <a:chExt cx="1714512" cy="1071570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+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TextBox 108"/>
          <p:cNvSpPr txBox="1"/>
          <p:nvPr/>
        </p:nvSpPr>
        <p:spPr>
          <a:xfrm>
            <a:off x="4888070" y="4395440"/>
            <a:ext cx="1500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21"/>
          <p:cNvSpPr txBox="1">
            <a:spLocks noChangeArrowheads="1"/>
          </p:cNvSpPr>
          <p:nvPr/>
        </p:nvSpPr>
        <p:spPr bwMode="auto">
          <a:xfrm>
            <a:off x="5888170" y="436814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1" name="Group 22"/>
          <p:cNvGrpSpPr>
            <a:grpSpLocks/>
          </p:cNvGrpSpPr>
          <p:nvPr/>
        </p:nvGrpSpPr>
        <p:grpSpPr bwMode="auto">
          <a:xfrm>
            <a:off x="7527190" y="4143380"/>
            <a:ext cx="1402528" cy="1142280"/>
            <a:chOff x="6856" y="7850"/>
            <a:chExt cx="802" cy="713"/>
          </a:xfrm>
        </p:grpSpPr>
        <p:sp>
          <p:nvSpPr>
            <p:cNvPr id="112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14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AutoShape 27"/>
          <p:cNvSpPr>
            <a:spLocks noChangeArrowheads="1"/>
          </p:cNvSpPr>
          <p:nvPr/>
        </p:nvSpPr>
        <p:spPr bwMode="auto">
          <a:xfrm>
            <a:off x="4759018" y="4088788"/>
            <a:ext cx="4000528" cy="1214460"/>
          </a:xfrm>
          <a:prstGeom prst="bevel">
            <a:avLst>
              <a:gd name="adj" fmla="val 125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TextBox 118"/>
          <p:cNvSpPr txBox="1"/>
          <p:nvPr/>
        </p:nvSpPr>
        <p:spPr>
          <a:xfrm>
            <a:off x="-68240" y="553525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Группа 119"/>
          <p:cNvGrpSpPr/>
          <p:nvPr/>
        </p:nvGrpSpPr>
        <p:grpSpPr>
          <a:xfrm>
            <a:off x="601966" y="5252696"/>
            <a:ext cx="1714512" cy="1071570"/>
            <a:chOff x="785786" y="3973208"/>
            <a:chExt cx="1714512" cy="1071570"/>
          </a:xfrm>
        </p:grpSpPr>
        <p:grpSp>
          <p:nvGrpSpPr>
            <p:cNvPr id="121" name="Группа 120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23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2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+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4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Группа 126"/>
          <p:cNvGrpSpPr/>
          <p:nvPr/>
        </p:nvGrpSpPr>
        <p:grpSpPr>
          <a:xfrm>
            <a:off x="2098966" y="5249498"/>
            <a:ext cx="1714512" cy="1071570"/>
            <a:chOff x="785786" y="3973208"/>
            <a:chExt cx="1714512" cy="1071570"/>
          </a:xfrm>
        </p:grpSpPr>
        <p:grpSp>
          <p:nvGrpSpPr>
            <p:cNvPr id="128" name="Группа 127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30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3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1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006600"/>
                  </a:solidFill>
                </a:endParaRPr>
              </a:p>
            </p:txBody>
          </p:sp>
        </p:grpSp>
        <p:cxnSp>
          <p:nvCxnSpPr>
            <p:cNvPr id="129" name="Прямая соединительная линия 128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Text Box 20"/>
          <p:cNvSpPr txBox="1">
            <a:spLocks noChangeArrowheads="1"/>
          </p:cNvSpPr>
          <p:nvPr/>
        </p:nvSpPr>
        <p:spPr bwMode="auto">
          <a:xfrm>
            <a:off x="3265216" y="5586644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2" name="AutoShape 28"/>
          <p:cNvSpPr>
            <a:spLocks/>
          </p:cNvSpPr>
          <p:nvPr/>
        </p:nvSpPr>
        <p:spPr bwMode="auto">
          <a:xfrm>
            <a:off x="7929555" y="5429264"/>
            <a:ext cx="1214445" cy="642942"/>
          </a:xfrm>
          <a:prstGeom prst="borderCallout1">
            <a:avLst>
              <a:gd name="adj1" fmla="val 51992"/>
              <a:gd name="adj2" fmla="val 540"/>
              <a:gd name="adj3" fmla="val -89738"/>
              <a:gd name="adj4" fmla="val -207992"/>
            </a:avLst>
          </a:prstGeom>
          <a:solidFill>
            <a:srgbClr val="FFFF00">
              <a:alpha val="24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 Box 20"/>
          <p:cNvSpPr txBox="1">
            <a:spLocks noChangeArrowheads="1"/>
          </p:cNvSpPr>
          <p:nvPr/>
        </p:nvSpPr>
        <p:spPr bwMode="auto">
          <a:xfrm>
            <a:off x="5401960" y="5582590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857884" y="557214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Блок-схема: альтернативный процесс 145"/>
          <p:cNvSpPr/>
          <p:nvPr/>
        </p:nvSpPr>
        <p:spPr>
          <a:xfrm>
            <a:off x="3779786" y="5255894"/>
            <a:ext cx="2500330" cy="1214446"/>
          </a:xfrm>
          <a:prstGeom prst="flowChartAlternateProcess">
            <a:avLst/>
          </a:prstGeom>
          <a:solidFill>
            <a:srgbClr val="92D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Группа 134"/>
          <p:cNvGrpSpPr/>
          <p:nvPr/>
        </p:nvGrpSpPr>
        <p:grpSpPr>
          <a:xfrm>
            <a:off x="3847170" y="5208527"/>
            <a:ext cx="1714512" cy="1194645"/>
            <a:chOff x="785786" y="3973181"/>
            <a:chExt cx="1714512" cy="1194645"/>
          </a:xfrm>
        </p:grpSpPr>
        <p:grpSp>
          <p:nvGrpSpPr>
            <p:cNvPr id="136" name="Группа 135"/>
            <p:cNvGrpSpPr/>
            <p:nvPr/>
          </p:nvGrpSpPr>
          <p:grpSpPr>
            <a:xfrm>
              <a:off x="785786" y="3973181"/>
              <a:ext cx="1714512" cy="1194645"/>
              <a:chOff x="785786" y="3973181"/>
              <a:chExt cx="1714512" cy="1194645"/>
            </a:xfrm>
          </p:grpSpPr>
          <p:grpSp>
            <p:nvGrpSpPr>
              <p:cNvPr id="138" name="Group 15"/>
              <p:cNvGrpSpPr>
                <a:grpSpLocks/>
              </p:cNvGrpSpPr>
              <p:nvPr/>
            </p:nvGrpSpPr>
            <p:grpSpPr bwMode="auto">
              <a:xfrm>
                <a:off x="857224" y="3973181"/>
                <a:ext cx="1643074" cy="1194645"/>
                <a:chOff x="2459" y="7640"/>
                <a:chExt cx="1333" cy="1223"/>
              </a:xfrm>
            </p:grpSpPr>
            <p:sp>
              <p:nvSpPr>
                <p:cNvPr id="1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 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189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9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Группа 11"/>
          <p:cNvGrpSpPr>
            <a:grpSpLocks/>
          </p:cNvGrpSpPr>
          <p:nvPr/>
        </p:nvGrpSpPr>
        <p:grpSpPr bwMode="auto">
          <a:xfrm rot="20667533">
            <a:off x="2217669" y="4125228"/>
            <a:ext cx="1776361" cy="986062"/>
            <a:chOff x="4408102" y="5410089"/>
            <a:chExt cx="2102770" cy="1323948"/>
          </a:xfrm>
        </p:grpSpPr>
        <p:sp>
          <p:nvSpPr>
            <p:cNvPr id="154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155" name="Прямая соединительная линия 154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39"/>
            <p:cNvSpPr txBox="1">
              <a:spLocks noChangeArrowheads="1"/>
            </p:cNvSpPr>
            <p:nvPr/>
          </p:nvSpPr>
          <p:spPr bwMode="auto">
            <a:xfrm>
              <a:off x="4408102" y="5410089"/>
              <a:ext cx="1400151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 Box 19"/>
          <p:cNvSpPr txBox="1">
            <a:spLocks noChangeArrowheads="1"/>
          </p:cNvSpPr>
          <p:nvPr/>
        </p:nvSpPr>
        <p:spPr bwMode="auto">
          <a:xfrm>
            <a:off x="5013348" y="3316618"/>
            <a:ext cx="1273164" cy="60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8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7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0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000"/>
                            </p:stCondLst>
                            <p:childTnLst>
                              <p:par>
                                <p:cTn id="2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151" grpId="0" animBg="1"/>
      <p:bldP spid="1056" grpId="0" animBg="1"/>
      <p:bldP spid="1057" grpId="0" animBg="1"/>
      <p:bldP spid="1057" grpId="1" animBg="1"/>
      <p:bldP spid="34" grpId="0"/>
      <p:bldP spid="35" grpId="0"/>
      <p:bldP spid="38" grpId="0"/>
      <p:bldP spid="41" grpId="0"/>
      <p:bldP spid="42" grpId="0"/>
      <p:bldP spid="46" grpId="0" animBg="1"/>
      <p:bldP spid="59" grpId="0"/>
      <p:bldP spid="67" grpId="0"/>
      <p:bldP spid="72" grpId="0" animBg="1"/>
      <p:bldP spid="73" grpId="0"/>
      <p:bldP spid="74" grpId="0" animBg="1"/>
      <p:bldP spid="10" grpId="0" animBg="1"/>
      <p:bldP spid="11" grpId="0" animBg="1"/>
      <p:bldP spid="79" grpId="0"/>
      <p:bldP spid="79" grpId="1"/>
      <p:bldP spid="82" grpId="0" animBg="1"/>
      <p:bldP spid="83" grpId="0"/>
      <p:bldP spid="84" grpId="0" animBg="1"/>
      <p:bldP spid="85" grpId="0"/>
      <p:bldP spid="16" grpId="0"/>
      <p:bldP spid="17" grpId="0"/>
      <p:bldP spid="93" grpId="0"/>
      <p:bldP spid="18" grpId="0"/>
      <p:bldP spid="109" grpId="0"/>
      <p:bldP spid="110" grpId="0"/>
      <p:bldP spid="24" grpId="0" animBg="1"/>
      <p:bldP spid="119" grpId="0"/>
      <p:bldP spid="134" grpId="0"/>
      <p:bldP spid="1052" grpId="0" animBg="1"/>
      <p:bldP spid="1052" grpId="1" animBg="1"/>
      <p:bldP spid="146" grpId="0" animBg="1"/>
      <p:bldP spid="9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3648" y="914166"/>
            <a:ext cx="9144000" cy="4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00634" y="441396"/>
            <a:ext cx="607223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любые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44176" y="1289058"/>
            <a:ext cx="821537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/>
          </a:p>
          <a:p>
            <a:pPr lvl="0"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85720" y="2415597"/>
            <a:ext cx="29635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  быстро 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71868" y="2643182"/>
            <a:ext cx="5572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ед.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11"/>
          <p:cNvGrpSpPr>
            <a:grpSpLocks/>
          </p:cNvGrpSpPr>
          <p:nvPr/>
        </p:nvGrpSpPr>
        <p:grpSpPr bwMode="auto">
          <a:xfrm>
            <a:off x="5393751" y="3648801"/>
            <a:ext cx="2480889" cy="1137521"/>
            <a:chOff x="4384475" y="5563367"/>
            <a:chExt cx="1550703" cy="698379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97010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36 км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99278" y="5902724"/>
              <a:ext cx="785818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час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11"/>
          <p:cNvGrpSpPr>
            <a:grpSpLocks/>
          </p:cNvGrpSpPr>
          <p:nvPr/>
        </p:nvGrpSpPr>
        <p:grpSpPr bwMode="auto">
          <a:xfrm>
            <a:off x="7523241" y="3519569"/>
            <a:ext cx="1977981" cy="1253674"/>
            <a:chOff x="4301173" y="5563371"/>
            <a:chExt cx="1236257" cy="769692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393548" y="5563371"/>
              <a:ext cx="1143882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10м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27231" y="5936249"/>
              <a:ext cx="785818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00058" y="3000372"/>
            <a:ext cx="3429000" cy="1735137"/>
            <a:chOff x="428596" y="3714752"/>
            <a:chExt cx="3429000" cy="1735137"/>
          </a:xfrm>
        </p:grpSpPr>
        <p:grpSp>
          <p:nvGrpSpPr>
            <p:cNvPr id="17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31" name="Прямая со стрелкой 30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Группа 37"/>
          <p:cNvGrpSpPr/>
          <p:nvPr/>
        </p:nvGrpSpPr>
        <p:grpSpPr>
          <a:xfrm>
            <a:off x="214282" y="4714884"/>
            <a:ext cx="2285984" cy="646331"/>
            <a:chOff x="0" y="5715016"/>
            <a:chExt cx="2285984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0" y="5715016"/>
              <a:ext cx="2285984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ru-RU" sz="36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785786" y="5786454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36" name="TextBox 35"/>
          <p:cNvSpPr txBox="1"/>
          <p:nvPr/>
        </p:nvSpPr>
        <p:spPr>
          <a:xfrm rot="597382">
            <a:off x="2676992" y="4748909"/>
            <a:ext cx="292895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endParaRPr lang="ru-RU" sz="36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12"/>
          <p:cNvSpPr>
            <a:spLocks/>
          </p:cNvSpPr>
          <p:nvPr/>
        </p:nvSpPr>
        <p:spPr bwMode="auto">
          <a:xfrm>
            <a:off x="7715272" y="4714884"/>
            <a:ext cx="971553" cy="642942"/>
          </a:xfrm>
          <a:prstGeom prst="borderCallout1">
            <a:avLst>
              <a:gd name="adj1" fmla="val 51822"/>
              <a:gd name="adj2" fmla="val -2832"/>
              <a:gd name="adj3" fmla="val 153830"/>
              <a:gd name="adj4" fmla="val -160321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034" y="5429264"/>
            <a:ext cx="271464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y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57620" y="5786454"/>
            <a:ext cx="442915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5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648" y="1928802"/>
            <a:ext cx="9079816" cy="43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96198" y="274422"/>
            <a:ext cx="3643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5" descr="baby16_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42805" y="-7276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" name="Группа 45"/>
          <p:cNvGrpSpPr/>
          <p:nvPr/>
        </p:nvGrpSpPr>
        <p:grpSpPr>
          <a:xfrm>
            <a:off x="-2143172" y="1357298"/>
            <a:ext cx="2928927" cy="828776"/>
            <a:chOff x="-357222" y="1357298"/>
            <a:chExt cx="2928927" cy="828776"/>
          </a:xfrm>
        </p:grpSpPr>
        <p:pic>
          <p:nvPicPr>
            <p:cNvPr id="43" name="Picture 2" descr="http://class-fizika.narod.ru/9_class/1/colec22.gif"/>
            <p:cNvPicPr>
              <a:picLocks noChangeAspect="1" noChangeArrowheads="1" noCrop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357222" y="1357298"/>
              <a:ext cx="2928927" cy="800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-214378" y="1955242"/>
              <a:ext cx="181087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</a:rPr>
                <a:t>0000000000000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22 -4.35708E-6 L 1.07413 0.00024 " pathEditMode="relative" rAng="0" ptsTypes="AA">
                                      <p:cBhvr>
                                        <p:cTn id="43" dur="1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/>
      <p:bldP spid="15" grpId="0"/>
      <p:bldP spid="16" grpId="0"/>
      <p:bldP spid="36" grpId="0" animBg="1"/>
      <p:bldP spid="41" grpId="0" animBg="1"/>
      <p:bldP spid="41" grpId="1" animBg="1"/>
      <p:bldP spid="42" grpId="0" animBg="1"/>
      <p:bldP spid="37" grpId="0" animBg="1"/>
      <p:bldP spid="37" grpId="1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16328" r="14321" b="77620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4412" y="2386505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700808"/>
            <a:ext cx="1295065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 flipV="1">
            <a:off x="8316416" y="2170481"/>
            <a:ext cx="72008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17496" y="1484784"/>
            <a:ext cx="100703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нч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 flipV="1">
            <a:off x="8377408" y="1666425"/>
            <a:ext cx="43204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4289" y="864454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47359" y="2852936"/>
            <a:ext cx="2996053" cy="2650713"/>
            <a:chOff x="13866" y="8388"/>
            <a:chExt cx="2052" cy="2620"/>
          </a:xfrm>
        </p:grpSpPr>
        <p:sp>
          <p:nvSpPr>
            <p:cNvPr id="18" name="Text Box 3"/>
            <p:cNvSpPr txBox="1">
              <a:spLocks noChangeArrowheads="1"/>
            </p:cNvSpPr>
            <p:nvPr/>
          </p:nvSpPr>
          <p:spPr bwMode="auto">
            <a:xfrm>
              <a:off x="15502" y="10559"/>
              <a:ext cx="416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AutoShape 4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13911" y="8388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AutoShape 6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6228184" y="3479346"/>
            <a:ext cx="2016224" cy="153383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964862" y="5053970"/>
            <a:ext cx="661182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6862" y="3201859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0" y="2698467"/>
            <a:ext cx="55801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ч.р. Площади под графиком скорости!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4221088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4208" y="4226596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22" grpId="0" animBg="1"/>
      <p:bldP spid="23" grpId="0" animBg="1"/>
      <p:bldP spid="24" grpId="0" animBg="1"/>
      <p:bldP spid="25" grpId="0" build="p"/>
      <p:bldP spid="26" grpId="0" animBg="1"/>
      <p:bldP spid="2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Скругленный прямоугольник 68"/>
          <p:cNvSpPr/>
          <p:nvPr/>
        </p:nvSpPr>
        <p:spPr>
          <a:xfrm>
            <a:off x="0" y="181326"/>
            <a:ext cx="1643042" cy="1000108"/>
          </a:xfrm>
          <a:prstGeom prst="roundRect">
            <a:avLst/>
          </a:prstGeom>
          <a:solidFill>
            <a:srgbClr val="00B050">
              <a:alpha val="46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072330" y="357166"/>
            <a:ext cx="1714512" cy="1214446"/>
          </a:xfrm>
          <a:prstGeom prst="ellipse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57356" y="571480"/>
            <a:ext cx="4429156" cy="13573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2071670" y="214290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4348" y="142873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316346" y="138459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2847038" y="1173478"/>
            <a:ext cx="1402528" cy="1142280"/>
            <a:chOff x="6856" y="7850"/>
            <a:chExt cx="802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242011" y="2928934"/>
          <a:ext cx="4901989" cy="872125"/>
        </p:xfrm>
        <a:graphic>
          <a:graphicData uri="http://schemas.openxmlformats.org/drawingml/2006/table">
            <a:tbl>
              <a:tblPr/>
              <a:tblGrid>
                <a:gridCol w="593195"/>
                <a:gridCol w="587102"/>
                <a:gridCol w="590148"/>
                <a:gridCol w="587102"/>
                <a:gridCol w="588116"/>
                <a:gridCol w="592179"/>
                <a:gridCol w="667345"/>
                <a:gridCol w="696802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400" b="1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2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214810" y="3714752"/>
            <a:ext cx="2357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=ε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+2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endParaRPr lang="ru-RU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4214810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20" name="TextBox 19"/>
          <p:cNvSpPr txBox="1"/>
          <p:nvPr/>
        </p:nvSpPr>
        <p:spPr>
          <a:xfrm>
            <a:off x="5000628" y="421481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072066" y="4643446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143504" y="452786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86446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6654152" y="42389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49688" y="467394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643702" y="4684390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86644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30" name="TextBox 29"/>
          <p:cNvSpPr txBox="1"/>
          <p:nvPr/>
        </p:nvSpPr>
        <p:spPr>
          <a:xfrm>
            <a:off x="8119802" y="418432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τ</a:t>
            </a:r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086110" y="4684390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215338" y="47148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t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6248" y="514351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a=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01894" y="495969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sz="4400" dirty="0" smtClean="0">
                <a:solidFill>
                  <a:srgbClr val="006600"/>
                </a:solidFill>
              </a:rPr>
              <a:t>×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45502" y="5072074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3200" dirty="0">
              <a:solidFill>
                <a:srgbClr val="0014AC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286248" y="428604"/>
            <a:ext cx="714380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23"/>
          <p:cNvGrpSpPr>
            <a:grpSpLocks/>
          </p:cNvGrpSpPr>
          <p:nvPr/>
        </p:nvGrpSpPr>
        <p:grpSpPr bwMode="auto">
          <a:xfrm>
            <a:off x="3672314" y="58717"/>
            <a:ext cx="399620" cy="584201"/>
            <a:chOff x="4572000" y="201019"/>
            <a:chExt cx="333077" cy="584775"/>
          </a:xfrm>
        </p:grpSpPr>
        <p:sp>
          <p:nvSpPr>
            <p:cNvPr id="4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33307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4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42" name="Группа 36"/>
          <p:cNvGrpSpPr>
            <a:grpSpLocks/>
          </p:cNvGrpSpPr>
          <p:nvPr/>
        </p:nvGrpSpPr>
        <p:grpSpPr bwMode="auto">
          <a:xfrm>
            <a:off x="4929190" y="214290"/>
            <a:ext cx="642937" cy="523875"/>
            <a:chOff x="2714612" y="1571612"/>
            <a:chExt cx="642942" cy="523220"/>
          </a:xfrm>
        </p:grpSpPr>
        <p:sp>
          <p:nvSpPr>
            <p:cNvPr id="43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 стрелкой 44"/>
          <p:cNvCxnSpPr/>
          <p:nvPr/>
        </p:nvCxnSpPr>
        <p:spPr>
          <a:xfrm>
            <a:off x="3357554" y="428604"/>
            <a:ext cx="714380" cy="214314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072330" y="571480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τ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48" name="TextBox 47"/>
          <p:cNvSpPr txBox="1"/>
          <p:nvPr/>
        </p:nvSpPr>
        <p:spPr>
          <a:xfrm>
            <a:off x="8001024" y="42860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t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902290" y="972812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072462" y="100010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endParaRPr lang="ru-RU" sz="2400" dirty="0">
              <a:solidFill>
                <a:srgbClr val="0014AC"/>
              </a:solidFill>
            </a:endParaRP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285720" y="2357430"/>
          <a:ext cx="3929090" cy="841062"/>
        </p:xfrm>
        <a:graphic>
          <a:graphicData uri="http://schemas.openxmlformats.org/drawingml/2006/table">
            <a:tbl>
              <a:tblPr/>
              <a:tblGrid>
                <a:gridCol w="857256"/>
                <a:gridCol w="642942"/>
                <a:gridCol w="571504"/>
                <a:gridCol w="714380"/>
                <a:gridCol w="1143008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см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τ, </a:t>
                      </a:r>
                      <a:r>
                        <a:rPr lang="ru-RU" sz="2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en-US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c</a:t>
                      </a: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/cc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5" name="Прямая соединительная линия 54"/>
          <p:cNvCxnSpPr/>
          <p:nvPr/>
        </p:nvCxnSpPr>
        <p:spPr>
          <a:xfrm>
            <a:off x="714348" y="4143380"/>
            <a:ext cx="2786082" cy="1588"/>
          </a:xfrm>
          <a:prstGeom prst="line">
            <a:avLst/>
          </a:prstGeom>
          <a:ln w="57150" cmpd="thickThin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31"/>
          <p:cNvSpPr txBox="1">
            <a:spLocks noChangeArrowheads="1"/>
          </p:cNvSpPr>
          <p:nvPr/>
        </p:nvSpPr>
        <p:spPr bwMode="auto">
          <a:xfrm>
            <a:off x="1785918" y="3714752"/>
            <a:ext cx="642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42910" y="4000504"/>
            <a:ext cx="668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imes New Roman"/>
                <a:ea typeface="Times New Roman"/>
              </a:rPr>
              <a:t>a</a:t>
            </a:r>
            <a:r>
              <a:rPr lang="en-US" sz="1400" dirty="0" err="1" smtClean="0">
                <a:latin typeface="Times New Roman"/>
                <a:ea typeface="Times New Roman"/>
              </a:rPr>
              <a:t>min</a:t>
            </a:r>
            <a:endParaRPr lang="ru-RU" sz="1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2857488" y="4000504"/>
            <a:ext cx="699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latin typeface="Times New Roman"/>
                <a:ea typeface="Times New Roman"/>
              </a:rPr>
              <a:t>a</a:t>
            </a:r>
            <a:r>
              <a:rPr lang="en-US" sz="1400" dirty="0" err="1" smtClean="0">
                <a:latin typeface="Times New Roman"/>
                <a:ea typeface="Times New Roman"/>
              </a:rPr>
              <a:t>max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Реальное значение ускорение шарика лежит в интервале от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1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max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Относительная погрешность составляет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71407" y="324178"/>
            <a:ext cx="714380" cy="76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a=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Group 22"/>
          <p:cNvGrpSpPr>
            <a:grpSpLocks/>
          </p:cNvGrpSpPr>
          <p:nvPr/>
        </p:nvGrpSpPr>
        <p:grpSpPr bwMode="auto">
          <a:xfrm>
            <a:off x="734392" y="72142"/>
            <a:ext cx="1402528" cy="1142280"/>
            <a:chOff x="6856" y="7850"/>
            <a:chExt cx="802" cy="713"/>
          </a:xfrm>
        </p:grpSpPr>
        <p:sp>
          <p:nvSpPr>
            <p:cNvPr id="65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6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S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ru-RU" sz="32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03423E-6 L 0.44305 0.1801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9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81221E-6 L -0.14792 0.0041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500"/>
                            </p:stCondLst>
                            <p:childTnLst>
                              <p:par>
                                <p:cTn id="20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2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4" dur="2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6" dur="2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51" grpId="0" animBg="1"/>
      <p:bldP spid="6" grpId="0" animBg="1"/>
      <p:bldP spid="6" grpId="1" animBg="1"/>
      <p:bldP spid="8" grpId="0"/>
      <p:bldP spid="9" grpId="0"/>
      <p:bldP spid="9" grpId="1"/>
      <p:bldP spid="18" grpId="0"/>
      <p:bldP spid="19" grpId="0"/>
      <p:bldP spid="20" grpId="0"/>
      <p:bldP spid="23" grpId="0"/>
      <p:bldP spid="24" grpId="0"/>
      <p:bldP spid="25" grpId="0"/>
      <p:bldP spid="26" grpId="0"/>
      <p:bldP spid="29" grpId="0"/>
      <p:bldP spid="30" grpId="0"/>
      <p:bldP spid="32" grpId="0"/>
      <p:bldP spid="33" grpId="0"/>
      <p:bldP spid="34" grpId="0"/>
      <p:bldP spid="35" grpId="0"/>
      <p:bldP spid="47" grpId="0"/>
      <p:bldP spid="48" grpId="0"/>
      <p:bldP spid="50" grpId="0"/>
      <p:bldP spid="58" grpId="0"/>
      <p:bldP spid="60" grpId="0"/>
      <p:bldP spid="61" grpId="0"/>
      <p:bldP spid="62" grpId="0" build="p"/>
      <p:bldP spid="62" grpId="1" build="allAtOnce"/>
      <p:bldP spid="6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1000100" y="44291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кинематика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 самостоятельной</a:t>
            </a:r>
          </a:p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работе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143644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 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стр.24,25…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5340"/>
            <a:ext cx="452130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19 октября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906864" y="3643314"/>
            <a:ext cx="5237136" cy="72956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по теме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6" cstate="print"/>
          <a:srcRect l="15767" t="23053" r="14321" b="64170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16601"/>
            <a:ext cx="3779912" cy="3108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=270км/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….м/с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=230км/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=1215м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=710м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628800"/>
            <a:ext cx="1224136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2492896"/>
            <a:ext cx="1152128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5932" y="1863767"/>
            <a:ext cx="100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9"/>
          <p:cNvGrpSpPr/>
          <p:nvPr/>
        </p:nvGrpSpPr>
        <p:grpSpPr>
          <a:xfrm>
            <a:off x="4716016" y="1556792"/>
            <a:ext cx="2000319" cy="1235669"/>
            <a:chOff x="785786" y="3973169"/>
            <a:chExt cx="1786005" cy="1235669"/>
          </a:xfrm>
        </p:grpSpPr>
        <p:grpSp>
          <p:nvGrpSpPr>
            <p:cNvPr id="8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9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5762886" y="1662050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148064" y="2708920"/>
            <a:ext cx="2448272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386104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9"/>
          <p:cNvGrpSpPr/>
          <p:nvPr/>
        </p:nvGrpSpPr>
        <p:grpSpPr>
          <a:xfrm>
            <a:off x="2910116" y="3554073"/>
            <a:ext cx="2000319" cy="1235669"/>
            <a:chOff x="785786" y="3973169"/>
            <a:chExt cx="1786005" cy="1235669"/>
          </a:xfrm>
        </p:grpSpPr>
        <p:grpSp>
          <p:nvGrpSpPr>
            <p:cNvPr id="18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9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2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3059832" y="3645024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012160" y="3789040"/>
            <a:ext cx="2088232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5" grpId="0" animBg="1"/>
      <p:bldP spid="16" grpId="0" animBg="1"/>
      <p:bldP spid="17" grpId="0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 14 октября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1214422"/>
            <a:ext cx="5072098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зачёту №1</a:t>
            </a:r>
          </a:p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sz="4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1798638" y="41433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кинематика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 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тесту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стр10-14,    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№1-4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286116" y="2928934"/>
            <a:ext cx="5537160" cy="73370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по теме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Скругленный прямоугольник 149"/>
          <p:cNvSpPr/>
          <p:nvPr/>
        </p:nvSpPr>
        <p:spPr>
          <a:xfrm>
            <a:off x="1428728" y="200642"/>
            <a:ext cx="735811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2" y="164875"/>
          <a:ext cx="9144032" cy="6478835"/>
        </p:xfrm>
        <a:graphic>
          <a:graphicData uri="http://schemas.openxmlformats.org/drawingml/2006/table">
            <a:tbl>
              <a:tblPr/>
              <a:tblGrid>
                <a:gridCol w="1219578"/>
                <a:gridCol w="1294421"/>
                <a:gridCol w="1631451"/>
                <a:gridCol w="2212532"/>
                <a:gridCol w="2786050"/>
              </a:tblGrid>
              <a:tr h="58865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движение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    (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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36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     (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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40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x,y,z</a:t>
                      </a:r>
                      <a:endParaRPr lang="ru-RU" sz="4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2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окружности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радианах</a:t>
                      </a: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429388" y="4214818"/>
            <a:ext cx="2643206" cy="2071702"/>
            <a:chOff x="8736" y="4376"/>
            <a:chExt cx="1333" cy="889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8736" y="4376"/>
              <a:ext cx="1333" cy="889"/>
              <a:chOff x="8736" y="4481"/>
              <a:chExt cx="1333" cy="889"/>
            </a:xfrm>
          </p:grpSpPr>
          <p:sp>
            <p:nvSpPr>
              <p:cNvPr id="3085" name="Oval 13"/>
              <p:cNvSpPr>
                <a:spLocks noChangeArrowheads="1"/>
              </p:cNvSpPr>
              <p:nvPr/>
            </p:nvSpPr>
            <p:spPr bwMode="auto">
              <a:xfrm>
                <a:off x="8736" y="4481"/>
                <a:ext cx="997" cy="889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V="1">
                <a:off x="9636" y="4709"/>
                <a:ext cx="433" cy="505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 type="none" w="sm" len="sm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 flipV="1">
              <a:off x="9348" y="4896"/>
              <a:ext cx="265" cy="2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3575" y="1060450"/>
            <a:ext cx="4603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88988" y="949325"/>
            <a:ext cx="425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2786050" y="714356"/>
            <a:ext cx="1156135" cy="907337"/>
            <a:chOff x="4920639" y="5686794"/>
            <a:chExt cx="1651626" cy="557059"/>
          </a:xfrm>
        </p:grpSpPr>
        <p:sp>
          <p:nvSpPr>
            <p:cNvPr id="73" name="TextBox 8"/>
            <p:cNvSpPr txBox="1">
              <a:spLocks noChangeArrowheads="1"/>
            </p:cNvSpPr>
            <p:nvPr/>
          </p:nvSpPr>
          <p:spPr bwMode="auto">
            <a:xfrm>
              <a:off x="5357819" y="5786450"/>
              <a:ext cx="1214446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10"/>
            <p:cNvSpPr txBox="1">
              <a:spLocks noChangeArrowheads="1"/>
            </p:cNvSpPr>
            <p:nvPr/>
          </p:nvSpPr>
          <p:spPr bwMode="auto">
            <a:xfrm>
              <a:off x="4923756" y="5686794"/>
              <a:ext cx="321806" cy="359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920639" y="5922622"/>
              <a:ext cx="785819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 rot="20503390">
            <a:off x="1202939" y="2074525"/>
            <a:ext cx="1758602" cy="986063"/>
            <a:chOff x="4429124" y="5410088"/>
            <a:chExt cx="2081748" cy="1323949"/>
          </a:xfrm>
        </p:grpSpPr>
        <p:sp>
          <p:nvSpPr>
            <p:cNvPr id="78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39"/>
            <p:cNvSpPr txBox="1">
              <a:spLocks noChangeArrowheads="1"/>
            </p:cNvSpPr>
            <p:nvPr/>
          </p:nvSpPr>
          <p:spPr bwMode="auto">
            <a:xfrm>
              <a:off x="4504564" y="5410088"/>
              <a:ext cx="1207226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 rot="19497481">
            <a:off x="2322500" y="2217050"/>
            <a:ext cx="19157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4255754" y="194282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1"/>
          <p:cNvSpPr txBox="1">
            <a:spLocks noChangeArrowheads="1"/>
          </p:cNvSpPr>
          <p:nvPr/>
        </p:nvSpPr>
        <p:spPr bwMode="auto">
          <a:xfrm>
            <a:off x="4572000" y="1956098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643585" y="1755433"/>
            <a:ext cx="714558" cy="887550"/>
            <a:chOff x="7033" y="7850"/>
            <a:chExt cx="573" cy="554"/>
          </a:xfrm>
        </p:grpSpPr>
        <p:sp>
          <p:nvSpPr>
            <p:cNvPr id="87" name="Line 23"/>
            <p:cNvSpPr>
              <a:spLocks noChangeShapeType="1"/>
            </p:cNvSpPr>
            <p:nvPr/>
          </p:nvSpPr>
          <p:spPr bwMode="auto">
            <a:xfrm rot="180000" flipV="1">
              <a:off x="7051" y="8146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7033" y="7850"/>
              <a:ext cx="573" cy="554"/>
              <a:chOff x="7513" y="7713"/>
              <a:chExt cx="573" cy="554"/>
            </a:xfrm>
          </p:grpSpPr>
          <p:sp>
            <p:nvSpPr>
              <p:cNvPr id="89" name="Text Box 25"/>
              <p:cNvSpPr txBox="1">
                <a:spLocks noChangeArrowheads="1"/>
              </p:cNvSpPr>
              <p:nvPr/>
            </p:nvSpPr>
            <p:spPr bwMode="auto">
              <a:xfrm>
                <a:off x="7565" y="7713"/>
                <a:ext cx="521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26"/>
              <p:cNvSpPr txBox="1">
                <a:spLocks noChangeArrowheads="1"/>
              </p:cNvSpPr>
              <p:nvPr/>
            </p:nvSpPr>
            <p:spPr bwMode="auto">
              <a:xfrm>
                <a:off x="7513" y="8044"/>
                <a:ext cx="458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1" name="TextBox 90"/>
          <p:cNvSpPr txBox="1"/>
          <p:nvPr/>
        </p:nvSpPr>
        <p:spPr>
          <a:xfrm>
            <a:off x="4071934" y="328650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5"/>
          <p:cNvGrpSpPr/>
          <p:nvPr/>
        </p:nvGrpSpPr>
        <p:grpSpPr>
          <a:xfrm>
            <a:off x="4764353" y="2956230"/>
            <a:ext cx="1634541" cy="1153619"/>
            <a:chOff x="894203" y="4055237"/>
            <a:chExt cx="1459415" cy="1153619"/>
          </a:xfrm>
        </p:grpSpPr>
        <p:grpSp>
          <p:nvGrpSpPr>
            <p:cNvPr id="11" name="Группа 135"/>
            <p:cNvGrpSpPr/>
            <p:nvPr/>
          </p:nvGrpSpPr>
          <p:grpSpPr>
            <a:xfrm>
              <a:off x="894203" y="4055237"/>
              <a:ext cx="1459415" cy="1153619"/>
              <a:chOff x="894203" y="4055237"/>
              <a:chExt cx="1459415" cy="1153619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94203" y="4055237"/>
                <a:ext cx="1459415" cy="1153619"/>
                <a:chOff x="2489" y="7724"/>
                <a:chExt cx="1184" cy="1181"/>
              </a:xfrm>
            </p:grpSpPr>
            <p:sp>
              <p:nvSpPr>
                <p:cNvPr id="11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89" y="7724"/>
                  <a:ext cx="118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2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0" name="AutoShape 18"/>
              <p:cNvSpPr>
                <a:spLocks noChangeArrowheads="1"/>
              </p:cNvSpPr>
              <p:nvPr/>
            </p:nvSpPr>
            <p:spPr bwMode="auto">
              <a:xfrm>
                <a:off x="950369" y="4058294"/>
                <a:ext cx="127568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/>
              </a:p>
            </p:txBody>
          </p: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2"/>
          <p:cNvGrpSpPr/>
          <p:nvPr/>
        </p:nvGrpSpPr>
        <p:grpSpPr>
          <a:xfrm rot="19634903">
            <a:off x="1013451" y="4347510"/>
            <a:ext cx="1739635" cy="897162"/>
            <a:chOff x="4286247" y="5960838"/>
            <a:chExt cx="1739635" cy="897162"/>
          </a:xfrm>
        </p:grpSpPr>
        <p:cxnSp>
          <p:nvCxnSpPr>
            <p:cNvPr id="114" name="Прямая соединительная линия 113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99"/>
            <p:cNvGrpSpPr/>
            <p:nvPr/>
          </p:nvGrpSpPr>
          <p:grpSpPr>
            <a:xfrm>
              <a:off x="4286247" y="5960838"/>
              <a:ext cx="1739635" cy="897162"/>
              <a:chOff x="3920683" y="5032168"/>
              <a:chExt cx="1739635" cy="897162"/>
            </a:xfrm>
          </p:grpSpPr>
          <p:sp>
            <p:nvSpPr>
              <p:cNvPr id="116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28"/>
              <p:cNvSpPr txBox="1">
                <a:spLocks noChangeArrowheads="1"/>
              </p:cNvSpPr>
              <p:nvPr/>
            </p:nvSpPr>
            <p:spPr bwMode="auto">
              <a:xfrm>
                <a:off x="3920683" y="5032168"/>
                <a:ext cx="891957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122"/>
          <p:cNvGrpSpPr/>
          <p:nvPr/>
        </p:nvGrpSpPr>
        <p:grpSpPr>
          <a:xfrm>
            <a:off x="4286248" y="4314774"/>
            <a:ext cx="1793342" cy="972596"/>
            <a:chOff x="6715140" y="4313792"/>
            <a:chExt cx="1793342" cy="972596"/>
          </a:xfrm>
        </p:grpSpPr>
        <p:sp>
          <p:nvSpPr>
            <p:cNvPr id="119" name="Text Box 28"/>
            <p:cNvSpPr txBox="1">
              <a:spLocks noChangeArrowheads="1"/>
            </p:cNvSpPr>
            <p:nvPr/>
          </p:nvSpPr>
          <p:spPr bwMode="auto">
            <a:xfrm>
              <a:off x="6715140" y="4389226"/>
              <a:ext cx="121444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29"/>
            <p:cNvSpPr txBox="1">
              <a:spLocks noChangeArrowheads="1"/>
            </p:cNvSpPr>
            <p:nvPr/>
          </p:nvSpPr>
          <p:spPr bwMode="auto">
            <a:xfrm>
              <a:off x="7851738" y="4643446"/>
              <a:ext cx="625476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36"/>
            <p:cNvSpPr txBox="1">
              <a:spLocks noChangeArrowheads="1"/>
            </p:cNvSpPr>
            <p:nvPr/>
          </p:nvSpPr>
          <p:spPr bwMode="auto">
            <a:xfrm>
              <a:off x="7875878" y="4313792"/>
              <a:ext cx="571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cap="all" dirty="0" err="1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7794102" y="4745434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/>
          <p:cNvSpPr txBox="1"/>
          <p:nvPr/>
        </p:nvSpPr>
        <p:spPr>
          <a:xfrm>
            <a:off x="4429124" y="5357826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2428860" y="3959560"/>
            <a:ext cx="1833247" cy="1213240"/>
            <a:chOff x="2428860" y="4238916"/>
            <a:chExt cx="1833247" cy="1213240"/>
          </a:xfrm>
        </p:grpSpPr>
        <p:sp>
          <p:nvSpPr>
            <p:cNvPr id="125" name="Text Box 34"/>
            <p:cNvSpPr txBox="1">
              <a:spLocks noChangeArrowheads="1"/>
            </p:cNvSpPr>
            <p:nvPr/>
          </p:nvSpPr>
          <p:spPr bwMode="auto">
            <a:xfrm>
              <a:off x="2428860" y="4629644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28"/>
            <p:cNvSpPr txBox="1">
              <a:spLocks noChangeArrowheads="1"/>
            </p:cNvSpPr>
            <p:nvPr/>
          </p:nvSpPr>
          <p:spPr bwMode="auto">
            <a:xfrm>
              <a:off x="3261975" y="4238916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28"/>
            <p:cNvSpPr txBox="1">
              <a:spLocks noChangeArrowheads="1"/>
            </p:cNvSpPr>
            <p:nvPr/>
          </p:nvSpPr>
          <p:spPr bwMode="auto">
            <a:xfrm>
              <a:off x="3457423" y="4737776"/>
              <a:ext cx="78581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3428992" y="4871520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33"/>
          <p:cNvGrpSpPr/>
          <p:nvPr/>
        </p:nvGrpSpPr>
        <p:grpSpPr>
          <a:xfrm>
            <a:off x="2412014" y="4759026"/>
            <a:ext cx="1823696" cy="980088"/>
            <a:chOff x="2357422" y="5354628"/>
            <a:chExt cx="1823696" cy="980088"/>
          </a:xfrm>
        </p:grpSpPr>
        <p:sp>
          <p:nvSpPr>
            <p:cNvPr id="128" name="Text Box 28"/>
            <p:cNvSpPr txBox="1">
              <a:spLocks noChangeArrowheads="1"/>
            </p:cNvSpPr>
            <p:nvPr/>
          </p:nvSpPr>
          <p:spPr bwMode="auto">
            <a:xfrm>
              <a:off x="3180986" y="5354628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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28"/>
            <p:cNvSpPr txBox="1">
              <a:spLocks noChangeArrowheads="1"/>
            </p:cNvSpPr>
            <p:nvPr/>
          </p:nvSpPr>
          <p:spPr bwMode="auto">
            <a:xfrm>
              <a:off x="3307016" y="5772806"/>
              <a:ext cx="785818" cy="56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3286116" y="5857892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 Box 34"/>
            <p:cNvSpPr txBox="1">
              <a:spLocks noChangeArrowheads="1"/>
            </p:cNvSpPr>
            <p:nvPr/>
          </p:nvSpPr>
          <p:spPr bwMode="auto">
            <a:xfrm>
              <a:off x="2357422" y="5500702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643174" y="554398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37"/>
          <p:cNvGrpSpPr/>
          <p:nvPr/>
        </p:nvGrpSpPr>
        <p:grpSpPr>
          <a:xfrm rot="19364657">
            <a:off x="1073202" y="5511098"/>
            <a:ext cx="1643074" cy="548346"/>
            <a:chOff x="1214414" y="5523860"/>
            <a:chExt cx="1643074" cy="548346"/>
          </a:xfrm>
        </p:grpSpPr>
        <p:sp>
          <p:nvSpPr>
            <p:cNvPr id="136" name="Text Box 28"/>
            <p:cNvSpPr txBox="1">
              <a:spLocks noChangeArrowheads="1"/>
            </p:cNvSpPr>
            <p:nvPr/>
          </p:nvSpPr>
          <p:spPr bwMode="auto">
            <a:xfrm flipH="1">
              <a:off x="1214414" y="5523860"/>
              <a:ext cx="89618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928794" y="554898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ru-RU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42"/>
          <p:cNvGrpSpPr/>
          <p:nvPr/>
        </p:nvGrpSpPr>
        <p:grpSpPr>
          <a:xfrm>
            <a:off x="7072330" y="5286388"/>
            <a:ext cx="714380" cy="646331"/>
            <a:chOff x="6929454" y="5286388"/>
            <a:chExt cx="714380" cy="646331"/>
          </a:xfrm>
        </p:grpSpPr>
        <p:sp>
          <p:nvSpPr>
            <p:cNvPr id="139" name="TextBox 138"/>
            <p:cNvSpPr txBox="1"/>
            <p:nvPr/>
          </p:nvSpPr>
          <p:spPr>
            <a:xfrm>
              <a:off x="6929454" y="528638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a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ц</a:t>
              </a:r>
              <a:endParaRPr lang="ru-RU" sz="3600" dirty="0">
                <a:solidFill>
                  <a:srgbClr val="FF0000"/>
                </a:solidFill>
              </a:endParaRPr>
            </a:p>
          </p:txBody>
        </p:sp>
        <p:cxnSp>
          <p:nvCxnSpPr>
            <p:cNvPr id="141" name="Прямая со стрелкой 140"/>
            <p:cNvCxnSpPr/>
            <p:nvPr/>
          </p:nvCxnSpPr>
          <p:spPr bwMode="auto">
            <a:xfrm rot="16200000" flipH="1">
              <a:off x="7142975" y="5214157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44"/>
          <p:cNvGrpSpPr/>
          <p:nvPr/>
        </p:nvGrpSpPr>
        <p:grpSpPr>
          <a:xfrm>
            <a:off x="8572528" y="4354305"/>
            <a:ext cx="714380" cy="646331"/>
            <a:chOff x="6786578" y="3000373"/>
            <a:chExt cx="714380" cy="646331"/>
          </a:xfrm>
        </p:grpSpPr>
        <p:sp>
          <p:nvSpPr>
            <p:cNvPr id="140" name="TextBox 139"/>
            <p:cNvSpPr txBox="1"/>
            <p:nvPr/>
          </p:nvSpPr>
          <p:spPr>
            <a:xfrm>
              <a:off x="6786578" y="3000373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cxnSp>
          <p:nvCxnSpPr>
            <p:cNvPr id="142" name="Прямая со стрелкой 141"/>
            <p:cNvCxnSpPr/>
            <p:nvPr/>
          </p:nvCxnSpPr>
          <p:spPr bwMode="auto">
            <a:xfrm>
              <a:off x="6858016" y="3115953"/>
              <a:ext cx="396000" cy="859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Box 145"/>
          <p:cNvSpPr txBox="1"/>
          <p:nvPr/>
        </p:nvSpPr>
        <p:spPr>
          <a:xfrm>
            <a:off x="6929454" y="785794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= x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0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286248" y="857232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32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 rot="20675422">
            <a:off x="6330499" y="1842562"/>
            <a:ext cx="26395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x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 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 rot="20028014">
            <a:off x="6215074" y="3000372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83" grpId="0" animBg="1"/>
      <p:bldP spid="84" grpId="0"/>
      <p:bldP spid="85" grpId="0"/>
      <p:bldP spid="91" grpId="0"/>
      <p:bldP spid="124" grpId="0"/>
      <p:bldP spid="135" grpId="0"/>
      <p:bldP spid="146" grpId="0"/>
      <p:bldP spid="147" grpId="0"/>
      <p:bldP spid="148" grpId="0" animBg="1"/>
      <p:bldP spid="14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5574</TotalTime>
  <Words>4666</Words>
  <Application>Microsoft Office PowerPoint</Application>
  <PresentationFormat>Экран (4:3)</PresentationFormat>
  <Paragraphs>1290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К 14 октября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задание.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Рисунок  движения (рис. 7)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676</cp:revision>
  <dcterms:created xsi:type="dcterms:W3CDTF">2009-11-04T14:29:22Z</dcterms:created>
  <dcterms:modified xsi:type="dcterms:W3CDTF">2018-10-02T06:25:46Z</dcterms:modified>
</cp:coreProperties>
</file>