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9"/>
  </p:notesMasterIdLst>
  <p:sldIdLst>
    <p:sldId id="336" r:id="rId2"/>
    <p:sldId id="344" r:id="rId3"/>
    <p:sldId id="331" r:id="rId4"/>
    <p:sldId id="337" r:id="rId5"/>
    <p:sldId id="345" r:id="rId6"/>
    <p:sldId id="334" r:id="rId7"/>
    <p:sldId id="335" r:id="rId8"/>
    <p:sldId id="324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289" r:id="rId20"/>
    <p:sldId id="321" r:id="rId21"/>
    <p:sldId id="338" r:id="rId22"/>
    <p:sldId id="316" r:id="rId23"/>
    <p:sldId id="317" r:id="rId24"/>
    <p:sldId id="318" r:id="rId25"/>
    <p:sldId id="326" r:id="rId26"/>
    <p:sldId id="320" r:id="rId27"/>
    <p:sldId id="329" r:id="rId28"/>
    <p:sldId id="311" r:id="rId29"/>
    <p:sldId id="322" r:id="rId30"/>
    <p:sldId id="358" r:id="rId31"/>
    <p:sldId id="323" r:id="rId32"/>
    <p:sldId id="347" r:id="rId33"/>
    <p:sldId id="328" r:id="rId34"/>
    <p:sldId id="346" r:id="rId35"/>
    <p:sldId id="327" r:id="rId36"/>
    <p:sldId id="330" r:id="rId37"/>
    <p:sldId id="33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220FB1"/>
    <a:srgbClr val="365D21"/>
    <a:srgbClr val="006600"/>
    <a:srgbClr val="0014AC"/>
    <a:srgbClr val="66CCFF"/>
    <a:srgbClr val="0033CC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13" autoAdjust="0"/>
  </p:normalViewPr>
  <p:slideViewPr>
    <p:cSldViewPr>
      <p:cViewPr>
        <p:scale>
          <a:sx n="62" d="100"/>
          <a:sy n="62" d="100"/>
        </p:scale>
        <p:origin x="-137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14"/>
    </p:cViewPr>
  </p:sorterViewPr>
  <p:notesViewPr>
    <p:cSldViewPr>
      <p:cViewPr varScale="1">
        <p:scale>
          <a:sx n="76" d="100"/>
          <a:sy n="76" d="100"/>
        </p:scale>
        <p:origin x="-21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592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9.wav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image" Target="../media/image14.png"/><Relationship Id="rId4" Type="http://schemas.openxmlformats.org/officeDocument/2006/relationships/audio" Target="../media/audio7.wav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10.wav"/><Relationship Id="rId9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8.jpeg"/><Relationship Id="rId5" Type="http://schemas.openxmlformats.org/officeDocument/2006/relationships/audio" Target="../media/audio3.wav"/><Relationship Id="rId10" Type="http://schemas.openxmlformats.org/officeDocument/2006/relationships/image" Target="../media/image17.jpeg"/><Relationship Id="rId4" Type="http://schemas.openxmlformats.org/officeDocument/2006/relationships/audio" Target="../media/audio12.wav"/><Relationship Id="rId9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3.gif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8.jpeg"/><Relationship Id="rId5" Type="http://schemas.openxmlformats.org/officeDocument/2006/relationships/audio" Target="../media/audio3.wav"/><Relationship Id="rId10" Type="http://schemas.openxmlformats.org/officeDocument/2006/relationships/image" Target="../media/image17.jpeg"/><Relationship Id="rId4" Type="http://schemas.openxmlformats.org/officeDocument/2006/relationships/audio" Target="../media/audio12.wav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7.wav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8.jpeg"/><Relationship Id="rId4" Type="http://schemas.openxmlformats.org/officeDocument/2006/relationships/audio" Target="../media/audio10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7.wav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(кинематика) </a:t>
            </a:r>
            <a:endParaRPr lang="ru-RU" sz="10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221457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r>
              <a:rPr lang="ru-RU" sz="1400" b="1" dirty="0" smtClean="0"/>
              <a:t>Урок - 1  ( к  )  /1у1н /раздел (</a:t>
            </a:r>
            <a:r>
              <a:rPr lang="en-US" sz="1400" b="1" dirty="0" smtClean="0"/>
              <a:t>I</a:t>
            </a:r>
            <a:r>
              <a:rPr lang="ru-RU" sz="1400" b="1" dirty="0" smtClean="0"/>
              <a:t>)</a:t>
            </a:r>
            <a:endParaRPr lang="ru-RU" sz="1400" dirty="0" smtClean="0"/>
          </a:p>
          <a:p>
            <a:r>
              <a:rPr lang="ru-RU" sz="1400" b="1" dirty="0" smtClean="0"/>
              <a:t>ТЕМА: Введение в кинематику.</a:t>
            </a:r>
            <a:endParaRPr lang="ru-RU" sz="1400" dirty="0" smtClean="0"/>
          </a:p>
          <a:p>
            <a:r>
              <a:rPr lang="ru-RU" sz="1400" b="1" dirty="0" smtClean="0"/>
              <a:t>ЦЕЛИ:</a:t>
            </a:r>
            <a:endParaRPr lang="ru-RU" sz="1400" dirty="0" smtClean="0"/>
          </a:p>
          <a:p>
            <a:pPr lvl="0"/>
            <a:r>
              <a:rPr lang="ru-RU" sz="1400" b="1" dirty="0" smtClean="0"/>
              <a:t>Актуализация знаний учащихся по пройденному материалу.</a:t>
            </a:r>
            <a:endParaRPr lang="ru-RU" sz="1400" dirty="0" smtClean="0"/>
          </a:p>
          <a:p>
            <a:pPr lvl="0"/>
            <a:r>
              <a:rPr lang="ru-RU" sz="1400" b="1" dirty="0" smtClean="0"/>
              <a:t>Решить организационные вопросы.</a:t>
            </a:r>
            <a:endParaRPr lang="ru-RU" sz="1400" dirty="0" smtClean="0"/>
          </a:p>
          <a:p>
            <a:pPr lvl="0"/>
            <a:r>
              <a:rPr lang="ru-RU" sz="1400" b="1" dirty="0" smtClean="0"/>
              <a:t>Развивать навыки коммуникации.</a:t>
            </a:r>
            <a:endParaRPr lang="ru-RU" sz="1400" dirty="0" smtClean="0"/>
          </a:p>
          <a:p>
            <a:r>
              <a:rPr lang="ru-RU" sz="1400" b="1" dirty="0" smtClean="0"/>
              <a:t>ДЕМОНСТРАЦИИ:</a:t>
            </a:r>
            <a:endParaRPr lang="ru-RU" sz="1400" dirty="0" smtClean="0"/>
          </a:p>
          <a:p>
            <a:r>
              <a:rPr lang="ru-RU" sz="1400" b="1" dirty="0" smtClean="0"/>
              <a:t>ХОД УРОКА:</a:t>
            </a:r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defRPr/>
            </a:pPr>
            <a:endParaRPr lang="ru-RU" sz="1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428868"/>
          <a:ext cx="8929718" cy="3929090"/>
        </p:xfrm>
        <a:graphic>
          <a:graphicData uri="http://schemas.openxmlformats.org/drawingml/2006/table">
            <a:tbl>
              <a:tblPr/>
              <a:tblGrid>
                <a:gridCol w="3643338"/>
                <a:gridCol w="500066"/>
                <a:gridCol w="4786314"/>
              </a:tblGrid>
              <a:tr h="346684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000" u="none" strike="noStrike" dirty="0">
                          <a:latin typeface="Times New Roman"/>
                          <a:ea typeface="Times New Roman"/>
                        </a:rPr>
                        <a:t>Разбивка тетради.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000" u="none" strike="noStrike" dirty="0" err="1">
                          <a:latin typeface="Times New Roman"/>
                          <a:ea typeface="Times New Roman"/>
                        </a:rPr>
                        <a:t>Безоценочный</a:t>
                      </a:r>
                      <a:r>
                        <a:rPr lang="ru-RU" sz="1000" u="none" strike="noStrike" dirty="0">
                          <a:latin typeface="Times New Roman"/>
                          <a:ea typeface="Times New Roman"/>
                        </a:rPr>
                        <a:t> диктант по материалу 8кл.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3. Викторина по бригадам (создать 5 бригад).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sym typeface="Symbol"/>
                        </a:rPr>
                        <a:t>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1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.Два тела одинакового объёма свинцовое и алюминиевое погружены в воду. На какое тело действует большая архимедова сила?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sym typeface="Symbol"/>
                        </a:rPr>
                        <a:t>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2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.Два тела деревянное и железное по 1кг находятся в воде. На какое из них действует большая выталкивающая сила?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sym typeface="Symbol"/>
                        </a:rPr>
                        <a:t>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3.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Тело массой 10 кг лежит на столе и подвешено на резине. Сила натяжения резины 40Н. Каков вес тела?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sym typeface="Symbol"/>
                        </a:rPr>
                        <a:t>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4.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Деревянный брусок  массой 9 кг, плотностью 900 кг/м</a:t>
                      </a:r>
                      <a:r>
                        <a:rPr lang="ru-RU" sz="10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за нитку полностью погружают в воду. ( 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= 0,001м</a:t>
                      </a:r>
                      <a:r>
                        <a:rPr lang="ru-RU" sz="1000" baseline="30000" dirty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sym typeface="Symbol"/>
                        </a:rPr>
                        <a:t>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5.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Кусок льда плавает в стакане. Как изменится уровень воды в стакане после таяния льда?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sym typeface="Symbol"/>
                        </a:rPr>
                        <a:t>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6.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Почему деревянная ручка теплее железной?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30м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). Формулы и физические величины - 1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2). Справочники (5 шт.)            стр. 2 - 7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3). Классные  работы                 стр. 8 -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4).(сзади ) Д.З. и  группы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Д.З. гр.1(             ) (две тонких тетради)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Задачник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Демкович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 2000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7143768" y="6029286"/>
            <a:ext cx="5715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2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34155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640601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4292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14876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32290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857364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7" y="2571744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4354403" y="287126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30003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300037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холодн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5130" y="3429000"/>
            <a:ext cx="1766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85394" y="3435494"/>
            <a:ext cx="1943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400370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00826" y="4190880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77163" y="171448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48601" y="1467137"/>
            <a:ext cx="4411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428625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000504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34287" y="46700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4224701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=400г/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2" y="4976254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21665" y="4932303"/>
            <a:ext cx="150019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40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14612" y="4935692"/>
            <a:ext cx="47641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143240" y="4860865"/>
            <a:ext cx="135732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13628"/>
            <a:ext cx="1928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4282" y="4286256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57686" y="4286256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97449" y="5608549"/>
            <a:ext cx="41709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714612" y="5500702"/>
            <a:ext cx="4475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43240" y="5500702"/>
            <a:ext cx="121444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63062" y="5535119"/>
            <a:ext cx="15716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14546" y="5500702"/>
            <a:ext cx="57150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2844" y="6235443"/>
            <a:ext cx="65444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4348" y="6140255"/>
            <a:ext cx="44755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42976" y="6140255"/>
            <a:ext cx="121444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,5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428860" y="6247318"/>
            <a:ext cx="72569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143052" y="6140255"/>
            <a:ext cx="4475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6128380"/>
            <a:ext cx="92869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768" y="5997379"/>
            <a:ext cx="12144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86314" y="6191144"/>
            <a:ext cx="72569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00506" y="6084081"/>
            <a:ext cx="4475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929322" y="6072206"/>
            <a:ext cx="107157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4429124" y="4864254"/>
            <a:ext cx="178598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ym typeface="Symbol"/>
              </a:rPr>
              <a:t>-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конечная температура после смешивания холодной и горячей воды составит ……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39"/>
          <p:cNvSpPr txBox="1">
            <a:spLocks noChangeArrowheads="1"/>
          </p:cNvSpPr>
          <p:nvPr/>
        </p:nvSpPr>
        <p:spPr bwMode="auto">
          <a:xfrm>
            <a:off x="8072462" y="0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9769E-6 L 0.07327 0.0483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07 L 0.09132 -0.03215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6105E-6 L 0.08125 -0.00232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198E-6 L -0.0526 -0.70166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16" grpId="0" animBg="1"/>
      <p:bldP spid="18" grpId="0"/>
      <p:bldP spid="18" grpId="1"/>
      <p:bldP spid="15" grpId="0" animBg="1"/>
      <p:bldP spid="15" grpId="1" animBg="1"/>
      <p:bldP spid="15" grpId="2" animBg="1"/>
      <p:bldP spid="19" grpId="0"/>
      <p:bldP spid="19" grpId="1"/>
      <p:bldP spid="19" grpId="2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9" grpId="0"/>
      <p:bldP spid="31" grpId="0"/>
      <p:bldP spid="36" grpId="0"/>
      <p:bldP spid="37" grpId="0"/>
      <p:bldP spid="38" grpId="0" animBg="1"/>
      <p:bldP spid="38" grpId="1" animBg="1"/>
      <p:bldP spid="44" grpId="0" animBg="1"/>
      <p:bldP spid="44" grpId="1" animBg="1"/>
      <p:bldP spid="45" grpId="0"/>
      <p:bldP spid="46" grpId="0"/>
      <p:bldP spid="48" grpId="0"/>
      <p:bldP spid="48" grpId="1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50" grpId="0"/>
      <p:bldP spid="63" grpId="0" animBg="1"/>
      <p:bldP spid="68" grpId="0" animBg="1"/>
      <p:bldP spid="69" grpId="0" animBg="1"/>
      <p:bldP spid="70" grpId="0" animBg="1"/>
      <p:bldP spid="73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7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5"/>
          <p:cNvPicPr>
            <a:picLocks noChangeAspect="1" noChangeArrowheads="1"/>
          </p:cNvPicPr>
          <p:nvPr/>
        </p:nvPicPr>
        <p:blipFill>
          <a:blip r:embed="rId5" cstate="print"/>
          <a:srcRect t="26794" b="6464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6398632" y="3785396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5756" y="121362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176" y="328533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8667" y="3181649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687903" y="2785264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48667" y="2643182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9455" y="153154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684384" y="1658775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90549" y="2606669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57350" y="2771616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0" y="0"/>
            <a:ext cx="74801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34155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640601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4292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14876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32290" y="457643"/>
            <a:ext cx="76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857364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7" y="2071678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4354403" y="287126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250030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250030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холодн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2857496"/>
            <a:ext cx="1766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2863990"/>
            <a:ext cx="1652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44704" y="3521406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370858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(25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77163" y="171448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48601" y="1467137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95588" y="371475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1184" y="3429000"/>
            <a:ext cx="2485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34287" y="467005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094211" y="3653197"/>
            <a:ext cx="225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=х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=80кг/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43174" y="4354589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75</a:t>
            </a:r>
            <a:r>
              <a:rPr lang="ru-RU" sz="32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71934" y="4305328"/>
            <a:ext cx="47641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00562" y="4286256"/>
            <a:ext cx="142876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15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13628"/>
            <a:ext cx="221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=25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092280" y="635637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-11184" y="3714752"/>
            <a:ext cx="1164995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72000" y="3803960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572264" y="4357694"/>
            <a:ext cx="1500198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x=16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5143512"/>
            <a:ext cx="9144000" cy="830997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для создания теплой воды 25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необходимо добавить ….. литров кипятка.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39"/>
          <p:cNvSpPr txBox="1">
            <a:spLocks noChangeArrowheads="1"/>
          </p:cNvSpPr>
          <p:nvPr/>
        </p:nvSpPr>
        <p:spPr bwMode="auto">
          <a:xfrm>
            <a:off x="0" y="0"/>
            <a:ext cx="74801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9769E-6 L 0.07327 0.0483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07 L 0.09132 -0.03215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1134 L 0.06545 -0.01365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8" grpId="1"/>
      <p:bldP spid="15" grpId="0" animBg="1"/>
      <p:bldP spid="15" grpId="1" animBg="1"/>
      <p:bldP spid="15" grpId="2" animBg="1"/>
      <p:bldP spid="19" grpId="0"/>
      <p:bldP spid="19" grpId="1"/>
      <p:bldP spid="19" grpId="2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9" grpId="0"/>
      <p:bldP spid="31" grpId="0"/>
      <p:bldP spid="36" grpId="0"/>
      <p:bldP spid="37" grpId="0"/>
      <p:bldP spid="38" grpId="0" animBg="1"/>
      <p:bldP spid="38" grpId="1" animBg="1"/>
      <p:bldP spid="44" grpId="0" animBg="1"/>
      <p:bldP spid="44" grpId="1" animBg="1"/>
      <p:bldP spid="45" grpId="0"/>
      <p:bldP spid="46" grpId="0"/>
      <p:bldP spid="48" grpId="0"/>
      <p:bldP spid="48" grpId="1"/>
      <p:bldP spid="55" grpId="0"/>
      <p:bldP spid="56" grpId="0"/>
      <p:bldP spid="57" grpId="0"/>
      <p:bldP spid="58" grpId="0" animBg="1"/>
      <p:bldP spid="60" grpId="0" animBg="1"/>
      <p:bldP spid="61" grpId="0" animBg="1"/>
      <p:bldP spid="50" grpId="0"/>
      <p:bldP spid="63" grpId="0" animBg="1"/>
      <p:bldP spid="68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5"/>
          <p:cNvPicPr>
            <a:picLocks noChangeAspect="1" noChangeArrowheads="1"/>
          </p:cNvPicPr>
          <p:nvPr/>
        </p:nvPicPr>
        <p:blipFill>
          <a:blip r:embed="rId8" cstate="print"/>
          <a:srcRect t="34696" b="54109"/>
          <a:stretch>
            <a:fillRect/>
          </a:stretch>
        </p:blipFill>
        <p:spPr bwMode="auto">
          <a:xfrm>
            <a:off x="0" y="-24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6184318" y="421402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41442" y="14287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9862" y="371395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6776" y="3357562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73589" y="321389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86776" y="2285992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5338" y="150017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70070" y="208740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076235" y="303529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3036" y="320024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1406" y="2285992"/>
            <a:ext cx="4543231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71462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271462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термометром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2" y="3214686"/>
            <a:ext cx="2041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4000" b="1" cap="all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31146" y="3221180"/>
            <a:ext cx="3150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термометр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2690" y="4146578"/>
            <a:ext cx="2456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436089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75964" y="438014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3418" y="4143380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01976" y="436757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428736"/>
            <a:ext cx="51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20Дж/</a:t>
            </a:r>
            <a:r>
              <a:rPr lang="ru-RU" sz="36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С=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8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r>
              <a:rPr lang="en-US" sz="4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5017013"/>
            <a:ext cx="2466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·0,25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5000636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1934" y="5007130"/>
            <a:ext cx="833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03057" y="505479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15064" y="5007294"/>
            <a:ext cx="92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·58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214422"/>
            <a:ext cx="492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Теплоёмкость -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643578"/>
            <a:ext cx="3214678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1050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81900 =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14667" y="5715016"/>
            <a:ext cx="128588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1160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3372" y="5670114"/>
            <a:ext cx="142876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=79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5701745"/>
            <a:ext cx="857256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79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383425"/>
            <a:ext cx="9144000" cy="89255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Действительная температура воды была ….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энергии потребовалось для нагревания термометра.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39"/>
          <p:cNvSpPr txBox="1">
            <a:spLocks noChangeArrowheads="1"/>
          </p:cNvSpPr>
          <p:nvPr/>
        </p:nvSpPr>
        <p:spPr bwMode="auto">
          <a:xfrm>
            <a:off x="0" y="0"/>
            <a:ext cx="74801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764 0.029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69 L -0.24931 0.0481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6546 0.1016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9497 -0.57361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8" grpId="0" animBg="1"/>
      <p:bldP spid="8" grpId="1" animBg="1"/>
      <p:bldP spid="9" grpId="0"/>
      <p:bldP spid="9" grpId="1"/>
      <p:bldP spid="13" grpId="0" animBg="1"/>
      <p:bldP spid="13" grpId="1" animBg="1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t="38818" r="8007" b="45068"/>
          <a:stretch>
            <a:fillRect/>
          </a:stretch>
        </p:blipFill>
        <p:spPr bwMode="auto">
          <a:xfrm>
            <a:off x="0" y="-24"/>
            <a:ext cx="9144000" cy="12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113255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715272" y="846798"/>
            <a:ext cx="1143008" cy="1241144"/>
            <a:chOff x="7358082" y="2639793"/>
            <a:chExt cx="1143008" cy="1241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34606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7887382" y="1159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/>
          <p:cNvGrpSpPr/>
          <p:nvPr/>
        </p:nvGrpSpPr>
        <p:grpSpPr>
          <a:xfrm>
            <a:off x="2214546" y="785794"/>
            <a:ext cx="1537611" cy="1428760"/>
            <a:chOff x="6444208" y="3858133"/>
            <a:chExt cx="1537611" cy="1428760"/>
          </a:xfrm>
        </p:grpSpPr>
        <p:grpSp>
          <p:nvGrpSpPr>
            <p:cNvPr id="6" name="Группа 41"/>
            <p:cNvGrpSpPr/>
            <p:nvPr/>
          </p:nvGrpSpPr>
          <p:grpSpPr>
            <a:xfrm>
              <a:off x="6444208" y="3858133"/>
              <a:ext cx="1537611" cy="1428760"/>
              <a:chOff x="6444208" y="3858133"/>
              <a:chExt cx="1537611" cy="142876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444208" y="4277472"/>
                <a:ext cx="564578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5400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858133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7317994" y="4721819"/>
                <a:ext cx="46157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89850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4929199"/>
            <a:ext cx="3143240" cy="192880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 l="7408" t="32297" r="14814"/>
          <a:stretch>
            <a:fillRect/>
          </a:stretch>
        </p:blipFill>
        <p:spPr bwMode="auto">
          <a:xfrm rot="5400000">
            <a:off x="5322684" y="3036685"/>
            <a:ext cx="3000397" cy="46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227" y="1016485"/>
            <a:ext cx="1045401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1000108"/>
            <a:ext cx="928694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243656"/>
            <a:ext cx="17859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648" y="1635636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285749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893737" y="260666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-40976" y="2071678"/>
            <a:ext cx="25412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42204" y="2285992"/>
            <a:ext cx="2214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844" y="215828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5715016"/>
            <a:ext cx="2143140" cy="21431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18519" t="54158" r="66666" b="31256"/>
          <a:stretch>
            <a:fillRect/>
          </a:stretch>
        </p:blipFill>
        <p:spPr bwMode="auto">
          <a:xfrm rot="5400000">
            <a:off x="1774046" y="1785927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6544136"/>
            <a:ext cx="2357422" cy="285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33"/>
          <p:cNvGrpSpPr/>
          <p:nvPr/>
        </p:nvGrpSpPr>
        <p:grpSpPr>
          <a:xfrm>
            <a:off x="2214546" y="2271924"/>
            <a:ext cx="1509475" cy="1358420"/>
            <a:chOff x="6444208" y="3914405"/>
            <a:chExt cx="1509475" cy="1358420"/>
          </a:xfrm>
        </p:grpSpPr>
        <p:grpSp>
          <p:nvGrpSpPr>
            <p:cNvPr id="12" name="Группа 41"/>
            <p:cNvGrpSpPr/>
            <p:nvPr/>
          </p:nvGrpSpPr>
          <p:grpSpPr>
            <a:xfrm>
              <a:off x="6444208" y="3914405"/>
              <a:ext cx="1509475" cy="1358420"/>
              <a:chOff x="6444208" y="3914405"/>
              <a:chExt cx="1509475" cy="135842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444208" y="4277472"/>
                <a:ext cx="522900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7289858" y="3914405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auto">
              <a:xfrm>
                <a:off x="7172656" y="4707751"/>
                <a:ext cx="769288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40"/>
          <p:cNvGrpSpPr/>
          <p:nvPr/>
        </p:nvGrpSpPr>
        <p:grpSpPr>
          <a:xfrm>
            <a:off x="4242946" y="2143116"/>
            <a:ext cx="1757814" cy="1231808"/>
            <a:chOff x="6444208" y="3942541"/>
            <a:chExt cx="1757814" cy="1231808"/>
          </a:xfrm>
        </p:grpSpPr>
        <p:grpSp>
          <p:nvGrpSpPr>
            <p:cNvPr id="33" name="Группа 41"/>
            <p:cNvGrpSpPr/>
            <p:nvPr/>
          </p:nvGrpSpPr>
          <p:grpSpPr>
            <a:xfrm>
              <a:off x="6444208" y="3942541"/>
              <a:ext cx="1757814" cy="1231808"/>
              <a:chOff x="6444208" y="3942541"/>
              <a:chExt cx="1757814" cy="123180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595035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en-US" sz="4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856918" y="242886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48"/>
          <p:cNvGrpSpPr/>
          <p:nvPr/>
        </p:nvGrpSpPr>
        <p:grpSpPr>
          <a:xfrm>
            <a:off x="7643834" y="2129049"/>
            <a:ext cx="928694" cy="1367755"/>
            <a:chOff x="7358082" y="2639794"/>
            <a:chExt cx="928694" cy="136775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Овал 52"/>
          <p:cNvSpPr/>
          <p:nvPr/>
        </p:nvSpPr>
        <p:spPr>
          <a:xfrm>
            <a:off x="7796386" y="300037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53"/>
          <p:cNvGrpSpPr/>
          <p:nvPr/>
        </p:nvGrpSpPr>
        <p:grpSpPr>
          <a:xfrm>
            <a:off x="1214414" y="3643314"/>
            <a:ext cx="1400656" cy="1231808"/>
            <a:chOff x="6960804" y="3942541"/>
            <a:chExt cx="1241218" cy="1231808"/>
          </a:xfrm>
        </p:grpSpPr>
        <p:grpSp>
          <p:nvGrpSpPr>
            <p:cNvPr id="41" name="Группа 54"/>
            <p:cNvGrpSpPr/>
            <p:nvPr/>
          </p:nvGrpSpPr>
          <p:grpSpPr>
            <a:xfrm>
              <a:off x="6960804" y="3942541"/>
              <a:ext cx="1241218" cy="1231808"/>
              <a:chOff x="6960804" y="3942541"/>
              <a:chExt cx="1241218" cy="1231808"/>
            </a:xfrm>
          </p:grpSpPr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60"/>
          <p:cNvGrpSpPr/>
          <p:nvPr/>
        </p:nvGrpSpPr>
        <p:grpSpPr>
          <a:xfrm>
            <a:off x="357158" y="3632881"/>
            <a:ext cx="928694" cy="1367755"/>
            <a:chOff x="7358082" y="2639794"/>
            <a:chExt cx="928694" cy="136775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Овал 64"/>
          <p:cNvSpPr/>
          <p:nvPr/>
        </p:nvSpPr>
        <p:spPr>
          <a:xfrm>
            <a:off x="500034" y="4500570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65"/>
          <p:cNvGrpSpPr/>
          <p:nvPr/>
        </p:nvGrpSpPr>
        <p:grpSpPr>
          <a:xfrm>
            <a:off x="3658474" y="3558906"/>
            <a:ext cx="1485031" cy="1357322"/>
            <a:chOff x="6960804" y="3942541"/>
            <a:chExt cx="1315988" cy="1231808"/>
          </a:xfrm>
        </p:grpSpPr>
        <p:grpSp>
          <p:nvGrpSpPr>
            <p:cNvPr id="54" name="Группа 66"/>
            <p:cNvGrpSpPr/>
            <p:nvPr/>
          </p:nvGrpSpPr>
          <p:grpSpPr>
            <a:xfrm>
              <a:off x="6960804" y="3942541"/>
              <a:ext cx="1315988" cy="1231808"/>
              <a:chOff x="6960804" y="3942541"/>
              <a:chExt cx="1315988" cy="1231808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958799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45473" cy="4748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3124780" y="4044904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42946" y="400160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17" idx="3"/>
          </p:cNvCxnSpPr>
          <p:nvPr/>
        </p:nvCxnSpPr>
        <p:spPr>
          <a:xfrm rot="10800000" flipV="1">
            <a:off x="3549906" y="1643049"/>
            <a:ext cx="522028" cy="288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501792" y="3957202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5" name="Группа 79"/>
          <p:cNvGrpSpPr/>
          <p:nvPr/>
        </p:nvGrpSpPr>
        <p:grpSpPr>
          <a:xfrm>
            <a:off x="6333107" y="3486370"/>
            <a:ext cx="2668048" cy="1315118"/>
            <a:chOff x="7289857" y="3942541"/>
            <a:chExt cx="1602599" cy="1193507"/>
          </a:xfrm>
        </p:grpSpPr>
        <p:grpSp>
          <p:nvGrpSpPr>
            <p:cNvPr id="57" name="Группа 80"/>
            <p:cNvGrpSpPr/>
            <p:nvPr/>
          </p:nvGrpSpPr>
          <p:grpSpPr>
            <a:xfrm>
              <a:off x="7289857" y="3942541"/>
              <a:ext cx="1602599" cy="1193507"/>
              <a:chOff x="7289857" y="3942541"/>
              <a:chExt cx="1602599" cy="1193507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1359913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2,8·10</a:t>
                </a:r>
                <a:r>
                  <a:rPr lang="ru-RU" sz="32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-6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54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289857" y="4570974"/>
                <a:ext cx="1602599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2,7</a:t>
                </a:r>
                <a:r>
                  <a:rPr lang="ru-RU" sz="28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г/см</a:t>
                </a:r>
                <a:r>
                  <a:rPr lang="ru-RU" sz="28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2800" b="1" cap="all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1427177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2714612" y="6143644"/>
            <a:ext cx="3143272" cy="46384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2,8·10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898432" y="6230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643570" y="4857760"/>
            <a:ext cx="22145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0" y="-1077218"/>
            <a:ext cx="9144000" cy="1077218"/>
          </a:xfrm>
          <a:prstGeom prst="rect">
            <a:avLst/>
          </a:prstGeom>
          <a:solidFill>
            <a:srgbClr val="92D050">
              <a:alpha val="91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алюминиевой проволоки  около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39"/>
          <p:cNvSpPr txBox="1">
            <a:spLocks noChangeArrowheads="1"/>
          </p:cNvSpPr>
          <p:nvPr/>
        </p:nvSpPr>
        <p:spPr bwMode="auto">
          <a:xfrm>
            <a:off x="0" y="0"/>
            <a:ext cx="74801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 animBg="1"/>
      <p:bldP spid="48" grpId="0"/>
      <p:bldP spid="48" grpId="1"/>
      <p:bldP spid="53" grpId="0" animBg="1"/>
      <p:bldP spid="65" grpId="0" animBg="1"/>
      <p:bldP spid="73" grpId="0"/>
      <p:bldP spid="76" grpId="0" animBg="1"/>
      <p:bldP spid="79" grpId="0" animBg="1"/>
      <p:bldP spid="86" grpId="0" animBg="1"/>
      <p:bldP spid="87" grpId="0" animBg="1"/>
      <p:bldP spid="88" grpId="0" animBg="1"/>
      <p:bldP spid="88" grpId="1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t="38818" r="8007" b="45068"/>
          <a:stretch>
            <a:fillRect/>
          </a:stretch>
        </p:blipFill>
        <p:spPr bwMode="auto">
          <a:xfrm>
            <a:off x="0" y="-24"/>
            <a:ext cx="9144000" cy="12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113255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715272" y="846798"/>
            <a:ext cx="1143008" cy="1241144"/>
            <a:chOff x="7358082" y="2639793"/>
            <a:chExt cx="1143008" cy="1241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34606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7887382" y="1159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/>
          <p:cNvGrpSpPr/>
          <p:nvPr/>
        </p:nvGrpSpPr>
        <p:grpSpPr>
          <a:xfrm>
            <a:off x="2214546" y="785794"/>
            <a:ext cx="1537611" cy="1428760"/>
            <a:chOff x="6444208" y="3858133"/>
            <a:chExt cx="1537611" cy="1428760"/>
          </a:xfrm>
        </p:grpSpPr>
        <p:grpSp>
          <p:nvGrpSpPr>
            <p:cNvPr id="6" name="Группа 41"/>
            <p:cNvGrpSpPr/>
            <p:nvPr/>
          </p:nvGrpSpPr>
          <p:grpSpPr>
            <a:xfrm>
              <a:off x="6444208" y="3858133"/>
              <a:ext cx="1537611" cy="1428760"/>
              <a:chOff x="6444208" y="3858133"/>
              <a:chExt cx="1537611" cy="142876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444208" y="4277472"/>
                <a:ext cx="564578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5400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858133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7317994" y="4721819"/>
                <a:ext cx="46157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89850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4929199"/>
            <a:ext cx="3143240" cy="192880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 l="7408" t="32297" r="14814"/>
          <a:stretch>
            <a:fillRect/>
          </a:stretch>
        </p:blipFill>
        <p:spPr bwMode="auto">
          <a:xfrm rot="5400000">
            <a:off x="5322684" y="3036685"/>
            <a:ext cx="3000397" cy="46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227" y="1016485"/>
            <a:ext cx="1045401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1000108"/>
            <a:ext cx="928694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243656"/>
            <a:ext cx="17859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648" y="1635636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285749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893737" y="260666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-40976" y="2071678"/>
            <a:ext cx="25412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42204" y="2285992"/>
            <a:ext cx="2214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844" y="215828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5715016"/>
            <a:ext cx="2143140" cy="21431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18519" t="54158" r="66666" b="31256"/>
          <a:stretch>
            <a:fillRect/>
          </a:stretch>
        </p:blipFill>
        <p:spPr bwMode="auto">
          <a:xfrm rot="5400000">
            <a:off x="1774046" y="1785927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6544136"/>
            <a:ext cx="2357422" cy="285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33"/>
          <p:cNvGrpSpPr/>
          <p:nvPr/>
        </p:nvGrpSpPr>
        <p:grpSpPr>
          <a:xfrm>
            <a:off x="2214546" y="2271924"/>
            <a:ext cx="1509475" cy="1358420"/>
            <a:chOff x="6444208" y="3914405"/>
            <a:chExt cx="1509475" cy="1358420"/>
          </a:xfrm>
        </p:grpSpPr>
        <p:grpSp>
          <p:nvGrpSpPr>
            <p:cNvPr id="12" name="Группа 41"/>
            <p:cNvGrpSpPr/>
            <p:nvPr/>
          </p:nvGrpSpPr>
          <p:grpSpPr>
            <a:xfrm>
              <a:off x="6444208" y="3914405"/>
              <a:ext cx="1509475" cy="1358420"/>
              <a:chOff x="6444208" y="3914405"/>
              <a:chExt cx="1509475" cy="135842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444208" y="4277472"/>
                <a:ext cx="522900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7289858" y="3914405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auto">
              <a:xfrm>
                <a:off x="7172656" y="4707751"/>
                <a:ext cx="769288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40"/>
          <p:cNvGrpSpPr/>
          <p:nvPr/>
        </p:nvGrpSpPr>
        <p:grpSpPr>
          <a:xfrm>
            <a:off x="4242946" y="2143116"/>
            <a:ext cx="1757814" cy="1231808"/>
            <a:chOff x="6444208" y="3942541"/>
            <a:chExt cx="1757814" cy="1231808"/>
          </a:xfrm>
        </p:grpSpPr>
        <p:grpSp>
          <p:nvGrpSpPr>
            <p:cNvPr id="33" name="Группа 41"/>
            <p:cNvGrpSpPr/>
            <p:nvPr/>
          </p:nvGrpSpPr>
          <p:grpSpPr>
            <a:xfrm>
              <a:off x="6444208" y="3942541"/>
              <a:ext cx="1757814" cy="1231808"/>
              <a:chOff x="6444208" y="3942541"/>
              <a:chExt cx="1757814" cy="123180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595035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en-US" sz="4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53"/>
          <p:cNvGrpSpPr/>
          <p:nvPr/>
        </p:nvGrpSpPr>
        <p:grpSpPr>
          <a:xfrm>
            <a:off x="7643830" y="2500306"/>
            <a:ext cx="1500169" cy="1231808"/>
            <a:chOff x="6960804" y="3942541"/>
            <a:chExt cx="1329404" cy="1231808"/>
          </a:xfrm>
        </p:grpSpPr>
        <p:grpSp>
          <p:nvGrpSpPr>
            <p:cNvPr id="35" name="Группа 54"/>
            <p:cNvGrpSpPr/>
            <p:nvPr/>
          </p:nvGrpSpPr>
          <p:grpSpPr>
            <a:xfrm>
              <a:off x="6960804" y="3942541"/>
              <a:ext cx="1329404" cy="1231808"/>
              <a:chOff x="6960804" y="3942541"/>
              <a:chExt cx="1329404" cy="1231808"/>
            </a:xfrm>
          </p:grpSpPr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7317997" y="3942541"/>
                <a:ext cx="972211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6000"/>
                  </a:lnSpc>
                  <a:spcAft>
                    <a:spcPts val="1000"/>
                  </a:spcAft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4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65"/>
          <p:cNvGrpSpPr/>
          <p:nvPr/>
        </p:nvGrpSpPr>
        <p:grpSpPr>
          <a:xfrm>
            <a:off x="747976" y="3558906"/>
            <a:ext cx="1485031" cy="1357322"/>
            <a:chOff x="6960804" y="3942541"/>
            <a:chExt cx="1315988" cy="1231808"/>
          </a:xfrm>
        </p:grpSpPr>
        <p:grpSp>
          <p:nvGrpSpPr>
            <p:cNvPr id="42" name="Группа 66"/>
            <p:cNvGrpSpPr/>
            <p:nvPr/>
          </p:nvGrpSpPr>
          <p:grpSpPr>
            <a:xfrm>
              <a:off x="6960804" y="3942541"/>
              <a:ext cx="1315988" cy="1231808"/>
              <a:chOff x="6960804" y="3942541"/>
              <a:chExt cx="1315988" cy="1231808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958799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45473" cy="4748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14282" y="4044904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332448" y="400160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17" idx="3"/>
          </p:cNvCxnSpPr>
          <p:nvPr/>
        </p:nvCxnSpPr>
        <p:spPr>
          <a:xfrm rot="10800000" flipV="1">
            <a:off x="3549906" y="1643049"/>
            <a:ext cx="522028" cy="288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214546" y="4000504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48" name="Группа 79"/>
          <p:cNvGrpSpPr/>
          <p:nvPr/>
        </p:nvGrpSpPr>
        <p:grpSpPr>
          <a:xfrm>
            <a:off x="3067717" y="3516767"/>
            <a:ext cx="2668048" cy="1315118"/>
            <a:chOff x="7289857" y="3942541"/>
            <a:chExt cx="1602599" cy="1193507"/>
          </a:xfrm>
        </p:grpSpPr>
        <p:grpSp>
          <p:nvGrpSpPr>
            <p:cNvPr id="49" name="Группа 80"/>
            <p:cNvGrpSpPr/>
            <p:nvPr/>
          </p:nvGrpSpPr>
          <p:grpSpPr>
            <a:xfrm>
              <a:off x="7289857" y="3942541"/>
              <a:ext cx="1602599" cy="1193507"/>
              <a:chOff x="7289857" y="3942541"/>
              <a:chExt cx="1602599" cy="1193507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1359913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2,8·10</a:t>
                </a:r>
                <a:r>
                  <a:rPr lang="ru-RU" sz="32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-6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54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289857" y="4570974"/>
                <a:ext cx="1602599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2,7</a:t>
                </a:r>
                <a:r>
                  <a:rPr lang="ru-RU" sz="28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г/см</a:t>
                </a:r>
                <a:r>
                  <a:rPr lang="ru-RU" sz="28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2800" b="1" cap="all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1427177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4500562" y="6143644"/>
            <a:ext cx="3143272" cy="46384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2,8·10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684382" y="6230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071802" y="4929198"/>
            <a:ext cx="2214578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0" y="-71462"/>
            <a:ext cx="9144000" cy="1077218"/>
          </a:xfrm>
          <a:prstGeom prst="rect">
            <a:avLst/>
          </a:prstGeom>
          <a:solidFill>
            <a:srgbClr val="92D050">
              <a:alpha val="91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алюминиевой проволоки  около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929454" y="2000240"/>
            <a:ext cx="207170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001024" y="2334979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 стрелкой 90"/>
          <p:cNvCxnSpPr>
            <a:endCxn id="85" idx="7"/>
          </p:cNvCxnSpPr>
          <p:nvPr/>
        </p:nvCxnSpPr>
        <p:spPr>
          <a:xfrm flipV="1">
            <a:off x="4500562" y="2355903"/>
            <a:ext cx="3622414" cy="3587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6823321" y="2808881"/>
            <a:ext cx="92869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8709282" y="292281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 animBg="1"/>
      <p:bldP spid="73" grpId="0"/>
      <p:bldP spid="76" grpId="0" animBg="1"/>
      <p:bldP spid="79" grpId="0" animBg="1"/>
      <p:bldP spid="86" grpId="0" animBg="1"/>
      <p:bldP spid="87" grpId="0" animBg="1"/>
      <p:bldP spid="88" grpId="0" animBg="1"/>
      <p:bldP spid="88" grpId="1" animBg="1"/>
      <p:bldP spid="89" grpId="0" animBg="1"/>
      <p:bldP spid="81" grpId="0" animBg="1"/>
      <p:bldP spid="85" grpId="0" animBg="1"/>
      <p:bldP spid="92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687" t="36621" r="57813" b="39941"/>
          <a:stretch>
            <a:fillRect/>
          </a:stretch>
        </p:blipFill>
        <p:spPr bwMode="auto">
          <a:xfrm>
            <a:off x="35496" y="2878098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4531" t="34424" r="6836" b="29687"/>
          <a:stretch>
            <a:fillRect/>
          </a:stretch>
        </p:blipFill>
        <p:spPr bwMode="auto">
          <a:xfrm>
            <a:off x="0" y="0"/>
            <a:ext cx="4860032" cy="28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46920" y="444335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8240" y="3943284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284" y="4473844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028502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6426" y="3501008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0591" y="5454449"/>
            <a:ext cx="102521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3861048"/>
            <a:ext cx="43204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3789040"/>
            <a:ext cx="43204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0" y="0"/>
            <a:ext cx="74801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472" y="142852"/>
            <a:ext cx="4214810" cy="1684826"/>
            <a:chOff x="12431" y="5385"/>
            <a:chExt cx="3317" cy="1236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3367" y="5585"/>
              <a:ext cx="2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31" y="5385"/>
              <a:ext cx="3317" cy="1236"/>
              <a:chOff x="12431" y="5385"/>
              <a:chExt cx="3317" cy="123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566" y="5836"/>
                <a:ext cx="182" cy="318"/>
                <a:chOff x="3503" y="4378"/>
                <a:chExt cx="184" cy="276"/>
              </a:xfrm>
            </p:grpSpPr>
            <p:sp>
              <p:nvSpPr>
                <p:cNvPr id="17414" name="Oval 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2431" y="5385"/>
                <a:ext cx="3213" cy="1236"/>
                <a:chOff x="12431" y="5397"/>
                <a:chExt cx="3213" cy="1236"/>
              </a:xfrm>
            </p:grpSpPr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12521" y="5397"/>
                  <a:ext cx="1129" cy="643"/>
                  <a:chOff x="12521" y="5397"/>
                  <a:chExt cx="1129" cy="643"/>
                </a:xfrm>
              </p:grpSpPr>
              <p:sp>
                <p:nvSpPr>
                  <p:cNvPr id="1741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21" y="6040"/>
                    <a:ext cx="47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5" y="5397"/>
                    <a:ext cx="291" cy="314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0" y="5444"/>
                    <a:ext cx="266" cy="269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801" y="5586"/>
                    <a:ext cx="2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791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650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12431" y="5397"/>
                  <a:ext cx="3213" cy="1236"/>
                  <a:chOff x="12431" y="5385"/>
                  <a:chExt cx="3213" cy="1236"/>
                </a:xfrm>
              </p:grpSpPr>
              <p:sp>
                <p:nvSpPr>
                  <p:cNvPr id="174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3987" y="5946"/>
                    <a:ext cx="422" cy="16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431" y="5385"/>
                    <a:ext cx="3213" cy="1236"/>
                    <a:chOff x="12431" y="5385"/>
                    <a:chExt cx="3213" cy="1236"/>
                  </a:xfrm>
                </p:grpSpPr>
                <p:sp>
                  <p:nvSpPr>
                    <p:cNvPr id="17427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411" y="6027"/>
                      <a:ext cx="57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24" y="5797"/>
                      <a:ext cx="1220" cy="419"/>
                      <a:chOff x="3017" y="2796"/>
                      <a:chExt cx="1233" cy="362"/>
                    </a:xfrm>
                  </p:grpSpPr>
                  <p:grpSp>
                    <p:nvGrpSpPr>
                      <p:cNvPr id="1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7" y="2796"/>
                        <a:ext cx="793" cy="362"/>
                        <a:chOff x="5000" y="7600"/>
                        <a:chExt cx="794" cy="423"/>
                      </a:xfrm>
                    </p:grpSpPr>
                    <p:grpSp>
                      <p:nvGrpSpPr>
                        <p:cNvPr id="12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97" y="7600"/>
                          <a:ext cx="418" cy="423"/>
                          <a:chOff x="5197" y="7600"/>
                          <a:chExt cx="418" cy="423"/>
                        </a:xfrm>
                      </p:grpSpPr>
                      <p:sp>
                        <p:nvSpPr>
                          <p:cNvPr id="17431" name="Text Box 2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7" y="7600"/>
                            <a:ext cx="418" cy="4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 </a:t>
                            </a:r>
                            <a:r>
                              <a:rPr kumimoji="0" lang="ru-RU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32" name="Oval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6" y="7664"/>
                            <a:ext cx="300" cy="335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33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000" y="7850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3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564" y="7834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3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17" y="3007"/>
                        <a:ext cx="57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743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07" y="5385"/>
                      <a:ext cx="460" cy="42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15" y="5457"/>
                      <a:ext cx="266" cy="269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82" y="5598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6" y="5599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06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5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3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848"/>
                      <a:ext cx="182" cy="319"/>
                      <a:chOff x="3503" y="4378"/>
                      <a:chExt cx="184" cy="276"/>
                    </a:xfrm>
                  </p:grpSpPr>
                  <p:sp>
                    <p:nvSpPr>
                      <p:cNvPr id="17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44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79" y="6037"/>
                      <a:ext cx="1874" cy="584"/>
                      <a:chOff x="1355" y="3013"/>
                      <a:chExt cx="1894" cy="506"/>
                    </a:xfrm>
                  </p:grpSpPr>
                  <p:grpSp>
                    <p:nvGrpSpPr>
                      <p:cNvPr id="15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4" y="3188"/>
                        <a:ext cx="1108" cy="331"/>
                        <a:chOff x="1515" y="3559"/>
                        <a:chExt cx="867" cy="236"/>
                      </a:xfrm>
                    </p:grpSpPr>
                    <p:grpSp>
                      <p:nvGrpSpPr>
                        <p:cNvPr id="16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9" y="3559"/>
                          <a:ext cx="333" cy="236"/>
                          <a:chOff x="9771" y="4913"/>
                          <a:chExt cx="429" cy="338"/>
                        </a:xfrm>
                      </p:grpSpPr>
                      <p:sp>
                        <p:nvSpPr>
                          <p:cNvPr id="17448" name="Text 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1" y="4913"/>
                            <a:ext cx="429" cy="3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8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49" name="Oval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9" y="4917"/>
                            <a:ext cx="346" cy="3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50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87" y="3683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51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15" y="3688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5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9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44" y="3361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69" y="3374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74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2990" y="5946"/>
                    <a:ext cx="422" cy="163"/>
                  </a:xfrm>
                  <a:prstGeom prst="rect">
                    <a:avLst/>
                  </a:prstGeom>
                  <a:solidFill>
                    <a:srgbClr val="0014AC"/>
                  </a:solidFill>
                  <a:ln w="38100">
                    <a:solidFill>
                      <a:srgbClr val="0014A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1857364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0" y="235743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2357422" y="185736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0" y="2786058"/>
            <a:ext cx="22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2431853" y="2333171"/>
            <a:ext cx="173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2643174" y="2786058"/>
            <a:ext cx="1973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60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6213258" y="1177996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65695" y="2416429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837265" y="2130677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7825202" y="292893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flipH="1">
            <a:off x="790889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7337199" y="264318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1857356" y="1928802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-32" y="642918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auto">
          <a:xfrm>
            <a:off x="1857356" y="2357430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2153741" y="2775425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406" y="3357562"/>
            <a:ext cx="4000528" cy="2000264"/>
            <a:chOff x="12281" y="7785"/>
            <a:chExt cx="3364" cy="1883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2281" y="7785"/>
              <a:ext cx="3364" cy="1883"/>
              <a:chOff x="4678" y="2359"/>
              <a:chExt cx="3364" cy="1883"/>
            </a:xfrm>
          </p:grpSpPr>
          <p:grpSp>
            <p:nvGrpSpPr>
              <p:cNvPr id="20" name="Group 4"/>
              <p:cNvGrpSpPr>
                <a:grpSpLocks/>
              </p:cNvGrpSpPr>
              <p:nvPr/>
            </p:nvGrpSpPr>
            <p:grpSpPr bwMode="auto">
              <a:xfrm>
                <a:off x="4809" y="2760"/>
                <a:ext cx="830" cy="621"/>
                <a:chOff x="5000" y="7596"/>
                <a:chExt cx="831" cy="725"/>
              </a:xfrm>
            </p:grpSpPr>
            <p:grpSp>
              <p:nvGrpSpPr>
                <p:cNvPr id="21" name="Group 5"/>
                <p:cNvGrpSpPr>
                  <a:grpSpLocks/>
                </p:cNvGrpSpPr>
                <p:nvPr/>
              </p:nvGrpSpPr>
              <p:grpSpPr bwMode="auto">
                <a:xfrm>
                  <a:off x="5129" y="7596"/>
                  <a:ext cx="702" cy="725"/>
                  <a:chOff x="5129" y="7596"/>
                  <a:chExt cx="702" cy="725"/>
                </a:xfrm>
              </p:grpSpPr>
              <p:sp>
                <p:nvSpPr>
                  <p:cNvPr id="1946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6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 flipH="1" flipV="1">
                <a:off x="7049" y="2545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5612" y="2359"/>
                <a:ext cx="844" cy="621"/>
                <a:chOff x="5000" y="7596"/>
                <a:chExt cx="845" cy="725"/>
              </a:xfrm>
            </p:grpSpPr>
            <p:grpSp>
              <p:nvGrpSpPr>
                <p:cNvPr id="23" name="Group 12"/>
                <p:cNvGrpSpPr>
                  <a:grpSpLocks/>
                </p:cNvGrpSpPr>
                <p:nvPr/>
              </p:nvGrpSpPr>
              <p:grpSpPr bwMode="auto">
                <a:xfrm>
                  <a:off x="5143" y="7596"/>
                  <a:ext cx="702" cy="725"/>
                  <a:chOff x="5143" y="7596"/>
                  <a:chExt cx="702" cy="725"/>
                </a:xfrm>
              </p:grpSpPr>
              <p:sp>
                <p:nvSpPr>
                  <p:cNvPr id="1946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5601" y="3177"/>
                <a:ext cx="832" cy="621"/>
                <a:chOff x="5000" y="7596"/>
                <a:chExt cx="833" cy="725"/>
              </a:xfrm>
            </p:grpSpPr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5131" y="7596"/>
                  <a:ext cx="702" cy="725"/>
                  <a:chOff x="5131" y="7596"/>
                  <a:chExt cx="702" cy="725"/>
                </a:xfrm>
              </p:grpSpPr>
              <p:sp>
                <p:nvSpPr>
                  <p:cNvPr id="1947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1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79" name="Rectangle 23"/>
              <p:cNvSpPr>
                <a:spLocks noChangeArrowheads="1"/>
              </p:cNvSpPr>
              <p:nvPr/>
            </p:nvSpPr>
            <p:spPr bwMode="auto">
              <a:xfrm>
                <a:off x="6401" y="2454"/>
                <a:ext cx="645" cy="184"/>
              </a:xfrm>
              <a:prstGeom prst="rect">
                <a:avLst/>
              </a:prstGeom>
              <a:solidFill>
                <a:srgbClr val="2D4D1B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/>
            </p:nvSpPr>
            <p:spPr bwMode="auto">
              <a:xfrm>
                <a:off x="6401" y="3272"/>
                <a:ext cx="645" cy="184"/>
              </a:xfrm>
              <a:prstGeom prst="rect">
                <a:avLst/>
              </a:prstGeom>
              <a:solidFill>
                <a:srgbClr val="0000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 flipH="1">
                <a:off x="7451" y="2948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 flipH="1" flipV="1">
                <a:off x="7060" y="3363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flipH="1">
                <a:off x="5456" y="2944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Group 28"/>
              <p:cNvGrpSpPr>
                <a:grpSpLocks/>
              </p:cNvGrpSpPr>
              <p:nvPr/>
            </p:nvGrpSpPr>
            <p:grpSpPr bwMode="auto">
              <a:xfrm>
                <a:off x="5458" y="3722"/>
                <a:ext cx="2190" cy="520"/>
                <a:chOff x="5458" y="3698"/>
                <a:chExt cx="2190" cy="520"/>
              </a:xfrm>
            </p:grpSpPr>
            <p:grpSp>
              <p:nvGrpSpPr>
                <p:cNvPr id="27" name="Group 29"/>
                <p:cNvGrpSpPr>
                  <a:grpSpLocks/>
                </p:cNvGrpSpPr>
                <p:nvPr/>
              </p:nvGrpSpPr>
              <p:grpSpPr bwMode="auto">
                <a:xfrm>
                  <a:off x="5962" y="3698"/>
                  <a:ext cx="1108" cy="520"/>
                  <a:chOff x="1515" y="3530"/>
                  <a:chExt cx="867" cy="370"/>
                </a:xfrm>
              </p:grpSpPr>
              <p:grpSp>
                <p:nvGrpSpPr>
                  <p:cNvPr id="2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820" y="3530"/>
                    <a:ext cx="466" cy="370"/>
                    <a:chOff x="9779" y="4873"/>
                    <a:chExt cx="600" cy="530"/>
                  </a:xfrm>
                </p:grpSpPr>
                <p:sp>
                  <p:nvSpPr>
                    <p:cNvPr id="1948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80" y="4873"/>
                      <a:ext cx="599" cy="5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8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auto">
                <a:xfrm>
                  <a:off x="7072" y="3904"/>
                  <a:ext cx="576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2" name="Line 36"/>
                <p:cNvSpPr>
                  <a:spLocks noChangeShapeType="1"/>
                </p:cNvSpPr>
                <p:nvPr/>
              </p:nvSpPr>
              <p:spPr bwMode="auto">
                <a:xfrm>
                  <a:off x="5458" y="3915"/>
                  <a:ext cx="5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 flipH="1">
                <a:off x="7645" y="2956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4678" y="2795"/>
                <a:ext cx="184" cy="276"/>
                <a:chOff x="3503" y="4378"/>
                <a:chExt cx="184" cy="276"/>
              </a:xfrm>
            </p:grpSpPr>
            <p:sp>
              <p:nvSpPr>
                <p:cNvPr id="19495" name="Oval 39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7858" y="2772"/>
                <a:ext cx="184" cy="276"/>
                <a:chOff x="3503" y="4378"/>
                <a:chExt cx="184" cy="276"/>
              </a:xfrm>
            </p:grpSpPr>
            <p:sp>
              <p:nvSpPr>
                <p:cNvPr id="19498" name="Oval 42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V="1">
              <a:off x="13220" y="7983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V="1">
              <a:off x="15047" y="7973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851920" y="4071942"/>
            <a:ext cx="529208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1.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46"/>
          <p:cNvSpPr>
            <a:spLocks noChangeArrowheads="1"/>
          </p:cNvSpPr>
          <p:nvPr/>
        </p:nvSpPr>
        <p:spPr bwMode="auto">
          <a:xfrm>
            <a:off x="1428728" y="3786190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131"/>
          <p:cNvGrpSpPr/>
          <p:nvPr/>
        </p:nvGrpSpPr>
        <p:grpSpPr>
          <a:xfrm>
            <a:off x="4786314" y="5410991"/>
            <a:ext cx="2928958" cy="1018405"/>
            <a:chOff x="285909" y="5214950"/>
            <a:chExt cx="2928958" cy="1018405"/>
          </a:xfrm>
        </p:grpSpPr>
        <p:sp>
          <p:nvSpPr>
            <p:cNvPr id="121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494" name="Группа 140"/>
            <p:cNvGrpSpPr/>
            <p:nvPr/>
          </p:nvGrpSpPr>
          <p:grpSpPr>
            <a:xfrm>
              <a:off x="285909" y="5214950"/>
              <a:ext cx="2928958" cy="1018405"/>
              <a:chOff x="278269" y="4125107"/>
              <a:chExt cx="2928958" cy="1018405"/>
            </a:xfrm>
          </p:grpSpPr>
          <p:sp>
            <p:nvSpPr>
              <p:cNvPr id="125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6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9497" name="Группа 139"/>
              <p:cNvGrpSpPr/>
              <p:nvPr/>
            </p:nvGrpSpPr>
            <p:grpSpPr>
              <a:xfrm>
                <a:off x="278269" y="4125107"/>
                <a:ext cx="2928958" cy="1018405"/>
                <a:chOff x="278269" y="4125107"/>
                <a:chExt cx="2928958" cy="1018405"/>
              </a:xfrm>
            </p:grpSpPr>
            <p:sp>
              <p:nvSpPr>
                <p:cNvPr id="1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92716" y="4566022"/>
                  <a:ext cx="64294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35723" y="457200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3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35 L 0.51215 0.01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7" grpId="0"/>
      <p:bldP spid="51" grpId="0"/>
      <p:bldP spid="52" grpId="0"/>
      <p:bldP spid="53" grpId="0"/>
      <p:bldP spid="54" grpId="0"/>
      <p:bldP spid="56" grpId="0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6" grpId="2" animBg="1"/>
      <p:bldP spid="67" grpId="0"/>
      <p:bldP spid="67" grpId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4" grpId="1"/>
      <p:bldP spid="75" grpId="0"/>
      <p:bldP spid="76" grpId="0"/>
      <p:bldP spid="19502" grpId="0" build="p" animBg="1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4687" t="36621" r="57813" b="39941"/>
          <a:stretch>
            <a:fillRect/>
          </a:stretch>
        </p:blipFill>
        <p:spPr bwMode="auto">
          <a:xfrm>
            <a:off x="500034" y="3464719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29190" y="5000636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510" y="450057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3113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585788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696" y="405829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602806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57224" y="521495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8662" y="535782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242504" y="48569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2976" y="4143380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7044" y="591306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5643578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6226" y="5610541"/>
            <a:ext cx="642942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4810" y="4000504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4358480" y="4571214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6248" y="6000768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4358480" y="59293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4876" y="5286388"/>
            <a:ext cx="428628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286512" y="5250052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5534" y="538810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14923" y="6290999"/>
            <a:ext cx="5415171" cy="673331"/>
            <a:chOff x="4944" y="3716"/>
            <a:chExt cx="5000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2" y="3716"/>
              <a:ext cx="3652" cy="522"/>
              <a:chOff x="1778" y="3539"/>
              <a:chExt cx="2868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48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2553" cy="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944" y="3910"/>
              <a:ext cx="1385" cy="3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scene3d>
              <a:camera prst="orthographicFront">
                <a:rot lat="240000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79868" y="5926716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757814" y="5916669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00430" y="557214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43438" y="523917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3"/>
          <p:cNvGrpSpPr/>
          <p:nvPr/>
        </p:nvGrpSpPr>
        <p:grpSpPr>
          <a:xfrm>
            <a:off x="214282" y="311663"/>
            <a:ext cx="870694" cy="1000132"/>
            <a:chOff x="4143372" y="4000504"/>
            <a:chExt cx="870694" cy="1000132"/>
          </a:xfrm>
        </p:grpSpPr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7"/>
          <p:cNvGrpSpPr/>
          <p:nvPr/>
        </p:nvGrpSpPr>
        <p:grpSpPr>
          <a:xfrm>
            <a:off x="1181544" y="285728"/>
            <a:ext cx="994014" cy="1012419"/>
            <a:chOff x="5143504" y="4000504"/>
            <a:chExt cx="994014" cy="101241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53"/>
          <p:cNvGrpSpPr/>
          <p:nvPr/>
        </p:nvGrpSpPr>
        <p:grpSpPr>
          <a:xfrm>
            <a:off x="2142898" y="298015"/>
            <a:ext cx="788895" cy="1012419"/>
            <a:chOff x="5143504" y="4000504"/>
            <a:chExt cx="788895" cy="1012419"/>
          </a:xfrm>
        </p:grpSpPr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896002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8" name="Группа 60"/>
          <p:cNvGrpSpPr/>
          <p:nvPr/>
        </p:nvGrpSpPr>
        <p:grpSpPr>
          <a:xfrm>
            <a:off x="2986925" y="318076"/>
            <a:ext cx="870694" cy="1000132"/>
            <a:chOff x="4143372" y="4000504"/>
            <a:chExt cx="870694" cy="1000132"/>
          </a:xfrm>
        </p:grpSpPr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3643305" y="5323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9" name="Группа 65"/>
          <p:cNvGrpSpPr/>
          <p:nvPr/>
        </p:nvGrpSpPr>
        <p:grpSpPr>
          <a:xfrm>
            <a:off x="3981174" y="285728"/>
            <a:ext cx="805137" cy="1012419"/>
            <a:chOff x="5214753" y="4000504"/>
            <a:chExt cx="922765" cy="1012419"/>
          </a:xfrm>
        </p:grpSpPr>
        <p:sp>
          <p:nvSpPr>
            <p:cNvPr id="67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1" name="Группа 198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5225380" y="4441419"/>
                <a:ext cx="502765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2" name="Группа 71"/>
          <p:cNvGrpSpPr/>
          <p:nvPr/>
        </p:nvGrpSpPr>
        <p:grpSpPr>
          <a:xfrm>
            <a:off x="4837656" y="285728"/>
            <a:ext cx="591600" cy="1012419"/>
            <a:chOff x="5143504" y="4000504"/>
            <a:chExt cx="788895" cy="1012419"/>
          </a:xfrm>
        </p:grpSpPr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3" name="Группа 203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7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5357818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54" name="Группа 78"/>
          <p:cNvGrpSpPr/>
          <p:nvPr/>
        </p:nvGrpSpPr>
        <p:grpSpPr>
          <a:xfrm>
            <a:off x="5704960" y="295776"/>
            <a:ext cx="591600" cy="918646"/>
            <a:chOff x="5143504" y="4000504"/>
            <a:chExt cx="788895" cy="918646"/>
          </a:xfrm>
        </p:grpSpPr>
        <p:sp>
          <p:nvSpPr>
            <p:cNvPr id="8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5" name="Группа 203"/>
            <p:cNvGrpSpPr/>
            <p:nvPr/>
          </p:nvGrpSpPr>
          <p:grpSpPr>
            <a:xfrm>
              <a:off x="5143504" y="4000504"/>
              <a:ext cx="648574" cy="918646"/>
              <a:chOff x="5143504" y="4000504"/>
              <a:chExt cx="648574" cy="918646"/>
            </a:xfrm>
          </p:grpSpPr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5" cy="477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5" name="Rectangle 1"/>
          <p:cNvSpPr>
            <a:spLocks noChangeArrowheads="1"/>
          </p:cNvSpPr>
          <p:nvPr/>
        </p:nvSpPr>
        <p:spPr bwMode="auto">
          <a:xfrm>
            <a:off x="2786050" y="481048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6174882" y="471000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6347902" y="500042"/>
            <a:ext cx="1081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7148176" y="510090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6" name="Группа 88"/>
          <p:cNvGrpSpPr/>
          <p:nvPr/>
        </p:nvGrpSpPr>
        <p:grpSpPr>
          <a:xfrm>
            <a:off x="149172" y="1305956"/>
            <a:ext cx="870694" cy="1000132"/>
            <a:chOff x="4143372" y="4000504"/>
            <a:chExt cx="870694" cy="1000132"/>
          </a:xfrm>
        </p:grpSpPr>
        <p:sp>
          <p:nvSpPr>
            <p:cNvPr id="9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57" name="Группа 92"/>
          <p:cNvGrpSpPr/>
          <p:nvPr/>
        </p:nvGrpSpPr>
        <p:grpSpPr>
          <a:xfrm>
            <a:off x="1038668" y="1280021"/>
            <a:ext cx="994014" cy="1012419"/>
            <a:chOff x="5143504" y="4000504"/>
            <a:chExt cx="994014" cy="1012419"/>
          </a:xfrm>
        </p:grpSpPr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9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9" name="Группа 98"/>
          <p:cNvGrpSpPr/>
          <p:nvPr/>
        </p:nvGrpSpPr>
        <p:grpSpPr>
          <a:xfrm>
            <a:off x="2000022" y="1292308"/>
            <a:ext cx="994014" cy="1012419"/>
            <a:chOff x="5143504" y="4000504"/>
            <a:chExt cx="994014" cy="1012419"/>
          </a:xfrm>
        </p:grpSpPr>
        <p:sp>
          <p:nvSpPr>
            <p:cNvPr id="10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1" name="Группа 104"/>
          <p:cNvGrpSpPr/>
          <p:nvPr/>
        </p:nvGrpSpPr>
        <p:grpSpPr>
          <a:xfrm>
            <a:off x="2857278" y="1275462"/>
            <a:ext cx="788895" cy="1012419"/>
            <a:chOff x="5143504" y="4000504"/>
            <a:chExt cx="788895" cy="1012419"/>
          </a:xfrm>
        </p:grpSpPr>
        <p:sp>
          <p:nvSpPr>
            <p:cNvPr id="10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2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1" name="Rectangle 1"/>
          <p:cNvSpPr>
            <a:spLocks noChangeArrowheads="1"/>
          </p:cNvSpPr>
          <p:nvPr/>
        </p:nvSpPr>
        <p:spPr bwMode="auto">
          <a:xfrm>
            <a:off x="785786" y="152102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" name="Text Box 11"/>
          <p:cNvSpPr txBox="1">
            <a:spLocks noChangeArrowheads="1"/>
          </p:cNvSpPr>
          <p:nvPr/>
        </p:nvSpPr>
        <p:spPr bwMode="auto">
          <a:xfrm>
            <a:off x="2643174" y="500063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4286248" y="47148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3480334" y="151022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63" name="Группа 114"/>
          <p:cNvGrpSpPr/>
          <p:nvPr/>
        </p:nvGrpSpPr>
        <p:grpSpPr>
          <a:xfrm>
            <a:off x="3649844" y="1233766"/>
            <a:ext cx="870694" cy="1000132"/>
            <a:chOff x="4143372" y="4000504"/>
            <a:chExt cx="870694" cy="1000132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64" name="Группа 118"/>
          <p:cNvGrpSpPr/>
          <p:nvPr/>
        </p:nvGrpSpPr>
        <p:grpSpPr>
          <a:xfrm>
            <a:off x="4529292" y="1217879"/>
            <a:ext cx="675602" cy="1012419"/>
            <a:chOff x="5143504" y="4000504"/>
            <a:chExt cx="994014" cy="1012419"/>
          </a:xfrm>
        </p:grpSpPr>
        <p:sp>
          <p:nvSpPr>
            <p:cNvPr id="1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5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6" name="Группа 124"/>
          <p:cNvGrpSpPr/>
          <p:nvPr/>
        </p:nvGrpSpPr>
        <p:grpSpPr>
          <a:xfrm>
            <a:off x="5236140" y="1220118"/>
            <a:ext cx="857256" cy="1012419"/>
            <a:chOff x="5143504" y="4000504"/>
            <a:chExt cx="994014" cy="1012419"/>
          </a:xfrm>
        </p:grpSpPr>
        <p:sp>
          <p:nvSpPr>
            <p:cNvPr id="12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7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8" name="Группа 130"/>
          <p:cNvGrpSpPr/>
          <p:nvPr/>
        </p:nvGrpSpPr>
        <p:grpSpPr>
          <a:xfrm>
            <a:off x="6063252" y="1222231"/>
            <a:ext cx="642942" cy="1012419"/>
            <a:chOff x="5143504" y="4000504"/>
            <a:chExt cx="788895" cy="1012419"/>
          </a:xfrm>
        </p:grpSpPr>
        <p:sp>
          <p:nvSpPr>
            <p:cNvPr id="132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9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34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7" name="Rectangle 1"/>
          <p:cNvSpPr>
            <a:spLocks noChangeArrowheads="1"/>
          </p:cNvSpPr>
          <p:nvPr/>
        </p:nvSpPr>
        <p:spPr bwMode="auto">
          <a:xfrm>
            <a:off x="428645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>
            <a:off x="666930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0" name="Группа 138"/>
          <p:cNvGrpSpPr/>
          <p:nvPr/>
        </p:nvGrpSpPr>
        <p:grpSpPr>
          <a:xfrm>
            <a:off x="6990844" y="1214422"/>
            <a:ext cx="724428" cy="877352"/>
            <a:chOff x="5143504" y="4000504"/>
            <a:chExt cx="888879" cy="877352"/>
          </a:xfrm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1" name="Группа 209"/>
            <p:cNvGrpSpPr/>
            <p:nvPr/>
          </p:nvGrpSpPr>
          <p:grpSpPr>
            <a:xfrm>
              <a:off x="5143504" y="4000504"/>
              <a:ext cx="888879" cy="877352"/>
              <a:chOff x="5143504" y="4000504"/>
              <a:chExt cx="888879" cy="877352"/>
            </a:xfrm>
          </p:grpSpPr>
          <p:sp>
            <p:nvSpPr>
              <p:cNvPr id="14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Text Box 10"/>
              <p:cNvSpPr txBox="1">
                <a:spLocks noChangeArrowheads="1"/>
              </p:cNvSpPr>
              <p:nvPr/>
            </p:nvSpPr>
            <p:spPr bwMode="auto">
              <a:xfrm>
                <a:off x="5246651" y="4000504"/>
                <a:ext cx="785732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14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6429388" y="2194458"/>
            <a:ext cx="10145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"/>
          <p:cNvSpPr>
            <a:spLocks noChangeArrowheads="1"/>
          </p:cNvSpPr>
          <p:nvPr/>
        </p:nvSpPr>
        <p:spPr bwMode="auto">
          <a:xfrm>
            <a:off x="7502060" y="143806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2" name="Группа 147"/>
          <p:cNvGrpSpPr/>
          <p:nvPr/>
        </p:nvGrpSpPr>
        <p:grpSpPr>
          <a:xfrm>
            <a:off x="7344713" y="2051582"/>
            <a:ext cx="656313" cy="877352"/>
            <a:chOff x="5214753" y="4000504"/>
            <a:chExt cx="805301" cy="877352"/>
          </a:xfrm>
        </p:grpSpPr>
        <p:sp>
          <p:nvSpPr>
            <p:cNvPr id="1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3" name="Группа 209"/>
            <p:cNvGrpSpPr/>
            <p:nvPr/>
          </p:nvGrpSpPr>
          <p:grpSpPr>
            <a:xfrm>
              <a:off x="5214753" y="4000504"/>
              <a:ext cx="805301" cy="877352"/>
              <a:chOff x="5214753" y="4000504"/>
              <a:chExt cx="805301" cy="877352"/>
            </a:xfrm>
          </p:grpSpPr>
          <p:sp>
            <p:nvSpPr>
              <p:cNvPr id="1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Text Box 10"/>
              <p:cNvSpPr txBox="1">
                <a:spLocks noChangeArrowheads="1"/>
              </p:cNvSpPr>
              <p:nvPr/>
            </p:nvSpPr>
            <p:spPr bwMode="auto">
              <a:xfrm>
                <a:off x="5246651" y="4000504"/>
                <a:ext cx="773403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30</a:t>
                </a:r>
              </a:p>
            </p:txBody>
          </p:sp>
          <p:sp>
            <p:nvSpPr>
              <p:cNvPr id="153" name="Text Box 11"/>
              <p:cNvSpPr txBox="1">
                <a:spLocks noChangeArrowheads="1"/>
              </p:cNvSpPr>
              <p:nvPr/>
            </p:nvSpPr>
            <p:spPr bwMode="auto">
              <a:xfrm>
                <a:off x="5318812" y="4441419"/>
                <a:ext cx="701240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7828004" y="224469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"/>
          <p:cNvSpPr txBox="1">
            <a:spLocks noChangeArrowheads="1"/>
          </p:cNvSpPr>
          <p:nvPr/>
        </p:nvSpPr>
        <p:spPr bwMode="auto">
          <a:xfrm>
            <a:off x="0" y="2571744"/>
            <a:ext cx="3929058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3756038" y="2591840"/>
            <a:ext cx="1500198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122885" y="5345387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158" name="Text Box 10"/>
          <p:cNvSpPr txBox="1">
            <a:spLocks noChangeArrowheads="1"/>
          </p:cNvSpPr>
          <p:nvPr/>
        </p:nvSpPr>
        <p:spPr bwMode="auto">
          <a:xfrm>
            <a:off x="8194455" y="5059635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"/>
          <p:cNvSpPr txBox="1">
            <a:spLocks noChangeArrowheads="1"/>
          </p:cNvSpPr>
          <p:nvPr/>
        </p:nvSpPr>
        <p:spPr bwMode="auto">
          <a:xfrm>
            <a:off x="8182392" y="585789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Line 6"/>
          <p:cNvSpPr>
            <a:spLocks noChangeShapeType="1"/>
          </p:cNvSpPr>
          <p:nvPr/>
        </p:nvSpPr>
        <p:spPr bwMode="auto">
          <a:xfrm flipH="1">
            <a:off x="8266081" y="5989457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"/>
          <p:cNvSpPr>
            <a:spLocks noChangeArrowheads="1"/>
          </p:cNvSpPr>
          <p:nvPr/>
        </p:nvSpPr>
        <p:spPr bwMode="auto">
          <a:xfrm>
            <a:off x="7694389" y="557214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072330" y="5143512"/>
            <a:ext cx="1928826" cy="1571636"/>
          </a:xfrm>
          <a:prstGeom prst="round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/>
          <p:cNvSpPr txBox="1"/>
          <p:nvPr/>
        </p:nvSpPr>
        <p:spPr>
          <a:xfrm>
            <a:off x="53165" y="3251232"/>
            <a:ext cx="2465406" cy="461665"/>
          </a:xfrm>
          <a:prstGeom prst="rect">
            <a:avLst/>
          </a:prstGeom>
          <a:solidFill>
            <a:srgbClr val="F9E3A5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Ом=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11"/>
          <p:cNvSpPr txBox="1">
            <a:spLocks noChangeArrowheads="1"/>
          </p:cNvSpPr>
          <p:nvPr/>
        </p:nvSpPr>
        <p:spPr bwMode="auto">
          <a:xfrm>
            <a:off x="2153741" y="3214686"/>
            <a:ext cx="703747" cy="571504"/>
          </a:xfrm>
          <a:prstGeom prst="rect">
            <a:avLst/>
          </a:prstGeom>
          <a:solidFill>
            <a:srgbClr val="F9E3A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"/>
          <p:cNvSpPr txBox="1">
            <a:spLocks noChangeArrowheads="1"/>
          </p:cNvSpPr>
          <p:nvPr/>
        </p:nvSpPr>
        <p:spPr bwMode="auto">
          <a:xfrm>
            <a:off x="542567" y="4736150"/>
            <a:ext cx="528971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4" name="Группа 170"/>
          <p:cNvGrpSpPr/>
          <p:nvPr/>
        </p:nvGrpSpPr>
        <p:grpSpPr>
          <a:xfrm>
            <a:off x="1571604" y="5000636"/>
            <a:ext cx="1720132" cy="422700"/>
            <a:chOff x="1571604" y="5000636"/>
            <a:chExt cx="1720132" cy="422700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7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9" name="Text Box 10"/>
          <p:cNvSpPr txBox="1">
            <a:spLocks noChangeArrowheads="1"/>
          </p:cNvSpPr>
          <p:nvPr/>
        </p:nvSpPr>
        <p:spPr bwMode="auto">
          <a:xfrm>
            <a:off x="7286644" y="4286256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"/>
          <p:cNvSpPr txBox="1">
            <a:spLocks noChangeArrowheads="1"/>
          </p:cNvSpPr>
          <p:nvPr/>
        </p:nvSpPr>
        <p:spPr bwMode="auto">
          <a:xfrm>
            <a:off x="1924620" y="4983052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12В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1256152" y="559864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5" name="Группа 171"/>
          <p:cNvGrpSpPr/>
          <p:nvPr/>
        </p:nvGrpSpPr>
        <p:grpSpPr>
          <a:xfrm>
            <a:off x="4643438" y="4500570"/>
            <a:ext cx="1576132" cy="422700"/>
            <a:chOff x="1571604" y="5000636"/>
            <a:chExt cx="1576132" cy="422700"/>
          </a:xfrm>
        </p:grpSpPr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57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6429420" y="3571876"/>
            <a:ext cx="29289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 Box 10"/>
          <p:cNvSpPr txBox="1">
            <a:spLocks noChangeArrowheads="1"/>
          </p:cNvSpPr>
          <p:nvPr/>
        </p:nvSpPr>
        <p:spPr bwMode="auto">
          <a:xfrm>
            <a:off x="4985462" y="4485404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18В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 Box 11"/>
          <p:cNvSpPr txBox="1">
            <a:spLocks noChangeArrowheads="1"/>
          </p:cNvSpPr>
          <p:nvPr/>
        </p:nvSpPr>
        <p:spPr bwMode="auto">
          <a:xfrm>
            <a:off x="3643307" y="4586076"/>
            <a:ext cx="500065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 Box 11"/>
          <p:cNvSpPr txBox="1">
            <a:spLocks noChangeArrowheads="1"/>
          </p:cNvSpPr>
          <p:nvPr/>
        </p:nvSpPr>
        <p:spPr bwMode="auto">
          <a:xfrm>
            <a:off x="6370921" y="4801488"/>
            <a:ext cx="487096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 Box 11"/>
          <p:cNvSpPr txBox="1">
            <a:spLocks noChangeArrowheads="1"/>
          </p:cNvSpPr>
          <p:nvPr/>
        </p:nvSpPr>
        <p:spPr bwMode="auto">
          <a:xfrm>
            <a:off x="1618200" y="410007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=4А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/>
        </p:nvSpPr>
        <p:spPr bwMode="auto">
          <a:xfrm>
            <a:off x="1571604" y="600076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=2А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 Box 2"/>
          <p:cNvSpPr txBox="1">
            <a:spLocks noChangeArrowheads="1"/>
          </p:cNvSpPr>
          <p:nvPr/>
        </p:nvSpPr>
        <p:spPr bwMode="auto">
          <a:xfrm>
            <a:off x="8143900" y="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№1016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39"/>
          <p:cNvSpPr txBox="1">
            <a:spLocks noChangeArrowheads="1"/>
          </p:cNvSpPr>
          <p:nvPr/>
        </p:nvSpPr>
        <p:spPr bwMode="auto">
          <a:xfrm>
            <a:off x="0" y="6457890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39"/>
          <p:cNvSpPr txBox="1">
            <a:spLocks noChangeArrowheads="1"/>
          </p:cNvSpPr>
          <p:nvPr/>
        </p:nvSpPr>
        <p:spPr bwMode="auto">
          <a:xfrm>
            <a:off x="0" y="0"/>
            <a:ext cx="74801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60" grpId="0"/>
      <p:bldP spid="65" grpId="0"/>
      <p:bldP spid="78" grpId="0"/>
      <p:bldP spid="85" grpId="0" animBg="1"/>
      <p:bldP spid="86" grpId="0" animBg="1"/>
      <p:bldP spid="87" grpId="0"/>
      <p:bldP spid="88" grpId="0"/>
      <p:bldP spid="111" grpId="0"/>
      <p:bldP spid="112" grpId="0"/>
      <p:bldP spid="113" grpId="0"/>
      <p:bldP spid="114" grpId="0" animBg="1"/>
      <p:bldP spid="137" grpId="0"/>
      <p:bldP spid="138" grpId="0"/>
      <p:bldP spid="145" grpId="0"/>
      <p:bldP spid="147" grpId="0" animBg="1"/>
      <p:bldP spid="154" grpId="0"/>
      <p:bldP spid="155" grpId="0" animBg="1"/>
      <p:bldP spid="156" grpId="0" animBg="1"/>
      <p:bldP spid="157" grpId="0"/>
      <p:bldP spid="158" grpId="0"/>
      <p:bldP spid="159" grpId="0"/>
      <p:bldP spid="160" grpId="0" animBg="1"/>
      <p:bldP spid="161" grpId="0"/>
      <p:bldP spid="162" grpId="0" animBg="1"/>
      <p:bldP spid="162" grpId="1" animBg="1"/>
      <p:bldP spid="163" grpId="0" animBg="1"/>
      <p:bldP spid="164" grpId="0" animBg="1"/>
      <p:bldP spid="165" grpId="0" animBg="1"/>
      <p:bldP spid="169" grpId="0"/>
      <p:bldP spid="170" grpId="0"/>
      <p:bldP spid="170" grpId="1"/>
      <p:bldP spid="170" grpId="2"/>
      <p:bldP spid="176" grpId="0"/>
      <p:bldP spid="177" grpId="0"/>
      <p:bldP spid="178" grpId="0" animBg="1"/>
      <p:bldP spid="179" grpId="0" animBg="1"/>
      <p:bldP spid="180" grpId="0" animBg="1"/>
      <p:bldP spid="1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(кинематика) </a:t>
            </a:r>
            <a:endParaRPr lang="ru-RU" sz="10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78621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defRPr/>
            </a:pPr>
            <a:endParaRPr lang="ru-RU" sz="1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42918"/>
            <a:ext cx="91042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  ( к  ) /2у1н/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/т1/ Механическое движение. Материальная точка. Система отсчета.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понятие механического движения и его относительность.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 понятия «система отсчета», «траектория», «путь», «перемещение»,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«материальная точка», «поступательное движение», «кинематика»,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«механика и ее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задача».Повторить правила действия над векторами.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Относительность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Стробоскоп.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Прямолинейное и криволинейное движение.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3. Викторина по бригадам (создать 5 бригад).</a:t>
            </a: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sym typeface="Symbol"/>
              </a:rPr>
              <a:t>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.Два тела одинакового объёма свинцовое и алюминиевое погружены в воду. На какое тело действует большая архимедова сила?</a:t>
            </a: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sym typeface="Symbol"/>
              </a:rPr>
              <a:t>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2.Два тела деревянное и железное по 1кг находятся в воде. На какое из них действует большая выталкивающая сила?</a:t>
            </a: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sym typeface="Symbol"/>
              </a:rPr>
              <a:t></a:t>
            </a:r>
            <a:r>
              <a:rPr lang="ru-RU" sz="2800" b="1" dirty="0" smtClean="0">
                <a:latin typeface="Times New Roman"/>
                <a:ea typeface="Times New Roman"/>
              </a:rPr>
              <a:t> 3.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Кусок льда плавает в стакане. Как изменится уровень воды в стакане после таяния льда?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sym typeface="Symbol"/>
              </a:rPr>
              <a:t></a:t>
            </a:r>
            <a:r>
              <a:rPr lang="ru-RU" sz="2800" b="1" dirty="0" smtClean="0">
                <a:latin typeface="Times New Roman"/>
                <a:ea typeface="Times New Roman"/>
              </a:rPr>
              <a:t> 4. </a:t>
            </a:r>
            <a:r>
              <a:rPr lang="ru-RU" sz="2800" dirty="0" smtClean="0">
                <a:latin typeface="Times New Roman"/>
                <a:ea typeface="Times New Roman"/>
              </a:rPr>
              <a:t>Деревянный брусок  массой 9 кг, плотностью 900 кг/м</a:t>
            </a:r>
            <a:r>
              <a:rPr lang="ru-RU" sz="2800" baseline="30000" dirty="0" smtClean="0">
                <a:latin typeface="Times New Roman"/>
                <a:ea typeface="Times New Roman"/>
              </a:rPr>
              <a:t>3</a:t>
            </a:r>
            <a:r>
              <a:rPr lang="ru-RU" sz="2800" dirty="0" smtClean="0">
                <a:latin typeface="Times New Roman"/>
                <a:ea typeface="Times New Roman"/>
              </a:rPr>
              <a:t> за нитку полностью погружают в воду. (</a:t>
            </a:r>
            <a:r>
              <a:rPr lang="en-US" sz="2800" dirty="0" smtClean="0">
                <a:latin typeface="Times New Roman"/>
                <a:ea typeface="Times New Roman"/>
              </a:rPr>
              <a:t>V</a:t>
            </a:r>
            <a:r>
              <a:rPr lang="ru-RU" sz="2800" dirty="0" smtClean="0">
                <a:latin typeface="Times New Roman"/>
                <a:ea typeface="Times New Roman"/>
              </a:rPr>
              <a:t>=0,001м</a:t>
            </a:r>
            <a:r>
              <a:rPr lang="ru-RU" sz="2800" baseline="30000" dirty="0" smtClean="0">
                <a:latin typeface="Times New Roman"/>
                <a:ea typeface="Times New Roman"/>
              </a:rPr>
              <a:t>3 </a:t>
            </a:r>
            <a:r>
              <a:rPr lang="ru-RU" sz="2800" dirty="0" smtClean="0">
                <a:latin typeface="Times New Roman"/>
                <a:ea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sym typeface="Symbol"/>
              </a:rPr>
              <a:t></a:t>
            </a:r>
            <a:r>
              <a:rPr lang="ru-RU" sz="2800" b="1" dirty="0" smtClean="0">
                <a:latin typeface="Times New Roman"/>
                <a:ea typeface="Times New Roman"/>
              </a:rPr>
              <a:t> 5. </a:t>
            </a:r>
            <a:r>
              <a:rPr lang="ru-RU" sz="2800" dirty="0" smtClean="0">
                <a:latin typeface="Times New Roman"/>
                <a:ea typeface="Times New Roman"/>
              </a:rPr>
              <a:t>Тело массой 10 кг лежит на столе и подвешено на резине. Сила натяжения резины 40Н. Каков вес тела?</a:t>
            </a:r>
            <a:endParaRPr lang="ru-RU" sz="2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Times New Roman"/>
                <a:sym typeface="Symbol"/>
              </a:rPr>
              <a:t></a:t>
            </a:r>
            <a:r>
              <a:rPr lang="ru-RU" sz="2800" b="1" dirty="0" smtClean="0">
                <a:latin typeface="Times New Roman"/>
                <a:ea typeface="Times New Roman"/>
              </a:rPr>
              <a:t> 6. </a:t>
            </a:r>
            <a:r>
              <a:rPr lang="ru-RU" sz="2800" dirty="0" smtClean="0">
                <a:latin typeface="Times New Roman"/>
                <a:ea typeface="Times New Roman"/>
              </a:rPr>
              <a:t>Почему деревянная ручка теплее железной?</a:t>
            </a:r>
            <a:endParaRPr lang="ru-RU" sz="28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(кинематика) </a:t>
            </a:r>
            <a:endParaRPr lang="ru-RU" sz="10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78621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defRPr/>
            </a:pPr>
            <a:endParaRPr lang="ru-RU" sz="1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28604"/>
          <a:ext cx="8643998" cy="5929354"/>
        </p:xfrm>
        <a:graphic>
          <a:graphicData uri="http://schemas.openxmlformats.org/drawingml/2006/table">
            <a:tbl>
              <a:tblPr/>
              <a:tblGrid>
                <a:gridCol w="7858180"/>
                <a:gridCol w="785818"/>
              </a:tblGrid>
              <a:tr h="543524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задачам гр.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Создание 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«Что нужно знать, чтобы состоялась встреча космического корабля с планетой?»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Первичная обратная связь по вопросам из учебника стр. 7(1,2,3,4), 9(1,2,3,4),  10(1,2,3), 12(1,2,3,4),  1(1,2,</a:t>
                      </a: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3,4,5,6,7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/работа в бригадах или парами/.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Упр.1(1,2,3) стр.15. ( </a:t>
                      </a:r>
                      <a:r>
                        <a:rPr lang="ru-RU" sz="2400" u="none" strike="noStrike" dirty="0" err="1">
                          <a:latin typeface="Times New Roman"/>
                          <a:ea typeface="Times New Roman"/>
                        </a:rPr>
                        <a:t>дополн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17м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. т.1,  $$  1-5,упр.1(1,2,3)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929718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«Что нужно знать, чтобы состоялась встреча космического корабля с планетой?»</a:t>
            </a:r>
            <a:endParaRPr lang="ru-RU" sz="4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0"/>
            <a:ext cx="356388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1031237" y="470198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кинематики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785794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основные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6273225"/>
            <a:ext cx="6012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0"/>
            <a:ext cx="31872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2155810" y="257174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понятия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500042"/>
            <a:ext cx="128588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О.З.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8794" y="61976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найти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(с)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2080" y="5000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кн. Игорь…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142873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КИНЕМАТИКА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часть …  описывающая…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?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… быстро движется?  … быстро разгоняется?                                                              </a:t>
            </a:r>
            <a:endParaRPr lang="ru-RU" sz="2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96" y="271462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мех. движение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…,  относительно…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321468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поступательное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 =  … </a:t>
            </a:r>
            <a:r>
              <a:rPr lang="ru-RU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ru-RU" sz="2400" b="1" cap="all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одинаково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лыжня…  чемодан…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071942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М.Т.=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 размеры…        </a:t>
            </a:r>
            <a:r>
              <a:rPr lang="ru-RU" sz="32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, яблоко…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57158" y="5000636"/>
            <a:ext cx="1379568" cy="92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С.О.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612" y="476947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 отсчета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нет   села…)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9286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Марс…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013880" y="4160226"/>
            <a:ext cx="1285884" cy="642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71670" y="4078338"/>
            <a:ext cx="1214446" cy="714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220486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почему ?(динамика)</a:t>
            </a:r>
            <a:endParaRPr lang="ru-RU" sz="2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0964" y="521495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система координат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-2; 6 )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2270" y="566042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часы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786578" y="4786322"/>
            <a:ext cx="2143140" cy="1571636"/>
            <a:chOff x="7429520" y="4786322"/>
            <a:chExt cx="2143140" cy="1571636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7966099" y="5981507"/>
              <a:ext cx="7143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38"/>
            <p:cNvGrpSpPr/>
            <p:nvPr/>
          </p:nvGrpSpPr>
          <p:grpSpPr>
            <a:xfrm>
              <a:off x="7429520" y="4786322"/>
              <a:ext cx="2143140" cy="1571636"/>
              <a:chOff x="7429520" y="4786322"/>
              <a:chExt cx="2143140" cy="1571636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7429520" y="4786322"/>
                <a:ext cx="2143140" cy="1571636"/>
                <a:chOff x="6349324" y="4786322"/>
                <a:chExt cx="2143140" cy="1571636"/>
              </a:xfrm>
            </p:grpSpPr>
            <p:grpSp>
              <p:nvGrpSpPr>
                <p:cNvPr id="32" name="Группа 31"/>
                <p:cNvGrpSpPr/>
                <p:nvPr/>
              </p:nvGrpSpPr>
              <p:grpSpPr>
                <a:xfrm>
                  <a:off x="6349324" y="4786322"/>
                  <a:ext cx="2143140" cy="1571636"/>
                  <a:chOff x="6357950" y="4857760"/>
                  <a:chExt cx="2143140" cy="1571636"/>
                </a:xfrm>
              </p:grpSpPr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6357950" y="4857760"/>
                    <a:ext cx="2143140" cy="1571636"/>
                    <a:chOff x="6357950" y="4797566"/>
                    <a:chExt cx="2143140" cy="1571636"/>
                  </a:xfrm>
                </p:grpSpPr>
                <p:cxnSp>
                  <p:nvCxnSpPr>
                    <p:cNvPr id="22" name="Прямая со стрелкой 21"/>
                    <p:cNvCxnSpPr/>
                    <p:nvPr/>
                  </p:nvCxnSpPr>
                  <p:spPr>
                    <a:xfrm rot="5400000" flipH="1" flipV="1">
                      <a:off x="6494430" y="5582590"/>
                      <a:ext cx="1571636" cy="1588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Прямая со стрелкой 23"/>
                    <p:cNvCxnSpPr/>
                    <p:nvPr/>
                  </p:nvCxnSpPr>
                  <p:spPr>
                    <a:xfrm>
                      <a:off x="6357950" y="6000768"/>
                      <a:ext cx="2143140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>
                    <a:off x="7069715" y="6053729"/>
                    <a:ext cx="71438" cy="158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10800000">
                    <a:off x="7244172" y="5912078"/>
                    <a:ext cx="71438" cy="158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10800000">
                    <a:off x="7242218" y="5760926"/>
                    <a:ext cx="71438" cy="158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 rot="10800000">
                    <a:off x="7244172" y="5622188"/>
                    <a:ext cx="71438" cy="158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 rot="10800000">
                    <a:off x="7245264" y="5471036"/>
                    <a:ext cx="71438" cy="158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 rot="10800000">
                    <a:off x="7245264" y="5338985"/>
                    <a:ext cx="71438" cy="158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 rot="10800000">
                    <a:off x="7244172" y="5176427"/>
                    <a:ext cx="71438" cy="158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 rot="5400000" flipH="1" flipV="1">
                    <a:off x="6425418" y="5642784"/>
                    <a:ext cx="1000132" cy="1588"/>
                  </a:xfrm>
                  <a:prstGeom prst="line">
                    <a:avLst/>
                  </a:prstGeom>
                  <a:ln w="28575">
                    <a:solidFill>
                      <a:srgbClr val="0066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10800000">
                  <a:off x="6858016" y="5118475"/>
                  <a:ext cx="571504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Пятно 1 48"/>
              <p:cNvSpPr/>
              <p:nvPr/>
            </p:nvSpPr>
            <p:spPr>
              <a:xfrm>
                <a:off x="7981342" y="5091756"/>
                <a:ext cx="45719" cy="71438"/>
              </a:xfrm>
              <a:prstGeom prst="irregularSeal1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8" name="Group 62"/>
          <p:cNvGrpSpPr>
            <a:grpSpLocks/>
          </p:cNvGrpSpPr>
          <p:nvPr/>
        </p:nvGrpSpPr>
        <p:grpSpPr bwMode="auto">
          <a:xfrm>
            <a:off x="8022040" y="1124744"/>
            <a:ext cx="894599" cy="1214446"/>
            <a:chOff x="3819" y="6600"/>
            <a:chExt cx="874" cy="796"/>
          </a:xfrm>
        </p:grpSpPr>
        <p:sp>
          <p:nvSpPr>
            <p:cNvPr id="51" name="Line 69"/>
            <p:cNvSpPr>
              <a:spLocks noChangeShapeType="1"/>
            </p:cNvSpPr>
            <p:nvPr/>
          </p:nvSpPr>
          <p:spPr bwMode="auto">
            <a:xfrm>
              <a:off x="3819" y="6739"/>
              <a:ext cx="361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2" name="Group 63"/>
            <p:cNvGrpSpPr>
              <a:grpSpLocks/>
            </p:cNvGrpSpPr>
            <p:nvPr/>
          </p:nvGrpSpPr>
          <p:grpSpPr bwMode="auto">
            <a:xfrm>
              <a:off x="3977" y="6600"/>
              <a:ext cx="716" cy="796"/>
              <a:chOff x="3977" y="6600"/>
              <a:chExt cx="716" cy="796"/>
            </a:xfrm>
          </p:grpSpPr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4136" y="6900"/>
                <a:ext cx="223" cy="1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67"/>
              <p:cNvSpPr>
                <a:spLocks noChangeShapeType="1"/>
              </p:cNvSpPr>
              <p:nvPr/>
            </p:nvSpPr>
            <p:spPr bwMode="auto">
              <a:xfrm>
                <a:off x="4234" y="7003"/>
                <a:ext cx="0" cy="39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66"/>
              <p:cNvSpPr>
                <a:spLocks noChangeShapeType="1"/>
              </p:cNvSpPr>
              <p:nvPr/>
            </p:nvSpPr>
            <p:spPr bwMode="auto">
              <a:xfrm flipV="1">
                <a:off x="4244" y="6600"/>
                <a:ext cx="0" cy="39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65"/>
              <p:cNvSpPr>
                <a:spLocks noChangeShapeType="1"/>
              </p:cNvSpPr>
              <p:nvPr/>
            </p:nvSpPr>
            <p:spPr bwMode="auto">
              <a:xfrm>
                <a:off x="4306" y="6991"/>
                <a:ext cx="387" cy="2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64"/>
              <p:cNvSpPr>
                <a:spLocks noChangeShapeType="1"/>
              </p:cNvSpPr>
              <p:nvPr/>
            </p:nvSpPr>
            <p:spPr bwMode="auto">
              <a:xfrm flipH="1">
                <a:off x="3977" y="6997"/>
                <a:ext cx="224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8194864" y="2428460"/>
            <a:ext cx="428628" cy="307777"/>
            <a:chOff x="2714612" y="4429132"/>
            <a:chExt cx="428628" cy="307777"/>
          </a:xfrm>
        </p:grpSpPr>
        <p:sp>
          <p:nvSpPr>
            <p:cNvPr id="59" name="TextBox 58"/>
            <p:cNvSpPr txBox="1"/>
            <p:nvPr/>
          </p:nvSpPr>
          <p:spPr>
            <a:xfrm>
              <a:off x="2714612" y="442913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2786050" y="4500570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8407468" y="1052736"/>
            <a:ext cx="357190" cy="307777"/>
            <a:chOff x="3357554" y="2143116"/>
            <a:chExt cx="357190" cy="307777"/>
          </a:xfrm>
        </p:grpSpPr>
        <p:sp>
          <p:nvSpPr>
            <p:cNvPr id="62" name="TextBox 61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7917029" y="1681063"/>
            <a:ext cx="471395" cy="307777"/>
            <a:chOff x="2000232" y="2521008"/>
            <a:chExt cx="471395" cy="307777"/>
          </a:xfrm>
        </p:grpSpPr>
        <p:cxnSp>
          <p:nvCxnSpPr>
            <p:cNvPr id="65" name="Прямая со стрелкой 64"/>
            <p:cNvCxnSpPr/>
            <p:nvPr/>
          </p:nvCxnSpPr>
          <p:spPr>
            <a:xfrm>
              <a:off x="2028807" y="2560631"/>
              <a:ext cx="288000" cy="1588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000232" y="2521008"/>
              <a:ext cx="471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baseline="-25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1400" b="1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656703" y="1772816"/>
            <a:ext cx="465192" cy="461665"/>
            <a:chOff x="5880554" y="2367908"/>
            <a:chExt cx="465192" cy="46166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5880554" y="2367908"/>
              <a:ext cx="4651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5929322" y="2500306"/>
              <a:ext cx="288000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5" grpId="1"/>
      <p:bldP spid="26" grpId="0"/>
      <p:bldP spid="27" grpId="0" build="p"/>
      <p:bldP spid="28" grpId="0"/>
      <p:bldP spid="29" grpId="0"/>
      <p:bldP spid="31" grpId="0"/>
      <p:bldP spid="1026" grpId="0" animBg="1"/>
      <p:bldP spid="11" grpId="0"/>
      <p:bldP spid="12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887413" y="245896"/>
            <a:ext cx="2993128" cy="4477035"/>
          </a:xfrm>
          <a:custGeom>
            <a:avLst/>
            <a:gdLst/>
            <a:ahLst/>
            <a:cxnLst>
              <a:cxn ang="0">
                <a:pos x="0" y="996"/>
              </a:cxn>
              <a:cxn ang="0">
                <a:pos x="530" y="98"/>
              </a:cxn>
              <a:cxn ang="0">
                <a:pos x="1336" y="409"/>
              </a:cxn>
            </a:cxnLst>
            <a:rect l="0" t="0" r="r" b="b"/>
            <a:pathLst>
              <a:path w="1336" h="996">
                <a:moveTo>
                  <a:pt x="0" y="996"/>
                </a:moveTo>
                <a:cubicBezTo>
                  <a:pt x="153" y="596"/>
                  <a:pt x="307" y="196"/>
                  <a:pt x="530" y="98"/>
                </a:cubicBezTo>
                <a:cubicBezTo>
                  <a:pt x="753" y="0"/>
                  <a:pt x="1044" y="204"/>
                  <a:pt x="1336" y="409"/>
                </a:cubicBezTo>
              </a:path>
            </a:pathLst>
          </a:custGeom>
          <a:noFill/>
          <a:ln w="50800" cmpd="sng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881062" y="2014112"/>
            <a:ext cx="3015507" cy="269295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>
            <a:off x="3929058" y="357166"/>
            <a:ext cx="4929222" cy="642942"/>
          </a:xfrm>
          <a:prstGeom prst="accentBorderCallout1">
            <a:avLst>
              <a:gd name="adj1" fmla="val 37815"/>
              <a:gd name="adj2" fmla="val -955"/>
              <a:gd name="adj3" fmla="val 63195"/>
              <a:gd name="adj4" fmla="val -23110"/>
            </a:avLst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Траектория = линия…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2456220" y="3145528"/>
            <a:ext cx="6687780" cy="571504"/>
          </a:xfrm>
          <a:prstGeom prst="borderCallout1">
            <a:avLst>
              <a:gd name="adj1" fmla="val -6889"/>
              <a:gd name="adj2" fmla="val 5883"/>
              <a:gd name="adj3" fmla="val -85874"/>
              <a:gd name="adj4" fmla="val 1383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вектор…,н….к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36720" y="2259553"/>
            <a:ext cx="571504" cy="571504"/>
            <a:chOff x="4000496" y="2000240"/>
            <a:chExt cx="642942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4000496" y="2000240"/>
              <a:ext cx="642942" cy="5847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427984" y="1412776"/>
            <a:ext cx="34563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     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метрах…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(5км)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023119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Лыжня… молния…трек</a:t>
            </a:r>
            <a:endParaRPr lang="ru-RU" sz="2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50057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150017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033250" y="3801814"/>
            <a:ext cx="2499190" cy="923330"/>
            <a:chOff x="2428860" y="3929066"/>
            <a:chExt cx="249919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2428860" y="3929066"/>
              <a:ext cx="2499190" cy="9233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,  a,   F</a:t>
              </a:r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561286" y="4205224"/>
              <a:ext cx="317502" cy="155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357686" y="4070390"/>
              <a:ext cx="317502" cy="155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325804" y="4213266"/>
              <a:ext cx="317502" cy="155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195736" y="443711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V,  S,   t.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скаляр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3" grpId="1" animBg="1"/>
      <p:bldP spid="10" grpId="0" animBg="1"/>
      <p:bldP spid="11" grpId="0"/>
      <p:bldP spid="12" grpId="0"/>
      <p:bldP spid="13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кругленный прямоугольник 96"/>
          <p:cNvSpPr/>
          <p:nvPr/>
        </p:nvSpPr>
        <p:spPr>
          <a:xfrm>
            <a:off x="3857620" y="2571744"/>
            <a:ext cx="4429156" cy="785818"/>
          </a:xfrm>
          <a:prstGeom prst="roundRect">
            <a:avLst/>
          </a:prstGeom>
          <a:solidFill>
            <a:srgbClr val="92D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429256" y="1214422"/>
            <a:ext cx="2786082" cy="785818"/>
          </a:xfrm>
          <a:prstGeom prst="roundRect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857224" y="1142984"/>
            <a:ext cx="2286016" cy="785818"/>
          </a:xfrm>
          <a:prstGeom prst="roundRect">
            <a:avLst/>
          </a:prstGeom>
          <a:solidFill>
            <a:srgbClr val="7030A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51060" y="784328"/>
            <a:ext cx="85928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60015" y="784328"/>
            <a:ext cx="10736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58490" y="816288"/>
            <a:ext cx="186768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817009" y="571480"/>
            <a:ext cx="131812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6109898" y="571480"/>
            <a:ext cx="69803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6825584" y="597199"/>
            <a:ext cx="56717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7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5829094" y="3849837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5818889" y="3895546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5847804" y="3970343"/>
            <a:ext cx="1195736" cy="10284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7048580" y="4145765"/>
            <a:ext cx="37079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1071538" y="324129"/>
            <a:ext cx="571504" cy="461665"/>
            <a:chOff x="4000496" y="2000241"/>
            <a:chExt cx="642942" cy="472386"/>
          </a:xfrm>
        </p:grpSpPr>
        <p:sp>
          <p:nvSpPr>
            <p:cNvPr id="39" name="TextBox 38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0"/>
          <p:cNvGrpSpPr/>
          <p:nvPr/>
        </p:nvGrpSpPr>
        <p:grpSpPr>
          <a:xfrm>
            <a:off x="1928794" y="285728"/>
            <a:ext cx="571504" cy="461665"/>
            <a:chOff x="4000496" y="2000241"/>
            <a:chExt cx="642942" cy="472386"/>
          </a:xfrm>
        </p:grpSpPr>
        <p:sp>
          <p:nvSpPr>
            <p:cNvPr id="42" name="TextBox 41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220FB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43"/>
          <p:cNvGrpSpPr/>
          <p:nvPr/>
        </p:nvGrpSpPr>
        <p:grpSpPr>
          <a:xfrm>
            <a:off x="971599" y="1196752"/>
            <a:ext cx="2357454" cy="584775"/>
            <a:chOff x="4012206" y="2000237"/>
            <a:chExt cx="642942" cy="1314724"/>
          </a:xfrm>
        </p:grpSpPr>
        <p:sp>
          <p:nvSpPr>
            <p:cNvPr id="45" name="TextBox 44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>
            <a:off x="1773152" y="1218795"/>
            <a:ext cx="388058" cy="2352"/>
          </a:xfrm>
          <a:prstGeom prst="straightConnector1">
            <a:avLst/>
          </a:prstGeom>
          <a:ln>
            <a:solidFill>
              <a:srgbClr val="220F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540868" y="1221993"/>
            <a:ext cx="388058" cy="23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1"/>
          <p:cNvGrpSpPr/>
          <p:nvPr/>
        </p:nvGrpSpPr>
        <p:grpSpPr>
          <a:xfrm>
            <a:off x="2500298" y="2110079"/>
            <a:ext cx="571504" cy="461665"/>
            <a:chOff x="4000496" y="2000241"/>
            <a:chExt cx="642942" cy="472386"/>
          </a:xfrm>
        </p:grpSpPr>
        <p:sp>
          <p:nvSpPr>
            <p:cNvPr id="53" name="TextBox 52"/>
            <p:cNvSpPr txBox="1"/>
            <p:nvPr/>
          </p:nvSpPr>
          <p:spPr>
            <a:xfrm>
              <a:off x="4000496" y="2000241"/>
              <a:ext cx="642942" cy="472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3"/>
          <p:cNvGrpSpPr/>
          <p:nvPr/>
        </p:nvGrpSpPr>
        <p:grpSpPr>
          <a:xfrm>
            <a:off x="5715008" y="1322237"/>
            <a:ext cx="2478900" cy="584775"/>
            <a:chOff x="6236504" y="2201283"/>
            <a:chExt cx="2478900" cy="584775"/>
          </a:xfrm>
        </p:grpSpPr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7171064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8086110" y="2246363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236504" y="2201283"/>
              <a:ext cx="2478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6286512" y="2235913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74"/>
          <p:cNvGrpSpPr/>
          <p:nvPr/>
        </p:nvGrpSpPr>
        <p:grpSpPr>
          <a:xfrm>
            <a:off x="8072462" y="142852"/>
            <a:ext cx="714380" cy="584775"/>
            <a:chOff x="6858016" y="3000372"/>
            <a:chExt cx="714380" cy="584775"/>
          </a:xfrm>
        </p:grpSpPr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6944814" y="3054964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858016" y="3000372"/>
              <a:ext cx="7143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0"/>
          <p:cNvGrpSpPr/>
          <p:nvPr/>
        </p:nvGrpSpPr>
        <p:grpSpPr>
          <a:xfrm>
            <a:off x="5214942" y="285728"/>
            <a:ext cx="857256" cy="584775"/>
            <a:chOff x="6215074" y="3571876"/>
            <a:chExt cx="857256" cy="584775"/>
          </a:xfrm>
        </p:grpSpPr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6402092" y="3629666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215074" y="3571876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72"/>
          <p:cNvGrpSpPr/>
          <p:nvPr/>
        </p:nvGrpSpPr>
        <p:grpSpPr>
          <a:xfrm>
            <a:off x="7500958" y="714356"/>
            <a:ext cx="642942" cy="584775"/>
            <a:chOff x="6215074" y="4357694"/>
            <a:chExt cx="642942" cy="584775"/>
          </a:xfrm>
        </p:grpSpPr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6215074" y="4384990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215074" y="4357694"/>
              <a:ext cx="64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000496" y="845733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действующая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87"/>
          <p:cNvGrpSpPr/>
          <p:nvPr/>
        </p:nvGrpSpPr>
        <p:grpSpPr>
          <a:xfrm>
            <a:off x="4000496" y="2571744"/>
            <a:ext cx="4429156" cy="769441"/>
            <a:chOff x="928662" y="5214950"/>
            <a:chExt cx="4429156" cy="769441"/>
          </a:xfrm>
        </p:grpSpPr>
        <p:grpSp>
          <p:nvGrpSpPr>
            <p:cNvPr id="11" name="Группа 76"/>
            <p:cNvGrpSpPr/>
            <p:nvPr/>
          </p:nvGrpSpPr>
          <p:grpSpPr>
            <a:xfrm>
              <a:off x="1071538" y="5375528"/>
              <a:ext cx="2554559" cy="36431"/>
              <a:chOff x="6286512" y="2235913"/>
              <a:chExt cx="2554559" cy="36431"/>
            </a:xfrm>
          </p:grpSpPr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>
                <a:off x="7266600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>
                <a:off x="8440958" y="224636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20"/>
              <p:cNvSpPr>
                <a:spLocks noChangeShapeType="1"/>
              </p:cNvSpPr>
              <p:nvPr/>
            </p:nvSpPr>
            <p:spPr bwMode="auto">
              <a:xfrm>
                <a:off x="6286512" y="2235913"/>
                <a:ext cx="400113" cy="25981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" name="Прямоугольник 81"/>
            <p:cNvSpPr/>
            <p:nvPr/>
          </p:nvSpPr>
          <p:spPr>
            <a:xfrm>
              <a:off x="928662" y="5214950"/>
              <a:ext cx="44291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отн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берега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929454" y="3941129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86"/>
          <p:cNvGrpSpPr/>
          <p:nvPr/>
        </p:nvGrpSpPr>
        <p:grpSpPr>
          <a:xfrm>
            <a:off x="6881954" y="3214686"/>
            <a:ext cx="857256" cy="707886"/>
            <a:chOff x="5143504" y="3357562"/>
            <a:chExt cx="857256" cy="707886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85"/>
          <p:cNvGrpSpPr/>
          <p:nvPr/>
        </p:nvGrpSpPr>
        <p:grpSpPr>
          <a:xfrm>
            <a:off x="4953128" y="3643314"/>
            <a:ext cx="1071570" cy="707886"/>
            <a:chOff x="2428860" y="4207664"/>
            <a:chExt cx="1071570" cy="707886"/>
          </a:xfrm>
        </p:grpSpPr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428860" y="4207664"/>
              <a:ext cx="10715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теч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2910" y="562354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14580" y="595661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8286" y="5143512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28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58" y="257174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3км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5км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1857364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50Н-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30Н=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20Н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4286256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406" y="343436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1536E-6 L 5.55556E-7 0.191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04 C 0.01337 0.02914 0.06597 0.04902 0.09601 0.04902 C 0.12587 0.04902 0.13264 0.01595 0.14063 0.0104 " pathEditMode="relative" rAng="0" ptsTypes="aaA">
                                      <p:cBhvr>
                                        <p:cTn id="113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01 L -0.00156 0.0437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10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7086E-6 L 0.66285 0.02891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6" grpId="0" animBg="1"/>
      <p:bldP spid="95" grpId="0" animBg="1"/>
      <p:bldP spid="3077" grpId="0" animBg="1"/>
      <p:bldP spid="3078" grpId="0" animBg="1"/>
      <p:bldP spid="3079" grpId="0" animBg="1"/>
      <p:bldP spid="3079" grpId="1" animBg="1"/>
      <p:bldP spid="3079" grpId="2" animBg="1"/>
      <p:bldP spid="3089" grpId="0" animBg="1"/>
      <p:bldP spid="3090" grpId="0" animBg="1"/>
      <p:bldP spid="3090" grpId="1" animBg="1"/>
      <p:bldP spid="3091" grpId="0" animBg="1"/>
      <p:bldP spid="3091" grpId="1" animBg="1"/>
      <p:bldP spid="3098" grpId="0" animBg="1"/>
      <p:bldP spid="3099" grpId="0" animBg="1"/>
      <p:bldP spid="3100" grpId="0" animBg="1"/>
      <p:bldP spid="3100" grpId="1" animBg="1"/>
      <p:bldP spid="3100" grpId="2" animBg="1"/>
      <p:bldP spid="3106" grpId="0" animBg="1"/>
      <p:bldP spid="76" grpId="0"/>
      <p:bldP spid="83" grpId="0"/>
      <p:bldP spid="89" grpId="0"/>
      <p:bldP spid="89" grpId="1"/>
      <p:bldP spid="90" grpId="0"/>
      <p:bldP spid="90" grpId="1"/>
      <p:bldP spid="91" grpId="0"/>
      <p:bldP spid="58" grpId="0"/>
      <p:bldP spid="74" grpId="0"/>
      <p:bldP spid="74" grpId="1"/>
      <p:bldP spid="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251520" y="4731414"/>
            <a:ext cx="4929222" cy="785818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106564" y="714356"/>
            <a:ext cx="0" cy="3071834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928662" y="3537283"/>
            <a:ext cx="37862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713804" y="2266656"/>
            <a:ext cx="0" cy="1296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83359" y="2577211"/>
            <a:ext cx="27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38884" y="1283287"/>
            <a:ext cx="104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58779" y="1146981"/>
            <a:ext cx="23205" cy="239227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 flipV="1">
            <a:off x="1857356" y="1285860"/>
            <a:ext cx="1868396" cy="1287367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/>
          </p:cNvSpPr>
          <p:nvPr/>
        </p:nvSpPr>
        <p:spPr bwMode="auto">
          <a:xfrm rot="5341844">
            <a:off x="2673000" y="2530827"/>
            <a:ext cx="270535" cy="1754623"/>
          </a:xfrm>
          <a:prstGeom prst="leftBrace">
            <a:avLst>
              <a:gd name="adj1" fmla="val 54532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/>
          <p:cNvSpPr>
            <a:spLocks/>
          </p:cNvSpPr>
          <p:nvPr/>
        </p:nvSpPr>
        <p:spPr bwMode="auto">
          <a:xfrm rot="-10835233">
            <a:off x="1149648" y="1303394"/>
            <a:ext cx="140958" cy="1302832"/>
          </a:xfrm>
          <a:prstGeom prst="leftBrace">
            <a:avLst>
              <a:gd name="adj1" fmla="val 33594"/>
              <a:gd name="adj2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27184" y="278605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2654" y="173133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857232"/>
            <a:ext cx="2714644" cy="120032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28599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52" y="1071546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3214686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(м)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468" y="346269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350043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2032" y="285728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м)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AutoShape 12"/>
          <p:cNvSpPr>
            <a:spLocks/>
          </p:cNvSpPr>
          <p:nvPr/>
        </p:nvSpPr>
        <p:spPr bwMode="auto">
          <a:xfrm>
            <a:off x="5286380" y="172998"/>
            <a:ext cx="971553" cy="642942"/>
          </a:xfrm>
          <a:prstGeom prst="borderCallout1">
            <a:avLst>
              <a:gd name="adj1" fmla="val 32718"/>
              <a:gd name="adj2" fmla="val 99714"/>
              <a:gd name="adj3" fmla="val 138970"/>
              <a:gd name="adj4" fmla="val 17400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О.З.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1628800"/>
            <a:ext cx="228601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=y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3929066"/>
            <a:ext cx="223224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1857356" y="1285860"/>
            <a:ext cx="1857388" cy="1285884"/>
          </a:xfrm>
          <a:prstGeom prst="rtTriangl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928794" y="779398"/>
            <a:ext cx="571504" cy="571504"/>
            <a:chOff x="4000496" y="2000240"/>
            <a:chExt cx="642942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4000496" y="2000240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134326" y="4494110"/>
            <a:ext cx="2470122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8082" y="3543399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8728" y="302968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17548" y="2713480"/>
            <a:ext cx="571504" cy="57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7950" y="3933056"/>
            <a:ext cx="22860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т. Пифагора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2958" y="485320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Проекции вектора на оси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0826" y="857232"/>
            <a:ext cx="15716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0826" y="1500174"/>
            <a:ext cx="15716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62143" y="3933056"/>
            <a:ext cx="10081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12349" y="1628800"/>
            <a:ext cx="72008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1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9462 0.17685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0"/>
                            </p:stCondLst>
                            <p:childTnLst>
                              <p:par>
                                <p:cTn id="2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3" grpId="1" animBg="1"/>
      <p:bldP spid="1033" grpId="2" animBg="1"/>
      <p:bldP spid="1034" grpId="0" animBg="1"/>
      <p:bldP spid="1035" grpId="0" animBg="1"/>
      <p:bldP spid="12" grpId="0"/>
      <p:bldP spid="13" grpId="0"/>
      <p:bldP spid="15" grpId="0" animBg="1"/>
      <p:bldP spid="15" grpId="1" animBg="1"/>
      <p:bldP spid="17" grpId="0"/>
      <p:bldP spid="19" grpId="0"/>
      <p:bldP spid="20" grpId="1"/>
      <p:bldP spid="23" grpId="0"/>
      <p:bldP spid="24" grpId="0"/>
      <p:bldP spid="25" grpId="0"/>
      <p:bldP spid="1036" grpId="0" animBg="1"/>
      <p:bldP spid="103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 animBg="1"/>
      <p:bldP spid="35" grpId="0" animBg="1"/>
      <p:bldP spid="36" grpId="0"/>
      <p:bldP spid="38" grpId="0"/>
      <p:bldP spid="33" grpId="0" animBg="1"/>
      <p:bldP spid="37" grpId="0"/>
      <p:bldP spid="40" grpId="0" animBg="1"/>
      <p:bldP spid="41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471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Человек </a:t>
            </a:r>
            <a:r>
              <a:rPr lang="ru-RU" b="1" i="1" dirty="0" smtClean="0">
                <a:solidFill>
                  <a:srgbClr val="0014AC"/>
                </a:solidFill>
                <a:latin typeface="Times New Roman"/>
                <a:ea typeface="Times New Roman"/>
              </a:rPr>
              <a:t>от колодца </a:t>
            </a:r>
            <a:r>
              <a:rPr lang="ru-RU" b="1" dirty="0" smtClean="0">
                <a:latin typeface="Times New Roman"/>
                <a:ea typeface="Times New Roman"/>
              </a:rPr>
              <a:t>прошел  8км </a:t>
            </a:r>
            <a:r>
              <a:rPr lang="ru-RU" b="1" dirty="0">
                <a:latin typeface="Times New Roman"/>
                <a:ea typeface="Times New Roman"/>
              </a:rPr>
              <a:t>на север за час, а затем 12 км на восток за 4часа. Найти всё. (среднюю скорость движения и среднюю скорость перемещения. Его координаты и проекции вектора на оси. </a:t>
            </a:r>
            <a:r>
              <a:rPr lang="ru-RU" b="1" i="1" dirty="0">
                <a:latin typeface="Times New Roman"/>
                <a:ea typeface="Times New Roman"/>
              </a:rPr>
              <a:t>Координаты колодца относительно дерева  </a:t>
            </a:r>
            <a:r>
              <a:rPr lang="ru-RU" b="1" i="1" dirty="0" smtClean="0">
                <a:latin typeface="Times New Roman"/>
                <a:ea typeface="Times New Roman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</a:t>
            </a:r>
            <a:r>
              <a:rPr lang="ru-RU" b="1" i="1" dirty="0" smtClean="0">
                <a:latin typeface="Times New Roman"/>
                <a:ea typeface="Times New Roman"/>
              </a:rPr>
              <a:t>; </a:t>
            </a:r>
            <a:r>
              <a:rPr lang="ru-RU" b="1" i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3</a:t>
            </a:r>
            <a:r>
              <a:rPr lang="ru-RU" b="1" i="1" dirty="0" smtClean="0">
                <a:latin typeface="Times New Roman"/>
                <a:ea typeface="Times New Roman"/>
              </a:rPr>
              <a:t>) </a:t>
            </a:r>
            <a:r>
              <a:rPr lang="ru-RU" b="1" i="1" dirty="0">
                <a:latin typeface="Times New Roman"/>
                <a:ea typeface="Times New Roman"/>
              </a:rPr>
              <a:t>км.</a:t>
            </a:r>
            <a:endParaRPr lang="ru-RU" i="1" dirty="0">
              <a:latin typeface="Times New Roman"/>
              <a:ea typeface="Times New Roman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5264545" y="2615416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5283530" y="2635381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5298797" y="2655586"/>
            <a:ext cx="1260000" cy="1080000"/>
          </a:xfrm>
          <a:prstGeom prst="line">
            <a:avLst/>
          </a:prstGeom>
          <a:noFill/>
          <a:ln w="762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0726" y="3098572"/>
            <a:ext cx="95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14,4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6"/>
          <p:cNvGrpSpPr/>
          <p:nvPr/>
        </p:nvGrpSpPr>
        <p:grpSpPr>
          <a:xfrm>
            <a:off x="5652120" y="2195296"/>
            <a:ext cx="903247" cy="441616"/>
            <a:chOff x="5594132" y="3715892"/>
            <a:chExt cx="983834" cy="441616"/>
          </a:xfrm>
        </p:grpSpPr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5703113" y="3715892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94132" y="3757398"/>
              <a:ext cx="9838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12км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85"/>
          <p:cNvGrpSpPr/>
          <p:nvPr/>
        </p:nvGrpSpPr>
        <p:grpSpPr>
          <a:xfrm>
            <a:off x="4531295" y="2823319"/>
            <a:ext cx="976809" cy="461665"/>
            <a:chOff x="2223051" y="5097451"/>
            <a:chExt cx="1071570" cy="461665"/>
          </a:xfrm>
        </p:grpSpPr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407772" y="5097451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23051" y="5097451"/>
              <a:ext cx="1071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8км </a:t>
              </a:r>
              <a:endParaRPr lang="ru-RU" sz="3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6224927" y="3130518"/>
            <a:ext cx="611099" cy="0"/>
          </a:xfrm>
          <a:prstGeom prst="line">
            <a:avLst/>
          </a:prstGeom>
          <a:noFill/>
          <a:ln w="5715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43"/>
          <p:cNvGrpSpPr/>
          <p:nvPr/>
        </p:nvGrpSpPr>
        <p:grpSpPr>
          <a:xfrm>
            <a:off x="6241703" y="1365482"/>
            <a:ext cx="2357454" cy="584775"/>
            <a:chOff x="4012206" y="2000237"/>
            <a:chExt cx="642942" cy="1314724"/>
          </a:xfrm>
        </p:grpSpPr>
        <p:sp>
          <p:nvSpPr>
            <p:cNvPr id="18" name="TextBox 17"/>
            <p:cNvSpPr txBox="1"/>
            <p:nvPr/>
          </p:nvSpPr>
          <p:spPr>
            <a:xfrm>
              <a:off x="4012206" y="2000237"/>
              <a:ext cx="642942" cy="13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 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4024309" y="2073338"/>
              <a:ext cx="107157" cy="128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>
            <a:off x="7064984" y="1412776"/>
            <a:ext cx="388058" cy="2352"/>
          </a:xfrm>
          <a:prstGeom prst="straightConnector1">
            <a:avLst/>
          </a:prstGeom>
          <a:ln>
            <a:solidFill>
              <a:srgbClr val="220F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78966" y="1421515"/>
            <a:ext cx="388058" cy="2352"/>
          </a:xfrm>
          <a:prstGeom prst="straightConnector1">
            <a:avLst/>
          </a:prstGeom>
          <a:ln>
            <a:solidFill>
              <a:srgbClr val="365D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11"/>
          <p:cNvGrpSpPr>
            <a:grpSpLocks/>
          </p:cNvGrpSpPr>
          <p:nvPr/>
        </p:nvGrpSpPr>
        <p:grpSpPr bwMode="auto">
          <a:xfrm>
            <a:off x="323522" y="2132846"/>
            <a:ext cx="1839604" cy="948240"/>
            <a:chOff x="4384475" y="5547661"/>
            <a:chExt cx="1149863" cy="582171"/>
          </a:xfrm>
        </p:grpSpPr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5087846" y="5674149"/>
              <a:ext cx="446492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4475" y="5857128"/>
              <a:ext cx="675064" cy="17067"/>
            </a:xfrm>
            <a:prstGeom prst="line">
              <a:avLst/>
            </a:prstGeom>
            <a:ln w="2222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384476" y="5547661"/>
              <a:ext cx="810166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14,4 </a:t>
              </a:r>
              <a:r>
                <a:rPr lang="ru-RU" sz="24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r>
                <a:rPr lang="en-US" sz="24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474498" y="5846393"/>
              <a:ext cx="675139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 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11"/>
          <p:cNvGrpSpPr>
            <a:grpSpLocks/>
          </p:cNvGrpSpPr>
          <p:nvPr/>
        </p:nvGrpSpPr>
        <p:grpSpPr bwMode="auto">
          <a:xfrm>
            <a:off x="1808403" y="2189758"/>
            <a:ext cx="1323437" cy="807194"/>
            <a:chOff x="4237060" y="5642505"/>
            <a:chExt cx="879779" cy="51244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01174" y="5917053"/>
              <a:ext cx="692022" cy="17067"/>
            </a:xfrm>
            <a:prstGeom prst="line">
              <a:avLst/>
            </a:prstGeom>
            <a:ln w="254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237060" y="5642505"/>
              <a:ext cx="811426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2,88 км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91799" y="5871511"/>
              <a:ext cx="525040" cy="28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11"/>
          <p:cNvGrpSpPr>
            <a:grpSpLocks/>
          </p:cNvGrpSpPr>
          <p:nvPr/>
        </p:nvGrpSpPr>
        <p:grpSpPr bwMode="auto">
          <a:xfrm>
            <a:off x="467544" y="3506556"/>
            <a:ext cx="1463128" cy="1074568"/>
            <a:chOff x="4384475" y="5506865"/>
            <a:chExt cx="1369948" cy="659730"/>
          </a:xfrm>
        </p:grpSpPr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5307932" y="5643805"/>
              <a:ext cx="446491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60000" flipV="1">
              <a:off x="4384476" y="5857131"/>
              <a:ext cx="928696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384476" y="5506865"/>
              <a:ext cx="1146175" cy="32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ru-RU" sz="28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r>
                <a:rPr lang="en-US" sz="2800" b="1" dirty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4384475" y="5883157"/>
              <a:ext cx="892590" cy="28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 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11"/>
          <p:cNvGrpSpPr>
            <a:grpSpLocks/>
          </p:cNvGrpSpPr>
          <p:nvPr/>
        </p:nvGrpSpPr>
        <p:grpSpPr bwMode="auto">
          <a:xfrm>
            <a:off x="2029101" y="3652711"/>
            <a:ext cx="1066516" cy="867877"/>
            <a:chOff x="4072711" y="5648919"/>
            <a:chExt cx="748943" cy="53283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60000" flipV="1">
              <a:off x="4095770" y="5944190"/>
              <a:ext cx="556169" cy="17067"/>
            </a:xfrm>
            <a:prstGeom prst="line">
              <a:avLst/>
            </a:prstGeom>
            <a:ln w="1905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072711" y="5648919"/>
              <a:ext cx="652010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 км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4214519" y="5898312"/>
              <a:ext cx="607135" cy="2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час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1520" y="3098572"/>
            <a:ext cx="353891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скорость движения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1520" y="1719717"/>
            <a:ext cx="400947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скорость перемещения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4355499" y="1913412"/>
            <a:ext cx="0" cy="30718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4177597" y="4736339"/>
            <a:ext cx="37862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00157" y="4305453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(км)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0967" y="1732746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y ( км)</a:t>
            </a:r>
            <a:endParaRPr lang="ru-RU" sz="2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560928" y="2564904"/>
            <a:ext cx="0" cy="2196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478533" y="3772300"/>
            <a:ext cx="104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4347559" y="2636912"/>
            <a:ext cx="230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5253953" y="2342070"/>
            <a:ext cx="23205" cy="239227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742679" y="3481081"/>
            <a:ext cx="7858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ru-RU" sz="2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9362" y="2276872"/>
            <a:ext cx="9286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=11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4450" y="476090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192" y="47251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43670" y="184482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14,4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835696" y="2204864"/>
            <a:ext cx="1224136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7355" y="3669738"/>
            <a:ext cx="1224136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7227921" y="2752393"/>
            <a:ext cx="1695675" cy="1186582"/>
            <a:chOff x="428599" y="3974249"/>
            <a:chExt cx="2062259" cy="1186582"/>
          </a:xfrm>
        </p:grpSpPr>
        <p:grpSp>
          <p:nvGrpSpPr>
            <p:cNvPr id="61" name="Группа 11"/>
            <p:cNvGrpSpPr>
              <a:grpSpLocks/>
            </p:cNvGrpSpPr>
            <p:nvPr/>
          </p:nvGrpSpPr>
          <p:grpSpPr bwMode="auto">
            <a:xfrm>
              <a:off x="428599" y="3974249"/>
              <a:ext cx="2062259" cy="1186582"/>
              <a:chOff x="4429124" y="5722661"/>
              <a:chExt cx="1288921" cy="728500"/>
            </a:xfrm>
          </p:grpSpPr>
          <p:sp>
            <p:nvSpPr>
              <p:cNvPr id="65" name="TextBox 8"/>
              <p:cNvSpPr txBox="1">
                <a:spLocks noChangeArrowheads="1"/>
              </p:cNvSpPr>
              <p:nvPr/>
            </p:nvSpPr>
            <p:spPr bwMode="auto">
              <a:xfrm>
                <a:off x="4968103" y="5869879"/>
                <a:ext cx="749942" cy="472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4429124" y="6117674"/>
                <a:ext cx="562504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722661"/>
                <a:ext cx="415813" cy="434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15"/>
              <p:cNvSpPr txBox="1">
                <a:spLocks noChangeArrowheads="1"/>
              </p:cNvSpPr>
              <p:nvPr/>
            </p:nvSpPr>
            <p:spPr bwMode="auto">
              <a:xfrm>
                <a:off x="4447124" y="6054345"/>
                <a:ext cx="506979" cy="396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Группа 38"/>
            <p:cNvGrpSpPr/>
            <p:nvPr/>
          </p:nvGrpSpPr>
          <p:grpSpPr>
            <a:xfrm>
              <a:off x="642910" y="4050660"/>
              <a:ext cx="1589965" cy="378472"/>
              <a:chOff x="724798" y="4050660"/>
              <a:chExt cx="1589965" cy="378472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1997261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724798" y="4050660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Скругленный прямоугольник 68"/>
          <p:cNvSpPr/>
          <p:nvPr/>
        </p:nvSpPr>
        <p:spPr>
          <a:xfrm>
            <a:off x="7092280" y="2708920"/>
            <a:ext cx="1800200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6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4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7" grpId="0"/>
      <p:bldP spid="58" grpId="0" animBg="1"/>
      <p:bldP spid="59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0166" y="21429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36" y="857232"/>
            <a:ext cx="4214813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§§ 1-5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 №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409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(кинематика) 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14488"/>
          <a:ext cx="8572560" cy="5143512"/>
        </p:xfrm>
        <a:graphic>
          <a:graphicData uri="http://schemas.openxmlformats.org/drawingml/2006/table">
            <a:tbl>
              <a:tblPr/>
              <a:tblGrid>
                <a:gridCol w="5409833"/>
                <a:gridCol w="632724"/>
                <a:gridCol w="2530003"/>
              </a:tblGrid>
              <a:tr h="494889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200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. №2 (бр.2)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Консультация по теме 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200" b="1" u="sng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Кинематика и ее основные понятия.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Траектория. Действия над векторами.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Применение знаний в измененных условиях  по вопросам (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бригадно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, парно или индивидуально)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1. Какие части вагона покоятся и какие двигаются относительно дороги, вагона?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2. Почему стратонавты не могут определить двигается ли их стратостат?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3. Какова траектория движения точек винта самолета относительно летчика? Относительно земли?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4. Правильно ли говорят, что солнце восходит и заходит?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5. Двигаются ли кеды бегуна?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6. Может ли спортсмен на водных лыжах двигаться быстрее катера?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7. Когда мы двигаемся быстрее днем или ночью? (30км/с, 500м/с)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8. Два удава глотают друг друга с хвоста. Чем это кончится?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9. Столкнутся ли шары?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                    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                  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Применение знаний при решении задач. Упр.1 (1,2,3) стр.15.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упр1(1,2,3) стр. 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200" u="none" strike="noStrike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= -2м, 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=2м,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ru-RU" sz="1200" u="none" strike="noStrike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=4м,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=1м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en-US" sz="1200" u="sng" dirty="0" err="1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200" u="sng" baseline="-25000" dirty="0" err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1200" u="sng" dirty="0">
                          <a:latin typeface="Times New Roman"/>
                          <a:ea typeface="Times New Roman"/>
                        </a:rPr>
                        <a:t>-? </a:t>
                      </a:r>
                      <a:r>
                        <a:rPr lang="en-US" sz="1200" u="sng" dirty="0" err="1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200" u="sng" baseline="-25000" dirty="0" err="1"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en-US" sz="1200" u="sng" dirty="0">
                          <a:latin typeface="Times New Roman"/>
                          <a:ea typeface="Times New Roman"/>
                        </a:rPr>
                        <a:t>-? </a:t>
                      </a:r>
                      <a:r>
                        <a:rPr lang="en-US" sz="1200" b="1" u="sng" dirty="0">
                          <a:latin typeface="Times New Roman"/>
                          <a:ea typeface="Times New Roman"/>
                        </a:rPr>
                        <a:t>S-?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2"/>
                      </a:pP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1200" u="none" strike="noStrike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=-3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, y</a:t>
                      </a:r>
                      <a:r>
                        <a:rPr lang="en-US" sz="1200" u="none" strike="noStrike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=1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200" u="none" strike="noStrike" dirty="0" err="1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200" u="none" strike="noStrike" baseline="-25000" dirty="0" err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=5,2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,  </a:t>
                      </a:r>
                      <a:r>
                        <a:rPr lang="en-US" sz="1200" u="none" strike="noStrike" dirty="0" err="1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200" u="none" strike="noStrike" baseline="-25000" dirty="0" err="1"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en-US" sz="1200" u="none" strike="noStrike" dirty="0">
                          <a:latin typeface="Times New Roman"/>
                          <a:ea typeface="Times New Roman"/>
                        </a:rPr>
                        <a:t>=-3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latin typeface="Times New Roman"/>
                          <a:ea typeface="Times New Roman"/>
                        </a:rPr>
                        <a:t>x-?  y-?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S</a:t>
                      </a:r>
                      <a:r>
                        <a:rPr lang="ru-RU" sz="1200" baseline="-25000" dirty="0" err="1">
                          <a:latin typeface="Times New Roman"/>
                          <a:ea typeface="Times New Roman"/>
                        </a:rPr>
                        <a:t>ю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=5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км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,  S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=12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км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,   </a:t>
                      </a:r>
                      <a:r>
                        <a:rPr lang="en-US" sz="1200" u="sng" dirty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200" u="sng" baseline="-25000" dirty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200" u="sng" dirty="0">
                          <a:latin typeface="Times New Roman"/>
                          <a:ea typeface="Times New Roman"/>
                        </a:rPr>
                        <a:t>-?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Человек прошел  5км на север за час, а затем 12 км на восток за 4часа. Найти всё. (среднюю скорость движения и среднюю скорость перемещения. Его координаты и проекции вектора на оси. Координаты колодца относительно дерева  2   3 км.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гр.2 (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935020" y="5538802"/>
            <a:ext cx="488950" cy="228600"/>
            <a:chOff x="1824" y="10971"/>
            <a:chExt cx="769" cy="361"/>
          </a:xfrm>
        </p:grpSpPr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28" y="11151"/>
              <a:ext cx="565" cy="1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1843070" y="5500702"/>
            <a:ext cx="228600" cy="252413"/>
            <a:chOff x="3372" y="11319"/>
            <a:chExt cx="361" cy="397"/>
          </a:xfrm>
        </p:grpSpPr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>
              <a:off x="3372" y="11511"/>
              <a:ext cx="181" cy="2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V="1">
              <a:off x="3456" y="11319"/>
              <a:ext cx="277" cy="301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286248" y="0"/>
            <a:ext cx="407193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- 3  ( к  ) /3у1н/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/зт1/ Траектория, путь и перемещение.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      1. Закрепить знания по теме 1.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навыки физического  рассказа.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3.Развивать визуальные навыки.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Шестиугольник 28"/>
          <p:cNvSpPr/>
          <p:nvPr/>
        </p:nvSpPr>
        <p:spPr>
          <a:xfrm>
            <a:off x="500034" y="1602106"/>
            <a:ext cx="414340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00562" y="6286520"/>
            <a:ext cx="2357454" cy="500066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7620" y="4728532"/>
            <a:ext cx="2714644" cy="714380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1976" y="3645024"/>
            <a:ext cx="2000264" cy="357190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0562" y="2643182"/>
            <a:ext cx="2714644" cy="500066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309341"/>
            <a:ext cx="3143272" cy="911747"/>
          </a:xfrm>
          <a:prstGeom prst="roundRect">
            <a:avLst/>
          </a:prstGeom>
          <a:solidFill>
            <a:srgbClr val="66CCFF">
              <a:alpha val="56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1428736"/>
            <a:ext cx="1953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ветер, осадки…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996" y="1571612"/>
            <a:ext cx="3068148" cy="7078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ЯВЛЕНИЯ -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9830" y="1428736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333" y="3356992"/>
            <a:ext cx="3413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43372" y="6143644"/>
            <a:ext cx="271464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ядерные.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71934" y="2571744"/>
            <a:ext cx="32147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143372" y="3455330"/>
            <a:ext cx="257176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тепловые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357554" y="4572008"/>
            <a:ext cx="335758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магнитные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365104"/>
            <a:ext cx="22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химические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4929198"/>
            <a:ext cx="2683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биологические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5429264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143240" y="2893215"/>
            <a:ext cx="1357322" cy="6072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5" descr="baby16_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1399" y="2214554"/>
            <a:ext cx="8011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 rot="10800000" flipH="1">
            <a:off x="5286380" y="5647977"/>
            <a:ext cx="3500437" cy="1588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86381" y="5500702"/>
            <a:ext cx="3500437" cy="2945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7254093" y="4961750"/>
            <a:ext cx="247639" cy="1468420"/>
            <a:chOff x="5296" y="2846"/>
            <a:chExt cx="141" cy="836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7502617" y="4313552"/>
            <a:ext cx="229501" cy="845197"/>
            <a:chOff x="2880" y="6480"/>
            <a:chExt cx="166" cy="54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2" name="Rectangle 59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 rot="2814774">
            <a:off x="7183905" y="3107632"/>
            <a:ext cx="632422" cy="1758392"/>
            <a:chOff x="2301" y="6481"/>
            <a:chExt cx="152" cy="289"/>
          </a:xfrm>
        </p:grpSpPr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2301" y="6576"/>
              <a:ext cx="144" cy="19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>
              <a:off x="2309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>
              <a:off x="2453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Овал 47"/>
          <p:cNvSpPr/>
          <p:nvPr/>
        </p:nvSpPr>
        <p:spPr>
          <a:xfrm>
            <a:off x="7500958" y="4155439"/>
            <a:ext cx="142876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643834" y="4155439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7158" y="57148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вечна   (день – ночь,     приливы…)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14414" y="-24"/>
            <a:ext cx="231185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ФЬЮЗИС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00430" y="71438"/>
            <a:ext cx="36741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НАУКА О ПРИРОДЕ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425900" y="3786839"/>
            <a:ext cx="1306076" cy="36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281422" y="4077072"/>
            <a:ext cx="714514" cy="79931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960412" y="4129887"/>
            <a:ext cx="1611588" cy="228306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5"/>
          <p:cNvGrpSpPr/>
          <p:nvPr/>
        </p:nvGrpSpPr>
        <p:grpSpPr>
          <a:xfrm>
            <a:off x="0" y="-4956805"/>
            <a:ext cx="9144000" cy="11802746"/>
            <a:chOff x="-2643238" y="-6599508"/>
            <a:chExt cx="9144000" cy="1217162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-2643238" y="-1500246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-2643238" y="-206228"/>
              <a:ext cx="3429024" cy="952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142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F02BE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6809E-6 L -0.91597 4.46809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0052 -0.0675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312 -0.0569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2" grpId="1" animBg="1"/>
      <p:bldP spid="12" grpId="0" build="p"/>
      <p:bldP spid="13" grpId="0" animBg="1"/>
      <p:bldP spid="14" grpId="0"/>
      <p:bldP spid="15" grpId="0"/>
      <p:bldP spid="15" grpId="1"/>
      <p:bldP spid="3073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/>
      <p:bldP spid="51" grpId="0" animBg="1"/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4282" y="2000240"/>
            <a:ext cx="5510242" cy="390527"/>
            <a:chOff x="6516" y="7228"/>
            <a:chExt cx="2041" cy="165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6516" y="7228"/>
              <a:ext cx="86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7920" y="7236"/>
              <a:ext cx="63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Arc 9"/>
            <p:cNvSpPr>
              <a:spLocks/>
            </p:cNvSpPr>
            <p:nvPr/>
          </p:nvSpPr>
          <p:spPr bwMode="auto">
            <a:xfrm flipH="1" flipV="1">
              <a:off x="7392" y="7236"/>
              <a:ext cx="289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Arc 8"/>
            <p:cNvSpPr>
              <a:spLocks/>
            </p:cNvSpPr>
            <p:nvPr/>
          </p:nvSpPr>
          <p:spPr bwMode="auto">
            <a:xfrm flipV="1">
              <a:off x="7629" y="7236"/>
              <a:ext cx="289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8599" y="3429000"/>
            <a:ext cx="5663054" cy="357190"/>
            <a:chOff x="6312" y="7716"/>
            <a:chExt cx="2163" cy="193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6312" y="7896"/>
              <a:ext cx="865" cy="1"/>
            </a:xfrm>
            <a:prstGeom prst="line">
              <a:avLst/>
            </a:prstGeom>
            <a:noFill/>
            <a:ln w="381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7838" y="7908"/>
              <a:ext cx="637" cy="1"/>
            </a:xfrm>
            <a:prstGeom prst="line">
              <a:avLst/>
            </a:prstGeom>
            <a:noFill/>
            <a:ln w="38100">
              <a:solidFill>
                <a:srgbClr val="0D0D0D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9" name="Arc 3"/>
            <p:cNvSpPr>
              <a:spLocks/>
            </p:cNvSpPr>
            <p:nvPr/>
          </p:nvSpPr>
          <p:spPr bwMode="auto">
            <a:xfrm flipH="1">
              <a:off x="7176" y="7716"/>
              <a:ext cx="337" cy="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8" name="Arc 2"/>
            <p:cNvSpPr>
              <a:spLocks/>
            </p:cNvSpPr>
            <p:nvPr/>
          </p:nvSpPr>
          <p:spPr bwMode="auto">
            <a:xfrm>
              <a:off x="7476" y="7716"/>
              <a:ext cx="361" cy="1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42844" y="5143511"/>
            <a:ext cx="5929354" cy="45719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214282" y="1571612"/>
            <a:ext cx="357190" cy="35719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1-1.</a:t>
            </a:r>
            <a:r>
              <a:rPr lang="ru-RU" sz="3600" dirty="0" smtClean="0">
                <a:latin typeface="Times New Roman"/>
                <a:ea typeface="Times New Roman"/>
              </a:rPr>
              <a:t>В каком случае средняя скорость больше, если начальная и конечная одинаковы?</a:t>
            </a:r>
          </a:p>
        </p:txBody>
      </p:sp>
      <p:sp>
        <p:nvSpPr>
          <p:cNvPr id="57" name="Oval 19"/>
          <p:cNvSpPr>
            <a:spLocks noChangeArrowheads="1"/>
          </p:cNvSpPr>
          <p:nvPr/>
        </p:nvSpPr>
        <p:spPr bwMode="auto">
          <a:xfrm>
            <a:off x="142844" y="3286124"/>
            <a:ext cx="357190" cy="35719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142844" y="4643446"/>
            <a:ext cx="357190" cy="357190"/>
          </a:xfrm>
          <a:prstGeom prst="ellipse">
            <a:avLst/>
          </a:prstGeom>
          <a:solidFill>
            <a:srgbClr val="0014A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86380" y="1428736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Самый быстрый!!!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214942" y="3038773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Самый медленный!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122208" y="6215082"/>
            <a:ext cx="1021792" cy="6429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1-1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4" grpId="0" animBg="1"/>
      <p:bldP spid="56" grpId="0" animBg="1"/>
      <p:bldP spid="57" grpId="0" animBg="1"/>
      <p:bldP spid="65" grpId="0" animBg="1"/>
      <p:bldP spid="66" grpId="0" animBg="1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00100" y="285728"/>
            <a:ext cx="2000183" cy="1766898"/>
            <a:chOff x="1824" y="10971"/>
            <a:chExt cx="448" cy="361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2028" y="11146"/>
              <a:ext cx="244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scene3d>
              <a:camera prst="orthographicFront">
                <a:rot lat="300000" lon="120000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428596" y="2071678"/>
            <a:ext cx="45005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4414" y="207167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486771"/>
            <a:ext cx="785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-2143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874202" y="249728"/>
            <a:ext cx="2196000" cy="3600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2143116"/>
            <a:ext cx="1180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714356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=5м/с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-71462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верх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=10м/с </a:t>
            </a:r>
            <a:endParaRPr lang="ru-RU" sz="4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14348" y="3714752"/>
            <a:ext cx="2000183" cy="1838336"/>
            <a:chOff x="714348" y="3714752"/>
            <a:chExt cx="2000183" cy="1838336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714348" y="3714752"/>
              <a:ext cx="1772484" cy="183833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928662" y="3925868"/>
              <a:ext cx="1357322" cy="142876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1625146" y="4642720"/>
              <a:ext cx="1089385" cy="244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scene3d>
              <a:camera prst="orthographicFront">
                <a:rot lat="300000" lon="120000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214282" y="5357826"/>
            <a:ext cx="45005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5"/>
          <p:cNvSpPr>
            <a:spLocks noChangeShapeType="1"/>
          </p:cNvSpPr>
          <p:nvPr/>
        </p:nvSpPr>
        <p:spPr bwMode="auto">
          <a:xfrm flipV="1">
            <a:off x="1615746" y="3697906"/>
            <a:ext cx="2016000" cy="3600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1476147" y="5435739"/>
            <a:ext cx="19052" cy="314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285984" y="5159889"/>
            <a:ext cx="214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обратно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57488" y="1945179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Стоит!!!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805264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2-1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К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акие части вагона покоятся и какие двигаются относительно дороги, вагона?</a:t>
            </a:r>
            <a:endParaRPr lang="ru-RU" sz="3600" b="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18" grpId="0" animBg="1"/>
      <p:bldP spid="25" grpId="0"/>
      <p:bldP spid="26" grpId="0"/>
      <p:bldP spid="27" grpId="0"/>
      <p:bldP spid="36" grpId="0" animBg="1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" y="-27384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2</a:t>
            </a:r>
            <a:r>
              <a:rPr lang="ru-RU" sz="2000" b="1" dirty="0">
                <a:latin typeface="Times New Roman"/>
                <a:ea typeface="Times New Roman"/>
              </a:rPr>
              <a:t>. Почему стратонавты не могут определить двигается ли их стратостат?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3. Какова траектория движения точек винта самолета относительно летчика? Относительно земли?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4</a:t>
            </a:r>
            <a:r>
              <a:rPr lang="ru-RU" sz="2400" b="1" dirty="0">
                <a:latin typeface="Times New Roman"/>
                <a:ea typeface="Times New Roman"/>
              </a:rPr>
              <a:t>. Правильно ли говорят, что солнце восходит и заходит</a:t>
            </a:r>
            <a:r>
              <a:rPr lang="ru-RU" sz="2400" b="1" dirty="0" smtClean="0"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5. Двигаются ли кеды бегуна</a:t>
            </a:r>
            <a:r>
              <a:rPr lang="ru-RU" sz="2400" b="1" dirty="0" smtClean="0"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8. Два удава глотают друг друга с хвоста. Чем это кончится?</a:t>
            </a:r>
            <a:r>
              <a:rPr lang="ru-RU" sz="2400" b="1" dirty="0" smtClean="0">
                <a:latin typeface="Times New Roman"/>
                <a:ea typeface="Times New Roman"/>
              </a:rPr>
              <a:t>                  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5.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Применение знаний при решении задач. Упр.1 (1,2,3) стр.15.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0157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5. Может ли спортсмен на водных лыжах двигаться быстрее катера?</a:t>
            </a:r>
            <a:endParaRPr lang="ru-RU" sz="2800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2571736" y="1643050"/>
            <a:ext cx="1714512" cy="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6"/>
          <p:cNvGrpSpPr/>
          <p:nvPr/>
        </p:nvGrpSpPr>
        <p:grpSpPr>
          <a:xfrm>
            <a:off x="4362816" y="1136938"/>
            <a:ext cx="857256" cy="707886"/>
            <a:chOff x="5143504" y="3357562"/>
            <a:chExt cx="857256" cy="707886"/>
          </a:xfrm>
        </p:grpSpPr>
        <p:sp>
          <p:nvSpPr>
            <p:cNvPr id="6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кат</a:t>
              </a:r>
              <a:endPara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5400000">
            <a:off x="3686907" y="2139421"/>
            <a:ext cx="1071572" cy="157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86"/>
          <p:cNvGrpSpPr/>
          <p:nvPr/>
        </p:nvGrpSpPr>
        <p:grpSpPr>
          <a:xfrm>
            <a:off x="4366061" y="2087444"/>
            <a:ext cx="2563395" cy="769441"/>
            <a:chOff x="5143504" y="3357562"/>
            <a:chExt cx="1109471" cy="769441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43504" y="3357562"/>
              <a:ext cx="110947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чел. </a:t>
              </a:r>
              <a:r>
                <a:rPr lang="ru-RU" sz="3200" b="1" baseline="-25000" dirty="0" err="1" smtClean="0">
                  <a:latin typeface="Times New Roman" pitchFamily="18" charset="0"/>
                  <a:cs typeface="Times New Roman" pitchFamily="18" charset="0"/>
                </a:rPr>
                <a:t>отн</a:t>
              </a:r>
              <a:r>
                <a:rPr lang="ru-RU" sz="3200" b="1" baseline="-25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катера</a:t>
              </a:r>
              <a:endPara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71736" y="1643050"/>
            <a:ext cx="1643074" cy="1000132"/>
          </a:xfrm>
          <a:prstGeom prst="line">
            <a:avLst/>
          </a:prstGeom>
          <a:noFill/>
          <a:ln w="57150">
            <a:solidFill>
              <a:srgbClr val="0D0D0D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2643182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286256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343436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00430" y="2857496"/>
            <a:ext cx="42862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" y="-273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6. </a:t>
            </a:r>
            <a:r>
              <a:rPr lang="ru-RU" sz="2800" dirty="0">
                <a:latin typeface="Times New Roman"/>
                <a:ea typeface="Times New Roman"/>
              </a:rPr>
              <a:t>Когда мы двигаемся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быстрее днем </a:t>
            </a:r>
            <a:r>
              <a:rPr lang="ru-RU" sz="2800" dirty="0">
                <a:solidFill>
                  <a:srgbClr val="220FB1"/>
                </a:solidFill>
                <a:latin typeface="Times New Roman"/>
                <a:ea typeface="Times New Roman"/>
              </a:rPr>
              <a:t>или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ночью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1672" r="27705" b="22038"/>
          <a:stretch>
            <a:fillRect/>
          </a:stretch>
        </p:blipFill>
        <p:spPr bwMode="auto">
          <a:xfrm>
            <a:off x="-1" y="764704"/>
            <a:ext cx="9020505" cy="4608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7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214942" y="571480"/>
            <a:ext cx="3214710" cy="3214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46" y="428604"/>
            <a:ext cx="3214710" cy="3071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142976" y="692696"/>
            <a:ext cx="2000264" cy="1071570"/>
            <a:chOff x="1824" y="10971"/>
            <a:chExt cx="769" cy="361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028" y="11151"/>
              <a:ext cx="56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357290" y="2143116"/>
            <a:ext cx="1357322" cy="1285884"/>
            <a:chOff x="3372" y="11319"/>
            <a:chExt cx="361" cy="397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3372" y="11511"/>
              <a:ext cx="181" cy="205"/>
            </a:xfrm>
            <a:prstGeom prst="ellipse">
              <a:avLst/>
            </a:prstGeom>
            <a:noFill/>
            <a:ln w="28575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 flipV="1">
              <a:off x="3456" y="11319"/>
              <a:ext cx="277" cy="301"/>
            </a:xfrm>
            <a:prstGeom prst="line">
              <a:avLst/>
            </a:prstGeom>
            <a:noFill/>
            <a:ln w="57150">
              <a:solidFill>
                <a:srgbClr val="220FB1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86"/>
          <p:cNvGrpSpPr/>
          <p:nvPr/>
        </p:nvGrpSpPr>
        <p:grpSpPr>
          <a:xfrm>
            <a:off x="2214546" y="500042"/>
            <a:ext cx="857256" cy="707886"/>
            <a:chOff x="5143504" y="3357562"/>
            <a:chExt cx="857256" cy="707886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86"/>
          <p:cNvGrpSpPr/>
          <p:nvPr/>
        </p:nvGrpSpPr>
        <p:grpSpPr>
          <a:xfrm>
            <a:off x="2643174" y="1714488"/>
            <a:ext cx="857256" cy="707886"/>
            <a:chOff x="5143504" y="3357562"/>
            <a:chExt cx="857256" cy="707886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-32" y="0"/>
            <a:ext cx="4204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Столкнутся ли шары?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1081" y="71414"/>
            <a:ext cx="38171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С.О. свяжем с первым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182560" y="714356"/>
            <a:ext cx="1032646" cy="107157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6357950" y="2143116"/>
            <a:ext cx="1357322" cy="1285884"/>
            <a:chOff x="3372" y="11319"/>
            <a:chExt cx="361" cy="397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3372" y="11511"/>
              <a:ext cx="181" cy="205"/>
            </a:xfrm>
            <a:prstGeom prst="ellipse">
              <a:avLst/>
            </a:prstGeom>
            <a:noFill/>
            <a:ln w="28575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2"/>
            <p:cNvSpPr>
              <a:spLocks noChangeShapeType="1"/>
            </p:cNvSpPr>
            <p:nvPr/>
          </p:nvSpPr>
          <p:spPr bwMode="auto">
            <a:xfrm flipV="1">
              <a:off x="3456" y="11319"/>
              <a:ext cx="277" cy="301"/>
            </a:xfrm>
            <a:prstGeom prst="line">
              <a:avLst/>
            </a:prstGeom>
            <a:noFill/>
            <a:ln w="57150">
              <a:solidFill>
                <a:srgbClr val="220FB1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5929322" y="2140148"/>
            <a:ext cx="1469635" cy="2968"/>
          </a:xfrm>
          <a:prstGeom prst="line">
            <a:avLst/>
          </a:prstGeom>
          <a:noFill/>
          <a:ln w="57150">
            <a:solidFill>
              <a:srgbClr val="0D0D0D"/>
            </a:solidFill>
            <a:round/>
            <a:headEnd type="none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86"/>
          <p:cNvGrpSpPr/>
          <p:nvPr/>
        </p:nvGrpSpPr>
        <p:grpSpPr>
          <a:xfrm>
            <a:off x="6643702" y="2143116"/>
            <a:ext cx="857256" cy="707886"/>
            <a:chOff x="5143504" y="3357562"/>
            <a:chExt cx="857256" cy="707886"/>
          </a:xfrm>
        </p:grpSpPr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 rot="16200000" flipV="1">
            <a:off x="5920723" y="2382280"/>
            <a:ext cx="977908" cy="4995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4786599" y="1278196"/>
            <a:ext cx="2492380" cy="127010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86"/>
          <p:cNvGrpSpPr/>
          <p:nvPr/>
        </p:nvGrpSpPr>
        <p:grpSpPr>
          <a:xfrm>
            <a:off x="5429256" y="2143116"/>
            <a:ext cx="857256" cy="707886"/>
            <a:chOff x="5143504" y="3357562"/>
            <a:chExt cx="857256" cy="707886"/>
          </a:xfrm>
        </p:grpSpPr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143504" y="3357562"/>
              <a:ext cx="857256" cy="70788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V="1">
            <a:off x="5424484" y="1002918"/>
            <a:ext cx="1512000" cy="792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786446" y="1214422"/>
            <a:ext cx="285752" cy="142876"/>
          </a:xfrm>
          <a:prstGeom prst="straightConnector1">
            <a:avLst/>
          </a:prstGeom>
          <a:ln w="57150">
            <a:solidFill>
              <a:srgbClr val="C0000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025982" y="3500438"/>
            <a:ext cx="41180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Пройдут на расстоянии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77944" y="845090"/>
            <a:ext cx="3513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406" y="3500438"/>
            <a:ext cx="397346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С.О. свяжем со вторым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3528" y="3929066"/>
            <a:ext cx="3214710" cy="29289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Group 4"/>
          <p:cNvGrpSpPr>
            <a:grpSpLocks/>
          </p:cNvGrpSpPr>
          <p:nvPr/>
        </p:nvGrpSpPr>
        <p:grpSpPr bwMode="auto">
          <a:xfrm>
            <a:off x="1142976" y="3929066"/>
            <a:ext cx="2000264" cy="1071570"/>
            <a:chOff x="1824" y="10971"/>
            <a:chExt cx="769" cy="361"/>
          </a:xfrm>
        </p:grpSpPr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2028" y="11151"/>
              <a:ext cx="56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1431035" y="5933356"/>
            <a:ext cx="680541" cy="663996"/>
          </a:xfrm>
          <a:prstGeom prst="ellipse">
            <a:avLst/>
          </a:prstGeom>
          <a:noFill/>
          <a:ln w="28575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 flipV="1">
            <a:off x="1761778" y="4764216"/>
            <a:ext cx="1041491" cy="97494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16200000" flipV="1">
            <a:off x="1412253" y="4739733"/>
            <a:ext cx="977908" cy="499582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V="1">
            <a:off x="1047670" y="5088549"/>
            <a:ext cx="2492380" cy="127010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V="1">
            <a:off x="1205422" y="5432074"/>
            <a:ext cx="1512000" cy="792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771800" y="5013176"/>
            <a:ext cx="411805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Пройдут на расстоянии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214546" y="6143644"/>
            <a:ext cx="285752" cy="142876"/>
          </a:xfrm>
          <a:prstGeom prst="straightConnector1">
            <a:avLst/>
          </a:prstGeom>
          <a:ln w="57150">
            <a:solidFill>
              <a:srgbClr val="C0000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095810" y="5786454"/>
            <a:ext cx="3513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63888" y="5473005"/>
            <a:ext cx="5580112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10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Применение знаний при решении задач.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(1,2,3) стр.15.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2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2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2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2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2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2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2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2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2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2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2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2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2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2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2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2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2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2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2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2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2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2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2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2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9" dur="2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2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2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7" grpId="0" build="allAtOnce"/>
      <p:bldP spid="19" grpId="0" build="allAtOnce" animBg="1"/>
      <p:bldP spid="22" grpId="0" animBg="1"/>
      <p:bldP spid="27" grpId="0" animBg="1"/>
      <p:bldP spid="27" grpId="1" animBg="1"/>
      <p:bldP spid="46" grpId="0" build="allAtOnce" animBg="1"/>
      <p:bldP spid="47" grpId="0" build="allAtOnce" animBg="1"/>
      <p:bldP spid="48" grpId="0" build="allAtOnce" animBg="1"/>
      <p:bldP spid="49" grpId="0" animBg="1"/>
      <p:bldP spid="54" grpId="0" animBg="1"/>
      <p:bldP spid="56" grpId="0" animBg="1"/>
      <p:bldP spid="56" grpId="1" animBg="1"/>
      <p:bldP spid="60" grpId="0" build="allAtOnce" animBg="1"/>
      <p:bldP spid="62" grpId="0" build="allAtOnce" animBg="1"/>
      <p:bldP spid="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" y="-27384"/>
            <a:ext cx="9144000" cy="684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1. 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К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акие части вагона покоятся и какие двигаются относительно дороги, вагона?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2. Почему стратонавты не могут определить двигается ли их стратостат?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3. Какова траектория движения точек винта самолета относительно летчика? Относительно земли?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4</a:t>
            </a:r>
            <a:r>
              <a:rPr lang="ru-RU" sz="2400" b="1" dirty="0">
                <a:latin typeface="Times New Roman"/>
                <a:ea typeface="Times New Roman"/>
              </a:rPr>
              <a:t>. Правильно ли говорят, что солнце восходит и заходит</a:t>
            </a:r>
            <a:r>
              <a:rPr lang="ru-RU" sz="2400" b="1" dirty="0" smtClean="0"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5. Двигаются ли кеды бегуна</a:t>
            </a:r>
            <a:r>
              <a:rPr lang="ru-RU" sz="2400" b="1" dirty="0" smtClean="0"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5. 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Может ли спортсмен на водных лыжах </a:t>
            </a:r>
            <a:endParaRPr lang="ru-RU" sz="24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двигаться 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быстрее катера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6.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Когда мы двигаемся быстрее днем или ночью?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7. 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Столкнутся ли шары?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      </a:t>
            </a:r>
            <a:r>
              <a:rPr lang="ru-RU" sz="2400" b="1" dirty="0" smtClean="0">
                <a:latin typeface="Times New Roman"/>
                <a:ea typeface="Times New Roman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V</a:t>
            </a:r>
            <a:r>
              <a:rPr lang="ru-RU" sz="4000" b="1" baseline="-25000" dirty="0">
                <a:solidFill>
                  <a:srgbClr val="C00000"/>
                </a:solidFill>
                <a:latin typeface="Times New Roman"/>
                <a:ea typeface="Times New Roman"/>
              </a:rPr>
              <a:t>1</a:t>
            </a:r>
            <a:r>
              <a:rPr lang="ru-RU" sz="2400" b="1" dirty="0">
                <a:latin typeface="Times New Roman"/>
                <a:ea typeface="Times New Roman"/>
              </a:rPr>
              <a:t>                    </a:t>
            </a:r>
            <a:r>
              <a:rPr lang="ru-RU" sz="2400" b="1" dirty="0" smtClean="0">
                <a:latin typeface="Times New Roman"/>
                <a:ea typeface="Times New Roman"/>
              </a:rPr>
              <a:t>                                 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             </a:t>
            </a:r>
            <a:r>
              <a:rPr lang="en-US" sz="36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v</a:t>
            </a:r>
            <a:r>
              <a:rPr lang="ru-RU" sz="3600" b="1" baseline="-25000" dirty="0">
                <a:solidFill>
                  <a:srgbClr val="220FB1"/>
                </a:solidFill>
                <a:latin typeface="Times New Roman"/>
                <a:ea typeface="Times New Roman"/>
              </a:rPr>
              <a:t>2</a:t>
            </a:r>
            <a:endParaRPr lang="ru-RU" sz="2400" b="1" dirty="0">
              <a:solidFill>
                <a:srgbClr val="220FB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            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      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8. Два удава глотают друг друга с хвоста. Чем это кончится?</a:t>
            </a:r>
            <a:r>
              <a:rPr lang="ru-RU" sz="2400" b="1" dirty="0" smtClean="0">
                <a:latin typeface="Times New Roman"/>
                <a:ea typeface="Times New Roman"/>
              </a:rPr>
              <a:t>                  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5.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Применение знаний при решении задач. Упр.1 (1,2,3) стр.15.</a:t>
            </a:r>
            <a:endParaRPr lang="ru-RU" sz="2000" b="1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67480" y="3789040"/>
            <a:ext cx="704120" cy="432048"/>
            <a:chOff x="1824" y="10971"/>
            <a:chExt cx="769" cy="361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028" y="11151"/>
              <a:ext cx="56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51520" y="4653136"/>
            <a:ext cx="770971" cy="777687"/>
            <a:chOff x="3372" y="11319"/>
            <a:chExt cx="361" cy="397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3372" y="11511"/>
              <a:ext cx="181" cy="205"/>
            </a:xfrm>
            <a:prstGeom prst="ellipse">
              <a:avLst/>
            </a:prstGeom>
            <a:noFill/>
            <a:ln w="28575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 flipV="1">
              <a:off x="3456" y="11319"/>
              <a:ext cx="277" cy="301"/>
            </a:xfrm>
            <a:prstGeom prst="line">
              <a:avLst/>
            </a:prstGeom>
            <a:noFill/>
            <a:ln w="57150">
              <a:solidFill>
                <a:srgbClr val="220FB1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1672" r="27705" b="22038"/>
          <a:stretch>
            <a:fillRect/>
          </a:stretch>
        </p:blipFill>
        <p:spPr bwMode="auto">
          <a:xfrm>
            <a:off x="5805347" y="2924944"/>
            <a:ext cx="3375165" cy="17243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6871" t="17798" r="27961" b="52628"/>
          <a:stretch>
            <a:fillRect/>
          </a:stretch>
        </p:blipFill>
        <p:spPr bwMode="auto">
          <a:xfrm>
            <a:off x="5972883" y="1772816"/>
            <a:ext cx="2199517" cy="1152128"/>
          </a:xfrm>
          <a:prstGeom prst="rect">
            <a:avLst/>
          </a:prstGeom>
          <a:noFill/>
          <a:ln w="9525">
            <a:solidFill>
              <a:srgbClr val="220FB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47664" y="3573016"/>
            <a:ext cx="2880320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483768" y="3717032"/>
            <a:ext cx="704120" cy="432048"/>
            <a:chOff x="1824" y="10971"/>
            <a:chExt cx="769" cy="361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028" y="11151"/>
              <a:ext cx="565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2523307" y="5085184"/>
            <a:ext cx="392509" cy="360040"/>
          </a:xfrm>
          <a:prstGeom prst="ellipse">
            <a:avLst/>
          </a:prstGeom>
          <a:noFill/>
          <a:ln w="28575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7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0166" y="21429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688" y="188640"/>
            <a:ext cx="5688632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 1-7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Гр№2,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бр.№2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44515" t="11000" r="15770" b="494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423506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Керосин из мензурки  (рис.1) перелили в сосуд и охладили  (рис.2).  Какое количество теплоты отдал керосин? Объемом термометра пренебречь.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658198"/>
            <a:ext cx="313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2100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0,075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86644" y="376303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=9450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1643042" cy="38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7" y="-142900"/>
            <a:ext cx="213221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5072066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2100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6902158" y="30754"/>
            <a:ext cx="1032595" cy="964356"/>
            <a:chOff x="2571736" y="5324418"/>
            <a:chExt cx="1032595" cy="964356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2582898" y="5324418"/>
              <a:ext cx="10214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71736" y="5765554"/>
              <a:ext cx="10246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8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714752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643314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719754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31" grpId="0"/>
      <p:bldP spid="127" grpId="0"/>
      <p:bldP spid="108" grpId="0"/>
      <p:bldP spid="58" grpId="0"/>
      <p:bldP spid="177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lum bright="7000"/>
          </a:blip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2735" y="1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985607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Гирю из сосуда 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перенесли в сосуд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Туда же перелили воду из мензурки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удельную теплоемкость материала гири, пренебрегая нагреванием сосуда и объемом термометра. Из какого материала может быть сделана эта гиря?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0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14446" y="4000504"/>
            <a:ext cx="6858016" cy="2428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выделенное горячей гирей 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поглощённое водой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(59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(31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-25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·0,1кг·28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4200·0,06кг·6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=540Дж/кг·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   Вероятно это сталь.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0166" y="21429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2143116"/>
            <a:ext cx="8143900" cy="265403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Гр№1.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841,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842,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843, ..</a:t>
            </a: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latin typeface="Times New Roman"/>
                <a:ea typeface="Times New Roman"/>
                <a:cs typeface="Times New Roman"/>
              </a:rPr>
              <a:t>§§ 1-5</a:t>
            </a: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упр1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71414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>
            <a:off x="6398632" y="299957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55756" y="42781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4176" y="249951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928670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87903" y="1999446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00166" y="1357298"/>
            <a:ext cx="4411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28572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684384" y="872957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290549" y="1820851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57350" y="198579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=400г/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213628"/>
            <a:ext cx="1928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4"/>
          <p:cNvGrpSpPr/>
          <p:nvPr/>
        </p:nvGrpSpPr>
        <p:grpSpPr>
          <a:xfrm>
            <a:off x="71406" y="3399131"/>
            <a:ext cx="9072594" cy="1315753"/>
            <a:chOff x="71406" y="3399131"/>
            <a:chExt cx="9072594" cy="1315753"/>
          </a:xfrm>
        </p:grpSpPr>
        <p:pic>
          <p:nvPicPr>
            <p:cNvPr id="1026" name="Picture 2" descr="image25"/>
            <p:cNvPicPr>
              <a:picLocks noChangeAspect="1" noChangeArrowheads="1"/>
            </p:cNvPicPr>
            <p:nvPr/>
          </p:nvPicPr>
          <p:blipFill>
            <a:blip r:embed="rId5" cstate="print"/>
            <a:srcRect t="18449" b="73206"/>
            <a:stretch>
              <a:fillRect/>
            </a:stretch>
          </p:blipFill>
          <p:spPr bwMode="auto">
            <a:xfrm>
              <a:off x="71406" y="3429000"/>
              <a:ext cx="907259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57158" y="3399131"/>
              <a:ext cx="112849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841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8072462" y="0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3811E-6 L 0.33629 0.2153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69 L 0.32847 0.0571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0786E-6 L 0.52396 0.076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5" grpId="0" animBg="1"/>
      <p:bldP spid="15" grpId="1" animBg="1"/>
      <p:bldP spid="16" grpId="0"/>
      <p:bldP spid="16" grpId="1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4962</TotalTime>
  <Words>2736</Words>
  <Application>Microsoft Office PowerPoint</Application>
  <PresentationFormat>Экран (4:3)</PresentationFormat>
  <Paragraphs>702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Уроки физики    Вторушина С.В.  9  класс  (кинематика) </vt:lpstr>
      <vt:lpstr>Слайд 2</vt:lpstr>
      <vt:lpstr>Слайд 3</vt:lpstr>
      <vt:lpstr>Слайд 4</vt:lpstr>
      <vt:lpstr>Слайд 5</vt:lpstr>
      <vt:lpstr>Слайд 6</vt:lpstr>
      <vt:lpstr>Слайд 7</vt:lpstr>
      <vt:lpstr>Домашнее задание.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Уроки физики    Вторушина С.В.  9  класс  (кинематика) </vt:lpstr>
      <vt:lpstr>Уроки физики    Вторушина С.В.  9  класс  (кинематика)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Домашнее задание.</vt:lpstr>
      <vt:lpstr>Уроки физики    Вторушина С.В.  9  класс  (кинематика)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494</cp:revision>
  <dcterms:created xsi:type="dcterms:W3CDTF">2009-11-04T14:29:22Z</dcterms:created>
  <dcterms:modified xsi:type="dcterms:W3CDTF">2021-05-31T03:44:03Z</dcterms:modified>
</cp:coreProperties>
</file>