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9"/>
  </p:notesMasterIdLst>
  <p:sldIdLst>
    <p:sldId id="336" r:id="rId2"/>
    <p:sldId id="344" r:id="rId3"/>
    <p:sldId id="331" r:id="rId4"/>
    <p:sldId id="337" r:id="rId5"/>
    <p:sldId id="345" r:id="rId6"/>
    <p:sldId id="334" r:id="rId7"/>
    <p:sldId id="335" r:id="rId8"/>
    <p:sldId id="324" r:id="rId9"/>
    <p:sldId id="348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289" r:id="rId20"/>
    <p:sldId id="321" r:id="rId21"/>
    <p:sldId id="338" r:id="rId22"/>
    <p:sldId id="316" r:id="rId23"/>
    <p:sldId id="317" r:id="rId24"/>
    <p:sldId id="318" r:id="rId25"/>
    <p:sldId id="326" r:id="rId26"/>
    <p:sldId id="320" r:id="rId27"/>
    <p:sldId id="329" r:id="rId28"/>
    <p:sldId id="311" r:id="rId29"/>
    <p:sldId id="322" r:id="rId30"/>
    <p:sldId id="358" r:id="rId31"/>
    <p:sldId id="323" r:id="rId32"/>
    <p:sldId id="347" r:id="rId33"/>
    <p:sldId id="328" r:id="rId34"/>
    <p:sldId id="346" r:id="rId35"/>
    <p:sldId id="327" r:id="rId36"/>
    <p:sldId id="330" r:id="rId37"/>
    <p:sldId id="339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220FB1"/>
    <a:srgbClr val="365D21"/>
    <a:srgbClr val="006600"/>
    <a:srgbClr val="0014AC"/>
    <a:srgbClr val="66CCFF"/>
    <a:srgbClr val="0033CC"/>
    <a:srgbClr val="29239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513" autoAdjust="0"/>
  </p:normalViewPr>
  <p:slideViewPr>
    <p:cSldViewPr>
      <p:cViewPr>
        <p:scale>
          <a:sx n="62" d="100"/>
          <a:sy n="62" d="100"/>
        </p:scale>
        <p:origin x="-1374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1314"/>
    </p:cViewPr>
  </p:sorterViewPr>
  <p:notesViewPr>
    <p:cSldViewPr>
      <p:cViewPr varScale="1">
        <p:scale>
          <a:sx n="76" d="100"/>
          <a:sy n="76" d="100"/>
        </p:scale>
        <p:origin x="-213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4592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3.wav"/><Relationship Id="rId9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1.wav"/><Relationship Id="rId4" Type="http://schemas.openxmlformats.org/officeDocument/2006/relationships/audio" Target="../media/audio3.wav"/><Relationship Id="rId9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9.wav"/><Relationship Id="rId7" Type="http://schemas.openxmlformats.org/officeDocument/2006/relationships/audio" Target="../media/audio10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10" Type="http://schemas.openxmlformats.org/officeDocument/2006/relationships/image" Target="../media/image14.png"/><Relationship Id="rId4" Type="http://schemas.openxmlformats.org/officeDocument/2006/relationships/audio" Target="../media/audio7.wav"/><Relationship Id="rId9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3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0.wav"/><Relationship Id="rId9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.jpe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8.jpeg"/><Relationship Id="rId5" Type="http://schemas.openxmlformats.org/officeDocument/2006/relationships/audio" Target="../media/audio3.wav"/><Relationship Id="rId10" Type="http://schemas.openxmlformats.org/officeDocument/2006/relationships/image" Target="../media/image17.jpeg"/><Relationship Id="rId4" Type="http://schemas.openxmlformats.org/officeDocument/2006/relationships/audio" Target="../media/audio12.wav"/><Relationship Id="rId9" Type="http://schemas.openxmlformats.org/officeDocument/2006/relationships/image" Target="../media/image1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10" Type="http://schemas.openxmlformats.org/officeDocument/2006/relationships/image" Target="../media/image3.gif"/><Relationship Id="rId4" Type="http://schemas.openxmlformats.org/officeDocument/2006/relationships/audio" Target="../media/audio4.wav"/><Relationship Id="rId9" Type="http://schemas.openxmlformats.org/officeDocument/2006/relationships/audio" Target="../media/audio8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8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7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20.jpeg"/><Relationship Id="rId3" Type="http://schemas.openxmlformats.org/officeDocument/2006/relationships/audio" Target="../media/audio4.wav"/><Relationship Id="rId7" Type="http://schemas.openxmlformats.org/officeDocument/2006/relationships/image" Target="../media/image9.png"/><Relationship Id="rId12" Type="http://schemas.openxmlformats.org/officeDocument/2006/relationships/image" Target="../media/image19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8.jpeg"/><Relationship Id="rId5" Type="http://schemas.openxmlformats.org/officeDocument/2006/relationships/audio" Target="../media/audio3.wav"/><Relationship Id="rId10" Type="http://schemas.openxmlformats.org/officeDocument/2006/relationships/image" Target="../media/image17.jpeg"/><Relationship Id="rId4" Type="http://schemas.openxmlformats.org/officeDocument/2006/relationships/audio" Target="../media/audio12.wav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7.wav"/><Relationship Id="rId9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10" Type="http://schemas.openxmlformats.org/officeDocument/2006/relationships/image" Target="../media/image8.jpeg"/><Relationship Id="rId4" Type="http://schemas.openxmlformats.org/officeDocument/2006/relationships/audio" Target="../media/audio10.wav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7.wav"/><Relationship Id="rId9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(кинематика)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2214578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r>
              <a:rPr lang="ru-RU" sz="1400" b="1" dirty="0" smtClean="0"/>
              <a:t>Урок - 1  ( к  )  /1у1н /раздел (</a:t>
            </a:r>
            <a:r>
              <a:rPr lang="en-US" sz="1400" b="1" dirty="0" smtClean="0"/>
              <a:t>I</a:t>
            </a:r>
            <a:r>
              <a:rPr lang="ru-RU" sz="1400" b="1" dirty="0" smtClean="0"/>
              <a:t>)</a:t>
            </a:r>
            <a:endParaRPr lang="ru-RU" sz="1400" dirty="0" smtClean="0"/>
          </a:p>
          <a:p>
            <a:r>
              <a:rPr lang="ru-RU" sz="1400" b="1" dirty="0" smtClean="0"/>
              <a:t>ТЕМА: Введение в кинематику.</a:t>
            </a:r>
            <a:endParaRPr lang="ru-RU" sz="1400" dirty="0" smtClean="0"/>
          </a:p>
          <a:p>
            <a:r>
              <a:rPr lang="ru-RU" sz="1400" b="1" dirty="0" smtClean="0"/>
              <a:t>ЦЕЛИ:</a:t>
            </a:r>
            <a:endParaRPr lang="ru-RU" sz="1400" dirty="0" smtClean="0"/>
          </a:p>
          <a:p>
            <a:pPr lvl="0"/>
            <a:r>
              <a:rPr lang="ru-RU" sz="1400" b="1" dirty="0" smtClean="0"/>
              <a:t>Актуализация знаний учащихся по пройденному материалу.</a:t>
            </a:r>
            <a:endParaRPr lang="ru-RU" sz="1400" dirty="0" smtClean="0"/>
          </a:p>
          <a:p>
            <a:pPr lvl="0"/>
            <a:r>
              <a:rPr lang="ru-RU" sz="1400" b="1" dirty="0" smtClean="0"/>
              <a:t>Решить организационные вопросы.</a:t>
            </a:r>
            <a:endParaRPr lang="ru-RU" sz="1400" dirty="0" smtClean="0"/>
          </a:p>
          <a:p>
            <a:pPr lvl="0"/>
            <a:r>
              <a:rPr lang="ru-RU" sz="1400" b="1" dirty="0" smtClean="0"/>
              <a:t>Развивать навыки коммуникации.</a:t>
            </a:r>
            <a:endParaRPr lang="ru-RU" sz="1400" dirty="0" smtClean="0"/>
          </a:p>
          <a:p>
            <a:r>
              <a:rPr lang="ru-RU" sz="1400" b="1" dirty="0" smtClean="0"/>
              <a:t>ДЕМОНСТРАЦИИ:</a:t>
            </a:r>
            <a:endParaRPr lang="ru-RU" sz="1400" dirty="0" smtClean="0"/>
          </a:p>
          <a:p>
            <a:r>
              <a:rPr lang="ru-RU" sz="1400" b="1" dirty="0" smtClean="0"/>
              <a:t>ХОД УРОКА:</a:t>
            </a:r>
            <a:endParaRPr lang="ru-RU" sz="1400" dirty="0" smtClean="0"/>
          </a:p>
          <a:p>
            <a:endParaRPr lang="ru-RU" sz="1400" dirty="0" smtClean="0"/>
          </a:p>
          <a:p>
            <a:pPr>
              <a:buNone/>
            </a:pP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14282" y="2428868"/>
          <a:ext cx="8929718" cy="3929090"/>
        </p:xfrm>
        <a:graphic>
          <a:graphicData uri="http://schemas.openxmlformats.org/drawingml/2006/table">
            <a:tbl>
              <a:tblPr/>
              <a:tblGrid>
                <a:gridCol w="3643338"/>
                <a:gridCol w="500066"/>
                <a:gridCol w="4786314"/>
              </a:tblGrid>
              <a:tr h="346684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000" u="none" strike="noStrike" dirty="0">
                          <a:latin typeface="Times New Roman"/>
                          <a:ea typeface="Times New Roman"/>
                        </a:rPr>
                        <a:t>Разбивка тетради.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000" u="none" strike="noStrike" dirty="0" err="1">
                          <a:latin typeface="Times New Roman"/>
                          <a:ea typeface="Times New Roman"/>
                        </a:rPr>
                        <a:t>Безоценочный</a:t>
                      </a:r>
                      <a:r>
                        <a:rPr lang="ru-RU" sz="1000" u="none" strike="noStrike" dirty="0">
                          <a:latin typeface="Times New Roman"/>
                          <a:ea typeface="Times New Roman"/>
                        </a:rPr>
                        <a:t> диктант по материалу 8кл.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3. Викторина по бригадам (создать 5 бригад).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1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.Два тела одинакового объёма свинцовое и алюминиевое погружены в воду. На какое тело действует большая архимедова сила?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2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.Два тела деревянное и железное по 1кг находятся в воде. На какое из них действует большая выталкивающая сила?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3.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Тело массой 10 кг лежит на столе и подвешено на резине. Сила натяжения резины 40Н. Каков вес тела?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4.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Деревянный брусок  массой 9 кг, плотностью 900 кг/м</a:t>
                      </a:r>
                      <a:r>
                        <a:rPr lang="ru-RU" sz="1000" baseline="30000" dirty="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 за нитку полностью погружают в воду. ( </a:t>
                      </a:r>
                      <a:r>
                        <a:rPr lang="en-US" sz="1000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 = 0,001м</a:t>
                      </a:r>
                      <a:r>
                        <a:rPr lang="ru-RU" sz="1000" baseline="30000" dirty="0">
                          <a:latin typeface="Times New Roman"/>
                          <a:ea typeface="Times New Roman"/>
                        </a:rPr>
                        <a:t>3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5.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Кусок льда плавает в стакане. Как изменится уровень воды в стакане после таяния льда?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000" b="1" dirty="0">
                          <a:latin typeface="Times New Roman"/>
                          <a:ea typeface="Times New Roman"/>
                          <a:sym typeface="Symbol"/>
                        </a:rPr>
                        <a:t></a:t>
                      </a: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 6.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Почему деревянная ручка теплее железной?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30м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Times New Roman"/>
                        </a:rPr>
                        <a:t>1.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). Формулы и физические величины - 1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2). Справочники (5 шт.)            стр. 2 - 7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3). Классные  работы                 стр. 8 -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4).(сзади ) Д.З. и  группы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2.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Д.З. гр.1(             ) (две тонких тетради)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Задачник 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1000" dirty="0" err="1" smtClean="0">
                          <a:latin typeface="Times New Roman"/>
                          <a:ea typeface="Times New Roman"/>
                        </a:rPr>
                        <a:t>Демкович</a:t>
                      </a:r>
                      <a:r>
                        <a:rPr lang="ru-RU" sz="1000" dirty="0" smtClean="0">
                          <a:latin typeface="Times New Roman"/>
                          <a:ea typeface="Times New Roman"/>
                        </a:rPr>
                        <a:t> 2000 </a:t>
                      </a:r>
                      <a:r>
                        <a:rPr lang="ru-RU" sz="1000" dirty="0">
                          <a:latin typeface="Times New Roman"/>
                          <a:ea typeface="Times New Roman"/>
                        </a:rPr>
                        <a:t>)</a:t>
                      </a: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6603" marR="66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Прямоугольник 83"/>
          <p:cNvSpPr/>
          <p:nvPr/>
        </p:nvSpPr>
        <p:spPr>
          <a:xfrm>
            <a:off x="7143768" y="6029286"/>
            <a:ext cx="571504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34155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640601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4292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4714876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32290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1857364"/>
            <a:ext cx="50006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x°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07" y="2571744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4354403" y="287126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3000372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3000372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85130" y="3429000"/>
            <a:ext cx="1766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485394" y="3435494"/>
            <a:ext cx="19439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4003702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00826" y="4190880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477163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48601" y="1467137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857620" y="428625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4000504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34287" y="46700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4224701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-32" y="4976254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321665" y="4932303"/>
            <a:ext cx="1500198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40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714612" y="4935692"/>
            <a:ext cx="47641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143240" y="4860865"/>
            <a:ext cx="135732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841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14282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357686" y="4286256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797449" y="5608549"/>
            <a:ext cx="417097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714612" y="5500702"/>
            <a:ext cx="447558" cy="6463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143240" y="5500702"/>
            <a:ext cx="1214446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263062" y="5535119"/>
            <a:ext cx="157163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x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2214546" y="5500702"/>
            <a:ext cx="571504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142844" y="6235443"/>
            <a:ext cx="65444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714348" y="6140255"/>
            <a:ext cx="44755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1142976" y="6140255"/>
            <a:ext cx="1214446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2428860" y="6247318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3143052" y="6140255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3571868" y="6128380"/>
            <a:ext cx="9286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143768" y="5997379"/>
            <a:ext cx="121444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r>
              <a:rPr lang="ru-RU" sz="28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4786314" y="6191144"/>
            <a:ext cx="725691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220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5500506" y="6084081"/>
            <a:ext cx="44755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929322" y="6072206"/>
            <a:ext cx="107157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ym typeface="Symbol"/>
              </a:rPr>
              <a:t>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Прямоугольник 86"/>
          <p:cNvSpPr/>
          <p:nvPr/>
        </p:nvSpPr>
        <p:spPr>
          <a:xfrm>
            <a:off x="4429124" y="4864254"/>
            <a:ext cx="1785982" cy="70788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ym typeface="Symbol"/>
              </a:rPr>
              <a:t>-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sym typeface="Symbol"/>
              </a:rPr>
              <a:t>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0" y="-24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: конечная температура после смешивания холодной и горячей воды составит ……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39"/>
          <p:cNvSpPr txBox="1">
            <a:spLocks noChangeArrowheads="1"/>
          </p:cNvSpPr>
          <p:nvPr/>
        </p:nvSpPr>
        <p:spPr bwMode="auto">
          <a:xfrm>
            <a:off x="8072462" y="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9769E-6 L 0.07327 0.048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007 L 0.09132 -0.03215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6105E-6 L 0.08125 -0.00232 " pathEditMode="relative" rAng="0" ptsTypes="AA">
                                      <p:cBhvr>
                                        <p:cTn id="1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06198E-6 L -0.0526 -0.70166 " pathEditMode="relative" rAng="0" ptsTypes="AA">
                                      <p:cBhvr>
                                        <p:cTn id="33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3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3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2000"/>
                            </p:stCondLst>
                            <p:childTnLst>
                              <p:par>
                                <p:cTn id="3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  <p:bldP spid="16" grpId="0" animBg="1"/>
      <p:bldP spid="18" grpId="0"/>
      <p:bldP spid="18" grpId="1"/>
      <p:bldP spid="15" grpId="0" animBg="1"/>
      <p:bldP spid="15" grpId="1" animBg="1"/>
      <p:bldP spid="15" grpId="2" animBg="1"/>
      <p:bldP spid="19" grpId="0"/>
      <p:bldP spid="19" grpId="1"/>
      <p:bldP spid="19" grpId="2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 animBg="1"/>
      <p:bldP spid="59" grpId="0" animBg="1"/>
      <p:bldP spid="60" grpId="0" animBg="1"/>
      <p:bldP spid="61" grpId="0" animBg="1"/>
      <p:bldP spid="50" grpId="0"/>
      <p:bldP spid="63" grpId="0" animBg="1"/>
      <p:bldP spid="68" grpId="0" animBg="1"/>
      <p:bldP spid="69" grpId="0" animBg="1"/>
      <p:bldP spid="70" grpId="0" animBg="1"/>
      <p:bldP spid="73" grpId="0" animBg="1"/>
      <p:bldP spid="71" grpId="0" animBg="1"/>
      <p:bldP spid="7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7" grpId="0" animBg="1"/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5" cstate="print"/>
          <a:srcRect t="26794" b="64645"/>
          <a:stretch>
            <a:fillRect/>
          </a:stretch>
        </p:blipFill>
        <p:spPr bwMode="auto">
          <a:xfrm>
            <a:off x="0" y="0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398632" y="3785396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21362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28533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48667" y="3181649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687903" y="2785264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48667" y="2643182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79455" y="1531540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684384" y="1658775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290549" y="2606669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771616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334155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640601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74292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4714876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732290" y="457643"/>
            <a:ext cx="7649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1857364"/>
            <a:ext cx="5000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1407" y="2071678"/>
            <a:ext cx="421484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4354403" y="2871262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4282" y="250030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85984" y="2500306"/>
            <a:ext cx="1500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холодн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2857496"/>
            <a:ext cx="17663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2863990"/>
            <a:ext cx="1652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хол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44704" y="3521406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15140" y="370858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(25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477163" y="1714488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48601" y="1467137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95588" y="3714752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1184" y="3429000"/>
            <a:ext cx="2485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34287" y="467005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094211" y="3653197"/>
            <a:ext cx="22523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=х</a:t>
            </a:r>
            <a:r>
              <a:rPr lang="ru-RU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=80кг/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643174" y="4354589"/>
            <a:ext cx="142876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75</a:t>
            </a:r>
            <a:r>
              <a:rPr lang="ru-RU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071934" y="4305328"/>
            <a:ext cx="476412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4500562" y="4286256"/>
            <a:ext cx="142876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15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13628"/>
            <a:ext cx="2214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=25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7092280" y="635637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-11184" y="3714752"/>
            <a:ext cx="1164995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4572000" y="3803960"/>
            <a:ext cx="1071570" cy="646331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6572264" y="4357694"/>
            <a:ext cx="1500198" cy="584775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x=16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5143512"/>
            <a:ext cx="9144000" cy="830997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для создания теплой воды 25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необходимо добавить ….. литров кипятка.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№12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49769E-6 L 0.07327 0.04834 " pathEditMode="relative" rAng="0" ptsTypes="AA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6 -0.0007 L 0.09132 -0.03215 " pathEditMode="relative" rAng="0" ptsTypes="AA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-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0.01134 L 0.06545 -0.01365 " pathEditMode="relative" rAng="0" ptsTypes="AA">
                                      <p:cBhvr>
                                        <p:cTn id="1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" y="-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000"/>
                            </p:stCondLst>
                            <p:childTnLst>
                              <p:par>
                                <p:cTn id="23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/>
      <p:bldP spid="18" grpId="1"/>
      <p:bldP spid="15" grpId="0" animBg="1"/>
      <p:bldP spid="15" grpId="1" animBg="1"/>
      <p:bldP spid="15" grpId="2" animBg="1"/>
      <p:bldP spid="19" grpId="0"/>
      <p:bldP spid="19" grpId="1"/>
      <p:bldP spid="19" grpId="2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9" grpId="0"/>
      <p:bldP spid="31" grpId="0"/>
      <p:bldP spid="36" grpId="0"/>
      <p:bldP spid="37" grpId="0"/>
      <p:bldP spid="38" grpId="0" animBg="1"/>
      <p:bldP spid="38" grpId="1" animBg="1"/>
      <p:bldP spid="44" grpId="0" animBg="1"/>
      <p:bldP spid="44" grpId="1" animBg="1"/>
      <p:bldP spid="45" grpId="0"/>
      <p:bldP spid="46" grpId="0"/>
      <p:bldP spid="48" grpId="0"/>
      <p:bldP spid="48" grpId="1"/>
      <p:bldP spid="55" grpId="0"/>
      <p:bldP spid="56" grpId="0"/>
      <p:bldP spid="57" grpId="0"/>
      <p:bldP spid="58" grpId="0" animBg="1"/>
      <p:bldP spid="60" grpId="0" animBg="1"/>
      <p:bldP spid="61" grpId="0" animBg="1"/>
      <p:bldP spid="50" grpId="0"/>
      <p:bldP spid="63" grpId="0" animBg="1"/>
      <p:bldP spid="68" grpId="0" animBg="1"/>
      <p:bldP spid="65" grpId="0" animBg="1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25"/>
          <p:cNvPicPr>
            <a:picLocks noChangeAspect="1" noChangeArrowheads="1"/>
          </p:cNvPicPr>
          <p:nvPr/>
        </p:nvPicPr>
        <p:blipFill>
          <a:blip r:embed="rId8" cstate="print"/>
          <a:srcRect t="34696" b="54109"/>
          <a:stretch>
            <a:fillRect/>
          </a:stretch>
        </p:blipFill>
        <p:spPr bwMode="auto">
          <a:xfrm>
            <a:off x="0" y="-24"/>
            <a:ext cx="91440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>
            <a:off x="6184318" y="421402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041442" y="14287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99862" y="371395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86776" y="3357562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6473589" y="321389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8286776" y="2285992"/>
            <a:ext cx="595035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15338" y="150017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6470070" y="208740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5076235" y="303529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443036" y="320024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71406" y="2285992"/>
            <a:ext cx="4543231" cy="584775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2714620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горяч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5984" y="2714620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термометром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32" y="3214686"/>
            <a:ext cx="20415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r>
              <a:rPr lang="ru-RU" sz="4000" b="1" cap="all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31146" y="3221180"/>
            <a:ext cx="3150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термометр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12690" y="4146578"/>
            <a:ext cx="24561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00826" y="436089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75964" y="438014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-3418" y="4143380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101976" y="436757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0" y="1428736"/>
            <a:ext cx="51435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20Дж/</a:t>
            </a:r>
            <a:r>
              <a:rPr lang="ru-RU" sz="3600" b="1" baseline="30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С=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36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800" b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r>
              <a:rPr lang="en-US" sz="44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терм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5017013"/>
            <a:ext cx="24666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·0,25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5000636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071934" y="5007130"/>
            <a:ext cx="8335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703057" y="505479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715064" y="5007294"/>
            <a:ext cx="9285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·58</a:t>
            </a:r>
            <a:r>
              <a:rPr lang="ru-RU" sz="40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214422"/>
            <a:ext cx="49291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Теплоёмкость - 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5643578"/>
            <a:ext cx="3214678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1050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81900 =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114667" y="5715016"/>
            <a:ext cx="128588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1160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43372" y="5670114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=79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4714876" y="5701745"/>
            <a:ext cx="85725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79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0" y="383425"/>
            <a:ext cx="9144000" cy="892552"/>
          </a:xfrm>
          <a:prstGeom prst="rect">
            <a:avLst/>
          </a:prstGeom>
          <a:solidFill>
            <a:srgbClr val="F9E3A5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Действительная температура воды была ….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 энергии потребовалось для нагревания термометра.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25764 0.0294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0069 L -0.24931 0.04815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" y="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-0.26546 0.10162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" y="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07407E-6 L 0.09497 -0.5736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" y="-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6" grpId="1" animBg="1"/>
      <p:bldP spid="8" grpId="0" animBg="1"/>
      <p:bldP spid="8" grpId="1" animBg="1"/>
      <p:bldP spid="9" grpId="0"/>
      <p:bldP spid="9" grpId="1"/>
      <p:bldP spid="13" grpId="0" animBg="1"/>
      <p:bldP spid="13" grpId="1" animBg="1"/>
      <p:bldP spid="14" grpId="0"/>
      <p:bldP spid="15" grpId="0"/>
      <p:bldP spid="16" grpId="0"/>
      <p:bldP spid="17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 animBg="1"/>
      <p:bldP spid="36" grpId="0" animBg="1"/>
      <p:bldP spid="37" grpId="0" animBg="1"/>
      <p:bldP spid="38" grpId="0" animBg="1"/>
      <p:bldP spid="38" grpId="1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6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12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33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Прямоугольник 47"/>
          <p:cNvSpPr/>
          <p:nvPr/>
        </p:nvSpPr>
        <p:spPr>
          <a:xfrm>
            <a:off x="6856918" y="2428868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48"/>
          <p:cNvGrpSpPr/>
          <p:nvPr/>
        </p:nvGrpSpPr>
        <p:grpSpPr>
          <a:xfrm>
            <a:off x="7643834" y="2129049"/>
            <a:ext cx="928694" cy="1367755"/>
            <a:chOff x="7358082" y="2639794"/>
            <a:chExt cx="928694" cy="1367755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2" name="Прямая соединительная линия 51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Овал 52"/>
          <p:cNvSpPr/>
          <p:nvPr/>
        </p:nvSpPr>
        <p:spPr>
          <a:xfrm>
            <a:off x="7796386" y="300037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5" name="Группа 53"/>
          <p:cNvGrpSpPr/>
          <p:nvPr/>
        </p:nvGrpSpPr>
        <p:grpSpPr>
          <a:xfrm>
            <a:off x="1214414" y="3643314"/>
            <a:ext cx="1400656" cy="1231808"/>
            <a:chOff x="6960804" y="3942541"/>
            <a:chExt cx="1241218" cy="1231808"/>
          </a:xfrm>
        </p:grpSpPr>
        <p:grpSp>
          <p:nvGrpSpPr>
            <p:cNvPr id="41" name="Группа 54"/>
            <p:cNvGrpSpPr/>
            <p:nvPr/>
          </p:nvGrpSpPr>
          <p:grpSpPr>
            <a:xfrm>
              <a:off x="6960804" y="3942541"/>
              <a:ext cx="1241218" cy="1231808"/>
              <a:chOff x="6960804" y="3942541"/>
              <a:chExt cx="1241218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2" name="Группа 60"/>
          <p:cNvGrpSpPr/>
          <p:nvPr/>
        </p:nvGrpSpPr>
        <p:grpSpPr>
          <a:xfrm>
            <a:off x="357158" y="3632881"/>
            <a:ext cx="928694" cy="1367755"/>
            <a:chOff x="7358082" y="2639794"/>
            <a:chExt cx="928694" cy="1367755"/>
          </a:xfrm>
        </p:grpSpPr>
        <p:sp>
          <p:nvSpPr>
            <p:cNvPr id="62" name="Прямоугольник 61"/>
            <p:cNvSpPr/>
            <p:nvPr/>
          </p:nvSpPr>
          <p:spPr>
            <a:xfrm>
              <a:off x="7358082" y="2639794"/>
              <a:ext cx="9286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</a:p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7524708" y="3361218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Овал 64"/>
          <p:cNvSpPr/>
          <p:nvPr/>
        </p:nvSpPr>
        <p:spPr>
          <a:xfrm>
            <a:off x="500034" y="4500570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Группа 65"/>
          <p:cNvGrpSpPr/>
          <p:nvPr/>
        </p:nvGrpSpPr>
        <p:grpSpPr>
          <a:xfrm>
            <a:off x="3658474" y="3558906"/>
            <a:ext cx="1485031" cy="1357322"/>
            <a:chOff x="6960804" y="3942541"/>
            <a:chExt cx="1315988" cy="1231808"/>
          </a:xfrm>
        </p:grpSpPr>
        <p:grpSp>
          <p:nvGrpSpPr>
            <p:cNvPr id="54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3124780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4242946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5501792" y="3957202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55" name="Группа 79"/>
          <p:cNvGrpSpPr/>
          <p:nvPr/>
        </p:nvGrpSpPr>
        <p:grpSpPr>
          <a:xfrm>
            <a:off x="6333107" y="3486370"/>
            <a:ext cx="2668048" cy="1315118"/>
            <a:chOff x="7289857" y="3942541"/>
            <a:chExt cx="1602599" cy="1193507"/>
          </a:xfrm>
        </p:grpSpPr>
        <p:grpSp>
          <p:nvGrpSpPr>
            <p:cNvPr id="57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271461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289843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5643570" y="4857760"/>
            <a:ext cx="2214578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-1077218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№14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48" grpId="0"/>
      <p:bldP spid="48" grpId="1"/>
      <p:bldP spid="53" grpId="0" animBg="1"/>
      <p:bldP spid="65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38818" r="8007" b="45068"/>
          <a:stretch>
            <a:fillRect/>
          </a:stretch>
        </p:blipFill>
        <p:spPr bwMode="auto">
          <a:xfrm>
            <a:off x="0" y="-24"/>
            <a:ext cx="9144000" cy="1281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6858016" y="1132550"/>
            <a:ext cx="10715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"/>
          <p:cNvGrpSpPr/>
          <p:nvPr/>
        </p:nvGrpSpPr>
        <p:grpSpPr>
          <a:xfrm>
            <a:off x="7715272" y="846798"/>
            <a:ext cx="1143008" cy="1241144"/>
            <a:chOff x="7358082" y="2639793"/>
            <a:chExt cx="1143008" cy="124114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7358082" y="2639793"/>
              <a:ext cx="114300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en-US" sz="36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L</a:t>
              </a:r>
              <a:endParaRPr lang="ru-RU" sz="36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524708" y="3234606"/>
              <a:ext cx="61919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7429520" y="3286124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Овал 10"/>
          <p:cNvSpPr/>
          <p:nvPr/>
        </p:nvSpPr>
        <p:spPr>
          <a:xfrm>
            <a:off x="7887382" y="1159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1"/>
          <p:cNvGrpSpPr/>
          <p:nvPr/>
        </p:nvGrpSpPr>
        <p:grpSpPr>
          <a:xfrm>
            <a:off x="2214546" y="785794"/>
            <a:ext cx="1537611" cy="1428760"/>
            <a:chOff x="6444208" y="3858133"/>
            <a:chExt cx="1537611" cy="1428760"/>
          </a:xfrm>
        </p:grpSpPr>
        <p:grpSp>
          <p:nvGrpSpPr>
            <p:cNvPr id="6" name="Группа 41"/>
            <p:cNvGrpSpPr/>
            <p:nvPr/>
          </p:nvGrpSpPr>
          <p:grpSpPr>
            <a:xfrm>
              <a:off x="6444208" y="3858133"/>
              <a:ext cx="1537611" cy="1428760"/>
              <a:chOff x="6444208" y="3858133"/>
              <a:chExt cx="1537611" cy="142876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6444208" y="4277472"/>
                <a:ext cx="564578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5400" dirty="0"/>
              </a:p>
            </p:txBody>
          </p:sp>
          <p:sp>
            <p:nvSpPr>
              <p:cNvPr id="16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858133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1"/>
              <p:cNvSpPr txBox="1">
                <a:spLocks noChangeArrowheads="1"/>
              </p:cNvSpPr>
              <p:nvPr/>
            </p:nvSpPr>
            <p:spPr bwMode="auto">
              <a:xfrm>
                <a:off x="7317994" y="4721819"/>
                <a:ext cx="46157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89850" cy="52322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14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0" y="4929199"/>
            <a:ext cx="3143240" cy="1928802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1"/>
          <p:cNvPicPr>
            <a:picLocks noChangeAspect="1" noChangeArrowheads="1"/>
          </p:cNvPicPr>
          <p:nvPr/>
        </p:nvPicPr>
        <p:blipFill>
          <a:blip r:embed="rId9" cstate="print"/>
          <a:srcRect l="7408" t="32297" r="14814"/>
          <a:stretch>
            <a:fillRect/>
          </a:stretch>
        </p:blipFill>
        <p:spPr bwMode="auto">
          <a:xfrm rot="5400000">
            <a:off x="5322684" y="3036685"/>
            <a:ext cx="3000397" cy="46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3955227" y="1016485"/>
            <a:ext cx="1045401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714876" y="1000108"/>
            <a:ext cx="928694" cy="76944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4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0" y="1243656"/>
            <a:ext cx="178591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4г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-13648" y="1635636"/>
            <a:ext cx="207167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42844" y="2857496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rot="5400000" flipH="1" flipV="1">
            <a:off x="893737" y="260666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-40976" y="2071678"/>
            <a:ext cx="2541274" cy="425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0,028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42204" y="2285992"/>
            <a:ext cx="22145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2,7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142844" y="215828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72000" y="5715016"/>
            <a:ext cx="2143140" cy="214314"/>
          </a:xfrm>
          <a:prstGeom prst="roundRect">
            <a:avLst/>
          </a:prstGeom>
          <a:noFill/>
          <a:ln w="381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Picture 1"/>
          <p:cNvPicPr>
            <a:picLocks noChangeAspect="1" noChangeArrowheads="1"/>
          </p:cNvPicPr>
          <p:nvPr/>
        </p:nvPicPr>
        <p:blipFill>
          <a:blip r:embed="rId9" cstate="print"/>
          <a:srcRect l="18519" t="54158" r="66666" b="31256"/>
          <a:stretch>
            <a:fillRect/>
          </a:stretch>
        </p:blipFill>
        <p:spPr bwMode="auto">
          <a:xfrm rot="5400000">
            <a:off x="1774046" y="1785927"/>
            <a:ext cx="57150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Скругленный прямоугольник 31"/>
          <p:cNvSpPr/>
          <p:nvPr/>
        </p:nvSpPr>
        <p:spPr>
          <a:xfrm>
            <a:off x="0" y="6544136"/>
            <a:ext cx="2357422" cy="2857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33"/>
          <p:cNvGrpSpPr/>
          <p:nvPr/>
        </p:nvGrpSpPr>
        <p:grpSpPr>
          <a:xfrm>
            <a:off x="2214546" y="2271924"/>
            <a:ext cx="1509475" cy="1358420"/>
            <a:chOff x="6444208" y="3914405"/>
            <a:chExt cx="1509475" cy="1358420"/>
          </a:xfrm>
        </p:grpSpPr>
        <p:grpSp>
          <p:nvGrpSpPr>
            <p:cNvPr id="12" name="Группа 41"/>
            <p:cNvGrpSpPr/>
            <p:nvPr/>
          </p:nvGrpSpPr>
          <p:grpSpPr>
            <a:xfrm>
              <a:off x="6444208" y="3914405"/>
              <a:ext cx="1509475" cy="1358420"/>
              <a:chOff x="6444208" y="3914405"/>
              <a:chExt cx="1509475" cy="1358420"/>
            </a:xfrm>
          </p:grpSpPr>
          <p:sp>
            <p:nvSpPr>
              <p:cNvPr id="37" name="Прямоугольник 36"/>
              <p:cNvSpPr/>
              <p:nvPr/>
            </p:nvSpPr>
            <p:spPr>
              <a:xfrm>
                <a:off x="6444208" y="4277472"/>
                <a:ext cx="522900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4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4800" dirty="0"/>
              </a:p>
            </p:txBody>
          </p:sp>
          <p:sp>
            <p:nvSpPr>
              <p:cNvPr id="38" name="Text Box 10"/>
              <p:cNvSpPr txBox="1">
                <a:spLocks noChangeArrowheads="1"/>
              </p:cNvSpPr>
              <p:nvPr/>
            </p:nvSpPr>
            <p:spPr bwMode="auto">
              <a:xfrm>
                <a:off x="7289858" y="3914405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9" name="Text Box 11"/>
              <p:cNvSpPr txBox="1">
                <a:spLocks noChangeArrowheads="1"/>
              </p:cNvSpPr>
              <p:nvPr/>
            </p:nvSpPr>
            <p:spPr bwMode="auto">
              <a:xfrm>
                <a:off x="7172656" y="4707751"/>
                <a:ext cx="769288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3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40"/>
          <p:cNvGrpSpPr/>
          <p:nvPr/>
        </p:nvGrpSpPr>
        <p:grpSpPr>
          <a:xfrm>
            <a:off x="4242946" y="2143116"/>
            <a:ext cx="1757814" cy="1231808"/>
            <a:chOff x="6444208" y="3942541"/>
            <a:chExt cx="1757814" cy="1231808"/>
          </a:xfrm>
        </p:grpSpPr>
        <p:grpSp>
          <p:nvGrpSpPr>
            <p:cNvPr id="33" name="Группа 41"/>
            <p:cNvGrpSpPr/>
            <p:nvPr/>
          </p:nvGrpSpPr>
          <p:grpSpPr>
            <a:xfrm>
              <a:off x="6444208" y="3942541"/>
              <a:ext cx="1757814" cy="1231808"/>
              <a:chOff x="6444208" y="3942541"/>
              <a:chExt cx="1757814" cy="1231808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595035" cy="73353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en-US" sz="4800" b="1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L</a:t>
                </a:r>
                <a:endParaRPr lang="ru-RU" sz="48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317994" y="3942541"/>
                <a:ext cx="663825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4" name="Группа 53"/>
          <p:cNvGrpSpPr/>
          <p:nvPr/>
        </p:nvGrpSpPr>
        <p:grpSpPr>
          <a:xfrm>
            <a:off x="7643830" y="2500306"/>
            <a:ext cx="1500169" cy="1231808"/>
            <a:chOff x="6960804" y="3942541"/>
            <a:chExt cx="1329404" cy="1231808"/>
          </a:xfrm>
        </p:grpSpPr>
        <p:grpSp>
          <p:nvGrpSpPr>
            <p:cNvPr id="35" name="Группа 54"/>
            <p:cNvGrpSpPr/>
            <p:nvPr/>
          </p:nvGrpSpPr>
          <p:grpSpPr>
            <a:xfrm>
              <a:off x="6960804" y="3942541"/>
              <a:ext cx="1329404" cy="1231808"/>
              <a:chOff x="6960804" y="3942541"/>
              <a:chExt cx="1329404" cy="1231808"/>
            </a:xfrm>
          </p:grpSpPr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7317997" y="3942541"/>
                <a:ext cx="972211" cy="714380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6000"/>
                  </a:lnSpc>
                  <a:spcAft>
                    <a:spcPts val="1000"/>
                  </a:spcAft>
                </a:pP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sz="4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59394" cy="461665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6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1" name="Группа 65"/>
          <p:cNvGrpSpPr/>
          <p:nvPr/>
        </p:nvGrpSpPr>
        <p:grpSpPr>
          <a:xfrm>
            <a:off x="747976" y="3558906"/>
            <a:ext cx="1485031" cy="1357322"/>
            <a:chOff x="6960804" y="3942541"/>
            <a:chExt cx="1315988" cy="1231808"/>
          </a:xfrm>
        </p:grpSpPr>
        <p:grpSp>
          <p:nvGrpSpPr>
            <p:cNvPr id="42" name="Группа 66"/>
            <p:cNvGrpSpPr/>
            <p:nvPr/>
          </p:nvGrpSpPr>
          <p:grpSpPr>
            <a:xfrm>
              <a:off x="6960804" y="3942541"/>
              <a:ext cx="1315988" cy="1231808"/>
              <a:chOff x="6960804" y="3942541"/>
              <a:chExt cx="1315988" cy="1231808"/>
            </a:xfrm>
          </p:grpSpPr>
          <p:sp>
            <p:nvSpPr>
              <p:cNvPr id="69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958799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en-US" sz="44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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1"/>
              <p:cNvSpPr txBox="1">
                <a:spLocks noChangeArrowheads="1"/>
              </p:cNvSpPr>
              <p:nvPr/>
            </p:nvSpPr>
            <p:spPr bwMode="auto">
              <a:xfrm>
                <a:off x="7289858" y="4609275"/>
                <a:ext cx="912164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Rectangle 1"/>
              <p:cNvSpPr>
                <a:spLocks noChangeArrowheads="1"/>
              </p:cNvSpPr>
              <p:nvPr/>
            </p:nvSpPr>
            <p:spPr bwMode="auto">
              <a:xfrm>
                <a:off x="6960804" y="4335045"/>
                <a:ext cx="345473" cy="47483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68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3" name="Прямоугольник 72"/>
          <p:cNvSpPr/>
          <p:nvPr/>
        </p:nvSpPr>
        <p:spPr>
          <a:xfrm>
            <a:off x="214282" y="4044904"/>
            <a:ext cx="7143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6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Овал 75"/>
          <p:cNvSpPr/>
          <p:nvPr/>
        </p:nvSpPr>
        <p:spPr>
          <a:xfrm>
            <a:off x="1332448" y="400160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8" name="Прямая со стрелкой 77"/>
          <p:cNvCxnSpPr>
            <a:endCxn id="17" idx="3"/>
          </p:cNvCxnSpPr>
          <p:nvPr/>
        </p:nvCxnSpPr>
        <p:spPr>
          <a:xfrm rot="10800000" flipV="1">
            <a:off x="3549906" y="1643049"/>
            <a:ext cx="522028" cy="28896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2214546" y="4000504"/>
            <a:ext cx="9286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grpSp>
        <p:nvGrpSpPr>
          <p:cNvPr id="48" name="Группа 79"/>
          <p:cNvGrpSpPr/>
          <p:nvPr/>
        </p:nvGrpSpPr>
        <p:grpSpPr>
          <a:xfrm>
            <a:off x="3067717" y="3516767"/>
            <a:ext cx="2668048" cy="1315118"/>
            <a:chOff x="7289857" y="3942541"/>
            <a:chExt cx="1602599" cy="1193507"/>
          </a:xfrm>
        </p:grpSpPr>
        <p:grpSp>
          <p:nvGrpSpPr>
            <p:cNvPr id="49" name="Группа 80"/>
            <p:cNvGrpSpPr/>
            <p:nvPr/>
          </p:nvGrpSpPr>
          <p:grpSpPr>
            <a:xfrm>
              <a:off x="7289857" y="3942541"/>
              <a:ext cx="1602599" cy="1193507"/>
              <a:chOff x="7289857" y="3942541"/>
              <a:chExt cx="1602599" cy="1193507"/>
            </a:xfrm>
          </p:grpSpPr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7317993" y="3942541"/>
                <a:ext cx="1359913" cy="71438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lnSpc>
                    <a:spcPts val="6000"/>
                  </a:lnSpc>
                  <a:spcAft>
                    <a:spcPts val="1000"/>
                  </a:spcAft>
                </a:pP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2,8·10</a:t>
                </a:r>
                <a:r>
                  <a:rPr lang="ru-RU" sz="32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54</a:t>
                </a:r>
                <a:r>
                  <a:rPr lang="ru-RU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7289857" y="4570974"/>
                <a:ext cx="1602599" cy="5650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5700"/>
                  </a:lnSpc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2,7</a:t>
                </a:r>
                <a:r>
                  <a:rPr lang="ru-RU" sz="2800" b="1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г/см</a:t>
                </a:r>
                <a:r>
                  <a:rPr lang="ru-RU" sz="2800" b="1" baseline="30000" dirty="0" smtClean="0">
                    <a:solidFill>
                      <a:srgbClr val="80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·</a:t>
                </a:r>
                <a:r>
                  <a:rPr lang="ru-RU" sz="28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0,1</a:t>
                </a:r>
                <a:r>
                  <a:rPr lang="ru-RU" sz="2800" b="1" cap="all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ru-RU" sz="28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8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 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Line 6"/>
            <p:cNvSpPr>
              <a:spLocks noChangeShapeType="1"/>
            </p:cNvSpPr>
            <p:nvPr/>
          </p:nvSpPr>
          <p:spPr bwMode="auto">
            <a:xfrm flipH="1">
              <a:off x="7317994" y="4656259"/>
              <a:ext cx="1427177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6" name="Прямоугольник 85"/>
          <p:cNvSpPr/>
          <p:nvPr/>
        </p:nvSpPr>
        <p:spPr>
          <a:xfrm>
            <a:off x="4500562" y="6143644"/>
            <a:ext cx="3143272" cy="46384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2,8·10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Овал 86"/>
          <p:cNvSpPr/>
          <p:nvPr/>
        </p:nvSpPr>
        <p:spPr>
          <a:xfrm>
            <a:off x="4684382" y="6230248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3071802" y="4929198"/>
            <a:ext cx="2214578" cy="584775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0" y="-71462"/>
            <a:ext cx="9144000" cy="1077218"/>
          </a:xfrm>
          <a:prstGeom prst="rect">
            <a:avLst/>
          </a:prstGeom>
          <a:solidFill>
            <a:srgbClr val="92D050">
              <a:alpha val="91000"/>
            </a:srgb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площадь алюминиевой проволоки  около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2,3мм</a:t>
            </a:r>
            <a:r>
              <a:rPr lang="en-US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929454" y="2000240"/>
            <a:ext cx="2071702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000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Овал 84"/>
          <p:cNvSpPr/>
          <p:nvPr/>
        </p:nvSpPr>
        <p:spPr>
          <a:xfrm>
            <a:off x="8001024" y="2334979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1" name="Прямая со стрелкой 90"/>
          <p:cNvCxnSpPr>
            <a:endCxn id="85" idx="7"/>
          </p:cNvCxnSpPr>
          <p:nvPr/>
        </p:nvCxnSpPr>
        <p:spPr>
          <a:xfrm flipV="1">
            <a:off x="4500562" y="2355903"/>
            <a:ext cx="3622414" cy="358717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6823321" y="2808881"/>
            <a:ext cx="928694" cy="70788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Овал 92"/>
          <p:cNvSpPr/>
          <p:nvPr/>
        </p:nvSpPr>
        <p:spPr>
          <a:xfrm>
            <a:off x="8709282" y="2922812"/>
            <a:ext cx="142876" cy="142876"/>
          </a:xfrm>
          <a:prstGeom prst="ellipse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5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9" dur="2000" fill="hold"/>
                                        <p:tgtEl>
                                          <p:spTgt spid="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 animBg="1"/>
      <p:bldP spid="19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 animBg="1"/>
      <p:bldP spid="30" grpId="0" animBg="1"/>
      <p:bldP spid="32" grpId="0" animBg="1"/>
      <p:bldP spid="73" grpId="0"/>
      <p:bldP spid="76" grpId="0" animBg="1"/>
      <p:bldP spid="79" grpId="0" animBg="1"/>
      <p:bldP spid="86" grpId="0" animBg="1"/>
      <p:bldP spid="87" grpId="0" animBg="1"/>
      <p:bldP spid="88" grpId="0" animBg="1"/>
      <p:bldP spid="88" grpId="1" animBg="1"/>
      <p:bldP spid="89" grpId="0" animBg="1"/>
      <p:bldP spid="81" grpId="0" animBg="1"/>
      <p:bldP spid="85" grpId="0" animBg="1"/>
      <p:bldP spid="92" grpId="0" animBg="1"/>
      <p:bldP spid="9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4687" t="36621" r="57813" b="39941"/>
          <a:stretch>
            <a:fillRect/>
          </a:stretch>
        </p:blipFill>
        <p:spPr bwMode="auto">
          <a:xfrm>
            <a:off x="35496" y="2878098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44531" t="34424" r="6836" b="29687"/>
          <a:stretch>
            <a:fillRect/>
          </a:stretch>
        </p:blipFill>
        <p:spPr bwMode="auto">
          <a:xfrm>
            <a:off x="0" y="0"/>
            <a:ext cx="4860032" cy="286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546920" y="444335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8240" y="3943284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75284" y="4473844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3648" y="5028502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16426" y="3501008"/>
            <a:ext cx="100013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30591" y="5454449"/>
            <a:ext cx="1025212" cy="461665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7784" y="3861048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95936" y="3789040"/>
            <a:ext cx="432048" cy="52322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571472" y="142852"/>
            <a:ext cx="4214810" cy="1684826"/>
            <a:chOff x="12431" y="5385"/>
            <a:chExt cx="3317" cy="1236"/>
          </a:xfrm>
        </p:grpSpPr>
        <p:sp>
          <p:nvSpPr>
            <p:cNvPr id="17411" name="Line 3"/>
            <p:cNvSpPr>
              <a:spLocks noChangeShapeType="1"/>
            </p:cNvSpPr>
            <p:nvPr/>
          </p:nvSpPr>
          <p:spPr bwMode="auto">
            <a:xfrm>
              <a:off x="13367" y="5585"/>
              <a:ext cx="29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31" y="5385"/>
              <a:ext cx="3317" cy="1236"/>
              <a:chOff x="12431" y="5385"/>
              <a:chExt cx="3317" cy="1236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15566" y="5836"/>
                <a:ext cx="182" cy="318"/>
                <a:chOff x="3503" y="4378"/>
                <a:chExt cx="184" cy="276"/>
              </a:xfrm>
            </p:grpSpPr>
            <p:sp>
              <p:nvSpPr>
                <p:cNvPr id="17414" name="Oval 6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41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6" name="Group 8"/>
              <p:cNvGrpSpPr>
                <a:grpSpLocks/>
              </p:cNvGrpSpPr>
              <p:nvPr/>
            </p:nvGrpSpPr>
            <p:grpSpPr bwMode="auto">
              <a:xfrm>
                <a:off x="12431" y="5385"/>
                <a:ext cx="3213" cy="1236"/>
                <a:chOff x="12431" y="5397"/>
                <a:chExt cx="3213" cy="1236"/>
              </a:xfrm>
            </p:grpSpPr>
            <p:grpSp>
              <p:nvGrpSpPr>
                <p:cNvPr id="7" name="Group 9"/>
                <p:cNvGrpSpPr>
                  <a:grpSpLocks/>
                </p:cNvGrpSpPr>
                <p:nvPr/>
              </p:nvGrpSpPr>
              <p:grpSpPr bwMode="auto">
                <a:xfrm>
                  <a:off x="12521" y="5397"/>
                  <a:ext cx="1129" cy="643"/>
                  <a:chOff x="12521" y="5397"/>
                  <a:chExt cx="1129" cy="643"/>
                </a:xfrm>
              </p:grpSpPr>
              <p:sp>
                <p:nvSpPr>
                  <p:cNvPr id="1741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21" y="6040"/>
                    <a:ext cx="479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19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095" y="5397"/>
                    <a:ext cx="291" cy="314"/>
                  </a:xfrm>
                  <a:prstGeom prst="rect">
                    <a:avLst/>
                  </a:prstGeom>
                  <a:noFill/>
                  <a:ln w="38100">
                    <a:solidFill>
                      <a:schemeClr val="bg1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V</a:t>
                    </a:r>
                    <a:endPara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0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13100" y="5444"/>
                    <a:ext cx="266" cy="269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12801" y="5586"/>
                    <a:ext cx="29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2" name="Line 14"/>
                  <p:cNvSpPr>
                    <a:spLocks noChangeShapeType="1"/>
                  </p:cNvSpPr>
                  <p:nvPr/>
                </p:nvSpPr>
                <p:spPr bwMode="auto">
                  <a:xfrm>
                    <a:off x="12791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423" name="Line 15"/>
                  <p:cNvSpPr>
                    <a:spLocks noChangeShapeType="1"/>
                  </p:cNvSpPr>
                  <p:nvPr/>
                </p:nvSpPr>
                <p:spPr bwMode="auto">
                  <a:xfrm>
                    <a:off x="13650" y="5584"/>
                    <a:ext cx="0" cy="43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8" name="Group 16"/>
                <p:cNvGrpSpPr>
                  <a:grpSpLocks/>
                </p:cNvGrpSpPr>
                <p:nvPr/>
              </p:nvGrpSpPr>
              <p:grpSpPr bwMode="auto">
                <a:xfrm>
                  <a:off x="12431" y="5397"/>
                  <a:ext cx="3213" cy="1236"/>
                  <a:chOff x="12431" y="5385"/>
                  <a:chExt cx="3213" cy="1236"/>
                </a:xfrm>
              </p:grpSpPr>
              <p:sp>
                <p:nvSpPr>
                  <p:cNvPr id="17425" name="Rectangle 17"/>
                  <p:cNvSpPr>
                    <a:spLocks noChangeArrowheads="1"/>
                  </p:cNvSpPr>
                  <p:nvPr/>
                </p:nvSpPr>
                <p:spPr bwMode="auto">
                  <a:xfrm>
                    <a:off x="13987" y="5946"/>
                    <a:ext cx="422" cy="163"/>
                  </a:xfrm>
                  <a:prstGeom prst="rect">
                    <a:avLst/>
                  </a:prstGeom>
                  <a:solidFill>
                    <a:srgbClr val="FFC000"/>
                  </a:solidFill>
                  <a:ln w="38100">
                    <a:solidFill>
                      <a:srgbClr val="FFC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grpSp>
                <p:nvGrpSpPr>
                  <p:cNvPr id="9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12431" y="5385"/>
                    <a:ext cx="3213" cy="1236"/>
                    <a:chOff x="12431" y="5385"/>
                    <a:chExt cx="3213" cy="1236"/>
                  </a:xfrm>
                </p:grpSpPr>
                <p:sp>
                  <p:nvSpPr>
                    <p:cNvPr id="17427" name="Line 1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3411" y="6027"/>
                      <a:ext cx="57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0" name="Group 2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4424" y="5797"/>
                      <a:ext cx="1220" cy="419"/>
                      <a:chOff x="3017" y="2796"/>
                      <a:chExt cx="1233" cy="362"/>
                    </a:xfrm>
                  </p:grpSpPr>
                  <p:grpSp>
                    <p:nvGrpSpPr>
                      <p:cNvPr id="11" name="Group 21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457" y="2796"/>
                        <a:ext cx="793" cy="362"/>
                        <a:chOff x="5000" y="7600"/>
                        <a:chExt cx="794" cy="423"/>
                      </a:xfrm>
                    </p:grpSpPr>
                    <p:grpSp>
                      <p:nvGrpSpPr>
                        <p:cNvPr id="12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197" y="7600"/>
                          <a:ext cx="418" cy="423"/>
                          <a:chOff x="5197" y="7600"/>
                          <a:chExt cx="418" cy="423"/>
                        </a:xfrm>
                      </p:grpSpPr>
                      <p:sp>
                        <p:nvSpPr>
                          <p:cNvPr id="17431" name="Text Box 23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197" y="7600"/>
                            <a:ext cx="418" cy="423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ru-RU" sz="1600" b="0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  </a:t>
                            </a:r>
                            <a:r>
                              <a:rPr kumimoji="0" lang="ru-RU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FF00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А</a:t>
                            </a:r>
                            <a:endParaRPr kumimoji="0" lang="ru-RU" sz="28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32" name="Oval 2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256" y="7664"/>
                            <a:ext cx="300" cy="335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33" name="Line 2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000" y="7850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34" name="Line 26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564" y="7834"/>
                          <a:ext cx="230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35" name="Line 2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017" y="3007"/>
                        <a:ext cx="576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7436" name="Text Box 28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14107" y="5385"/>
                      <a:ext cx="460" cy="426"/>
                    </a:xfrm>
                    <a:prstGeom prst="rect">
                      <a:avLst/>
                    </a:prstGeom>
                    <a:noFill/>
                    <a:ln w="38100">
                      <a:solidFill>
                        <a:schemeClr val="bg1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7" name="Oval 2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4115" y="5457"/>
                      <a:ext cx="266" cy="269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8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382" y="5598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39" name="Line 31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16" y="5599"/>
                      <a:ext cx="292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0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806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7441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4665" y="5597"/>
                      <a:ext cx="0" cy="43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grpSp>
                  <p:nvGrpSpPr>
                    <p:cNvPr id="13" name="Group 3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431" y="5848"/>
                      <a:ext cx="182" cy="319"/>
                      <a:chOff x="3503" y="4378"/>
                      <a:chExt cx="184" cy="276"/>
                    </a:xfrm>
                  </p:grpSpPr>
                  <p:sp>
                    <p:nvSpPr>
                      <p:cNvPr id="17443" name="Oval 35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525" y="4458"/>
                        <a:ext cx="141" cy="141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44" name="Line 36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3503" y="4378"/>
                        <a:ext cx="184" cy="276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4" name="Group 3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2779" y="6037"/>
                      <a:ext cx="1874" cy="584"/>
                      <a:chOff x="1355" y="3013"/>
                      <a:chExt cx="1894" cy="506"/>
                    </a:xfrm>
                  </p:grpSpPr>
                  <p:grpSp>
                    <p:nvGrpSpPr>
                      <p:cNvPr id="15" name="Group 38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34" y="3188"/>
                        <a:ext cx="1108" cy="331"/>
                        <a:chOff x="1515" y="3559"/>
                        <a:chExt cx="867" cy="236"/>
                      </a:xfrm>
                    </p:grpSpPr>
                    <p:grpSp>
                      <p:nvGrpSpPr>
                        <p:cNvPr id="16" name="Group 3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1809" y="3559"/>
                          <a:ext cx="333" cy="236"/>
                          <a:chOff x="9771" y="4913"/>
                          <a:chExt cx="429" cy="338"/>
                        </a:xfrm>
                      </p:grpSpPr>
                      <p:sp>
                        <p:nvSpPr>
                          <p:cNvPr id="17448" name="Text Box 40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1" y="4913"/>
                            <a:ext cx="429" cy="311"/>
                          </a:xfrm>
                          <a:prstGeom prst="rect">
                            <a:avLst/>
                          </a:prstGeom>
                          <a:noFill/>
                          <a:ln w="38100">
                            <a:solidFill>
                              <a:schemeClr val="bg1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8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6600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4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7449" name="Oval 41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79" y="4917"/>
                            <a:ext cx="346" cy="334"/>
                          </a:xfrm>
                          <a:prstGeom prst="ellipse">
                            <a:avLst/>
                          </a:prstGeom>
                          <a:noFill/>
                          <a:ln w="38100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7450" name="Line 42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087" y="3683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17451" name="Line 4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515" y="3688"/>
                          <a:ext cx="295" cy="0"/>
                        </a:xfrm>
                        <a:prstGeom prst="line">
                          <a:avLst/>
                        </a:prstGeom>
                        <a:noFill/>
                        <a:ln w="381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7452" name="Line 44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55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3" name="Line 45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49" y="3013"/>
                        <a:ext cx="0" cy="378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4" name="Line 46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844" y="3361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7455" name="Line 47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1369" y="3374"/>
                        <a:ext cx="403" cy="0"/>
                      </a:xfrm>
                      <a:prstGeom prst="line">
                        <a:avLst/>
                      </a:prstGeom>
                      <a:noFill/>
                      <a:ln w="381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</p:grpSp>
              <p:sp>
                <p:nvSpPr>
                  <p:cNvPr id="17456" name="Rectangle 48"/>
                  <p:cNvSpPr>
                    <a:spLocks noChangeArrowheads="1"/>
                  </p:cNvSpPr>
                  <p:nvPr/>
                </p:nvSpPr>
                <p:spPr bwMode="auto">
                  <a:xfrm>
                    <a:off x="12990" y="5946"/>
                    <a:ext cx="422" cy="163"/>
                  </a:xfrm>
                  <a:prstGeom prst="rect">
                    <a:avLst/>
                  </a:prstGeom>
                  <a:solidFill>
                    <a:srgbClr val="0014AC"/>
                  </a:solidFill>
                  <a:ln w="38100">
                    <a:solidFill>
                      <a:srgbClr val="0014AC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</p:grpSp>
      <p:sp>
        <p:nvSpPr>
          <p:cNvPr id="17457" name="Rectangle 49"/>
          <p:cNvSpPr>
            <a:spLocks noChangeArrowheads="1"/>
          </p:cNvSpPr>
          <p:nvPr/>
        </p:nvSpPr>
        <p:spPr bwMode="auto">
          <a:xfrm>
            <a:off x="0" y="1857364"/>
            <a:ext cx="2000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" name="Rectangle 49"/>
          <p:cNvSpPr>
            <a:spLocks noChangeArrowheads="1"/>
          </p:cNvSpPr>
          <p:nvPr/>
        </p:nvSpPr>
        <p:spPr bwMode="auto">
          <a:xfrm>
            <a:off x="0" y="2357430"/>
            <a:ext cx="18950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2" name="Rectangle 49"/>
          <p:cNvSpPr>
            <a:spLocks noChangeArrowheads="1"/>
          </p:cNvSpPr>
          <p:nvPr/>
        </p:nvSpPr>
        <p:spPr bwMode="auto">
          <a:xfrm>
            <a:off x="2357422" y="1857364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            </a:t>
            </a:r>
          </a:p>
        </p:txBody>
      </p:sp>
      <p:sp>
        <p:nvSpPr>
          <p:cNvPr id="53" name="Rectangle 49"/>
          <p:cNvSpPr>
            <a:spLocks noChangeArrowheads="1"/>
          </p:cNvSpPr>
          <p:nvPr/>
        </p:nvSpPr>
        <p:spPr bwMode="auto">
          <a:xfrm>
            <a:off x="0" y="2786058"/>
            <a:ext cx="2278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Rectangle 49"/>
          <p:cNvSpPr>
            <a:spLocks noChangeArrowheads="1"/>
          </p:cNvSpPr>
          <p:nvPr/>
        </p:nvSpPr>
        <p:spPr bwMode="auto">
          <a:xfrm>
            <a:off x="2431853" y="2333171"/>
            <a:ext cx="173477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49"/>
          <p:cNvSpPr>
            <a:spLocks noChangeArrowheads="1"/>
          </p:cNvSpPr>
          <p:nvPr/>
        </p:nvSpPr>
        <p:spPr bwMode="auto">
          <a:xfrm>
            <a:off x="2643174" y="2786058"/>
            <a:ext cx="19736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7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60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Прямоугольник 62"/>
          <p:cNvSpPr/>
          <p:nvPr/>
        </p:nvSpPr>
        <p:spPr>
          <a:xfrm>
            <a:off x="6213258" y="1177996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4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765695" y="2416429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7837265" y="2130677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11"/>
          <p:cNvSpPr txBox="1">
            <a:spLocks noChangeArrowheads="1"/>
          </p:cNvSpPr>
          <p:nvPr/>
        </p:nvSpPr>
        <p:spPr bwMode="auto">
          <a:xfrm>
            <a:off x="7825202" y="2928934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6"/>
          <p:cNvSpPr>
            <a:spLocks noChangeShapeType="1"/>
          </p:cNvSpPr>
          <p:nvPr/>
        </p:nvSpPr>
        <p:spPr bwMode="auto">
          <a:xfrm flipH="1">
            <a:off x="790889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7337199" y="264318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49"/>
          <p:cNvSpPr>
            <a:spLocks noChangeArrowheads="1"/>
          </p:cNvSpPr>
          <p:nvPr/>
        </p:nvSpPr>
        <p:spPr bwMode="auto">
          <a:xfrm>
            <a:off x="1857356" y="1928802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Rectangle 49"/>
          <p:cNvSpPr>
            <a:spLocks noChangeArrowheads="1"/>
          </p:cNvSpPr>
          <p:nvPr/>
        </p:nvSpPr>
        <p:spPr bwMode="auto">
          <a:xfrm>
            <a:off x="-32" y="642918"/>
            <a:ext cx="6429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5" name="Rectangle 49"/>
          <p:cNvSpPr>
            <a:spLocks noChangeArrowheads="1"/>
          </p:cNvSpPr>
          <p:nvPr/>
        </p:nvSpPr>
        <p:spPr bwMode="auto">
          <a:xfrm>
            <a:off x="1857356" y="2357430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6" name="Rectangle 49"/>
          <p:cNvSpPr>
            <a:spLocks noChangeArrowheads="1"/>
          </p:cNvSpPr>
          <p:nvPr/>
        </p:nvSpPr>
        <p:spPr bwMode="auto">
          <a:xfrm>
            <a:off x="2153741" y="2775425"/>
            <a:ext cx="489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71406" y="3357562"/>
            <a:ext cx="4000528" cy="2000264"/>
            <a:chOff x="12281" y="7785"/>
            <a:chExt cx="3364" cy="1883"/>
          </a:xfrm>
        </p:grpSpPr>
        <p:grpSp>
          <p:nvGrpSpPr>
            <p:cNvPr id="19" name="Group 3"/>
            <p:cNvGrpSpPr>
              <a:grpSpLocks/>
            </p:cNvGrpSpPr>
            <p:nvPr/>
          </p:nvGrpSpPr>
          <p:grpSpPr bwMode="auto">
            <a:xfrm>
              <a:off x="12281" y="7785"/>
              <a:ext cx="3364" cy="1883"/>
              <a:chOff x="4678" y="2359"/>
              <a:chExt cx="3364" cy="1883"/>
            </a:xfrm>
          </p:grpSpPr>
          <p:grpSp>
            <p:nvGrpSpPr>
              <p:cNvPr id="20" name="Group 4"/>
              <p:cNvGrpSpPr>
                <a:grpSpLocks/>
              </p:cNvGrpSpPr>
              <p:nvPr/>
            </p:nvGrpSpPr>
            <p:grpSpPr bwMode="auto">
              <a:xfrm>
                <a:off x="4809" y="2760"/>
                <a:ext cx="830" cy="621"/>
                <a:chOff x="5000" y="7596"/>
                <a:chExt cx="831" cy="725"/>
              </a:xfrm>
            </p:grpSpPr>
            <p:grpSp>
              <p:nvGrpSpPr>
                <p:cNvPr id="21" name="Group 5"/>
                <p:cNvGrpSpPr>
                  <a:grpSpLocks/>
                </p:cNvGrpSpPr>
                <p:nvPr/>
              </p:nvGrpSpPr>
              <p:grpSpPr bwMode="auto">
                <a:xfrm>
                  <a:off x="5129" y="7596"/>
                  <a:ext cx="702" cy="725"/>
                  <a:chOff x="5129" y="7596"/>
                  <a:chExt cx="702" cy="725"/>
                </a:xfrm>
              </p:grpSpPr>
              <p:sp>
                <p:nvSpPr>
                  <p:cNvPr id="19462" name="Text Box 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29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63" name="Oval 7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64" name="Line 8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65" name="Line 9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 flipH="1" flipV="1">
                <a:off x="7049" y="2545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1"/>
              <p:cNvGrpSpPr>
                <a:grpSpLocks/>
              </p:cNvGrpSpPr>
              <p:nvPr/>
            </p:nvGrpSpPr>
            <p:grpSpPr bwMode="auto">
              <a:xfrm>
                <a:off x="5612" y="2359"/>
                <a:ext cx="844" cy="621"/>
                <a:chOff x="5000" y="7596"/>
                <a:chExt cx="845" cy="725"/>
              </a:xfrm>
            </p:grpSpPr>
            <p:grpSp>
              <p:nvGrpSpPr>
                <p:cNvPr id="23" name="Group 12"/>
                <p:cNvGrpSpPr>
                  <a:grpSpLocks/>
                </p:cNvGrpSpPr>
                <p:nvPr/>
              </p:nvGrpSpPr>
              <p:grpSpPr bwMode="auto">
                <a:xfrm>
                  <a:off x="5143" y="7596"/>
                  <a:ext cx="702" cy="725"/>
                  <a:chOff x="5143" y="7596"/>
                  <a:chExt cx="702" cy="725"/>
                </a:xfrm>
              </p:grpSpPr>
              <p:sp>
                <p:nvSpPr>
                  <p:cNvPr id="19469" name="Text Box 1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43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0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1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2" name="Line 16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24" name="Group 17"/>
              <p:cNvGrpSpPr>
                <a:grpSpLocks/>
              </p:cNvGrpSpPr>
              <p:nvPr/>
            </p:nvGrpSpPr>
            <p:grpSpPr bwMode="auto">
              <a:xfrm>
                <a:off x="5601" y="3177"/>
                <a:ext cx="832" cy="621"/>
                <a:chOff x="5000" y="7596"/>
                <a:chExt cx="833" cy="725"/>
              </a:xfrm>
            </p:grpSpPr>
            <p:grpSp>
              <p:nvGrpSpPr>
                <p:cNvPr id="25" name="Group 18"/>
                <p:cNvGrpSpPr>
                  <a:grpSpLocks/>
                </p:cNvGrpSpPr>
                <p:nvPr/>
              </p:nvGrpSpPr>
              <p:grpSpPr bwMode="auto">
                <a:xfrm>
                  <a:off x="5131" y="7596"/>
                  <a:ext cx="702" cy="725"/>
                  <a:chOff x="5131" y="7596"/>
                  <a:chExt cx="702" cy="725"/>
                </a:xfrm>
              </p:grpSpPr>
              <p:sp>
                <p:nvSpPr>
                  <p:cNvPr id="19475" name="Text Box 1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31" y="7596"/>
                    <a:ext cx="702" cy="72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76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5256" y="7664"/>
                    <a:ext cx="300" cy="335"/>
                  </a:xfrm>
                  <a:prstGeom prst="ellips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 dirty="0">
                      <a:solidFill>
                        <a:srgbClr val="0000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77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5000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78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564" y="7834"/>
                  <a:ext cx="23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79" name="Rectangle 23"/>
              <p:cNvSpPr>
                <a:spLocks noChangeArrowheads="1"/>
              </p:cNvSpPr>
              <p:nvPr/>
            </p:nvSpPr>
            <p:spPr bwMode="auto">
              <a:xfrm>
                <a:off x="6401" y="2454"/>
                <a:ext cx="645" cy="184"/>
              </a:xfrm>
              <a:prstGeom prst="rect">
                <a:avLst/>
              </a:prstGeom>
              <a:solidFill>
                <a:srgbClr val="2D4D1B"/>
              </a:solidFill>
              <a:ln w="1270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0" name="Rectangle 24"/>
              <p:cNvSpPr>
                <a:spLocks noChangeArrowheads="1"/>
              </p:cNvSpPr>
              <p:nvPr/>
            </p:nvSpPr>
            <p:spPr bwMode="auto">
              <a:xfrm>
                <a:off x="6401" y="3272"/>
                <a:ext cx="645" cy="184"/>
              </a:xfrm>
              <a:prstGeom prst="rect">
                <a:avLst/>
              </a:prstGeom>
              <a:solidFill>
                <a:srgbClr val="0000CC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1" name="Line 25"/>
              <p:cNvSpPr>
                <a:spLocks noChangeShapeType="1"/>
              </p:cNvSpPr>
              <p:nvPr/>
            </p:nvSpPr>
            <p:spPr bwMode="auto">
              <a:xfrm flipH="1">
                <a:off x="7451" y="2948"/>
                <a:ext cx="57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2" name="Line 26"/>
              <p:cNvSpPr>
                <a:spLocks noChangeShapeType="1"/>
              </p:cNvSpPr>
              <p:nvPr/>
            </p:nvSpPr>
            <p:spPr bwMode="auto">
              <a:xfrm flipH="1" flipV="1">
                <a:off x="7060" y="3363"/>
                <a:ext cx="391" cy="1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83" name="Line 27"/>
              <p:cNvSpPr>
                <a:spLocks noChangeShapeType="1"/>
              </p:cNvSpPr>
              <p:nvPr/>
            </p:nvSpPr>
            <p:spPr bwMode="auto">
              <a:xfrm flipH="1">
                <a:off x="5456" y="2944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6" name="Group 28"/>
              <p:cNvGrpSpPr>
                <a:grpSpLocks/>
              </p:cNvGrpSpPr>
              <p:nvPr/>
            </p:nvGrpSpPr>
            <p:grpSpPr bwMode="auto">
              <a:xfrm>
                <a:off x="5458" y="3722"/>
                <a:ext cx="2190" cy="520"/>
                <a:chOff x="5458" y="3698"/>
                <a:chExt cx="2190" cy="520"/>
              </a:xfrm>
            </p:grpSpPr>
            <p:grpSp>
              <p:nvGrpSpPr>
                <p:cNvPr id="27" name="Group 29"/>
                <p:cNvGrpSpPr>
                  <a:grpSpLocks/>
                </p:cNvGrpSpPr>
                <p:nvPr/>
              </p:nvGrpSpPr>
              <p:grpSpPr bwMode="auto">
                <a:xfrm>
                  <a:off x="5962" y="3698"/>
                  <a:ext cx="1108" cy="520"/>
                  <a:chOff x="1515" y="3530"/>
                  <a:chExt cx="867" cy="370"/>
                </a:xfrm>
              </p:grpSpPr>
              <p:grpSp>
                <p:nvGrpSpPr>
                  <p:cNvPr id="28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1820" y="3530"/>
                    <a:ext cx="466" cy="370"/>
                    <a:chOff x="9779" y="4873"/>
                    <a:chExt cx="600" cy="530"/>
                  </a:xfrm>
                </p:grpSpPr>
                <p:sp>
                  <p:nvSpPr>
                    <p:cNvPr id="19487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80" y="4873"/>
                      <a:ext cx="599" cy="53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9488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32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9489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087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1515" y="3683"/>
                    <a:ext cx="2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32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9491" name="Line 35"/>
                <p:cNvSpPr>
                  <a:spLocks noChangeShapeType="1"/>
                </p:cNvSpPr>
                <p:nvPr/>
              </p:nvSpPr>
              <p:spPr bwMode="auto">
                <a:xfrm>
                  <a:off x="7072" y="3904"/>
                  <a:ext cx="576" cy="11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2" name="Line 36"/>
                <p:cNvSpPr>
                  <a:spLocks noChangeShapeType="1"/>
                </p:cNvSpPr>
                <p:nvPr/>
              </p:nvSpPr>
              <p:spPr bwMode="auto">
                <a:xfrm>
                  <a:off x="5458" y="3915"/>
                  <a:ext cx="542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9493" name="Line 37"/>
              <p:cNvSpPr>
                <a:spLocks noChangeShapeType="1"/>
              </p:cNvSpPr>
              <p:nvPr/>
            </p:nvSpPr>
            <p:spPr bwMode="auto">
              <a:xfrm flipH="1">
                <a:off x="7645" y="2956"/>
                <a:ext cx="1" cy="101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9" name="Group 38"/>
              <p:cNvGrpSpPr>
                <a:grpSpLocks/>
              </p:cNvGrpSpPr>
              <p:nvPr/>
            </p:nvGrpSpPr>
            <p:grpSpPr bwMode="auto">
              <a:xfrm>
                <a:off x="4678" y="2795"/>
                <a:ext cx="184" cy="276"/>
                <a:chOff x="3503" y="4378"/>
                <a:chExt cx="184" cy="276"/>
              </a:xfrm>
            </p:grpSpPr>
            <p:sp>
              <p:nvSpPr>
                <p:cNvPr id="19495" name="Oval 39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6" name="Line 40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30" name="Group 41"/>
              <p:cNvGrpSpPr>
                <a:grpSpLocks/>
              </p:cNvGrpSpPr>
              <p:nvPr/>
            </p:nvGrpSpPr>
            <p:grpSpPr bwMode="auto">
              <a:xfrm>
                <a:off x="7858" y="2772"/>
                <a:ext cx="184" cy="276"/>
                <a:chOff x="3503" y="4378"/>
                <a:chExt cx="184" cy="276"/>
              </a:xfrm>
            </p:grpSpPr>
            <p:sp>
              <p:nvSpPr>
                <p:cNvPr id="19498" name="Oval 42"/>
                <p:cNvSpPr>
                  <a:spLocks noChangeArrowheads="1"/>
                </p:cNvSpPr>
                <p:nvPr/>
              </p:nvSpPr>
              <p:spPr bwMode="auto">
                <a:xfrm>
                  <a:off x="3525" y="4458"/>
                  <a:ext cx="141" cy="141"/>
                </a:xfrm>
                <a:prstGeom prst="ellipse">
                  <a:avLst/>
                </a:prstGeom>
                <a:solidFill>
                  <a:srgbClr val="FFFFFF"/>
                </a:solidFill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499" name="Line 43"/>
                <p:cNvSpPr>
                  <a:spLocks noChangeShapeType="1"/>
                </p:cNvSpPr>
                <p:nvPr/>
              </p:nvSpPr>
              <p:spPr bwMode="auto">
                <a:xfrm flipV="1">
                  <a:off x="3503" y="4378"/>
                  <a:ext cx="184" cy="276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9500" name="Line 44"/>
            <p:cNvSpPr>
              <a:spLocks noChangeShapeType="1"/>
            </p:cNvSpPr>
            <p:nvPr/>
          </p:nvSpPr>
          <p:spPr bwMode="auto">
            <a:xfrm flipV="1">
              <a:off x="13220" y="798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501" name="Line 45"/>
            <p:cNvSpPr>
              <a:spLocks noChangeShapeType="1"/>
            </p:cNvSpPr>
            <p:nvPr/>
          </p:nvSpPr>
          <p:spPr bwMode="auto">
            <a:xfrm flipV="1">
              <a:off x="15047" y="7973"/>
              <a:ext cx="0" cy="81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502" name="Rectangle 46"/>
          <p:cNvSpPr>
            <a:spLocks noChangeArrowheads="1"/>
          </p:cNvSpPr>
          <p:nvPr/>
        </p:nvSpPr>
        <p:spPr bwMode="auto">
          <a:xfrm>
            <a:off x="3851920" y="4071942"/>
            <a:ext cx="5292080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1.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en-US" sz="3200" b="1" i="0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en-US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q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+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9" name="Rectangle 46"/>
          <p:cNvSpPr>
            <a:spLocks noChangeArrowheads="1"/>
          </p:cNvSpPr>
          <p:nvPr/>
        </p:nvSpPr>
        <p:spPr bwMode="auto">
          <a:xfrm>
            <a:off x="1428728" y="3786190"/>
            <a:ext cx="18573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ельно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131"/>
          <p:cNvGrpSpPr/>
          <p:nvPr/>
        </p:nvGrpSpPr>
        <p:grpSpPr>
          <a:xfrm>
            <a:off x="4786314" y="5410991"/>
            <a:ext cx="2928958" cy="1018405"/>
            <a:chOff x="285909" y="5214950"/>
            <a:chExt cx="2928958" cy="1018405"/>
          </a:xfrm>
        </p:grpSpPr>
        <p:sp>
          <p:nvSpPr>
            <p:cNvPr id="121" name="Line 6"/>
            <p:cNvSpPr>
              <a:spLocks noChangeShapeType="1"/>
            </p:cNvSpPr>
            <p:nvPr/>
          </p:nvSpPr>
          <p:spPr bwMode="auto">
            <a:xfrm flipH="1">
              <a:off x="428784" y="569890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Line 6"/>
            <p:cNvSpPr>
              <a:spLocks noChangeShapeType="1"/>
            </p:cNvSpPr>
            <p:nvPr/>
          </p:nvSpPr>
          <p:spPr bwMode="auto">
            <a:xfrm flipH="1">
              <a:off x="1428728" y="5715016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Line 6"/>
            <p:cNvSpPr>
              <a:spLocks noChangeShapeType="1"/>
            </p:cNvSpPr>
            <p:nvPr/>
          </p:nvSpPr>
          <p:spPr bwMode="auto">
            <a:xfrm flipH="1">
              <a:off x="2637542" y="5690757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494" name="Группа 140"/>
            <p:cNvGrpSpPr/>
            <p:nvPr/>
          </p:nvGrpSpPr>
          <p:grpSpPr>
            <a:xfrm>
              <a:off x="285909" y="5214950"/>
              <a:ext cx="2928958" cy="1018405"/>
              <a:chOff x="278269" y="4125107"/>
              <a:chExt cx="2928958" cy="1018405"/>
            </a:xfrm>
          </p:grpSpPr>
          <p:sp>
            <p:nvSpPr>
              <p:cNvPr id="125" name="Rectangle 1"/>
              <p:cNvSpPr>
                <a:spLocks noChangeArrowheads="1"/>
              </p:cNvSpPr>
              <p:nvPr/>
            </p:nvSpPr>
            <p:spPr bwMode="auto">
              <a:xfrm>
                <a:off x="1060905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26" name="Rectangle 1"/>
              <p:cNvSpPr>
                <a:spLocks noChangeArrowheads="1"/>
              </p:cNvSpPr>
              <p:nvPr/>
            </p:nvSpPr>
            <p:spPr bwMode="auto">
              <a:xfrm>
                <a:off x="2071670" y="4357694"/>
                <a:ext cx="38985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+</a:t>
                </a:r>
                <a:endParaRPr kumimoji="0" lang="ru-RU" sz="28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grpSp>
            <p:nvGrpSpPr>
              <p:cNvPr id="19497" name="Группа 139"/>
              <p:cNvGrpSpPr/>
              <p:nvPr/>
            </p:nvGrpSpPr>
            <p:grpSpPr>
              <a:xfrm>
                <a:off x="278269" y="4125107"/>
                <a:ext cx="2928958" cy="1018405"/>
                <a:chOff x="278269" y="4125107"/>
                <a:chExt cx="2928958" cy="1018405"/>
              </a:xfrm>
            </p:grpSpPr>
            <p:sp>
              <p:nvSpPr>
                <p:cNvPr id="12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492394" y="4125107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2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78269" y="4572008"/>
                  <a:ext cx="87069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kumimoji="0" lang="ru-RU" sz="16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АВ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0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452987" y="4154013"/>
                  <a:ext cx="642942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1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492716" y="4566022"/>
                  <a:ext cx="642941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solidFill>
                        <a:schemeClr val="bg2">
                          <a:lumMod val="25000"/>
                        </a:schemeClr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635723" y="457200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R</a:t>
                  </a:r>
                  <a:r>
                    <a:rPr lang="ru-RU" sz="2000" b="1" dirty="0" smtClean="0"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33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2719224" y="4143380"/>
                  <a:ext cx="428628" cy="4410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134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1135 L 0.51215 0.01713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6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1950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2000"/>
                                        <p:tgtEl>
                                          <p:spTgt spid="19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2000"/>
                                        <p:tgtEl>
                                          <p:spTgt spid="19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57" grpId="0"/>
      <p:bldP spid="51" grpId="0"/>
      <p:bldP spid="52" grpId="0"/>
      <p:bldP spid="53" grpId="0"/>
      <p:bldP spid="54" grpId="0"/>
      <p:bldP spid="56" grpId="0"/>
      <p:bldP spid="63" grpId="0"/>
      <p:bldP spid="63" grpId="1"/>
      <p:bldP spid="64" grpId="0"/>
      <p:bldP spid="64" grpId="1"/>
      <p:bldP spid="65" grpId="0"/>
      <p:bldP spid="65" grpId="1"/>
      <p:bldP spid="66" grpId="0" animBg="1"/>
      <p:bldP spid="66" grpId="1" animBg="1"/>
      <p:bldP spid="66" grpId="2" animBg="1"/>
      <p:bldP spid="67" grpId="0"/>
      <p:bldP spid="67" grpId="1"/>
      <p:bldP spid="68" grpId="0"/>
      <p:bldP spid="69" grpId="0"/>
      <p:bldP spid="70" grpId="0"/>
      <p:bldP spid="71" grpId="0" animBg="1"/>
      <p:bldP spid="72" grpId="0"/>
      <p:bldP spid="73" grpId="0"/>
      <p:bldP spid="74" grpId="0"/>
      <p:bldP spid="74" grpId="1"/>
      <p:bldP spid="75" grpId="0"/>
      <p:bldP spid="76" grpId="0"/>
      <p:bldP spid="19502" grpId="0" build="p" animBg="1"/>
      <p:bldP spid="1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 l="4687" t="36621" r="57813" b="39941"/>
          <a:stretch>
            <a:fillRect/>
          </a:stretch>
        </p:blipFill>
        <p:spPr bwMode="auto">
          <a:xfrm>
            <a:off x="500034" y="3464719"/>
            <a:ext cx="6500858" cy="325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4929190" y="5000636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10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40510" y="450057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57554" y="5031130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85918" y="5585788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98696" y="405829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29190" y="6028064"/>
            <a:ext cx="1000132" cy="40011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30(Ом)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857224" y="521495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28662" y="535782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 flipH="1" flipV="1">
            <a:off x="1242504" y="4856966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142976" y="4143380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57044" y="591306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28992" y="564357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06226" y="5610541"/>
            <a:ext cx="642942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14810" y="4000504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4358480" y="4571214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286248" y="6000768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rot="5400000" flipH="1" flipV="1">
            <a:off x="4358480" y="5929330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4714876" y="5286388"/>
            <a:ext cx="428628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286512" y="5250052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625534" y="5388106"/>
            <a:ext cx="500066" cy="461665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014923" y="6290999"/>
            <a:ext cx="5415171" cy="673331"/>
            <a:chOff x="4944" y="3716"/>
            <a:chExt cx="5000" cy="522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292" y="3716"/>
              <a:ext cx="3652" cy="522"/>
              <a:chOff x="1778" y="3539"/>
              <a:chExt cx="2868" cy="371"/>
            </a:xfrm>
          </p:grpSpPr>
          <p:grpSp>
            <p:nvGrpSpPr>
              <p:cNvPr id="4" name="Group 30"/>
              <p:cNvGrpSpPr>
                <a:grpSpLocks/>
              </p:cNvGrpSpPr>
              <p:nvPr/>
            </p:nvGrpSpPr>
            <p:grpSpPr bwMode="auto">
              <a:xfrm>
                <a:off x="1778" y="3539"/>
                <a:ext cx="465" cy="371"/>
                <a:chOff x="9730" y="4873"/>
                <a:chExt cx="599" cy="530"/>
              </a:xfrm>
            </p:grpSpPr>
            <p:sp>
              <p:nvSpPr>
                <p:cNvPr id="3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9730" y="4873"/>
                  <a:ext cx="599" cy="530"/>
                </a:xfrm>
                <a:prstGeom prst="rect">
                  <a:avLst/>
                </a:prstGeom>
                <a:noFill/>
                <a:ln w="2857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48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0" name="Oval 32"/>
                <p:cNvSpPr>
                  <a:spLocks noChangeArrowheads="1"/>
                </p:cNvSpPr>
                <p:nvPr/>
              </p:nvSpPr>
              <p:spPr bwMode="auto">
                <a:xfrm>
                  <a:off x="9779" y="4917"/>
                  <a:ext cx="346" cy="334"/>
                </a:xfrm>
                <a:prstGeom prst="ellips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8" name="Line 33"/>
              <p:cNvSpPr>
                <a:spLocks noChangeShapeType="1"/>
              </p:cNvSpPr>
              <p:nvPr/>
            </p:nvSpPr>
            <p:spPr bwMode="auto">
              <a:xfrm>
                <a:off x="2093" y="3683"/>
                <a:ext cx="2553" cy="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6" name="Line 36"/>
            <p:cNvSpPr>
              <a:spLocks noChangeShapeType="1"/>
            </p:cNvSpPr>
            <p:nvPr/>
          </p:nvSpPr>
          <p:spPr bwMode="auto">
            <a:xfrm>
              <a:off x="4944" y="3910"/>
              <a:ext cx="1385" cy="36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/>
            </a:ln>
            <a:scene3d>
              <a:camera prst="orthographicFront">
                <a:rot lat="2400000" lon="0" rev="12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379868" y="5926716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5757814" y="5916669"/>
            <a:ext cx="1255333" cy="14868"/>
          </a:xfrm>
          <a:prstGeom prst="lin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3500430" y="5572140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643438" y="5239174"/>
            <a:ext cx="64294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43"/>
          <p:cNvGrpSpPr/>
          <p:nvPr/>
        </p:nvGrpSpPr>
        <p:grpSpPr>
          <a:xfrm>
            <a:off x="214282" y="311663"/>
            <a:ext cx="870694" cy="1000132"/>
            <a:chOff x="4143372" y="4000504"/>
            <a:chExt cx="870694" cy="1000132"/>
          </a:xfrm>
        </p:grpSpPr>
        <p:sp>
          <p:nvSpPr>
            <p:cNvPr id="45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" name="Группа 47"/>
          <p:cNvGrpSpPr/>
          <p:nvPr/>
        </p:nvGrpSpPr>
        <p:grpSpPr>
          <a:xfrm>
            <a:off x="1181544" y="285728"/>
            <a:ext cx="994014" cy="1012419"/>
            <a:chOff x="5143504" y="4000504"/>
            <a:chExt cx="994014" cy="1012419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" name="Группа 53"/>
          <p:cNvGrpSpPr/>
          <p:nvPr/>
        </p:nvGrpSpPr>
        <p:grpSpPr>
          <a:xfrm>
            <a:off x="2142898" y="298015"/>
            <a:ext cx="788895" cy="1012419"/>
            <a:chOff x="5143504" y="4000504"/>
            <a:chExt cx="788895" cy="1012419"/>
          </a:xfrm>
        </p:grpSpPr>
        <p:sp>
          <p:nvSpPr>
            <p:cNvPr id="55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57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8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896002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8" name="Группа 60"/>
          <p:cNvGrpSpPr/>
          <p:nvPr/>
        </p:nvGrpSpPr>
        <p:grpSpPr>
          <a:xfrm>
            <a:off x="2986925" y="318076"/>
            <a:ext cx="870694" cy="1000132"/>
            <a:chOff x="4143372" y="4000504"/>
            <a:chExt cx="870694" cy="1000132"/>
          </a:xfrm>
        </p:grpSpPr>
        <p:sp>
          <p:nvSpPr>
            <p:cNvPr id="62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АД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5" name="Rectangle 1"/>
          <p:cNvSpPr>
            <a:spLocks noChangeArrowheads="1"/>
          </p:cNvSpPr>
          <p:nvPr/>
        </p:nvSpPr>
        <p:spPr bwMode="auto">
          <a:xfrm>
            <a:off x="3643305" y="5323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49" name="Группа 65"/>
          <p:cNvGrpSpPr/>
          <p:nvPr/>
        </p:nvGrpSpPr>
        <p:grpSpPr>
          <a:xfrm>
            <a:off x="3981174" y="285728"/>
            <a:ext cx="805137" cy="1012419"/>
            <a:chOff x="5214753" y="4000504"/>
            <a:chExt cx="922765" cy="1012419"/>
          </a:xfrm>
        </p:grpSpPr>
        <p:sp>
          <p:nvSpPr>
            <p:cNvPr id="67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1" name="Группа 198"/>
            <p:cNvGrpSpPr/>
            <p:nvPr/>
          </p:nvGrpSpPr>
          <p:grpSpPr>
            <a:xfrm>
              <a:off x="5214753" y="4000504"/>
              <a:ext cx="577325" cy="1012419"/>
              <a:chOff x="5214753" y="4000504"/>
              <a:chExt cx="577325" cy="1012419"/>
            </a:xfrm>
          </p:grpSpPr>
          <p:sp>
            <p:nvSpPr>
              <p:cNvPr id="69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5225380" y="4441419"/>
                <a:ext cx="502765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2" name="Группа 71"/>
          <p:cNvGrpSpPr/>
          <p:nvPr/>
        </p:nvGrpSpPr>
        <p:grpSpPr>
          <a:xfrm>
            <a:off x="4837656" y="285728"/>
            <a:ext cx="591600" cy="1012419"/>
            <a:chOff x="5143504" y="4000504"/>
            <a:chExt cx="788895" cy="1012419"/>
          </a:xfrm>
        </p:grpSpPr>
        <p:sp>
          <p:nvSpPr>
            <p:cNvPr id="73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3" name="Группа 203"/>
            <p:cNvGrpSpPr/>
            <p:nvPr/>
          </p:nvGrpSpPr>
          <p:grpSpPr>
            <a:xfrm>
              <a:off x="5143504" y="4000504"/>
              <a:ext cx="648574" cy="1012419"/>
              <a:chOff x="5143504" y="4000504"/>
              <a:chExt cx="648574" cy="1012419"/>
            </a:xfrm>
          </p:grpSpPr>
          <p:sp>
            <p:nvSpPr>
              <p:cNvPr id="75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6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6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8" name="Rectangle 1"/>
          <p:cNvSpPr>
            <a:spLocks noChangeArrowheads="1"/>
          </p:cNvSpPr>
          <p:nvPr/>
        </p:nvSpPr>
        <p:spPr bwMode="auto">
          <a:xfrm>
            <a:off x="5357818" y="510090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54" name="Группа 78"/>
          <p:cNvGrpSpPr/>
          <p:nvPr/>
        </p:nvGrpSpPr>
        <p:grpSpPr>
          <a:xfrm>
            <a:off x="5704960" y="295776"/>
            <a:ext cx="591600" cy="918646"/>
            <a:chOff x="5143504" y="4000504"/>
            <a:chExt cx="788895" cy="918646"/>
          </a:xfrm>
        </p:grpSpPr>
        <p:sp>
          <p:nvSpPr>
            <p:cNvPr id="8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5" name="Группа 203"/>
            <p:cNvGrpSpPr/>
            <p:nvPr/>
          </p:nvGrpSpPr>
          <p:grpSpPr>
            <a:xfrm>
              <a:off x="5143504" y="4000504"/>
              <a:ext cx="648574" cy="918646"/>
              <a:chOff x="5143504" y="4000504"/>
              <a:chExt cx="648574" cy="918646"/>
            </a:xfrm>
          </p:grpSpPr>
          <p:sp>
            <p:nvSpPr>
              <p:cNvPr id="8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8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500065" cy="4777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5" name="Rectangle 1"/>
          <p:cNvSpPr>
            <a:spLocks noChangeArrowheads="1"/>
          </p:cNvSpPr>
          <p:nvPr/>
        </p:nvSpPr>
        <p:spPr bwMode="auto">
          <a:xfrm>
            <a:off x="2786050" y="481048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6" name="Rectangle 1"/>
          <p:cNvSpPr>
            <a:spLocks noChangeArrowheads="1"/>
          </p:cNvSpPr>
          <p:nvPr/>
        </p:nvSpPr>
        <p:spPr bwMode="auto">
          <a:xfrm>
            <a:off x="6174882" y="471000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7" name="Text Box 11"/>
          <p:cNvSpPr txBox="1">
            <a:spLocks noChangeArrowheads="1"/>
          </p:cNvSpPr>
          <p:nvPr/>
        </p:nvSpPr>
        <p:spPr bwMode="auto">
          <a:xfrm>
            <a:off x="6347902" y="500042"/>
            <a:ext cx="10816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Text Box 11"/>
          <p:cNvSpPr txBox="1">
            <a:spLocks noChangeArrowheads="1"/>
          </p:cNvSpPr>
          <p:nvPr/>
        </p:nvSpPr>
        <p:spPr bwMode="auto">
          <a:xfrm>
            <a:off x="7148176" y="510090"/>
            <a:ext cx="928694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6" name="Группа 88"/>
          <p:cNvGrpSpPr/>
          <p:nvPr/>
        </p:nvGrpSpPr>
        <p:grpSpPr>
          <a:xfrm>
            <a:off x="149172" y="1305956"/>
            <a:ext cx="870694" cy="1000132"/>
            <a:chOff x="4143372" y="4000504"/>
            <a:chExt cx="870694" cy="1000132"/>
          </a:xfrm>
        </p:grpSpPr>
        <p:sp>
          <p:nvSpPr>
            <p:cNvPr id="90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57" name="Группа 92"/>
          <p:cNvGrpSpPr/>
          <p:nvPr/>
        </p:nvGrpSpPr>
        <p:grpSpPr>
          <a:xfrm>
            <a:off x="1038668" y="1280021"/>
            <a:ext cx="994014" cy="1012419"/>
            <a:chOff x="5143504" y="4000504"/>
            <a:chExt cx="994014" cy="1012419"/>
          </a:xfrm>
        </p:grpSpPr>
        <p:sp>
          <p:nvSpPr>
            <p:cNvPr id="94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58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96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8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59" name="Группа 98"/>
          <p:cNvGrpSpPr/>
          <p:nvPr/>
        </p:nvGrpSpPr>
        <p:grpSpPr>
          <a:xfrm>
            <a:off x="2000022" y="1292308"/>
            <a:ext cx="994014" cy="1012419"/>
            <a:chOff x="5143504" y="4000504"/>
            <a:chExt cx="994014" cy="1012419"/>
          </a:xfrm>
        </p:grpSpPr>
        <p:sp>
          <p:nvSpPr>
            <p:cNvPr id="10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0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1" name="Группа 104"/>
          <p:cNvGrpSpPr/>
          <p:nvPr/>
        </p:nvGrpSpPr>
        <p:grpSpPr>
          <a:xfrm>
            <a:off x="2857278" y="1275462"/>
            <a:ext cx="788895" cy="1012419"/>
            <a:chOff x="5143504" y="4000504"/>
            <a:chExt cx="788895" cy="1012419"/>
          </a:xfrm>
        </p:grpSpPr>
        <p:sp>
          <p:nvSpPr>
            <p:cNvPr id="10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2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0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20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6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1" name="Rectangle 1"/>
          <p:cNvSpPr>
            <a:spLocks noChangeArrowheads="1"/>
          </p:cNvSpPr>
          <p:nvPr/>
        </p:nvSpPr>
        <p:spPr bwMode="auto">
          <a:xfrm>
            <a:off x="785786" y="152102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" name="Text Box 11"/>
          <p:cNvSpPr txBox="1">
            <a:spLocks noChangeArrowheads="1"/>
          </p:cNvSpPr>
          <p:nvPr/>
        </p:nvSpPr>
        <p:spPr bwMode="auto">
          <a:xfrm>
            <a:off x="2643174" y="5000636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 Box 11"/>
          <p:cNvSpPr txBox="1">
            <a:spLocks noChangeArrowheads="1"/>
          </p:cNvSpPr>
          <p:nvPr/>
        </p:nvSpPr>
        <p:spPr bwMode="auto">
          <a:xfrm>
            <a:off x="4286248" y="4714884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Rectangle 1"/>
          <p:cNvSpPr>
            <a:spLocks noChangeArrowheads="1"/>
          </p:cNvSpPr>
          <p:nvPr/>
        </p:nvSpPr>
        <p:spPr bwMode="auto">
          <a:xfrm>
            <a:off x="3480334" y="151022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63" name="Группа 114"/>
          <p:cNvGrpSpPr/>
          <p:nvPr/>
        </p:nvGrpSpPr>
        <p:grpSpPr>
          <a:xfrm>
            <a:off x="3649844" y="1233766"/>
            <a:ext cx="870694" cy="1000132"/>
            <a:chOff x="4143372" y="4000504"/>
            <a:chExt cx="870694" cy="1000132"/>
          </a:xfrm>
        </p:grpSpPr>
        <p:sp>
          <p:nvSpPr>
            <p:cNvPr id="116" name="Line 6"/>
            <p:cNvSpPr>
              <a:spLocks noChangeShapeType="1"/>
            </p:cNvSpPr>
            <p:nvPr/>
          </p:nvSpPr>
          <p:spPr bwMode="auto">
            <a:xfrm flipH="1">
              <a:off x="4214809" y="4484460"/>
              <a:ext cx="577325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Text Box 10"/>
            <p:cNvSpPr txBox="1">
              <a:spLocks noChangeArrowheads="1"/>
            </p:cNvSpPr>
            <p:nvPr/>
          </p:nvSpPr>
          <p:spPr bwMode="auto">
            <a:xfrm>
              <a:off x="4286059" y="4000504"/>
              <a:ext cx="428817" cy="44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11"/>
            <p:cNvSpPr txBox="1">
              <a:spLocks noChangeArrowheads="1"/>
            </p:cNvSpPr>
            <p:nvPr/>
          </p:nvSpPr>
          <p:spPr bwMode="auto">
            <a:xfrm>
              <a:off x="4143372" y="4429132"/>
              <a:ext cx="870694" cy="571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СВ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64" name="Группа 118"/>
          <p:cNvGrpSpPr/>
          <p:nvPr/>
        </p:nvGrpSpPr>
        <p:grpSpPr>
          <a:xfrm>
            <a:off x="4529292" y="1217879"/>
            <a:ext cx="675602" cy="1012419"/>
            <a:chOff x="5143504" y="4000504"/>
            <a:chExt cx="994014" cy="1012419"/>
          </a:xfrm>
        </p:grpSpPr>
        <p:sp>
          <p:nvSpPr>
            <p:cNvPr id="12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5" name="Группа 198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3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6" name="Группа 124"/>
          <p:cNvGrpSpPr/>
          <p:nvPr/>
        </p:nvGrpSpPr>
        <p:grpSpPr>
          <a:xfrm>
            <a:off x="5236140" y="1220118"/>
            <a:ext cx="857256" cy="1012419"/>
            <a:chOff x="5143504" y="4000504"/>
            <a:chExt cx="994014" cy="1012419"/>
          </a:xfrm>
        </p:grpSpPr>
        <p:sp>
          <p:nvSpPr>
            <p:cNvPr id="126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38985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+</a:t>
              </a: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7" name="Группа 203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28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068" name="Группа 130"/>
          <p:cNvGrpSpPr/>
          <p:nvPr/>
        </p:nvGrpSpPr>
        <p:grpSpPr>
          <a:xfrm>
            <a:off x="6063252" y="1222231"/>
            <a:ext cx="642942" cy="1012419"/>
            <a:chOff x="5143504" y="4000504"/>
            <a:chExt cx="788895" cy="1012419"/>
          </a:xfrm>
        </p:grpSpPr>
        <p:sp>
          <p:nvSpPr>
            <p:cNvPr id="132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69" name="Группа 209"/>
            <p:cNvGrpSpPr/>
            <p:nvPr/>
          </p:nvGrpSpPr>
          <p:grpSpPr>
            <a:xfrm>
              <a:off x="5143504" y="4000504"/>
              <a:ext cx="785818" cy="1012419"/>
              <a:chOff x="5143504" y="4000504"/>
              <a:chExt cx="785818" cy="1012419"/>
            </a:xfrm>
          </p:grpSpPr>
          <p:sp>
            <p:nvSpPr>
              <p:cNvPr id="134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 Box 10"/>
              <p:cNvSpPr txBox="1">
                <a:spLocks noChangeArrowheads="1"/>
              </p:cNvSpPr>
              <p:nvPr/>
            </p:nvSpPr>
            <p:spPr bwMode="auto">
              <a:xfrm>
                <a:off x="5246652" y="4000504"/>
                <a:ext cx="396918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2D4D1B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2D4D1B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37" name="Rectangle 1"/>
          <p:cNvSpPr>
            <a:spLocks noChangeArrowheads="1"/>
          </p:cNvSpPr>
          <p:nvPr/>
        </p:nvSpPr>
        <p:spPr bwMode="auto">
          <a:xfrm>
            <a:off x="428645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8" name="Rectangle 1"/>
          <p:cNvSpPr>
            <a:spLocks noChangeArrowheads="1"/>
          </p:cNvSpPr>
          <p:nvPr/>
        </p:nvSpPr>
        <p:spPr bwMode="auto">
          <a:xfrm>
            <a:off x="6669308" y="1448832"/>
            <a:ext cx="389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0" name="Группа 138"/>
          <p:cNvGrpSpPr/>
          <p:nvPr/>
        </p:nvGrpSpPr>
        <p:grpSpPr>
          <a:xfrm>
            <a:off x="6990844" y="1214422"/>
            <a:ext cx="724428" cy="877352"/>
            <a:chOff x="5143504" y="4000504"/>
            <a:chExt cx="888879" cy="877352"/>
          </a:xfrm>
        </p:grpSpPr>
        <p:sp>
          <p:nvSpPr>
            <p:cNvPr id="140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1" name="Группа 209"/>
            <p:cNvGrpSpPr/>
            <p:nvPr/>
          </p:nvGrpSpPr>
          <p:grpSpPr>
            <a:xfrm>
              <a:off x="5143504" y="4000504"/>
              <a:ext cx="888879" cy="877352"/>
              <a:chOff x="5143504" y="4000504"/>
              <a:chExt cx="888879" cy="877352"/>
            </a:xfrm>
          </p:grpSpPr>
          <p:sp>
            <p:nvSpPr>
              <p:cNvPr id="142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85732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10</a:t>
                </a:r>
              </a:p>
            </p:txBody>
          </p:sp>
          <p:sp>
            <p:nvSpPr>
              <p:cNvPr id="144" name="Text Box 11"/>
              <p:cNvSpPr txBox="1">
                <a:spLocks noChangeArrowheads="1"/>
              </p:cNvSpPr>
              <p:nvPr/>
            </p:nvSpPr>
            <p:spPr bwMode="auto">
              <a:xfrm>
                <a:off x="5143504" y="4441419"/>
                <a:ext cx="785818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30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45" name="Text Box 11"/>
          <p:cNvSpPr txBox="1">
            <a:spLocks noChangeArrowheads="1"/>
          </p:cNvSpPr>
          <p:nvPr/>
        </p:nvSpPr>
        <p:spPr bwMode="auto">
          <a:xfrm>
            <a:off x="6429388" y="2194458"/>
            <a:ext cx="101458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7" name="Rectangle 1"/>
          <p:cNvSpPr>
            <a:spLocks noChangeArrowheads="1"/>
          </p:cNvSpPr>
          <p:nvPr/>
        </p:nvSpPr>
        <p:spPr bwMode="auto">
          <a:xfrm>
            <a:off x="7502060" y="1438062"/>
            <a:ext cx="30489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72" name="Группа 147"/>
          <p:cNvGrpSpPr/>
          <p:nvPr/>
        </p:nvGrpSpPr>
        <p:grpSpPr>
          <a:xfrm>
            <a:off x="7344713" y="2051582"/>
            <a:ext cx="656313" cy="877352"/>
            <a:chOff x="5214753" y="4000504"/>
            <a:chExt cx="805301" cy="877352"/>
          </a:xfrm>
        </p:grpSpPr>
        <p:sp>
          <p:nvSpPr>
            <p:cNvPr id="149" name="Rectangle 1"/>
            <p:cNvSpPr>
              <a:spLocks noChangeArrowheads="1"/>
            </p:cNvSpPr>
            <p:nvPr/>
          </p:nvSpPr>
          <p:spPr bwMode="auto">
            <a:xfrm>
              <a:off x="5747668" y="4233091"/>
              <a:ext cx="18473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grpSp>
          <p:nvGrpSpPr>
            <p:cNvPr id="2073" name="Группа 209"/>
            <p:cNvGrpSpPr/>
            <p:nvPr/>
          </p:nvGrpSpPr>
          <p:grpSpPr>
            <a:xfrm>
              <a:off x="5214753" y="4000504"/>
              <a:ext cx="805301" cy="877352"/>
              <a:chOff x="5214753" y="4000504"/>
              <a:chExt cx="805301" cy="877352"/>
            </a:xfrm>
          </p:grpSpPr>
          <p:sp>
            <p:nvSpPr>
              <p:cNvPr id="151" name="Line 6"/>
              <p:cNvSpPr>
                <a:spLocks noChangeShapeType="1"/>
              </p:cNvSpPr>
              <p:nvPr/>
            </p:nvSpPr>
            <p:spPr bwMode="auto">
              <a:xfrm flipH="1">
                <a:off x="5214753" y="4500570"/>
                <a:ext cx="577325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2" name="Text Box 10"/>
              <p:cNvSpPr txBox="1">
                <a:spLocks noChangeArrowheads="1"/>
              </p:cNvSpPr>
              <p:nvPr/>
            </p:nvSpPr>
            <p:spPr bwMode="auto">
              <a:xfrm>
                <a:off x="5246651" y="4000504"/>
                <a:ext cx="773403" cy="44106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solidFill>
                      <a:srgbClr val="0033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30</a:t>
                </a:r>
              </a:p>
            </p:txBody>
          </p:sp>
          <p:sp>
            <p:nvSpPr>
              <p:cNvPr id="153" name="Text Box 11"/>
              <p:cNvSpPr txBox="1">
                <a:spLocks noChangeArrowheads="1"/>
              </p:cNvSpPr>
              <p:nvPr/>
            </p:nvSpPr>
            <p:spPr bwMode="auto">
              <a:xfrm>
                <a:off x="5318812" y="4441419"/>
                <a:ext cx="701240" cy="4364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2800" b="1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54" name="Text Box 11"/>
          <p:cNvSpPr txBox="1">
            <a:spLocks noChangeArrowheads="1"/>
          </p:cNvSpPr>
          <p:nvPr/>
        </p:nvSpPr>
        <p:spPr bwMode="auto">
          <a:xfrm>
            <a:off x="7828004" y="2244698"/>
            <a:ext cx="150019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5" name="Text Box 11"/>
          <p:cNvSpPr txBox="1">
            <a:spLocks noChangeArrowheads="1"/>
          </p:cNvSpPr>
          <p:nvPr/>
        </p:nvSpPr>
        <p:spPr bwMode="auto">
          <a:xfrm>
            <a:off x="0" y="2571744"/>
            <a:ext cx="392905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</a:p>
        </p:txBody>
      </p:sp>
      <p:sp>
        <p:nvSpPr>
          <p:cNvPr id="156" name="Text Box 11"/>
          <p:cNvSpPr txBox="1">
            <a:spLocks noChangeArrowheads="1"/>
          </p:cNvSpPr>
          <p:nvPr/>
        </p:nvSpPr>
        <p:spPr bwMode="auto">
          <a:xfrm>
            <a:off x="3756038" y="2591840"/>
            <a:ext cx="1500198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=8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7" name="Прямоугольник 156"/>
          <p:cNvSpPr/>
          <p:nvPr/>
        </p:nvSpPr>
        <p:spPr>
          <a:xfrm>
            <a:off x="7122885" y="5345387"/>
            <a:ext cx="51328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I</a:t>
            </a:r>
            <a:endParaRPr lang="ru-RU" sz="6600" dirty="0"/>
          </a:p>
        </p:txBody>
      </p:sp>
      <p:sp>
        <p:nvSpPr>
          <p:cNvPr id="158" name="Text Box 10"/>
          <p:cNvSpPr txBox="1">
            <a:spLocks noChangeArrowheads="1"/>
          </p:cNvSpPr>
          <p:nvPr/>
        </p:nvSpPr>
        <p:spPr bwMode="auto">
          <a:xfrm>
            <a:off x="8194455" y="5059635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9" name="Text Box 11"/>
          <p:cNvSpPr txBox="1">
            <a:spLocks noChangeArrowheads="1"/>
          </p:cNvSpPr>
          <p:nvPr/>
        </p:nvSpPr>
        <p:spPr bwMode="auto">
          <a:xfrm>
            <a:off x="8182392" y="585789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0" name="Line 6"/>
          <p:cNvSpPr>
            <a:spLocks noChangeShapeType="1"/>
          </p:cNvSpPr>
          <p:nvPr/>
        </p:nvSpPr>
        <p:spPr bwMode="auto">
          <a:xfrm flipH="1">
            <a:off x="8266081" y="5989457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1" name="Rectangle 1"/>
          <p:cNvSpPr>
            <a:spLocks noChangeArrowheads="1"/>
          </p:cNvSpPr>
          <p:nvPr/>
        </p:nvSpPr>
        <p:spPr bwMode="auto">
          <a:xfrm>
            <a:off x="7694389" y="557214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2" name="Скругленный прямоугольник 161"/>
          <p:cNvSpPr/>
          <p:nvPr/>
        </p:nvSpPr>
        <p:spPr>
          <a:xfrm>
            <a:off x="7072330" y="5143512"/>
            <a:ext cx="1928826" cy="1571636"/>
          </a:xfrm>
          <a:prstGeom prst="roundRect">
            <a:avLst/>
          </a:prstGeom>
          <a:noFill/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" name="TextBox 162"/>
          <p:cNvSpPr txBox="1"/>
          <p:nvPr/>
        </p:nvSpPr>
        <p:spPr>
          <a:xfrm>
            <a:off x="53165" y="3251232"/>
            <a:ext cx="2465406" cy="461665"/>
          </a:xfrm>
          <a:prstGeom prst="rect">
            <a:avLst/>
          </a:prstGeom>
          <a:solidFill>
            <a:srgbClr val="F9E3A5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/8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Ом=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Text Box 11"/>
          <p:cNvSpPr txBox="1">
            <a:spLocks noChangeArrowheads="1"/>
          </p:cNvSpPr>
          <p:nvPr/>
        </p:nvSpPr>
        <p:spPr bwMode="auto">
          <a:xfrm>
            <a:off x="2153741" y="3214686"/>
            <a:ext cx="703747" cy="571504"/>
          </a:xfrm>
          <a:prstGeom prst="rect">
            <a:avLst/>
          </a:prstGeom>
          <a:solidFill>
            <a:srgbClr val="F9E3A5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Text Box 11"/>
          <p:cNvSpPr txBox="1">
            <a:spLocks noChangeArrowheads="1"/>
          </p:cNvSpPr>
          <p:nvPr/>
        </p:nvSpPr>
        <p:spPr bwMode="auto">
          <a:xfrm>
            <a:off x="542567" y="4736150"/>
            <a:ext cx="528971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74" name="Группа 170"/>
          <p:cNvGrpSpPr/>
          <p:nvPr/>
        </p:nvGrpSpPr>
        <p:grpSpPr>
          <a:xfrm>
            <a:off x="1571604" y="5000636"/>
            <a:ext cx="1720132" cy="422700"/>
            <a:chOff x="1571604" y="5000636"/>
            <a:chExt cx="1720132" cy="422700"/>
          </a:xfrm>
        </p:grpSpPr>
        <p:sp>
          <p:nvSpPr>
            <p:cNvPr id="166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7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720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8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9" name="Text Box 10"/>
          <p:cNvSpPr txBox="1">
            <a:spLocks noChangeArrowheads="1"/>
          </p:cNvSpPr>
          <p:nvPr/>
        </p:nvSpPr>
        <p:spPr bwMode="auto">
          <a:xfrm>
            <a:off x="7286644" y="4286256"/>
            <a:ext cx="164307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0" name="Text Box 10"/>
          <p:cNvSpPr txBox="1">
            <a:spLocks noChangeArrowheads="1"/>
          </p:cNvSpPr>
          <p:nvPr/>
        </p:nvSpPr>
        <p:spPr bwMode="auto">
          <a:xfrm>
            <a:off x="1924620" y="4983052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12В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5400000" flipH="1" flipV="1">
            <a:off x="1256152" y="5598642"/>
            <a:ext cx="570710" cy="794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75" name="Группа 171"/>
          <p:cNvGrpSpPr/>
          <p:nvPr/>
        </p:nvGrpSpPr>
        <p:grpSpPr>
          <a:xfrm>
            <a:off x="4643438" y="4500570"/>
            <a:ext cx="1576132" cy="422700"/>
            <a:chOff x="1571604" y="5000636"/>
            <a:chExt cx="1576132" cy="422700"/>
          </a:xfrm>
        </p:grpSpPr>
        <p:sp>
          <p:nvSpPr>
            <p:cNvPr id="173" name="Oval 32"/>
            <p:cNvSpPr>
              <a:spLocks noChangeArrowheads="1"/>
            </p:cNvSpPr>
            <p:nvPr/>
          </p:nvSpPr>
          <p:spPr bwMode="auto">
            <a:xfrm>
              <a:off x="1989651" y="5000636"/>
              <a:ext cx="582085" cy="4227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4" name="Line 33"/>
            <p:cNvSpPr>
              <a:spLocks noChangeShapeType="1"/>
            </p:cNvSpPr>
            <p:nvPr/>
          </p:nvSpPr>
          <p:spPr bwMode="auto">
            <a:xfrm>
              <a:off x="2571736" y="5222316"/>
              <a:ext cx="576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5" name="Line 34"/>
            <p:cNvSpPr>
              <a:spLocks noChangeShapeType="1"/>
            </p:cNvSpPr>
            <p:nvPr/>
          </p:nvSpPr>
          <p:spPr bwMode="auto">
            <a:xfrm>
              <a:off x="1571604" y="5222316"/>
              <a:ext cx="40830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6" name="Text Box 10"/>
          <p:cNvSpPr txBox="1">
            <a:spLocks noChangeArrowheads="1"/>
          </p:cNvSpPr>
          <p:nvPr/>
        </p:nvSpPr>
        <p:spPr bwMode="auto">
          <a:xfrm>
            <a:off x="6429420" y="3571876"/>
            <a:ext cx="292892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Text Box 10"/>
          <p:cNvSpPr txBox="1">
            <a:spLocks noChangeArrowheads="1"/>
          </p:cNvSpPr>
          <p:nvPr/>
        </p:nvSpPr>
        <p:spPr bwMode="auto">
          <a:xfrm>
            <a:off x="4985462" y="4485404"/>
            <a:ext cx="78581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18В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Text Box 11"/>
          <p:cNvSpPr txBox="1">
            <a:spLocks noChangeArrowheads="1"/>
          </p:cNvSpPr>
          <p:nvPr/>
        </p:nvSpPr>
        <p:spPr bwMode="auto">
          <a:xfrm>
            <a:off x="3643307" y="4586076"/>
            <a:ext cx="500065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Text Box 11"/>
          <p:cNvSpPr txBox="1">
            <a:spLocks noChangeArrowheads="1"/>
          </p:cNvSpPr>
          <p:nvPr/>
        </p:nvSpPr>
        <p:spPr bwMode="auto">
          <a:xfrm>
            <a:off x="6370921" y="4801488"/>
            <a:ext cx="487096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6А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 Box 11"/>
          <p:cNvSpPr txBox="1">
            <a:spLocks noChangeArrowheads="1"/>
          </p:cNvSpPr>
          <p:nvPr/>
        </p:nvSpPr>
        <p:spPr bwMode="auto">
          <a:xfrm>
            <a:off x="1618200" y="410007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=4А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 Box 11"/>
          <p:cNvSpPr txBox="1">
            <a:spLocks noChangeArrowheads="1"/>
          </p:cNvSpPr>
          <p:nvPr/>
        </p:nvSpPr>
        <p:spPr bwMode="auto">
          <a:xfrm>
            <a:off x="1571604" y="6000768"/>
            <a:ext cx="785817" cy="357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=2А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 Box 2"/>
          <p:cNvSpPr txBox="1">
            <a:spLocks noChangeArrowheads="1"/>
          </p:cNvSpPr>
          <p:nvPr/>
        </p:nvSpPr>
        <p:spPr bwMode="auto">
          <a:xfrm>
            <a:off x="8143900" y="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№1016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39"/>
          <p:cNvSpPr txBox="1">
            <a:spLocks noChangeArrowheads="1"/>
          </p:cNvSpPr>
          <p:nvPr/>
        </p:nvSpPr>
        <p:spPr bwMode="auto">
          <a:xfrm>
            <a:off x="0" y="645789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39"/>
          <p:cNvSpPr txBox="1">
            <a:spLocks noChangeArrowheads="1"/>
          </p:cNvSpPr>
          <p:nvPr/>
        </p:nvSpPr>
        <p:spPr bwMode="auto">
          <a:xfrm>
            <a:off x="0" y="0"/>
            <a:ext cx="74801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№15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000"/>
                            </p:stCondLst>
                            <p:childTnLst>
                              <p:par>
                                <p:cTn id="2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2000"/>
                            </p:stCondLst>
                            <p:childTnLst>
                              <p:par>
                                <p:cTn id="2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2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1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3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>
                      <p:stCondLst>
                        <p:cond delay="indefinite"/>
                      </p:stCondLst>
                      <p:childTnLst>
                        <p:par>
                          <p:cTn id="341" fill="hold">
                            <p:stCondLst>
                              <p:cond delay="0"/>
                            </p:stCondLst>
                            <p:childTnLst>
                              <p:par>
                                <p:cTn id="3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6" fill="hold">
                            <p:stCondLst>
                              <p:cond delay="1000"/>
                            </p:stCondLst>
                            <p:childTnLst>
                              <p:par>
                                <p:cTn id="3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2000"/>
                            </p:stCondLst>
                            <p:childTnLst>
                              <p:par>
                                <p:cTn id="35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>
                      <p:stCondLst>
                        <p:cond delay="indefinite"/>
                      </p:stCondLst>
                      <p:childTnLst>
                        <p:par>
                          <p:cTn id="357" fill="hold">
                            <p:stCondLst>
                              <p:cond delay="0"/>
                            </p:stCondLst>
                            <p:childTnLst>
                              <p:par>
                                <p:cTn id="35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60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5"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6" fill="hold">
                      <p:stCondLst>
                        <p:cond delay="indefinite"/>
                      </p:stCondLst>
                      <p:childTnLst>
                        <p:par>
                          <p:cTn id="367" fill="hold">
                            <p:stCondLst>
                              <p:cond delay="0"/>
                            </p:stCondLst>
                            <p:childTnLst>
                              <p:par>
                                <p:cTn id="3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0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2" fill="hold">
                      <p:stCondLst>
                        <p:cond delay="indefinite"/>
                      </p:stCondLst>
                      <p:childTnLst>
                        <p:par>
                          <p:cTn id="373" fill="hold">
                            <p:stCondLst>
                              <p:cond delay="0"/>
                            </p:stCondLst>
                            <p:childTnLst>
                              <p:par>
                                <p:cTn id="3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8" fill="hold">
                      <p:stCondLst>
                        <p:cond delay="indefinite"/>
                      </p:stCondLst>
                      <p:childTnLst>
                        <p:par>
                          <p:cTn id="379" fill="hold">
                            <p:stCondLst>
                              <p:cond delay="0"/>
                            </p:stCondLst>
                            <p:childTnLst>
                              <p:par>
                                <p:cTn id="3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2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3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4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5" fill="hold">
                      <p:stCondLst>
                        <p:cond delay="indefinite"/>
                      </p:stCondLst>
                      <p:childTnLst>
                        <p:par>
                          <p:cTn id="396" fill="hold">
                            <p:stCondLst>
                              <p:cond delay="0"/>
                            </p:stCondLst>
                            <p:childTnLst>
                              <p:par>
                                <p:cTn id="3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9" dur="1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0" fill="hold">
                      <p:stCondLst>
                        <p:cond delay="indefinite"/>
                      </p:stCondLst>
                      <p:childTnLst>
                        <p:par>
                          <p:cTn id="401" fill="hold">
                            <p:stCondLst>
                              <p:cond delay="0"/>
                            </p:stCondLst>
                            <p:childTnLst>
                              <p:par>
                                <p:cTn id="4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4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6" fill="hold">
                      <p:stCondLst>
                        <p:cond delay="indefinite"/>
                      </p:stCondLst>
                      <p:childTnLst>
                        <p:par>
                          <p:cTn id="407" fill="hold">
                            <p:stCondLst>
                              <p:cond delay="0"/>
                            </p:stCondLst>
                            <p:childTnLst>
                              <p:par>
                                <p:cTn id="4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6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7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8" fill="hold">
                      <p:stCondLst>
                        <p:cond delay="indefinite"/>
                      </p:stCondLst>
                      <p:childTnLst>
                        <p:par>
                          <p:cTn id="419" fill="hold">
                            <p:stCondLst>
                              <p:cond delay="0"/>
                            </p:stCondLst>
                            <p:childTnLst>
                              <p:par>
                                <p:cTn id="4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2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7" dur="1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8" fill="hold">
                      <p:stCondLst>
                        <p:cond delay="indefinite"/>
                      </p:stCondLst>
                      <p:childTnLst>
                        <p:par>
                          <p:cTn id="429" fill="hold">
                            <p:stCondLst>
                              <p:cond delay="0"/>
                            </p:stCondLst>
                            <p:childTnLst>
                              <p:par>
                                <p:cTn id="43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1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2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5" presetClass="emph" presetSubtype="0" repeatCount="3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3" dur="1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4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6" fill="hold">
                      <p:stCondLst>
                        <p:cond delay="indefinite"/>
                      </p:stCondLst>
                      <p:childTnLst>
                        <p:par>
                          <p:cTn id="447" fill="hold">
                            <p:stCondLst>
                              <p:cond delay="0"/>
                            </p:stCondLst>
                            <p:childTnLst>
                              <p:par>
                                <p:cTn id="4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  <p:bldP spid="14" grpId="0" animBg="1"/>
      <p:bldP spid="15" grpId="0" animBg="1"/>
      <p:bldP spid="17" grpId="0" animBg="1"/>
      <p:bldP spid="19" grpId="0" animBg="1"/>
      <p:bldP spid="22" grpId="0" animBg="1"/>
      <p:bldP spid="24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60" grpId="0"/>
      <p:bldP spid="65" grpId="0"/>
      <p:bldP spid="78" grpId="0"/>
      <p:bldP spid="85" grpId="0" animBg="1"/>
      <p:bldP spid="86" grpId="0" animBg="1"/>
      <p:bldP spid="87" grpId="0"/>
      <p:bldP spid="88" grpId="0"/>
      <p:bldP spid="111" grpId="0"/>
      <p:bldP spid="112" grpId="0"/>
      <p:bldP spid="113" grpId="0"/>
      <p:bldP spid="114" grpId="0" animBg="1"/>
      <p:bldP spid="137" grpId="0"/>
      <p:bldP spid="138" grpId="0"/>
      <p:bldP spid="145" grpId="0"/>
      <p:bldP spid="147" grpId="0" animBg="1"/>
      <p:bldP spid="154" grpId="0"/>
      <p:bldP spid="155" grpId="0" animBg="1"/>
      <p:bldP spid="156" grpId="0" animBg="1"/>
      <p:bldP spid="157" grpId="0"/>
      <p:bldP spid="158" grpId="0"/>
      <p:bldP spid="159" grpId="0"/>
      <p:bldP spid="160" grpId="0" animBg="1"/>
      <p:bldP spid="161" grpId="0"/>
      <p:bldP spid="162" grpId="0" animBg="1"/>
      <p:bldP spid="162" grpId="1" animBg="1"/>
      <p:bldP spid="163" grpId="0" animBg="1"/>
      <p:bldP spid="164" grpId="0" animBg="1"/>
      <p:bldP spid="165" grpId="0" animBg="1"/>
      <p:bldP spid="169" grpId="0"/>
      <p:bldP spid="170" grpId="0"/>
      <p:bldP spid="170" grpId="1"/>
      <p:bldP spid="170" grpId="2"/>
      <p:bldP spid="176" grpId="0"/>
      <p:bldP spid="177" grpId="0"/>
      <p:bldP spid="178" grpId="0" animBg="1"/>
      <p:bldP spid="179" grpId="0" animBg="1"/>
      <p:bldP spid="180" grpId="0" animBg="1"/>
      <p:bldP spid="18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(кинематика)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642918"/>
            <a:ext cx="9104287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 ( к  ) /2у1н/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/т1/ Механическое движение. Материальная точка. Система отсчета.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Повторить понятие механического движения и его относительность.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Ввести понятия «система отсчета», «траектория», «путь», «перемещение»,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«материальная точка», «поступательное движение», «кинематика»,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«механика и ее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задача».Повторить правила действия над векторами.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Относительность движения.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Стробоскоп.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Прямолинейное и криволинейное движение.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3. Викторина по бригадам (создать 5 бригад).</a:t>
            </a: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.Два тела одинакового объёма свинцовое и алюминиевое погружены в воду. На какое тело действует большая архимедова сила?</a:t>
            </a: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2.Два тела деревянное и железное по 1кг находятся в воде. На какое из них действует большая выталкивающая сила?</a:t>
            </a: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3.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Кусок льда плавает в стакане. Как изменится уровень воды в стакане после таяния льда?</a:t>
            </a:r>
            <a:endParaRPr lang="ru-RU" sz="2800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4. </a:t>
            </a:r>
            <a:r>
              <a:rPr lang="ru-RU" sz="2800" dirty="0" smtClean="0">
                <a:latin typeface="Times New Roman"/>
                <a:ea typeface="Times New Roman"/>
              </a:rPr>
              <a:t>Деревянный брусок  массой 9 кг, плотностью 900 кг/м</a:t>
            </a:r>
            <a:r>
              <a:rPr lang="ru-RU" sz="2800" baseline="30000" dirty="0" smtClean="0">
                <a:latin typeface="Times New Roman"/>
                <a:ea typeface="Times New Roman"/>
              </a:rPr>
              <a:t>3</a:t>
            </a:r>
            <a:r>
              <a:rPr lang="ru-RU" sz="2800" dirty="0" smtClean="0">
                <a:latin typeface="Times New Roman"/>
                <a:ea typeface="Times New Roman"/>
              </a:rPr>
              <a:t> за нитку полностью погружают в воду. (</a:t>
            </a:r>
            <a:r>
              <a:rPr lang="en-US" sz="2800" dirty="0" smtClean="0">
                <a:latin typeface="Times New Roman"/>
                <a:ea typeface="Times New Roman"/>
              </a:rPr>
              <a:t>V</a:t>
            </a:r>
            <a:r>
              <a:rPr lang="ru-RU" sz="2800" dirty="0" smtClean="0">
                <a:latin typeface="Times New Roman"/>
                <a:ea typeface="Times New Roman"/>
              </a:rPr>
              <a:t>=0,001м</a:t>
            </a:r>
            <a:r>
              <a:rPr lang="ru-RU" sz="2800" baseline="30000" dirty="0" smtClean="0">
                <a:latin typeface="Times New Roman"/>
                <a:ea typeface="Times New Roman"/>
              </a:rPr>
              <a:t>3 </a:t>
            </a:r>
            <a:r>
              <a:rPr lang="ru-RU" sz="2800" dirty="0" smtClean="0">
                <a:latin typeface="Times New Roman"/>
                <a:ea typeface="Times New Roman"/>
              </a:rPr>
              <a:t>)</a:t>
            </a: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5. </a:t>
            </a:r>
            <a:r>
              <a:rPr lang="ru-RU" sz="2800" dirty="0" smtClean="0">
                <a:latin typeface="Times New Roman"/>
                <a:ea typeface="Times New Roman"/>
              </a:rPr>
              <a:t>Тело массой 10 кг лежит на столе и подвешено на резине. Сила натяжения резины 40Н. Каков вес тела?</a:t>
            </a:r>
            <a:endParaRPr lang="ru-RU" sz="28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2800" b="1" dirty="0" smtClean="0">
                <a:latin typeface="Times New Roman"/>
                <a:ea typeface="Times New Roman"/>
                <a:sym typeface="Symbol"/>
              </a:rPr>
              <a:t></a:t>
            </a:r>
            <a:r>
              <a:rPr lang="ru-RU" sz="2800" b="1" dirty="0" smtClean="0">
                <a:latin typeface="Times New Roman"/>
                <a:ea typeface="Times New Roman"/>
              </a:rPr>
              <a:t> 6. </a:t>
            </a:r>
            <a:r>
              <a:rPr lang="ru-RU" sz="2800" dirty="0" smtClean="0">
                <a:latin typeface="Times New Roman"/>
                <a:ea typeface="Times New Roman"/>
              </a:rPr>
              <a:t>Почему деревянная ручка теплее железной?</a:t>
            </a:r>
            <a:endParaRPr lang="ru-RU" sz="2800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(кинематика) </a:t>
            </a:r>
            <a:endParaRPr lang="ru-RU" sz="1000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3786214"/>
          </a:xfrm>
        </p:spPr>
        <p:txBody>
          <a:bodyPr/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 </a:t>
            </a:r>
            <a:endParaRPr lang="ru-RU" sz="1400" dirty="0" smtClean="0"/>
          </a:p>
          <a:p>
            <a:r>
              <a:rPr lang="ru-RU" sz="1400" b="1" dirty="0" smtClean="0"/>
              <a:t> </a:t>
            </a:r>
            <a:endParaRPr lang="ru-RU" sz="1400" dirty="0" smtClean="0"/>
          </a:p>
          <a:p>
            <a:pPr>
              <a:defRPr/>
            </a:pPr>
            <a:endParaRPr lang="ru-RU" sz="1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428604"/>
          <a:ext cx="8643998" cy="5929354"/>
        </p:xfrm>
        <a:graphic>
          <a:graphicData uri="http://schemas.openxmlformats.org/drawingml/2006/table">
            <a:tbl>
              <a:tblPr/>
              <a:tblGrid>
                <a:gridCol w="7858180"/>
                <a:gridCol w="785818"/>
              </a:tblGrid>
              <a:tr h="5435241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Создание проблемной ситуации: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«Что нужно знать, чтобы состоялась встреча космического корабля с планетой?»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демонстрациями и заполнением справочника №1.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Первичная обратная связь по вопросам из учебника стр. 7(1,2,3,4), 9(1,2,3,4),  10(1,2,3), 12(1,2,3,4),  1(1,2,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3,4,5,6,7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).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/работа в бригадах или парами/.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Упр.1(1,2,3) стр.15. ( </a:t>
                      </a:r>
                      <a:r>
                        <a:rPr lang="ru-RU" sz="2400" u="none" strike="noStrike" dirty="0" err="1">
                          <a:latin typeface="Times New Roman"/>
                          <a:ea typeface="Times New Roman"/>
                        </a:rPr>
                        <a:t>дополн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.)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17м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4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41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>
                          <a:latin typeface="Times New Roman"/>
                          <a:ea typeface="Times New Roman"/>
                        </a:rPr>
                        <a:t>. т.1,  $$  1-5,упр.1(1,2,3)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929718" cy="304698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«Что нужно знать, чтобы состоялась встреча космического корабля с планетой?»</a:t>
            </a:r>
            <a:endParaRPr lang="ru-RU" sz="4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0"/>
            <a:ext cx="356388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 rot="740954">
            <a:off x="1031237" y="4701980"/>
            <a:ext cx="7345362" cy="10858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>
              <a:defRPr/>
            </a:pP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5C15"/>
                    </a:gs>
                    <a:gs pos="50000">
                      <a:srgbClr val="238623"/>
                    </a:gs>
                    <a:gs pos="100000">
                      <a:srgbClr val="2BA12B"/>
                    </a:gs>
                  </a:gsLst>
                  <a:lin ang="2700000" scaled="1"/>
                </a:gra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кинематики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155C15"/>
                  </a:gs>
                  <a:gs pos="50000">
                    <a:srgbClr val="238623"/>
                  </a:gs>
                  <a:gs pos="100000">
                    <a:srgbClr val="2BA12B"/>
                  </a:gs>
                </a:gsLst>
                <a:lin ang="2700000" scaled="1"/>
              </a:gra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78579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основные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6273225"/>
            <a:ext cx="60121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0"/>
            <a:ext cx="31872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2155810" y="2571744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Verdana"/>
              </a:rPr>
              <a:t>понятия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Verdana"/>
            </a:endParaRP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571472" y="500042"/>
            <a:ext cx="1285884" cy="7143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928794" y="61976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найти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в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(с)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92080" y="50004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кн. Игорь…                                                    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-36512" y="1428736"/>
            <a:ext cx="7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КИНЕМАТИКА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 часть …  описывающая…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?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… быстро движется?  … быстро разгоняется?                                                              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496" y="2714620"/>
            <a:ext cx="8358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мех. движение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…,  относительно…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282" y="3214686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поступательное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=  … </a:t>
            </a:r>
            <a:r>
              <a:rPr lang="ru-RU" sz="24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все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ru-RU" sz="2400" b="1" cap="all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одинаково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b="1" u="sng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лыжня…  чемодан…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0" y="4071942"/>
            <a:ext cx="87154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М.Т.=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 размеры…        </a:t>
            </a:r>
            <a:r>
              <a:rPr lang="ru-RU" sz="3200" b="1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, яблоко…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357158" y="5000636"/>
            <a:ext cx="1379568" cy="9286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С.О.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74612" y="4769476"/>
            <a:ext cx="5357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 отсчета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 нет   села…)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92080" y="92867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 Марс…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013880" y="4160226"/>
            <a:ext cx="1285884" cy="6429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71670" y="4078338"/>
            <a:ext cx="1214446" cy="7143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27984" y="2204864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почему ?(динамика)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60964" y="5214950"/>
            <a:ext cx="514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система координат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 -2; 6 )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72270" y="5660424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часы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" name="Группа 42"/>
          <p:cNvGrpSpPr/>
          <p:nvPr/>
        </p:nvGrpSpPr>
        <p:grpSpPr>
          <a:xfrm>
            <a:off x="6786578" y="4786322"/>
            <a:ext cx="2143140" cy="1571636"/>
            <a:chOff x="7429520" y="4786322"/>
            <a:chExt cx="2143140" cy="1571636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7966099" y="5981507"/>
              <a:ext cx="71438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Группа 38"/>
            <p:cNvGrpSpPr/>
            <p:nvPr/>
          </p:nvGrpSpPr>
          <p:grpSpPr>
            <a:xfrm>
              <a:off x="7429520" y="4786322"/>
              <a:ext cx="2143140" cy="1571636"/>
              <a:chOff x="7429520" y="4786322"/>
              <a:chExt cx="2143140" cy="1571636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7429520" y="4786322"/>
                <a:ext cx="2143140" cy="1571636"/>
                <a:chOff x="6349324" y="4786322"/>
                <a:chExt cx="2143140" cy="1571636"/>
              </a:xfrm>
            </p:grpSpPr>
            <p:grpSp>
              <p:nvGrpSpPr>
                <p:cNvPr id="32" name="Группа 31"/>
                <p:cNvGrpSpPr/>
                <p:nvPr/>
              </p:nvGrpSpPr>
              <p:grpSpPr>
                <a:xfrm>
                  <a:off x="6349324" y="4786322"/>
                  <a:ext cx="2143140" cy="1571636"/>
                  <a:chOff x="6357950" y="4857760"/>
                  <a:chExt cx="2143140" cy="1571636"/>
                </a:xfrm>
              </p:grpSpPr>
              <p:grpSp>
                <p:nvGrpSpPr>
                  <p:cNvPr id="30" name="Группа 29"/>
                  <p:cNvGrpSpPr/>
                  <p:nvPr/>
                </p:nvGrpSpPr>
                <p:grpSpPr>
                  <a:xfrm>
                    <a:off x="6357950" y="4857760"/>
                    <a:ext cx="2143140" cy="1571636"/>
                    <a:chOff x="6357950" y="4797566"/>
                    <a:chExt cx="2143140" cy="1571636"/>
                  </a:xfrm>
                </p:grpSpPr>
                <p:cxnSp>
                  <p:nvCxnSpPr>
                    <p:cNvPr id="22" name="Прямая со стрелкой 21"/>
                    <p:cNvCxnSpPr/>
                    <p:nvPr/>
                  </p:nvCxnSpPr>
                  <p:spPr>
                    <a:xfrm rot="5400000" flipH="1" flipV="1">
                      <a:off x="6494430" y="5582590"/>
                      <a:ext cx="1571636" cy="1588"/>
                    </a:xfrm>
                    <a:prstGeom prst="straightConnector1">
                      <a:avLst/>
                    </a:prstGeom>
                    <a:ln w="635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Прямая со стрелкой 23"/>
                    <p:cNvCxnSpPr/>
                    <p:nvPr/>
                  </p:nvCxnSpPr>
                  <p:spPr>
                    <a:xfrm>
                      <a:off x="6357950" y="6000768"/>
                      <a:ext cx="2143140" cy="1588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3" name="Прямая соединительная линия 32"/>
                  <p:cNvCxnSpPr/>
                  <p:nvPr/>
                </p:nvCxnSpPr>
                <p:spPr>
                  <a:xfrm rot="5400000">
                    <a:off x="7069715" y="6053729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Прямая соединительная линия 34"/>
                  <p:cNvCxnSpPr/>
                  <p:nvPr/>
                </p:nvCxnSpPr>
                <p:spPr>
                  <a:xfrm rot="10800000">
                    <a:off x="7244172" y="5912078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Прямая соединительная линия 36"/>
                  <p:cNvCxnSpPr/>
                  <p:nvPr/>
                </p:nvCxnSpPr>
                <p:spPr>
                  <a:xfrm rot="10800000">
                    <a:off x="7242218" y="5760926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Прямая соединительная линия 37"/>
                  <p:cNvCxnSpPr/>
                  <p:nvPr/>
                </p:nvCxnSpPr>
                <p:spPr>
                  <a:xfrm rot="10800000">
                    <a:off x="7244172" y="5622188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Прямая соединительная линия 39"/>
                  <p:cNvCxnSpPr/>
                  <p:nvPr/>
                </p:nvCxnSpPr>
                <p:spPr>
                  <a:xfrm rot="10800000">
                    <a:off x="7245264" y="5471036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Прямая соединительная линия 40"/>
                  <p:cNvCxnSpPr/>
                  <p:nvPr/>
                </p:nvCxnSpPr>
                <p:spPr>
                  <a:xfrm rot="10800000">
                    <a:off x="7245264" y="5338985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Прямая соединительная линия 41"/>
                  <p:cNvCxnSpPr/>
                  <p:nvPr/>
                </p:nvCxnSpPr>
                <p:spPr>
                  <a:xfrm rot="10800000">
                    <a:off x="7244172" y="5176427"/>
                    <a:ext cx="71438" cy="1588"/>
                  </a:xfrm>
                  <a:prstGeom prst="line">
                    <a:avLst/>
                  </a:prstGeom>
                  <a:ln w="38100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Прямая соединительная линия 44"/>
                  <p:cNvCxnSpPr/>
                  <p:nvPr/>
                </p:nvCxnSpPr>
                <p:spPr>
                  <a:xfrm rot="5400000" flipH="1" flipV="1">
                    <a:off x="6425418" y="5642784"/>
                    <a:ext cx="1000132" cy="1588"/>
                  </a:xfrm>
                  <a:prstGeom prst="line">
                    <a:avLst/>
                  </a:prstGeom>
                  <a:ln w="28575">
                    <a:solidFill>
                      <a:srgbClr val="006600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47" name="Прямая соединительная линия 46"/>
                <p:cNvCxnSpPr/>
                <p:nvPr/>
              </p:nvCxnSpPr>
              <p:spPr>
                <a:xfrm rot="10800000">
                  <a:off x="6858016" y="5118475"/>
                  <a:ext cx="571504" cy="158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9" name="Пятно 1 48"/>
              <p:cNvSpPr/>
              <p:nvPr/>
            </p:nvSpPr>
            <p:spPr>
              <a:xfrm>
                <a:off x="7981342" y="5091756"/>
                <a:ext cx="45719" cy="71438"/>
              </a:xfrm>
              <a:prstGeom prst="irregularSeal1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8" name="Group 62"/>
          <p:cNvGrpSpPr>
            <a:grpSpLocks/>
          </p:cNvGrpSpPr>
          <p:nvPr/>
        </p:nvGrpSpPr>
        <p:grpSpPr bwMode="auto">
          <a:xfrm>
            <a:off x="8022040" y="1124744"/>
            <a:ext cx="894599" cy="1214446"/>
            <a:chOff x="3819" y="6600"/>
            <a:chExt cx="874" cy="796"/>
          </a:xfrm>
        </p:grpSpPr>
        <p:sp>
          <p:nvSpPr>
            <p:cNvPr id="51" name="Line 69"/>
            <p:cNvSpPr>
              <a:spLocks noChangeShapeType="1"/>
            </p:cNvSpPr>
            <p:nvPr/>
          </p:nvSpPr>
          <p:spPr bwMode="auto">
            <a:xfrm>
              <a:off x="3819" y="6739"/>
              <a:ext cx="361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2" name="Group 63"/>
            <p:cNvGrpSpPr>
              <a:grpSpLocks/>
            </p:cNvGrpSpPr>
            <p:nvPr/>
          </p:nvGrpSpPr>
          <p:grpSpPr bwMode="auto">
            <a:xfrm>
              <a:off x="3977" y="6600"/>
              <a:ext cx="716" cy="796"/>
              <a:chOff x="3977" y="6600"/>
              <a:chExt cx="716" cy="796"/>
            </a:xfrm>
          </p:grpSpPr>
          <p:sp>
            <p:nvSpPr>
              <p:cNvPr id="53" name="Rectangle 68"/>
              <p:cNvSpPr>
                <a:spLocks noChangeArrowheads="1"/>
              </p:cNvSpPr>
              <p:nvPr/>
            </p:nvSpPr>
            <p:spPr bwMode="auto">
              <a:xfrm>
                <a:off x="4136" y="6900"/>
                <a:ext cx="223" cy="196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4" name="Line 67"/>
              <p:cNvSpPr>
                <a:spLocks noChangeShapeType="1"/>
              </p:cNvSpPr>
              <p:nvPr/>
            </p:nvSpPr>
            <p:spPr bwMode="auto">
              <a:xfrm>
                <a:off x="4234" y="7003"/>
                <a:ext cx="0" cy="393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5" name="Line 66"/>
              <p:cNvSpPr>
                <a:spLocks noChangeShapeType="1"/>
              </p:cNvSpPr>
              <p:nvPr/>
            </p:nvSpPr>
            <p:spPr bwMode="auto">
              <a:xfrm flipV="1">
                <a:off x="4244" y="6600"/>
                <a:ext cx="0" cy="39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6" name="Line 65"/>
              <p:cNvSpPr>
                <a:spLocks noChangeShapeType="1"/>
              </p:cNvSpPr>
              <p:nvPr/>
            </p:nvSpPr>
            <p:spPr bwMode="auto">
              <a:xfrm>
                <a:off x="4306" y="6991"/>
                <a:ext cx="387" cy="2"/>
              </a:xfrm>
              <a:prstGeom prst="line">
                <a:avLst/>
              </a:prstGeom>
              <a:noFill/>
              <a:ln w="57150">
                <a:solidFill>
                  <a:srgbClr val="00CC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64"/>
              <p:cNvSpPr>
                <a:spLocks noChangeShapeType="1"/>
              </p:cNvSpPr>
              <p:nvPr/>
            </p:nvSpPr>
            <p:spPr bwMode="auto">
              <a:xfrm flipH="1">
                <a:off x="3977" y="6997"/>
                <a:ext cx="224" cy="0"/>
              </a:xfrm>
              <a:prstGeom prst="line">
                <a:avLst/>
              </a:prstGeom>
              <a:noFill/>
              <a:ln w="9525">
                <a:solidFill>
                  <a:srgbClr val="9933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58" name="Группа 57"/>
          <p:cNvGrpSpPr/>
          <p:nvPr/>
        </p:nvGrpSpPr>
        <p:grpSpPr>
          <a:xfrm>
            <a:off x="8194864" y="2428460"/>
            <a:ext cx="428628" cy="307777"/>
            <a:chOff x="2714612" y="4429132"/>
            <a:chExt cx="428628" cy="307777"/>
          </a:xfrm>
        </p:grpSpPr>
        <p:sp>
          <p:nvSpPr>
            <p:cNvPr id="59" name="TextBox 58"/>
            <p:cNvSpPr txBox="1"/>
            <p:nvPr/>
          </p:nvSpPr>
          <p:spPr>
            <a:xfrm>
              <a:off x="2714612" y="4429132"/>
              <a:ext cx="4286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 стрелкой 59"/>
            <p:cNvCxnSpPr/>
            <p:nvPr/>
          </p:nvCxnSpPr>
          <p:spPr>
            <a:xfrm>
              <a:off x="2786050" y="4500570"/>
              <a:ext cx="285752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/>
          <p:cNvGrpSpPr/>
          <p:nvPr/>
        </p:nvGrpSpPr>
        <p:grpSpPr>
          <a:xfrm>
            <a:off x="8407468" y="1052736"/>
            <a:ext cx="357190" cy="307777"/>
            <a:chOff x="3357554" y="2143116"/>
            <a:chExt cx="357190" cy="307777"/>
          </a:xfrm>
        </p:grpSpPr>
        <p:sp>
          <p:nvSpPr>
            <p:cNvPr id="62" name="TextBox 61"/>
            <p:cNvSpPr txBox="1"/>
            <p:nvPr/>
          </p:nvSpPr>
          <p:spPr>
            <a:xfrm>
              <a:off x="3357554" y="2143116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1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>
              <a:off x="3428992" y="2165141"/>
              <a:ext cx="285752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/>
          <p:nvPr/>
        </p:nvGrpSpPr>
        <p:grpSpPr>
          <a:xfrm>
            <a:off x="7917029" y="1681063"/>
            <a:ext cx="471395" cy="307777"/>
            <a:chOff x="2000232" y="2521008"/>
            <a:chExt cx="471395" cy="307777"/>
          </a:xfrm>
        </p:grpSpPr>
        <p:cxnSp>
          <p:nvCxnSpPr>
            <p:cNvPr id="65" name="Прямая со стрелкой 64"/>
            <p:cNvCxnSpPr/>
            <p:nvPr/>
          </p:nvCxnSpPr>
          <p:spPr>
            <a:xfrm>
              <a:off x="2028807" y="2560631"/>
              <a:ext cx="288000" cy="1588"/>
            </a:xfrm>
            <a:prstGeom prst="straightConnector1">
              <a:avLst/>
            </a:prstGeom>
            <a:ln w="25400">
              <a:solidFill>
                <a:schemeClr val="accent6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2000232" y="2521008"/>
              <a:ext cx="4713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baseline="-25000" dirty="0" err="1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1400" b="1" baseline="-25000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8656703" y="1772816"/>
            <a:ext cx="465192" cy="461665"/>
            <a:chOff x="5880554" y="2367908"/>
            <a:chExt cx="465192" cy="461665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5880554" y="2367908"/>
              <a:ext cx="46519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30000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endParaRPr lang="ru-RU" dirty="0">
                <a:solidFill>
                  <a:srgbClr val="000000"/>
                </a:solidFill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5929322" y="2500306"/>
              <a:ext cx="288000" cy="1588"/>
            </a:xfrm>
            <a:prstGeom prst="straightConnector1">
              <a:avLst/>
            </a:prstGeom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2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2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2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2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2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2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3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5" grpId="0"/>
      <p:bldP spid="25" grpId="1"/>
      <p:bldP spid="26" grpId="0"/>
      <p:bldP spid="27" grpId="0" build="p"/>
      <p:bldP spid="28" grpId="0"/>
      <p:bldP spid="29" grpId="0"/>
      <p:bldP spid="31" grpId="0"/>
      <p:bldP spid="1026" grpId="0" animBg="1"/>
      <p:bldP spid="11" grpId="0"/>
      <p:bldP spid="12" grpId="0"/>
      <p:bldP spid="18" grpId="0"/>
      <p:bldP spid="19" grpId="0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/>
          <p:cNvSpPr>
            <a:spLocks/>
          </p:cNvSpPr>
          <p:nvPr/>
        </p:nvSpPr>
        <p:spPr bwMode="auto">
          <a:xfrm>
            <a:off x="887413" y="245896"/>
            <a:ext cx="2993128" cy="4477035"/>
          </a:xfrm>
          <a:custGeom>
            <a:avLst/>
            <a:gdLst/>
            <a:ahLst/>
            <a:cxnLst>
              <a:cxn ang="0">
                <a:pos x="0" y="996"/>
              </a:cxn>
              <a:cxn ang="0">
                <a:pos x="530" y="98"/>
              </a:cxn>
              <a:cxn ang="0">
                <a:pos x="1336" y="409"/>
              </a:cxn>
            </a:cxnLst>
            <a:rect l="0" t="0" r="r" b="b"/>
            <a:pathLst>
              <a:path w="1336" h="996">
                <a:moveTo>
                  <a:pt x="0" y="996"/>
                </a:moveTo>
                <a:cubicBezTo>
                  <a:pt x="153" y="596"/>
                  <a:pt x="307" y="196"/>
                  <a:pt x="530" y="98"/>
                </a:cubicBezTo>
                <a:cubicBezTo>
                  <a:pt x="753" y="0"/>
                  <a:pt x="1044" y="204"/>
                  <a:pt x="1336" y="409"/>
                </a:cubicBezTo>
              </a:path>
            </a:pathLst>
          </a:custGeom>
          <a:noFill/>
          <a:ln w="50800" cmpd="sng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 flipV="1">
            <a:off x="881062" y="2014112"/>
            <a:ext cx="3015507" cy="269295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000"/>
          </a:p>
        </p:txBody>
      </p:sp>
      <p:sp>
        <p:nvSpPr>
          <p:cNvPr id="2052" name="AutoShape 4"/>
          <p:cNvSpPr>
            <a:spLocks/>
          </p:cNvSpPr>
          <p:nvPr/>
        </p:nvSpPr>
        <p:spPr bwMode="auto">
          <a:xfrm>
            <a:off x="3929058" y="357166"/>
            <a:ext cx="4929222" cy="642942"/>
          </a:xfrm>
          <a:prstGeom prst="accentBorderCallout1">
            <a:avLst>
              <a:gd name="adj1" fmla="val 37815"/>
              <a:gd name="adj2" fmla="val -955"/>
              <a:gd name="adj3" fmla="val 63195"/>
              <a:gd name="adj4" fmla="val -23110"/>
            </a:avLst>
          </a:prstGeom>
          <a:noFill/>
          <a:ln w="12700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Траектория = линия…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" name="AutoShape 5"/>
          <p:cNvSpPr>
            <a:spLocks/>
          </p:cNvSpPr>
          <p:nvPr/>
        </p:nvSpPr>
        <p:spPr bwMode="auto">
          <a:xfrm>
            <a:off x="2456220" y="3145528"/>
            <a:ext cx="6687780" cy="571504"/>
          </a:xfrm>
          <a:prstGeom prst="borderCallout1">
            <a:avLst>
              <a:gd name="adj1" fmla="val -6889"/>
              <a:gd name="adj2" fmla="val 5883"/>
              <a:gd name="adj3" fmla="val -85874"/>
              <a:gd name="adj4" fmla="val 13837"/>
            </a:avLst>
          </a:prstGeom>
          <a:noFill/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Перемещение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вектор…,н….к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836720" y="2259553"/>
            <a:ext cx="571504" cy="571504"/>
            <a:chOff x="4000496" y="2000240"/>
            <a:chExt cx="642942" cy="584775"/>
          </a:xfrm>
        </p:grpSpPr>
        <p:sp>
          <p:nvSpPr>
            <p:cNvPr id="6" name="TextBox 5"/>
            <p:cNvSpPr txBox="1"/>
            <p:nvPr/>
          </p:nvSpPr>
          <p:spPr>
            <a:xfrm>
              <a:off x="4000496" y="2000240"/>
              <a:ext cx="642942" cy="584775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/>
          <p:cNvSpPr txBox="1"/>
          <p:nvPr/>
        </p:nvSpPr>
        <p:spPr>
          <a:xfrm>
            <a:off x="4427984" y="1412776"/>
            <a:ext cx="345638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длина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…       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метрах…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(5км)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1023119"/>
            <a:ext cx="371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Лыжня… молния…трек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4282" y="4500570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86182" y="1500174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033250" y="3801814"/>
            <a:ext cx="2499190" cy="923330"/>
            <a:chOff x="2428860" y="3929066"/>
            <a:chExt cx="249919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2428860" y="3929066"/>
              <a:ext cx="2499190" cy="92333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5400" dirty="0" smtClean="0">
                  <a:latin typeface="Times New Roman" pitchFamily="18" charset="0"/>
                  <a:cs typeface="Times New Roman" pitchFamily="18" charset="0"/>
                </a:rPr>
                <a:t>,  a,   F</a:t>
              </a:r>
              <a:endParaRPr lang="ru-RU" sz="5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561286" y="4205224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 стрелкой 15"/>
            <p:cNvCxnSpPr/>
            <p:nvPr/>
          </p:nvCxnSpPr>
          <p:spPr>
            <a:xfrm>
              <a:off x="4357686" y="4070390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 стрелкой 16"/>
            <p:cNvCxnSpPr/>
            <p:nvPr/>
          </p:nvCxnSpPr>
          <p:spPr>
            <a:xfrm>
              <a:off x="3325804" y="4213266"/>
              <a:ext cx="317502" cy="1552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/>
        </p:nvSpPr>
        <p:spPr>
          <a:xfrm>
            <a:off x="2195736" y="4437112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V,  S,   t.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скаляр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2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205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1" grpId="0" animBg="1"/>
      <p:bldP spid="2052" grpId="0" animBg="1"/>
      <p:bldP spid="2053" grpId="0" animBg="1"/>
      <p:bldP spid="2053" grpId="1" animBg="1"/>
      <p:bldP spid="10" grpId="0" animBg="1"/>
      <p:bldP spid="11" grpId="0"/>
      <p:bldP spid="12" grpId="0"/>
      <p:bldP spid="13" grpId="0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Скругленный прямоугольник 96"/>
          <p:cNvSpPr/>
          <p:nvPr/>
        </p:nvSpPr>
        <p:spPr>
          <a:xfrm>
            <a:off x="3857620" y="2571744"/>
            <a:ext cx="4429156" cy="785818"/>
          </a:xfrm>
          <a:prstGeom prst="roundRect">
            <a:avLst/>
          </a:prstGeom>
          <a:solidFill>
            <a:srgbClr val="92D05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Скругленный прямоугольник 95"/>
          <p:cNvSpPr/>
          <p:nvPr/>
        </p:nvSpPr>
        <p:spPr>
          <a:xfrm>
            <a:off x="5429256" y="1214422"/>
            <a:ext cx="2786082" cy="785818"/>
          </a:xfrm>
          <a:prstGeom prst="roundRect">
            <a:avLst/>
          </a:prstGeom>
          <a:solidFill>
            <a:srgbClr val="FFFF0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857224" y="1142984"/>
            <a:ext cx="2286016" cy="785818"/>
          </a:xfrm>
          <a:prstGeom prst="roundRect">
            <a:avLst/>
          </a:prstGeom>
          <a:solidFill>
            <a:srgbClr val="7030A0">
              <a:alpha val="7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51060" y="784328"/>
            <a:ext cx="85928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1560015" y="784328"/>
            <a:ext cx="1073637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758490" y="816288"/>
            <a:ext cx="1867680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>
            <a:off x="6817009" y="571480"/>
            <a:ext cx="1318123" cy="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6109898" y="571480"/>
            <a:ext cx="698033" cy="0"/>
          </a:xfrm>
          <a:prstGeom prst="line">
            <a:avLst/>
          </a:prstGeom>
          <a:noFill/>
          <a:ln w="444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>
            <a:off x="6825584" y="597199"/>
            <a:ext cx="567172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scene3d>
            <a:camera prst="orthographicFront">
              <a:rot lat="0" lon="0" rev="27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V="1">
            <a:off x="5829094" y="3849837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>
            <a:off x="5818889" y="3895546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V="1">
            <a:off x="5847804" y="3970343"/>
            <a:ext cx="1195736" cy="1028458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>
            <a:off x="7048580" y="4145765"/>
            <a:ext cx="370797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7"/>
          <p:cNvGrpSpPr/>
          <p:nvPr/>
        </p:nvGrpSpPr>
        <p:grpSpPr>
          <a:xfrm>
            <a:off x="1071538" y="324129"/>
            <a:ext cx="571504" cy="461665"/>
            <a:chOff x="4000496" y="2000241"/>
            <a:chExt cx="642942" cy="472386"/>
          </a:xfrm>
        </p:grpSpPr>
        <p:sp>
          <p:nvSpPr>
            <p:cNvPr id="39" name="TextBox 38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0"/>
          <p:cNvGrpSpPr/>
          <p:nvPr/>
        </p:nvGrpSpPr>
        <p:grpSpPr>
          <a:xfrm>
            <a:off x="1928794" y="285728"/>
            <a:ext cx="571504" cy="461665"/>
            <a:chOff x="4000496" y="2000241"/>
            <a:chExt cx="642942" cy="472386"/>
          </a:xfrm>
        </p:grpSpPr>
        <p:sp>
          <p:nvSpPr>
            <p:cNvPr id="42" name="TextBox 41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220FB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43"/>
          <p:cNvGrpSpPr/>
          <p:nvPr/>
        </p:nvGrpSpPr>
        <p:grpSpPr>
          <a:xfrm>
            <a:off x="971599" y="1196752"/>
            <a:ext cx="2357454" cy="584775"/>
            <a:chOff x="4012206" y="2000237"/>
            <a:chExt cx="642942" cy="1314724"/>
          </a:xfrm>
        </p:grpSpPr>
        <p:sp>
          <p:nvSpPr>
            <p:cNvPr id="45" name="TextBox 44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Прямая со стрелкой 45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>
            <a:off x="1773152" y="1218795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2540868" y="1221993"/>
            <a:ext cx="388058" cy="2352"/>
          </a:xfrm>
          <a:prstGeom prst="straightConnector1">
            <a:avLst/>
          </a:prstGeom>
          <a:ln>
            <a:solidFill>
              <a:srgbClr val="0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51"/>
          <p:cNvGrpSpPr/>
          <p:nvPr/>
        </p:nvGrpSpPr>
        <p:grpSpPr>
          <a:xfrm>
            <a:off x="2500298" y="2110079"/>
            <a:ext cx="571504" cy="461665"/>
            <a:chOff x="4000496" y="2000241"/>
            <a:chExt cx="642942" cy="472386"/>
          </a:xfrm>
        </p:grpSpPr>
        <p:sp>
          <p:nvSpPr>
            <p:cNvPr id="53" name="TextBox 52"/>
            <p:cNvSpPr txBox="1"/>
            <p:nvPr/>
          </p:nvSpPr>
          <p:spPr>
            <a:xfrm>
              <a:off x="4000496" y="2000241"/>
              <a:ext cx="642942" cy="4723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1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0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3"/>
          <p:cNvGrpSpPr/>
          <p:nvPr/>
        </p:nvGrpSpPr>
        <p:grpSpPr>
          <a:xfrm>
            <a:off x="5715008" y="1322237"/>
            <a:ext cx="2478900" cy="584775"/>
            <a:chOff x="6236504" y="2201283"/>
            <a:chExt cx="2478900" cy="584775"/>
          </a:xfrm>
        </p:grpSpPr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7171064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>
              <a:off x="8086110" y="2246363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236504" y="2201283"/>
              <a:ext cx="247890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0"/>
            <p:cNvSpPr>
              <a:spLocks noChangeShapeType="1"/>
            </p:cNvSpPr>
            <p:nvPr/>
          </p:nvSpPr>
          <p:spPr bwMode="auto">
            <a:xfrm>
              <a:off x="6286512" y="2235913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4"/>
          <p:cNvGrpSpPr/>
          <p:nvPr/>
        </p:nvGrpSpPr>
        <p:grpSpPr>
          <a:xfrm>
            <a:off x="8072462" y="142852"/>
            <a:ext cx="714380" cy="584775"/>
            <a:chOff x="6858016" y="3000372"/>
            <a:chExt cx="714380" cy="584775"/>
          </a:xfrm>
        </p:grpSpPr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6944814" y="3054964"/>
              <a:ext cx="400113" cy="25981"/>
            </a:xfrm>
            <a:prstGeom prst="lin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6858016" y="3000372"/>
              <a:ext cx="71438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" name="Группа 70"/>
          <p:cNvGrpSpPr/>
          <p:nvPr/>
        </p:nvGrpSpPr>
        <p:grpSpPr>
          <a:xfrm>
            <a:off x="5214942" y="285728"/>
            <a:ext cx="857256" cy="584775"/>
            <a:chOff x="6215074" y="3571876"/>
            <a:chExt cx="857256" cy="584775"/>
          </a:xfrm>
        </p:grpSpPr>
        <p:sp>
          <p:nvSpPr>
            <p:cNvPr id="67" name="Line 21"/>
            <p:cNvSpPr>
              <a:spLocks noChangeShapeType="1"/>
            </p:cNvSpPr>
            <p:nvPr/>
          </p:nvSpPr>
          <p:spPr bwMode="auto">
            <a:xfrm>
              <a:off x="6402092" y="3629666"/>
              <a:ext cx="400113" cy="25981"/>
            </a:xfrm>
            <a:prstGeom prst="line">
              <a:avLst/>
            </a:prstGeom>
            <a:noFill/>
            <a:ln w="444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6215074" y="3571876"/>
              <a:ext cx="857256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Группа 72"/>
          <p:cNvGrpSpPr/>
          <p:nvPr/>
        </p:nvGrpSpPr>
        <p:grpSpPr>
          <a:xfrm>
            <a:off x="7500958" y="714356"/>
            <a:ext cx="642942" cy="584775"/>
            <a:chOff x="6215074" y="4357694"/>
            <a:chExt cx="642942" cy="584775"/>
          </a:xfrm>
        </p:grpSpPr>
        <p:sp>
          <p:nvSpPr>
            <p:cNvPr id="68" name="Line 22"/>
            <p:cNvSpPr>
              <a:spLocks noChangeShapeType="1"/>
            </p:cNvSpPr>
            <p:nvPr/>
          </p:nvSpPr>
          <p:spPr bwMode="auto">
            <a:xfrm>
              <a:off x="6215074" y="4384990"/>
              <a:ext cx="400113" cy="25981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6215074" y="4357694"/>
              <a:ext cx="64294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4000496" y="845733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РАВНО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действующая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87"/>
          <p:cNvGrpSpPr/>
          <p:nvPr/>
        </p:nvGrpSpPr>
        <p:grpSpPr>
          <a:xfrm>
            <a:off x="4000496" y="2571744"/>
            <a:ext cx="4429156" cy="769441"/>
            <a:chOff x="928662" y="5214950"/>
            <a:chExt cx="4429156" cy="769441"/>
          </a:xfrm>
        </p:grpSpPr>
        <p:grpSp>
          <p:nvGrpSpPr>
            <p:cNvPr id="11" name="Группа 76"/>
            <p:cNvGrpSpPr/>
            <p:nvPr/>
          </p:nvGrpSpPr>
          <p:grpSpPr>
            <a:xfrm>
              <a:off x="1071538" y="5375528"/>
              <a:ext cx="2554559" cy="36431"/>
              <a:chOff x="6286512" y="2235913"/>
              <a:chExt cx="2554559" cy="36431"/>
            </a:xfrm>
          </p:grpSpPr>
          <p:sp>
            <p:nvSpPr>
              <p:cNvPr id="78" name="Line 21"/>
              <p:cNvSpPr>
                <a:spLocks noChangeShapeType="1"/>
              </p:cNvSpPr>
              <p:nvPr/>
            </p:nvSpPr>
            <p:spPr bwMode="auto">
              <a:xfrm>
                <a:off x="7266600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22"/>
              <p:cNvSpPr>
                <a:spLocks noChangeShapeType="1"/>
              </p:cNvSpPr>
              <p:nvPr/>
            </p:nvSpPr>
            <p:spPr bwMode="auto">
              <a:xfrm>
                <a:off x="8440958" y="224636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20"/>
              <p:cNvSpPr>
                <a:spLocks noChangeShapeType="1"/>
              </p:cNvSpPr>
              <p:nvPr/>
            </p:nvSpPr>
            <p:spPr bwMode="auto">
              <a:xfrm>
                <a:off x="6286512" y="2235913"/>
                <a:ext cx="400113" cy="25981"/>
              </a:xfrm>
              <a:prstGeom prst="line">
                <a:avLst/>
              </a:prstGeom>
              <a:noFill/>
              <a:ln w="444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2" name="Прямоугольник 81"/>
            <p:cNvSpPr/>
            <p:nvPr/>
          </p:nvSpPr>
          <p:spPr>
            <a:xfrm>
              <a:off x="928662" y="5214950"/>
              <a:ext cx="442915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sz="4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 берега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3" name="Прямоугольник 82"/>
          <p:cNvSpPr/>
          <p:nvPr/>
        </p:nvSpPr>
        <p:spPr>
          <a:xfrm>
            <a:off x="6929454" y="3941129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86"/>
          <p:cNvGrpSpPr/>
          <p:nvPr/>
        </p:nvGrpSpPr>
        <p:grpSpPr>
          <a:xfrm>
            <a:off x="6881954" y="3214686"/>
            <a:ext cx="857256" cy="707886"/>
            <a:chOff x="5143504" y="3357562"/>
            <a:chExt cx="857256" cy="707886"/>
          </a:xfrm>
        </p:grpSpPr>
        <p:sp>
          <p:nvSpPr>
            <p:cNvPr id="310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Группа 85"/>
          <p:cNvGrpSpPr/>
          <p:nvPr/>
        </p:nvGrpSpPr>
        <p:grpSpPr>
          <a:xfrm>
            <a:off x="4953128" y="3643314"/>
            <a:ext cx="1071570" cy="707886"/>
            <a:chOff x="2428860" y="4207664"/>
            <a:chExt cx="1071570" cy="707886"/>
          </a:xfrm>
        </p:grpSpPr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2530792" y="4374484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428860" y="4207664"/>
              <a:ext cx="1071570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теч</a:t>
              </a:r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72910" y="5623544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первого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второй…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2714580" y="5956612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Начало первого… с концом последнего!!!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38286" y="5143512"/>
            <a:ext cx="83582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Сложение векторов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правило треугольника!!!)</a:t>
            </a:r>
            <a:endParaRPr lang="ru-RU" sz="2800" b="1" i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7158" y="2571744"/>
            <a:ext cx="30003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3км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5км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5429256" y="1857364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50Н-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30Н=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20Н</a:t>
            </a:r>
            <a:endParaRPr lang="ru-RU" sz="4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теч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1536E-6 L 5.55556E-7 0.1919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06 0.0104 C 0.01337 0.02914 0.06597 0.04902 0.09601 0.04902 C 0.12587 0.04902 0.13264 0.01595 0.14063 0.0104 " pathEditMode="relative" rAng="0" ptsTypes="aaA">
                                      <p:cBhvr>
                                        <p:cTn id="113" dur="2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1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301 L -0.00156 0.04371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30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3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0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000"/>
                            </p:stCondLst>
                            <p:childTnLst>
                              <p:par>
                                <p:cTn id="18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4000"/>
                            </p:stCondLst>
                            <p:childTnLst>
                              <p:par>
                                <p:cTn id="18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2000" tmFilter="0, 0; .2, .5; .8, .5; 1, 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1000" autoRev="1" fill="hold"/>
                                        <p:tgtEl>
                                          <p:spTgt spid="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6000"/>
                            </p:stCondLst>
                            <p:childTnLst>
                              <p:par>
                                <p:cTn id="189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3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7086E-6 L 0.66285 0.02891 " pathEditMode="relative" rAng="0" ptsTypes="AA">
                                      <p:cBhvr>
                                        <p:cTn id="2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" y="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8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6" dur="2000" fill="hold"/>
                                        <p:tgtEl>
                                          <p:spTgt spid="3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6" grpId="0" animBg="1"/>
      <p:bldP spid="95" grpId="0" animBg="1"/>
      <p:bldP spid="3077" grpId="0" animBg="1"/>
      <p:bldP spid="3078" grpId="0" animBg="1"/>
      <p:bldP spid="3079" grpId="0" animBg="1"/>
      <p:bldP spid="3079" grpId="1" animBg="1"/>
      <p:bldP spid="3079" grpId="2" animBg="1"/>
      <p:bldP spid="3089" grpId="0" animBg="1"/>
      <p:bldP spid="3090" grpId="0" animBg="1"/>
      <p:bldP spid="3090" grpId="1" animBg="1"/>
      <p:bldP spid="3091" grpId="0" animBg="1"/>
      <p:bldP spid="3091" grpId="1" animBg="1"/>
      <p:bldP spid="3098" grpId="0" animBg="1"/>
      <p:bldP spid="3099" grpId="0" animBg="1"/>
      <p:bldP spid="3100" grpId="0" animBg="1"/>
      <p:bldP spid="3100" grpId="1" animBg="1"/>
      <p:bldP spid="3100" grpId="2" animBg="1"/>
      <p:bldP spid="3106" grpId="0" animBg="1"/>
      <p:bldP spid="76" grpId="0"/>
      <p:bldP spid="83" grpId="0"/>
      <p:bldP spid="89" grpId="0"/>
      <p:bldP spid="89" grpId="1"/>
      <p:bldP spid="90" grpId="0"/>
      <p:bldP spid="90" grpId="1"/>
      <p:bldP spid="91" grpId="0"/>
      <p:bldP spid="58" grpId="0"/>
      <p:bldP spid="74" grpId="0"/>
      <p:bldP spid="74" grpId="1"/>
      <p:bldP spid="8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Скругленный прямоугольник 38"/>
          <p:cNvSpPr/>
          <p:nvPr/>
        </p:nvSpPr>
        <p:spPr>
          <a:xfrm>
            <a:off x="251520" y="4731414"/>
            <a:ext cx="4929222" cy="785818"/>
          </a:xfrm>
          <a:prstGeom prst="roundRect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106564" y="714356"/>
            <a:ext cx="0" cy="3071834"/>
          </a:xfrm>
          <a:prstGeom prst="line">
            <a:avLst/>
          </a:prstGeom>
          <a:noFill/>
          <a:ln w="9525">
            <a:solidFill>
              <a:srgbClr val="C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928662" y="3537283"/>
            <a:ext cx="378621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3713804" y="2266656"/>
            <a:ext cx="0" cy="1296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>
            <a:off x="1083359" y="2577211"/>
            <a:ext cx="27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1038884" y="1283287"/>
            <a:ext cx="1044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858779" y="1146981"/>
            <a:ext cx="23205" cy="239227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 flipV="1">
            <a:off x="1857356" y="1285860"/>
            <a:ext cx="1868396" cy="1287367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/>
          <p:cNvSpPr>
            <a:spLocks/>
          </p:cNvSpPr>
          <p:nvPr/>
        </p:nvSpPr>
        <p:spPr bwMode="auto">
          <a:xfrm rot="5341844">
            <a:off x="2673000" y="2530827"/>
            <a:ext cx="270535" cy="1754623"/>
          </a:xfrm>
          <a:prstGeom prst="leftBrace">
            <a:avLst>
              <a:gd name="adj1" fmla="val 54532"/>
              <a:gd name="adj2" fmla="val 50000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AutoShape 11"/>
          <p:cNvSpPr>
            <a:spLocks/>
          </p:cNvSpPr>
          <p:nvPr/>
        </p:nvSpPr>
        <p:spPr bwMode="auto">
          <a:xfrm rot="-10835233">
            <a:off x="1149648" y="1303394"/>
            <a:ext cx="140958" cy="1302832"/>
          </a:xfrm>
          <a:prstGeom prst="leftBrace">
            <a:avLst>
              <a:gd name="adj1" fmla="val 33594"/>
              <a:gd name="adj2" fmla="val 50000"/>
            </a:avLst>
          </a:prstGeom>
          <a:noFill/>
          <a:ln w="317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27184" y="2786058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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2654" y="1731334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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72132" y="857232"/>
            <a:ext cx="2714644" cy="1200329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228599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=2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7552" y="1071546"/>
            <a:ext cx="928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=6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214686"/>
            <a:ext cx="785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(м)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2468" y="3462692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571604" y="3500438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102032" y="285728"/>
            <a:ext cx="7857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 м)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6" name="AutoShape 12"/>
          <p:cNvSpPr>
            <a:spLocks/>
          </p:cNvSpPr>
          <p:nvPr/>
        </p:nvSpPr>
        <p:spPr bwMode="auto">
          <a:xfrm>
            <a:off x="5286380" y="172998"/>
            <a:ext cx="971553" cy="642942"/>
          </a:xfrm>
          <a:prstGeom prst="borderCallout1">
            <a:avLst>
              <a:gd name="adj1" fmla="val 32718"/>
              <a:gd name="adj2" fmla="val 99714"/>
              <a:gd name="adj3" fmla="val 138970"/>
              <a:gd name="adj4" fmla="val 17400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О.З.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699792" y="1628800"/>
            <a:ext cx="2286016" cy="52322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=y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63688" y="3929066"/>
            <a:ext cx="223224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ый треугольник 28"/>
          <p:cNvSpPr/>
          <p:nvPr/>
        </p:nvSpPr>
        <p:spPr>
          <a:xfrm>
            <a:off x="1857356" y="1285860"/>
            <a:ext cx="1857388" cy="1285884"/>
          </a:xfrm>
          <a:prstGeom prst="rtTriangle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1928794" y="779398"/>
            <a:ext cx="571504" cy="571504"/>
            <a:chOff x="4000496" y="2000240"/>
            <a:chExt cx="642942" cy="584775"/>
          </a:xfrm>
        </p:grpSpPr>
        <p:sp>
          <p:nvSpPr>
            <p:cNvPr id="31" name="TextBox 30"/>
            <p:cNvSpPr txBox="1"/>
            <p:nvPr/>
          </p:nvSpPr>
          <p:spPr>
            <a:xfrm>
              <a:off x="4000496" y="2000240"/>
              <a:ext cx="64294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4071934" y="2086182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6134326" y="4494110"/>
            <a:ext cx="2470122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58082" y="3543399"/>
            <a:ext cx="57150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88728" y="3029685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217548" y="2713480"/>
            <a:ext cx="571504" cy="571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357950" y="3933056"/>
            <a:ext cx="228601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 Пифагора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2958" y="4853200"/>
            <a:ext cx="5143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Проекции вектора на оси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500826" y="857232"/>
            <a:ext cx="157163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500826" y="1500174"/>
            <a:ext cx="1571604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862143" y="3933056"/>
            <a:ext cx="1008112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-3м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12349" y="1628800"/>
            <a:ext cx="720080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4м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15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1" calcmode="lin" valueType="num">
                                      <p:cBhvr override="childStyle">
                                        <p:cTn id="1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 L 0.49462 0.17685 " pathEditMode="relative" rAng="0" ptsTypes="AA">
                                      <p:cBhvr>
                                        <p:cTn id="1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" y="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0"/>
                            </p:stCondLst>
                            <p:childTnLst>
                              <p:par>
                                <p:cTn id="2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2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2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2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4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6" dur="1000" fill="hold"/>
                                        <p:tgtEl>
                                          <p:spTgt spid="10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1027" grpId="0" animBg="1"/>
      <p:bldP spid="1027" grpId="1" animBg="1"/>
      <p:bldP spid="1028" grpId="0" animBg="1"/>
      <p:bldP spid="1028" grpId="1" animBg="1"/>
      <p:bldP spid="1029" grpId="0" animBg="1"/>
      <p:bldP spid="1030" grpId="0" animBg="1"/>
      <p:bldP spid="1031" grpId="0" animBg="1"/>
      <p:bldP spid="1032" grpId="0" animBg="1"/>
      <p:bldP spid="1033" grpId="0" animBg="1"/>
      <p:bldP spid="1033" grpId="1" animBg="1"/>
      <p:bldP spid="1033" grpId="2" animBg="1"/>
      <p:bldP spid="1034" grpId="0" animBg="1"/>
      <p:bldP spid="1035" grpId="0" animBg="1"/>
      <p:bldP spid="12" grpId="0"/>
      <p:bldP spid="13" grpId="0"/>
      <p:bldP spid="15" grpId="0" animBg="1"/>
      <p:bldP spid="15" grpId="1" animBg="1"/>
      <p:bldP spid="17" grpId="0"/>
      <p:bldP spid="19" grpId="0"/>
      <p:bldP spid="20" grpId="1"/>
      <p:bldP spid="23" grpId="0"/>
      <p:bldP spid="24" grpId="0"/>
      <p:bldP spid="25" grpId="0"/>
      <p:bldP spid="1036" grpId="0" animBg="1"/>
      <p:bldP spid="103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4" grpId="0" animBg="1"/>
      <p:bldP spid="35" grpId="0" animBg="1"/>
      <p:bldP spid="36" grpId="0"/>
      <p:bldP spid="38" grpId="0"/>
      <p:bldP spid="33" grpId="0" animBg="1"/>
      <p:bldP spid="37" grpId="0"/>
      <p:bldP spid="40" grpId="0" animBg="1"/>
      <p:bldP spid="41" grpId="0" animBg="1"/>
      <p:bldP spid="42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471"/>
            <a:ext cx="8748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</a:rPr>
              <a:t>Человек </a:t>
            </a:r>
            <a:r>
              <a:rPr lang="ru-RU" b="1" i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от колодца </a:t>
            </a:r>
            <a:r>
              <a:rPr lang="ru-RU" b="1" dirty="0" smtClean="0">
                <a:latin typeface="Times New Roman"/>
                <a:ea typeface="Times New Roman"/>
              </a:rPr>
              <a:t>прошел  8км </a:t>
            </a:r>
            <a:r>
              <a:rPr lang="ru-RU" b="1" dirty="0">
                <a:latin typeface="Times New Roman"/>
                <a:ea typeface="Times New Roman"/>
              </a:rPr>
              <a:t>на север за час, а затем 12 км на восток за 4часа. Найти всё. (среднюю скорость движения и среднюю скорость перемещения. Его координаты и проекции вектора на оси. </a:t>
            </a:r>
            <a:r>
              <a:rPr lang="ru-RU" b="1" i="1" dirty="0">
                <a:latin typeface="Times New Roman"/>
                <a:ea typeface="Times New Roman"/>
              </a:rPr>
              <a:t>Координаты колодца относительно дерева  </a:t>
            </a:r>
            <a:r>
              <a:rPr lang="ru-RU" b="1" i="1" dirty="0" smtClean="0">
                <a:latin typeface="Times New Roman"/>
                <a:ea typeface="Times New Roman"/>
              </a:rPr>
              <a:t>(</a:t>
            </a:r>
            <a:r>
              <a:rPr lang="ru-RU" b="1" i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2</a:t>
            </a:r>
            <a:r>
              <a:rPr lang="ru-RU" b="1" i="1" dirty="0" smtClean="0">
                <a:latin typeface="Times New Roman"/>
                <a:ea typeface="Times New Roman"/>
              </a:rPr>
              <a:t>; </a:t>
            </a:r>
            <a:r>
              <a:rPr lang="ru-RU" b="1" i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3</a:t>
            </a:r>
            <a:r>
              <a:rPr lang="ru-RU" b="1" i="1" dirty="0" smtClean="0">
                <a:latin typeface="Times New Roman"/>
                <a:ea typeface="Times New Roman"/>
              </a:rPr>
              <a:t>) </a:t>
            </a:r>
            <a:r>
              <a:rPr lang="ru-RU" b="1" i="1" dirty="0">
                <a:latin typeface="Times New Roman"/>
                <a:ea typeface="Times New Roman"/>
              </a:rPr>
              <a:t>км.</a:t>
            </a:r>
            <a:endParaRPr lang="ru-RU" i="1" dirty="0">
              <a:latin typeface="Times New Roman"/>
              <a:ea typeface="Times New Roman"/>
            </a:endParaRPr>
          </a:p>
        </p:txBody>
      </p:sp>
      <p:sp>
        <p:nvSpPr>
          <p:cNvPr id="3" name="Line 26"/>
          <p:cNvSpPr>
            <a:spLocks noChangeShapeType="1"/>
          </p:cNvSpPr>
          <p:nvPr/>
        </p:nvSpPr>
        <p:spPr bwMode="auto">
          <a:xfrm flipV="1">
            <a:off x="5264545" y="2615416"/>
            <a:ext cx="0" cy="112403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Line 27"/>
          <p:cNvSpPr>
            <a:spLocks noChangeShapeType="1"/>
          </p:cNvSpPr>
          <p:nvPr/>
        </p:nvSpPr>
        <p:spPr bwMode="auto">
          <a:xfrm>
            <a:off x="5283530" y="2635381"/>
            <a:ext cx="1294389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Line 28"/>
          <p:cNvSpPr>
            <a:spLocks noChangeShapeType="1"/>
          </p:cNvSpPr>
          <p:nvPr/>
        </p:nvSpPr>
        <p:spPr bwMode="auto">
          <a:xfrm flipV="1">
            <a:off x="5298797" y="2655586"/>
            <a:ext cx="1260000" cy="1080000"/>
          </a:xfrm>
          <a:prstGeom prst="line">
            <a:avLst/>
          </a:prstGeom>
          <a:noFill/>
          <a:ln w="762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60726" y="3098572"/>
            <a:ext cx="9549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86"/>
          <p:cNvGrpSpPr/>
          <p:nvPr/>
        </p:nvGrpSpPr>
        <p:grpSpPr>
          <a:xfrm>
            <a:off x="5652120" y="2195296"/>
            <a:ext cx="903247" cy="441616"/>
            <a:chOff x="5594132" y="3715892"/>
            <a:chExt cx="983834" cy="441616"/>
          </a:xfrm>
        </p:grpSpPr>
        <p:sp>
          <p:nvSpPr>
            <p:cNvPr id="8" name="Line 33"/>
            <p:cNvSpPr>
              <a:spLocks noChangeShapeType="1"/>
            </p:cNvSpPr>
            <p:nvPr/>
          </p:nvSpPr>
          <p:spPr bwMode="auto">
            <a:xfrm>
              <a:off x="5703113" y="3715892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594132" y="3757398"/>
              <a:ext cx="98383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12км</a:t>
              </a:r>
              <a:endParaRPr lang="ru-RU" sz="2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85"/>
          <p:cNvGrpSpPr/>
          <p:nvPr/>
        </p:nvGrpSpPr>
        <p:grpSpPr>
          <a:xfrm>
            <a:off x="4531295" y="2823319"/>
            <a:ext cx="976809" cy="461665"/>
            <a:chOff x="2223051" y="5097451"/>
            <a:chExt cx="1071570" cy="461665"/>
          </a:xfrm>
        </p:grpSpPr>
        <p:sp>
          <p:nvSpPr>
            <p:cNvPr id="11" name="Line 32"/>
            <p:cNvSpPr>
              <a:spLocks noChangeShapeType="1"/>
            </p:cNvSpPr>
            <p:nvPr/>
          </p:nvSpPr>
          <p:spPr bwMode="auto">
            <a:xfrm>
              <a:off x="2407772" y="5097451"/>
              <a:ext cx="37079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223051" y="5097451"/>
              <a:ext cx="107157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8км </a:t>
              </a:r>
              <a:endParaRPr lang="ru-RU" sz="36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33"/>
          <p:cNvSpPr>
            <a:spLocks noChangeShapeType="1"/>
          </p:cNvSpPr>
          <p:nvPr/>
        </p:nvSpPr>
        <p:spPr bwMode="auto">
          <a:xfrm>
            <a:off x="6224927" y="3130518"/>
            <a:ext cx="611099" cy="0"/>
          </a:xfrm>
          <a:prstGeom prst="line">
            <a:avLst/>
          </a:prstGeom>
          <a:noFill/>
          <a:ln w="5715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43"/>
          <p:cNvGrpSpPr/>
          <p:nvPr/>
        </p:nvGrpSpPr>
        <p:grpSpPr>
          <a:xfrm>
            <a:off x="6241703" y="1365482"/>
            <a:ext cx="2357454" cy="584775"/>
            <a:chOff x="4012206" y="2000237"/>
            <a:chExt cx="642942" cy="1314724"/>
          </a:xfrm>
        </p:grpSpPr>
        <p:sp>
          <p:nvSpPr>
            <p:cNvPr id="18" name="TextBox 17"/>
            <p:cNvSpPr txBox="1"/>
            <p:nvPr/>
          </p:nvSpPr>
          <p:spPr>
            <a:xfrm>
              <a:off x="4012206" y="2000237"/>
              <a:ext cx="642942" cy="1314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    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  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 flipV="1">
              <a:off x="4024309" y="2073338"/>
              <a:ext cx="107157" cy="12845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Прямая со стрелкой 19"/>
          <p:cNvCxnSpPr/>
          <p:nvPr/>
        </p:nvCxnSpPr>
        <p:spPr>
          <a:xfrm>
            <a:off x="7064984" y="1412776"/>
            <a:ext cx="388058" cy="2352"/>
          </a:xfrm>
          <a:prstGeom prst="straightConnector1">
            <a:avLst/>
          </a:prstGeom>
          <a:ln>
            <a:solidFill>
              <a:srgbClr val="220FB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878966" y="1421515"/>
            <a:ext cx="388058" cy="2352"/>
          </a:xfrm>
          <a:prstGeom prst="straightConnector1">
            <a:avLst/>
          </a:prstGeom>
          <a:ln>
            <a:solidFill>
              <a:srgbClr val="365D2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Группа 11"/>
          <p:cNvGrpSpPr>
            <a:grpSpLocks/>
          </p:cNvGrpSpPr>
          <p:nvPr/>
        </p:nvGrpSpPr>
        <p:grpSpPr bwMode="auto">
          <a:xfrm>
            <a:off x="323522" y="2132846"/>
            <a:ext cx="1839604" cy="948240"/>
            <a:chOff x="4384475" y="5547661"/>
            <a:chExt cx="1149863" cy="582171"/>
          </a:xfrm>
        </p:grpSpPr>
        <p:sp>
          <p:nvSpPr>
            <p:cNvPr id="23" name="TextBox 13"/>
            <p:cNvSpPr txBox="1">
              <a:spLocks noChangeArrowheads="1"/>
            </p:cNvSpPr>
            <p:nvPr/>
          </p:nvSpPr>
          <p:spPr bwMode="auto">
            <a:xfrm>
              <a:off x="5087846" y="5674149"/>
              <a:ext cx="446492" cy="359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единительная линия 23"/>
            <p:cNvCxnSpPr/>
            <p:nvPr/>
          </p:nvCxnSpPr>
          <p:spPr>
            <a:xfrm flipV="1">
              <a:off x="4384475" y="5857128"/>
              <a:ext cx="675064" cy="17067"/>
            </a:xfrm>
            <a:prstGeom prst="line">
              <a:avLst/>
            </a:prstGeom>
            <a:ln w="2222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15"/>
            <p:cNvSpPr txBox="1">
              <a:spLocks noChangeArrowheads="1"/>
            </p:cNvSpPr>
            <p:nvPr/>
          </p:nvSpPr>
          <p:spPr bwMode="auto">
            <a:xfrm>
              <a:off x="4384476" y="5547661"/>
              <a:ext cx="810166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14,4 </a:t>
              </a:r>
              <a:r>
                <a:rPr lang="ru-RU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24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15"/>
            <p:cNvSpPr txBox="1">
              <a:spLocks noChangeArrowheads="1"/>
            </p:cNvSpPr>
            <p:nvPr/>
          </p:nvSpPr>
          <p:spPr bwMode="auto">
            <a:xfrm>
              <a:off x="4474498" y="5846393"/>
              <a:ext cx="675139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Группа 11"/>
          <p:cNvGrpSpPr>
            <a:grpSpLocks/>
          </p:cNvGrpSpPr>
          <p:nvPr/>
        </p:nvGrpSpPr>
        <p:grpSpPr bwMode="auto">
          <a:xfrm>
            <a:off x="1808403" y="2189758"/>
            <a:ext cx="1323437" cy="807194"/>
            <a:chOff x="4237060" y="5642505"/>
            <a:chExt cx="879779" cy="512444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 flipV="1">
              <a:off x="4301174" y="5917053"/>
              <a:ext cx="692022" cy="17067"/>
            </a:xfrm>
            <a:prstGeom prst="line">
              <a:avLst/>
            </a:prstGeom>
            <a:ln w="254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>
              <a:spLocks noChangeArrowheads="1"/>
            </p:cNvSpPr>
            <p:nvPr/>
          </p:nvSpPr>
          <p:spPr bwMode="auto">
            <a:xfrm>
              <a:off x="4237060" y="5642505"/>
              <a:ext cx="811426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2,88 км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4591799" y="5871511"/>
              <a:ext cx="525040" cy="28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11"/>
          <p:cNvGrpSpPr>
            <a:grpSpLocks/>
          </p:cNvGrpSpPr>
          <p:nvPr/>
        </p:nvGrpSpPr>
        <p:grpSpPr bwMode="auto">
          <a:xfrm>
            <a:off x="467544" y="3506556"/>
            <a:ext cx="1463128" cy="1074568"/>
            <a:chOff x="4384475" y="5506865"/>
            <a:chExt cx="1369948" cy="659730"/>
          </a:xfrm>
        </p:grpSpPr>
        <p:sp>
          <p:nvSpPr>
            <p:cNvPr id="32" name="TextBox 13"/>
            <p:cNvSpPr txBox="1">
              <a:spLocks noChangeArrowheads="1"/>
            </p:cNvSpPr>
            <p:nvPr/>
          </p:nvSpPr>
          <p:spPr bwMode="auto">
            <a:xfrm>
              <a:off x="5307932" y="5643805"/>
              <a:ext cx="446491" cy="3968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6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rot="60000" flipV="1">
              <a:off x="4384476" y="5857131"/>
              <a:ext cx="928696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15"/>
            <p:cNvSpPr txBox="1">
              <a:spLocks noChangeArrowheads="1"/>
            </p:cNvSpPr>
            <p:nvPr/>
          </p:nvSpPr>
          <p:spPr bwMode="auto">
            <a:xfrm>
              <a:off x="4384476" y="5506865"/>
              <a:ext cx="1146175" cy="321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20 </a:t>
              </a:r>
              <a:r>
                <a:rPr lang="ru-RU" sz="28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км</a:t>
              </a:r>
              <a:r>
                <a:rPr lang="en-US" sz="2800" b="1" dirty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4384475" y="5883157"/>
              <a:ext cx="892590" cy="28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 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6" name="Группа 11"/>
          <p:cNvGrpSpPr>
            <a:grpSpLocks/>
          </p:cNvGrpSpPr>
          <p:nvPr/>
        </p:nvGrpSpPr>
        <p:grpSpPr bwMode="auto">
          <a:xfrm>
            <a:off x="2029101" y="3652711"/>
            <a:ext cx="1066516" cy="867877"/>
            <a:chOff x="4072711" y="5648919"/>
            <a:chExt cx="748943" cy="532832"/>
          </a:xfrm>
        </p:grpSpPr>
        <p:cxnSp>
          <p:nvCxnSpPr>
            <p:cNvPr id="37" name="Прямая соединительная линия 36"/>
            <p:cNvCxnSpPr/>
            <p:nvPr/>
          </p:nvCxnSpPr>
          <p:spPr>
            <a:xfrm rot="60000" flipV="1">
              <a:off x="4095770" y="5944190"/>
              <a:ext cx="556169" cy="17067"/>
            </a:xfrm>
            <a:prstGeom prst="line">
              <a:avLst/>
            </a:prstGeom>
            <a:ln w="1905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>
              <a:spLocks noChangeArrowheads="1"/>
            </p:cNvSpPr>
            <p:nvPr/>
          </p:nvSpPr>
          <p:spPr bwMode="auto">
            <a:xfrm>
              <a:off x="4072711" y="5648919"/>
              <a:ext cx="652010" cy="321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4 км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15"/>
            <p:cNvSpPr txBox="1">
              <a:spLocks noChangeArrowheads="1"/>
            </p:cNvSpPr>
            <p:nvPr/>
          </p:nvSpPr>
          <p:spPr bwMode="auto">
            <a:xfrm>
              <a:off x="4214519" y="5898312"/>
              <a:ext cx="607135" cy="28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час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51520" y="3098572"/>
            <a:ext cx="3538913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скорость движения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51520" y="1719717"/>
            <a:ext cx="4009478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скорость перемещения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Line 3"/>
          <p:cNvSpPr>
            <a:spLocks noChangeShapeType="1"/>
          </p:cNvSpPr>
          <p:nvPr/>
        </p:nvSpPr>
        <p:spPr bwMode="auto">
          <a:xfrm>
            <a:off x="4355499" y="1913412"/>
            <a:ext cx="0" cy="307183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>
            <a:off x="4177597" y="4736339"/>
            <a:ext cx="378621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600157" y="4305453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 (км)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350967" y="1732746"/>
            <a:ext cx="933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 ( км)</a:t>
            </a:r>
            <a:endParaRPr lang="ru-RU" sz="20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5"/>
          <p:cNvSpPr>
            <a:spLocks noChangeShapeType="1"/>
          </p:cNvSpPr>
          <p:nvPr/>
        </p:nvSpPr>
        <p:spPr bwMode="auto">
          <a:xfrm>
            <a:off x="6560928" y="2564904"/>
            <a:ext cx="0" cy="219600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6"/>
          <p:cNvSpPr>
            <a:spLocks noChangeShapeType="1"/>
          </p:cNvSpPr>
          <p:nvPr/>
        </p:nvSpPr>
        <p:spPr bwMode="auto">
          <a:xfrm>
            <a:off x="4478533" y="3772300"/>
            <a:ext cx="1044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7"/>
          <p:cNvSpPr>
            <a:spLocks noChangeShapeType="1"/>
          </p:cNvSpPr>
          <p:nvPr/>
        </p:nvSpPr>
        <p:spPr bwMode="auto">
          <a:xfrm>
            <a:off x="4347559" y="2636912"/>
            <a:ext cx="2304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Line 8"/>
          <p:cNvSpPr>
            <a:spLocks noChangeShapeType="1"/>
          </p:cNvSpPr>
          <p:nvPr/>
        </p:nvSpPr>
        <p:spPr bwMode="auto">
          <a:xfrm>
            <a:off x="5253953" y="2342070"/>
            <a:ext cx="23205" cy="239227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3742679" y="3481081"/>
            <a:ext cx="7858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2400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859362" y="2276872"/>
            <a:ext cx="9286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=11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834450" y="4760904"/>
            <a:ext cx="92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6300192" y="472514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643670" y="184482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14,4</a:t>
            </a:r>
            <a:r>
              <a:rPr lang="en-US" sz="32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1835696" y="2204864"/>
            <a:ext cx="1224136" cy="7920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967355" y="3669738"/>
            <a:ext cx="1224136" cy="79208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7227921" y="2752393"/>
            <a:ext cx="1695675" cy="1186582"/>
            <a:chOff x="428599" y="3974249"/>
            <a:chExt cx="2062259" cy="1186582"/>
          </a:xfrm>
        </p:grpSpPr>
        <p:grpSp>
          <p:nvGrpSpPr>
            <p:cNvPr id="61" name="Группа 11"/>
            <p:cNvGrpSpPr>
              <a:grpSpLocks/>
            </p:cNvGrpSpPr>
            <p:nvPr/>
          </p:nvGrpSpPr>
          <p:grpSpPr bwMode="auto">
            <a:xfrm>
              <a:off x="428599" y="3974249"/>
              <a:ext cx="2062259" cy="1186582"/>
              <a:chOff x="4429124" y="5722661"/>
              <a:chExt cx="1288921" cy="728500"/>
            </a:xfrm>
          </p:grpSpPr>
          <p:sp>
            <p:nvSpPr>
              <p:cNvPr id="65" name="TextBox 8"/>
              <p:cNvSpPr txBox="1">
                <a:spLocks noChangeArrowheads="1"/>
              </p:cNvSpPr>
              <p:nvPr/>
            </p:nvSpPr>
            <p:spPr bwMode="auto">
              <a:xfrm>
                <a:off x="4968103" y="5869879"/>
                <a:ext cx="749942" cy="4723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44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ru-RU" sz="4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6" name="Прямая соединительная линия 65"/>
              <p:cNvCxnSpPr/>
              <p:nvPr/>
            </p:nvCxnSpPr>
            <p:spPr>
              <a:xfrm flipV="1">
                <a:off x="4429124" y="6117674"/>
                <a:ext cx="562504" cy="17067"/>
              </a:xfrm>
              <a:prstGeom prst="line">
                <a:avLst/>
              </a:prstGeom>
              <a:ln w="63500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10"/>
              <p:cNvSpPr txBox="1">
                <a:spLocks noChangeArrowheads="1"/>
              </p:cNvSpPr>
              <p:nvPr/>
            </p:nvSpPr>
            <p:spPr bwMode="auto">
              <a:xfrm>
                <a:off x="4493265" y="5722661"/>
                <a:ext cx="415813" cy="43460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4000" b="1" dirty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en-US" sz="4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40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15"/>
              <p:cNvSpPr txBox="1">
                <a:spLocks noChangeArrowheads="1"/>
              </p:cNvSpPr>
              <p:nvPr/>
            </p:nvSpPr>
            <p:spPr bwMode="auto">
              <a:xfrm>
                <a:off x="4447124" y="6054345"/>
                <a:ext cx="506979" cy="3968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6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2" name="Группа 38"/>
            <p:cNvGrpSpPr/>
            <p:nvPr/>
          </p:nvGrpSpPr>
          <p:grpSpPr>
            <a:xfrm>
              <a:off x="642910" y="4050660"/>
              <a:ext cx="1589965" cy="378472"/>
              <a:chOff x="724798" y="4050660"/>
              <a:chExt cx="1589965" cy="378472"/>
            </a:xfrm>
          </p:grpSpPr>
          <p:cxnSp>
            <p:nvCxnSpPr>
              <p:cNvPr id="63" name="Прямая со стрелкой 62"/>
              <p:cNvCxnSpPr/>
              <p:nvPr/>
            </p:nvCxnSpPr>
            <p:spPr>
              <a:xfrm>
                <a:off x="1997261" y="4427580"/>
                <a:ext cx="317502" cy="1552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 стрелкой 63"/>
              <p:cNvCxnSpPr/>
              <p:nvPr/>
            </p:nvCxnSpPr>
            <p:spPr>
              <a:xfrm>
                <a:off x="724798" y="4050660"/>
                <a:ext cx="317502" cy="1552"/>
              </a:xfrm>
              <a:prstGeom prst="straightConnector1">
                <a:avLst/>
              </a:prstGeom>
              <a:ln w="41275">
                <a:solidFill>
                  <a:srgbClr val="0014AC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9" name="Скругленный прямоугольник 68"/>
          <p:cNvSpPr/>
          <p:nvPr/>
        </p:nvSpPr>
        <p:spPr>
          <a:xfrm>
            <a:off x="7092280" y="2708920"/>
            <a:ext cx="1800200" cy="129614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660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14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3" grpId="1" animBg="1"/>
      <p:bldP spid="44" grpId="0"/>
      <p:bldP spid="45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  <p:bldP spid="57" grpId="0"/>
      <p:bldP spid="58" grpId="0" animBg="1"/>
      <p:bldP spid="59" grpId="0" animBg="1"/>
      <p:bldP spid="6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0166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36" y="857232"/>
            <a:ext cx="4214813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§§ 1-5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 №</a:t>
            </a: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500430" cy="4095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10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(кинематика) </a:t>
            </a:r>
            <a:endParaRPr lang="ru-RU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714488"/>
          <a:ext cx="8572560" cy="5143512"/>
        </p:xfrm>
        <a:graphic>
          <a:graphicData uri="http://schemas.openxmlformats.org/drawingml/2006/table">
            <a:tbl>
              <a:tblPr/>
              <a:tblGrid>
                <a:gridCol w="5409833"/>
                <a:gridCol w="632724"/>
                <a:gridCol w="2530003"/>
              </a:tblGrid>
              <a:tr h="494889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u="none" strike="noStrike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. №2 (бр.2)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Консультация по теме 1.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200" b="1" u="sng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Кинематика и ее основные понятия.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Траектория. Действия над векторами.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Применение знаний в измененных условиях  по вопросам ( </a:t>
                      </a:r>
                      <a:r>
                        <a:rPr lang="ru-RU" sz="12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бригадно</a:t>
                      </a: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 парно или индивидуально)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1. Какие части вагона покоятся и какие двигаются относительно дороги, вагона?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2. Почему стратонавты не могут определить двигается ли их стратостат?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3. Какова траектория движения точек винта самолета относительно летчика? Относительно земли?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4. Правильно ли говорят, что солнце восходит и заходит?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5. Двигаются ли кеды бегуна?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6. Может ли спортсмен на водных лыжах двигаться быстрее катера?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7. Когда мы двигаемся быстрее днем или ночью? (30км/с, 500м/с)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8. Два удава глотают друг друга с хвоста. Чем это кончится?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12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9. Столкнутся ли шары?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8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                  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8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5.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Применение знаний при решении задач. Упр.1 (1,2,3) стр.15.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упр1(1,2,3) стр. 15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ru-RU" sz="1200" u="none" strike="noStrike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= -2м, 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=2м,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ru-RU" sz="1200" u="none" strike="noStrike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=4м,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=1м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                            </a:t>
                      </a:r>
                      <a:r>
                        <a:rPr lang="en-US" sz="1200" u="sng" dirty="0" err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1200" u="sng" baseline="-25000" dirty="0" err="1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en-US" sz="1200" u="sng" dirty="0">
                          <a:latin typeface="Times New Roman"/>
                          <a:ea typeface="Times New Roman"/>
                        </a:rPr>
                        <a:t>-? </a:t>
                      </a:r>
                      <a:r>
                        <a:rPr lang="en-US" sz="1200" u="sng" dirty="0" err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1200" u="sng" baseline="-25000" dirty="0" err="1"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en-US" sz="1200" u="sng" dirty="0">
                          <a:latin typeface="Times New Roman"/>
                          <a:ea typeface="Times New Roman"/>
                        </a:rPr>
                        <a:t>-? </a:t>
                      </a:r>
                      <a:r>
                        <a:rPr lang="en-US" sz="1200" b="1" u="sng" dirty="0">
                          <a:latin typeface="Times New Roman"/>
                          <a:ea typeface="Times New Roman"/>
                        </a:rPr>
                        <a:t>S-?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en-US" sz="1200" u="none" strike="noStrike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=-3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, y</a:t>
                      </a:r>
                      <a:r>
                        <a:rPr lang="en-US" sz="1200" u="none" strike="noStrike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=1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1200" u="none" strike="noStrike" dirty="0" err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1200" u="none" strike="noStrike" baseline="-25000" dirty="0" err="1">
                          <a:latin typeface="Times New Roman"/>
                          <a:ea typeface="Times New Roman"/>
                        </a:rPr>
                        <a:t>x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=5,2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,  </a:t>
                      </a:r>
                      <a:r>
                        <a:rPr lang="en-US" sz="1200" u="none" strike="noStrike" dirty="0" err="1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1200" u="none" strike="noStrike" baseline="-25000" dirty="0" err="1">
                          <a:latin typeface="Times New Roman"/>
                          <a:ea typeface="Times New Roman"/>
                        </a:rPr>
                        <a:t>y</a:t>
                      </a:r>
                      <a:r>
                        <a:rPr lang="en-US" sz="1200" u="none" strike="noStrike" dirty="0">
                          <a:latin typeface="Times New Roman"/>
                          <a:ea typeface="Times New Roman"/>
                        </a:rPr>
                        <a:t>=-3</a:t>
                      </a:r>
                      <a:r>
                        <a:rPr lang="ru-RU" sz="1200" u="none" strike="noStrike" dirty="0">
                          <a:latin typeface="Times New Roman"/>
                          <a:ea typeface="Times New Roman"/>
                        </a:rPr>
                        <a:t>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u="sng" dirty="0">
                          <a:latin typeface="Times New Roman"/>
                          <a:ea typeface="Times New Roman"/>
                        </a:rPr>
                        <a:t>x-?  y-?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S</a:t>
                      </a:r>
                      <a:r>
                        <a:rPr lang="ru-RU" sz="1200" baseline="-25000" dirty="0" err="1">
                          <a:latin typeface="Times New Roman"/>
                          <a:ea typeface="Times New Roman"/>
                        </a:rPr>
                        <a:t>ю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 =5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км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,  S</a:t>
                      </a:r>
                      <a:r>
                        <a:rPr lang="ru-RU" sz="1200" baseline="-25000" dirty="0">
                          <a:latin typeface="Times New Roman"/>
                          <a:ea typeface="Times New Roman"/>
                        </a:rPr>
                        <a:t>с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=12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км</a:t>
                      </a:r>
                      <a:r>
                        <a:rPr lang="en-US" sz="1200" dirty="0">
                          <a:latin typeface="Times New Roman"/>
                          <a:ea typeface="Times New Roman"/>
                        </a:rPr>
                        <a:t>,   </a:t>
                      </a:r>
                      <a:r>
                        <a:rPr lang="en-US" sz="1200" u="sng" dirty="0">
                          <a:latin typeface="Times New Roman"/>
                          <a:ea typeface="Times New Roman"/>
                        </a:rPr>
                        <a:t>S</a:t>
                      </a:r>
                      <a:r>
                        <a:rPr lang="en-US" sz="1200" u="sng" baseline="-25000" dirty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en-US" sz="1200" u="sng" dirty="0">
                          <a:latin typeface="Times New Roman"/>
                          <a:ea typeface="Times New Roman"/>
                        </a:rPr>
                        <a:t>-?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Человек прошел  5км на север за час, а затем 12 км на восток за 4часа. Найти всё. (среднюю скорость движения и среднюю скорость перемещения. Его координаты и проекции вектора на оси. Координаты колодца относительно дерева  2   3 км.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6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гр.2 (</a:t>
                      </a: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37" marR="6853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052" name="Group 4"/>
          <p:cNvGrpSpPr>
            <a:grpSpLocks/>
          </p:cNvGrpSpPr>
          <p:nvPr/>
        </p:nvGrpSpPr>
        <p:grpSpPr bwMode="auto">
          <a:xfrm>
            <a:off x="935020" y="5538802"/>
            <a:ext cx="488950" cy="228600"/>
            <a:chOff x="1824" y="10971"/>
            <a:chExt cx="769" cy="361"/>
          </a:xfrm>
        </p:grpSpPr>
        <p:sp>
          <p:nvSpPr>
            <p:cNvPr id="2054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2857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1843070" y="5500702"/>
            <a:ext cx="228600" cy="252413"/>
            <a:chOff x="3372" y="11319"/>
            <a:chExt cx="361" cy="397"/>
          </a:xfrm>
        </p:grpSpPr>
        <p:sp>
          <p:nvSpPr>
            <p:cNvPr id="2051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50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28575">
              <a:solidFill>
                <a:srgbClr val="0D0D0D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286248" y="0"/>
            <a:ext cx="4071934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Урок - 3  ( к  ) /3у1н/                                         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/зт1/ Траектория, путь и перемещение.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     1. Закрепить знания по теме 1.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навыки физического  рассказа.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3.Развивать визуальные навыки.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Шестиугольник 28"/>
          <p:cNvSpPr/>
          <p:nvPr/>
        </p:nvSpPr>
        <p:spPr>
          <a:xfrm>
            <a:off x="500034" y="1602106"/>
            <a:ext cx="4143404" cy="785818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500562" y="6286520"/>
            <a:ext cx="235745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857620" y="4728532"/>
            <a:ext cx="2714644" cy="71438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731976" y="3645024"/>
            <a:ext cx="2000264" cy="357190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500562" y="2643182"/>
            <a:ext cx="2714644" cy="500066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5720" y="3309341"/>
            <a:ext cx="3143272" cy="911747"/>
          </a:xfrm>
          <a:prstGeom prst="roundRect">
            <a:avLst/>
          </a:prstGeom>
          <a:solidFill>
            <a:srgbClr val="66CCFF">
              <a:alpha val="56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857752" y="1428736"/>
            <a:ext cx="195394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ветер, осадки…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27996" y="1571612"/>
            <a:ext cx="3068148" cy="707886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ЯВЛЕНИЯ -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99830" y="1428736"/>
            <a:ext cx="6094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2333" y="3356992"/>
            <a:ext cx="3413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Физические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143372" y="6143644"/>
            <a:ext cx="2714644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ядерные.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4071934" y="2571744"/>
            <a:ext cx="321471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механические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143372" y="3455330"/>
            <a:ext cx="2571768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тепловые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357554" y="4572008"/>
            <a:ext cx="3357586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электрические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</a:t>
            </a:r>
          </a:p>
          <a:p>
            <a:pPr marL="0" marR="0" lvl="0" indent="6302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магнитные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85786" y="4365104"/>
            <a:ext cx="22088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химические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4929198"/>
            <a:ext cx="2683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биологические 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4348" y="5429264"/>
            <a:ext cx="22460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социальные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3143240" y="2893215"/>
            <a:ext cx="1357322" cy="60722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15" descr="baby16_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1399" y="2214554"/>
            <a:ext cx="801195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 rot="10800000" flipH="1">
            <a:off x="5286380" y="5647977"/>
            <a:ext cx="3500437" cy="1588"/>
          </a:xfrm>
          <a:prstGeom prst="line">
            <a:avLst/>
          </a:prstGeom>
          <a:ln w="88900">
            <a:solidFill>
              <a:srgbClr val="002060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5286381" y="5500702"/>
            <a:ext cx="3500437" cy="29454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 rot="-5400000">
            <a:off x="7254093" y="4961750"/>
            <a:ext cx="247639" cy="1468420"/>
            <a:chOff x="5296" y="2846"/>
            <a:chExt cx="141" cy="836"/>
          </a:xfrm>
        </p:grpSpPr>
        <p:sp>
          <p:nvSpPr>
            <p:cNvPr id="35" name="AutoShape 8"/>
            <p:cNvSpPr>
              <a:spLocks noChangeArrowheads="1"/>
            </p:cNvSpPr>
            <p:nvPr/>
          </p:nvSpPr>
          <p:spPr bwMode="auto">
            <a:xfrm>
              <a:off x="5296" y="2846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00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AutoShape 9"/>
            <p:cNvSpPr>
              <a:spLocks noChangeArrowheads="1"/>
            </p:cNvSpPr>
            <p:nvPr/>
          </p:nvSpPr>
          <p:spPr bwMode="auto">
            <a:xfrm flipV="1">
              <a:off x="5296" y="3267"/>
              <a:ext cx="141" cy="415"/>
            </a:xfrm>
            <a:prstGeom prst="triangle">
              <a:avLst>
                <a:gd name="adj" fmla="val 50000"/>
              </a:avLst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57"/>
          <p:cNvGrpSpPr>
            <a:grpSpLocks/>
          </p:cNvGrpSpPr>
          <p:nvPr/>
        </p:nvGrpSpPr>
        <p:grpSpPr bwMode="auto">
          <a:xfrm>
            <a:off x="7502617" y="4313552"/>
            <a:ext cx="229501" cy="845197"/>
            <a:chOff x="2880" y="6480"/>
            <a:chExt cx="166" cy="549"/>
          </a:xfrm>
        </p:grpSpPr>
        <p:grpSp>
          <p:nvGrpSpPr>
            <p:cNvPr id="4" name="Group 58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42" name="Rectangle 59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60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" name="Freeform 61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62"/>
          <p:cNvGrpSpPr>
            <a:grpSpLocks/>
          </p:cNvGrpSpPr>
          <p:nvPr/>
        </p:nvGrpSpPr>
        <p:grpSpPr bwMode="auto">
          <a:xfrm rot="2814774">
            <a:off x="7183905" y="3107632"/>
            <a:ext cx="632422" cy="1758392"/>
            <a:chOff x="2301" y="6481"/>
            <a:chExt cx="152" cy="289"/>
          </a:xfrm>
        </p:grpSpPr>
        <p:sp>
          <p:nvSpPr>
            <p:cNvPr id="45" name="Rectangle 63"/>
            <p:cNvSpPr>
              <a:spLocks noChangeArrowheads="1"/>
            </p:cNvSpPr>
            <p:nvPr/>
          </p:nvSpPr>
          <p:spPr bwMode="auto">
            <a:xfrm>
              <a:off x="2301" y="6576"/>
              <a:ext cx="144" cy="194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64"/>
            <p:cNvSpPr>
              <a:spLocks noChangeShapeType="1"/>
            </p:cNvSpPr>
            <p:nvPr/>
          </p:nvSpPr>
          <p:spPr bwMode="auto">
            <a:xfrm>
              <a:off x="2309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65"/>
            <p:cNvSpPr>
              <a:spLocks noChangeShapeType="1"/>
            </p:cNvSpPr>
            <p:nvPr/>
          </p:nvSpPr>
          <p:spPr bwMode="auto">
            <a:xfrm>
              <a:off x="2453" y="6481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Овал 47"/>
          <p:cNvSpPr/>
          <p:nvPr/>
        </p:nvSpPr>
        <p:spPr>
          <a:xfrm>
            <a:off x="7500958" y="4155439"/>
            <a:ext cx="142876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643834" y="4155439"/>
            <a:ext cx="71438" cy="7143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57158" y="571480"/>
            <a:ext cx="6643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Природа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вечна   (день – ночь,     приливы…)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214414" y="-24"/>
            <a:ext cx="2311851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ФЬЮЗИС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500430" y="71438"/>
            <a:ext cx="3674147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НАУКА О ПРИРОДЕ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 стрелкой 52"/>
          <p:cNvCxnSpPr/>
          <p:nvPr/>
        </p:nvCxnSpPr>
        <p:spPr>
          <a:xfrm>
            <a:off x="3425900" y="3786839"/>
            <a:ext cx="1306076" cy="3678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3281422" y="4077072"/>
            <a:ext cx="714514" cy="799311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2960412" y="4129887"/>
            <a:ext cx="1611588" cy="2283061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55"/>
          <p:cNvGrpSpPr/>
          <p:nvPr/>
        </p:nvGrpSpPr>
        <p:grpSpPr>
          <a:xfrm>
            <a:off x="0" y="-4956805"/>
            <a:ext cx="9144000" cy="11802746"/>
            <a:chOff x="-2643238" y="-6599508"/>
            <a:chExt cx="9144000" cy="12171624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-2643238" y="-1500246"/>
              <a:ext cx="9144000" cy="7072362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-2643238" y="-206228"/>
              <a:ext cx="3429024" cy="95218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14298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F02BE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46809E-6 L -0.91597 4.46809E-6 " pathEditMode="relative" rAng="0" ptsTypes="AA">
                                      <p:cBhvr>
                                        <p:cTn id="89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0"/>
                            </p:stCondLst>
                            <p:childTnLst>
                              <p:par>
                                <p:cTn id="9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00052 -0.06759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0"/>
                            </p:stCondLst>
                            <p:childTnLst>
                              <p:par>
                                <p:cTn id="1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00"/>
                            </p:stCondLst>
                            <p:childTnLst>
                              <p:par>
                                <p:cTn id="134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7.40741E-7 L -0.00312 -0.05695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2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6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6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00"/>
                            </p:stCondLst>
                            <p:childTnLst>
                              <p:par>
                                <p:cTn id="1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00"/>
                            </p:stCondLst>
                            <p:childTnLst>
                              <p:par>
                                <p:cTn id="1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6" grpId="0" animBg="1"/>
      <p:bldP spid="25" grpId="0" animBg="1"/>
      <p:bldP spid="24" grpId="0" animBg="1"/>
      <p:bldP spid="23" grpId="0" animBg="1"/>
      <p:bldP spid="22" grpId="0" animBg="1"/>
      <p:bldP spid="22" grpId="1" animBg="1"/>
      <p:bldP spid="12" grpId="0" build="p"/>
      <p:bldP spid="13" grpId="0" animBg="1"/>
      <p:bldP spid="14" grpId="0"/>
      <p:bldP spid="15" grpId="0"/>
      <p:bldP spid="15" grpId="1"/>
      <p:bldP spid="3073" grpId="0"/>
      <p:bldP spid="16" grpId="0"/>
      <p:bldP spid="17" grpId="0"/>
      <p:bldP spid="18" grpId="0"/>
      <p:bldP spid="19" grpId="0"/>
      <p:bldP spid="20" grpId="0"/>
      <p:bldP spid="21" grpId="0"/>
      <p:bldP spid="33" grpId="0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/>
      <p:bldP spid="51" grpId="0" animBg="1"/>
      <p:bldP spid="5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14282" y="2000240"/>
            <a:ext cx="5510242" cy="390527"/>
            <a:chOff x="6516" y="7228"/>
            <a:chExt cx="2041" cy="165"/>
          </a:xfrm>
        </p:grpSpPr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6516" y="7228"/>
              <a:ext cx="865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7920" y="7236"/>
              <a:ext cx="637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5" name="Arc 9"/>
            <p:cNvSpPr>
              <a:spLocks/>
            </p:cNvSpPr>
            <p:nvPr/>
          </p:nvSpPr>
          <p:spPr bwMode="auto">
            <a:xfrm flipH="1" flipV="1">
              <a:off x="7392" y="7236"/>
              <a:ext cx="289" cy="15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Arc 8"/>
            <p:cNvSpPr>
              <a:spLocks/>
            </p:cNvSpPr>
            <p:nvPr/>
          </p:nvSpPr>
          <p:spPr bwMode="auto">
            <a:xfrm flipV="1">
              <a:off x="7629" y="7236"/>
              <a:ext cx="289" cy="15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48599" y="3429000"/>
            <a:ext cx="5663054" cy="357190"/>
            <a:chOff x="6312" y="7716"/>
            <a:chExt cx="2163" cy="193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6312" y="7896"/>
              <a:ext cx="865" cy="1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>
              <a:off x="7838" y="7908"/>
              <a:ext cx="637" cy="1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" name="Arc 3"/>
            <p:cNvSpPr>
              <a:spLocks/>
            </p:cNvSpPr>
            <p:nvPr/>
          </p:nvSpPr>
          <p:spPr bwMode="auto">
            <a:xfrm flipH="1">
              <a:off x="7176" y="7716"/>
              <a:ext cx="337" cy="18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Arc 2"/>
            <p:cNvSpPr>
              <a:spLocks/>
            </p:cNvSpPr>
            <p:nvPr/>
          </p:nvSpPr>
          <p:spPr bwMode="auto">
            <a:xfrm>
              <a:off x="7476" y="7716"/>
              <a:ext cx="361" cy="193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D0D0D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2" name="Line 6"/>
          <p:cNvSpPr>
            <a:spLocks noChangeShapeType="1"/>
          </p:cNvSpPr>
          <p:nvPr/>
        </p:nvSpPr>
        <p:spPr bwMode="auto">
          <a:xfrm>
            <a:off x="142844" y="5143511"/>
            <a:ext cx="5929354" cy="45719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Oval 19"/>
          <p:cNvSpPr>
            <a:spLocks noChangeArrowheads="1"/>
          </p:cNvSpPr>
          <p:nvPr/>
        </p:nvSpPr>
        <p:spPr bwMode="auto">
          <a:xfrm>
            <a:off x="214282" y="1571612"/>
            <a:ext cx="357190" cy="35719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1-1.</a:t>
            </a:r>
            <a:r>
              <a:rPr lang="ru-RU" sz="3600" dirty="0" smtClean="0">
                <a:latin typeface="Times New Roman"/>
                <a:ea typeface="Times New Roman"/>
              </a:rPr>
              <a:t>В каком случае средняя скорость больше, если начальная и конечная одинаковы?</a:t>
            </a:r>
          </a:p>
        </p:txBody>
      </p:sp>
      <p:sp>
        <p:nvSpPr>
          <p:cNvPr id="57" name="Oval 19"/>
          <p:cNvSpPr>
            <a:spLocks noChangeArrowheads="1"/>
          </p:cNvSpPr>
          <p:nvPr/>
        </p:nvSpPr>
        <p:spPr bwMode="auto">
          <a:xfrm>
            <a:off x="142844" y="3286124"/>
            <a:ext cx="357190" cy="357190"/>
          </a:xfrm>
          <a:prstGeom prst="ellipse">
            <a:avLst/>
          </a:prstGeom>
          <a:solidFill>
            <a:schemeClr val="tx1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Oval 19"/>
          <p:cNvSpPr>
            <a:spLocks noChangeArrowheads="1"/>
          </p:cNvSpPr>
          <p:nvPr/>
        </p:nvSpPr>
        <p:spPr bwMode="auto">
          <a:xfrm>
            <a:off x="142844" y="4643446"/>
            <a:ext cx="357190" cy="357190"/>
          </a:xfrm>
          <a:prstGeom prst="ellipse">
            <a:avLst/>
          </a:prstGeom>
          <a:solidFill>
            <a:srgbClr val="0014AC"/>
          </a:solidFill>
          <a:ln w="9525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5286380" y="1428736"/>
            <a:ext cx="321471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Самый быстрый!!!</a:t>
            </a:r>
          </a:p>
        </p:txBody>
      </p:sp>
      <p:sp>
        <p:nvSpPr>
          <p:cNvPr id="67" name="Прямоугольник 66"/>
          <p:cNvSpPr/>
          <p:nvPr/>
        </p:nvSpPr>
        <p:spPr>
          <a:xfrm>
            <a:off x="5214942" y="3038773"/>
            <a:ext cx="3214710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+mj-lt"/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Самый медленный!</a:t>
            </a: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8122208" y="6215082"/>
            <a:ext cx="1021792" cy="64291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1-1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2" grpId="0" animBg="1"/>
      <p:bldP spid="44" grpId="0" animBg="1"/>
      <p:bldP spid="56" grpId="0" animBg="1"/>
      <p:bldP spid="57" grpId="0" animBg="1"/>
      <p:bldP spid="65" grpId="0" animBg="1"/>
      <p:bldP spid="66" grpId="0" animBg="1"/>
      <p:bldP spid="6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000100" y="285728"/>
            <a:ext cx="2000183" cy="1766898"/>
            <a:chOff x="1824" y="10971"/>
            <a:chExt cx="448" cy="361"/>
          </a:xfrm>
        </p:grpSpPr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2028" y="11146"/>
              <a:ext cx="244" cy="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  <a:scene3d>
              <a:camera prst="orthographicFront">
                <a:rot lat="300000" lon="120000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единительная линия 11"/>
          <p:cNvCxnSpPr/>
          <p:nvPr/>
        </p:nvCxnSpPr>
        <p:spPr>
          <a:xfrm>
            <a:off x="428596" y="2071678"/>
            <a:ext cx="4500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214414" y="207167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43042" y="486771"/>
            <a:ext cx="785818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3042" y="-214338"/>
            <a:ext cx="571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 flipV="1">
            <a:off x="1874202" y="249728"/>
            <a:ext cx="2196000" cy="3600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71604" y="2143116"/>
            <a:ext cx="11809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928926" y="714356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=5м/с 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000496" y="-7146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верх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=10м/с </a:t>
            </a:r>
            <a:endParaRPr lang="ru-RU" sz="4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714348" y="3714752"/>
            <a:ext cx="2000183" cy="1838336"/>
            <a:chOff x="714348" y="3714752"/>
            <a:chExt cx="2000183" cy="1838336"/>
          </a:xfrm>
        </p:grpSpPr>
        <p:sp>
          <p:nvSpPr>
            <p:cNvPr id="30" name="Oval 6"/>
            <p:cNvSpPr>
              <a:spLocks noChangeArrowheads="1"/>
            </p:cNvSpPr>
            <p:nvPr/>
          </p:nvSpPr>
          <p:spPr bwMode="auto">
            <a:xfrm>
              <a:off x="714348" y="3714752"/>
              <a:ext cx="1772484" cy="1838336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Oval 6"/>
            <p:cNvSpPr>
              <a:spLocks noChangeArrowheads="1"/>
            </p:cNvSpPr>
            <p:nvPr/>
          </p:nvSpPr>
          <p:spPr bwMode="auto">
            <a:xfrm>
              <a:off x="928662" y="3925868"/>
              <a:ext cx="1357322" cy="1428760"/>
            </a:xfrm>
            <a:prstGeom prst="ellipse">
              <a:avLst/>
            </a:prstGeom>
            <a:solidFill>
              <a:schemeClr val="bg2"/>
            </a:solidFill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Line 5"/>
            <p:cNvSpPr>
              <a:spLocks noChangeShapeType="1"/>
            </p:cNvSpPr>
            <p:nvPr/>
          </p:nvSpPr>
          <p:spPr bwMode="auto">
            <a:xfrm flipV="1">
              <a:off x="1625146" y="4642720"/>
              <a:ext cx="1089385" cy="244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stealth" w="lg" len="lg"/>
            </a:ln>
            <a:scene3d>
              <a:camera prst="orthographicFront">
                <a:rot lat="300000" lon="120000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8" name="Прямая соединительная линия 27"/>
          <p:cNvCxnSpPr/>
          <p:nvPr/>
        </p:nvCxnSpPr>
        <p:spPr>
          <a:xfrm>
            <a:off x="214282" y="5357826"/>
            <a:ext cx="4500594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Line 5"/>
          <p:cNvSpPr>
            <a:spLocks noChangeShapeType="1"/>
          </p:cNvSpPr>
          <p:nvPr/>
        </p:nvSpPr>
        <p:spPr bwMode="auto">
          <a:xfrm flipV="1">
            <a:off x="1615746" y="3697906"/>
            <a:ext cx="2016000" cy="3600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  <a:scene3d>
            <a:camera prst="orthographicFront">
              <a:rot lat="300000" lon="1200000" rev="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Прямая со стрелкой 38"/>
          <p:cNvCxnSpPr/>
          <p:nvPr/>
        </p:nvCxnSpPr>
        <p:spPr>
          <a:xfrm rot="5400000">
            <a:off x="1476147" y="5435739"/>
            <a:ext cx="19052" cy="31473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285984" y="5159889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обратно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857488" y="1945179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Стоит!!!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0" y="5805264"/>
            <a:ext cx="9144000" cy="107721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2-1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.</a:t>
            </a:r>
            <a:r>
              <a:rPr lang="ru-RU" sz="36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К</a:t>
            </a:r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акие части вагона покоятся и какие двигаются относительно дороги, вагона?</a:t>
            </a:r>
            <a:endParaRPr lang="ru-RU" sz="3600" b="1" dirty="0"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/>
      <p:bldP spid="18" grpId="0" animBg="1"/>
      <p:bldP spid="25" grpId="0"/>
      <p:bldP spid="26" grpId="0"/>
      <p:bldP spid="27" grpId="0"/>
      <p:bldP spid="36" grpId="0" animBg="1"/>
      <p:bldP spid="41" grpId="0"/>
      <p:bldP spid="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2" y="-27384"/>
            <a:ext cx="91440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b="1" dirty="0" smtClean="0">
                <a:latin typeface="Times New Roman"/>
                <a:ea typeface="Times New Roman"/>
              </a:rPr>
              <a:t>2</a:t>
            </a:r>
            <a:r>
              <a:rPr lang="ru-RU" sz="2000" b="1" dirty="0">
                <a:latin typeface="Times New Roman"/>
                <a:ea typeface="Times New Roman"/>
              </a:rPr>
              <a:t>. Почему стратонавты не могут определить двигается ли их стратостат?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</a:rPr>
              <a:t>3. Какова траектория движения точек винта самолета относительно летчика? Относительно земли?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4</a:t>
            </a:r>
            <a:r>
              <a:rPr lang="ru-RU" sz="2400" b="1" dirty="0">
                <a:latin typeface="Times New Roman"/>
                <a:ea typeface="Times New Roman"/>
              </a:rPr>
              <a:t>. Правильно ли говорят, что солнце восходит и заходит</a:t>
            </a:r>
            <a:r>
              <a:rPr lang="ru-RU" sz="24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400" b="1" dirty="0">
                <a:latin typeface="Times New Roman"/>
                <a:ea typeface="Times New Roman"/>
              </a:rPr>
              <a:t>5. Двигаются ли кеды бегуна</a:t>
            </a:r>
            <a:r>
              <a:rPr lang="ru-RU" sz="24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8. Два удава глотают друг друга с хвоста. Чем это кончится?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5.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Применение знаний при решении задач. Упр.1 (1,2,3) стр.15.</a:t>
            </a: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0157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5. Может ли спортсмен на водных лыжах двигаться быстрее катера?</a:t>
            </a:r>
            <a:endParaRPr lang="ru-RU" sz="2800" dirty="0"/>
          </a:p>
        </p:txBody>
      </p:sp>
      <p:sp>
        <p:nvSpPr>
          <p:cNvPr id="3" name="Line 2"/>
          <p:cNvSpPr>
            <a:spLocks noChangeShapeType="1"/>
          </p:cNvSpPr>
          <p:nvPr/>
        </p:nvSpPr>
        <p:spPr bwMode="auto">
          <a:xfrm flipV="1">
            <a:off x="2571736" y="1643050"/>
            <a:ext cx="1714512" cy="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86"/>
          <p:cNvGrpSpPr/>
          <p:nvPr/>
        </p:nvGrpSpPr>
        <p:grpSpPr>
          <a:xfrm>
            <a:off x="4362816" y="1136938"/>
            <a:ext cx="857256" cy="707886"/>
            <a:chOff x="5143504" y="3357562"/>
            <a:chExt cx="857256" cy="707886"/>
          </a:xfrm>
        </p:grpSpPr>
        <p:sp>
          <p:nvSpPr>
            <p:cNvPr id="6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кат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" name="Прямая со стрелкой 7"/>
          <p:cNvCxnSpPr/>
          <p:nvPr/>
        </p:nvCxnSpPr>
        <p:spPr>
          <a:xfrm rot="5400000">
            <a:off x="3686907" y="2139421"/>
            <a:ext cx="1071572" cy="1576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86"/>
          <p:cNvGrpSpPr/>
          <p:nvPr/>
        </p:nvGrpSpPr>
        <p:grpSpPr>
          <a:xfrm>
            <a:off x="4366061" y="2087444"/>
            <a:ext cx="2563395" cy="769441"/>
            <a:chOff x="5143504" y="3357562"/>
            <a:chExt cx="1109471" cy="769441"/>
          </a:xfrm>
        </p:grpSpPr>
        <p:sp>
          <p:nvSpPr>
            <p:cNvPr id="12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43504" y="3357562"/>
              <a:ext cx="1109471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чел. </a:t>
              </a:r>
              <a:r>
                <a:rPr lang="ru-RU" sz="3200" b="1" baseline="-25000" dirty="0" err="1" smtClean="0">
                  <a:latin typeface="Times New Roman" pitchFamily="18" charset="0"/>
                  <a:cs typeface="Times New Roman" pitchFamily="18" charset="0"/>
                </a:rPr>
                <a:t>отн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.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катера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2571736" y="1643050"/>
            <a:ext cx="1643074" cy="1000132"/>
          </a:xfrm>
          <a:prstGeom prst="line">
            <a:avLst/>
          </a:prstGeom>
          <a:noFill/>
          <a:ln w="57150">
            <a:solidFill>
              <a:srgbClr val="0D0D0D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8992" y="2643182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7158" y="4286256"/>
            <a:ext cx="25003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3434364"/>
            <a:ext cx="47863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челт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кат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5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берега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500430" y="2857496"/>
            <a:ext cx="428628" cy="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4" grpId="0" animBg="1"/>
      <p:bldP spid="15" grpId="0"/>
      <p:bldP spid="16" grpId="0"/>
      <p:bldP spid="1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2" y="-27384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6. </a:t>
            </a:r>
            <a:r>
              <a:rPr lang="ru-RU" sz="2800" dirty="0">
                <a:latin typeface="Times New Roman"/>
                <a:ea typeface="Times New Roman"/>
              </a:rPr>
              <a:t>Когда мы двигаемся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быстрее днем </a:t>
            </a:r>
            <a:r>
              <a:rPr lang="ru-RU" sz="2800" dirty="0">
                <a:solidFill>
                  <a:srgbClr val="220FB1"/>
                </a:solidFill>
                <a:latin typeface="Times New Roman"/>
                <a:ea typeface="Times New Roman"/>
              </a:rPr>
              <a:t>или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2800" b="1" dirty="0">
                <a:latin typeface="Times New Roman"/>
                <a:ea typeface="Times New Roman"/>
              </a:rPr>
              <a:t>ночью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?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28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31672" r="27705" b="22038"/>
          <a:stretch>
            <a:fillRect/>
          </a:stretch>
        </p:blipFill>
        <p:spPr bwMode="auto">
          <a:xfrm>
            <a:off x="-1" y="764704"/>
            <a:ext cx="9020505" cy="46085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1571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5214942" y="571480"/>
            <a:ext cx="3214710" cy="3214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1146" y="428604"/>
            <a:ext cx="3214710" cy="30718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142976" y="692696"/>
            <a:ext cx="2000264" cy="1071570"/>
            <a:chOff x="1824" y="10971"/>
            <a:chExt cx="769" cy="361"/>
          </a:xfrm>
        </p:grpSpPr>
        <p:sp>
          <p:nvSpPr>
            <p:cNvPr id="4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1357290" y="2143116"/>
            <a:ext cx="1357322" cy="1285884"/>
            <a:chOff x="3372" y="11319"/>
            <a:chExt cx="361" cy="397"/>
          </a:xfrm>
        </p:grpSpPr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86"/>
          <p:cNvGrpSpPr/>
          <p:nvPr/>
        </p:nvGrpSpPr>
        <p:grpSpPr>
          <a:xfrm>
            <a:off x="2214546" y="500042"/>
            <a:ext cx="857256" cy="707886"/>
            <a:chOff x="5143504" y="3357562"/>
            <a:chExt cx="857256" cy="707886"/>
          </a:xfrm>
        </p:grpSpPr>
        <p:sp>
          <p:nvSpPr>
            <p:cNvPr id="12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86"/>
          <p:cNvGrpSpPr/>
          <p:nvPr/>
        </p:nvGrpSpPr>
        <p:grpSpPr>
          <a:xfrm>
            <a:off x="2643174" y="1714488"/>
            <a:ext cx="857256" cy="707886"/>
            <a:chOff x="5143504" y="3357562"/>
            <a:chExt cx="857256" cy="707886"/>
          </a:xfrm>
        </p:grpSpPr>
        <p:sp>
          <p:nvSpPr>
            <p:cNvPr id="15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44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-32" y="0"/>
            <a:ext cx="42047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 Столкнутся ли шары?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41081" y="71414"/>
            <a:ext cx="3817199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С.О. свяжем с первым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6"/>
          <p:cNvSpPr>
            <a:spLocks noChangeArrowheads="1"/>
          </p:cNvSpPr>
          <p:nvPr/>
        </p:nvSpPr>
        <p:spPr bwMode="auto">
          <a:xfrm>
            <a:off x="6182560" y="714356"/>
            <a:ext cx="1032646" cy="107157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1"/>
          <p:cNvGrpSpPr>
            <a:grpSpLocks/>
          </p:cNvGrpSpPr>
          <p:nvPr/>
        </p:nvGrpSpPr>
        <p:grpSpPr bwMode="auto">
          <a:xfrm>
            <a:off x="6357950" y="2143116"/>
            <a:ext cx="1357322" cy="1285884"/>
            <a:chOff x="3372" y="11319"/>
            <a:chExt cx="361" cy="397"/>
          </a:xfrm>
        </p:grpSpPr>
        <p:sp>
          <p:nvSpPr>
            <p:cNvPr id="25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5929322" y="2140148"/>
            <a:ext cx="1469635" cy="2968"/>
          </a:xfrm>
          <a:prstGeom prst="line">
            <a:avLst/>
          </a:prstGeom>
          <a:noFill/>
          <a:ln w="57150">
            <a:solidFill>
              <a:srgbClr val="0D0D0D"/>
            </a:solidFill>
            <a:round/>
            <a:headEnd type="none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86"/>
          <p:cNvGrpSpPr/>
          <p:nvPr/>
        </p:nvGrpSpPr>
        <p:grpSpPr>
          <a:xfrm>
            <a:off x="6643702" y="2143116"/>
            <a:ext cx="857256" cy="707886"/>
            <a:chOff x="5143504" y="3357562"/>
            <a:chExt cx="857256" cy="707886"/>
          </a:xfrm>
        </p:grpSpPr>
        <p:sp>
          <p:nvSpPr>
            <p:cNvPr id="29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40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2" name="Прямая со стрелкой 31"/>
          <p:cNvCxnSpPr/>
          <p:nvPr/>
        </p:nvCxnSpPr>
        <p:spPr>
          <a:xfrm rot="16200000" flipV="1">
            <a:off x="5920723" y="2382280"/>
            <a:ext cx="977908" cy="49958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V="1">
            <a:off x="4786599" y="1278196"/>
            <a:ext cx="2492380" cy="12701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Группа 86"/>
          <p:cNvGrpSpPr/>
          <p:nvPr/>
        </p:nvGrpSpPr>
        <p:grpSpPr>
          <a:xfrm>
            <a:off x="5429256" y="2143116"/>
            <a:ext cx="857256" cy="707886"/>
            <a:chOff x="5143504" y="3357562"/>
            <a:chExt cx="857256" cy="707886"/>
          </a:xfrm>
        </p:grpSpPr>
        <p:sp>
          <p:nvSpPr>
            <p:cNvPr id="38" name="Line 33"/>
            <p:cNvSpPr>
              <a:spLocks noChangeShapeType="1"/>
            </p:cNvSpPr>
            <p:nvPr/>
          </p:nvSpPr>
          <p:spPr bwMode="auto">
            <a:xfrm>
              <a:off x="5223335" y="3537001"/>
              <a:ext cx="370797" cy="0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143504" y="3357562"/>
              <a:ext cx="857256" cy="707886"/>
            </a:xfrm>
            <a:prstGeom prst="rect">
              <a:avLst/>
            </a:prstGeom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21</a:t>
              </a:r>
              <a:endPara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0" name="Прямая соединительная линия 39"/>
          <p:cNvCxnSpPr/>
          <p:nvPr/>
        </p:nvCxnSpPr>
        <p:spPr>
          <a:xfrm rot="16200000" flipV="1">
            <a:off x="5424484" y="1002918"/>
            <a:ext cx="1512000" cy="7920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V="1">
            <a:off x="5786446" y="1214422"/>
            <a:ext cx="285752" cy="142876"/>
          </a:xfrm>
          <a:prstGeom prst="straightConnector1">
            <a:avLst/>
          </a:prstGeom>
          <a:ln w="57150">
            <a:solidFill>
              <a:srgbClr val="C00000"/>
            </a:solidFill>
            <a:headEnd type="stealth" w="sm" len="sm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5025982" y="3500438"/>
            <a:ext cx="4118050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Пройдут на расстоянии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577944" y="845090"/>
            <a:ext cx="35137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1406" y="3500438"/>
            <a:ext cx="397346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С.О. свяжем со вторым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23528" y="3929066"/>
            <a:ext cx="3214710" cy="29289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Group 4"/>
          <p:cNvGrpSpPr>
            <a:grpSpLocks/>
          </p:cNvGrpSpPr>
          <p:nvPr/>
        </p:nvGrpSpPr>
        <p:grpSpPr bwMode="auto">
          <a:xfrm>
            <a:off x="1142976" y="3929066"/>
            <a:ext cx="2000264" cy="1071570"/>
            <a:chOff x="1824" y="10971"/>
            <a:chExt cx="769" cy="361"/>
          </a:xfrm>
        </p:grpSpPr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4" name="Oval 3"/>
          <p:cNvSpPr>
            <a:spLocks noChangeArrowheads="1"/>
          </p:cNvSpPr>
          <p:nvPr/>
        </p:nvSpPr>
        <p:spPr bwMode="auto">
          <a:xfrm>
            <a:off x="1431035" y="5933356"/>
            <a:ext cx="680541" cy="663996"/>
          </a:xfrm>
          <a:prstGeom prst="ellipse">
            <a:avLst/>
          </a:prstGeom>
          <a:noFill/>
          <a:ln w="28575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Line 2"/>
          <p:cNvSpPr>
            <a:spLocks noChangeShapeType="1"/>
          </p:cNvSpPr>
          <p:nvPr/>
        </p:nvSpPr>
        <p:spPr bwMode="auto">
          <a:xfrm flipV="1">
            <a:off x="1761778" y="4764216"/>
            <a:ext cx="1041491" cy="974940"/>
          </a:xfrm>
          <a:prstGeom prst="line">
            <a:avLst/>
          </a:prstGeom>
          <a:noFill/>
          <a:ln w="57150">
            <a:solidFill>
              <a:srgbClr val="220FB1"/>
            </a:solidFill>
            <a:round/>
            <a:headEnd type="none" w="sm" len="sm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16200000" flipV="1">
            <a:off x="1412253" y="4739733"/>
            <a:ext cx="977908" cy="499582"/>
          </a:xfrm>
          <a:prstGeom prst="straightConnector1">
            <a:avLst/>
          </a:prstGeom>
          <a:ln w="57150">
            <a:solidFill>
              <a:srgbClr val="FF0000"/>
            </a:solidFill>
            <a:headEnd type="stealth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V="1">
            <a:off x="1047670" y="5088549"/>
            <a:ext cx="2492380" cy="1270105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V="1">
            <a:off x="1205422" y="5432074"/>
            <a:ext cx="1512000" cy="79200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2771800" y="5013176"/>
            <a:ext cx="411805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Пройдут на расстоянии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flipV="1">
            <a:off x="2214546" y="6143644"/>
            <a:ext cx="285752" cy="142876"/>
          </a:xfrm>
          <a:prstGeom prst="straightConnector1">
            <a:avLst/>
          </a:prstGeom>
          <a:ln w="57150">
            <a:solidFill>
              <a:srgbClr val="C00000"/>
            </a:solidFill>
            <a:headEnd type="stealth" w="sm" len="sm"/>
            <a:tailEnd type="stealth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095810" y="5786454"/>
            <a:ext cx="35137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3563888" y="5473005"/>
            <a:ext cx="5580112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10 </a:t>
            </a:r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Применение знаний при решении задач. </a:t>
            </a:r>
            <a:endParaRPr lang="ru-RU" sz="28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Упр.1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</a:rPr>
              <a:t>(1,2,3) стр.15.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2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2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2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2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2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2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200"/>
                                        <p:tgtEl>
                                          <p:spTgt spid="4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2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7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2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0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1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2" dur="2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4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5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2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2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8" grpId="0" animBg="1"/>
      <p:bldP spid="17" grpId="0" build="allAtOnce"/>
      <p:bldP spid="19" grpId="0" build="allAtOnce" animBg="1"/>
      <p:bldP spid="22" grpId="0" animBg="1"/>
      <p:bldP spid="27" grpId="0" animBg="1"/>
      <p:bldP spid="27" grpId="1" animBg="1"/>
      <p:bldP spid="46" grpId="0" build="allAtOnce" animBg="1"/>
      <p:bldP spid="47" grpId="0" build="allAtOnce" animBg="1"/>
      <p:bldP spid="48" grpId="0" build="allAtOnce" animBg="1"/>
      <p:bldP spid="49" grpId="0" animBg="1"/>
      <p:bldP spid="54" grpId="0" animBg="1"/>
      <p:bldP spid="56" grpId="0" animBg="1"/>
      <p:bldP spid="56" grpId="1" animBg="1"/>
      <p:bldP spid="60" grpId="0" build="allAtOnce" animBg="1"/>
      <p:bldP spid="62" grpId="0" build="allAtOnce" animBg="1"/>
      <p:bldP spid="5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512" y="-27384"/>
            <a:ext cx="9144000" cy="6842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>
                <a:solidFill>
                  <a:srgbClr val="0000FF"/>
                </a:solidFill>
                <a:latin typeface="Times New Roman"/>
                <a:ea typeface="Times New Roman"/>
              </a:rPr>
              <a:t>1. </a:t>
            </a:r>
            <a:r>
              <a:rPr lang="ru-RU" sz="2000" b="1" dirty="0">
                <a:solidFill>
                  <a:srgbClr val="0000FF"/>
                </a:solidFill>
                <a:latin typeface="Times New Roman"/>
                <a:ea typeface="Times New Roman"/>
              </a:rPr>
              <a:t>К</a:t>
            </a:r>
            <a:r>
              <a:rPr lang="ru-RU" b="1" dirty="0">
                <a:solidFill>
                  <a:srgbClr val="0000FF"/>
                </a:solidFill>
                <a:latin typeface="Times New Roman"/>
                <a:ea typeface="Times New Roman"/>
              </a:rPr>
              <a:t>акие части вагона покоятся и какие двигаются относительно дороги, вагона?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</a:rPr>
              <a:t>2. Почему стратонавты не могут определить двигается ли их стратостат?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000" b="1" dirty="0">
                <a:latin typeface="Times New Roman"/>
                <a:ea typeface="Times New Roman"/>
              </a:rPr>
              <a:t>3. Какова траектория движения точек винта самолета относительно летчика? Относительно земли?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4</a:t>
            </a:r>
            <a:r>
              <a:rPr lang="ru-RU" sz="2400" b="1" dirty="0">
                <a:latin typeface="Times New Roman"/>
                <a:ea typeface="Times New Roman"/>
              </a:rPr>
              <a:t>. Правильно ли говорят, что солнце восходит и заходит</a:t>
            </a:r>
            <a:r>
              <a:rPr lang="ru-RU" sz="24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</a:t>
            </a:r>
            <a:r>
              <a:rPr lang="ru-RU" sz="2400" b="1" dirty="0">
                <a:latin typeface="Times New Roman"/>
                <a:ea typeface="Times New Roman"/>
              </a:rPr>
              <a:t>5. Двигаются ли кеды бегуна</a:t>
            </a:r>
            <a:r>
              <a:rPr lang="ru-RU" sz="2400" b="1" dirty="0" smtClean="0">
                <a:latin typeface="Times New Roman"/>
                <a:ea typeface="Times New Roman"/>
              </a:rPr>
              <a:t>?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5. </a:t>
            </a:r>
            <a:r>
              <a:rPr lang="ru-RU" sz="2400" b="1" dirty="0">
                <a:solidFill>
                  <a:srgbClr val="0000FF"/>
                </a:solidFill>
                <a:latin typeface="Times New Roman"/>
                <a:ea typeface="Times New Roman"/>
              </a:rPr>
              <a:t>Может ли спортсмен на водных лыжах </a:t>
            </a:r>
            <a:endParaRPr lang="ru-RU" sz="2400" b="1" dirty="0" smtClean="0">
              <a:solidFill>
                <a:srgbClr val="0000FF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двигаться </a:t>
            </a:r>
            <a:r>
              <a:rPr lang="ru-RU" sz="2400" b="1" dirty="0">
                <a:solidFill>
                  <a:srgbClr val="0000FF"/>
                </a:solidFill>
                <a:latin typeface="Times New Roman"/>
                <a:ea typeface="Times New Roman"/>
              </a:rPr>
              <a:t>быстрее катера</a:t>
            </a: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?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6. 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Times New Roman"/>
              </a:rPr>
              <a:t>Когда мы двигаемся быстрее днем или ночью? 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7. </a:t>
            </a:r>
            <a:r>
              <a:rPr lang="ru-RU" sz="2400" b="1" dirty="0">
                <a:solidFill>
                  <a:srgbClr val="0000FF"/>
                </a:solidFill>
                <a:latin typeface="Times New Roman"/>
                <a:ea typeface="Times New Roman"/>
              </a:rPr>
              <a:t>Столкнутся ли шары?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      </a:t>
            </a:r>
            <a:r>
              <a:rPr lang="ru-RU" sz="2400" b="1" dirty="0" smtClean="0">
                <a:latin typeface="Times New Roman"/>
                <a:ea typeface="Times New Roman"/>
              </a:rPr>
              <a:t>   </a:t>
            </a:r>
            <a:r>
              <a:rPr lang="en-US" sz="2400" b="1" dirty="0">
                <a:solidFill>
                  <a:srgbClr val="C00000"/>
                </a:solidFill>
                <a:latin typeface="Times New Roman"/>
                <a:ea typeface="Times New Roman"/>
              </a:rPr>
              <a:t>V</a:t>
            </a:r>
            <a:r>
              <a:rPr lang="ru-RU" sz="4000" b="1" baseline="-25000" dirty="0">
                <a:solidFill>
                  <a:srgbClr val="C00000"/>
                </a:solidFill>
                <a:latin typeface="Times New Roman"/>
                <a:ea typeface="Times New Roman"/>
              </a:rPr>
              <a:t>1</a:t>
            </a:r>
            <a:r>
              <a:rPr lang="ru-RU" sz="2400" b="1" dirty="0">
                <a:latin typeface="Times New Roman"/>
                <a:ea typeface="Times New Roman"/>
              </a:rPr>
              <a:t>                    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                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     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             </a:t>
            </a:r>
            <a:r>
              <a:rPr lang="en-US" sz="36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v</a:t>
            </a:r>
            <a:r>
              <a:rPr lang="ru-RU" sz="3600" b="1" baseline="-25000" dirty="0">
                <a:solidFill>
                  <a:srgbClr val="220FB1"/>
                </a:solidFill>
                <a:latin typeface="Times New Roman"/>
                <a:ea typeface="Times New Roman"/>
              </a:rPr>
              <a:t>2</a:t>
            </a:r>
            <a:endParaRPr lang="ru-RU" sz="2400" b="1" dirty="0">
              <a:solidFill>
                <a:srgbClr val="220FB1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>
                <a:latin typeface="Times New Roman"/>
                <a:ea typeface="Times New Roman"/>
              </a:rPr>
              <a:t>             </a:t>
            </a: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/>
                <a:ea typeface="Times New Roman"/>
              </a:rPr>
              <a:t>           </a:t>
            </a:r>
          </a:p>
          <a:p>
            <a:pPr>
              <a:spcAft>
                <a:spcPts val="0"/>
              </a:spcAft>
            </a:pPr>
            <a:endParaRPr lang="ru-RU" sz="24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8. Два удава глотают друг друга с хвоста. Чем это кончится?</a:t>
            </a:r>
            <a:r>
              <a:rPr lang="ru-RU" sz="2400" b="1" dirty="0" smtClean="0">
                <a:latin typeface="Times New Roman"/>
                <a:ea typeface="Times New Roman"/>
              </a:rPr>
              <a:t>                  </a:t>
            </a:r>
            <a:endParaRPr lang="ru-RU" sz="24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000" b="1" dirty="0">
                <a:latin typeface="Times New Roman"/>
                <a:ea typeface="Times New Roman"/>
              </a:rPr>
              <a:t>5.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</a:rPr>
              <a:t>Применение знаний при решении задач. Упр.1 (1,2,3) стр.15.</a:t>
            </a:r>
            <a:endParaRPr lang="ru-RU" sz="2000" b="1" dirty="0"/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267480" y="3789040"/>
            <a:ext cx="704120" cy="432048"/>
            <a:chOff x="1824" y="10971"/>
            <a:chExt cx="769" cy="361"/>
          </a:xfrm>
        </p:grpSpPr>
        <p:sp>
          <p:nvSpPr>
            <p:cNvPr id="4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" name="Group 1"/>
          <p:cNvGrpSpPr>
            <a:grpSpLocks/>
          </p:cNvGrpSpPr>
          <p:nvPr/>
        </p:nvGrpSpPr>
        <p:grpSpPr bwMode="auto">
          <a:xfrm>
            <a:off x="251520" y="4653136"/>
            <a:ext cx="770971" cy="777687"/>
            <a:chOff x="3372" y="11319"/>
            <a:chExt cx="361" cy="397"/>
          </a:xfrm>
        </p:grpSpPr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3372" y="11511"/>
              <a:ext cx="181" cy="205"/>
            </a:xfrm>
            <a:prstGeom prst="ellipse">
              <a:avLst/>
            </a:prstGeom>
            <a:noFill/>
            <a:ln w="28575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"/>
            <p:cNvSpPr>
              <a:spLocks noChangeShapeType="1"/>
            </p:cNvSpPr>
            <p:nvPr/>
          </p:nvSpPr>
          <p:spPr bwMode="auto">
            <a:xfrm flipV="1">
              <a:off x="3456" y="11319"/>
              <a:ext cx="277" cy="301"/>
            </a:xfrm>
            <a:prstGeom prst="line">
              <a:avLst/>
            </a:prstGeom>
            <a:noFill/>
            <a:ln w="57150">
              <a:solidFill>
                <a:srgbClr val="220FB1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t="31672" r="27705" b="22038"/>
          <a:stretch>
            <a:fillRect/>
          </a:stretch>
        </p:blipFill>
        <p:spPr bwMode="auto">
          <a:xfrm>
            <a:off x="5805347" y="2924944"/>
            <a:ext cx="3375165" cy="172434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 l="26871" t="17798" r="27961" b="52628"/>
          <a:stretch>
            <a:fillRect/>
          </a:stretch>
        </p:blipFill>
        <p:spPr bwMode="auto">
          <a:xfrm>
            <a:off x="5972883" y="1772816"/>
            <a:ext cx="2199517" cy="1152128"/>
          </a:xfrm>
          <a:prstGeom prst="rect">
            <a:avLst/>
          </a:prstGeom>
          <a:noFill/>
          <a:ln w="9525">
            <a:solidFill>
              <a:srgbClr val="220FB1"/>
            </a:solidFill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1547664" y="3573016"/>
            <a:ext cx="2880320" cy="24482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Group 4"/>
          <p:cNvGrpSpPr>
            <a:grpSpLocks/>
          </p:cNvGrpSpPr>
          <p:nvPr/>
        </p:nvGrpSpPr>
        <p:grpSpPr bwMode="auto">
          <a:xfrm>
            <a:off x="2483768" y="3717032"/>
            <a:ext cx="704120" cy="432048"/>
            <a:chOff x="1824" y="10971"/>
            <a:chExt cx="769" cy="361"/>
          </a:xfrm>
        </p:grpSpPr>
        <p:sp>
          <p:nvSpPr>
            <p:cNvPr id="16" name="Oval 6"/>
            <p:cNvSpPr>
              <a:spLocks noChangeArrowheads="1"/>
            </p:cNvSpPr>
            <p:nvPr/>
          </p:nvSpPr>
          <p:spPr bwMode="auto">
            <a:xfrm>
              <a:off x="1824" y="10971"/>
              <a:ext cx="397" cy="36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Line 5"/>
            <p:cNvSpPr>
              <a:spLocks noChangeShapeType="1"/>
            </p:cNvSpPr>
            <p:nvPr/>
          </p:nvSpPr>
          <p:spPr bwMode="auto">
            <a:xfrm>
              <a:off x="2028" y="11151"/>
              <a:ext cx="565" cy="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none" w="sm" len="sm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" name="Oval 3"/>
          <p:cNvSpPr>
            <a:spLocks noChangeArrowheads="1"/>
          </p:cNvSpPr>
          <p:nvPr/>
        </p:nvSpPr>
        <p:spPr bwMode="auto">
          <a:xfrm>
            <a:off x="2523307" y="5085184"/>
            <a:ext cx="392509" cy="360040"/>
          </a:xfrm>
          <a:prstGeom prst="ellipse">
            <a:avLst/>
          </a:prstGeom>
          <a:noFill/>
          <a:ln w="28575">
            <a:solidFill>
              <a:srgbClr val="220FB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571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0166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63688" y="188640"/>
            <a:ext cx="5688632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 1-7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Гр№2,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бр.№2</a:t>
            </a:r>
          </a:p>
          <a:p>
            <a:pPr marL="0" indent="0" algn="ctr" eaLnBrk="1" hangingPunct="1">
              <a:buFont typeface="Wingdings" pitchFamily="2" charset="2"/>
              <a:buNone/>
            </a:pPr>
            <a:endParaRPr lang="en-US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44515" t="11000" r="15770" b="4949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423506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Керосин из мензурки  (рис.1) перелили в сосуд и охладили  (рис.2).  Какое количество теплоты отдал керосин? Объемом термометра пренебречь.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4222450" y="3658198"/>
            <a:ext cx="31356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2100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0,075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286644" y="3763036"/>
            <a:ext cx="16430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=9450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-24"/>
            <a:ext cx="1643042" cy="387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85917" y="-142900"/>
            <a:ext cx="213221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5072066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2100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>
            <a:off x="6902158" y="30754"/>
            <a:ext cx="1032595" cy="964356"/>
            <a:chOff x="2571736" y="5324418"/>
            <a:chExt cx="1032595" cy="96435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2582898" y="5324418"/>
              <a:ext cx="102143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571736" y="5765554"/>
              <a:ext cx="10246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3714752"/>
            <a:ext cx="2061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285984" y="3643314"/>
            <a:ext cx="13573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49892" y="3719754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2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remove" nodeType="click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1" dur="3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7" grpId="0"/>
      <p:bldP spid="31" grpId="0"/>
      <p:bldP spid="127" grpId="0"/>
      <p:bldP spid="108" grpId="0"/>
      <p:bldP spid="58" grpId="0"/>
      <p:bldP spid="177" grpId="0"/>
      <p:bldP spid="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lum bright="7000"/>
          </a:blip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85607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Гирю из сосуда 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перенесли в сосуд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Туда же перелили воду из мензурки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удельную теплоемкость материала гири, пренебрегая нагреванием сосуда и объемом термометра. Из какого материала может быть сделана эта гиря?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0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214446" y="4000504"/>
            <a:ext cx="6858016" cy="2428892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выделенное горячей гирей 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поглощённое водой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(59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(31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-25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·0,1кг·28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4200·0,06кг·6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=540Дж/кг·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   Вероятно это сталь.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 3</a:t>
            </a: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0166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2143116"/>
            <a:ext cx="8143900" cy="265403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Гр№1.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841,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842,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843, ..</a:t>
            </a:r>
          </a:p>
          <a:p>
            <a:pPr algn="ctr">
              <a:spcAft>
                <a:spcPts val="0"/>
              </a:spcAft>
            </a:pPr>
            <a:r>
              <a:rPr lang="ru-RU" sz="4800" b="1" dirty="0" smtClean="0">
                <a:latin typeface="Times New Roman"/>
                <a:ea typeface="Times New Roman"/>
                <a:cs typeface="Times New Roman"/>
              </a:rPr>
              <a:t>§§ 1-5</a:t>
            </a:r>
            <a:endParaRPr lang="ru-RU" sz="3600" dirty="0" smtClean="0">
              <a:latin typeface="Times New Roman"/>
              <a:ea typeface="Times New Roman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3600" b="1" dirty="0" smtClean="0">
                <a:latin typeface="Times New Roman"/>
                <a:ea typeface="Times New Roman"/>
                <a:cs typeface="Times New Roman"/>
              </a:rPr>
              <a:t>упр1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buFont typeface="Wingdings" pitchFamily="2" charset="2"/>
              <a:buNone/>
            </a:pPr>
            <a:endParaRPr lang="en-US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7141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 стрелкой 9"/>
          <p:cNvCxnSpPr/>
          <p:nvPr/>
        </p:nvCxnSpPr>
        <p:spPr>
          <a:xfrm>
            <a:off x="6398632" y="299957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5756" y="42781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14176" y="24995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802" y="928670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687903" y="1999446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500166" y="1357298"/>
            <a:ext cx="441146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285728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684384" y="872957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 flipH="1" flipV="1">
            <a:off x="5290549" y="1820851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57350" y="198579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0" y="70620"/>
            <a:ext cx="3714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642124"/>
            <a:ext cx="34289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=400г/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10°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1213628"/>
            <a:ext cx="19287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>
            <a:off x="2070876" y="1070752"/>
            <a:ext cx="214314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4"/>
          <p:cNvGrpSpPr/>
          <p:nvPr/>
        </p:nvGrpSpPr>
        <p:grpSpPr>
          <a:xfrm>
            <a:off x="71406" y="3399131"/>
            <a:ext cx="9072594" cy="1315753"/>
            <a:chOff x="71406" y="3399131"/>
            <a:chExt cx="9072594" cy="1315753"/>
          </a:xfrm>
        </p:grpSpPr>
        <p:pic>
          <p:nvPicPr>
            <p:cNvPr id="1026" name="Picture 2" descr="image25"/>
            <p:cNvPicPr>
              <a:picLocks noChangeAspect="1" noChangeArrowheads="1"/>
            </p:cNvPicPr>
            <p:nvPr/>
          </p:nvPicPr>
          <p:blipFill>
            <a:blip r:embed="rId5" cstate="print"/>
            <a:srcRect t="18449" b="73206"/>
            <a:stretch>
              <a:fillRect/>
            </a:stretch>
          </p:blipFill>
          <p:spPr bwMode="auto">
            <a:xfrm>
              <a:off x="71406" y="3429000"/>
              <a:ext cx="9072594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Box 23"/>
            <p:cNvSpPr txBox="1"/>
            <p:nvPr/>
          </p:nvSpPr>
          <p:spPr>
            <a:xfrm>
              <a:off x="357158" y="3399131"/>
              <a:ext cx="112849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ru-RU" sz="24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841</a:t>
              </a:r>
              <a:endPara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TextBox 39"/>
          <p:cNvSpPr txBox="1">
            <a:spLocks noChangeArrowheads="1"/>
          </p:cNvSpPr>
          <p:nvPr/>
        </p:nvSpPr>
        <p:spPr bwMode="auto">
          <a:xfrm>
            <a:off x="8072463" y="6466869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39"/>
          <p:cNvSpPr txBox="1">
            <a:spLocks noChangeArrowheads="1"/>
          </p:cNvSpPr>
          <p:nvPr/>
        </p:nvSpPr>
        <p:spPr bwMode="auto">
          <a:xfrm>
            <a:off x="8072462" y="0"/>
            <a:ext cx="1071538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№11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3811E-6 L 0.33629 0.2153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" y="10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00069 L 0.32847 0.05712 " pathEditMode="relative" rAng="0" ptsTypes="AA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" y="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50786E-6 L 0.52396 0.07655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" y="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3" grpId="1" animBg="1"/>
      <p:bldP spid="15" grpId="0" animBg="1"/>
      <p:bldP spid="15" grpId="1" animBg="1"/>
      <p:bldP spid="16" grpId="0"/>
      <p:bldP spid="16" grpId="1"/>
      <p:bldP spid="20" grpId="0"/>
      <p:bldP spid="21" grpId="0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4962</TotalTime>
  <Words>2736</Words>
  <Application>Microsoft Office PowerPoint</Application>
  <PresentationFormat>Экран (4:3)</PresentationFormat>
  <Paragraphs>702</Paragraphs>
  <Slides>37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Уроки физики    Вторушина С.В.  9  класс  (кинематика) </vt:lpstr>
      <vt:lpstr>Слайд 2</vt:lpstr>
      <vt:lpstr>Слайд 3</vt:lpstr>
      <vt:lpstr>Слайд 4</vt:lpstr>
      <vt:lpstr>Слайд 5</vt:lpstr>
      <vt:lpstr>Слайд 6</vt:lpstr>
      <vt:lpstr>Слайд 7</vt:lpstr>
      <vt:lpstr>Домашнее задание.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Уроки физики    Вторушина С.В.  9  класс  (кинематика) </vt:lpstr>
      <vt:lpstr>Уроки физики    Вторушина С.В.  9  класс  (кинематика) 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Домашнее задание.</vt:lpstr>
      <vt:lpstr>Уроки физики    Вторушина С.В.  9  класс  (кинематика) 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494</cp:revision>
  <dcterms:created xsi:type="dcterms:W3CDTF">2009-11-04T14:29:22Z</dcterms:created>
  <dcterms:modified xsi:type="dcterms:W3CDTF">2021-05-31T03:44:03Z</dcterms:modified>
</cp:coreProperties>
</file>