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8"/>
  </p:notesMasterIdLst>
  <p:sldIdLst>
    <p:sldId id="366" r:id="rId2"/>
    <p:sldId id="378" r:id="rId3"/>
    <p:sldId id="370" r:id="rId4"/>
    <p:sldId id="368" r:id="rId5"/>
    <p:sldId id="365" r:id="rId6"/>
    <p:sldId id="367" r:id="rId7"/>
    <p:sldId id="387" r:id="rId8"/>
    <p:sldId id="386" r:id="rId9"/>
    <p:sldId id="376" r:id="rId10"/>
    <p:sldId id="379" r:id="rId11"/>
    <p:sldId id="371" r:id="rId12"/>
    <p:sldId id="373" r:id="rId13"/>
    <p:sldId id="374" r:id="rId14"/>
    <p:sldId id="375" r:id="rId15"/>
    <p:sldId id="384" r:id="rId16"/>
    <p:sldId id="380" r:id="rId17"/>
    <p:sldId id="372" r:id="rId18"/>
    <p:sldId id="358" r:id="rId19"/>
    <p:sldId id="381" r:id="rId20"/>
    <p:sldId id="388" r:id="rId21"/>
    <p:sldId id="389" r:id="rId22"/>
    <p:sldId id="390" r:id="rId23"/>
    <p:sldId id="391" r:id="rId24"/>
    <p:sldId id="392" r:id="rId25"/>
    <p:sldId id="393" r:id="rId26"/>
    <p:sldId id="3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6600"/>
    <a:srgbClr val="66CCFF"/>
    <a:srgbClr val="0033CC"/>
    <a:srgbClr val="000000"/>
    <a:srgbClr val="220FB1"/>
    <a:srgbClr val="003300"/>
    <a:srgbClr val="365D21"/>
    <a:srgbClr val="0014AC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55" autoAdjust="0"/>
    <p:restoredTop sz="94681" autoAdjust="0"/>
  </p:normalViewPr>
  <p:slideViewPr>
    <p:cSldViewPr>
      <p:cViewPr>
        <p:scale>
          <a:sx n="44" d="100"/>
          <a:sy n="44" d="100"/>
        </p:scale>
        <p:origin x="-2724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892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26.png"/><Relationship Id="rId5" Type="http://schemas.openxmlformats.org/officeDocument/2006/relationships/audio" Target="../media/audio8.wav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9.wav"/><Relationship Id="rId7" Type="http://schemas.openxmlformats.org/officeDocument/2006/relationships/image" Target="../media/image2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4" Type="http://schemas.openxmlformats.org/officeDocument/2006/relationships/audio" Target="../media/audio8.wav"/><Relationship Id="rId9" Type="http://schemas.openxmlformats.org/officeDocument/2006/relationships/hyperlink" Target="../../../../&#1082;&#1080;&#1085;&#1086;%207&#1082;&#1083;/7-3%20&#1060;&#1048;&#1051;&#1068;&#1052;/&#1076;&#1072;&#1074;&#1083;%20&#1085;&#1072;%20&#1075;&#1083;&#1091;&#1073;&#1080;&#1085;&#1077;%20&#1092;%202&#1084;&#1080;&#1085;.av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5;&#1086;%207&#1082;&#1083;/7-3%20&#1060;&#1048;&#1051;&#1068;&#1052;/&#1089;&#1086;&#1086;&#1073;&#1097;&#1072;&#1102;&#1097;&#1080;&#1077;%20&#1089;&#1086;&#1089;&#1091;&#1076;&#1099;.avi" TargetMode="External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5;&#1086;%207&#1082;&#1083;/7-3%20&#1060;&#1048;&#1051;&#1068;&#1052;/&#1089;&#1086;&#1086;&#1073;&#1097;&#1072;&#1102;&#1097;&#1080;&#1077;%20&#1089;&#1086;&#1089;&#1091;&#1076;&#1099;.avi" TargetMode="External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5"/>
          <a:ext cx="9144000" cy="6248400"/>
        </p:xfrm>
        <a:graphic>
          <a:graphicData uri="http://schemas.openxmlformats.org/drawingml/2006/table">
            <a:tbl>
              <a:tblPr/>
              <a:tblGrid>
                <a:gridCol w="473286"/>
                <a:gridCol w="8043211"/>
                <a:gridCol w="627503"/>
              </a:tblGrid>
              <a:tr h="21207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                        </a:t>
                      </a:r>
                      <a:r>
                        <a:rPr lang="ru-RU" sz="16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- 3  (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т11(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</a:t>
                      </a:r>
                      <a:r>
                        <a:rPr lang="en-US" sz="1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gh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сс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4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17-2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77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ТЕМА:</a:t>
                      </a: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Гидростатическое давление.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831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ЦЕЛИ: 1. 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восприятия явлений  </a:t>
                      </a:r>
                      <a:r>
                        <a:rPr lang="ru-RU" sz="1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"давление в жидкости" и ее зависимость от глубины.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восприятия понятия "сообщающиеся сосуды"</a:t>
                      </a:r>
                      <a:r>
                        <a:rPr lang="ru-RU" sz="1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примеры его учета и использования.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7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способствовать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восприятию материала темы №11.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7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/>
                          <a:ea typeface="Times New Roman"/>
                        </a:rPr>
                        <a:t>ТИп УРОКА</a:t>
                      </a:r>
                      <a:r>
                        <a:rPr lang="ru-RU" sz="1600" cap="all">
                          <a:latin typeface="Times New Roman"/>
                          <a:ea typeface="Times New Roman"/>
                        </a:rPr>
                        <a:t>:    </a:t>
                      </a:r>
                      <a:r>
                        <a:rPr lang="ru-RU" sz="1600" i="1">
                          <a:latin typeface="Times New Roman"/>
                          <a:ea typeface="Times New Roman"/>
                        </a:rPr>
                        <a:t> изучения нового материала.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15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831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ДЕМОНСТРАЦИИ:1. Изменение давления жидкости с глубиной. (диск Опыты)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                         2.Сообщающиеся сосуды.  (проблемным  образом).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latin typeface="Times New Roman"/>
                          <a:ea typeface="Times New Roman"/>
                        </a:rPr>
                        <a:t>                                      </a:t>
                      </a:r>
                      <a:r>
                        <a:rPr lang="ru-RU" sz="1600" b="1" cap="all" dirty="0">
                          <a:latin typeface="Times New Roman"/>
                          <a:ea typeface="Times New Roman"/>
                        </a:rPr>
                        <a:t>3. У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стройство и действие гидравлического  пресса и тормоза.    БНП.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 cap="all" dirty="0">
                          <a:latin typeface="Times New Roman"/>
                          <a:ea typeface="Times New Roman"/>
                        </a:rPr>
                        <a:t>                                   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Консультация по задачам. ДЗ. гр. №2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Создание проблемной ситуации: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Почему при погружении на большую глубину используют очень мощные водолазные костюмы 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? Почему Уровни в сосудах не одинаковые?(опыт)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Эвристическая беседа по материалу темы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 11</a:t>
                      </a:r>
                      <a:r>
                        <a:rPr lang="ru-RU" sz="1400" i="1">
                          <a:latin typeface="Times New Roman"/>
                          <a:ea typeface="Times New Roman"/>
                        </a:rPr>
                        <a:t> с демонстрациями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13м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</a:rPr>
                        <a:t>Повторение темы по ОК</a:t>
                      </a: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Первичная обратная связь      стр.80 упр.24 (2) рис 110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                                                       работа  шлюза рис.111,112 стр. 81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                                                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д.з</a:t>
                      </a:r>
                    </a:p>
                  </a:txBody>
                  <a:tcPr marL="59184" marR="591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§§</a:t>
                      </a:r>
                      <a:r>
                        <a:rPr lang="ru-RU" sz="1400" b="1" i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37-39,46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4" cstate="print">
            <a:lum bright="-20000" contrast="40000"/>
          </a:blip>
          <a:srcRect l="17077" t="10038" r="19977" b="18750"/>
          <a:stretch>
            <a:fillRect/>
          </a:stretch>
        </p:blipFill>
        <p:spPr bwMode="auto">
          <a:xfrm>
            <a:off x="0" y="0"/>
            <a:ext cx="86764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2857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учебник,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стр.111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500438"/>
            <a:ext cx="771530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14818"/>
            <a:ext cx="771530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921967"/>
            <a:ext cx="771530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5554" y="6192480"/>
            <a:ext cx="771530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928934"/>
            <a:ext cx="771530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5430297"/>
        </p:xfrm>
        <a:graphic>
          <a:graphicData uri="http://schemas.openxmlformats.org/drawingml/2006/table">
            <a:tbl>
              <a:tblPr/>
              <a:tblGrid>
                <a:gridCol w="473286"/>
                <a:gridCol w="8043210"/>
                <a:gridCol w="627504"/>
              </a:tblGrid>
              <a:tr h="21745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600" b="1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16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                             </a:t>
                      </a:r>
                      <a:r>
                        <a:rPr lang="ru-RU" sz="1600" b="1" i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- 4 (</a:t>
                      </a:r>
                      <a:r>
                        <a:rPr lang="ru-RU" sz="1100" b="1" i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1200" b="1" i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12(АД)</a:t>
                      </a:r>
                      <a:r>
                        <a:rPr lang="ru-RU" sz="1100" b="1" i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18-1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55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ТЕМА:  </a:t>
                      </a: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Атмосферное давление. Изменение АД свысотой.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36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ЦЕЛИ: 1.Создать условия для  закрепления знаний по теме №11.</a:t>
                      </a:r>
                      <a:r>
                        <a:rPr lang="ru-RU" sz="1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восприятия понятий "</a:t>
                      </a:r>
                      <a:r>
                        <a:rPr lang="ru-RU" sz="1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атмосферное давление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", </a:t>
                      </a:r>
                      <a:r>
                        <a:rPr lang="ru-RU" sz="1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вес воздуха, анероид,  способы измерения АД,  примеры его учета и использования.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91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способствовать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изучению материала темы №11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 и 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                                               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восприятию материала темы №12.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5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/>
                          <a:ea typeface="Times New Roman"/>
                        </a:rPr>
                        <a:t>ТИп УРОКА</a:t>
                      </a:r>
                      <a:r>
                        <a:rPr lang="ru-RU" sz="1600" cap="all">
                          <a:latin typeface="Times New Roman"/>
                          <a:ea typeface="Times New Roman"/>
                        </a:rPr>
                        <a:t>:    </a:t>
                      </a:r>
                      <a:r>
                        <a:rPr lang="ru-RU" sz="1600" i="1">
                          <a:latin typeface="Times New Roman"/>
                          <a:ea typeface="Times New Roman"/>
                        </a:rPr>
                        <a:t> комбинированный.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91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82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ДЕМОНСТРАЦИИ:1.Устройство манометра.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                                     2.Обнаружение АД.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all">
                          <a:latin typeface="Times New Roman"/>
                          <a:ea typeface="Times New Roman"/>
                        </a:rPr>
                        <a:t>                                      </a:t>
                      </a: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Измерение</a:t>
                      </a: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 АД 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барометром – анероидом.  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 cap="all">
                          <a:latin typeface="Times New Roman"/>
                          <a:ea typeface="Times New Roman"/>
                        </a:rPr>
                        <a:t>                                     </a:t>
                      </a: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Устройство и действие насосов 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2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         -   гидростатическое давление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                                        -   сообщающие сосуды,  гидравлический пресс.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*  визуализация по теме № 11.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Создание проблемной ситуации: 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Имеет ли воздух вес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? Как его измерить?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</a:rPr>
                        <a:t>Эвристическая беседа по материалу темы</a:t>
                      </a:r>
                      <a:r>
                        <a:rPr lang="ru-RU" sz="1200" b="1" i="1">
                          <a:latin typeface="Times New Roman"/>
                          <a:ea typeface="Times New Roman"/>
                        </a:rPr>
                        <a:t> 12</a:t>
                      </a:r>
                      <a:r>
                        <a:rPr lang="ru-RU" sz="1200" i="1">
                          <a:latin typeface="Times New Roman"/>
                          <a:ea typeface="Times New Roman"/>
                        </a:rPr>
                        <a:t> с демонстрациями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</a:rPr>
                        <a:t>Повторение темы по ОК</a:t>
                      </a: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cap="all">
                          <a:latin typeface="Times New Roman"/>
                        </a:rPr>
                        <a:t>д.з</a:t>
                      </a: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§§</a:t>
                      </a: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40-44,т 12.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Сообщающиеся сосуды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42984"/>
            <a:ext cx="835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Сосуды имеющие общее дно, называются сообщающимися.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Картинка 1 из 1546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3617231" cy="2714620"/>
          </a:xfrm>
          <a:prstGeom prst="rect">
            <a:avLst/>
          </a:prstGeom>
          <a:noFill/>
        </p:spPr>
      </p:pic>
      <p:pic>
        <p:nvPicPr>
          <p:cNvPr id="22532" name="Picture 4" descr="Картинка 7 из 62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162" y="3628549"/>
            <a:ext cx="3600838" cy="3229451"/>
          </a:xfrm>
          <a:prstGeom prst="rect">
            <a:avLst/>
          </a:prstGeom>
          <a:noFill/>
        </p:spPr>
      </p:pic>
      <p:pic>
        <p:nvPicPr>
          <p:cNvPr id="22534" name="Picture 6" descr="Картинка 12 из 65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143116"/>
            <a:ext cx="259909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 из 3018"/>
          <p:cNvPicPr>
            <a:picLocks noChangeAspect="1" noChangeArrowheads="1"/>
          </p:cNvPicPr>
          <p:nvPr/>
        </p:nvPicPr>
        <p:blipFill>
          <a:blip r:embed="rId2" cstate="print"/>
          <a:srcRect r="-323" b="12274"/>
          <a:stretch>
            <a:fillRect/>
          </a:stretch>
        </p:blipFill>
        <p:spPr bwMode="auto">
          <a:xfrm>
            <a:off x="1428728" y="1214422"/>
            <a:ext cx="5303512" cy="5643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81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сообщающихся сосудах жидкости устанавливаются на одном уровне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4" descr="Картинка 3 из 3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14422"/>
            <a:ext cx="71438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Картинка 1 из 1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Картинка 37 из 1257"/>
          <p:cNvPicPr>
            <a:picLocks noChangeAspect="1" noChangeArrowheads="1"/>
          </p:cNvPicPr>
          <p:nvPr/>
        </p:nvPicPr>
        <p:blipFill>
          <a:blip r:embed="rId3" cstate="print"/>
          <a:srcRect r="32031"/>
          <a:stretch>
            <a:fillRect/>
          </a:stretch>
        </p:blipFill>
        <p:spPr bwMode="auto">
          <a:xfrm>
            <a:off x="0" y="0"/>
            <a:ext cx="621507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-71462"/>
            <a:ext cx="478631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Модель фонтана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Картинка 1 из 1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Картинка 37 из 1257"/>
          <p:cNvPicPr>
            <a:picLocks noChangeAspect="1" noChangeArrowheads="1"/>
          </p:cNvPicPr>
          <p:nvPr/>
        </p:nvPicPr>
        <p:blipFill>
          <a:blip r:embed="rId3" cstate="print"/>
          <a:srcRect l="58594"/>
          <a:stretch>
            <a:fillRect/>
          </a:stretch>
        </p:blipFill>
        <p:spPr bwMode="auto">
          <a:xfrm>
            <a:off x="5357818" y="0"/>
            <a:ext cx="378618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272701"/>
            <a:ext cx="621507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Выставить фундамент на одинаковой высоте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42816" t="11532" r="27438" b="57088"/>
          <a:stretch>
            <a:fillRect/>
          </a:stretch>
        </p:blipFill>
        <p:spPr bwMode="auto">
          <a:xfrm>
            <a:off x="0" y="0"/>
            <a:ext cx="594015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01952" y="5715000"/>
            <a:ext cx="7242048" cy="882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БНП, </a:t>
            </a:r>
            <a:r>
              <a:rPr lang="ru-RU" sz="360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механика </a:t>
            </a: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36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модели,№5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4204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Расчет давления жидкости</a:t>
            </a:r>
            <a:endParaRPr lang="ru-RU" dirty="0"/>
          </a:p>
        </p:txBody>
      </p:sp>
      <p:pic>
        <p:nvPicPr>
          <p:cNvPr id="1026" name="Picture 2" descr="Картинка 66 из 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3214710" cy="4143404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071802" y="1928802"/>
          <a:ext cx="1760548" cy="2857520"/>
        </p:xfrm>
        <a:graphic>
          <a:graphicData uri="http://schemas.openxmlformats.org/presentationml/2006/ole">
            <p:oleObj spid="_x0000_s1030" name="Формула" r:id="rId4" imgW="520474" imgH="1040948" progId="Equation.3">
              <p:embed/>
            </p:oleObj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4572000" y="2143116"/>
            <a:ext cx="714380" cy="25717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357818" y="2857496"/>
          <a:ext cx="2849976" cy="1060456"/>
        </p:xfrm>
        <a:graphic>
          <a:graphicData uri="http://schemas.openxmlformats.org/presentationml/2006/ole">
            <p:oleObj spid="_x0000_s1031" name="Формула" r:id="rId5" imgW="545626" imgH="20302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707233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№11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39,40,41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Гр.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391*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404**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383*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374*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pгаза</a:t>
            </a:r>
            <a:endParaRPr lang="ru-RU" sz="4800" dirty="0" smtClean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7643834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№11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39,40,41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гр2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391- 411 404* 383- 374-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гр2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391*411,404*383* 374-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/>
              <a:t>10</a:t>
            </a:r>
            <a:r>
              <a:rPr lang="ru-RU" sz="4800" dirty="0" smtClean="0"/>
              <a:t> </a:t>
            </a:r>
            <a:r>
              <a:rPr lang="ru-RU" sz="4800" b="1" dirty="0" err="1" smtClean="0"/>
              <a:t>pгаза</a:t>
            </a:r>
            <a:r>
              <a:rPr lang="ru-RU" sz="4800" dirty="0" smtClean="0"/>
              <a:t> </a:t>
            </a:r>
            <a:r>
              <a:rPr lang="en-US" sz="4800" dirty="0" smtClean="0"/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9521" r="10937" b="72901"/>
          <a:stretch>
            <a:fillRect/>
          </a:stretch>
        </p:blipFill>
        <p:spPr bwMode="auto">
          <a:xfrm>
            <a:off x="0" y="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7461" t="54932" r="11523" b="15771"/>
          <a:stretch>
            <a:fillRect/>
          </a:stretch>
        </p:blipFill>
        <p:spPr bwMode="auto">
          <a:xfrm>
            <a:off x="4357686" y="1785926"/>
            <a:ext cx="4786314" cy="27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4857760"/>
            <a:ext cx="9144000" cy="135732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молекулы воды слабее взаимодействуют друг с другом, чем молекулы патоки, поэтому они легче расстаются друг с другом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1470" y="1785926"/>
            <a:ext cx="442912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состоят из молекул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71374" y="2370701"/>
            <a:ext cx="4679751" cy="587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…хаотически движутся</a:t>
            </a: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142812" y="2942205"/>
            <a:ext cx="4192634" cy="679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…взаимодействуют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14488"/>
            <a:ext cx="2357422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400см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кПа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6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528451" y="2684394"/>
            <a:ext cx="1656000" cy="194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0" y="5429264"/>
            <a:ext cx="9144000" cy="107157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показания динамометра  16кН, а площадь малого поршня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/>
          <a:srcRect l="8789" t="54932" r="10937" b="27490"/>
          <a:stretch>
            <a:fillRect/>
          </a:stretch>
        </p:blipFill>
        <p:spPr bwMode="auto">
          <a:xfrm>
            <a:off x="0" y="0"/>
            <a:ext cx="9144000" cy="17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/>
          <a:srcRect l="66211" t="8789" r="10937" b="53125"/>
          <a:stretch>
            <a:fillRect/>
          </a:stretch>
        </p:blipFill>
        <p:spPr bwMode="auto">
          <a:xfrm>
            <a:off x="7000892" y="1285860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428860" y="2928934"/>
            <a:ext cx="360476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63"/>
          <p:cNvSpPr>
            <a:spLocks noChangeShapeType="1"/>
          </p:cNvSpPr>
          <p:nvPr/>
        </p:nvSpPr>
        <p:spPr bwMode="auto">
          <a:xfrm>
            <a:off x="7358082" y="2225544"/>
            <a:ext cx="0" cy="56051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62"/>
          <p:cNvSpPr>
            <a:spLocks noChangeShapeType="1"/>
          </p:cNvSpPr>
          <p:nvPr/>
        </p:nvSpPr>
        <p:spPr bwMode="auto">
          <a:xfrm>
            <a:off x="8501090" y="2143116"/>
            <a:ext cx="0" cy="112102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50"/>
          <p:cNvGrpSpPr/>
          <p:nvPr/>
        </p:nvGrpSpPr>
        <p:grpSpPr>
          <a:xfrm>
            <a:off x="6698927" y="2714620"/>
            <a:ext cx="659155" cy="461665"/>
            <a:chOff x="6698927" y="2714620"/>
            <a:chExt cx="659155" cy="461665"/>
          </a:xfrm>
        </p:grpSpPr>
        <p:sp>
          <p:nvSpPr>
            <p:cNvPr id="47" name="TextBox 10"/>
            <p:cNvSpPr txBox="1">
              <a:spLocks noChangeArrowheads="1"/>
            </p:cNvSpPr>
            <p:nvPr/>
          </p:nvSpPr>
          <p:spPr bwMode="auto">
            <a:xfrm>
              <a:off x="6698927" y="2714620"/>
              <a:ext cx="659155" cy="46166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6858016" y="2786058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51"/>
          <p:cNvGrpSpPr/>
          <p:nvPr/>
        </p:nvGrpSpPr>
        <p:grpSpPr>
          <a:xfrm>
            <a:off x="8358214" y="3286124"/>
            <a:ext cx="603050" cy="461665"/>
            <a:chOff x="6698927" y="2714620"/>
            <a:chExt cx="603050" cy="461665"/>
          </a:xfrm>
        </p:grpSpPr>
        <p:sp>
          <p:nvSpPr>
            <p:cNvPr id="53" name="TextBox 10"/>
            <p:cNvSpPr txBox="1">
              <a:spLocks noChangeArrowheads="1"/>
            </p:cNvSpPr>
            <p:nvPr/>
          </p:nvSpPr>
          <p:spPr bwMode="auto">
            <a:xfrm>
              <a:off x="6698927" y="2714620"/>
              <a:ext cx="603050" cy="46166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6858016" y="2786058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Прямоугольник 54"/>
          <p:cNvSpPr/>
          <p:nvPr/>
        </p:nvSpPr>
        <p:spPr>
          <a:xfrm>
            <a:off x="2928926" y="1357298"/>
            <a:ext cx="2068195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357422" y="2214554"/>
            <a:ext cx="43577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400000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Па·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/10000=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5"/>
          <p:cNvGrpSpPr/>
          <p:nvPr/>
        </p:nvGrpSpPr>
        <p:grpSpPr>
          <a:xfrm>
            <a:off x="1357290" y="3857628"/>
            <a:ext cx="2107541" cy="1370593"/>
            <a:chOff x="4018873" y="3984738"/>
            <a:chExt cx="2107541" cy="1370593"/>
          </a:xfrm>
        </p:grpSpPr>
        <p:sp>
          <p:nvSpPr>
            <p:cNvPr id="58" name="TextBox 10"/>
            <p:cNvSpPr txBox="1">
              <a:spLocks noChangeArrowheads="1"/>
            </p:cNvSpPr>
            <p:nvPr/>
          </p:nvSpPr>
          <p:spPr bwMode="auto">
            <a:xfrm>
              <a:off x="4018873" y="3984738"/>
              <a:ext cx="857256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893096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ямоугольник 60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15"/>
            <p:cNvSpPr txBox="1">
              <a:spLocks noChangeArrowheads="1"/>
            </p:cNvSpPr>
            <p:nvPr/>
          </p:nvSpPr>
          <p:spPr bwMode="auto">
            <a:xfrm>
              <a:off x="5263221" y="4770556"/>
              <a:ext cx="86319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500430" y="3929066"/>
            <a:ext cx="5643570" cy="12144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в большом поршне в  16000/200 раз больше, значит и площадь его в 80 раз больше.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2" grpId="0" animBg="1"/>
      <p:bldP spid="9" grpId="0" animBg="1"/>
      <p:bldP spid="46" grpId="0" animBg="1"/>
      <p:bldP spid="48" grpId="0" animBg="1"/>
      <p:bldP spid="55" grpId="0" animBg="1"/>
      <p:bldP spid="56" grpId="0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14488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100см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1см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19109" y="1755104"/>
            <a:ext cx="2172489" cy="1656000"/>
            <a:chOff x="1762706" y="1625154"/>
            <a:chExt cx="1777686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2711598" y="2452360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739492" y="2500306"/>
            <a:ext cx="903813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839852" y="3344291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120000" flipV="1">
            <a:off x="2739493" y="3200606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84308" y="2928934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4012936" y="2500306"/>
            <a:ext cx="98769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4065997" y="3301890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rot="120000" flipV="1">
            <a:off x="4012936" y="3200606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5"/>
          <p:cNvGrpSpPr/>
          <p:nvPr/>
        </p:nvGrpSpPr>
        <p:grpSpPr>
          <a:xfrm>
            <a:off x="1785918" y="4143380"/>
            <a:ext cx="1964666" cy="1370593"/>
            <a:chOff x="4018873" y="3984738"/>
            <a:chExt cx="1964666" cy="1370593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018873" y="3984738"/>
              <a:ext cx="857256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4361752" y="4143380"/>
            <a:ext cx="2210512" cy="1370593"/>
            <a:chOff x="3844465" y="3984738"/>
            <a:chExt cx="2210512" cy="1370593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3844465" y="3984738"/>
              <a:ext cx="853190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3911837" y="4770556"/>
              <a:ext cx="1035972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3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5194395" y="3984738"/>
              <a:ext cx="860582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100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50600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8001024" y="5143512"/>
            <a:ext cx="84991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6456" y="1785926"/>
            <a:ext cx="373621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4500570"/>
            <a:ext cx="182614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=1000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 cstate="print"/>
          <a:srcRect l="8789" t="8789" r="11523" b="69971"/>
          <a:stretch>
            <a:fillRect/>
          </a:stretch>
        </p:blipFill>
        <p:spPr bwMode="auto">
          <a:xfrm>
            <a:off x="0" y="-2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1" cstate="print"/>
          <a:srcRect l="22461" t="49268" r="47656" b="17773"/>
          <a:stretch>
            <a:fillRect/>
          </a:stretch>
        </p:blipFill>
        <p:spPr bwMode="auto">
          <a:xfrm>
            <a:off x="6286512" y="1428736"/>
            <a:ext cx="2786082" cy="289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0" y="5994406"/>
            <a:ext cx="9144000" cy="7207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поршень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надо положить груз в 100раз больший, т.е. весом в 1000Н, или  массой100кг.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8148" y="1743006"/>
            <a:ext cx="857256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100кг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63"/>
          <p:cNvSpPr>
            <a:spLocks noChangeShapeType="1"/>
          </p:cNvSpPr>
          <p:nvPr/>
        </p:nvSpPr>
        <p:spPr bwMode="auto">
          <a:xfrm>
            <a:off x="6715140" y="2225544"/>
            <a:ext cx="0" cy="56051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44"/>
          <p:cNvGrpSpPr/>
          <p:nvPr/>
        </p:nvGrpSpPr>
        <p:grpSpPr>
          <a:xfrm>
            <a:off x="6055985" y="2714620"/>
            <a:ext cx="671979" cy="461665"/>
            <a:chOff x="6698927" y="2714620"/>
            <a:chExt cx="671979" cy="461665"/>
          </a:xfrm>
        </p:grpSpPr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6698927" y="2714620"/>
              <a:ext cx="671979" cy="46166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6858016" y="2786058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1" grpId="0" animBg="1"/>
      <p:bldP spid="14" grpId="0"/>
      <p:bldP spid="16" grpId="0" animBg="1"/>
      <p:bldP spid="17" grpId="0" animBg="1"/>
      <p:bldP spid="38" grpId="0" animBg="1"/>
      <p:bldP spid="9" grpId="0" animBg="1"/>
      <p:bldP spid="39" grpId="0" animBg="1"/>
      <p:bldP spid="42" grpId="0" animBg="1"/>
      <p:bldP spid="44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t="8056" r="3320" b="74366"/>
          <a:stretch>
            <a:fillRect/>
          </a:stretch>
        </p:blipFill>
        <p:spPr bwMode="auto">
          <a:xfrm>
            <a:off x="0" y="-2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6211" t="50537" r="5078" b="6250"/>
          <a:stretch>
            <a:fillRect/>
          </a:stretch>
        </p:blipFill>
        <p:spPr bwMode="auto">
          <a:xfrm>
            <a:off x="6072198" y="1357298"/>
            <a:ext cx="3071801" cy="369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71470" y="1785926"/>
            <a:ext cx="442912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состоят из молекул</a:t>
            </a: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71374" y="2370701"/>
            <a:ext cx="4679751" cy="587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…хаотически движутся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142812" y="2942205"/>
            <a:ext cx="4192634" cy="679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…взаимодействуют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857760"/>
            <a:ext cx="9144000" cy="200024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нагревании молекулы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начинают двигаться быстрее, поэтому расстояние между ними увеличивается, т.е. воздух в бутылке расширяется и выходит из неё.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/>
          <a:srcRect t="8056" r="5078" b="74366"/>
          <a:stretch>
            <a:fillRect/>
          </a:stretch>
        </p:blipFill>
        <p:spPr bwMode="auto">
          <a:xfrm>
            <a:off x="0" y="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071810"/>
            <a:ext cx="9144000" cy="3786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удары молекул внутри пузырьков пены и снаружи были одинаковы;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откачивании воздуха из-под колокола количество молекул над пузырьками,</a:t>
            </a: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а значит и количество ударов уменьшилось, что приведёт к раздуванию пузырьков пены.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Если воздух вновь впустить давление снова выровняется  и пузырьки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примут прежний вид.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79148"/>
            <a:ext cx="905563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Давление газа определяется  ударами молекул и зависит от количества ударов и силы каждого удара.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7" cstate="print"/>
          <a:srcRect l="55859" t="49268" r="3711" b="17773"/>
          <a:stretch>
            <a:fillRect/>
          </a:stretch>
        </p:blipFill>
        <p:spPr bwMode="auto">
          <a:xfrm>
            <a:off x="3886163" y="1857364"/>
            <a:ext cx="525783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8" cstate="print"/>
          <a:srcRect t="22705" r="4492" b="58984"/>
          <a:stretch>
            <a:fillRect/>
          </a:stretch>
        </p:blipFill>
        <p:spPr bwMode="auto">
          <a:xfrm>
            <a:off x="0" y="0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43174" y="5143512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=28,6Н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0"/>
            <a:ext cx="360476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85720" y="2558473"/>
            <a:ext cx="2107541" cy="1370593"/>
            <a:chOff x="4018873" y="3984738"/>
            <a:chExt cx="2107541" cy="1370593"/>
          </a:xfrm>
        </p:grpSpPr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4018873" y="3984738"/>
              <a:ext cx="857256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893096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5263221" y="4770556"/>
              <a:ext cx="86319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5"/>
          <p:cNvGrpSpPr/>
          <p:nvPr/>
        </p:nvGrpSpPr>
        <p:grpSpPr>
          <a:xfrm>
            <a:off x="249880" y="4071942"/>
            <a:ext cx="2107542" cy="1432149"/>
            <a:chOff x="3875997" y="3984738"/>
            <a:chExt cx="2107542" cy="1432149"/>
          </a:xfrm>
        </p:grpSpPr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3875997" y="3984738"/>
              <a:ext cx="1214446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5090443" y="4436678"/>
              <a:ext cx="893096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4018873" y="4770556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71438" y="6000768"/>
            <a:ext cx="6143636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шара 28,6Н, его масса 2кг 900г.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63"/>
          <p:cNvSpPr>
            <a:spLocks noChangeShapeType="1"/>
          </p:cNvSpPr>
          <p:nvPr/>
        </p:nvSpPr>
        <p:spPr bwMode="auto">
          <a:xfrm>
            <a:off x="6925666" y="3286124"/>
            <a:ext cx="45719" cy="92869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23"/>
          <p:cNvGrpSpPr/>
          <p:nvPr/>
        </p:nvGrpSpPr>
        <p:grpSpPr>
          <a:xfrm>
            <a:off x="5786446" y="3786190"/>
            <a:ext cx="652743" cy="461665"/>
            <a:chOff x="6698927" y="2714620"/>
            <a:chExt cx="652743" cy="461665"/>
          </a:xfrm>
        </p:grpSpPr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6698927" y="2714620"/>
              <a:ext cx="652743" cy="46166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858016" y="2786058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ine 63"/>
          <p:cNvSpPr>
            <a:spLocks noChangeShapeType="1"/>
          </p:cNvSpPr>
          <p:nvPr/>
        </p:nvSpPr>
        <p:spPr bwMode="auto">
          <a:xfrm>
            <a:off x="4445337" y="3214686"/>
            <a:ext cx="0" cy="56051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27"/>
          <p:cNvGrpSpPr/>
          <p:nvPr/>
        </p:nvGrpSpPr>
        <p:grpSpPr>
          <a:xfrm>
            <a:off x="3786182" y="3703762"/>
            <a:ext cx="659155" cy="461665"/>
            <a:chOff x="6698927" y="2714620"/>
            <a:chExt cx="659155" cy="461665"/>
          </a:xfrm>
        </p:grpSpPr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6698927" y="2714620"/>
              <a:ext cx="659155" cy="46166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6858016" y="2786058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2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/>
                <a:ea typeface="Times New Roman"/>
              </a:rPr>
              <a:t>Почему при погружении на </a:t>
            </a:r>
            <a:r>
              <a:rPr lang="ru-RU" sz="32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большую</a:t>
            </a:r>
            <a:r>
              <a:rPr lang="ru-RU" sz="3200" b="1" dirty="0" smtClean="0">
                <a:latin typeface="Times New Roman"/>
                <a:ea typeface="Times New Roman"/>
              </a:rPr>
              <a:t> глубину</a:t>
            </a:r>
            <a:endParaRPr lang="en-US" sz="32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3200" b="1" dirty="0" smtClean="0">
                <a:latin typeface="Times New Roman"/>
                <a:ea typeface="Times New Roman"/>
              </a:rPr>
              <a:t> используют очень </a:t>
            </a:r>
            <a:r>
              <a:rPr lang="ru-RU" sz="32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мощные</a:t>
            </a:r>
            <a:r>
              <a:rPr lang="ru-RU" sz="3200" b="1" dirty="0" smtClean="0">
                <a:latin typeface="Times New Roman"/>
                <a:ea typeface="Times New Roman"/>
              </a:rPr>
              <a:t> водолазные </a:t>
            </a:r>
            <a:endParaRPr lang="en-US" sz="32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3200" b="1" dirty="0" smtClean="0">
                <a:latin typeface="Times New Roman"/>
                <a:ea typeface="Times New Roman"/>
              </a:rPr>
              <a:t>костюмы </a:t>
            </a:r>
            <a:r>
              <a:rPr lang="ru-RU" sz="3200" b="1" i="1" dirty="0" smtClean="0">
                <a:latin typeface="Times New Roman"/>
                <a:ea typeface="Times New Roman"/>
              </a:rPr>
              <a:t>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80856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50057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Почему уровни в сообщающихся сосудах  одинаковые?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75856" y="6088559"/>
            <a:ext cx="5868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Гидростатика,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стр.19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3260" y="0"/>
            <a:ext cx="3533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922124" y="163290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500034" y="4523370"/>
            <a:ext cx="8286808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сообщающие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 сосуды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357158" y="2643182"/>
            <a:ext cx="7470530" cy="16483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199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гидростатическое  </a:t>
            </a:r>
            <a:endParaRPr lang="ru-RU" sz="199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3486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Свободная поверхность</a:t>
            </a:r>
            <a:endParaRPr lang="ru-RU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610793" y="1096960"/>
            <a:ext cx="1846670" cy="1677449"/>
            <a:chOff x="610793" y="1096960"/>
            <a:chExt cx="1846670" cy="1677449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618918" y="1500174"/>
              <a:ext cx="1838545" cy="12580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610793" y="1096960"/>
              <a:ext cx="0" cy="16774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2450498" y="1096960"/>
              <a:ext cx="0" cy="16774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03208" y="1935685"/>
            <a:ext cx="2339966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03208" y="2355047"/>
            <a:ext cx="2339966" cy="0"/>
          </a:xfrm>
          <a:prstGeom prst="line">
            <a:avLst/>
          </a:prstGeom>
          <a:noFill/>
          <a:ln w="28575">
            <a:solidFill>
              <a:srgbClr val="220FB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857488" y="1714488"/>
            <a:ext cx="435771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одном уровне давление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571612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                                    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                                      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488" y="328843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428992" y="-171223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450258" y="492151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3643306" y="707026"/>
            <a:ext cx="576000" cy="0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6280" y="315195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4678362" y="-158431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714908" y="495727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rot="60000" flipV="1">
            <a:off x="4857784" y="686033"/>
            <a:ext cx="612000" cy="36000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6143668" y="-314099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6148283" y="653551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6215106" y="468726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244112" y="275095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6742" y="-126523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 flipV="1">
            <a:off x="7858180" y="71435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8052450" y="553778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86808" y="-142900"/>
            <a:ext cx="428628" cy="1571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228854" y="1425538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29586" y="135729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57158" y="5991769"/>
            <a:ext cx="3037816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7" name="Group 13"/>
          <p:cNvGrpSpPr>
            <a:grpSpLocks/>
          </p:cNvGrpSpPr>
          <p:nvPr/>
        </p:nvGrpSpPr>
        <p:grpSpPr bwMode="auto">
          <a:xfrm>
            <a:off x="357158" y="3652313"/>
            <a:ext cx="479655" cy="2348455"/>
            <a:chOff x="1440" y="12096"/>
            <a:chExt cx="432" cy="2016"/>
          </a:xfrm>
        </p:grpSpPr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440" y="12384"/>
              <a:ext cx="432" cy="1728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1440" y="12096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1872" y="12096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1" name="Arc 17"/>
          <p:cNvSpPr>
            <a:spLocks/>
          </p:cNvSpPr>
          <p:nvPr/>
        </p:nvSpPr>
        <p:spPr bwMode="auto">
          <a:xfrm>
            <a:off x="836813" y="4314301"/>
            <a:ext cx="1279080" cy="167746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rc 18"/>
          <p:cNvSpPr>
            <a:spLocks/>
          </p:cNvSpPr>
          <p:nvPr/>
        </p:nvSpPr>
        <p:spPr bwMode="auto">
          <a:xfrm>
            <a:off x="676928" y="4815212"/>
            <a:ext cx="1918621" cy="1187042"/>
          </a:xfrm>
          <a:custGeom>
            <a:avLst/>
            <a:gdLst>
              <a:gd name="G0" fmla="+- 0 0 0"/>
              <a:gd name="G1" fmla="+- 21552 0 0"/>
              <a:gd name="G2" fmla="+- 21600 0 0"/>
              <a:gd name="T0" fmla="*/ 1442 w 21600"/>
              <a:gd name="T1" fmla="*/ 0 h 21683"/>
              <a:gd name="T2" fmla="*/ 21600 w 21600"/>
              <a:gd name="T3" fmla="*/ 21683 h 21683"/>
              <a:gd name="T4" fmla="*/ 0 w 21600"/>
              <a:gd name="T5" fmla="*/ 21552 h 2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83" fill="none" extrusionOk="0">
                <a:moveTo>
                  <a:pt x="1441" y="0"/>
                </a:moveTo>
                <a:cubicBezTo>
                  <a:pt x="12786" y="759"/>
                  <a:pt x="21600" y="10182"/>
                  <a:pt x="21600" y="21552"/>
                </a:cubicBezTo>
                <a:cubicBezTo>
                  <a:pt x="21600" y="21595"/>
                  <a:pt x="21599" y="21639"/>
                  <a:pt x="21599" y="21682"/>
                </a:cubicBezTo>
              </a:path>
              <a:path w="21600" h="21683" stroke="0" extrusionOk="0">
                <a:moveTo>
                  <a:pt x="1441" y="0"/>
                </a:moveTo>
                <a:cubicBezTo>
                  <a:pt x="12786" y="759"/>
                  <a:pt x="21600" y="10182"/>
                  <a:pt x="21600" y="21552"/>
                </a:cubicBezTo>
                <a:cubicBezTo>
                  <a:pt x="21600" y="21595"/>
                  <a:pt x="21599" y="21639"/>
                  <a:pt x="21599" y="21682"/>
                </a:cubicBezTo>
                <a:lnTo>
                  <a:pt x="0" y="21552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rc 19"/>
          <p:cNvSpPr>
            <a:spLocks/>
          </p:cNvSpPr>
          <p:nvPr/>
        </p:nvSpPr>
        <p:spPr bwMode="auto">
          <a:xfrm>
            <a:off x="676928" y="5318452"/>
            <a:ext cx="2558161" cy="1182382"/>
          </a:xfrm>
          <a:custGeom>
            <a:avLst/>
            <a:gdLst>
              <a:gd name="G0" fmla="+- 0 0 0"/>
              <a:gd name="G1" fmla="+- 21589 0 0"/>
              <a:gd name="G2" fmla="+- 21600 0 0"/>
              <a:gd name="T0" fmla="*/ 680 w 19788"/>
              <a:gd name="T1" fmla="*/ 0 h 21589"/>
              <a:gd name="T2" fmla="*/ 19788 w 19788"/>
              <a:gd name="T3" fmla="*/ 12930 h 21589"/>
              <a:gd name="T4" fmla="*/ 0 w 19788"/>
              <a:gd name="T5" fmla="*/ 21589 h 21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88" h="21589" fill="none" extrusionOk="0">
                <a:moveTo>
                  <a:pt x="680" y="-1"/>
                </a:moveTo>
                <a:cubicBezTo>
                  <a:pt x="9010" y="262"/>
                  <a:pt x="16447" y="5294"/>
                  <a:pt x="19788" y="12929"/>
                </a:cubicBezTo>
              </a:path>
              <a:path w="19788" h="21589" stroke="0" extrusionOk="0">
                <a:moveTo>
                  <a:pt x="680" y="-1"/>
                </a:moveTo>
                <a:cubicBezTo>
                  <a:pt x="9010" y="262"/>
                  <a:pt x="16447" y="5294"/>
                  <a:pt x="19788" y="12929"/>
                </a:cubicBezTo>
                <a:lnTo>
                  <a:pt x="0" y="21589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6429388" y="3344294"/>
            <a:ext cx="1357322" cy="2256752"/>
            <a:chOff x="6576" y="3429081"/>
            <a:chExt cx="864" cy="2256752"/>
          </a:xfrm>
        </p:grpSpPr>
        <p:grpSp>
          <p:nvGrpSpPr>
            <p:cNvPr id="1047" name="Group 23"/>
            <p:cNvGrpSpPr>
              <a:grpSpLocks/>
            </p:cNvGrpSpPr>
            <p:nvPr/>
          </p:nvGrpSpPr>
          <p:grpSpPr bwMode="auto">
            <a:xfrm>
              <a:off x="6576" y="3429081"/>
              <a:ext cx="864" cy="2243852"/>
              <a:chOff x="4770" y="4595"/>
              <a:chExt cx="864" cy="2304"/>
            </a:xfrm>
          </p:grpSpPr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4770" y="4883"/>
                <a:ext cx="864" cy="201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V="1">
                <a:off x="4770" y="4595"/>
                <a:ext cx="0" cy="23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 flipV="1">
                <a:off x="5634" y="4595"/>
                <a:ext cx="0" cy="23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H="1">
              <a:off x="6576" y="5685833"/>
              <a:ext cx="8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500694" y="285728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1582237" y="2463509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228194" y="4429132"/>
            <a:ext cx="1986616" cy="837681"/>
            <a:chOff x="2228194" y="4429132"/>
            <a:chExt cx="1986616" cy="837681"/>
          </a:xfrm>
        </p:grpSpPr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2228194" y="449737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28926" y="4429132"/>
              <a:ext cx="1285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sz="4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4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4800" b="1" baseline="30000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6869923" y="3212051"/>
            <a:ext cx="452441" cy="168288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6654335" y="3066171"/>
            <a:ext cx="904881" cy="1963371"/>
            <a:chOff x="6643702" y="3071810"/>
            <a:chExt cx="904881" cy="1963371"/>
          </a:xfrm>
        </p:grpSpPr>
        <p:sp>
          <p:nvSpPr>
            <p:cNvPr id="57" name="Rectangle 26"/>
            <p:cNvSpPr>
              <a:spLocks noChangeArrowheads="1"/>
            </p:cNvSpPr>
            <p:nvPr/>
          </p:nvSpPr>
          <p:spPr bwMode="auto">
            <a:xfrm>
              <a:off x="6643702" y="4894940"/>
              <a:ext cx="904881" cy="1402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 flipV="1">
              <a:off x="7060011" y="3071810"/>
              <a:ext cx="0" cy="18231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6868649" y="4286256"/>
            <a:ext cx="452441" cy="611319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899610" y="3299780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22"/>
          <p:cNvGrpSpPr>
            <a:grpSpLocks/>
          </p:cNvGrpSpPr>
          <p:nvPr/>
        </p:nvGrpSpPr>
        <p:grpSpPr bwMode="auto">
          <a:xfrm>
            <a:off x="1566841" y="3429000"/>
            <a:ext cx="790581" cy="707886"/>
            <a:chOff x="5643570" y="500042"/>
            <a:chExt cx="790586" cy="707747"/>
          </a:xfrm>
        </p:grpSpPr>
        <p:sp>
          <p:nvSpPr>
            <p:cNvPr id="63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 стрелкой 64"/>
          <p:cNvCxnSpPr/>
          <p:nvPr/>
        </p:nvCxnSpPr>
        <p:spPr>
          <a:xfrm rot="5400000">
            <a:off x="154992" y="2155264"/>
            <a:ext cx="1260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85786" y="1782537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rot="5400000">
            <a:off x="6576881" y="5514358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22"/>
          <p:cNvGrpSpPr>
            <a:grpSpLocks/>
          </p:cNvGrpSpPr>
          <p:nvPr/>
        </p:nvGrpSpPr>
        <p:grpSpPr bwMode="auto">
          <a:xfrm>
            <a:off x="7286644" y="5675477"/>
            <a:ext cx="790581" cy="523220"/>
            <a:chOff x="5643570" y="500042"/>
            <a:chExt cx="790586" cy="523117"/>
          </a:xfrm>
        </p:grpSpPr>
        <p:sp>
          <p:nvSpPr>
            <p:cNvPr id="7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mg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Прямая со стрелкой 71"/>
          <p:cNvCxnSpPr/>
          <p:nvPr/>
        </p:nvCxnSpPr>
        <p:spPr>
          <a:xfrm rot="5400000">
            <a:off x="6576881" y="4403249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22"/>
          <p:cNvGrpSpPr>
            <a:grpSpLocks/>
          </p:cNvGrpSpPr>
          <p:nvPr/>
        </p:nvGrpSpPr>
        <p:grpSpPr bwMode="auto">
          <a:xfrm>
            <a:off x="7151408" y="3357562"/>
            <a:ext cx="790581" cy="523220"/>
            <a:chOff x="5643570" y="500042"/>
            <a:chExt cx="790586" cy="523117"/>
          </a:xfrm>
          <a:solidFill>
            <a:schemeClr val="bg1"/>
          </a:solidFill>
        </p:grpSpPr>
        <p:sp>
          <p:nvSpPr>
            <p:cNvPr id="7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cxnSp>
          <p:nvCxnSpPr>
            <p:cNvPr id="75" name="Прямая со стрелкой 7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Прямая со стрелкой 75"/>
          <p:cNvCxnSpPr/>
          <p:nvPr/>
        </p:nvCxnSpPr>
        <p:spPr>
          <a:xfrm rot="5400000">
            <a:off x="6809655" y="5266304"/>
            <a:ext cx="612000" cy="1587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22"/>
          <p:cNvGrpSpPr>
            <a:grpSpLocks/>
          </p:cNvGrpSpPr>
          <p:nvPr/>
        </p:nvGrpSpPr>
        <p:grpSpPr bwMode="auto">
          <a:xfrm>
            <a:off x="6140643" y="5072074"/>
            <a:ext cx="790581" cy="707886"/>
            <a:chOff x="5643570" y="500042"/>
            <a:chExt cx="790586" cy="707747"/>
          </a:xfrm>
        </p:grpSpPr>
        <p:sp>
          <p:nvSpPr>
            <p:cNvPr id="7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/>
            </a:p>
          </p:txBody>
        </p:sp>
        <p:cxnSp>
          <p:nvCxnSpPr>
            <p:cNvPr id="79" name="Прямая со стрелкой 7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hlinkClick r:id="rId9" action="ppaction://hlinkfile"/>
          </p:cNvPr>
          <p:cNvSpPr txBox="1"/>
          <p:nvPr/>
        </p:nvSpPr>
        <p:spPr>
          <a:xfrm>
            <a:off x="7500894" y="6396335"/>
            <a:ext cx="16431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2 мин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3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3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3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3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3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3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0157 0.07801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29739 -0.04953 " pathEditMode="relative" rAng="0" ptsTypes="AA">
                                      <p:cBhvr>
                                        <p:cTn id="2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2500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1" grpId="0" animBg="1"/>
      <p:bldP spid="1032" grpId="0" animBg="1"/>
      <p:bldP spid="1033" grpId="0" build="p" bldLvl="2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6" grpId="0"/>
      <p:bldP spid="27" grpId="0" animBg="1"/>
      <p:bldP spid="28" grpId="0"/>
      <p:bldP spid="28" grpId="1"/>
      <p:bldP spid="29" grpId="0"/>
      <p:bldP spid="29" grpId="1"/>
      <p:bldP spid="1035" grpId="0" animBg="1"/>
      <p:bldP spid="1041" grpId="0" animBg="1"/>
      <p:bldP spid="1042" grpId="0" animBg="1"/>
      <p:bldP spid="1043" grpId="0" animBg="1"/>
      <p:bldP spid="51" grpId="0"/>
      <p:bldP spid="52" grpId="0"/>
      <p:bldP spid="56" grpId="0" animBg="1"/>
      <p:bldP spid="59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6167386" y="154915"/>
            <a:ext cx="1785950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85786" y="4071942"/>
            <a:ext cx="1785950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14282" y="71414"/>
            <a:ext cx="2928958" cy="3929090"/>
            <a:chOff x="1857356" y="1357298"/>
            <a:chExt cx="2928958" cy="364333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78966" y="1428736"/>
              <a:ext cx="278608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57356" y="1357298"/>
              <a:ext cx="2928958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202407" y="1190672"/>
            <a:ext cx="3214678" cy="0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7158" y="1220408"/>
            <a:ext cx="2783089" cy="276637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936302" y="159495"/>
            <a:ext cx="1656000" cy="3060000"/>
            <a:chOff x="936302" y="42532"/>
            <a:chExt cx="1635434" cy="326460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36302" y="148455"/>
              <a:ext cx="1635434" cy="315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60561" y="42532"/>
              <a:ext cx="1584000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142908" y="3929912"/>
            <a:ext cx="3714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-724296" y="2581628"/>
            <a:ext cx="2736000" cy="1588"/>
          </a:xfrm>
          <a:prstGeom prst="straightConnector1">
            <a:avLst/>
          </a:prstGeom>
          <a:ln w="28575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2095" y="2357430"/>
            <a:ext cx="714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1633158" y="2581628"/>
            <a:ext cx="2736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50171" y="2000240"/>
            <a:ext cx="9393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24" y="5143512"/>
            <a:ext cx="1643074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5786446" y="2571744"/>
            <a:ext cx="2928958" cy="3929090"/>
            <a:chOff x="1857356" y="1357298"/>
            <a:chExt cx="2928958" cy="364333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978966" y="1428736"/>
              <a:ext cx="278608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57356" y="1357298"/>
              <a:ext cx="2928958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929322" y="3720738"/>
            <a:ext cx="2783089" cy="276637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6508466" y="2659825"/>
            <a:ext cx="1656000" cy="3060000"/>
            <a:chOff x="936302" y="42532"/>
            <a:chExt cx="1635434" cy="326460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36302" y="148455"/>
              <a:ext cx="1635434" cy="315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60561" y="42532"/>
              <a:ext cx="1584000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934932" y="3107811"/>
            <a:ext cx="550800" cy="244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5033431" y="4348829"/>
            <a:ext cx="2484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84007" y="3571876"/>
            <a:ext cx="714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7512446" y="4631958"/>
            <a:ext cx="1836000" cy="1588"/>
          </a:xfrm>
          <a:prstGeom prst="straightConnector1">
            <a:avLst/>
          </a:prstGeom>
          <a:ln w="28575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35640" y="4357694"/>
            <a:ext cx="9393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643570" y="5584203"/>
            <a:ext cx="3214678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628" y="-24"/>
            <a:ext cx="414337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786446" y="2071678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Обратно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пропорциональны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584007" y="1428547"/>
            <a:ext cx="3000396" cy="7025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hlinkClick r:id="rId8" action="ppaction://hlinkfile"/>
          </p:cNvPr>
          <p:cNvSpPr txBox="1"/>
          <p:nvPr/>
        </p:nvSpPr>
        <p:spPr>
          <a:xfrm>
            <a:off x="0" y="6396335"/>
            <a:ext cx="2714676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сообщающиеся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3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3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3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3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3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4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10" grpId="0" animBg="1"/>
      <p:bldP spid="2049" grpId="0" build="p"/>
      <p:bldP spid="16" grpId="0"/>
      <p:bldP spid="18" grpId="0"/>
      <p:bldP spid="20" grpId="0" animBg="1"/>
      <p:bldP spid="31" grpId="0" animBg="1"/>
      <p:bldP spid="8" grpId="0" animBg="1"/>
      <p:bldP spid="37" grpId="0"/>
      <p:bldP spid="39" grpId="0"/>
      <p:bldP spid="2050" grpId="0" build="p"/>
      <p:bldP spid="42" grpId="0" build="p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1428728" y="2500306"/>
            <a:ext cx="1785950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7"/>
          <p:cNvGrpSpPr/>
          <p:nvPr/>
        </p:nvGrpSpPr>
        <p:grpSpPr>
          <a:xfrm>
            <a:off x="5786446" y="2571744"/>
            <a:ext cx="2928958" cy="3929090"/>
            <a:chOff x="1857356" y="1357298"/>
            <a:chExt cx="2928958" cy="364333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978966" y="1428736"/>
              <a:ext cx="278608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57356" y="1357298"/>
              <a:ext cx="2928958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929322" y="3720738"/>
            <a:ext cx="2783089" cy="276637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31"/>
          <p:cNvGrpSpPr/>
          <p:nvPr/>
        </p:nvGrpSpPr>
        <p:grpSpPr>
          <a:xfrm>
            <a:off x="6508466" y="2659825"/>
            <a:ext cx="1656000" cy="3060000"/>
            <a:chOff x="936302" y="42532"/>
            <a:chExt cx="1635434" cy="326460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36302" y="148455"/>
              <a:ext cx="1635434" cy="315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60561" y="42532"/>
              <a:ext cx="1584000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934932" y="3107811"/>
            <a:ext cx="550800" cy="244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5033431" y="4348829"/>
            <a:ext cx="2484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84007" y="3571876"/>
            <a:ext cx="714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7512446" y="4631958"/>
            <a:ext cx="1836000" cy="1588"/>
          </a:xfrm>
          <a:prstGeom prst="straightConnector1">
            <a:avLst/>
          </a:prstGeom>
          <a:ln w="28575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35640" y="4357694"/>
            <a:ext cx="9393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643570" y="5584203"/>
            <a:ext cx="3214678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2285992"/>
            <a:ext cx="414337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4383953"/>
            <a:ext cx="5857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Обратно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пропорциональны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85786" y="3786190"/>
            <a:ext cx="3000396" cy="7025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785794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11-6</a:t>
            </a: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правом колене сообщающихся сосудов налита вода, в левом - керосин. Высота столба керосина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20см.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Вычислите высоту столба воды.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Плотность керосина принять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700 кг/м</a:t>
            </a:r>
            <a:r>
              <a:rPr kumimoji="0" lang="ru-RU" sz="2400" b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7950" y="3786190"/>
            <a:ext cx="78581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29652" y="442913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4874137"/>
            <a:ext cx="57150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20см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1000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0" y="5445641"/>
            <a:ext cx="53578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20см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1000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85720" y="5731393"/>
            <a:ext cx="1143008" cy="357190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857356" y="5731393"/>
            <a:ext cx="214314" cy="357190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214678" y="5731393"/>
            <a:ext cx="1500198" cy="357190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642910" y="6150138"/>
            <a:ext cx="12144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32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29652" y="4517578"/>
            <a:ext cx="85725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14см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86182" y="0"/>
            <a:ext cx="5357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стр.20  //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записать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500166" y="6078700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14см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5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95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950"/>
                            </p:stCondLst>
                            <p:childTnLst>
                              <p:par>
                                <p:cTn id="8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45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1" grpId="0" animBg="1"/>
      <p:bldP spid="8" grpId="0" animBg="1"/>
      <p:bldP spid="37" grpId="0"/>
      <p:bldP spid="39" grpId="0"/>
      <p:bldP spid="2050" grpId="0" build="p"/>
      <p:bldP spid="42" grpId="0" build="p"/>
      <p:bldP spid="43" grpId="0" animBg="1"/>
      <p:bldP spid="41" grpId="0" animBg="1"/>
      <p:bldP spid="46" grpId="0"/>
      <p:bldP spid="47" grpId="0" build="p"/>
      <p:bldP spid="48" grpId="0" build="p"/>
      <p:bldP spid="49" grpId="0" animBg="1"/>
      <p:bldP spid="50" grpId="0" animBg="1"/>
      <p:bldP spid="51" grpId="0" animBg="1"/>
      <p:bldP spid="52" grpId="0" build="p"/>
      <p:bldP spid="53" grpId="0" animBg="1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6167386" y="154915"/>
            <a:ext cx="1785950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27"/>
          <p:cNvGrpSpPr/>
          <p:nvPr/>
        </p:nvGrpSpPr>
        <p:grpSpPr>
          <a:xfrm>
            <a:off x="5786446" y="2571744"/>
            <a:ext cx="2928958" cy="3929090"/>
            <a:chOff x="1857356" y="1357298"/>
            <a:chExt cx="2928958" cy="364333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978966" y="1428736"/>
              <a:ext cx="278608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57356" y="1357298"/>
              <a:ext cx="2928958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929322" y="3720738"/>
            <a:ext cx="2783089" cy="276637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1"/>
          <p:cNvGrpSpPr/>
          <p:nvPr/>
        </p:nvGrpSpPr>
        <p:grpSpPr>
          <a:xfrm>
            <a:off x="6508466" y="2659825"/>
            <a:ext cx="1656000" cy="3060000"/>
            <a:chOff x="936302" y="42532"/>
            <a:chExt cx="1635434" cy="326460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36302" y="148455"/>
              <a:ext cx="1635434" cy="315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60561" y="42532"/>
              <a:ext cx="1584000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934932" y="3107811"/>
            <a:ext cx="550800" cy="244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5033431" y="4348829"/>
            <a:ext cx="2484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84007" y="3571876"/>
            <a:ext cx="714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7512446" y="4631958"/>
            <a:ext cx="1836000" cy="1588"/>
          </a:xfrm>
          <a:prstGeom prst="straightConnector1">
            <a:avLst/>
          </a:prstGeom>
          <a:ln w="28575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35640" y="4357694"/>
            <a:ext cx="9393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643570" y="5584203"/>
            <a:ext cx="3214678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628" y="-24"/>
            <a:ext cx="414337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786446" y="2071678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Обратно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пропорциональны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584007" y="1428547"/>
            <a:ext cx="3000396" cy="7025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hlinkClick r:id="rId8" action="ppaction://hlinkfile"/>
          </p:cNvPr>
          <p:cNvSpPr txBox="1"/>
          <p:nvPr/>
        </p:nvSpPr>
        <p:spPr>
          <a:xfrm>
            <a:off x="0" y="3429000"/>
            <a:ext cx="5857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левом колене сообщающихся сосудов налита вода, в правом — керосин. Высота столба керосина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 см.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Вычислите высоту столба воды.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Ответ запишите в см с точностью до целых.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Плотность керосина принять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700 кг/м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ообщающиеся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571480"/>
            <a:ext cx="528638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</a:p>
          <a:p>
            <a:pPr algn="ctr" eaLnBrk="0" hangingPunct="0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700•20см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•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44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1000100" y="2143116"/>
            <a:ext cx="3143272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7•2см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44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8596" y="1500174"/>
            <a:ext cx="642942" cy="571504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571604" y="1500174"/>
            <a:ext cx="285752" cy="571504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428992" y="1500174"/>
            <a:ext cx="857256" cy="571504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9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3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3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3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1" grpId="0" animBg="1"/>
      <p:bldP spid="8" grpId="0" animBg="1"/>
      <p:bldP spid="37" grpId="0"/>
      <p:bldP spid="39" grpId="0"/>
      <p:bldP spid="2050" grpId="0" build="p"/>
      <p:bldP spid="42" grpId="0" build="p"/>
      <p:bldP spid="43" grpId="0" animBg="1"/>
      <p:bldP spid="41" grpId="0" build="p"/>
      <p:bldP spid="47" grpId="0" build="p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/>
                <a:ea typeface="Times New Roman"/>
              </a:rPr>
              <a:t>Почему при погружении на </a:t>
            </a:r>
            <a:r>
              <a:rPr lang="ru-RU" sz="32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большую</a:t>
            </a:r>
            <a:r>
              <a:rPr lang="ru-RU" sz="3200" b="1" dirty="0" smtClean="0">
                <a:latin typeface="Times New Roman"/>
                <a:ea typeface="Times New Roman"/>
              </a:rPr>
              <a:t> глубину используют очень </a:t>
            </a:r>
            <a:r>
              <a:rPr lang="ru-RU" sz="32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мощные</a:t>
            </a:r>
            <a:r>
              <a:rPr lang="ru-RU" sz="3200" b="1" dirty="0" smtClean="0">
                <a:latin typeface="Times New Roman"/>
                <a:ea typeface="Times New Roman"/>
              </a:rPr>
              <a:t> водолазные костюмы </a:t>
            </a:r>
            <a:r>
              <a:rPr lang="ru-RU" sz="3200" b="1" i="1" dirty="0" smtClean="0">
                <a:latin typeface="Times New Roman"/>
                <a:ea typeface="Times New Roman"/>
              </a:rPr>
              <a:t>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80856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50057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Почему уровни в сообщающихся сосудах  одинаковые?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7154</TotalTime>
  <Words>1172</Words>
  <Application>Microsoft Office PowerPoint</Application>
  <PresentationFormat>Экран (4:3)</PresentationFormat>
  <Paragraphs>241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Трек</vt:lpstr>
      <vt:lpstr>Формула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Сообщающиеся сосуды</vt:lpstr>
      <vt:lpstr>Слайд 13</vt:lpstr>
      <vt:lpstr>Слайд 14</vt:lpstr>
      <vt:lpstr>Слайд 15</vt:lpstr>
      <vt:lpstr>Слайд 16</vt:lpstr>
      <vt:lpstr>Расчет давления жидкости</vt:lpstr>
      <vt:lpstr>Домашнее задание.</vt:lpstr>
      <vt:lpstr>Слайд 19</vt:lpstr>
      <vt:lpstr>Домашнее задание.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929</cp:revision>
  <dcterms:created xsi:type="dcterms:W3CDTF">2009-11-04T14:29:22Z</dcterms:created>
  <dcterms:modified xsi:type="dcterms:W3CDTF">2020-08-21T04:02:18Z</dcterms:modified>
</cp:coreProperties>
</file>