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54"/>
  </p:notesMasterIdLst>
  <p:sldIdLst>
    <p:sldId id="289" r:id="rId2"/>
    <p:sldId id="354" r:id="rId3"/>
    <p:sldId id="360" r:id="rId4"/>
    <p:sldId id="316" r:id="rId5"/>
    <p:sldId id="372" r:id="rId6"/>
    <p:sldId id="348" r:id="rId7"/>
    <p:sldId id="362" r:id="rId8"/>
    <p:sldId id="351" r:id="rId9"/>
    <p:sldId id="349" r:id="rId10"/>
    <p:sldId id="350" r:id="rId11"/>
    <p:sldId id="404" r:id="rId12"/>
    <p:sldId id="405" r:id="rId13"/>
    <p:sldId id="367" r:id="rId14"/>
    <p:sldId id="380" r:id="rId15"/>
    <p:sldId id="406" r:id="rId16"/>
    <p:sldId id="366" r:id="rId17"/>
    <p:sldId id="394" r:id="rId18"/>
    <p:sldId id="391" r:id="rId19"/>
    <p:sldId id="363" r:id="rId20"/>
    <p:sldId id="417" r:id="rId21"/>
    <p:sldId id="359" r:id="rId22"/>
    <p:sldId id="418" r:id="rId23"/>
    <p:sldId id="370" r:id="rId24"/>
    <p:sldId id="311" r:id="rId25"/>
    <p:sldId id="416" r:id="rId26"/>
    <p:sldId id="353" r:id="rId27"/>
    <p:sldId id="392" r:id="rId28"/>
    <p:sldId id="393" r:id="rId29"/>
    <p:sldId id="395" r:id="rId30"/>
    <p:sldId id="399" r:id="rId31"/>
    <p:sldId id="398" r:id="rId32"/>
    <p:sldId id="412" r:id="rId33"/>
    <p:sldId id="413" r:id="rId34"/>
    <p:sldId id="414" r:id="rId35"/>
    <p:sldId id="355" r:id="rId36"/>
    <p:sldId id="415" r:id="rId37"/>
    <p:sldId id="352" r:id="rId38"/>
    <p:sldId id="358" r:id="rId39"/>
    <p:sldId id="396" r:id="rId40"/>
    <p:sldId id="397" r:id="rId41"/>
    <p:sldId id="385" r:id="rId42"/>
    <p:sldId id="365" r:id="rId43"/>
    <p:sldId id="389" r:id="rId44"/>
    <p:sldId id="377" r:id="rId45"/>
    <p:sldId id="374" r:id="rId46"/>
    <p:sldId id="375" r:id="rId47"/>
    <p:sldId id="376" r:id="rId48"/>
    <p:sldId id="378" r:id="rId49"/>
    <p:sldId id="390" r:id="rId50"/>
    <p:sldId id="402" r:id="rId51"/>
    <p:sldId id="403" r:id="rId52"/>
    <p:sldId id="400" r:id="rId5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20FB1"/>
    <a:srgbClr val="2706EC"/>
    <a:srgbClr val="66CCFF"/>
    <a:srgbClr val="006600"/>
    <a:srgbClr val="000099"/>
    <a:srgbClr val="003300"/>
    <a:srgbClr val="000000"/>
    <a:srgbClr val="365D21"/>
    <a:srgbClr val="0033CC"/>
    <a:srgbClr val="0014A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55" autoAdjust="0"/>
    <p:restoredTop sz="94598" autoAdjust="0"/>
  </p:normalViewPr>
  <p:slideViewPr>
    <p:cSldViewPr>
      <p:cViewPr>
        <p:scale>
          <a:sx n="80" d="100"/>
          <a:sy n="80" d="100"/>
        </p:scale>
        <p:origin x="-2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33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30.11.2021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394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43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45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46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49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23DA40D3-48F5-4E91-8FC6-AC4BC142558E}" type="slidenum">
              <a:rPr 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52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EBB24-6B46-467A-B79E-E2F88074D58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B0AFB-086D-4E4A-B5A2-6C0AFB6A870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A3820B-7150-4465-9329-879E122C3E8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hyperlink" Target="&#1090;6%20-10%20&#1082;&#1083;%20%20&#1074;&#1083;&#1072;&#1078;&#1085;&#1086;&#1089;&#1090;&#1100;.pp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audio" Target="../media/audio10.wav"/><Relationship Id="rId4" Type="http://schemas.openxmlformats.org/officeDocument/2006/relationships/audio" Target="../media/audio7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0.wav"/><Relationship Id="rId4" Type="http://schemas.openxmlformats.org/officeDocument/2006/relationships/audio" Target="../media/audio7.wav"/><Relationship Id="rId9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7.wav"/><Relationship Id="rId9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10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10" Type="http://schemas.openxmlformats.org/officeDocument/2006/relationships/image" Target="file:///C:\Documents%20and%20Settings\&#1040;&#1083;&#1083;&#1072;\&#1052;&#1086;&#1080;%20&#1076;&#1086;&#1082;&#1091;&#1084;&#1077;&#1085;&#1090;&#1099;\&#1052;&#1086;&#1080;%20&#1088;&#1080;&#1089;&#1091;&#1085;&#1082;&#1080;\img2.jpg" TargetMode="External"/><Relationship Id="rId4" Type="http://schemas.openxmlformats.org/officeDocument/2006/relationships/audio" Target="../media/audio7.wav"/><Relationship Id="rId9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6.wav"/><Relationship Id="rId9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2.wav"/><Relationship Id="rId10" Type="http://schemas.openxmlformats.org/officeDocument/2006/relationships/image" Target="../media/image15.jpeg"/><Relationship Id="rId4" Type="http://schemas.openxmlformats.org/officeDocument/2006/relationships/audio" Target="../media/audio6.wav"/><Relationship Id="rId9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5.jpeg"/><Relationship Id="rId5" Type="http://schemas.openxmlformats.org/officeDocument/2006/relationships/audio" Target="../media/audio3.wav"/><Relationship Id="rId10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6.wav"/><Relationship Id="rId10" Type="http://schemas.openxmlformats.org/officeDocument/2006/relationships/image" Target="../media/image15.jpeg"/><Relationship Id="rId4" Type="http://schemas.openxmlformats.org/officeDocument/2006/relationships/audio" Target="../media/audio3.wav"/><Relationship Id="rId9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7" Type="http://schemas.openxmlformats.org/officeDocument/2006/relationships/audio" Target="../media/audio5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7.wav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12.wav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2.jpeg"/><Relationship Id="rId5" Type="http://schemas.openxmlformats.org/officeDocument/2006/relationships/audio" Target="../media/audio1.wav"/><Relationship Id="rId10" Type="http://schemas.openxmlformats.org/officeDocument/2006/relationships/image" Target="../media/image21.jpeg"/><Relationship Id="rId4" Type="http://schemas.openxmlformats.org/officeDocument/2006/relationships/audio" Target="../media/audio7.wav"/><Relationship Id="rId9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image" Target="../media/image15.jpeg"/><Relationship Id="rId5" Type="http://schemas.openxmlformats.org/officeDocument/2006/relationships/audio" Target="../media/audio3.wav"/><Relationship Id="rId10" Type="http://schemas.openxmlformats.org/officeDocument/2006/relationships/audio" Target="../media/audio11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10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5.wav"/><Relationship Id="rId7" Type="http://schemas.openxmlformats.org/officeDocument/2006/relationships/audio" Target="../media/audio3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10" Type="http://schemas.openxmlformats.org/officeDocument/2006/relationships/image" Target="../media/image15.jpeg"/><Relationship Id="rId4" Type="http://schemas.openxmlformats.org/officeDocument/2006/relationships/audio" Target="../media/audio10.wav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5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5" Type="http://schemas.openxmlformats.org/officeDocument/2006/relationships/audio" Target="../media/audio3.wav"/><Relationship Id="rId4" Type="http://schemas.openxmlformats.org/officeDocument/2006/relationships/audio" Target="../media/audio10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audio" Target="../media/audio10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12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21.jpeg"/><Relationship Id="rId5" Type="http://schemas.openxmlformats.org/officeDocument/2006/relationships/audio" Target="../media/audio7.wav"/><Relationship Id="rId10" Type="http://schemas.openxmlformats.org/officeDocument/2006/relationships/image" Target="../media/image20.jpeg"/><Relationship Id="rId4" Type="http://schemas.openxmlformats.org/officeDocument/2006/relationships/audio" Target="../media/audio12.wav"/><Relationship Id="rId9" Type="http://schemas.openxmlformats.org/officeDocument/2006/relationships/image" Target="../media/image1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audio" Target="../media/audio6.wav"/><Relationship Id="rId4" Type="http://schemas.openxmlformats.org/officeDocument/2006/relationships/audio" Target="../media/audio2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6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audio" Target="../media/audio5.wav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../../../../&#1082;&#1080;&#1085;&#1086;%2010%20&#1082;&#1083;/&#1085;&#1072;&#1089;&#1099;&#1097;%20&#1087;&#1072;&#1088;.pds.avi" TargetMode="External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9" Type="http://schemas.openxmlformats.org/officeDocument/2006/relationships/audio" Target="../media/audio8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2.wav"/><Relationship Id="rId4" Type="http://schemas.openxmlformats.org/officeDocument/2006/relationships/audio" Target="../media/audio6.wav"/><Relationship Id="rId9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audio" Target="../media/audio1.wav"/><Relationship Id="rId7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5.wav"/><Relationship Id="rId10" Type="http://schemas.openxmlformats.org/officeDocument/2006/relationships/hyperlink" Target="../../../../&#1082;&#1080;&#1085;&#1086;%2010%20&#1082;&#1083;/&#1082;&#1080;&#1087;&#1077;&#1085;&#1080;&#1077;.%20pds.avi" TargetMode="External"/><Relationship Id="rId4" Type="http://schemas.openxmlformats.org/officeDocument/2006/relationships/audio" Target="../media/audio2.wav"/><Relationship Id="rId9" Type="http://schemas.openxmlformats.org/officeDocument/2006/relationships/audio" Target="../media/audio9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7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6678751"/>
          </a:xfrm>
          <a:prstGeom prst="rect">
            <a:avLst/>
          </a:prstGeom>
          <a:solidFill>
            <a:srgbClr val="92D050">
              <a:alpha val="88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ж,г,т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 № 19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«МКТ ПЕРЕХОДОВ ВЕЩЕСТВА   ИЗ ОДНОГО СОСТОЯНИЯ В ДРУГОЕ».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 /Т.6/  НАСЫЩЕННЫЕ И НЕНАСЫЩЕННЫЕ ПАРЫ.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понятие насыщенного пара.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изотерму реального газа.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зависимость давления насыщенного пара от температуры.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процесс кипения, критического состояния вещества.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Изучить понятие влажности.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Свойства насыщенных паров.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к/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модель 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Кипение воды при пониженном давлении.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к/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2400" b="1" i="0" u="none" strike="noStrike" cap="none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фр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Устройство и принцип действия психрометра и гигрометров.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48"/>
          <p:cNvSpPr/>
          <p:nvPr/>
        </p:nvSpPr>
        <p:spPr>
          <a:xfrm>
            <a:off x="5929322" y="285728"/>
            <a:ext cx="2571768" cy="1571636"/>
          </a:xfrm>
          <a:prstGeom prst="roundRect">
            <a:avLst/>
          </a:prstGeom>
          <a:solidFill>
            <a:srgbClr val="00B050">
              <a:alpha val="2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1438" y="2143116"/>
            <a:ext cx="3571868" cy="1071570"/>
          </a:xfrm>
          <a:prstGeom prst="roundRect">
            <a:avLst/>
          </a:prstGeom>
          <a:solidFill>
            <a:srgbClr val="66CCFF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0"/>
            <a:ext cx="4169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ВЛАЖНОСТЬ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57224" y="500042"/>
            <a:ext cx="4851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пара в воздухе…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5720" y="1500174"/>
            <a:ext cx="42566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относительная…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928670"/>
            <a:ext cx="3761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абсолютная…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98" y="2277618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52835" y="2285992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1" name="Группа 50"/>
          <p:cNvGrpSpPr/>
          <p:nvPr/>
        </p:nvGrpSpPr>
        <p:grpSpPr>
          <a:xfrm>
            <a:off x="928662" y="2000240"/>
            <a:ext cx="857256" cy="1071570"/>
            <a:chOff x="928662" y="2000240"/>
            <a:chExt cx="857256" cy="1071570"/>
          </a:xfrm>
        </p:grpSpPr>
        <p:grpSp>
          <p:nvGrpSpPr>
            <p:cNvPr id="5125" name="Group 5"/>
            <p:cNvGrpSpPr>
              <a:grpSpLocks/>
            </p:cNvGrpSpPr>
            <p:nvPr/>
          </p:nvGrpSpPr>
          <p:grpSpPr bwMode="auto">
            <a:xfrm>
              <a:off x="928662" y="2000240"/>
              <a:ext cx="857256" cy="1071570"/>
              <a:chOff x="7293" y="2004"/>
              <a:chExt cx="657" cy="796"/>
            </a:xfrm>
          </p:grpSpPr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24240" y="264967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Группа 52"/>
          <p:cNvGrpSpPr/>
          <p:nvPr/>
        </p:nvGrpSpPr>
        <p:grpSpPr>
          <a:xfrm>
            <a:off x="2811172" y="2047538"/>
            <a:ext cx="903572" cy="1068212"/>
            <a:chOff x="2811172" y="2047538"/>
            <a:chExt cx="903572" cy="1068212"/>
          </a:xfrm>
        </p:grpSpPr>
        <p:grpSp>
          <p:nvGrpSpPr>
            <p:cNvPr id="5122" name="Group 2"/>
            <p:cNvGrpSpPr>
              <a:grpSpLocks/>
            </p:cNvGrpSpPr>
            <p:nvPr/>
          </p:nvGrpSpPr>
          <p:grpSpPr bwMode="auto">
            <a:xfrm>
              <a:off x="2811172" y="2047538"/>
              <a:ext cx="903572" cy="1068212"/>
              <a:chOff x="7293" y="2004"/>
              <a:chExt cx="657" cy="796"/>
            </a:xfrm>
          </p:grpSpPr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 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4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857488" y="268210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3643306" y="2032754"/>
            <a:ext cx="407196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-парциальное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давление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данног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о газа      </a:t>
            </a:r>
          </a:p>
          <a:p>
            <a:pPr lvl="0" eaLnBrk="0" hangingPunct="0"/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при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baseline="-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89192" y="3381702"/>
            <a:ext cx="49292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=100%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(насыщенный)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01518" y="4008878"/>
            <a:ext cx="4143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волосяной гигрометр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9">
            <a:hlinkClick r:id="rId9" action="ppaction://hlinkpres?slideindex=11&amp;slidetitle=Слайд 11"/>
          </p:cNvPr>
          <p:cNvSpPr>
            <a:spLocks noChangeArrowheads="1"/>
          </p:cNvSpPr>
          <p:nvPr/>
        </p:nvSpPr>
        <p:spPr bwMode="auto">
          <a:xfrm>
            <a:off x="142844" y="5572140"/>
            <a:ext cx="47863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гигрометр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        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" name="Rectangle 9">
            <a:hlinkClick r:id="rId9" action="ppaction://hlinkpres?slideindex=10&amp;slidetitle=Слайд 10" tooltip="задача 1"/>
          </p:cNvPr>
          <p:cNvSpPr>
            <a:spLocks noChangeArrowheads="1"/>
          </p:cNvSpPr>
          <p:nvPr/>
        </p:nvSpPr>
        <p:spPr bwMode="auto">
          <a:xfrm>
            <a:off x="214282" y="4429132"/>
            <a:ext cx="5143504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психрометр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(1-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МОКРОГО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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СУХОГО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6357950" y="285728"/>
            <a:ext cx="221457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погода…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музеи…   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склады…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1071538" y="607220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Таблицы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374038" y="2270226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2" name="Группа 51"/>
          <p:cNvGrpSpPr/>
          <p:nvPr/>
        </p:nvGrpSpPr>
        <p:grpSpPr>
          <a:xfrm>
            <a:off x="1817450" y="2016006"/>
            <a:ext cx="903572" cy="1068212"/>
            <a:chOff x="1912046" y="2860854"/>
            <a:chExt cx="903572" cy="1068212"/>
          </a:xfrm>
        </p:grpSpPr>
        <p:cxnSp>
          <p:nvCxnSpPr>
            <p:cNvPr id="30" name="Прямая соединительная линия 29"/>
            <p:cNvCxnSpPr/>
            <p:nvPr/>
          </p:nvCxnSpPr>
          <p:spPr>
            <a:xfrm>
              <a:off x="2000232" y="3498850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2"/>
            <p:cNvGrpSpPr>
              <a:grpSpLocks/>
            </p:cNvGrpSpPr>
            <p:nvPr/>
          </p:nvGrpSpPr>
          <p:grpSpPr bwMode="auto">
            <a:xfrm>
              <a:off x="1912046" y="2860854"/>
              <a:ext cx="903572" cy="1068212"/>
              <a:chOff x="7293" y="2004"/>
              <a:chExt cx="657" cy="796"/>
            </a:xfrm>
          </p:grpSpPr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191652" y="928670"/>
            <a:ext cx="125867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266404">
            <a:off x="3683450" y="2707361"/>
            <a:ext cx="5742109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…далеко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 до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насыщения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3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3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3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3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3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3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4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3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3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3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0" dur="3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1" dur="3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3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3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3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9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8" grpId="0" animBg="1"/>
      <p:bldP spid="5121" grpId="0"/>
      <p:bldP spid="5" grpId="0"/>
      <p:bldP spid="6" grpId="0"/>
      <p:bldP spid="6" grpId="1"/>
      <p:bldP spid="7" grpId="0"/>
      <p:bldP spid="14" grpId="0"/>
      <p:bldP spid="15" grpId="0"/>
      <p:bldP spid="5128" grpId="0"/>
      <p:bldP spid="24" grpId="0"/>
      <p:bldP spid="5129" grpId="0"/>
      <p:bldP spid="26" grpId="0"/>
      <p:bldP spid="26" grpId="1"/>
      <p:bldP spid="27" grpId="0" build="p" animBg="1"/>
      <p:bldP spid="28" grpId="0" build="p"/>
      <p:bldP spid="29" grpId="0"/>
      <p:bldP spid="29" grpId="1"/>
      <p:bldP spid="29" grpId="2"/>
      <p:bldP spid="31" grpId="0"/>
      <p:bldP spid="50" grpId="0" animBg="1"/>
      <p:bldP spid="50" grpId="1" animBg="1"/>
      <p:bldP spid="23" grpId="0" animBg="1"/>
      <p:bldP spid="23" grpId="1" animBg="1"/>
      <p:bldP spid="23" grpId="2" animBg="1"/>
      <p:bldP spid="23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28604"/>
            <a:ext cx="3384376" cy="433483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64" y="0"/>
            <a:ext cx="6104720" cy="554037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Волосной гигрометр</a:t>
            </a:r>
          </a:p>
        </p:txBody>
      </p:sp>
      <p:pic>
        <p:nvPicPr>
          <p:cNvPr id="10244" name="Picture 4" descr="gigromet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428604"/>
            <a:ext cx="3392377" cy="436162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14282" y="4611255"/>
            <a:ext cx="8929718" cy="2246769"/>
          </a:xfrm>
          <a:prstGeom prst="rect">
            <a:avLst/>
          </a:prstGeom>
          <a:solidFill>
            <a:schemeClr val="accent6">
              <a:lumMod val="20000"/>
              <a:lumOff val="80000"/>
              <a:alpha val="61000"/>
            </a:schemeClr>
          </a:solidFill>
          <a:ln w="57150" cmpd="thinThick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Человеческий волос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при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увеличении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влажности 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воздуха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удлиняется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</a:rPr>
              <a:t>;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</a:rPr>
              <a:t>при </a:t>
            </a:r>
            <a:r>
              <a:rPr lang="ru-RU" sz="2800" b="1" dirty="0">
                <a:latin typeface="Times New Roman" pitchFamily="18" charset="0"/>
              </a:rPr>
              <a:t>уменьшении </a:t>
            </a:r>
            <a:r>
              <a:rPr lang="ru-RU" sz="2800" b="1" dirty="0" smtClean="0">
                <a:latin typeface="Times New Roman" pitchFamily="18" charset="0"/>
              </a:rPr>
              <a:t>влажности воздуха длина </a:t>
            </a:r>
            <a:r>
              <a:rPr lang="ru-RU" sz="2800" b="1" dirty="0">
                <a:latin typeface="Times New Roman" pitchFamily="18" charset="0"/>
              </a:rPr>
              <a:t>волоса </a:t>
            </a:r>
            <a:r>
              <a:rPr lang="ru-RU" sz="2800" b="1" dirty="0" smtClean="0">
                <a:latin typeface="Times New Roman" pitchFamily="18" charset="0"/>
              </a:rPr>
              <a:t>уменьшается.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Стрелка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, соединённая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с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натянутым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</a:rPr>
              <a:t>волосом, показывает относительную влажность </a:t>
            </a:r>
            <a:r>
              <a:rPr lang="ru-RU" sz="2800" b="1" dirty="0">
                <a:solidFill>
                  <a:srgbClr val="000099"/>
                </a:solidFill>
                <a:latin typeface="Times New Roman" pitchFamily="18" charset="0"/>
              </a:rPr>
              <a:t>воздуха.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nimBg="1"/>
      <p:bldP spid="102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916B9-FFE8-460B-8F9E-1783F7BB677F}" type="slidenum">
              <a:rPr lang="ru-RU"/>
              <a:pPr/>
              <a:t>12</a:t>
            </a:fld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594" y="0"/>
            <a:ext cx="4819406" cy="72008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sz="54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Психрометр</a:t>
            </a:r>
          </a:p>
        </p:txBody>
      </p:sp>
      <p:pic>
        <p:nvPicPr>
          <p:cNvPr id="8200" name="Picture 8" descr="image"/>
          <p:cNvPicPr>
            <a:picLocks noChangeAspect="1" noChangeArrowheads="1"/>
          </p:cNvPicPr>
          <p:nvPr/>
        </p:nvPicPr>
        <p:blipFill>
          <a:blip r:embed="rId9" cstate="print">
            <a:lum contrast="40000"/>
          </a:blip>
          <a:srcRect l="7272" t="6881" r="5455"/>
          <a:stretch>
            <a:fillRect/>
          </a:stretch>
        </p:blipFill>
        <p:spPr bwMode="auto">
          <a:xfrm>
            <a:off x="-142908" y="0"/>
            <a:ext cx="4143404" cy="6858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786182" y="1000108"/>
            <a:ext cx="535785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</a:rPr>
              <a:t>1 - «Сухой» термометр – </a:t>
            </a:r>
          </a:p>
          <a:p>
            <a:r>
              <a:rPr lang="ru-RU" sz="2400" b="1" dirty="0">
                <a:latin typeface="Times New Roman" pitchFamily="18" charset="0"/>
              </a:rPr>
              <a:t>     показывает температуру воздуха</a:t>
            </a:r>
          </a:p>
          <a:p>
            <a:r>
              <a:rPr lang="ru-RU" sz="2400" b="1" dirty="0">
                <a:latin typeface="Times New Roman" pitchFamily="18" charset="0"/>
              </a:rPr>
              <a:t>2 - «Влажный» термометр – </a:t>
            </a:r>
          </a:p>
          <a:p>
            <a:r>
              <a:rPr lang="ru-RU" sz="2400" b="1" dirty="0">
                <a:latin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</a:rPr>
              <a:t>показывает, что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</a:rPr>
              <a:t>влажное холоднее 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</a:rPr>
              <a:t>3 - Психрометрическая таблица</a:t>
            </a:r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4000496" y="2928934"/>
            <a:ext cx="5143536" cy="3847207"/>
          </a:xfrm>
          <a:prstGeom prst="rect">
            <a:avLst/>
          </a:prstGeom>
          <a:solidFill>
            <a:schemeClr val="accent6">
              <a:lumMod val="20000"/>
              <a:lumOff val="80000"/>
              <a:alpha val="60001"/>
            </a:schemeClr>
          </a:solidFill>
          <a:ln w="57150" cmpd="thinThick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/>
            <a:r>
              <a:rPr lang="ru-RU" sz="2400" b="1" i="1" dirty="0"/>
              <a:t>1. Снять показания «сухого» </a:t>
            </a:r>
          </a:p>
          <a:p>
            <a:pPr marL="342900" indent="-342900"/>
            <a:r>
              <a:rPr lang="ru-RU" sz="2400" b="1" i="1" dirty="0"/>
              <a:t>    и «влажного» термометров;</a:t>
            </a:r>
          </a:p>
          <a:p>
            <a:pPr marL="342900" indent="-342900"/>
            <a:r>
              <a:rPr lang="ru-RU" sz="2400" b="1" i="1" dirty="0"/>
              <a:t>2. Определить разность </a:t>
            </a:r>
          </a:p>
          <a:p>
            <a:pPr marL="342900" indent="-342900"/>
            <a:r>
              <a:rPr lang="ru-RU" sz="2400" b="1" i="1" dirty="0"/>
              <a:t>    показаний термометров;</a:t>
            </a:r>
          </a:p>
          <a:p>
            <a:pPr marL="342900" indent="-342900"/>
            <a:r>
              <a:rPr lang="ru-RU" sz="2400" b="1" i="1" dirty="0"/>
              <a:t>3. На пересечении столбцов </a:t>
            </a:r>
          </a:p>
          <a:p>
            <a:pPr marL="342900" indent="-342900"/>
            <a:r>
              <a:rPr lang="ru-RU" sz="2400" b="1" i="1" dirty="0"/>
              <a:t>    </a:t>
            </a:r>
            <a:r>
              <a:rPr lang="ru-RU" sz="2400" b="1" i="1" dirty="0">
                <a:solidFill>
                  <a:srgbClr val="000099"/>
                </a:solidFill>
              </a:rPr>
              <a:t>«температура воздуха»</a:t>
            </a:r>
            <a:r>
              <a:rPr lang="ru-RU" sz="2400" b="1" i="1" dirty="0"/>
              <a:t> </a:t>
            </a:r>
          </a:p>
          <a:p>
            <a:pPr marL="342900" indent="-342900"/>
            <a:r>
              <a:rPr lang="ru-RU" sz="2400" b="1" i="1" dirty="0"/>
              <a:t>    (по вертикали)</a:t>
            </a:r>
          </a:p>
          <a:p>
            <a:pPr marL="342900" indent="-342900"/>
            <a:r>
              <a:rPr lang="ru-RU" sz="2400" b="1" i="1" dirty="0"/>
              <a:t>    и</a:t>
            </a:r>
            <a:r>
              <a:rPr lang="ru-RU" sz="2400" b="1" i="1" dirty="0">
                <a:latin typeface="Times New Roman" pitchFamily="18" charset="0"/>
              </a:rPr>
              <a:t>  </a:t>
            </a:r>
            <a:r>
              <a:rPr lang="el-GR" b="1" i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Δ</a:t>
            </a:r>
            <a:r>
              <a:rPr lang="en-US" sz="2800" b="1" i="1" dirty="0">
                <a:solidFill>
                  <a:srgbClr val="000099"/>
                </a:solidFill>
                <a:latin typeface="Times New Roman" pitchFamily="18" charset="0"/>
                <a:cs typeface="Arial" charset="0"/>
              </a:rPr>
              <a:t>t</a:t>
            </a:r>
            <a:r>
              <a:rPr lang="en-US" sz="2800" b="1" i="1" dirty="0">
                <a:latin typeface="Times New Roman" pitchFamily="18" charset="0"/>
                <a:cs typeface="Arial" charset="0"/>
              </a:rPr>
              <a:t> 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(</a:t>
            </a:r>
            <a:r>
              <a:rPr lang="ru-RU" sz="2400" b="1" i="1" dirty="0">
                <a:latin typeface="Times New Roman" pitchFamily="18" charset="0"/>
                <a:cs typeface="Arial" charset="0"/>
              </a:rPr>
              <a:t>по горизонтали</a:t>
            </a:r>
            <a:r>
              <a:rPr lang="en-US" sz="2400" b="1" i="1" dirty="0">
                <a:latin typeface="Times New Roman" pitchFamily="18" charset="0"/>
                <a:cs typeface="Arial" charset="0"/>
              </a:rPr>
              <a:t>)</a:t>
            </a:r>
            <a:r>
              <a:rPr lang="ru-RU" sz="2400" b="1" i="1" dirty="0">
                <a:latin typeface="Times New Roman" pitchFamily="18" charset="0"/>
                <a:cs typeface="Arial" charset="0"/>
              </a:rPr>
              <a:t> найти </a:t>
            </a:r>
          </a:p>
          <a:p>
            <a:pPr marL="342900" indent="-342900"/>
            <a:r>
              <a:rPr lang="ru-RU" sz="2400" b="1" i="1" dirty="0">
                <a:latin typeface="Times New Roman" pitchFamily="18" charset="0"/>
                <a:cs typeface="Arial" charset="0"/>
              </a:rPr>
              <a:t>    значение относительной </a:t>
            </a:r>
          </a:p>
          <a:p>
            <a:pPr marL="342900" indent="-342900"/>
            <a:r>
              <a:rPr lang="ru-RU" sz="2400" b="1" i="1" dirty="0">
                <a:latin typeface="Times New Roman" pitchFamily="18" charset="0"/>
                <a:cs typeface="Arial" charset="0"/>
              </a:rPr>
              <a:t>    влажности воздуха</a:t>
            </a:r>
            <a:endParaRPr lang="el-GR" sz="2400" b="1" i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285720" y="1285860"/>
            <a:ext cx="3571900" cy="1214446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H="1">
            <a:off x="1142976" y="2000240"/>
            <a:ext cx="2786082" cy="500066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V="1">
            <a:off x="2928926" y="2714620"/>
            <a:ext cx="928694" cy="571504"/>
          </a:xfrm>
          <a:prstGeom prst="line">
            <a:avLst/>
          </a:prstGeom>
          <a:noFill/>
          <a:ln w="25400">
            <a:solidFill>
              <a:srgbClr val="220FB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214282" y="1285860"/>
            <a:ext cx="428596" cy="35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18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714348" y="2928934"/>
            <a:ext cx="642942" cy="3571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+mj-cs"/>
              </a:rPr>
              <a:t>17,6</a:t>
            </a:r>
            <a:endParaRPr kumimoji="0" lang="ru-RU" b="1" i="0" u="none" strike="noStrike" kern="1200" cap="all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20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82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2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82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2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82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82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82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82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207" grpId="0" uiExpand="1" build="p" animBg="1"/>
      <p:bldP spid="8208" grpId="0" build="p" animBg="1"/>
      <p:bldP spid="8201" grpId="0" uiExpand="1" animBg="1"/>
      <p:bldP spid="8202" grpId="0" uiExpand="1" animBg="1"/>
      <p:bldP spid="8203" grpId="0" animBg="1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-32" y="6150114"/>
            <a:ext cx="5500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МКТ,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термодинамика</a:t>
            </a:r>
          </a:p>
        </p:txBody>
      </p:sp>
      <p:grpSp>
        <p:nvGrpSpPr>
          <p:cNvPr id="2" name="Группа 37"/>
          <p:cNvGrpSpPr/>
          <p:nvPr/>
        </p:nvGrpSpPr>
        <p:grpSpPr>
          <a:xfrm>
            <a:off x="986452" y="357175"/>
            <a:ext cx="515917" cy="3357577"/>
            <a:chOff x="986452" y="547468"/>
            <a:chExt cx="515917" cy="3112840"/>
          </a:xfrm>
        </p:grpSpPr>
        <p:grpSp>
          <p:nvGrpSpPr>
            <p:cNvPr id="3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29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 rot="856414">
              <a:off x="1265760" y="1394368"/>
              <a:ext cx="112665" cy="1574189"/>
              <a:chOff x="3399" y="4152221"/>
              <a:chExt cx="194" cy="1574189"/>
            </a:xfrm>
          </p:grpSpPr>
          <p:sp>
            <p:nvSpPr>
              <p:cNvPr id="22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1" name="Line 10"/>
          <p:cNvSpPr>
            <a:spLocks noChangeShapeType="1"/>
          </p:cNvSpPr>
          <p:nvPr/>
        </p:nvSpPr>
        <p:spPr bwMode="auto">
          <a:xfrm rot="840000">
            <a:off x="1271595" y="1629155"/>
            <a:ext cx="45719" cy="173926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340000" flipH="1" flipV="1">
            <a:off x="1273691" y="1228070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-32" y="0"/>
            <a:ext cx="542928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Гигрометр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психрометрически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71472" y="285728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4143372" y="0"/>
            <a:ext cx="48577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Прямая со стрелкой 49"/>
          <p:cNvCxnSpPr/>
          <p:nvPr/>
        </p:nvCxnSpPr>
        <p:spPr>
          <a:xfrm>
            <a:off x="2679720" y="5774579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блако 52"/>
          <p:cNvSpPr/>
          <p:nvPr/>
        </p:nvSpPr>
        <p:spPr>
          <a:xfrm>
            <a:off x="0" y="3357562"/>
            <a:ext cx="1928826" cy="1000132"/>
          </a:xfrm>
          <a:prstGeom prst="cloud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214282" y="1142984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285720" y="4071942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262290" y="4071942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2071670" y="4071942"/>
            <a:ext cx="1285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58" name="Прямая со стрелкой 57"/>
          <p:cNvCxnSpPr/>
          <p:nvPr/>
        </p:nvCxnSpPr>
        <p:spPr>
          <a:xfrm rot="5400000">
            <a:off x="4466464" y="3310740"/>
            <a:ext cx="4714908" cy="1588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>
            <a:off x="5643570" y="4572008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0" y="5423883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881538" y="5435758"/>
            <a:ext cx="10001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ru-RU" sz="4000" b="1" baseline="30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1643042" y="5430377"/>
            <a:ext cx="15716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10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7715272" y="5929330"/>
            <a:ext cx="1357322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86050" y="1031732"/>
            <a:ext cx="3357586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Влажность меньше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Испарение быстрее</a:t>
            </a:r>
          </a:p>
          <a:p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Мокрое холоднее</a:t>
            </a:r>
          </a:p>
          <a:p>
            <a:r>
              <a:rPr lang="ru-RU" sz="24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Разность т-тур больше</a:t>
            </a:r>
            <a:endParaRPr lang="ru-RU" sz="24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428728" y="4649940"/>
            <a:ext cx="2214578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если же</a:t>
            </a:r>
            <a:r>
              <a:rPr lang="en-US" sz="4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2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2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6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63 -3.7037E-7 L 0.17118 -0.00532 " pathEditMode="relative" rAng="0" ptsTypes="AA">
                                      <p:cBhvr>
                                        <p:cTn id="1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" y="-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396 -0.00208 L 0.4099 -0.00208 " pathEditMode="relative" rAng="0" ptsTypes="AA">
                                      <p:cBhvr>
                                        <p:cTn id="1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8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3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4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400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00"/>
                            </p:stCondLst>
                            <p:childTnLst>
                              <p:par>
                                <p:cTn id="1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9" dur="3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0" dur="3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3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6" dur="3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7" dur="3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3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3" dur="3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4" dur="3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3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0" dur="3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1" dur="3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300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2000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2" dur="2000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94" dur="200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34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5" grpId="0" build="allAtOnce" animBg="1"/>
      <p:bldP spid="47" grpId="0"/>
      <p:bldP spid="53" grpId="0" animBg="1"/>
      <p:bldP spid="54" grpId="0"/>
      <p:bldP spid="54" grpId="1"/>
      <p:bldP spid="55" grpId="0"/>
      <p:bldP spid="56" grpId="0"/>
      <p:bldP spid="57" grpId="0"/>
      <p:bldP spid="60" grpId="0" animBg="1"/>
      <p:bldP spid="60" grpId="1" animBg="1"/>
      <p:bldP spid="61" grpId="0"/>
      <p:bldP spid="62" grpId="0"/>
      <p:bldP spid="63" grpId="0"/>
      <p:bldP spid="64" grpId="0" animBg="1"/>
      <p:bldP spid="64" grpId="1" animBg="1"/>
      <p:bldP spid="65" grpId="0" build="p" animBg="1"/>
      <p:bldP spid="65" grpId="1" build="allAtOnce" animBg="1"/>
      <p:bldP spid="3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235743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39" name="Рисунок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2500306"/>
            <a:ext cx="4783805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4340" name="Рисунок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2571744"/>
            <a:ext cx="4286279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Rectangle 8"/>
          <p:cNvPicPr>
            <a:picLocks noGrp="1" noChangeArrowheads="1"/>
          </p:cNvPicPr>
          <p:nvPr>
            <p:ph type="title"/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-500090"/>
            <a:ext cx="3830142" cy="1802110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6387" name="Рисунок 6" descr="C:\Documents and Settings\Алла\Мои документы\Мои рисунки\img2.jpg"/>
          <p:cNvPicPr>
            <a:picLocks noChangeAspect="1" noChangeArrowheads="1"/>
          </p:cNvPicPr>
          <p:nvPr/>
        </p:nvPicPr>
        <p:blipFill>
          <a:blip r:embed="rId9" r:link="rId10" cstate="print"/>
          <a:srcRect/>
          <a:stretch>
            <a:fillRect/>
          </a:stretch>
        </p:blipFill>
        <p:spPr bwMode="auto">
          <a:xfrm>
            <a:off x="4208495" y="1071546"/>
            <a:ext cx="500697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TextBox 5"/>
          <p:cNvSpPr txBox="1"/>
          <p:nvPr/>
        </p:nvSpPr>
        <p:spPr>
          <a:xfrm>
            <a:off x="214282" y="2643182"/>
            <a:ext cx="3357586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температуры росы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6072198" y="0"/>
            <a:ext cx="2428860" cy="892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гигрометр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857356" y="2786058"/>
            <a:ext cx="5643602" cy="121444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85720" y="4357694"/>
            <a:ext cx="3357586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Испаряемый эфир</a:t>
            </a:r>
            <a:endParaRPr lang="ru-RU" sz="28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000232" y="5000636"/>
            <a:ext cx="5715040" cy="214314"/>
          </a:xfrm>
          <a:prstGeom prst="straightConnector1">
            <a:avLst/>
          </a:prstGeom>
          <a:ln w="19050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642918"/>
            <a:ext cx="4214810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металлическая поверхность, на которой появляется роса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28926" y="1214446"/>
            <a:ext cx="3929090" cy="335756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4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4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4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4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4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4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3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6" grpId="1" build="allAtOnce" animBg="1"/>
      <p:bldP spid="7" grpId="0" animBg="1"/>
      <p:bldP spid="7" grpId="1" animBg="1"/>
      <p:bldP spid="10" grpId="0" build="p" animBg="1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 l="3571" r="2381"/>
          <a:stretch>
            <a:fillRect/>
          </a:stretch>
        </p:blipFill>
        <p:spPr bwMode="auto">
          <a:xfrm>
            <a:off x="214282" y="2718005"/>
            <a:ext cx="5643602" cy="4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71406" y="1714488"/>
            <a:ext cx="3571868" cy="1071570"/>
          </a:xfrm>
          <a:prstGeom prst="roundRect">
            <a:avLst/>
          </a:prstGeom>
          <a:solidFill>
            <a:srgbClr val="66CCFF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72198" y="4432492"/>
            <a:ext cx="3071834" cy="2428892"/>
          </a:xfrm>
          <a:prstGeom prst="round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634" y="1214422"/>
            <a:ext cx="4256614" cy="439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относительная…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32" y="642918"/>
            <a:ext cx="34388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абсолютная… </a:t>
            </a:r>
            <a:r>
              <a:rPr kumimoji="0" lang="ru-RU" sz="3200" b="1" i="0" u="sng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3200" b="1" i="0" u="sng" strike="noStrike" cap="none" normalizeH="0" baseline="-3000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98" y="1848990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1064" y="185736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0"/>
          <p:cNvGrpSpPr/>
          <p:nvPr/>
        </p:nvGrpSpPr>
        <p:grpSpPr>
          <a:xfrm>
            <a:off x="928662" y="1571612"/>
            <a:ext cx="857256" cy="1071570"/>
            <a:chOff x="928662" y="2000240"/>
            <a:chExt cx="857256" cy="107157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28662" y="2000240"/>
              <a:ext cx="857256" cy="1071570"/>
              <a:chOff x="7293" y="2004"/>
              <a:chExt cx="657" cy="796"/>
            </a:xfrm>
          </p:grpSpPr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24240" y="264967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52"/>
          <p:cNvGrpSpPr/>
          <p:nvPr/>
        </p:nvGrpSpPr>
        <p:grpSpPr>
          <a:xfrm>
            <a:off x="2811172" y="1618910"/>
            <a:ext cx="903572" cy="1068212"/>
            <a:chOff x="2811172" y="2047538"/>
            <a:chExt cx="903572" cy="1068212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2811172" y="2047538"/>
              <a:ext cx="903572" cy="1068212"/>
              <a:chOff x="7293" y="2004"/>
              <a:chExt cx="657" cy="796"/>
            </a:xfrm>
          </p:grpSpPr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 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4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857488" y="268210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4214810" y="1986969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=100%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(насыщенный)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572296" y="2499177"/>
            <a:ext cx="2428860" cy="95410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гигрометр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         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786578" y="357187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Таблицы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46442" y="1841598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1"/>
          <p:cNvGrpSpPr/>
          <p:nvPr/>
        </p:nvGrpSpPr>
        <p:grpSpPr>
          <a:xfrm>
            <a:off x="1785819" y="1587674"/>
            <a:ext cx="715156" cy="1198384"/>
            <a:chOff x="1880415" y="2860855"/>
            <a:chExt cx="715156" cy="1198384"/>
          </a:xfrm>
          <a:solidFill>
            <a:schemeClr val="bg2"/>
          </a:solidFill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1880415" y="2860855"/>
              <a:ext cx="715156" cy="1198384"/>
              <a:chOff x="7270" y="2004"/>
              <a:chExt cx="520" cy="893"/>
            </a:xfrm>
            <a:grpFill/>
          </p:grpSpPr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7356" y="2004"/>
                <a:ext cx="43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7270" y="2447"/>
                <a:ext cx="519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2500"/>
                  </a:lnSpc>
                </a:pP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000232" y="3498850"/>
              <a:ext cx="540000" cy="158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000760" y="5392718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9,4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6143636" y="4415861"/>
            <a:ext cx="16430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н25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=23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15074" y="5000636"/>
            <a:ext cx="29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12104" y="6084490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3"/>
          <p:cNvGrpSpPr/>
          <p:nvPr/>
        </p:nvGrpSpPr>
        <p:grpSpPr>
          <a:xfrm>
            <a:off x="7193504" y="5963551"/>
            <a:ext cx="846258" cy="1005138"/>
            <a:chOff x="6550562" y="5531563"/>
            <a:chExt cx="846258" cy="1005138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6550562" y="5531563"/>
              <a:ext cx="846258" cy="1005138"/>
              <a:chOff x="7219" y="2027"/>
              <a:chExt cx="574" cy="749"/>
            </a:xfrm>
          </p:grpSpPr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7219" y="2027"/>
                <a:ext cx="574" cy="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9,4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7243" y="2326"/>
                <a:ext cx="441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23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715140" y="6000768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7736538" y="6092326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15338" y="617952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0,41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2456066" y="735622"/>
            <a:ext cx="1258678" cy="419346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>
              <a:lnSpc>
                <a:spcPts val="2400"/>
              </a:lnSpc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461588">
            <a:off x="2947846" y="1510201"/>
            <a:ext cx="543269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…далеко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 до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насыщения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-82103" y="5824339"/>
            <a:ext cx="3357554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5058440" y="5664844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-71470" y="6642122"/>
            <a:ext cx="571472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2193280" y="6540349"/>
            <a:ext cx="642942" cy="28575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Rectangle 1"/>
          <p:cNvSpPr>
            <a:spLocks noChangeArrowheads="1"/>
          </p:cNvSpPr>
          <p:nvPr/>
        </p:nvSpPr>
        <p:spPr bwMode="auto">
          <a:xfrm rot="20821755">
            <a:off x="6976390" y="4520884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максимально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1"/>
          <p:cNvSpPr>
            <a:spLocks noChangeArrowheads="1"/>
          </p:cNvSpPr>
          <p:nvPr/>
        </p:nvSpPr>
        <p:spPr bwMode="auto">
          <a:xfrm>
            <a:off x="7500958" y="5429264"/>
            <a:ext cx="13573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реально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-25911" y="-136406"/>
            <a:ext cx="4169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ВЛАЖНОСТЬ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32" y="262574"/>
            <a:ext cx="4851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пара в воздухе…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8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000"/>
                            </p:stCondLst>
                            <p:childTnLst>
                              <p:par>
                                <p:cTn id="20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5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6" grpId="0" animBg="1"/>
      <p:bldP spid="6" grpId="1" animBg="1"/>
      <p:bldP spid="7" grpId="0"/>
      <p:bldP spid="14" grpId="0"/>
      <p:bldP spid="15" grpId="0"/>
      <p:bldP spid="24" grpId="0"/>
      <p:bldP spid="26" grpId="0" animBg="1"/>
      <p:bldP spid="26" grpId="1" animBg="1"/>
      <p:bldP spid="29" grpId="0"/>
      <p:bldP spid="29" grpId="1"/>
      <p:bldP spid="29" grpId="2"/>
      <p:bldP spid="31" grpId="0"/>
      <p:bldP spid="37" grpId="0"/>
      <p:bldP spid="38" grpId="0"/>
      <p:bldP spid="39" grpId="0"/>
      <p:bldP spid="40" grpId="0"/>
      <p:bldP spid="45" grpId="0"/>
      <p:bldP spid="46" grpId="0"/>
      <p:bldP spid="46" grpId="1"/>
      <p:bldP spid="50" grpId="0" animBg="1"/>
      <p:bldP spid="23" grpId="0" animBg="1"/>
      <p:bldP spid="23" grpId="1" animBg="1"/>
      <p:bldP spid="23" grpId="2" animBg="1"/>
      <p:bldP spid="23" grpId="3" animBg="1"/>
      <p:bldP spid="53" grpId="0" animBg="1"/>
      <p:bldP spid="57" grpId="0" animBg="1"/>
      <p:bldP spid="49" grpId="0"/>
      <p:bldP spid="51" grpId="0"/>
      <p:bldP spid="5121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14668" cy="70609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ile0053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53015" t="6125" r="3549" b="73143"/>
          <a:stretch>
            <a:fillRect/>
          </a:stretch>
        </p:blipFill>
        <p:spPr bwMode="auto">
          <a:xfrm>
            <a:off x="-1" y="714356"/>
            <a:ext cx="9065981" cy="364333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6786578" y="0"/>
            <a:ext cx="235742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6-1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186106" cy="70609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ile0055"/>
          <p:cNvPicPr>
            <a:picLocks noChangeAspect="1" noChangeArrowheads="1"/>
          </p:cNvPicPr>
          <p:nvPr/>
        </p:nvPicPr>
        <p:blipFill>
          <a:blip r:embed="rId4" cstate="print">
            <a:lum bright="10000" contrast="30000"/>
          </a:blip>
          <a:srcRect l="53119" t="77586" r="1962" b="10102"/>
          <a:stretch>
            <a:fillRect/>
          </a:stretch>
        </p:blipFill>
        <p:spPr bwMode="auto">
          <a:xfrm>
            <a:off x="1" y="714356"/>
            <a:ext cx="9144000" cy="271464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3059832" y="2708920"/>
            <a:ext cx="2160240" cy="64807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072198" y="0"/>
            <a:ext cx="3071802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6-2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стр.15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 l="2381" r="2381"/>
          <a:stretch>
            <a:fillRect/>
          </a:stretch>
        </p:blipFill>
        <p:spPr bwMode="auto">
          <a:xfrm>
            <a:off x="142844" y="2718005"/>
            <a:ext cx="5715040" cy="4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Скругленный прямоугольник 47"/>
          <p:cNvSpPr/>
          <p:nvPr/>
        </p:nvSpPr>
        <p:spPr>
          <a:xfrm>
            <a:off x="71406" y="1714488"/>
            <a:ext cx="3571868" cy="1071570"/>
          </a:xfrm>
          <a:prstGeom prst="roundRect">
            <a:avLst/>
          </a:prstGeom>
          <a:solidFill>
            <a:srgbClr val="66CCFF">
              <a:alpha val="7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6072198" y="4432492"/>
            <a:ext cx="3071834" cy="2428892"/>
          </a:xfrm>
          <a:prstGeom prst="roundRect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571472" y="-142900"/>
            <a:ext cx="416928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ВЛАЖНОСТЬ =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71472" y="262574"/>
            <a:ext cx="4851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пара в воздухе…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214422"/>
            <a:ext cx="4256614" cy="4392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относительная…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642918"/>
            <a:ext cx="37610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абсолютная…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 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698" y="1848990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391064" y="1857364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50"/>
          <p:cNvGrpSpPr/>
          <p:nvPr/>
        </p:nvGrpSpPr>
        <p:grpSpPr>
          <a:xfrm>
            <a:off x="928662" y="1571612"/>
            <a:ext cx="857256" cy="1071570"/>
            <a:chOff x="928662" y="2000240"/>
            <a:chExt cx="857256" cy="107157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928662" y="2000240"/>
              <a:ext cx="857256" cy="1071570"/>
              <a:chOff x="7293" y="2004"/>
              <a:chExt cx="657" cy="796"/>
            </a:xfrm>
          </p:grpSpPr>
          <p:sp>
            <p:nvSpPr>
              <p:cNvPr id="5126" name="Text Box 6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7" name="Text Box 7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40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n</a:t>
                </a:r>
                <a:r>
                  <a:rPr kumimoji="0" lang="ru-RU" sz="40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40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5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1024240" y="264967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52"/>
          <p:cNvGrpSpPr/>
          <p:nvPr/>
        </p:nvGrpSpPr>
        <p:grpSpPr>
          <a:xfrm>
            <a:off x="2811172" y="1618910"/>
            <a:ext cx="903572" cy="1068212"/>
            <a:chOff x="2811172" y="2047538"/>
            <a:chExt cx="903572" cy="1068212"/>
          </a:xfrm>
        </p:grpSpPr>
        <p:grpSp>
          <p:nvGrpSpPr>
            <p:cNvPr id="8" name="Group 2"/>
            <p:cNvGrpSpPr>
              <a:grpSpLocks/>
            </p:cNvGrpSpPr>
            <p:nvPr/>
          </p:nvGrpSpPr>
          <p:grpSpPr bwMode="auto">
            <a:xfrm>
              <a:off x="2811172" y="2047538"/>
              <a:ext cx="903572" cy="1068212"/>
              <a:chOff x="7293" y="2004"/>
              <a:chExt cx="657" cy="796"/>
            </a:xfrm>
          </p:grpSpPr>
          <p:sp>
            <p:nvSpPr>
              <p:cNvPr id="5123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 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5124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p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857488" y="2682106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Прямоугольник 23"/>
          <p:cNvSpPr/>
          <p:nvPr/>
        </p:nvSpPr>
        <p:spPr>
          <a:xfrm>
            <a:off x="4214810" y="1986969"/>
            <a:ext cx="45720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=100%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(насыщенный)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6572296" y="2428868"/>
            <a:ext cx="2428860" cy="89255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3.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Ме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гигрометр</a:t>
            </a:r>
          </a:p>
          <a:p>
            <a:pPr lvl="0" eaLnBrk="0" hangingPunct="0"/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 =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     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auto">
          <a:xfrm>
            <a:off x="6786578" y="3214686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Таблицы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246442" y="1841598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51"/>
          <p:cNvGrpSpPr/>
          <p:nvPr/>
        </p:nvGrpSpPr>
        <p:grpSpPr>
          <a:xfrm>
            <a:off x="1785819" y="1587674"/>
            <a:ext cx="715156" cy="1198384"/>
            <a:chOff x="1880415" y="2860855"/>
            <a:chExt cx="715156" cy="1198384"/>
          </a:xfrm>
          <a:solidFill>
            <a:schemeClr val="bg2"/>
          </a:solidFill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1880415" y="2860855"/>
              <a:ext cx="715156" cy="1198384"/>
              <a:chOff x="7270" y="2004"/>
              <a:chExt cx="520" cy="893"/>
            </a:xfrm>
            <a:grpFill/>
          </p:grpSpPr>
          <p:sp>
            <p:nvSpPr>
              <p:cNvPr id="33" name="Text Box 3"/>
              <p:cNvSpPr txBox="1">
                <a:spLocks noChangeArrowheads="1"/>
              </p:cNvSpPr>
              <p:nvPr/>
            </p:nvSpPr>
            <p:spPr bwMode="auto">
              <a:xfrm>
                <a:off x="7356" y="2004"/>
                <a:ext cx="434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34" name="Text Box 4"/>
              <p:cNvSpPr txBox="1">
                <a:spLocks noChangeArrowheads="1"/>
              </p:cNvSpPr>
              <p:nvPr/>
            </p:nvSpPr>
            <p:spPr bwMode="auto">
              <a:xfrm>
                <a:off x="7270" y="2447"/>
                <a:ext cx="519" cy="45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lnSpc>
                    <a:spcPts val="2500"/>
                  </a:lnSpc>
                </a:pPr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</a:t>
                </a:r>
                <a:r>
                  <a:rPr kumimoji="0" lang="en-US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30" name="Прямая соединительная линия 29"/>
            <p:cNvCxnSpPr/>
            <p:nvPr/>
          </p:nvCxnSpPr>
          <p:spPr>
            <a:xfrm>
              <a:off x="2000232" y="3498850"/>
              <a:ext cx="540000" cy="1588"/>
            </a:xfrm>
            <a:prstGeom prst="line">
              <a:avLst/>
            </a:prstGeom>
            <a:grpFill/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Прямоугольник 36"/>
          <p:cNvSpPr/>
          <p:nvPr/>
        </p:nvSpPr>
        <p:spPr>
          <a:xfrm>
            <a:off x="6612170" y="5392718"/>
            <a:ext cx="1523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en-US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9,4</a:t>
            </a:r>
            <a:endParaRPr lang="ru-RU" sz="3200" dirty="0"/>
          </a:p>
        </p:txBody>
      </p:sp>
      <p:sp>
        <p:nvSpPr>
          <p:cNvPr id="38" name="Rectangle 9"/>
          <p:cNvSpPr>
            <a:spLocks noChangeArrowheads="1"/>
          </p:cNvSpPr>
          <p:nvPr/>
        </p:nvSpPr>
        <p:spPr bwMode="auto">
          <a:xfrm>
            <a:off x="6500826" y="4432492"/>
            <a:ext cx="20002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н20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=17,3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215074" y="4935282"/>
            <a:ext cx="29289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Если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lang="ru-RU" sz="2800" b="1" baseline="-30000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РОСЫ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=10</a:t>
            </a:r>
            <a:r>
              <a:rPr lang="ru-RU" sz="2800" b="1" baseline="30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112104" y="6084490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53"/>
          <p:cNvGrpSpPr/>
          <p:nvPr/>
        </p:nvGrpSpPr>
        <p:grpSpPr>
          <a:xfrm>
            <a:off x="7065238" y="5963554"/>
            <a:ext cx="1292976" cy="1037346"/>
            <a:chOff x="6422296" y="5531566"/>
            <a:chExt cx="1292976" cy="1037346"/>
          </a:xfrm>
        </p:grpSpPr>
        <p:grpSp>
          <p:nvGrpSpPr>
            <p:cNvPr id="12" name="Group 2"/>
            <p:cNvGrpSpPr>
              <a:grpSpLocks/>
            </p:cNvGrpSpPr>
            <p:nvPr/>
          </p:nvGrpSpPr>
          <p:grpSpPr bwMode="auto">
            <a:xfrm>
              <a:off x="6422296" y="5531566"/>
              <a:ext cx="1292976" cy="1037346"/>
              <a:chOff x="7132" y="2027"/>
              <a:chExt cx="877" cy="773"/>
            </a:xfrm>
          </p:grpSpPr>
          <p:sp>
            <p:nvSpPr>
              <p:cNvPr id="42" name="Text Box 3"/>
              <p:cNvSpPr txBox="1">
                <a:spLocks noChangeArrowheads="1"/>
              </p:cNvSpPr>
              <p:nvPr/>
            </p:nvSpPr>
            <p:spPr bwMode="auto">
              <a:xfrm>
                <a:off x="7241" y="2027"/>
                <a:ext cx="768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9,4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43" name="Text Box 4"/>
              <p:cNvSpPr txBox="1">
                <a:spLocks noChangeArrowheads="1"/>
              </p:cNvSpPr>
              <p:nvPr/>
            </p:nvSpPr>
            <p:spPr bwMode="auto">
              <a:xfrm>
                <a:off x="7132" y="2350"/>
                <a:ext cx="72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28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17,3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  <p:cxnSp>
          <p:nvCxnSpPr>
            <p:cNvPr id="44" name="Прямая соединительная линия 43"/>
            <p:cNvCxnSpPr/>
            <p:nvPr/>
          </p:nvCxnSpPr>
          <p:spPr>
            <a:xfrm>
              <a:off x="6715140" y="6000768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7736538" y="6092326"/>
            <a:ext cx="60465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215338" y="6179522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0,54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1"/>
          <p:cNvSpPr>
            <a:spLocks noChangeArrowheads="1"/>
          </p:cNvSpPr>
          <p:nvPr/>
        </p:nvSpPr>
        <p:spPr bwMode="auto">
          <a:xfrm>
            <a:off x="4191652" y="642918"/>
            <a:ext cx="1258678" cy="5847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sng" strike="noStrike" cap="none" normalizeH="0" baseline="-300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20461588">
            <a:off x="3519352" y="1119685"/>
            <a:ext cx="5432693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…далеко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ли до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насыщения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?  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-82103" y="5622312"/>
            <a:ext cx="3357554" cy="1588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52"/>
          <p:cNvSpPr/>
          <p:nvPr/>
        </p:nvSpPr>
        <p:spPr>
          <a:xfrm>
            <a:off x="5058440" y="5479436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4" name="Прямая со стрелкой 53"/>
          <p:cNvCxnSpPr/>
          <p:nvPr/>
        </p:nvCxnSpPr>
        <p:spPr>
          <a:xfrm>
            <a:off x="-71470" y="6642122"/>
            <a:ext cx="571472" cy="1588"/>
          </a:xfrm>
          <a:prstGeom prst="straightConnector1">
            <a:avLst/>
          </a:prstGeom>
          <a:ln w="5715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Скругленный прямоугольник 56"/>
          <p:cNvSpPr/>
          <p:nvPr/>
        </p:nvSpPr>
        <p:spPr>
          <a:xfrm>
            <a:off x="2193280" y="6540349"/>
            <a:ext cx="642942" cy="285752"/>
          </a:xfrm>
          <a:prstGeom prst="roundRect">
            <a:avLst/>
          </a:prstGeom>
          <a:noFill/>
          <a:ln w="571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6572264" y="0"/>
            <a:ext cx="2571736" cy="714356"/>
          </a:xfrm>
          <a:prstGeom prst="rect">
            <a:avLst/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6-3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,стр.20</a:t>
            </a:r>
            <a:endParaRPr kumimoji="0" lang="ru-RU" sz="54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4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4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0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"/>
                            </p:stCondLst>
                            <p:childTnLst>
                              <p:par>
                                <p:cTn id="1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53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0" dur="1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5121" grpId="0"/>
      <p:bldP spid="5" grpId="0"/>
      <p:bldP spid="6" grpId="0" animBg="1"/>
      <p:bldP spid="6" grpId="1" animBg="1"/>
      <p:bldP spid="7" grpId="0"/>
      <p:bldP spid="14" grpId="0"/>
      <p:bldP spid="15" grpId="0"/>
      <p:bldP spid="24" grpId="0"/>
      <p:bldP spid="26" grpId="0" animBg="1"/>
      <p:bldP spid="26" grpId="1" animBg="1"/>
      <p:bldP spid="29" grpId="0"/>
      <p:bldP spid="29" grpId="1"/>
      <p:bldP spid="29" grpId="2"/>
      <p:bldP spid="31" grpId="0"/>
      <p:bldP spid="37" grpId="0"/>
      <p:bldP spid="38" grpId="0"/>
      <p:bldP spid="39" grpId="0"/>
      <p:bldP spid="40" grpId="0"/>
      <p:bldP spid="45" grpId="0"/>
      <p:bldP spid="46" grpId="0"/>
      <p:bldP spid="46" grpId="1"/>
      <p:bldP spid="50" grpId="1" animBg="1"/>
      <p:bldP spid="23" grpId="0" animBg="1"/>
      <p:bldP spid="23" grpId="1" animBg="1"/>
      <p:bldP spid="23" grpId="2" animBg="1"/>
      <p:bldP spid="23" grpId="3" animBg="1"/>
      <p:bldP spid="53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8143900"/>
                <a:gridCol w="1000100"/>
              </a:tblGrid>
              <a:tr h="63304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 smtClean="0">
                          <a:latin typeface="Times New Roman"/>
                          <a:ea typeface="Times New Roman"/>
                        </a:rPr>
                        <a:t>Консультация по гр1(</a:t>
                      </a:r>
                      <a:endParaRPr lang="ru-RU" sz="2800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Постановка проблемы: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«Любая система стремится к термодинамическому равновесию. Почему же влажные тела кажутся холоднее сухих?»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Эвристическая беседа по теме с  решением поставленной проблемы, выкладкам на доске, демонстрациями и заполнением справочника № 2.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3"/>
                      </a:pPr>
                      <a:r>
                        <a:rPr lang="ru-RU" sz="2800" u="none" strike="noStrike" dirty="0">
                          <a:latin typeface="Times New Roman"/>
                          <a:ea typeface="Times New Roman"/>
                        </a:rPr>
                        <a:t>Повторение материала темы по опорному конспекту и акцентуацией сложных моментов.</a:t>
                      </a:r>
                    </a:p>
                    <a:p>
                      <a:pPr marL="514350" indent="-514350">
                        <a:spcAft>
                          <a:spcPts val="0"/>
                        </a:spcAft>
                        <a:buAutoNum type="arabicPeriod" startAt="5"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Первичная 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обратная связь по вопросам из учебника   стр.47(1,2,3),50(1,2,3)52(1,2,3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).</a:t>
                      </a:r>
                    </a:p>
                    <a:p>
                      <a:pPr marL="514350" indent="-514350" algn="ctr">
                        <a:spcAft>
                          <a:spcPts val="0"/>
                        </a:spcAft>
                        <a:buNone/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Стр,195,198, 200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15м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8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75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</a:rPr>
                        <a:t>Д.З.  </a:t>
                      </a:r>
                      <a:r>
                        <a:rPr lang="ru-RU" sz="2800" dirty="0" err="1">
                          <a:latin typeface="Times New Roman"/>
                          <a:ea typeface="Times New Roman"/>
                        </a:rPr>
                        <a:t>т.№</a:t>
                      </a: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 6     </a:t>
                      </a:r>
                      <a:r>
                        <a:rPr lang="en-US" sz="2800" dirty="0">
                          <a:latin typeface="Times New Roman"/>
                          <a:ea typeface="Times New Roman"/>
                        </a:rPr>
                        <a:t>$$ 15,16,17</a:t>
                      </a:r>
                      <a:r>
                        <a:rPr lang="ru-RU" sz="2800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(71,72,73)</a:t>
                      </a:r>
                      <a:endParaRPr lang="ru-RU" sz="2800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lum bright="-10000" contrast="40000"/>
          </a:blip>
          <a:srcRect l="2599" r="2512"/>
          <a:stretch>
            <a:fillRect/>
          </a:stretch>
        </p:blipFill>
        <p:spPr bwMode="auto">
          <a:xfrm>
            <a:off x="142844" y="500042"/>
            <a:ext cx="521497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28794" y="0"/>
            <a:ext cx="721523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6-3.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=63%,то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росы-?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72206"/>
            <a:ext cx="2857488" cy="214314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2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74437" y="2371911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если насыщенный,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реально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472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2976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5729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71604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57356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08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2886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02737" y="588164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1201151"/>
            <a:ext cx="121444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1201151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143636" y="1915531"/>
            <a:ext cx="2571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н25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=23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15255" y="3350785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6858016" y="3058539"/>
            <a:ext cx="1285884" cy="1068212"/>
            <a:chOff x="1912046" y="2860854"/>
            <a:chExt cx="903572" cy="106821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000232" y="3498850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912046" y="2860856"/>
              <a:ext cx="903572" cy="1068213"/>
              <a:chOff x="7293" y="2004"/>
              <a:chExt cx="657" cy="796"/>
            </a:xfrm>
          </p:grpSpPr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25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н25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524444" y="4359726"/>
            <a:ext cx="1143008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29388" y="4323913"/>
            <a:ext cx="1285884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н25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7081" y="4386354"/>
            <a:ext cx="1202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500694" y="5058803"/>
            <a:ext cx="1143008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572232" y="5130241"/>
            <a:ext cx="157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10804" y="5130053"/>
            <a:ext cx="1202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929454" y="5773183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14,5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289373" y="2846863"/>
            <a:ext cx="1857388" cy="1588"/>
          </a:xfrm>
          <a:prstGeom prst="straightConnector1">
            <a:avLst/>
          </a:prstGeom>
          <a:ln w="57150">
            <a:solidFill>
              <a:srgbClr val="220FB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928794" y="2500306"/>
            <a:ext cx="114300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142976" y="3745063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28926" y="578645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из холодильника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7"/>
          <p:cNvGrpSpPr/>
          <p:nvPr/>
        </p:nvGrpSpPr>
        <p:grpSpPr>
          <a:xfrm>
            <a:off x="986452" y="2643191"/>
            <a:ext cx="515917" cy="3357577"/>
            <a:chOff x="986452" y="547468"/>
            <a:chExt cx="515917" cy="3112840"/>
          </a:xfrm>
        </p:grpSpPr>
        <p:grpSp>
          <p:nvGrpSpPr>
            <p:cNvPr id="23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 rot="856414">
              <a:off x="1265845" y="1394390"/>
              <a:ext cx="112670" cy="1574189"/>
              <a:chOff x="3399" y="4152221"/>
              <a:chExt cx="194" cy="1574189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2" name="Line 10"/>
          <p:cNvSpPr>
            <a:spLocks noChangeShapeType="1"/>
          </p:cNvSpPr>
          <p:nvPr/>
        </p:nvSpPr>
        <p:spPr bwMode="auto">
          <a:xfrm rot="840000">
            <a:off x="1237523" y="4183969"/>
            <a:ext cx="45719" cy="147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340000" flipH="1" flipV="1">
            <a:off x="1208134" y="3784368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357422" y="485776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росы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19179" y="3632681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00906" y="2732893"/>
            <a:ext cx="642942" cy="285752"/>
          </a:xfrm>
          <a:prstGeom prst="roundRect">
            <a:avLst/>
          </a:prstGeom>
          <a:noFill/>
          <a:ln w="57150"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6500826" y="4357694"/>
            <a:ext cx="2786082" cy="357190"/>
          </a:xfrm>
          <a:prstGeom prst="straightConnector1">
            <a:avLst/>
          </a:prstGeom>
          <a:ln w="57150">
            <a:solidFill>
              <a:srgbClr val="220FB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1472" y="6273225"/>
            <a:ext cx="85725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=63%,то утром будет роса при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=17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2" y="6273249"/>
            <a:ext cx="27861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если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16200000" flipH="1">
            <a:off x="-358000" y="3858438"/>
            <a:ext cx="1144596" cy="4285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991286" y="4520666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0" y="4929198"/>
            <a:ext cx="28574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это максимально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858016" y="5846742"/>
            <a:ext cx="1000132" cy="428628"/>
          </a:xfrm>
          <a:prstGeom prst="roundRect">
            <a:avLst/>
          </a:prstGeom>
          <a:noFill/>
          <a:ln w="57150"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0" y="5286388"/>
            <a:ext cx="564357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значит из каждого 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выпадет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14,5-9,4= </a:t>
            </a:r>
            <a:r>
              <a:rPr lang="ru-RU" sz="24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 воды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14810" y="5715016"/>
            <a:ext cx="428628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39408E-6 L 0.19271 -4.39408E-6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66 -0.00231 L -0.21129 -0.00231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2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7393E-6 L -0.22222 0.39857 " pathEditMode="relative" rAng="0" ptsTypes="AA">
                                      <p:cBhvr>
                                        <p:cTn id="2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2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5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6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3000"/>
                            </p:stCondLst>
                            <p:childTnLst>
                              <p:par>
                                <p:cTn id="2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7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8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9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0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1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5" grpId="1"/>
      <p:bldP spid="37" grpId="0" animBg="1"/>
      <p:bldP spid="37" grpId="1" animBg="1"/>
      <p:bldP spid="37" grpId="2" animBg="1"/>
      <p:bldP spid="39" grpId="0"/>
      <p:bldP spid="52" grpId="0" animBg="1"/>
      <p:bldP spid="54" grpId="0"/>
      <p:bldP spid="55" grpId="0" animBg="1"/>
      <p:bldP spid="56" grpId="0" animBg="1"/>
      <p:bldP spid="60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>
            <a:lum bright="-10000" contrast="40000"/>
          </a:blip>
          <a:srcRect l="2599" r="2512"/>
          <a:stretch>
            <a:fillRect/>
          </a:stretch>
        </p:blipFill>
        <p:spPr bwMode="auto">
          <a:xfrm>
            <a:off x="142844" y="500042"/>
            <a:ext cx="521497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40" y="0"/>
            <a:ext cx="60007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=63%,то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росы-?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72206"/>
            <a:ext cx="2857488" cy="214314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2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74437" y="2371911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если насыщенный,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реально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472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2976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5729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71604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57356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08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2886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02737" y="588164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1201151"/>
            <a:ext cx="121444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1201151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143636" y="1915531"/>
            <a:ext cx="2571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н25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=23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15255" y="3350785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22"/>
          <p:cNvGrpSpPr/>
          <p:nvPr/>
        </p:nvGrpSpPr>
        <p:grpSpPr>
          <a:xfrm>
            <a:off x="6858016" y="3058539"/>
            <a:ext cx="1285884" cy="1068212"/>
            <a:chOff x="1912046" y="2860854"/>
            <a:chExt cx="903572" cy="106821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000232" y="3498850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Group 2"/>
            <p:cNvGrpSpPr>
              <a:grpSpLocks/>
            </p:cNvGrpSpPr>
            <p:nvPr/>
          </p:nvGrpSpPr>
          <p:grpSpPr bwMode="auto">
            <a:xfrm>
              <a:off x="1912046" y="2860856"/>
              <a:ext cx="903572" cy="1068213"/>
              <a:chOff x="7293" y="2004"/>
              <a:chExt cx="657" cy="796"/>
            </a:xfrm>
          </p:grpSpPr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25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н25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524444" y="4359726"/>
            <a:ext cx="1143008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29388" y="4323913"/>
            <a:ext cx="1285884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н25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7081" y="4386354"/>
            <a:ext cx="1202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500694" y="5058803"/>
            <a:ext cx="1143008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572232" y="5130241"/>
            <a:ext cx="157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10804" y="5130053"/>
            <a:ext cx="1202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929454" y="5773183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14,5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289373" y="2846863"/>
            <a:ext cx="1857388" cy="1588"/>
          </a:xfrm>
          <a:prstGeom prst="straightConnector1">
            <a:avLst/>
          </a:prstGeom>
          <a:ln w="57150">
            <a:solidFill>
              <a:srgbClr val="220FB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928794" y="2500306"/>
            <a:ext cx="114300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142976" y="3745063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28926" y="578645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из холодильника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0" name="Группа 37"/>
          <p:cNvGrpSpPr/>
          <p:nvPr/>
        </p:nvGrpSpPr>
        <p:grpSpPr>
          <a:xfrm>
            <a:off x="986452" y="2643191"/>
            <a:ext cx="515917" cy="3357577"/>
            <a:chOff x="986452" y="547468"/>
            <a:chExt cx="515917" cy="3112840"/>
          </a:xfrm>
        </p:grpSpPr>
        <p:grpSp>
          <p:nvGrpSpPr>
            <p:cNvPr id="41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2" name="Group 11"/>
            <p:cNvGrpSpPr>
              <a:grpSpLocks/>
            </p:cNvGrpSpPr>
            <p:nvPr/>
          </p:nvGrpSpPr>
          <p:grpSpPr bwMode="auto">
            <a:xfrm rot="856414">
              <a:off x="1265845" y="1394390"/>
              <a:ext cx="112670" cy="1574189"/>
              <a:chOff x="3399" y="4152221"/>
              <a:chExt cx="194" cy="1574189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2" name="Line 10"/>
          <p:cNvSpPr>
            <a:spLocks noChangeShapeType="1"/>
          </p:cNvSpPr>
          <p:nvPr/>
        </p:nvSpPr>
        <p:spPr bwMode="auto">
          <a:xfrm rot="840000">
            <a:off x="1237523" y="4183969"/>
            <a:ext cx="45719" cy="147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340000" flipH="1" flipV="1">
            <a:off x="1208134" y="3784368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357422" y="485776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росы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19179" y="3632681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00906" y="2732893"/>
            <a:ext cx="642942" cy="285752"/>
          </a:xfrm>
          <a:prstGeom prst="roundRect">
            <a:avLst/>
          </a:prstGeom>
          <a:noFill/>
          <a:ln w="57150"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6500826" y="4357694"/>
            <a:ext cx="2786082" cy="357190"/>
          </a:xfrm>
          <a:prstGeom prst="straightConnector1">
            <a:avLst/>
          </a:prstGeom>
          <a:ln w="57150">
            <a:solidFill>
              <a:srgbClr val="220FB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1472" y="6273225"/>
            <a:ext cx="85725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=63%,то утром будет роса при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=17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0"/>
            <a:ext cx="2357422" cy="500042"/>
          </a:xfrm>
          <a:prstGeom prst="rect">
            <a:avLst/>
          </a:prstGeom>
          <a:solidFill>
            <a:srgbClr val="FFFF00"/>
          </a:solidFill>
          <a:ln w="12700">
            <a:solidFill>
              <a:srgbClr val="C00000"/>
            </a:solidFill>
            <a:prstDash val="dash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6-4,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стр.20</a:t>
            </a:r>
            <a:endParaRPr kumimoji="0" lang="ru-RU" sz="4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39408E-6 L 0.19271 -4.39408E-6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66 -0.00231 L -0.21129 -0.00231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6476 0.32524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8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9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5" grpId="1"/>
      <p:bldP spid="37" grpId="0" animBg="1"/>
      <p:bldP spid="37" grpId="1" animBg="1"/>
      <p:bldP spid="37" grpId="2" animBg="1"/>
      <p:bldP spid="39" grpId="0"/>
      <p:bldP spid="52" grpId="0" animBg="1"/>
      <p:bldP spid="54" grpId="0"/>
      <p:bldP spid="55" grpId="0" animBg="1"/>
      <p:bldP spid="56" grpId="0" animBg="1"/>
      <p:bldP spid="6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928670"/>
            <a:ext cx="257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0,7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90" y="1428736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/3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6200000" flipV="1">
            <a:off x="1995041" y="1708158"/>
            <a:ext cx="1856248" cy="11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0"/>
            <a:ext cx="2000232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6-5,стр.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43240" y="690216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4"/>
          <p:cNvGrpSpPr/>
          <p:nvPr/>
        </p:nvGrpSpPr>
        <p:grpSpPr>
          <a:xfrm>
            <a:off x="4214817" y="428606"/>
            <a:ext cx="1142875" cy="1068213"/>
            <a:chOff x="1912053" y="2860856"/>
            <a:chExt cx="1142875" cy="106821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000232" y="3498850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1912053" y="2860856"/>
              <a:ext cx="1142875" cy="1068213"/>
              <a:chOff x="7293" y="2004"/>
              <a:chExt cx="831" cy="796"/>
            </a:xfrm>
          </p:grpSpPr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82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200" b="1" dirty="0" smtClean="0">
                    <a:solidFill>
                      <a:srgbClr val="220FB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1пар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77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ru-RU" sz="3200" b="1" dirty="0" smtClean="0">
                    <a:solidFill>
                      <a:srgbClr val="220FB1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р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0" y="5643578"/>
            <a:ext cx="9144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Давление воздуха после уменьшения объема в три раза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неизменной температуре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составит 245КПа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Group 34"/>
          <p:cNvGrpSpPr>
            <a:grpSpLocks/>
          </p:cNvGrpSpPr>
          <p:nvPr/>
        </p:nvGrpSpPr>
        <p:grpSpPr bwMode="auto">
          <a:xfrm>
            <a:off x="8143900" y="163547"/>
            <a:ext cx="702618" cy="1234829"/>
            <a:chOff x="4753" y="2903"/>
            <a:chExt cx="518" cy="784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 flipH="1">
              <a:off x="5264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 flipH="1">
              <a:off x="4757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4753" y="3683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8167650" y="357166"/>
            <a:ext cx="642942" cy="1000132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500042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нач,ОБЩ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=120кПа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29256" y="714356"/>
            <a:ext cx="1643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1пар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 Box 3"/>
          <p:cNvSpPr txBox="1">
            <a:spLocks noChangeArrowheads="1"/>
          </p:cNvSpPr>
          <p:nvPr/>
        </p:nvSpPr>
        <p:spPr bwMode="auto">
          <a:xfrm>
            <a:off x="6715140" y="642918"/>
            <a:ext cx="164307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1571612"/>
            <a:ext cx="60722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 закону Бойля Мариотта, давление воздуха увеличилось в 3 раза,  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0" y="1928802"/>
            <a:ext cx="30718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кон,ОБЩ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=300кПа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71670" y="0"/>
            <a:ext cx="55007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Относительная влажность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286480" y="221455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600" b="1" baseline="-25000" dirty="0" smtClean="0">
                <a:latin typeface="Times New Roman" pitchFamily="18" charset="0"/>
              </a:rPr>
              <a:t>2взд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600" b="1" baseline="-25000" dirty="0" smtClean="0">
                <a:latin typeface="Times New Roman" pitchFamily="18" charset="0"/>
              </a:rPr>
              <a:t>1взд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•3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571604" y="2857496"/>
            <a:ext cx="7715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 уменьшении объёма в 3 раза пар в сосуде стал насыщенным, т.е.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</a:t>
            </a: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2пар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р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н1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2428868"/>
            <a:ext cx="1428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2взд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3786190"/>
            <a:ext cx="7786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Запишу закон Дальтона для начала и конца процесса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-71438" y="4214818"/>
            <a:ext cx="714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latin typeface="Times New Roman" pitchFamily="18" charset="0"/>
              </a:rPr>
              <a:t>1взд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1пар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latin typeface="Times New Roman" pitchFamily="18" charset="0"/>
              </a:rPr>
              <a:t>1взд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4747921"/>
            <a:ext cx="6357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кПа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latin typeface="Times New Roman" pitchFamily="18" charset="0"/>
              </a:rPr>
              <a:t>2взд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err="1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err="1" smtClean="0">
                <a:solidFill>
                  <a:srgbClr val="FF0000"/>
                </a:solidFill>
                <a:latin typeface="Times New Roman" pitchFamily="18" charset="0"/>
              </a:rPr>
              <a:t>н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latin typeface="Times New Roman" pitchFamily="18" charset="0"/>
              </a:rPr>
              <a:t>1взд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21326372">
            <a:off x="6993563" y="4156271"/>
            <a:ext cx="2142004" cy="52322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2800" b="1" baseline="-25000" dirty="0" smtClean="0">
                <a:latin typeface="Times New Roman" pitchFamily="18" charset="0"/>
              </a:rPr>
              <a:t>1взд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=82кПа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 rot="21326372">
            <a:off x="6707568" y="4953119"/>
            <a:ext cx="2419461" cy="52322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р</a:t>
            </a:r>
            <a:r>
              <a:rPr lang="ru-RU" sz="2800" b="1" baseline="-25000" dirty="0" smtClean="0">
                <a:latin typeface="Times New Roman" pitchFamily="18" charset="0"/>
              </a:rPr>
              <a:t>2взд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=245кПа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357950" y="6202940"/>
            <a:ext cx="135732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8167650" y="345291"/>
            <a:ext cx="64294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9" name="Group 39"/>
          <p:cNvGrpSpPr>
            <a:grpSpLocks/>
          </p:cNvGrpSpPr>
          <p:nvPr/>
        </p:nvGrpSpPr>
        <p:grpSpPr bwMode="auto">
          <a:xfrm>
            <a:off x="8175432" y="-285776"/>
            <a:ext cx="640223" cy="642966"/>
            <a:chOff x="4782" y="2972"/>
            <a:chExt cx="472" cy="302"/>
          </a:xfrm>
        </p:grpSpPr>
        <p:sp>
          <p:nvSpPr>
            <p:cNvPr id="55" name="Line 41"/>
            <p:cNvSpPr>
              <a:spLocks noChangeShapeType="1"/>
            </p:cNvSpPr>
            <p:nvPr/>
          </p:nvSpPr>
          <p:spPr bwMode="auto">
            <a:xfrm flipV="1">
              <a:off x="5023" y="297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4782" y="3133"/>
              <a:ext cx="472" cy="141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509 L -0.00017 0.0853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0" grpId="1"/>
      <p:bldP spid="14" grpId="0"/>
      <p:bldP spid="42" grpId="0" animBg="1"/>
      <p:bldP spid="57" grpId="0"/>
      <p:bldP spid="58" grpId="0"/>
      <p:bldP spid="59" grpId="0"/>
      <p:bldP spid="60" grpId="0"/>
      <p:bldP spid="62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 animBg="1"/>
      <p:bldP spid="72" grpId="0" animBg="1"/>
      <p:bldP spid="73" grpId="0" animBg="1"/>
      <p:bldP spid="7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Любая система стремится к термодинамическому равновесию.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Почему же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влажные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тела кажутся </a:t>
            </a:r>
            <a:r>
              <a:rPr lang="ru-RU" sz="40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холоднее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latin typeface="Times New Roman"/>
                <a:ea typeface="Times New Roman"/>
              </a:rPr>
              <a:t>сухих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?»</a:t>
            </a:r>
            <a:endParaRPr lang="ru-RU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«Будет ли завтра утром роса?»</a:t>
            </a:r>
            <a:endParaRPr lang="ru-RU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«Чтобы 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высохло бельё </a:t>
            </a:r>
            <a:r>
              <a:rPr lang="ru-RU" sz="4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в комнате надо ли открыть форточку, если за окном </a:t>
            </a:r>
            <a:r>
              <a:rPr lang="ru-RU" sz="40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холодно и идёт дождь</a:t>
            </a:r>
            <a:r>
              <a:rPr lang="ru-RU" sz="4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?»</a:t>
            </a:r>
            <a:endParaRPr lang="ru-RU" sz="4000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7214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 «работает»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скороварка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?</a:t>
            </a:r>
            <a:endParaRPr lang="ru-RU" sz="4000" b="1" dirty="0">
              <a:solidFill>
                <a:srgbClr val="220FB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2D05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596" y="0"/>
            <a:ext cx="6534488" cy="385765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70-72/</a:t>
            </a:r>
          </a:p>
          <a:p>
            <a:r>
              <a:rPr lang="ru-RU" sz="4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Прз№1,2 стр.201</a:t>
            </a:r>
            <a:endParaRPr lang="ru-RU" sz="4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упр.14(1-4),стр.202</a:t>
            </a:r>
            <a:endParaRPr lang="en-US" sz="4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500"/>
                            </p:stCondLst>
                            <p:childTnLst>
                              <p:par>
                                <p:cTn id="7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3500"/>
                            </p:stCondLst>
                            <p:childTnLst>
                              <p:par>
                                <p:cTn id="82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 cstate="print">
            <a:lum bright="-10000" contrast="40000"/>
          </a:blip>
          <a:srcRect l="2599" r="2512"/>
          <a:stretch>
            <a:fillRect/>
          </a:stretch>
        </p:blipFill>
        <p:spPr bwMode="auto">
          <a:xfrm>
            <a:off x="142844" y="500042"/>
            <a:ext cx="5214974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43240" y="0"/>
            <a:ext cx="6000792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=63%,то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росы-?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6072206"/>
            <a:ext cx="2857488" cy="214314"/>
          </a:xfrm>
          <a:prstGeom prst="rect">
            <a:avLst/>
          </a:prstGeom>
          <a:solidFill>
            <a:srgbClr val="000099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8572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74437" y="2371911"/>
            <a:ext cx="37862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Это, если насыщенный,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8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реально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71472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857224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142976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35729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571604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857356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143108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28860" y="585789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02737" y="5881642"/>
            <a:ext cx="142876" cy="142876"/>
          </a:xfrm>
          <a:prstGeom prst="ellipse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215206" y="1201151"/>
            <a:ext cx="1214446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63%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000760" y="1201151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6143636" y="1915531"/>
            <a:ext cx="25717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н25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=23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815255" y="3350785"/>
            <a:ext cx="12570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22"/>
          <p:cNvGrpSpPr/>
          <p:nvPr/>
        </p:nvGrpSpPr>
        <p:grpSpPr>
          <a:xfrm>
            <a:off x="6858016" y="3058539"/>
            <a:ext cx="1285884" cy="1068212"/>
            <a:chOff x="1912046" y="2860854"/>
            <a:chExt cx="903572" cy="1068212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2000232" y="3498850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912046" y="2860856"/>
              <a:ext cx="903572" cy="1068213"/>
              <a:chOff x="7293" y="2004"/>
              <a:chExt cx="657" cy="796"/>
            </a:xfrm>
          </p:grpSpPr>
          <p:sp>
            <p:nvSpPr>
              <p:cNvPr id="26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25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7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657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н25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5524444" y="4359726"/>
            <a:ext cx="1143008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6429388" y="4323913"/>
            <a:ext cx="1285884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kumimoji="0" lang="ru-RU" sz="32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</a:rPr>
              <a:t>н25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227081" y="4386354"/>
            <a:ext cx="12025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5500694" y="5058803"/>
            <a:ext cx="1143008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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25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6572232" y="5130241"/>
            <a:ext cx="157166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810804" y="5130053"/>
            <a:ext cx="12025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cap="all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×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0,63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6929454" y="5773183"/>
            <a:ext cx="19288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220FB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14,5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32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5289373" y="2846863"/>
            <a:ext cx="1857388" cy="1588"/>
          </a:xfrm>
          <a:prstGeom prst="straightConnector1">
            <a:avLst/>
          </a:prstGeom>
          <a:ln w="57150">
            <a:solidFill>
              <a:srgbClr val="220FB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1928794" y="2500306"/>
            <a:ext cx="114300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1142976" y="3745063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928926" y="578645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из холодильника</a:t>
            </a:r>
            <a:endParaRPr lang="ru-RU" sz="3200" b="1" dirty="0">
              <a:solidFill>
                <a:srgbClr val="220FB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37"/>
          <p:cNvGrpSpPr/>
          <p:nvPr/>
        </p:nvGrpSpPr>
        <p:grpSpPr>
          <a:xfrm>
            <a:off x="986452" y="2643191"/>
            <a:ext cx="515917" cy="3357577"/>
            <a:chOff x="986452" y="547468"/>
            <a:chExt cx="515917" cy="3112840"/>
          </a:xfrm>
        </p:grpSpPr>
        <p:grpSp>
          <p:nvGrpSpPr>
            <p:cNvPr id="23" name="Группа 34"/>
            <p:cNvGrpSpPr/>
            <p:nvPr/>
          </p:nvGrpSpPr>
          <p:grpSpPr>
            <a:xfrm>
              <a:off x="986452" y="547468"/>
              <a:ext cx="515917" cy="3112840"/>
              <a:chOff x="1000078" y="547468"/>
              <a:chExt cx="515917" cy="3112840"/>
            </a:xfrm>
          </p:grpSpPr>
          <p:sp>
            <p:nvSpPr>
              <p:cNvPr id="5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Rectangle 9"/>
              <p:cNvSpPr>
                <a:spLocks noChangeArrowheads="1"/>
              </p:cNvSpPr>
              <p:nvPr/>
            </p:nvSpPr>
            <p:spPr bwMode="auto">
              <a:xfrm rot="856414">
                <a:off x="1000078" y="3288540"/>
                <a:ext cx="83630" cy="37176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5" name="Group 11"/>
            <p:cNvGrpSpPr>
              <a:grpSpLocks/>
            </p:cNvGrpSpPr>
            <p:nvPr/>
          </p:nvGrpSpPr>
          <p:grpSpPr bwMode="auto">
            <a:xfrm rot="856414">
              <a:off x="1265845" y="1394390"/>
              <a:ext cx="112670" cy="1574189"/>
              <a:chOff x="3399" y="4152221"/>
              <a:chExt cx="194" cy="1574189"/>
            </a:xfrm>
          </p:grpSpPr>
          <p:sp>
            <p:nvSpPr>
              <p:cNvPr id="43" name="Line 12"/>
              <p:cNvSpPr>
                <a:spLocks noChangeShapeType="1"/>
              </p:cNvSpPr>
              <p:nvPr/>
            </p:nvSpPr>
            <p:spPr bwMode="auto">
              <a:xfrm>
                <a:off x="3449" y="469624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4" name="Line 13"/>
              <p:cNvSpPr>
                <a:spLocks noChangeShapeType="1"/>
              </p:cNvSpPr>
              <p:nvPr/>
            </p:nvSpPr>
            <p:spPr bwMode="auto">
              <a:xfrm>
                <a:off x="3423" y="415222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5" name="Line 14"/>
              <p:cNvSpPr>
                <a:spLocks noChangeShapeType="1"/>
              </p:cNvSpPr>
              <p:nvPr/>
            </p:nvSpPr>
            <p:spPr bwMode="auto">
              <a:xfrm>
                <a:off x="3405" y="572641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6" name="Line 15"/>
              <p:cNvSpPr>
                <a:spLocks noChangeShapeType="1"/>
              </p:cNvSpPr>
              <p:nvPr/>
            </p:nvSpPr>
            <p:spPr bwMode="auto">
              <a:xfrm>
                <a:off x="3447" y="4422297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16"/>
              <p:cNvSpPr>
                <a:spLocks noChangeShapeType="1"/>
              </p:cNvSpPr>
              <p:nvPr/>
            </p:nvSpPr>
            <p:spPr bwMode="auto">
              <a:xfrm>
                <a:off x="3403" y="545335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8" name="Line 17"/>
              <p:cNvSpPr>
                <a:spLocks noChangeShapeType="1"/>
              </p:cNvSpPr>
              <p:nvPr/>
            </p:nvSpPr>
            <p:spPr bwMode="auto">
              <a:xfrm>
                <a:off x="3401" y="5180291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18"/>
              <p:cNvSpPr>
                <a:spLocks noChangeShapeType="1"/>
              </p:cNvSpPr>
              <p:nvPr/>
            </p:nvSpPr>
            <p:spPr bwMode="auto">
              <a:xfrm>
                <a:off x="3399" y="4907229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2" name="Line 10"/>
          <p:cNvSpPr>
            <a:spLocks noChangeShapeType="1"/>
          </p:cNvSpPr>
          <p:nvPr/>
        </p:nvSpPr>
        <p:spPr bwMode="auto">
          <a:xfrm rot="840000">
            <a:off x="1237523" y="4183969"/>
            <a:ext cx="45719" cy="147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rot="5340000" flipH="1" flipV="1">
            <a:off x="1208134" y="3784368"/>
            <a:ext cx="642942" cy="214314"/>
          </a:xfrm>
          <a:prstGeom prst="line">
            <a:avLst/>
          </a:prstGeom>
          <a:ln w="7620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357422" y="485776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температура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росы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619179" y="3632681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4600906" y="2732893"/>
            <a:ext cx="642942" cy="285752"/>
          </a:xfrm>
          <a:prstGeom prst="roundRect">
            <a:avLst/>
          </a:prstGeom>
          <a:noFill/>
          <a:ln w="57150"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 flipH="1" flipV="1">
            <a:off x="6500826" y="4357694"/>
            <a:ext cx="2786082" cy="357190"/>
          </a:xfrm>
          <a:prstGeom prst="straightConnector1">
            <a:avLst/>
          </a:prstGeom>
          <a:ln w="57150">
            <a:solidFill>
              <a:srgbClr val="220FB1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71472" y="6273225"/>
            <a:ext cx="857256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=63%,то утром будет роса при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=17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-32" y="6273249"/>
            <a:ext cx="278611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если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t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=10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 rot="16200000" flipH="1">
            <a:off x="-358000" y="3858438"/>
            <a:ext cx="1144596" cy="4285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1991286" y="4520666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0" y="4929198"/>
            <a:ext cx="285748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это максимально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6858016" y="5846742"/>
            <a:ext cx="1000132" cy="428628"/>
          </a:xfrm>
          <a:prstGeom prst="roundRect">
            <a:avLst/>
          </a:prstGeom>
          <a:noFill/>
          <a:ln w="57150"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0" y="5286388"/>
            <a:ext cx="5643570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значит из каждого м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выпадет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14,5-9,4= </a:t>
            </a:r>
            <a:r>
              <a:rPr lang="ru-RU" sz="2400" b="1" dirty="0" smtClean="0">
                <a:solidFill>
                  <a:srgbClr val="2706EC"/>
                </a:solidFill>
                <a:latin typeface="Times New Roman" pitchFamily="18" charset="0"/>
                <a:cs typeface="Times New Roman" pitchFamily="18" charset="0"/>
              </a:rPr>
              <a:t>4,1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 воды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214810" y="5715016"/>
            <a:ext cx="428628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39408E-6 L 0.19271 -4.39408E-6 " pathEditMode="relative" rAng="0" ptsTypes="AA">
                                      <p:cBhvr>
                                        <p:cTn id="10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40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000"/>
                            </p:stCondLst>
                            <p:childTnLst>
                              <p:par>
                                <p:cTn id="1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66 -0.00231 L -0.21129 -0.00231 " pathEditMode="relative" rAng="0" ptsTypes="AA">
                                      <p:cBhvr>
                                        <p:cTn id="19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6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6 L -0.06476 0.32524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6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5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8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9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4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3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3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"/>
                            </p:stCondLst>
                            <p:childTnLst>
                              <p:par>
                                <p:cTn id="26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8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9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animBg="1"/>
      <p:bldP spid="8" grpId="0" animBg="1"/>
      <p:bldP spid="9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8" grpId="0"/>
      <p:bldP spid="29" grpId="0"/>
      <p:bldP spid="30" grpId="0"/>
      <p:bldP spid="31" grpId="0"/>
      <p:bldP spid="32" grpId="0"/>
      <p:bldP spid="33" grpId="0"/>
      <p:bldP spid="35" grpId="0"/>
      <p:bldP spid="35" grpId="1"/>
      <p:bldP spid="37" grpId="0" animBg="1"/>
      <p:bldP spid="37" grpId="1" animBg="1"/>
      <p:bldP spid="37" grpId="2" animBg="1"/>
      <p:bldP spid="39" grpId="0"/>
      <p:bldP spid="52" grpId="0" animBg="1"/>
      <p:bldP spid="54" grpId="0"/>
      <p:bldP spid="55" grpId="0" animBg="1"/>
      <p:bldP spid="56" grpId="0" animBg="1"/>
      <p:bldP spid="60" grpId="0" animBg="1"/>
      <p:bldP spid="58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6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" y="1916832"/>
          <a:ext cx="7740351" cy="4815840"/>
        </p:xfrm>
        <a:graphic>
          <a:graphicData uri="http://schemas.openxmlformats.org/drawingml/2006/table">
            <a:tbl>
              <a:tblPr/>
              <a:tblGrid>
                <a:gridCol w="6761681"/>
                <a:gridCol w="978670"/>
              </a:tblGrid>
              <a:tr h="3875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u="none" strike="noStrike" dirty="0" err="1" smtClean="0">
                          <a:latin typeface="Times New Roman"/>
                          <a:ea typeface="Times New Roman"/>
                        </a:rPr>
                        <a:t>д.з</a:t>
                      </a: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400" b="1" u="none" strike="noStrike" dirty="0" smtClean="0">
                          <a:latin typeface="Times New Roman"/>
                          <a:ea typeface="Times New Roman"/>
                        </a:rPr>
                        <a:t>№2 </a:t>
                      </a: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(</a:t>
                      </a:r>
                      <a:r>
                        <a:rPr lang="ru-RU" sz="2400" b="1" u="none" strike="noStrike" dirty="0" smtClean="0">
                          <a:latin typeface="Times New Roman"/>
                          <a:ea typeface="Times New Roman"/>
                        </a:rPr>
                        <a:t>бр.2)</a:t>
                      </a:r>
                      <a:endParaRPr lang="ru-RU" sz="2400" b="1" u="none" strike="noStrike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Консультация по теме 6.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/>
                      </a:pP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Закрепление знаний по теме: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Насыщенный пар. Кипение.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Критическое состояние вещества. Влажность. Температура росы.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Times New Roman"/>
                          <a:ea typeface="Times New Roman"/>
                          <a:sym typeface="Symbol"/>
                        </a:rPr>
                        <a:t>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 визуализация.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SzPts val="1000"/>
                        <a:buFont typeface="Times New Roman"/>
                        <a:buAutoNum type="arabicPeriod" startAt="4"/>
                      </a:pPr>
                      <a:r>
                        <a:rPr lang="ru-RU" sz="2400" b="1" u="none" strike="noStrike" dirty="0">
                          <a:latin typeface="Times New Roman"/>
                          <a:ea typeface="Times New Roman"/>
                        </a:rPr>
                        <a:t>Применение знаний темы для решения задач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 ПРЗ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1,2 стр. 52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(201)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2.   Упр.14(1,2,3) задача №4 (202)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2м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3м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b="1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b="1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60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Д.З.  гр. </a:t>
                      </a:r>
                      <a:r>
                        <a:rPr lang="ru-RU" sz="2400" b="1" dirty="0" smtClean="0">
                          <a:latin typeface="Times New Roman"/>
                          <a:ea typeface="Times New Roman"/>
                        </a:rPr>
                        <a:t>2 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(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Учебник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Шахмаевы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, </a:t>
                      </a:r>
                      <a:r>
                        <a:rPr lang="ru-RU" sz="2400" b="1" dirty="0" err="1">
                          <a:latin typeface="Times New Roman"/>
                          <a:ea typeface="Times New Roman"/>
                        </a:rPr>
                        <a:t>Шодиев</a:t>
                      </a: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494" marR="684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Line 1"/>
          <p:cNvSpPr>
            <a:spLocks noChangeShapeType="1"/>
          </p:cNvSpPr>
          <p:nvPr/>
        </p:nvSpPr>
        <p:spPr bwMode="auto">
          <a:xfrm flipH="1">
            <a:off x="212725" y="2157413"/>
            <a:ext cx="9525" cy="0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8" name="Line 2"/>
          <p:cNvSpPr>
            <a:spLocks noChangeShapeType="1"/>
          </p:cNvSpPr>
          <p:nvPr/>
        </p:nvSpPr>
        <p:spPr bwMode="auto">
          <a:xfrm flipH="1" flipV="1">
            <a:off x="182563" y="2141538"/>
            <a:ext cx="31750" cy="7937"/>
          </a:xfrm>
          <a:prstGeom prst="line">
            <a:avLst/>
          </a:prstGeom>
          <a:noFill/>
          <a:ln w="3175">
            <a:solidFill>
              <a:srgbClr val="00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-46166"/>
            <a:ext cx="9144000" cy="203132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- 2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ж,г,т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№20.  раздел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 /ЗТ6/ ВЛАЖНОСТЬ ВОЗДУХА.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Закрепить знания по теме 6.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физического  рассказа.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визуальные навыки.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71792" cy="70609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Рисунок 2" descr="Описание: C:\Documents and Settings\Sotnem\Local Settings\Temporary Internet Files\Content.Word\File0037.jpg"/>
          <p:cNvPicPr>
            <a:picLocks noChangeAspect="1" noChangeArrowheads="1"/>
          </p:cNvPicPr>
          <p:nvPr/>
        </p:nvPicPr>
        <p:blipFill>
          <a:blip r:embed="rId4" cstate="print">
            <a:lum contrast="40000"/>
          </a:blip>
          <a:srcRect l="51829" t="3078" b="75376"/>
          <a:stretch>
            <a:fillRect/>
          </a:stretch>
        </p:blipFill>
        <p:spPr bwMode="auto">
          <a:xfrm>
            <a:off x="0" y="714356"/>
            <a:ext cx="9144000" cy="335758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683568" y="2852936"/>
            <a:ext cx="3312368" cy="43204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43230" cy="70609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ile0073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l="4130" t="55896" r="51700" b="10158"/>
          <a:stretch>
            <a:fillRect/>
          </a:stretch>
        </p:blipFill>
        <p:spPr bwMode="auto">
          <a:xfrm>
            <a:off x="0" y="764704"/>
            <a:ext cx="9144000" cy="591670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TextBox 4"/>
          <p:cNvSpPr txBox="1"/>
          <p:nvPr/>
        </p:nvSpPr>
        <p:spPr>
          <a:xfrm>
            <a:off x="827584" y="6130798"/>
            <a:ext cx="504056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928" y="6021288"/>
            <a:ext cx="504056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08304" y="5949280"/>
            <a:ext cx="504056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86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971792" cy="706090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ile0045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l="4626" t="44684" r="51510" b="22414"/>
          <a:stretch>
            <a:fillRect/>
          </a:stretch>
        </p:blipFill>
        <p:spPr bwMode="auto">
          <a:xfrm>
            <a:off x="0" y="714355"/>
            <a:ext cx="9144000" cy="577485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extBox 3"/>
          <p:cNvSpPr txBox="1"/>
          <p:nvPr/>
        </p:nvSpPr>
        <p:spPr>
          <a:xfrm>
            <a:off x="2123728" y="5877272"/>
            <a:ext cx="504056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5877272"/>
            <a:ext cx="504056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55454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</a:t>
            </a:r>
            <a:r>
              <a:rPr lang="ru-RU" sz="40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Любая система стремится к термодинамическому равновесию.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Почему же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влажные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тела кажутся </a:t>
            </a:r>
            <a:r>
              <a:rPr lang="ru-RU" sz="40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холоднее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dirty="0" smtClean="0">
                <a:latin typeface="Times New Roman"/>
                <a:ea typeface="Times New Roman"/>
              </a:rPr>
              <a:t>сухих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?»</a:t>
            </a:r>
            <a:endParaRPr lang="ru-RU" sz="4000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571744"/>
            <a:ext cx="9144000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«Будет ли завтра утром роса?»</a:t>
            </a:r>
            <a:endParaRPr lang="ru-RU" sz="40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357562"/>
            <a:ext cx="9144000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«Чтобы 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высохло бельё </a:t>
            </a:r>
            <a:r>
              <a:rPr lang="ru-RU" sz="4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в комнате надо 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ли</a:t>
            </a:r>
            <a:r>
              <a:rPr lang="ru-RU" sz="4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 открыть форточку, если за окном </a:t>
            </a:r>
            <a:r>
              <a:rPr lang="ru-RU" sz="40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холодно и идёт дождь</a:t>
            </a:r>
            <a:r>
              <a:rPr lang="ru-RU" sz="4000" dirty="0" smtClean="0">
                <a:solidFill>
                  <a:srgbClr val="006600"/>
                </a:solidFill>
                <a:latin typeface="Times New Roman"/>
                <a:ea typeface="Times New Roman"/>
              </a:rPr>
              <a:t>?»</a:t>
            </a:r>
            <a:endParaRPr lang="ru-RU" sz="4000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572140"/>
            <a:ext cx="9144000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Как «работает» </a:t>
            </a:r>
            <a:r>
              <a:rPr lang="ru-RU" sz="40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скороварка</a:t>
            </a:r>
            <a:r>
              <a:rPr lang="ru-RU" sz="4000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220FB1"/>
                </a:solidFill>
                <a:latin typeface="Times New Roman"/>
                <a:ea typeface="Times New Roman"/>
              </a:rPr>
              <a:t>?</a:t>
            </a:r>
            <a:endParaRPr lang="ru-RU" sz="4000" b="1" dirty="0">
              <a:solidFill>
                <a:srgbClr val="220FB1"/>
              </a:solidFill>
              <a:latin typeface="Times New Roman"/>
              <a:ea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43296" cy="63408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0" y="714356"/>
            <a:ext cx="912188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43296" cy="63408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-10000" contrast="30000"/>
          </a:blip>
          <a:srcRect l="1662" r="2733"/>
          <a:stretch>
            <a:fillRect/>
          </a:stretch>
        </p:blipFill>
        <p:spPr bwMode="auto">
          <a:xfrm>
            <a:off x="0" y="642917"/>
            <a:ext cx="9144000" cy="4087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 l="11513" t="10793" r="9935" b="74722"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215206" y="0"/>
            <a:ext cx="19287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Стр.202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144332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302458">
            <a:off x="0" y="2014830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28728" y="2086268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1443326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550" y="1412776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357422" y="214933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 rot="21419432">
            <a:off x="4817229" y="1868745"/>
            <a:ext cx="432093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увеличится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lum bright="-20000" contrast="30000"/>
          </a:blip>
          <a:srcRect l="11513" t="10793" r="9935" b="83581"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lum bright="-10000" contrast="40000"/>
          </a:blip>
          <a:srcRect l="11513" t="25101" r="9935" b="68254"/>
          <a:stretch>
            <a:fillRect/>
          </a:stretch>
        </p:blipFill>
        <p:spPr bwMode="auto">
          <a:xfrm>
            <a:off x="0" y="548680"/>
            <a:ext cx="9144000" cy="136815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215206" y="0"/>
            <a:ext cx="19287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Стр.202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357290" y="2019390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 rot="1302458">
            <a:off x="0" y="2590894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428728" y="2662332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2019390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83550" y="1988840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2357422" y="2725396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0" cstate="print">
            <a:lum bright="-20000" contrast="40000"/>
          </a:blip>
          <a:srcRect l="2381" r="2381"/>
          <a:stretch>
            <a:fillRect/>
          </a:stretch>
        </p:blipFill>
        <p:spPr bwMode="auto">
          <a:xfrm>
            <a:off x="3465472" y="1844824"/>
            <a:ext cx="5715040" cy="4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8363815" y="5661248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30000"/>
          </a:blip>
          <a:srcRect l="11513" t="10793" r="9935" b="84320"/>
          <a:stretch>
            <a:fillRect/>
          </a:stretch>
        </p:blipFill>
        <p:spPr bwMode="auto">
          <a:xfrm>
            <a:off x="0" y="0"/>
            <a:ext cx="9144000" cy="47667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lum bright="-20000" contrast="40000"/>
          </a:blip>
          <a:srcRect l="11513" t="31746" r="9935" b="58656"/>
          <a:stretch>
            <a:fillRect/>
          </a:stretch>
        </p:blipFill>
        <p:spPr bwMode="auto">
          <a:xfrm>
            <a:off x="0" y="476672"/>
            <a:ext cx="9144000" cy="158417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215206" y="0"/>
            <a:ext cx="19287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Стр.202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 cstate="print">
            <a:lum bright="-20000" contrast="40000"/>
          </a:blip>
          <a:srcRect l="2381" r="2381"/>
          <a:stretch>
            <a:fillRect/>
          </a:stretch>
        </p:blipFill>
        <p:spPr bwMode="auto">
          <a:xfrm>
            <a:off x="0" y="2718005"/>
            <a:ext cx="5715040" cy="4139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967536" y="1452359"/>
            <a:ext cx="4176464" cy="132856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6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Пусть на улице 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комнате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76716" y="6537742"/>
            <a:ext cx="642942" cy="285752"/>
          </a:xfrm>
          <a:prstGeom prst="roundRect">
            <a:avLst/>
          </a:prstGeom>
          <a:noFill/>
          <a:ln w="57150">
            <a:solidFill>
              <a:srgbClr val="220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932040" y="5482726"/>
            <a:ext cx="642942" cy="28575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724128" y="2708920"/>
            <a:ext cx="3419872" cy="404726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Значит в каждый</a:t>
            </a:r>
          </a:p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кубический метр</a:t>
            </a:r>
          </a:p>
          <a:p>
            <a:pPr>
              <a:spcAft>
                <a:spcPts val="1000"/>
              </a:spcAft>
            </a:pP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воздуха может дополнительно испарится </a:t>
            </a:r>
          </a:p>
          <a:p>
            <a:pPr>
              <a:spcAft>
                <a:spcPts val="1000"/>
              </a:spcAft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17,3-9,4 =</a:t>
            </a:r>
            <a:r>
              <a:rPr lang="ru-RU" sz="40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7,9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грамм воды</a:t>
            </a:r>
            <a:endParaRPr lang="ru-RU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uiExpand="1" build="p" animBg="1"/>
      <p:bldP spid="13" grpId="0" animBg="1"/>
      <p:bldP spid="14" grpId="0" animBg="1"/>
      <p:bldP spid="15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28604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133"/>
          <p:cNvGrpSpPr/>
          <p:nvPr/>
        </p:nvGrpSpPr>
        <p:grpSpPr>
          <a:xfrm>
            <a:off x="142876" y="2151288"/>
            <a:ext cx="1714480" cy="706208"/>
            <a:chOff x="71406" y="2414405"/>
            <a:chExt cx="1350372" cy="70620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71406" y="24144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=20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14282" y="2658948"/>
              <a:ext cx="2666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/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643182"/>
            <a:ext cx="35718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н20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36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17,3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г/м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kumimoji="0" lang="ru-RU" sz="4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71612"/>
            <a:ext cx="257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0,2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429000"/>
            <a:ext cx="22145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6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1737883" y="2393495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42976" y="-24"/>
            <a:ext cx="7072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Упражнение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№4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(стр.202)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928670"/>
            <a:ext cx="25717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0,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57554" y="690216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4429128" y="428606"/>
            <a:ext cx="1071359" cy="1068213"/>
            <a:chOff x="1912050" y="2860856"/>
            <a:chExt cx="1071359" cy="1068213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000232" y="3498850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" name="Group 2"/>
            <p:cNvGrpSpPr>
              <a:grpSpLocks/>
            </p:cNvGrpSpPr>
            <p:nvPr/>
          </p:nvGrpSpPr>
          <p:grpSpPr bwMode="auto">
            <a:xfrm>
              <a:off x="1912050" y="2860856"/>
              <a:ext cx="1071359" cy="1068213"/>
              <a:chOff x="7293" y="2004"/>
              <a:chExt cx="779" cy="796"/>
            </a:xfrm>
          </p:grpSpPr>
          <p:sp>
            <p:nvSpPr>
              <p:cNvPr id="18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530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1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19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77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н20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0" name="Прямоугольник 19"/>
          <p:cNvSpPr/>
          <p:nvPr/>
        </p:nvSpPr>
        <p:spPr>
          <a:xfrm>
            <a:off x="5643566" y="618776"/>
            <a:ext cx="10855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715140" y="357166"/>
            <a:ext cx="1071359" cy="1068213"/>
            <a:chOff x="1912050" y="2860856"/>
            <a:chExt cx="1071359" cy="1068213"/>
          </a:xfrm>
        </p:grpSpPr>
        <p:cxnSp>
          <p:nvCxnSpPr>
            <p:cNvPr id="22" name="Прямая соединительная линия 21"/>
            <p:cNvCxnSpPr/>
            <p:nvPr/>
          </p:nvCxnSpPr>
          <p:spPr>
            <a:xfrm>
              <a:off x="2000232" y="3498850"/>
              <a:ext cx="357190" cy="1588"/>
            </a:xfrm>
            <a:prstGeom prst="line">
              <a:avLst/>
            </a:prstGeom>
            <a:ln w="571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"/>
            <p:cNvGrpSpPr>
              <a:grpSpLocks/>
            </p:cNvGrpSpPr>
            <p:nvPr/>
          </p:nvGrpSpPr>
          <p:grpSpPr bwMode="auto">
            <a:xfrm>
              <a:off x="1912050" y="2860856"/>
              <a:ext cx="1071359" cy="1068213"/>
              <a:chOff x="7293" y="2004"/>
              <a:chExt cx="779" cy="796"/>
            </a:xfrm>
          </p:grpSpPr>
          <p:sp>
            <p:nvSpPr>
              <p:cNvPr id="24" name="Text Box 3"/>
              <p:cNvSpPr txBox="1">
                <a:spLocks noChangeArrowheads="1"/>
              </p:cNvSpPr>
              <p:nvPr/>
            </p:nvSpPr>
            <p:spPr bwMode="auto">
              <a:xfrm>
                <a:off x="7304" y="2004"/>
                <a:ext cx="664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</a:t>
                </a:r>
                <a:r>
                  <a:rPr lang="en-US" sz="32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5" name="Text Box 4"/>
              <p:cNvSpPr txBox="1">
                <a:spLocks noChangeArrowheads="1"/>
              </p:cNvSpPr>
              <p:nvPr/>
            </p:nvSpPr>
            <p:spPr bwMode="auto">
              <a:xfrm>
                <a:off x="7293" y="2350"/>
                <a:ext cx="779" cy="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/>
                <a:r>
                  <a:rPr lang="en-US" sz="32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 </a:t>
                </a:r>
                <a:r>
                  <a:rPr kumimoji="0" lang="ru-RU" sz="3200" b="1" i="0" u="none" strike="noStrike" cap="none" normalizeH="0" baseline="-2500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н20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grpSp>
        <p:nvGrpSpPr>
          <p:cNvPr id="29" name="Группа 28"/>
          <p:cNvGrpSpPr/>
          <p:nvPr/>
        </p:nvGrpSpPr>
        <p:grpSpPr>
          <a:xfrm>
            <a:off x="3286116" y="1643050"/>
            <a:ext cx="1500198" cy="762068"/>
            <a:chOff x="3286116" y="1643050"/>
            <a:chExt cx="1500198" cy="76206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286116" y="1643050"/>
              <a:ext cx="1500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пара</a:t>
              </a:r>
              <a:r>
                <a:rPr lang="ru-RU" sz="2800" b="1" dirty="0" err="1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619368" y="1943453"/>
              <a:ext cx="33855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4488875" y="1630987"/>
            <a:ext cx="1083257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3286116" y="2345931"/>
            <a:ext cx="1500198" cy="762068"/>
            <a:chOff x="3286116" y="1643050"/>
            <a:chExt cx="1500198" cy="762068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286116" y="1643050"/>
              <a:ext cx="1500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err="1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пара</a:t>
              </a:r>
              <a:r>
                <a:rPr lang="ru-RU" sz="2800" b="1" dirty="0" err="1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endPara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19368" y="1943453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4548062" y="2333868"/>
            <a:ext cx="1083257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357554" y="3214686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4714876" y="3214686"/>
            <a:ext cx="1500198" cy="762068"/>
            <a:chOff x="3286116" y="1643050"/>
            <a:chExt cx="1500198" cy="76206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3286116" y="1643050"/>
              <a:ext cx="1500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пара</a:t>
              </a:r>
              <a:r>
                <a:rPr lang="ru-RU" sz="2800" b="1" dirty="0" smtClean="0">
                  <a:solidFill>
                    <a:srgbClr val="0033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</a:t>
              </a:r>
              <a:endPara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3619368" y="1943453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5929322" y="3166998"/>
            <a:ext cx="2000264" cy="762068"/>
            <a:chOff x="3286116" y="1643050"/>
            <a:chExt cx="1500198" cy="76206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286116" y="1643050"/>
              <a:ext cx="150019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en-US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ru-RU" sz="36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000" b="1" dirty="0" smtClean="0">
                  <a:solidFill>
                    <a:srgbClr val="000099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пара</a:t>
              </a:r>
              <a:endParaRPr 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3751238" y="1943453"/>
              <a:ext cx="2539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-32" y="4463015"/>
            <a:ext cx="91440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Чтобы влажность воздуха увеличилась с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20%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3200" b="1" dirty="0" smtClean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rPr>
              <a:t>50%,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комнату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V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b="1" baseline="300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необходимо добавить </a:t>
            </a:r>
            <a:r>
              <a:rPr lang="en-US" sz="48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32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 Box 3"/>
          <p:cNvSpPr txBox="1">
            <a:spLocks noChangeArrowheads="1"/>
          </p:cNvSpPr>
          <p:nvPr/>
        </p:nvSpPr>
        <p:spPr bwMode="auto">
          <a:xfrm>
            <a:off x="5500694" y="1643050"/>
            <a:ext cx="2786082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17,3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 rot="20504569">
            <a:off x="8014911" y="1684143"/>
            <a:ext cx="11742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138,4г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 Box 3"/>
          <p:cNvSpPr txBox="1">
            <a:spLocks noChangeArrowheads="1"/>
          </p:cNvSpPr>
          <p:nvPr/>
        </p:nvSpPr>
        <p:spPr bwMode="auto">
          <a:xfrm>
            <a:off x="5417569" y="2345555"/>
            <a:ext cx="2786082" cy="603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17,3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 rot="20863979">
            <a:off x="8070899" y="2288553"/>
            <a:ext cx="1035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346г</a:t>
            </a: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 rot="20863979">
            <a:off x="7331048" y="3158587"/>
            <a:ext cx="15521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=207,6г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Group 34"/>
          <p:cNvGrpSpPr>
            <a:grpSpLocks/>
          </p:cNvGrpSpPr>
          <p:nvPr/>
        </p:nvGrpSpPr>
        <p:grpSpPr bwMode="auto">
          <a:xfrm>
            <a:off x="8143900" y="163547"/>
            <a:ext cx="702618" cy="1234829"/>
            <a:chOff x="4753" y="2903"/>
            <a:chExt cx="518" cy="784"/>
          </a:xfrm>
        </p:grpSpPr>
        <p:sp>
          <p:nvSpPr>
            <p:cNvPr id="50" name="Line 35"/>
            <p:cNvSpPr>
              <a:spLocks noChangeShapeType="1"/>
            </p:cNvSpPr>
            <p:nvPr/>
          </p:nvSpPr>
          <p:spPr bwMode="auto">
            <a:xfrm flipH="1">
              <a:off x="5264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1" name="Line 36"/>
            <p:cNvSpPr>
              <a:spLocks noChangeShapeType="1"/>
            </p:cNvSpPr>
            <p:nvPr/>
          </p:nvSpPr>
          <p:spPr bwMode="auto">
            <a:xfrm flipH="1">
              <a:off x="4757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4753" y="3683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3" name="Group 39"/>
          <p:cNvGrpSpPr>
            <a:grpSpLocks/>
          </p:cNvGrpSpPr>
          <p:nvPr/>
        </p:nvGrpSpPr>
        <p:grpSpPr bwMode="auto">
          <a:xfrm>
            <a:off x="8175432" y="0"/>
            <a:ext cx="640223" cy="357190"/>
            <a:chOff x="4782" y="2972"/>
            <a:chExt cx="472" cy="302"/>
          </a:xfrm>
        </p:grpSpPr>
        <p:sp>
          <p:nvSpPr>
            <p:cNvPr id="54" name="Rectangle 40"/>
            <p:cNvSpPr>
              <a:spLocks noChangeArrowheads="1"/>
            </p:cNvSpPr>
            <p:nvPr/>
          </p:nvSpPr>
          <p:spPr bwMode="auto">
            <a:xfrm>
              <a:off x="4782" y="3133"/>
              <a:ext cx="472" cy="141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41"/>
            <p:cNvSpPr>
              <a:spLocks noChangeShapeType="1"/>
            </p:cNvSpPr>
            <p:nvPr/>
          </p:nvSpPr>
          <p:spPr bwMode="auto">
            <a:xfrm flipV="1">
              <a:off x="5023" y="297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6" name="Прямоугольник 55"/>
          <p:cNvSpPr/>
          <p:nvPr/>
        </p:nvSpPr>
        <p:spPr>
          <a:xfrm>
            <a:off x="8167650" y="357166"/>
            <a:ext cx="642942" cy="1000132"/>
          </a:xfrm>
          <a:prstGeom prst="rect">
            <a:avLst/>
          </a:prstGeom>
          <a:solidFill>
            <a:srgbClr val="66CCFF"/>
          </a:solidFill>
          <a:ln>
            <a:solidFill>
              <a:srgbClr val="66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67014 0.3537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00" y="17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3" grpId="0"/>
      <p:bldP spid="14" grpId="0"/>
      <p:bldP spid="20" grpId="0"/>
      <p:bldP spid="28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8" grpId="0"/>
      <p:bldP spid="48" grpId="1"/>
      <p:bldP spid="48" grpId="2"/>
      <p:bldP spid="5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11513" t="10793" r="9935" b="83581"/>
          <a:stretch>
            <a:fillRect/>
          </a:stretch>
        </p:blipFill>
        <p:spPr bwMode="auto">
          <a:xfrm>
            <a:off x="0" y="0"/>
            <a:ext cx="9144000" cy="54868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 l="11513" t="42082" r="9935" b="41957"/>
          <a:stretch>
            <a:fillRect/>
          </a:stretch>
        </p:blipFill>
        <p:spPr bwMode="auto">
          <a:xfrm>
            <a:off x="0" y="692696"/>
            <a:ext cx="91440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7215206" y="0"/>
            <a:ext cx="192879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Стр.202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2/3 n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(K)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4612" y="500042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2/3n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3/2kT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816" y="417105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150017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nV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1475216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2143116"/>
            <a:ext cx="5429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k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8,31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Дж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моль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500034" y="2928934"/>
            <a:ext cx="2571768" cy="1143008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271462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газовая</a:t>
            </a:r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en-US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656935">
            <a:off x="6114527" y="726392"/>
            <a:ext cx="3158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06" y="4083817"/>
            <a:ext cx="5643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ние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состояния</a:t>
            </a:r>
            <a:r>
              <a:rPr lang="ru-RU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0760" y="5108451"/>
            <a:ext cx="2857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nm</a:t>
            </a:r>
            <a:r>
              <a:rPr lang="en-US" sz="32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53260" y="4764377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2/3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12447" y="4226693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kT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00760" y="559589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1/3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7158" y="4731730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Менделеева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Клапейрона</a:t>
            </a:r>
            <a:r>
              <a:rPr lang="ru-RU" sz="2400" b="1" cap="all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Рамка 21"/>
          <p:cNvSpPr/>
          <p:nvPr/>
        </p:nvSpPr>
        <p:spPr>
          <a:xfrm>
            <a:off x="5869759" y="4191068"/>
            <a:ext cx="2714644" cy="2286016"/>
          </a:xfrm>
          <a:prstGeom prst="frame">
            <a:avLst>
              <a:gd name="adj1" fmla="val 6266"/>
            </a:avLst>
          </a:prstGeom>
          <a:solidFill>
            <a:srgbClr val="66CC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7441771" y="4855796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7894337" y="5274325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7500958" y="5762704"/>
            <a:ext cx="285752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51018" y="3143060"/>
            <a:ext cx="3357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6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 animBg="1"/>
      <p:bldP spid="9" grpId="1" animBg="1"/>
      <p:bldP spid="11" grpId="0"/>
      <p:bldP spid="11" grpId="1"/>
      <p:bldP spid="12" grpId="0"/>
      <p:bldP spid="13" grpId="0"/>
      <p:bldP spid="17" grpId="0"/>
      <p:bldP spid="18" grpId="0"/>
      <p:bldP spid="19" grpId="0"/>
      <p:bldP spid="20" grpId="0"/>
      <p:bldP spid="22" grpId="0" animBg="1"/>
      <p:bldP spid="8" grpId="0"/>
      <p:bldP spid="8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142852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332656"/>
            <a:ext cx="7812360" cy="2500330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№6</a:t>
            </a: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4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Гр№6 </a:t>
            </a:r>
          </a:p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749**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747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748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746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745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742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743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744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745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746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4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214346" y="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000"/>
                            </p:stCondLst>
                            <p:childTnLst>
                              <p:par>
                                <p:cTn id="56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500"/>
                            </p:stCondLst>
                            <p:childTnLst>
                              <p:par>
                                <p:cTn id="88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500"/>
                            </p:stCondLst>
                            <p:childTnLst>
                              <p:par>
                                <p:cTn id="9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38125"/>
            <a:ext cx="8242300" cy="841375"/>
          </a:xfrm>
        </p:spPr>
      </p:pic>
      <p:graphicFrame>
        <p:nvGraphicFramePr>
          <p:cNvPr id="19499" name="Group 43"/>
          <p:cNvGraphicFramePr>
            <a:graphicFrameLocks noGrp="1"/>
          </p:cNvGraphicFramePr>
          <p:nvPr/>
        </p:nvGraphicFramePr>
        <p:xfrm>
          <a:off x="285750" y="1571625"/>
          <a:ext cx="8286750" cy="3408680"/>
        </p:xfrm>
        <a:graphic>
          <a:graphicData uri="http://schemas.openxmlformats.org/drawingml/2006/table">
            <a:tbl>
              <a:tblPr/>
              <a:tblGrid>
                <a:gridCol w="714375"/>
                <a:gridCol w="1928813"/>
                <a:gridCol w="1924050"/>
                <a:gridCol w="2147887"/>
                <a:gridCol w="1571625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Температура сухого термометра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Температура влажного термометра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Разность показаний сухого и влажного термометров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Влажность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проценты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97" name="TextBox 3"/>
          <p:cNvSpPr txBox="1">
            <a:spLocks noChangeArrowheads="1"/>
          </p:cNvSpPr>
          <p:nvPr/>
        </p:nvSpPr>
        <p:spPr bwMode="auto">
          <a:xfrm>
            <a:off x="285750" y="928688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Дополните таблицу.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428596" y="1071546"/>
            <a:ext cx="7000924" cy="187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кипение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43240" y="6273225"/>
            <a:ext cx="6000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//стр. 15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4234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1785918" y="2786058"/>
            <a:ext cx="6988190" cy="140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905014">
            <a:off x="273074" y="4168720"/>
            <a:ext cx="6988190" cy="1548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600" u="sng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влажность</a:t>
            </a:r>
            <a:endParaRPr lang="ru-RU" sz="66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33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850" y="238125"/>
            <a:ext cx="8242300" cy="841375"/>
          </a:xfrm>
        </p:spPr>
      </p:pic>
      <p:graphicFrame>
        <p:nvGraphicFramePr>
          <p:cNvPr id="19499" name="Group 43"/>
          <p:cNvGraphicFramePr>
            <a:graphicFrameLocks noGrp="1"/>
          </p:cNvGraphicFramePr>
          <p:nvPr/>
        </p:nvGraphicFramePr>
        <p:xfrm>
          <a:off x="285750" y="1571625"/>
          <a:ext cx="8286750" cy="3408680"/>
        </p:xfrm>
        <a:graphic>
          <a:graphicData uri="http://schemas.openxmlformats.org/drawingml/2006/table">
            <a:tbl>
              <a:tblPr/>
              <a:tblGrid>
                <a:gridCol w="714375"/>
                <a:gridCol w="1928813"/>
                <a:gridCol w="1924050"/>
                <a:gridCol w="2147887"/>
                <a:gridCol w="1571625"/>
              </a:tblGrid>
              <a:tr h="1138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Температура сухого термометра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Температура влажного термометра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Разность показаний сухого и влажного термометров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Влажность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проценты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56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497" name="TextBox 3"/>
          <p:cNvSpPr txBox="1">
            <a:spLocks noChangeArrowheads="1"/>
          </p:cNvSpPr>
          <p:nvPr/>
        </p:nvSpPr>
        <p:spPr bwMode="auto">
          <a:xfrm>
            <a:off x="285750" y="928688"/>
            <a:ext cx="84296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chemeClr val="bg1"/>
                </a:solidFill>
              </a:rPr>
              <a:t>Дополните таблицу.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0003.jpg"/>
          <p:cNvPicPr>
            <a:picLocks noGrp="1"/>
          </p:cNvPicPr>
          <p:nvPr>
            <p:ph idx="1"/>
          </p:nvPr>
        </p:nvPicPr>
        <p:blipFill>
          <a:blip r:embed="rId6" cstate="print">
            <a:lum bright="-20000" contrast="20000"/>
          </a:blip>
          <a:srcRect b="36360"/>
          <a:stretch>
            <a:fillRect/>
          </a:stretch>
        </p:blipFill>
        <p:spPr bwMode="auto">
          <a:xfrm>
            <a:off x="214282" y="0"/>
            <a:ext cx="8358214" cy="685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5" name="Прямоугольник 4"/>
          <p:cNvSpPr/>
          <p:nvPr/>
        </p:nvSpPr>
        <p:spPr>
          <a:xfrm>
            <a:off x="8495928" y="6425952"/>
            <a:ext cx="648072" cy="43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2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4643446"/>
            <a:ext cx="2714612" cy="634082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ЕГЭ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-1214478" y="5214950"/>
            <a:ext cx="18573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1785123" y="2713826"/>
            <a:ext cx="4714908" cy="1588"/>
          </a:xfrm>
          <a:prstGeom prst="straightConnector1">
            <a:avLst/>
          </a:prstGeom>
          <a:ln w="57150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094 3.33333E-6 L 0.3658 3.33333E-6 " pathEditMode="relative" rAng="0" ptsTypes="AA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3"/>
          <p:cNvSpPr>
            <a:spLocks noChangeArrowheads="1"/>
          </p:cNvSpPr>
          <p:nvPr/>
        </p:nvSpPr>
        <p:spPr bwMode="auto">
          <a:xfrm>
            <a:off x="857224" y="2428868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835973" y="2428868"/>
            <a:ext cx="677841" cy="1643074"/>
          </a:xfrm>
          <a:prstGeom prst="rect">
            <a:avLst/>
          </a:prstGeom>
          <a:solidFill>
            <a:srgbClr val="0014A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6"/>
          <p:cNvGrpSpPr/>
          <p:nvPr/>
        </p:nvGrpSpPr>
        <p:grpSpPr>
          <a:xfrm>
            <a:off x="857224" y="642918"/>
            <a:ext cx="677841" cy="3429025"/>
            <a:chOff x="857224" y="642918"/>
            <a:chExt cx="677841" cy="3429025"/>
          </a:xfrm>
        </p:grpSpPr>
        <p:sp>
          <p:nvSpPr>
            <p:cNvPr id="3076" name="Line 4"/>
            <p:cNvSpPr>
              <a:spLocks noChangeShapeType="1"/>
            </p:cNvSpPr>
            <p:nvPr/>
          </p:nvSpPr>
          <p:spPr bwMode="auto">
            <a:xfrm>
              <a:off x="857224" y="642918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7" name="Line 5"/>
            <p:cNvSpPr>
              <a:spLocks noChangeShapeType="1"/>
            </p:cNvSpPr>
            <p:nvPr/>
          </p:nvSpPr>
          <p:spPr bwMode="auto">
            <a:xfrm>
              <a:off x="1535065" y="642919"/>
              <a:ext cx="0" cy="342902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78" name="Line 6"/>
            <p:cNvSpPr>
              <a:spLocks noChangeShapeType="1"/>
            </p:cNvSpPr>
            <p:nvPr/>
          </p:nvSpPr>
          <p:spPr bwMode="auto">
            <a:xfrm>
              <a:off x="857224" y="4071943"/>
              <a:ext cx="677841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000364" y="428604"/>
            <a:ext cx="2000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кипение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14282" y="4071942"/>
            <a:ext cx="1928826" cy="21431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5429256" y="500042"/>
            <a:ext cx="25002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конденсация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 flipH="1" flipV="1">
            <a:off x="1392215" y="2106603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500298" y="3285330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2428860" y="42860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072198" y="328612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214546" y="275302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119010" y="1796376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rot="5400000" flipH="1" flipV="1">
            <a:off x="2748895" y="2108833"/>
            <a:ext cx="860128" cy="785818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786050" y="20548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571868" y="2065282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 flipH="1" flipV="1">
            <a:off x="4177655" y="1465891"/>
            <a:ext cx="717252" cy="50006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rot="16200000" flipV="1">
            <a:off x="4714876" y="1428736"/>
            <a:ext cx="714380" cy="571504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5357818" y="2071678"/>
            <a:ext cx="714380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V="1">
            <a:off x="6072198" y="2071678"/>
            <a:ext cx="857256" cy="857256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2786050" y="2500306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3"/>
          <p:cNvSpPr>
            <a:spLocks noChangeArrowheads="1"/>
          </p:cNvSpPr>
          <p:nvPr/>
        </p:nvSpPr>
        <p:spPr bwMode="auto">
          <a:xfrm>
            <a:off x="3219930" y="2500306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4" name="Rectangle 3"/>
          <p:cNvSpPr>
            <a:spLocks noChangeArrowheads="1"/>
          </p:cNvSpPr>
          <p:nvPr/>
        </p:nvSpPr>
        <p:spPr bwMode="auto">
          <a:xfrm>
            <a:off x="3500430" y="1956098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352302" y="1081996"/>
            <a:ext cx="7505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3"/>
          <p:cNvSpPr>
            <a:spLocks noChangeArrowheads="1"/>
          </p:cNvSpPr>
          <p:nvPr/>
        </p:nvSpPr>
        <p:spPr bwMode="auto">
          <a:xfrm>
            <a:off x="3786182" y="1081996"/>
            <a:ext cx="10663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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066814" y="1000108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3"/>
          <p:cNvSpPr>
            <a:spLocks noChangeArrowheads="1"/>
          </p:cNvSpPr>
          <p:nvPr/>
        </p:nvSpPr>
        <p:spPr bwMode="auto">
          <a:xfrm>
            <a:off x="5642201" y="1068157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643702" y="2173610"/>
            <a:ext cx="8451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000" b="1" cap="all" baseline="-25000" dirty="0" smtClean="0">
                <a:solidFill>
                  <a:srgbClr val="000099"/>
                </a:solidFill>
                <a:sym typeface="Symbol"/>
              </a:rPr>
              <a:t>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Rectangle 3"/>
          <p:cNvSpPr>
            <a:spLocks noChangeArrowheads="1"/>
          </p:cNvSpPr>
          <p:nvPr/>
        </p:nvSpPr>
        <p:spPr bwMode="auto">
          <a:xfrm>
            <a:off x="7219089" y="2214554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6" name="Rectangle 3"/>
          <p:cNvSpPr>
            <a:spLocks noChangeArrowheads="1"/>
          </p:cNvSpPr>
          <p:nvPr/>
        </p:nvSpPr>
        <p:spPr bwMode="auto">
          <a:xfrm>
            <a:off x="5356449" y="2000240"/>
            <a:ext cx="9300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</a:t>
            </a:r>
            <a:r>
              <a:rPr lang="ru-RU" sz="3600" b="1" cap="all" baseline="-25000" dirty="0" smtClean="0">
                <a:solidFill>
                  <a:srgbClr val="000099"/>
                </a:solidFill>
                <a:sym typeface="Symbol"/>
              </a:rPr>
              <a:t> 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755292" y="641330"/>
            <a:ext cx="85725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>
            <a:off x="2108565" y="1000108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2786050" y="207167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2786050" y="1357298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Овал 56"/>
          <p:cNvSpPr/>
          <p:nvPr/>
        </p:nvSpPr>
        <p:spPr>
          <a:xfrm>
            <a:off x="1285852" y="3857628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/>
          <p:cNvSpPr/>
          <p:nvPr/>
        </p:nvSpPr>
        <p:spPr>
          <a:xfrm>
            <a:off x="1000100" y="3883347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3"/>
          <p:cNvSpPr>
            <a:spLocks noChangeArrowheads="1"/>
          </p:cNvSpPr>
          <p:nvPr/>
        </p:nvSpPr>
        <p:spPr bwMode="auto">
          <a:xfrm rot="5400000">
            <a:off x="-502365" y="2027839"/>
            <a:ext cx="3357588" cy="696930"/>
          </a:xfrm>
          <a:prstGeom prst="rect">
            <a:avLst/>
          </a:prstGeom>
          <a:gradFill flip="none"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3600000" scaled="0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37"/>
          <p:cNvGrpSpPr/>
          <p:nvPr/>
        </p:nvGrpSpPr>
        <p:grpSpPr>
          <a:xfrm rot="21023929">
            <a:off x="840587" y="765355"/>
            <a:ext cx="491013" cy="2919170"/>
            <a:chOff x="1011356" y="547468"/>
            <a:chExt cx="491013" cy="3071369"/>
          </a:xfrm>
        </p:grpSpPr>
        <p:grpSp>
          <p:nvGrpSpPr>
            <p:cNvPr id="4" name="Группа 34"/>
            <p:cNvGrpSpPr/>
            <p:nvPr/>
          </p:nvGrpSpPr>
          <p:grpSpPr>
            <a:xfrm>
              <a:off x="1011356" y="547468"/>
              <a:ext cx="491013" cy="3071369"/>
              <a:chOff x="1024982" y="547468"/>
              <a:chExt cx="491013" cy="3071369"/>
            </a:xfrm>
          </p:grpSpPr>
          <p:sp>
            <p:nvSpPr>
              <p:cNvPr id="3080" name="AutoShape 8"/>
              <p:cNvSpPr>
                <a:spLocks noChangeArrowheads="1"/>
              </p:cNvSpPr>
              <p:nvPr/>
            </p:nvSpPr>
            <p:spPr bwMode="auto">
              <a:xfrm rot="856414">
                <a:off x="1348735" y="547468"/>
                <a:ext cx="167260" cy="2891524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1" name="Rectangle 9"/>
              <p:cNvSpPr>
                <a:spLocks noChangeArrowheads="1"/>
              </p:cNvSpPr>
              <p:nvPr/>
            </p:nvSpPr>
            <p:spPr bwMode="auto">
              <a:xfrm rot="856414">
                <a:off x="1024982" y="3247070"/>
                <a:ext cx="83630" cy="371767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 rot="856414">
              <a:off x="1294012" y="1459564"/>
              <a:ext cx="83630" cy="1487070"/>
              <a:chOff x="3456" y="2448"/>
              <a:chExt cx="144" cy="864"/>
            </a:xfrm>
          </p:grpSpPr>
          <p:sp>
            <p:nvSpPr>
              <p:cNvPr id="3084" name="Line 12"/>
              <p:cNvSpPr>
                <a:spLocks noChangeShapeType="1"/>
              </p:cNvSpPr>
              <p:nvPr/>
            </p:nvSpPr>
            <p:spPr bwMode="auto">
              <a:xfrm>
                <a:off x="3456" y="244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5" name="Line 13"/>
              <p:cNvSpPr>
                <a:spLocks noChangeShapeType="1"/>
              </p:cNvSpPr>
              <p:nvPr/>
            </p:nvSpPr>
            <p:spPr bwMode="auto">
              <a:xfrm>
                <a:off x="3456" y="262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6" name="Line 14"/>
              <p:cNvSpPr>
                <a:spLocks noChangeShapeType="1"/>
              </p:cNvSpPr>
              <p:nvPr/>
            </p:nvSpPr>
            <p:spPr bwMode="auto">
              <a:xfrm>
                <a:off x="3456" y="2736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7" name="Line 15"/>
              <p:cNvSpPr>
                <a:spLocks noChangeShapeType="1"/>
              </p:cNvSpPr>
              <p:nvPr/>
            </p:nvSpPr>
            <p:spPr bwMode="auto">
              <a:xfrm>
                <a:off x="3456" y="28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8" name="Line 16"/>
              <p:cNvSpPr>
                <a:spLocks noChangeShapeType="1"/>
              </p:cNvSpPr>
              <p:nvPr/>
            </p:nvSpPr>
            <p:spPr bwMode="auto">
              <a:xfrm>
                <a:off x="3456" y="3024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89" name="Line 17"/>
              <p:cNvSpPr>
                <a:spLocks noChangeShapeType="1"/>
              </p:cNvSpPr>
              <p:nvPr/>
            </p:nvSpPr>
            <p:spPr bwMode="auto">
              <a:xfrm>
                <a:off x="3456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90" name="Line 18"/>
              <p:cNvSpPr>
                <a:spLocks noChangeShapeType="1"/>
              </p:cNvSpPr>
              <p:nvPr/>
            </p:nvSpPr>
            <p:spPr bwMode="auto">
              <a:xfrm>
                <a:off x="3456" y="3312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cxnSp>
        <p:nvCxnSpPr>
          <p:cNvPr id="43" name="Прямая соединительная линия 42"/>
          <p:cNvCxnSpPr/>
          <p:nvPr/>
        </p:nvCxnSpPr>
        <p:spPr>
          <a:xfrm rot="5400000" flipH="1" flipV="1">
            <a:off x="991046" y="1276806"/>
            <a:ext cx="642942" cy="89546"/>
          </a:xfrm>
          <a:prstGeom prst="line">
            <a:avLst/>
          </a:prstGeom>
          <a:ln w="57150">
            <a:solidFill>
              <a:srgbClr val="FF0000"/>
            </a:solidFill>
          </a:ln>
          <a:scene3d>
            <a:camera prst="orthographicFront">
              <a:rot lat="0" lon="0" rev="18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2" name="Line 10"/>
          <p:cNvSpPr>
            <a:spLocks noChangeShapeType="1"/>
          </p:cNvSpPr>
          <p:nvPr/>
        </p:nvSpPr>
        <p:spPr bwMode="auto">
          <a:xfrm rot="856414">
            <a:off x="1032773" y="1658886"/>
            <a:ext cx="337867" cy="167249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Rectangle 1"/>
          <p:cNvSpPr>
            <a:spLocks noChangeArrowheads="1"/>
          </p:cNvSpPr>
          <p:nvPr/>
        </p:nvSpPr>
        <p:spPr bwMode="auto">
          <a:xfrm>
            <a:off x="0" y="4286256"/>
            <a:ext cx="9144000" cy="156966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778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Выделяется или поглощается теплота при конденсации водяного пара?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Выделяется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Б.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Поглощается.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выделяется и не поглощается.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Процесс может идти как с выделением, так и с погло­щением теплоты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Среди ответов А—Г нет правильного.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0" y="6150114"/>
            <a:ext cx="5500694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А9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МКТ,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термодинамика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6" presetClass="emph" presetSubtype="0" repeatCount="5000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1000" fill="hold"/>
                                        <p:tgtEl>
                                          <p:spTgt spid="5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3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4" presetClass="path" presetSubtype="0" repeatCount="500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7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4" dur="1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3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3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9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xit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6"/>
                                    </p:cond>
                                  </p:endCondLst>
                                  <p:childTnLst>
                                    <p:animEffect transition="out" filter="dissolve">
                                      <p:cBhvr>
                                        <p:cTn id="137" dur="2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2000"/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000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3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7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8" dur="3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075" grpId="0" animBg="1"/>
      <p:bldP spid="3075" grpId="1" animBg="1"/>
      <p:bldP spid="3073" grpId="0"/>
      <p:bldP spid="23" grpId="0" animBg="1"/>
      <p:bldP spid="23" grpId="1" animBg="1"/>
      <p:bldP spid="24" grpId="0"/>
      <p:bldP spid="41" grpId="0"/>
      <p:bldP spid="42" grpId="0"/>
      <p:bldP spid="44" grpId="0"/>
      <p:bldP spid="46" grpId="0"/>
      <p:bldP spid="49" grpId="0"/>
      <p:bldP spid="50" grpId="0"/>
      <p:bldP spid="53" grpId="0"/>
      <p:bldP spid="54" grpId="0"/>
      <p:bldP spid="55" grpId="0"/>
      <p:bldP spid="56" grpId="0"/>
      <p:bldP spid="57" grpId="0" animBg="1"/>
      <p:bldP spid="57" grpId="1" animBg="1"/>
      <p:bldP spid="57" grpId="2" animBg="1"/>
      <p:bldP spid="57" grpId="3" animBg="1"/>
      <p:bldP spid="58" grpId="0" animBg="1"/>
      <p:bldP spid="58" grpId="1" animBg="1"/>
      <p:bldP spid="58" grpId="2" animBg="1"/>
      <p:bldP spid="58" grpId="3" animBg="1"/>
      <p:bldP spid="47" grpId="0" build="p" animBg="1"/>
      <p:bldP spid="47" grpId="1" build="allAtOnce" animBg="1"/>
      <p:bldP spid="3082" grpId="0" animBg="1"/>
      <p:bldP spid="3082" grpId="1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298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Значение влажности воздуха</a:t>
            </a:r>
          </a:p>
        </p:txBody>
      </p:sp>
      <p:pic>
        <p:nvPicPr>
          <p:cNvPr id="13317" name="Picture 5" descr="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1676400" cy="1905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320" name="Picture 8" descr="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1143000"/>
            <a:ext cx="1600200" cy="1905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321" name="Picture 9" descr="konf_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43200" y="1143000"/>
            <a:ext cx="1676400" cy="1905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322" name="Picture 10" descr="image001_0_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288" y="1124744"/>
            <a:ext cx="1457325" cy="1905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533400" y="3048000"/>
            <a:ext cx="1846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Предсказание 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погоды</a:t>
            </a: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2557463" y="3048000"/>
            <a:ext cx="20113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Производство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тканей, конфет,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</a:rPr>
              <a:t>и </a:t>
            </a:r>
            <a:r>
              <a:rPr lang="ru-RU" sz="2000" b="1" dirty="0">
                <a:latin typeface="Times New Roman" pitchFamily="18" charset="0"/>
              </a:rPr>
              <a:t>др.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4876800" y="3048000"/>
            <a:ext cx="1635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Библиотеки,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музеи</a:t>
            </a:r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7086600" y="3048000"/>
            <a:ext cx="151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Картинные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галереи</a:t>
            </a:r>
          </a:p>
        </p:txBody>
      </p:sp>
      <p:pic>
        <p:nvPicPr>
          <p:cNvPr id="13327" name="Picture 15" descr="pic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52800" y="4038600"/>
            <a:ext cx="2295525" cy="16478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2771800" y="5733256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Нормальная влажность </a:t>
            </a:r>
          </a:p>
          <a:p>
            <a:pPr algn="ctr"/>
            <a:r>
              <a:rPr lang="ru-RU" sz="20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воздуха 60 %</a:t>
            </a:r>
          </a:p>
        </p:txBody>
      </p:sp>
      <p:pic>
        <p:nvPicPr>
          <p:cNvPr id="13329" name="Picture 17" descr="овощ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4038600"/>
            <a:ext cx="2286000" cy="16002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5638800" y="5562600"/>
            <a:ext cx="3505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Хранение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овощей, фруктов и др.</a:t>
            </a:r>
          </a:p>
        </p:txBody>
      </p:sp>
      <p:pic>
        <p:nvPicPr>
          <p:cNvPr id="13331" name="Picture 19" descr="GetImag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9600" y="4038600"/>
            <a:ext cx="2209800" cy="165735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41313" y="5638800"/>
            <a:ext cx="2695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</a:rPr>
              <a:t>Больницы,</a:t>
            </a:r>
          </a:p>
          <a:p>
            <a:pPr algn="ctr"/>
            <a:r>
              <a:rPr lang="ru-RU" sz="2000" b="1" dirty="0">
                <a:latin typeface="Times New Roman" pitchFamily="18" charset="0"/>
              </a:rPr>
              <a:t>поликлиники, аптеки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/>
      <p:bldP spid="13324" grpId="0"/>
      <p:bldP spid="13325" grpId="0"/>
      <p:bldP spid="13326" grpId="0"/>
      <p:bldP spid="13328" grpId="0"/>
      <p:bldP spid="13330" grpId="0"/>
      <p:bldP spid="1333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4306542" y="1600200"/>
            <a:ext cx="530915" cy="1311128"/>
          </a:xfrm>
          <a:prstGeom prst="rect">
            <a:avLst/>
          </a:prstGeom>
          <a:solidFill>
            <a:schemeClr val="bg1">
              <a:alpha val="60001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ru-RU" sz="3600" b="1" i="1" dirty="0">
              <a:latin typeface="Times New Roman" pitchFamily="18" charset="0"/>
            </a:endParaRPr>
          </a:p>
          <a:p>
            <a:pPr algn="ctr"/>
            <a:endParaRPr lang="ru-RU" sz="3600" b="1" dirty="0"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11474"/>
            <a:ext cx="9144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 smtClean="0">
                <a:latin typeface="Times New Roman" pitchFamily="18" charset="0"/>
              </a:rPr>
              <a:t>Содержание водяного пара в атмосферном воздухе – его  </a:t>
            </a:r>
            <a:r>
              <a:rPr lang="ru-RU" sz="4000" b="1" i="1" dirty="0" smtClean="0">
                <a:solidFill>
                  <a:srgbClr val="CC0000"/>
                </a:solidFill>
                <a:latin typeface="Times New Roman" pitchFamily="18" charset="0"/>
              </a:rPr>
              <a:t>влажность</a:t>
            </a:r>
            <a:r>
              <a:rPr lang="ru-RU" sz="2400" b="1" i="1" dirty="0" smtClean="0">
                <a:latin typeface="Times New Roman" pitchFamily="18" charset="0"/>
              </a:rPr>
              <a:t> - </a:t>
            </a:r>
          </a:p>
          <a:p>
            <a:pPr algn="ctr"/>
            <a:r>
              <a:rPr lang="ru-RU" sz="2400" b="1" i="1" dirty="0" smtClean="0">
                <a:latin typeface="Times New Roman" pitchFamily="18" charset="0"/>
              </a:rPr>
              <a:t>очень важная метеорологическая характеристика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CC806-AC99-4F27-A408-6653D6F03FB6}" type="slidenum">
              <a:rPr lang="ru-RU"/>
              <a:pPr/>
              <a:t>45</a:t>
            </a:fld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2852"/>
            <a:ext cx="8686800" cy="135732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 атмосферном воздухе всегда находится определённое количество водяных паров</a:t>
            </a:r>
          </a:p>
        </p:txBody>
      </p:sp>
      <p:pic>
        <p:nvPicPr>
          <p:cNvPr id="5124" name="Picture 4" descr="6856_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2914" y="1512907"/>
            <a:ext cx="9186914" cy="53450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5643578"/>
            <a:ext cx="756084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</a:rPr>
              <a:t>Водяной пар в воздухе, несмотря  на огромные поверхности </a:t>
            </a:r>
          </a:p>
          <a:p>
            <a:pPr algn="ctr">
              <a:buNone/>
            </a:pPr>
            <a:r>
              <a:rPr lang="ru-RU" b="1" i="1" dirty="0" smtClean="0">
                <a:latin typeface="Times New Roman" pitchFamily="18" charset="0"/>
              </a:rPr>
              <a:t>океанов, морей, рек и озёр, не является насыщенным: атмосфера – «открытый сосуд».</a:t>
            </a:r>
            <a:endParaRPr lang="ru-RU" b="1" i="1" dirty="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01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"/>
            <a:ext cx="9144000" cy="624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0" y="5072074"/>
            <a:ext cx="9144000" cy="171739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i="1" dirty="0">
                <a:latin typeface="Times New Roman" pitchFamily="18" charset="0"/>
              </a:rPr>
              <a:t>Перемещение воздушных масс </a:t>
            </a:r>
            <a:r>
              <a:rPr lang="ru-RU" sz="2400" b="1" i="1" dirty="0" smtClean="0">
                <a:latin typeface="Times New Roman" pitchFamily="18" charset="0"/>
              </a:rPr>
              <a:t>приводит </a:t>
            </a:r>
            <a:r>
              <a:rPr lang="ru-RU" sz="2400" b="1" i="1" dirty="0">
                <a:latin typeface="Times New Roman" pitchFamily="18" charset="0"/>
              </a:rPr>
              <a:t>к тому, что в одних 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</a:rPr>
              <a:t>местах нашей планеты </a:t>
            </a:r>
            <a:r>
              <a:rPr lang="ru-RU" sz="2400" b="1" i="1" dirty="0" smtClean="0">
                <a:latin typeface="Times New Roman" pitchFamily="18" charset="0"/>
              </a:rPr>
              <a:t> на </a:t>
            </a:r>
            <a:r>
              <a:rPr lang="ru-RU" sz="2400" b="1" i="1" dirty="0">
                <a:latin typeface="Times New Roman" pitchFamily="18" charset="0"/>
              </a:rPr>
              <a:t>данный момент испарение воды </a:t>
            </a:r>
          </a:p>
          <a:p>
            <a:pPr algn="ctr">
              <a:buNone/>
            </a:pPr>
            <a:r>
              <a:rPr lang="ru-RU" sz="2400" b="1" i="1" dirty="0">
                <a:latin typeface="Times New Roman" pitchFamily="18" charset="0"/>
              </a:rPr>
              <a:t>преобладает над </a:t>
            </a:r>
            <a:r>
              <a:rPr lang="ru-RU" sz="2400" b="1" i="1" dirty="0" smtClean="0">
                <a:latin typeface="Times New Roman" pitchFamily="18" charset="0"/>
              </a:rPr>
              <a:t>конденсацией, а </a:t>
            </a:r>
            <a:r>
              <a:rPr lang="ru-RU" sz="2400" b="1" i="1" dirty="0">
                <a:latin typeface="Times New Roman" pitchFamily="18" charset="0"/>
              </a:rPr>
              <a:t>в других, наоборот, </a:t>
            </a:r>
            <a:r>
              <a:rPr lang="ru-RU" sz="2400" b="1" i="1" dirty="0" smtClean="0">
                <a:latin typeface="Times New Roman" pitchFamily="18" charset="0"/>
              </a:rPr>
              <a:t> преобладает </a:t>
            </a:r>
            <a:r>
              <a:rPr lang="ru-RU" sz="2400" b="1" i="1" dirty="0">
                <a:latin typeface="Times New Roman" pitchFamily="18" charset="0"/>
              </a:rPr>
              <a:t>конденсация.</a:t>
            </a:r>
            <a:endParaRPr lang="ru-RU" sz="20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4606A-2A22-4361-BDC7-22C6B8FAF67F}" type="slidenum">
              <a:rPr lang="ru-RU"/>
              <a:pPr/>
              <a:t>48</a:t>
            </a:fld>
            <a:endParaRPr lang="ru-RU"/>
          </a:p>
        </p:txBody>
      </p:sp>
      <p:pic>
        <p:nvPicPr>
          <p:cNvPr id="11280" name="Picture 16" descr="6"/>
          <p:cNvPicPr>
            <a:picLocks noChangeAspect="1" noChangeArrowheads="1"/>
          </p:cNvPicPr>
          <p:nvPr/>
        </p:nvPicPr>
        <p:blipFill>
          <a:blip r:embed="rId3" cstate="print"/>
          <a:srcRect r="51563"/>
          <a:stretch>
            <a:fillRect/>
          </a:stretch>
        </p:blipFill>
        <p:spPr bwMode="auto">
          <a:xfrm>
            <a:off x="2362200" y="5257800"/>
            <a:ext cx="2066924" cy="1371600"/>
          </a:xfrm>
          <a:prstGeom prst="rect">
            <a:avLst/>
          </a:prstGeom>
          <a:noFill/>
          <a:ln w="57150" cmpd="thinThick">
            <a:solidFill>
              <a:srgbClr val="0000CC"/>
            </a:solidFill>
            <a:miter lim="800000"/>
            <a:headEnd/>
            <a:tailEnd/>
          </a:ln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905000"/>
            <a:ext cx="9144000" cy="3200400"/>
          </a:xfrm>
          <a:solidFill>
            <a:schemeClr val="bg1">
              <a:alpha val="59000"/>
            </a:schemeClr>
          </a:solidFill>
          <a:ln w="57150" cmpd="thinThick">
            <a:solidFill>
              <a:srgbClr val="0000CC"/>
            </a:solidFill>
          </a:ln>
        </p:spPr>
        <p:txBody>
          <a:bodyPr>
            <a:normAutofit/>
          </a:bodyPr>
          <a:lstStyle/>
          <a:p>
            <a:r>
              <a:rPr lang="ru-RU" sz="3200" b="1" i="1" cap="none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Относительной влажностью воздуха</a:t>
            </a:r>
            <a:r>
              <a:rPr lang="ru-RU" sz="3200" b="1" i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200" b="1" cap="none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ru-RU" sz="3200" b="1" cap="none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называют отношение количества содержащего водяного пара в атмосфере в данный момент времени </a:t>
            </a:r>
            <a:r>
              <a:rPr lang="el-GR" sz="3200" b="1" cap="none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тому количеству, которое  требуется для полного насыщения водяным паром </a:t>
            </a:r>
            <a:r>
              <a:rPr lang="el-GR" sz="3200" b="1" cap="none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ρ</a:t>
            </a:r>
            <a:r>
              <a:rPr lang="ru-RU" sz="3200" b="1" cap="none" baseline="-25000" dirty="0" err="1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3200" b="1" cap="none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той же температуре</a:t>
            </a:r>
            <a:r>
              <a:rPr lang="ru-RU" sz="3200" b="1" cap="none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l-GR" sz="3200" b="1" cap="none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381000" y="304800"/>
            <a:ext cx="822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/>
              <a:t>    </a:t>
            </a:r>
            <a:r>
              <a:rPr lang="ru-RU" sz="3200" b="1">
                <a:latin typeface="Times New Roman" pitchFamily="18" charset="0"/>
              </a:rPr>
              <a:t>Чтобы судить о степени влажности воздуха, важно знать, близок или далёк водяной пар от насыщения.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3581400" y="6019800"/>
            <a:ext cx="685800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sz="3600" b="1" dirty="0">
                <a:solidFill>
                  <a:srgbClr val="CC0000"/>
                </a:solidFill>
              </a:rPr>
              <a:t>ρ</a:t>
            </a:r>
            <a:r>
              <a:rPr lang="ru-RU" sz="3600" b="1" baseline="-25000" dirty="0" err="1">
                <a:solidFill>
                  <a:srgbClr val="CC0000"/>
                </a:solidFill>
              </a:rPr>
              <a:t>н</a:t>
            </a:r>
            <a:endParaRPr lang="ru-RU" sz="3600" b="1" baseline="-25000" dirty="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313" y="357188"/>
          <a:ext cx="8643967" cy="53546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71604"/>
                <a:gridCol w="3472363"/>
              </a:tblGrid>
              <a:tr h="1071548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Оптимальная относительная влажность для человека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40-60%</a:t>
                      </a:r>
                      <a:endParaRPr lang="ru-RU" sz="2400" dirty="0"/>
                    </a:p>
                  </a:txBody>
                  <a:tcPr/>
                </a:tc>
              </a:tr>
              <a:tr h="95124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для растений в зимних садах,      оранжереях и теплицах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 smtClean="0"/>
                    </a:p>
                    <a:p>
                      <a:pPr algn="ctr"/>
                      <a:r>
                        <a:rPr lang="ru-RU" sz="2400" dirty="0" smtClean="0"/>
                        <a:t>55-75%</a:t>
                      </a:r>
                      <a:endParaRPr lang="ru-RU" sz="2400" dirty="0"/>
                    </a:p>
                  </a:txBody>
                  <a:tcPr/>
                </a:tc>
              </a:tr>
              <a:tr h="1184364">
                <a:tc>
                  <a:txBody>
                    <a:bodyPr/>
                    <a:lstStyle/>
                    <a:p>
                      <a:pPr algn="l"/>
                      <a:r>
                        <a:rPr lang="ru-RU" sz="2400" dirty="0" smtClean="0"/>
                        <a:t>для оргтехники и телекоммуникационной аппаратуры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45-60%</a:t>
                      </a:r>
                      <a:endParaRPr lang="ru-RU" sz="2400" dirty="0"/>
                    </a:p>
                  </a:txBody>
                  <a:tcPr/>
                </a:tc>
              </a:tr>
              <a:tr h="95442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для мебели ,паркета, музыкальных инструментов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40-60%</a:t>
                      </a:r>
                      <a:endParaRPr lang="ru-RU" sz="2400" dirty="0"/>
                    </a:p>
                  </a:txBody>
                  <a:tcPr/>
                </a:tc>
              </a:tr>
              <a:tr h="118436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для</a:t>
                      </a:r>
                      <a:r>
                        <a:rPr lang="ru-RU" sz="2400" baseline="0" dirty="0" smtClean="0"/>
                        <a:t> книг в библиотеках, художественных музеях и галереях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 smtClean="0"/>
                    </a:p>
                    <a:p>
                      <a:pPr algn="ctr"/>
                      <a:r>
                        <a:rPr lang="ru-RU" sz="2400" baseline="0" dirty="0" smtClean="0"/>
                        <a:t>40-60%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01F76F-DF05-4484-842C-542EB3B4D205}" type="slidenum">
              <a:rPr lang="ru-RU"/>
              <a:pPr/>
              <a:t>5</a:t>
            </a:fld>
            <a:endParaRPr lang="ru-RU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512168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Если конденсация и испарение уравновешивают друг друга, то наступает </a:t>
            </a:r>
            <a:r>
              <a:rPr lang="ru-RU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динамическое равновесие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между жидкостью и ее паром</a:t>
            </a:r>
          </a:p>
        </p:txBody>
      </p:sp>
      <p:pic>
        <p:nvPicPr>
          <p:cNvPr id="41993" name="Picture 9" descr="насыщенный пар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2143116"/>
            <a:ext cx="3806825" cy="47244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1994" name="Picture 10" descr="Копия насыщенный пар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2143116"/>
            <a:ext cx="3886200" cy="472020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41995" name="Rectangle 11">
            <a:hlinkClick r:id="rId8" action="ppaction://hlinkfile"/>
          </p:cNvPr>
          <p:cNvSpPr>
            <a:spLocks noChangeArrowheads="1"/>
          </p:cNvSpPr>
          <p:nvPr/>
        </p:nvSpPr>
        <p:spPr bwMode="auto">
          <a:xfrm>
            <a:off x="50533" y="-62935"/>
            <a:ext cx="8496944" cy="15841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Пар, находящийся в динамическом равновесии со своей жидкостью называется</a:t>
            </a:r>
            <a:b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насыщенным паром</a:t>
            </a: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928662" y="1857364"/>
            <a:ext cx="32766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Насыщенный 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8" action="ppaction://hlinkfile"/>
              </a:rPr>
              <a:t>пар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4786314" y="1785926"/>
            <a:ext cx="37338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algn="ctr"/>
            <a:r>
              <a:rPr lang="ru-RU" sz="28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Ненасыщенный пар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6200000">
            <a:off x="1203321" y="4518028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 rot="5400000">
            <a:off x="1943894" y="4944298"/>
            <a:ext cx="2405056" cy="4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2649539" y="4071942"/>
            <a:ext cx="0" cy="15716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Line 8"/>
          <p:cNvSpPr>
            <a:spLocks noChangeShapeType="1"/>
          </p:cNvSpPr>
          <p:nvPr/>
        </p:nvSpPr>
        <p:spPr bwMode="auto">
          <a:xfrm flipH="1">
            <a:off x="2792415" y="4500570"/>
            <a:ext cx="19976" cy="88099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>
            <a:hlinkClick r:id="rId8" action="ppaction://hlinkfile"/>
          </p:cNvPr>
          <p:cNvSpPr/>
          <p:nvPr/>
        </p:nvSpPr>
        <p:spPr>
          <a:xfrm>
            <a:off x="190186" y="6488668"/>
            <a:ext cx="1874231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насыщенный пар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 animBg="1"/>
      <p:bldP spid="41995" grpId="0" animBg="1"/>
      <p:bldP spid="41996" grpId="0" animBg="1"/>
      <p:bldP spid="41997" grpId="0" animBg="1"/>
      <p:bldP spid="9" grpId="0"/>
      <p:bldP spid="10" grpId="0"/>
      <p:bldP spid="11" grpId="0" animBg="1"/>
      <p:bldP spid="13" grpId="0" animBg="1"/>
      <p:bldP spid="13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Файруза\Desktop\пк\фото\фото для раб стола\А вот и дождик.,Анимация воды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152" y="0"/>
            <a:ext cx="916915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579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Вопросы для закрепления</a:t>
            </a:r>
            <a:b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 smtClean="0">
              <a:solidFill>
                <a:schemeClr val="bg1"/>
              </a:solidFill>
            </a:endParaRPr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>
          <a:xfrm>
            <a:off x="444624" y="963486"/>
            <a:ext cx="8556532" cy="3465646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было изучено сегодня на уроке?</a:t>
            </a:r>
          </a:p>
          <a:p>
            <a:pPr eaLnBrk="1" hangingPunct="1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бы Вы сформулировали тему сегодняшнего урока?</a:t>
            </a:r>
          </a:p>
          <a:p>
            <a:pPr eaLnBrk="1" hangingPunct="1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новые понятия на уроке были введены?</a:t>
            </a:r>
          </a:p>
          <a:p>
            <a:pPr eaLnBrk="1" hangingPunct="1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Какие новые формулы и законы изучили?</a:t>
            </a:r>
          </a:p>
          <a:p>
            <a:pPr eaLnBrk="1" hangingPunct="1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каким новыми физическими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явлениеми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Вы познакомились?</a:t>
            </a:r>
          </a:p>
          <a:p>
            <a:pPr eaLnBrk="1" hangingPunct="1"/>
            <a:endParaRPr lang="ru-RU" sz="28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6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8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Файруза\Desktop\пк\фото\фото для раб стола\Анимация воды,Сказочная красота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4" y="0"/>
            <a:ext cx="91423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Содержимое 2"/>
          <p:cNvSpPr txBox="1">
            <a:spLocks/>
          </p:cNvSpPr>
          <p:nvPr/>
        </p:nvSpPr>
        <p:spPr bwMode="auto">
          <a:xfrm>
            <a:off x="304800" y="260350"/>
            <a:ext cx="8640763" cy="647700"/>
          </a:xfrm>
          <a:prstGeom prst="rect">
            <a:avLst/>
          </a:prstGeom>
          <a:solidFill>
            <a:schemeClr val="accent1">
              <a:alpha val="4588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</a:pP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Надеюсь. Вам было не скучно!!!.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8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Использованные ресурсы:</a:t>
            </a: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700808"/>
            <a:ext cx="8229600" cy="218884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http://tvsh2004.narod.ru/phis.htm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http://www.ido.rudn.ru/nfpk/fizika/mkt/3.html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14282" y="642919"/>
            <a:ext cx="2351822" cy="1397046"/>
          </a:xfrm>
          <a:prstGeom prst="rect">
            <a:avLst/>
          </a:prstGeom>
          <a:solidFill>
            <a:srgbClr val="66CCFF">
              <a:alpha val="42000"/>
            </a:srgbClr>
          </a:solidFill>
          <a:ln w="28575">
            <a:solidFill>
              <a:srgbClr val="66CC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-88928" y="1303318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 rot="5400000">
            <a:off x="651645" y="1729588"/>
            <a:ext cx="2405056" cy="4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57290" y="857232"/>
            <a:ext cx="0" cy="157163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 flipH="1">
            <a:off x="1500166" y="1285860"/>
            <a:ext cx="19976" cy="880999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225421" y="630235"/>
            <a:ext cx="2345271" cy="2655890"/>
            <a:chOff x="1291" y="1716"/>
            <a:chExt cx="991" cy="1440"/>
          </a:xfrm>
        </p:grpSpPr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>
              <a:off x="1291" y="1728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35" name="Line 11"/>
            <p:cNvSpPr>
              <a:spLocks noChangeShapeType="1"/>
            </p:cNvSpPr>
            <p:nvPr/>
          </p:nvSpPr>
          <p:spPr bwMode="auto">
            <a:xfrm>
              <a:off x="2282" y="1716"/>
              <a:ext cx="0" cy="142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14282" y="2031955"/>
            <a:ext cx="2351822" cy="1254170"/>
          </a:xfrm>
          <a:prstGeom prst="rect">
            <a:avLst/>
          </a:prstGeom>
          <a:solidFill>
            <a:srgbClr val="000099">
              <a:alpha val="42000"/>
            </a:srgbClr>
          </a:solidFill>
          <a:ln w="28575">
            <a:solidFill>
              <a:srgbClr val="0000FF">
                <a:alpha val="5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 rot="16200000">
            <a:off x="1848789" y="1413045"/>
            <a:ext cx="2584464" cy="10382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динамическое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равновесие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32" y="-24"/>
            <a:ext cx="4825360" cy="64633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насыщенный пар = …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42844" y="595579"/>
            <a:ext cx="264320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3617231" y="3068421"/>
            <a:ext cx="552676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реального  газа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2698263" y="3477745"/>
            <a:ext cx="727820" cy="1237139"/>
            <a:chOff x="4745" y="2903"/>
            <a:chExt cx="534" cy="784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698077" y="4000504"/>
            <a:ext cx="730915" cy="71438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2705071" y="2501253"/>
            <a:ext cx="714189" cy="1570676"/>
            <a:chOff x="4762" y="3088"/>
            <a:chExt cx="524" cy="197"/>
          </a:xfrm>
        </p:grpSpPr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762" y="3233"/>
              <a:ext cx="524" cy="52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5023" y="3088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1095034" y="4448841"/>
            <a:ext cx="707350" cy="1246345"/>
            <a:chOff x="1095034" y="3571876"/>
            <a:chExt cx="707350" cy="1246345"/>
          </a:xfrm>
        </p:grpSpPr>
        <p:grpSp>
          <p:nvGrpSpPr>
            <p:cNvPr id="69" name="Группа 68"/>
            <p:cNvGrpSpPr/>
            <p:nvPr/>
          </p:nvGrpSpPr>
          <p:grpSpPr>
            <a:xfrm>
              <a:off x="1095034" y="3571876"/>
              <a:ext cx="692358" cy="1238660"/>
              <a:chOff x="1095034" y="5382931"/>
              <a:chExt cx="692358" cy="1238660"/>
            </a:xfrm>
          </p:grpSpPr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H="1">
                <a:off x="1786029" y="538451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H="1">
                <a:off x="1095034" y="538293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096397" y="4818221"/>
              <a:ext cx="7059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114249" y="5260338"/>
            <a:ext cx="648000" cy="406040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54" name="Group 30"/>
          <p:cNvGrpSpPr>
            <a:grpSpLocks/>
          </p:cNvGrpSpPr>
          <p:nvPr/>
        </p:nvGrpSpPr>
        <p:grpSpPr bwMode="auto">
          <a:xfrm>
            <a:off x="1117801" y="4170735"/>
            <a:ext cx="643293" cy="1130796"/>
            <a:chOff x="4788" y="3061"/>
            <a:chExt cx="472" cy="228"/>
          </a:xfrm>
        </p:grpSpPr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788" y="3213"/>
              <a:ext cx="472" cy="76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5023" y="3061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58" name="Group 34"/>
          <p:cNvGrpSpPr>
            <a:grpSpLocks/>
          </p:cNvGrpSpPr>
          <p:nvPr/>
        </p:nvGrpSpPr>
        <p:grpSpPr bwMode="auto">
          <a:xfrm>
            <a:off x="4643438" y="3765519"/>
            <a:ext cx="702618" cy="1234829"/>
            <a:chOff x="4753" y="2903"/>
            <a:chExt cx="518" cy="784"/>
          </a:xfrm>
        </p:grpSpPr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5264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757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4753" y="3683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1043637" y="3643314"/>
            <a:ext cx="0" cy="248609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857224" y="5967137"/>
            <a:ext cx="5454954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1797452" y="4929198"/>
            <a:ext cx="25567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4" name="Arc 50"/>
          <p:cNvSpPr>
            <a:spLocks/>
          </p:cNvSpPr>
          <p:nvPr/>
        </p:nvSpPr>
        <p:spPr bwMode="auto">
          <a:xfrm flipH="1" flipV="1">
            <a:off x="1264066" y="4114381"/>
            <a:ext cx="533385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3" name="Arc 49"/>
          <p:cNvSpPr>
            <a:spLocks/>
          </p:cNvSpPr>
          <p:nvPr/>
        </p:nvSpPr>
        <p:spPr bwMode="auto">
          <a:xfrm flipH="1" flipV="1">
            <a:off x="4351442" y="4916251"/>
            <a:ext cx="1160657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1812419" y="4371183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4352803" y="4424749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357422" y="5357826"/>
            <a:ext cx="1526380" cy="41690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lnSpc>
                <a:spcPts val="25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7158" y="4643446"/>
            <a:ext cx="5229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0034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86512" y="59293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1020999" y="4929198"/>
            <a:ext cx="3122373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3857620" y="2571744"/>
            <a:ext cx="142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683554" y="5019272"/>
            <a:ext cx="388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5234659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4500570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4786314" y="5000636"/>
            <a:ext cx="1143008" cy="96521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Group 5"/>
          <p:cNvGrpSpPr>
            <a:grpSpLocks/>
          </p:cNvGrpSpPr>
          <p:nvPr/>
        </p:nvGrpSpPr>
        <p:grpSpPr bwMode="auto">
          <a:xfrm>
            <a:off x="4714876" y="5037152"/>
            <a:ext cx="1285884" cy="1000132"/>
            <a:chOff x="938" y="6349"/>
            <a:chExt cx="1372" cy="843"/>
          </a:xfrm>
        </p:grpSpPr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7" name="Group 7"/>
            <p:cNvGrpSpPr>
              <a:grpSpLocks/>
            </p:cNvGrpSpPr>
            <p:nvPr/>
          </p:nvGrpSpPr>
          <p:grpSpPr bwMode="auto">
            <a:xfrm>
              <a:off x="938" y="6345"/>
              <a:ext cx="1372" cy="853"/>
              <a:chOff x="892" y="5579"/>
              <a:chExt cx="1372" cy="853"/>
            </a:xfrm>
          </p:grpSpPr>
          <p:grpSp>
            <p:nvGrpSpPr>
              <p:cNvPr id="78" name="Group 8"/>
              <p:cNvGrpSpPr>
                <a:grpSpLocks/>
              </p:cNvGrpSpPr>
              <p:nvPr/>
            </p:nvGrpSpPr>
            <p:grpSpPr bwMode="auto">
              <a:xfrm>
                <a:off x="892" y="5579"/>
                <a:ext cx="608" cy="811"/>
                <a:chOff x="9735" y="3167"/>
                <a:chExt cx="703" cy="662"/>
              </a:xfrm>
            </p:grpSpPr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79" name="Group 12"/>
              <p:cNvGrpSpPr>
                <a:grpSpLocks/>
              </p:cNvGrpSpPr>
              <p:nvPr/>
            </p:nvGrpSpPr>
            <p:grpSpPr bwMode="auto">
              <a:xfrm>
                <a:off x="1614" y="5588"/>
                <a:ext cx="650" cy="844"/>
                <a:chOff x="9757" y="3167"/>
                <a:chExt cx="681" cy="662"/>
              </a:xfrm>
            </p:grpSpPr>
            <p:sp>
              <p:nvSpPr>
                <p:cNvPr id="8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86" name="Rectangle 20"/>
          <p:cNvSpPr>
            <a:spLocks noChangeArrowheads="1"/>
          </p:cNvSpPr>
          <p:nvPr/>
        </p:nvSpPr>
        <p:spPr bwMode="auto">
          <a:xfrm>
            <a:off x="2703979" y="4325795"/>
            <a:ext cx="706012" cy="367823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084089" y="4883673"/>
            <a:ext cx="67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нП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" name="Группа 23"/>
          <p:cNvGrpSpPr/>
          <p:nvPr/>
        </p:nvGrpSpPr>
        <p:grpSpPr>
          <a:xfrm>
            <a:off x="6805166" y="4583066"/>
            <a:ext cx="2195990" cy="1060512"/>
            <a:chOff x="4765538" y="1747441"/>
            <a:chExt cx="2195990" cy="1122312"/>
          </a:xfrm>
          <a:solidFill>
            <a:srgbClr val="FFFF00"/>
          </a:solidFill>
        </p:grpSpPr>
        <p:sp>
          <p:nvSpPr>
            <p:cNvPr id="89" name="TextBox 88"/>
            <p:cNvSpPr txBox="1"/>
            <p:nvPr/>
          </p:nvSpPr>
          <p:spPr>
            <a:xfrm>
              <a:off x="4765538" y="2000245"/>
              <a:ext cx="2195990" cy="6188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pV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0" name="Группа 16"/>
            <p:cNvGrpSpPr/>
            <p:nvPr/>
          </p:nvGrpSpPr>
          <p:grpSpPr>
            <a:xfrm>
              <a:off x="5635989" y="1747441"/>
              <a:ext cx="650523" cy="1122312"/>
              <a:chOff x="7124312" y="1878066"/>
              <a:chExt cx="650523" cy="1122312"/>
            </a:xfrm>
            <a:grpFill/>
          </p:grpSpPr>
          <p:sp>
            <p:nvSpPr>
              <p:cNvPr id="91" name="Text Box 22"/>
              <p:cNvSpPr txBox="1">
                <a:spLocks noChangeArrowheads="1"/>
              </p:cNvSpPr>
              <p:nvPr/>
            </p:nvSpPr>
            <p:spPr bwMode="auto">
              <a:xfrm>
                <a:off x="7147817" y="2364988"/>
                <a:ext cx="627018" cy="6353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2" name="Text Box 23"/>
              <p:cNvSpPr txBox="1">
                <a:spLocks noChangeArrowheads="1"/>
              </p:cNvSpPr>
              <p:nvPr/>
            </p:nvSpPr>
            <p:spPr bwMode="auto">
              <a:xfrm>
                <a:off x="7124312" y="1878066"/>
                <a:ext cx="604963" cy="5266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3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4" name="Rectangle 19"/>
          <p:cNvSpPr>
            <a:spLocks noChangeArrowheads="1"/>
          </p:cNvSpPr>
          <p:nvPr/>
        </p:nvSpPr>
        <p:spPr bwMode="auto">
          <a:xfrm>
            <a:off x="4663763" y="4408461"/>
            <a:ext cx="648000" cy="571504"/>
          </a:xfrm>
          <a:prstGeom prst="rect">
            <a:avLst/>
          </a:prstGeom>
          <a:solidFill>
            <a:srgbClr val="00CCFF">
              <a:alpha val="64000"/>
            </a:srgbClr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63" name="Group 39"/>
          <p:cNvGrpSpPr>
            <a:grpSpLocks/>
          </p:cNvGrpSpPr>
          <p:nvPr/>
        </p:nvGrpSpPr>
        <p:grpSpPr bwMode="auto">
          <a:xfrm>
            <a:off x="4642421" y="3500438"/>
            <a:ext cx="682272" cy="550833"/>
            <a:chOff x="4758" y="2972"/>
            <a:chExt cx="503" cy="302"/>
          </a:xfrm>
        </p:grpSpPr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758" y="3078"/>
              <a:ext cx="503" cy="196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5023" y="297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6" name="Прямоугольник 95"/>
          <p:cNvSpPr/>
          <p:nvPr/>
        </p:nvSpPr>
        <p:spPr>
          <a:xfrm>
            <a:off x="4553727" y="6072206"/>
            <a:ext cx="41229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929190" y="6079846"/>
            <a:ext cx="12282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214942" y="6058935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2196273" y="5836981"/>
            <a:ext cx="41229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571736" y="5844621"/>
            <a:ext cx="12282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2857488" y="5823710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Text Box 6"/>
          <p:cNvSpPr txBox="1">
            <a:spLocks noChangeArrowheads="1"/>
          </p:cNvSpPr>
          <p:nvPr/>
        </p:nvSpPr>
        <p:spPr bwMode="auto">
          <a:xfrm>
            <a:off x="1928794" y="6435737"/>
            <a:ext cx="2286016" cy="42226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конденсация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4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30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30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300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3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3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300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950"/>
                            </p:stCondLst>
                            <p:childTnLst>
                              <p:par>
                                <p:cTn id="6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3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3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300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037">
                                            <p:bg/>
                                          </p:spTgt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78" dur="2000" fill="hold"/>
                                        <p:tgtEl>
                                          <p:spTgt spid="1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0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4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9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0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3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4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5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3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0069 L 0.00104 0.0622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000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9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1065 L -0.00035 0.03889 " pathEditMode="relative" rAng="0" ptsTypes="AA">
                                      <p:cBhvr>
                                        <p:cTn id="206" dur="10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4000"/>
                            </p:stCondLst>
                            <p:childTnLst>
                              <p:par>
                                <p:cTn id="2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8" dur="2000" fill="hold"/>
                                        <p:tgtEl>
                                          <p:spTgt spid="7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0" dur="2000" fill="hold"/>
                                        <p:tgtEl>
                                          <p:spTgt spid="87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2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3" dur="2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7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2" dur="25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3" dur="25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4" dur="25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250" autoRev="1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27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247" dur="250" autoRev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48" dur="250" autoRev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9" dur="250" autoRev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250" autoRev="1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0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8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0.00162 L 0.00052 0.03542 " pathEditMode="relative" rAng="0" ptsTypes="AA">
                                      <p:cBhvr>
                                        <p:cTn id="293" dur="10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"/>
                                    </p:animMotion>
                                  </p:childTnLst>
                                </p:cTn>
                              </p:par>
                              <p:par>
                                <p:cTn id="2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2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2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2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29" grpId="0"/>
      <p:bldP spid="1030" grpId="0"/>
      <p:bldP spid="1031" grpId="0" animBg="1"/>
      <p:bldP spid="1032" grpId="0" animBg="1"/>
      <p:bldP spid="1032" grpId="1" animBg="1"/>
      <p:bldP spid="1036" grpId="0" animBg="1"/>
      <p:bldP spid="1037" grpId="0" uiExpand="1" build="p" animBg="1"/>
      <p:bldP spid="1037" grpId="1" uiExpand="1" build="allAtOnce" animBg="1"/>
      <p:bldP spid="16" grpId="0" uiExpand="1" build="p" animBg="1"/>
      <p:bldP spid="16" grpId="1" build="allAtOnce" animBg="1"/>
      <p:bldP spid="21" grpId="0" uiExpand="1" build="p" animBg="1"/>
      <p:bldP spid="1043" grpId="0" animBg="1"/>
      <p:bldP spid="1053" grpId="0" animBg="1"/>
      <p:bldP spid="1070" grpId="0" animBg="1"/>
      <p:bldP spid="1071" grpId="0" animBg="1"/>
      <p:bldP spid="1072" grpId="0" animBg="1"/>
      <p:bldP spid="1072" grpId="1" animBg="1"/>
      <p:bldP spid="1074" grpId="0" animBg="1"/>
      <p:bldP spid="1073" grpId="0" animBg="1"/>
      <p:bldP spid="1075" grpId="0" animBg="1"/>
      <p:bldP spid="1076" grpId="0" animBg="1"/>
      <p:bldP spid="62" grpId="0" animBg="1"/>
      <p:bldP spid="62" grpId="1" animBg="1"/>
      <p:bldP spid="64" grpId="0"/>
      <p:bldP spid="65" grpId="0"/>
      <p:bldP spid="66" grpId="0"/>
      <p:bldP spid="1078" grpId="0" animBg="1"/>
      <p:bldP spid="68" grpId="0"/>
      <p:bldP spid="71" grpId="0"/>
      <p:bldP spid="71" grpId="1"/>
      <p:bldP spid="72" grpId="0"/>
      <p:bldP spid="73" grpId="0"/>
      <p:bldP spid="74" grpId="0" animBg="1"/>
      <p:bldP spid="86" grpId="0" animBg="1"/>
      <p:bldP spid="87" grpId="0"/>
      <p:bldP spid="87" grpId="1"/>
      <p:bldP spid="94" grpId="0" animBg="1"/>
      <p:bldP spid="96" grpId="0" animBg="1"/>
      <p:bldP spid="96" grpId="1" animBg="1"/>
      <p:bldP spid="97" grpId="0" animBg="1"/>
      <p:bldP spid="95" grpId="0"/>
      <p:bldP spid="95" grpId="1"/>
      <p:bldP spid="98" grpId="0" animBg="1"/>
      <p:bldP spid="98" grpId="1" animBg="1"/>
      <p:bldP spid="99" grpId="0" animBg="1"/>
      <p:bldP spid="100" grpId="0"/>
      <p:bldP spid="100" grpId="1"/>
      <p:bldP spid="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Прямоугольник 66"/>
          <p:cNvSpPr/>
          <p:nvPr/>
        </p:nvSpPr>
        <p:spPr>
          <a:xfrm>
            <a:off x="2857488" y="2357430"/>
            <a:ext cx="3985386" cy="646331"/>
          </a:xfrm>
          <a:prstGeom prst="rect">
            <a:avLst/>
          </a:prstGeom>
          <a:solidFill>
            <a:srgbClr val="66CCFF">
              <a:alpha val="60000"/>
            </a:srgbClr>
          </a:solidFill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насыщенный пар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 19"/>
          <p:cNvSpPr>
            <a:spLocks noChangeArrowheads="1"/>
          </p:cNvSpPr>
          <p:nvPr/>
        </p:nvSpPr>
        <p:spPr bwMode="auto">
          <a:xfrm>
            <a:off x="4637242" y="3714752"/>
            <a:ext cx="730915" cy="927116"/>
          </a:xfrm>
          <a:prstGeom prst="rect">
            <a:avLst/>
          </a:prstGeom>
          <a:solidFill>
            <a:srgbClr val="00CCFF">
              <a:alpha val="16000"/>
            </a:srgbClr>
          </a:solidFill>
          <a:ln w="28575">
            <a:solidFill>
              <a:srgbClr val="66CCFF">
                <a:alpha val="1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 rot="16200000">
            <a:off x="1339834" y="3089267"/>
            <a:ext cx="2011350" cy="5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928670"/>
            <a:ext cx="5526769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изотерма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u="sng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реального  газа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698263" y="3281956"/>
            <a:ext cx="727820" cy="1237139"/>
            <a:chOff x="4745" y="2903"/>
            <a:chExt cx="534" cy="784"/>
          </a:xfrm>
        </p:grpSpPr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698077" y="3661838"/>
            <a:ext cx="730915" cy="767293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2706972" y="4171688"/>
            <a:ext cx="706012" cy="283284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714612" y="2997766"/>
            <a:ext cx="714189" cy="1193857"/>
            <a:chOff x="4593" y="3080"/>
            <a:chExt cx="524" cy="164"/>
          </a:xfrm>
        </p:grpSpPr>
        <p:sp>
          <p:nvSpPr>
            <p:cNvPr id="1046" name="Rectangle 22"/>
            <p:cNvSpPr>
              <a:spLocks noChangeArrowheads="1"/>
            </p:cNvSpPr>
            <p:nvPr/>
          </p:nvSpPr>
          <p:spPr bwMode="auto">
            <a:xfrm>
              <a:off x="4593" y="3175"/>
              <a:ext cx="524" cy="69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V="1">
              <a:off x="4867" y="3080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Группа 69"/>
          <p:cNvGrpSpPr/>
          <p:nvPr/>
        </p:nvGrpSpPr>
        <p:grpSpPr>
          <a:xfrm>
            <a:off x="1095034" y="1904588"/>
            <a:ext cx="707350" cy="1238660"/>
            <a:chOff x="1095034" y="3571876"/>
            <a:chExt cx="707350" cy="1238660"/>
          </a:xfrm>
        </p:grpSpPr>
        <p:grpSp>
          <p:nvGrpSpPr>
            <p:cNvPr id="6" name="Группа 68"/>
            <p:cNvGrpSpPr/>
            <p:nvPr/>
          </p:nvGrpSpPr>
          <p:grpSpPr>
            <a:xfrm>
              <a:off x="1095034" y="3571876"/>
              <a:ext cx="692358" cy="1238660"/>
              <a:chOff x="1095034" y="5382931"/>
              <a:chExt cx="692358" cy="1238660"/>
            </a:xfrm>
          </p:grpSpPr>
          <p:sp>
            <p:nvSpPr>
              <p:cNvPr id="1050" name="Line 26"/>
              <p:cNvSpPr>
                <a:spLocks noChangeShapeType="1"/>
              </p:cNvSpPr>
              <p:nvPr/>
            </p:nvSpPr>
            <p:spPr bwMode="auto">
              <a:xfrm flipH="1">
                <a:off x="1786029" y="538451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Line 27"/>
              <p:cNvSpPr>
                <a:spLocks noChangeShapeType="1"/>
              </p:cNvSpPr>
              <p:nvPr/>
            </p:nvSpPr>
            <p:spPr bwMode="auto">
              <a:xfrm flipH="1">
                <a:off x="1095034" y="5382931"/>
                <a:ext cx="1363" cy="12370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>
              <a:off x="1096397" y="4532469"/>
              <a:ext cx="70598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1094562" y="2569887"/>
            <a:ext cx="691356" cy="549691"/>
          </a:xfrm>
          <a:prstGeom prst="rect">
            <a:avLst/>
          </a:prstGeom>
          <a:solidFill>
            <a:srgbClr val="0000FF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1119163" y="1786804"/>
            <a:ext cx="643293" cy="1115918"/>
            <a:chOff x="4789" y="3162"/>
            <a:chExt cx="472" cy="225"/>
          </a:xfrm>
        </p:grpSpPr>
        <p:sp>
          <p:nvSpPr>
            <p:cNvPr id="1055" name="Rectangle 31"/>
            <p:cNvSpPr>
              <a:spLocks noChangeArrowheads="1"/>
            </p:cNvSpPr>
            <p:nvPr/>
          </p:nvSpPr>
          <p:spPr bwMode="auto">
            <a:xfrm>
              <a:off x="4789" y="3318"/>
              <a:ext cx="472" cy="69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56" name="Line 32"/>
            <p:cNvSpPr>
              <a:spLocks noChangeShapeType="1"/>
            </p:cNvSpPr>
            <p:nvPr/>
          </p:nvSpPr>
          <p:spPr bwMode="auto">
            <a:xfrm flipV="1">
              <a:off x="5023" y="316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4617560" y="3429000"/>
            <a:ext cx="785818" cy="1234829"/>
            <a:chOff x="4753" y="2903"/>
            <a:chExt cx="518" cy="784"/>
          </a:xfrm>
        </p:grpSpPr>
        <p:sp>
          <p:nvSpPr>
            <p:cNvPr id="1059" name="Line 35"/>
            <p:cNvSpPr>
              <a:spLocks noChangeShapeType="1"/>
            </p:cNvSpPr>
            <p:nvPr/>
          </p:nvSpPr>
          <p:spPr bwMode="auto">
            <a:xfrm flipH="1">
              <a:off x="5264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0" name="Line 36"/>
            <p:cNvSpPr>
              <a:spLocks noChangeShapeType="1"/>
            </p:cNvSpPr>
            <p:nvPr/>
          </p:nvSpPr>
          <p:spPr bwMode="auto">
            <a:xfrm flipH="1">
              <a:off x="4757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1" name="Line 37"/>
            <p:cNvSpPr>
              <a:spLocks noChangeShapeType="1"/>
            </p:cNvSpPr>
            <p:nvPr/>
          </p:nvSpPr>
          <p:spPr bwMode="auto">
            <a:xfrm>
              <a:off x="4753" y="3683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70" name="Line 46"/>
          <p:cNvSpPr>
            <a:spLocks noChangeShapeType="1"/>
          </p:cNvSpPr>
          <p:nvPr/>
        </p:nvSpPr>
        <p:spPr bwMode="auto">
          <a:xfrm>
            <a:off x="1043637" y="3643314"/>
            <a:ext cx="0" cy="2486097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1" name="Line 47"/>
          <p:cNvSpPr>
            <a:spLocks noChangeShapeType="1"/>
          </p:cNvSpPr>
          <p:nvPr/>
        </p:nvSpPr>
        <p:spPr bwMode="auto">
          <a:xfrm>
            <a:off x="857224" y="6000768"/>
            <a:ext cx="5454954" cy="0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2" name="Line 48"/>
          <p:cNvSpPr>
            <a:spLocks noChangeShapeType="1"/>
          </p:cNvSpPr>
          <p:nvPr/>
        </p:nvSpPr>
        <p:spPr bwMode="auto">
          <a:xfrm flipV="1">
            <a:off x="1797452" y="4929198"/>
            <a:ext cx="255671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4" name="Arc 50"/>
          <p:cNvSpPr>
            <a:spLocks/>
          </p:cNvSpPr>
          <p:nvPr/>
        </p:nvSpPr>
        <p:spPr bwMode="auto">
          <a:xfrm flipH="1" flipV="1">
            <a:off x="1264066" y="4130433"/>
            <a:ext cx="533385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9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3" name="Arc 49"/>
          <p:cNvSpPr>
            <a:spLocks/>
          </p:cNvSpPr>
          <p:nvPr/>
        </p:nvSpPr>
        <p:spPr bwMode="auto">
          <a:xfrm flipH="1" flipV="1">
            <a:off x="4351442" y="4916251"/>
            <a:ext cx="1160657" cy="7987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5" name="Line 51"/>
          <p:cNvSpPr>
            <a:spLocks noChangeShapeType="1"/>
          </p:cNvSpPr>
          <p:nvPr/>
        </p:nvSpPr>
        <p:spPr bwMode="auto">
          <a:xfrm>
            <a:off x="1812419" y="4371183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76" name="Line 52"/>
          <p:cNvSpPr>
            <a:spLocks noChangeShapeType="1"/>
          </p:cNvSpPr>
          <p:nvPr/>
        </p:nvSpPr>
        <p:spPr bwMode="auto">
          <a:xfrm>
            <a:off x="4352803" y="4424749"/>
            <a:ext cx="1361" cy="15802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2357422" y="5357826"/>
            <a:ext cx="152638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357158" y="4620292"/>
            <a:ext cx="52290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0034" y="3429000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40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15074" y="5929330"/>
            <a:ext cx="407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endParaRPr lang="ru-RU" sz="24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78" name="Line 54"/>
          <p:cNvSpPr>
            <a:spLocks noChangeShapeType="1"/>
          </p:cNvSpPr>
          <p:nvPr/>
        </p:nvSpPr>
        <p:spPr bwMode="auto">
          <a:xfrm>
            <a:off x="1050520" y="4929198"/>
            <a:ext cx="3143272" cy="0"/>
          </a:xfrm>
          <a:prstGeom prst="line">
            <a:avLst/>
          </a:prstGeom>
          <a:noFill/>
          <a:ln w="5715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2857488" y="1500174"/>
            <a:ext cx="2313454" cy="83099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=const</a:t>
            </a: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2500298" y="4929198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142976" y="2706980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4214818"/>
            <a:ext cx="4635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27"/>
          <p:cNvSpPr>
            <a:spLocks noChangeArrowheads="1"/>
          </p:cNvSpPr>
          <p:nvPr/>
        </p:nvSpPr>
        <p:spPr bwMode="auto">
          <a:xfrm>
            <a:off x="4643438" y="4964120"/>
            <a:ext cx="1143008" cy="965210"/>
          </a:xfrm>
          <a:prstGeom prst="rect">
            <a:avLst/>
          </a:prstGeom>
          <a:solidFill>
            <a:srgbClr val="FFFF00">
              <a:alpha val="4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643438" y="5000636"/>
            <a:ext cx="1285884" cy="1000132"/>
            <a:chOff x="938" y="6349"/>
            <a:chExt cx="1372" cy="843"/>
          </a:xfrm>
        </p:grpSpPr>
        <p:sp>
          <p:nvSpPr>
            <p:cNvPr id="76" name="Text Box 6"/>
            <p:cNvSpPr txBox="1">
              <a:spLocks noChangeArrowheads="1"/>
            </p:cNvSpPr>
            <p:nvPr/>
          </p:nvSpPr>
          <p:spPr bwMode="auto">
            <a:xfrm>
              <a:off x="1359" y="6597"/>
              <a:ext cx="491" cy="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1" name="Group 7"/>
            <p:cNvGrpSpPr>
              <a:grpSpLocks/>
            </p:cNvGrpSpPr>
            <p:nvPr/>
          </p:nvGrpSpPr>
          <p:grpSpPr bwMode="auto">
            <a:xfrm>
              <a:off x="938" y="6345"/>
              <a:ext cx="1372" cy="853"/>
              <a:chOff x="892" y="5579"/>
              <a:chExt cx="1372" cy="853"/>
            </a:xfrm>
          </p:grpSpPr>
          <p:grpSp>
            <p:nvGrpSpPr>
              <p:cNvPr id="12" name="Group 8"/>
              <p:cNvGrpSpPr>
                <a:grpSpLocks/>
              </p:cNvGrpSpPr>
              <p:nvPr/>
            </p:nvGrpSpPr>
            <p:grpSpPr bwMode="auto">
              <a:xfrm>
                <a:off x="892" y="5579"/>
                <a:ext cx="608" cy="811"/>
                <a:chOff x="9735" y="3167"/>
                <a:chExt cx="703" cy="662"/>
              </a:xfrm>
            </p:grpSpPr>
            <p:sp>
              <p:nvSpPr>
                <p:cNvPr id="83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p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5" name="Line 11"/>
                <p:cNvSpPr>
                  <a:spLocks noChangeShapeType="1"/>
                </p:cNvSpPr>
                <p:nvPr/>
              </p:nvSpPr>
              <p:spPr bwMode="auto">
                <a:xfrm>
                  <a:off x="9735" y="3509"/>
                  <a:ext cx="53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grpSp>
            <p:nvGrpSpPr>
              <p:cNvPr id="13" name="Group 12"/>
              <p:cNvGrpSpPr>
                <a:grpSpLocks/>
              </p:cNvGrpSpPr>
              <p:nvPr/>
            </p:nvGrpSpPr>
            <p:grpSpPr bwMode="auto">
              <a:xfrm>
                <a:off x="1614" y="5588"/>
                <a:ext cx="650" cy="844"/>
                <a:chOff x="9757" y="3167"/>
                <a:chExt cx="681" cy="662"/>
              </a:xfrm>
            </p:grpSpPr>
            <p:sp>
              <p:nvSpPr>
                <p:cNvPr id="80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9757" y="3461"/>
                  <a:ext cx="680" cy="3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1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9758" y="3167"/>
                  <a:ext cx="680" cy="4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en-US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82" name="Line 15"/>
                <p:cNvSpPr>
                  <a:spLocks noChangeShapeType="1"/>
                </p:cNvSpPr>
                <p:nvPr/>
              </p:nvSpPr>
              <p:spPr bwMode="auto">
                <a:xfrm>
                  <a:off x="9800" y="3489"/>
                  <a:ext cx="53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</p:grpSp>
      </p:grpSp>
      <p:sp>
        <p:nvSpPr>
          <p:cNvPr id="69" name="Прямоугольник 68"/>
          <p:cNvSpPr/>
          <p:nvPr/>
        </p:nvSpPr>
        <p:spPr>
          <a:xfrm>
            <a:off x="2571736" y="4474692"/>
            <a:ext cx="1071570" cy="373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3020046" y="4906044"/>
            <a:ext cx="670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нП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5" name="Группа 23"/>
          <p:cNvGrpSpPr/>
          <p:nvPr/>
        </p:nvGrpSpPr>
        <p:grpSpPr>
          <a:xfrm>
            <a:off x="5837108" y="4154438"/>
            <a:ext cx="2195990" cy="1060512"/>
            <a:chOff x="4765538" y="1747441"/>
            <a:chExt cx="2195990" cy="1122312"/>
          </a:xfrm>
          <a:solidFill>
            <a:srgbClr val="FFFF00"/>
          </a:solidFill>
        </p:grpSpPr>
        <p:sp>
          <p:nvSpPr>
            <p:cNvPr id="77" name="TextBox 76"/>
            <p:cNvSpPr txBox="1"/>
            <p:nvPr/>
          </p:nvSpPr>
          <p:spPr>
            <a:xfrm>
              <a:off x="4765538" y="2000245"/>
              <a:ext cx="2195990" cy="61885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pV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en-US" sz="32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R</a:t>
              </a:r>
              <a:r>
                <a:rPr lang="en-US" sz="3200" b="1" dirty="0" smtClean="0">
                  <a:solidFill>
                    <a:srgbClr val="220FB1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endParaRPr lang="ru-RU" sz="3200" dirty="0">
                <a:solidFill>
                  <a:srgbClr val="220FB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8" name="Группа 16"/>
            <p:cNvGrpSpPr/>
            <p:nvPr/>
          </p:nvGrpSpPr>
          <p:grpSpPr>
            <a:xfrm>
              <a:off x="5635989" y="1747441"/>
              <a:ext cx="650523" cy="1122312"/>
              <a:chOff x="7124312" y="1878066"/>
              <a:chExt cx="650523" cy="1122312"/>
            </a:xfrm>
            <a:grpFill/>
          </p:grpSpPr>
          <p:sp>
            <p:nvSpPr>
              <p:cNvPr id="79" name="Text Box 22"/>
              <p:cNvSpPr txBox="1">
                <a:spLocks noChangeArrowheads="1"/>
              </p:cNvSpPr>
              <p:nvPr/>
            </p:nvSpPr>
            <p:spPr bwMode="auto">
              <a:xfrm>
                <a:off x="7147817" y="2364988"/>
                <a:ext cx="627018" cy="63539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6" name="Text Box 23"/>
              <p:cNvSpPr txBox="1">
                <a:spLocks noChangeArrowheads="1"/>
              </p:cNvSpPr>
              <p:nvPr/>
            </p:nvSpPr>
            <p:spPr bwMode="auto">
              <a:xfrm>
                <a:off x="7124312" y="1878066"/>
                <a:ext cx="604963" cy="52663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220FB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m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rgbClr val="220FB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87" name="Line 24"/>
              <p:cNvSpPr>
                <a:spLocks noChangeShapeType="1"/>
              </p:cNvSpPr>
              <p:nvPr/>
            </p:nvSpPr>
            <p:spPr bwMode="auto">
              <a:xfrm>
                <a:off x="7127397" y="2416993"/>
                <a:ext cx="576000" cy="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9" name="Rectangle 19"/>
          <p:cNvSpPr>
            <a:spLocks noChangeArrowheads="1"/>
          </p:cNvSpPr>
          <p:nvPr/>
        </p:nvSpPr>
        <p:spPr bwMode="auto">
          <a:xfrm>
            <a:off x="4654071" y="3892835"/>
            <a:ext cx="730915" cy="767293"/>
          </a:xfrm>
          <a:prstGeom prst="rect">
            <a:avLst/>
          </a:prstGeom>
          <a:solidFill>
            <a:srgbClr val="00CCFF"/>
          </a:solidFill>
          <a:ln w="2857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Group 39"/>
          <p:cNvGrpSpPr>
            <a:grpSpLocks/>
          </p:cNvGrpSpPr>
          <p:nvPr/>
        </p:nvGrpSpPr>
        <p:grpSpPr bwMode="auto">
          <a:xfrm>
            <a:off x="4640466" y="3723378"/>
            <a:ext cx="754286" cy="491440"/>
            <a:chOff x="4782" y="2972"/>
            <a:chExt cx="472" cy="302"/>
          </a:xfrm>
        </p:grpSpPr>
        <p:sp>
          <p:nvSpPr>
            <p:cNvPr id="1064" name="Rectangle 40"/>
            <p:cNvSpPr>
              <a:spLocks noChangeArrowheads="1"/>
            </p:cNvSpPr>
            <p:nvPr/>
          </p:nvSpPr>
          <p:spPr bwMode="auto">
            <a:xfrm>
              <a:off x="4782" y="2972"/>
              <a:ext cx="472" cy="302"/>
            </a:xfrm>
            <a:prstGeom prst="rect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5" name="Line 41"/>
            <p:cNvSpPr>
              <a:spLocks noChangeShapeType="1"/>
            </p:cNvSpPr>
            <p:nvPr/>
          </p:nvSpPr>
          <p:spPr bwMode="auto">
            <a:xfrm flipV="1">
              <a:off x="5023" y="2972"/>
              <a:ext cx="0" cy="16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0" name="Прямоугольник 89"/>
          <p:cNvSpPr/>
          <p:nvPr/>
        </p:nvSpPr>
        <p:spPr>
          <a:xfrm>
            <a:off x="4611390" y="6194171"/>
            <a:ext cx="412292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4986853" y="6201811"/>
            <a:ext cx="1228221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5272605" y="6180900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 стрелкой 94"/>
          <p:cNvCxnSpPr/>
          <p:nvPr/>
        </p:nvCxnSpPr>
        <p:spPr>
          <a:xfrm rot="5400000" flipH="1" flipV="1">
            <a:off x="3071802" y="3143248"/>
            <a:ext cx="1071570" cy="642942"/>
          </a:xfrm>
          <a:prstGeom prst="straightConnector1">
            <a:avLst/>
          </a:prstGeom>
          <a:ln w="57150">
            <a:solidFill>
              <a:srgbClr val="220FB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Прямоугольник 100"/>
          <p:cNvSpPr/>
          <p:nvPr/>
        </p:nvSpPr>
        <p:spPr>
          <a:xfrm>
            <a:off x="2401838" y="5960893"/>
            <a:ext cx="412292" cy="42896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2724136" y="5982874"/>
            <a:ext cx="1228221" cy="428964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>
              <a:lnSpc>
                <a:spcPts val="2500"/>
              </a:lnSpc>
            </a:pP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009888" y="5823734"/>
            <a:ext cx="357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" name="Text Box 6"/>
          <p:cNvSpPr txBox="1">
            <a:spLocks noChangeArrowheads="1"/>
          </p:cNvSpPr>
          <p:nvPr/>
        </p:nvSpPr>
        <p:spPr bwMode="auto">
          <a:xfrm>
            <a:off x="2195164" y="6397497"/>
            <a:ext cx="1919302" cy="296385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ts val="2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испарение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69 L 0.00052 -0.05185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3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231 L 0.00052 -0.0791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533 L 0.00121 0.04166 " pathEditMode="relative" rAng="0" ptsTypes="AA">
                                      <p:cBhvr>
                                        <p:cTn id="88" dur="3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4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to="0.25" calcmode="lin" valueType="num">
                                      <p:cBhvr override="childStyle">
                                        <p:cTn id="93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7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8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400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4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8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6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7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8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9" dur="250" autoRev="1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7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1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2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3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250" autoRev="1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10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000"/>
                            </p:stCondLst>
                            <p:childTnLst>
                              <p:par>
                                <p:cTn id="1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repeatCount="1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31552E-6 L -2.22222E-6 -0.07356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2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000"/>
                            </p:stCondLst>
                            <p:childTnLst>
                              <p:par>
                                <p:cTn id="2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2000" fill="hold"/>
                                        <p:tgtEl>
                                          <p:spTgt spid="90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7" dur="2000" fill="hold"/>
                                        <p:tgtEl>
                                          <p:spTgt spid="6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0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allAtOnce" animBg="1"/>
      <p:bldP spid="88" grpId="0" animBg="1"/>
      <p:bldP spid="1029" grpId="0"/>
      <p:bldP spid="21" grpId="0" animBg="1"/>
      <p:bldP spid="1043" grpId="0" animBg="1"/>
      <p:bldP spid="1044" grpId="0" animBg="1"/>
      <p:bldP spid="1044" grpId="1" animBg="1"/>
      <p:bldP spid="1053" grpId="0" animBg="1"/>
      <p:bldP spid="1070" grpId="0" animBg="1"/>
      <p:bldP spid="1071" grpId="0" animBg="1"/>
      <p:bldP spid="1072" grpId="0" animBg="1"/>
      <p:bldP spid="1072" grpId="1" animBg="1"/>
      <p:bldP spid="1074" grpId="0" animBg="1"/>
      <p:bldP spid="1073" grpId="0" animBg="1"/>
      <p:bldP spid="1075" grpId="0" animBg="1"/>
      <p:bldP spid="1076" grpId="0" animBg="1"/>
      <p:bldP spid="62" grpId="0" animBg="1"/>
      <p:bldP spid="62" grpId="1" animBg="1"/>
      <p:bldP spid="64" grpId="0" animBg="1"/>
      <p:bldP spid="65" grpId="0"/>
      <p:bldP spid="66" grpId="0"/>
      <p:bldP spid="1078" grpId="0" animBg="1"/>
      <p:bldP spid="68" grpId="0" animBg="1"/>
      <p:bldP spid="68" grpId="1" animBg="1"/>
      <p:bldP spid="71" grpId="0"/>
      <p:bldP spid="71" grpId="1"/>
      <p:bldP spid="72" grpId="0"/>
      <p:bldP spid="73" grpId="0"/>
      <p:bldP spid="74" grpId="0" animBg="1"/>
      <p:bldP spid="69" grpId="0" animBg="1"/>
      <p:bldP spid="70" grpId="0"/>
      <p:bldP spid="70" grpId="1"/>
      <p:bldP spid="89" grpId="0" animBg="1"/>
      <p:bldP spid="89" grpId="1" animBg="1"/>
      <p:bldP spid="90" grpId="0" animBg="1"/>
      <p:bldP spid="90" grpId="1" animBg="1"/>
      <p:bldP spid="91" grpId="0" animBg="1"/>
      <p:bldP spid="92" grpId="0"/>
      <p:bldP spid="92" grpId="1"/>
      <p:bldP spid="101" grpId="0" animBg="1"/>
      <p:bldP spid="101" grpId="1" animBg="1"/>
      <p:bldP spid="102" grpId="0" animBg="1"/>
      <p:bldP spid="103" grpId="0"/>
      <p:bldP spid="103" grpId="1"/>
      <p:bldP spid="10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6024" y="214290"/>
            <a:ext cx="37609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Кипение! </a:t>
            </a:r>
            <a:r>
              <a:rPr lang="ru-RU" sz="4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981710" y="1071546"/>
            <a:ext cx="56622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парообразование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всему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при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КИПЕНИЯ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00562" y="2285992"/>
            <a:ext cx="570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200" b="1" i="0" u="none" strike="noStrike" cap="none" normalizeH="0" baseline="-3000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00760" y="2571744"/>
            <a:ext cx="20804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2190">
            <a:off x="902886" y="320717"/>
            <a:ext cx="2040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пузырьки 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070099" y="2500306"/>
            <a:ext cx="0" cy="3071834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4786314" y="5396933"/>
            <a:ext cx="3717946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 flipV="1">
            <a:off x="5097584" y="3313495"/>
            <a:ext cx="2080897" cy="2039637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rc 6"/>
          <p:cNvSpPr>
            <a:spLocks/>
          </p:cNvSpPr>
          <p:nvPr/>
        </p:nvSpPr>
        <p:spPr bwMode="auto">
          <a:xfrm rot="282076" flipV="1">
            <a:off x="5168047" y="3038113"/>
            <a:ext cx="544716" cy="232720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185186" y="4844489"/>
            <a:ext cx="4587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86512" y="4143380"/>
            <a:ext cx="1375698" cy="58477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8596" y="4429132"/>
            <a:ext cx="3857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альпинист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0,5ат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428596" y="5000636"/>
            <a:ext cx="3643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автоклав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16ат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85720" y="5500702"/>
            <a:ext cx="22860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скороварка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7290" y="2857496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 rot="1302458">
            <a:off x="0" y="3429000"/>
            <a:ext cx="18573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пузыре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33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1428728" y="3500438"/>
            <a:ext cx="9286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gh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 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7158" y="2857496"/>
            <a:ext cx="12747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=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483550" y="2826946"/>
            <a:ext cx="11616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4000" b="1" baseline="-25000" dirty="0" err="1" smtClean="0">
                <a:latin typeface="Times New Roman" pitchFamily="18" charset="0"/>
                <a:cs typeface="Times New Roman" pitchFamily="18" charset="0"/>
              </a:rPr>
              <a:t>атм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8"/>
          <p:cNvSpPr>
            <a:spLocks noChangeArrowheads="1"/>
          </p:cNvSpPr>
          <p:nvPr/>
        </p:nvSpPr>
        <p:spPr bwMode="auto">
          <a:xfrm>
            <a:off x="2357422" y="3563502"/>
            <a:ext cx="135732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5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Па</a:t>
            </a:r>
          </a:p>
        </p:txBody>
      </p:sp>
      <p:grpSp>
        <p:nvGrpSpPr>
          <p:cNvPr id="23" name="Group 15"/>
          <p:cNvGrpSpPr>
            <a:grpSpLocks/>
          </p:cNvGrpSpPr>
          <p:nvPr/>
        </p:nvGrpSpPr>
        <p:grpSpPr bwMode="auto">
          <a:xfrm>
            <a:off x="500034" y="71414"/>
            <a:ext cx="1356299" cy="2783905"/>
            <a:chOff x="4745" y="2903"/>
            <a:chExt cx="534" cy="784"/>
          </a:xfrm>
        </p:grpSpPr>
        <p:sp>
          <p:nvSpPr>
            <p:cNvPr id="24" name="Line 16"/>
            <p:cNvSpPr>
              <a:spLocks noChangeShapeType="1"/>
            </p:cNvSpPr>
            <p:nvPr/>
          </p:nvSpPr>
          <p:spPr bwMode="auto">
            <a:xfrm flipH="1">
              <a:off x="5278" y="2904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7"/>
            <p:cNvSpPr>
              <a:spLocks noChangeShapeType="1"/>
            </p:cNvSpPr>
            <p:nvPr/>
          </p:nvSpPr>
          <p:spPr bwMode="auto">
            <a:xfrm flipH="1">
              <a:off x="4745" y="2903"/>
              <a:ext cx="1" cy="78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18"/>
            <p:cNvSpPr>
              <a:spLocks noChangeShapeType="1"/>
            </p:cNvSpPr>
            <p:nvPr/>
          </p:nvSpPr>
          <p:spPr bwMode="auto">
            <a:xfrm>
              <a:off x="4758" y="3685"/>
              <a:ext cx="51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500034" y="730122"/>
            <a:ext cx="1362066" cy="2102590"/>
          </a:xfrm>
          <a:prstGeom prst="rect">
            <a:avLst/>
          </a:prstGeom>
          <a:solidFill>
            <a:srgbClr val="00CC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284830" y="2569567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713326" y="2569567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Rectangle 7"/>
          <p:cNvSpPr>
            <a:spLocks noChangeArrowheads="1"/>
          </p:cNvSpPr>
          <p:nvPr/>
        </p:nvSpPr>
        <p:spPr bwMode="auto">
          <a:xfrm>
            <a:off x="6000760" y="5715016"/>
            <a:ext cx="235745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1ат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kumimoji="0" lang="ru-RU" sz="2800" b="1" i="0" u="none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96522" y="2848870"/>
            <a:ext cx="1643074" cy="285752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928794" y="1928802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Q=L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426469"/>
            <a:ext cx="1377300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b="1" cap="al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10" action="ppaction://hlinkfile"/>
              </a:rPr>
              <a:t>Кипение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" presetID="6" presetClass="emph" presetSubtype="0" repeatCount="indefinite" ac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64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4.07407E-6 L -0.00052 -0.2886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300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300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1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1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169" grpId="0" build="p"/>
      <p:bldP spid="4" grpId="0"/>
      <p:bldP spid="5" grpId="0"/>
      <p:bldP spid="6" grpId="0"/>
      <p:bldP spid="6" grpId="1"/>
      <p:bldP spid="7171" grpId="0" animBg="1"/>
      <p:bldP spid="7172" grpId="0" animBg="1"/>
      <p:bldP spid="7173" grpId="0" animBg="1"/>
      <p:bldP spid="7174" grpId="0" animBg="1"/>
      <p:bldP spid="12" grpId="0"/>
      <p:bldP spid="13" grpId="0" animBg="1"/>
      <p:bldP spid="7175" grpId="0"/>
      <p:bldP spid="15" grpId="0"/>
      <p:bldP spid="16" grpId="0"/>
      <p:bldP spid="17" grpId="0"/>
      <p:bldP spid="7176" grpId="0"/>
      <p:bldP spid="19" grpId="0"/>
      <p:bldP spid="20" grpId="0"/>
      <p:bldP spid="21" grpId="0"/>
      <p:bldP spid="22" grpId="0"/>
      <p:bldP spid="27" grpId="0" animBg="1"/>
      <p:bldP spid="28" grpId="0" animBg="1"/>
      <p:bldP spid="28" grpId="1" animBg="1"/>
      <p:bldP spid="28" grpId="2" animBg="1"/>
      <p:bldP spid="30" grpId="0" animBg="1"/>
      <p:bldP spid="30" grpId="1" animBg="1"/>
      <p:bldP spid="30" grpId="2" animBg="1"/>
      <p:bldP spid="32" grpId="0"/>
      <p:bldP spid="32" grpId="1"/>
      <p:bldP spid="31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3"/>
          <p:cNvSpPr>
            <a:spLocks noChangeShapeType="1"/>
          </p:cNvSpPr>
          <p:nvPr/>
        </p:nvSpPr>
        <p:spPr bwMode="auto">
          <a:xfrm flipV="1">
            <a:off x="1954694" y="1481826"/>
            <a:ext cx="0" cy="3590248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1604088" y="4948348"/>
            <a:ext cx="382516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rc 5"/>
          <p:cNvSpPr>
            <a:spLocks/>
          </p:cNvSpPr>
          <p:nvPr/>
        </p:nvSpPr>
        <p:spPr bwMode="auto">
          <a:xfrm>
            <a:off x="1992484" y="2471629"/>
            <a:ext cx="1958772" cy="737934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rc 6"/>
          <p:cNvSpPr>
            <a:spLocks/>
          </p:cNvSpPr>
          <p:nvPr/>
        </p:nvSpPr>
        <p:spPr bwMode="auto">
          <a:xfrm flipV="1">
            <a:off x="1986145" y="3148001"/>
            <a:ext cx="1958772" cy="122178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H="1" flipV="1">
            <a:off x="1945093" y="3214686"/>
            <a:ext cx="1983965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flipH="1">
            <a:off x="3955454" y="2571052"/>
            <a:ext cx="2099" cy="2394972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357290" y="1262706"/>
            <a:ext cx="785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endParaRPr lang="en-US" sz="4000" b="1" dirty="0" smtClean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643306" y="857232"/>
            <a:ext cx="3214710" cy="1451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ритическое</a:t>
            </a:r>
            <a:endParaRPr lang="ru-RU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Aft>
                <a:spcPts val="100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состояние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714744" y="2714620"/>
            <a:ext cx="12858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5429256" y="2571744"/>
            <a:ext cx="27860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H</a:t>
            </a:r>
            <a:r>
              <a:rPr lang="en-US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O -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375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571604" y="5000636"/>
            <a:ext cx="43577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0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1857364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000232" y="4286256"/>
            <a:ext cx="1928826" cy="707886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Насыщенный  пар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000232" y="3143248"/>
            <a:ext cx="164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ru-RU" sz="32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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нп</a:t>
            </a:r>
            <a:r>
              <a:rPr lang="ru-RU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3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571868" y="4929198"/>
            <a:ext cx="1643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критич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500563" y="3857628"/>
            <a:ext cx="7143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5400000" flipH="1" flipV="1">
            <a:off x="4429124" y="3786190"/>
            <a:ext cx="857256" cy="85725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V="1">
            <a:off x="4504750" y="3940646"/>
            <a:ext cx="714379" cy="6429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1103C9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B3120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2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3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4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5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6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8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9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 build="p"/>
      <p:bldP spid="20" grpId="1" build="allAtOnce"/>
      <p:bldP spid="21" grpId="0"/>
      <p:bldP spid="22" grpId="0"/>
      <p:bldP spid="23" grpId="0"/>
      <p:bldP spid="24" grpId="0"/>
      <p:bldP spid="25" grpId="0" animBg="1"/>
      <p:bldP spid="25" grpId="1" animBg="1"/>
      <p:bldP spid="26" grpId="0"/>
      <p:bldP spid="27" grpId="0"/>
      <p:bldP spid="27" grpId="1"/>
      <p:bldP spid="2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7766</TotalTime>
  <Words>2192</Words>
  <Application>Microsoft Office PowerPoint</Application>
  <PresentationFormat>Экран (4:3)</PresentationFormat>
  <Paragraphs>641</Paragraphs>
  <Slides>52</Slides>
  <Notes>30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Трек</vt:lpstr>
      <vt:lpstr>Слайд 1</vt:lpstr>
      <vt:lpstr>Слайд 2</vt:lpstr>
      <vt:lpstr>Слайд 3</vt:lpstr>
      <vt:lpstr>Слайд 4</vt:lpstr>
      <vt:lpstr>Если конденсация и испарение уравновешивают друг друга, то наступает динамическое равновесие между жидкостью и ее паром</vt:lpstr>
      <vt:lpstr>Слайд 6</vt:lpstr>
      <vt:lpstr>Слайд 7</vt:lpstr>
      <vt:lpstr>Слайд 8</vt:lpstr>
      <vt:lpstr>Слайд 9</vt:lpstr>
      <vt:lpstr>Слайд 10</vt:lpstr>
      <vt:lpstr>Волосной гигрометр</vt:lpstr>
      <vt:lpstr>Психрометр</vt:lpstr>
      <vt:lpstr>Слайд 13</vt:lpstr>
      <vt:lpstr>Слайд 14</vt:lpstr>
      <vt:lpstr>Слайд 15</vt:lpstr>
      <vt:lpstr>Слайд 16</vt:lpstr>
      <vt:lpstr>Задача ЕГЭ</vt:lpstr>
      <vt:lpstr>Задача ЕГЭ</vt:lpstr>
      <vt:lpstr>Слайд 19</vt:lpstr>
      <vt:lpstr>Слайд 20</vt:lpstr>
      <vt:lpstr>Слайд 21</vt:lpstr>
      <vt:lpstr>Слайд 22</vt:lpstr>
      <vt:lpstr>Слайд 23</vt:lpstr>
      <vt:lpstr>Домашнее задание.</vt:lpstr>
      <vt:lpstr>Слайд 25</vt:lpstr>
      <vt:lpstr>Слайд 26</vt:lpstr>
      <vt:lpstr>Задача ЕГЭ</vt:lpstr>
      <vt:lpstr>Задача ЕГЭ</vt:lpstr>
      <vt:lpstr>Задача ЕГЭ</vt:lpstr>
      <vt:lpstr>Решение задач</vt:lpstr>
      <vt:lpstr>Решение задач</vt:lpstr>
      <vt:lpstr>Слайд 32</vt:lpstr>
      <vt:lpstr>Слайд 33</vt:lpstr>
      <vt:lpstr>Слайд 34</vt:lpstr>
      <vt:lpstr>Слайд 35</vt:lpstr>
      <vt:lpstr>Слайд 36</vt:lpstr>
      <vt:lpstr>Слайд 37</vt:lpstr>
      <vt:lpstr>Домашнее задание.</vt:lpstr>
      <vt:lpstr>Слайд 39</vt:lpstr>
      <vt:lpstr>Слайд 40</vt:lpstr>
      <vt:lpstr>Задача ЕГЭ</vt:lpstr>
      <vt:lpstr>Слайд 42</vt:lpstr>
      <vt:lpstr>Значение влажности воздуха</vt:lpstr>
      <vt:lpstr>Слайд 44</vt:lpstr>
      <vt:lpstr>В атмосферном воздухе всегда находится определённое количество водяных паров</vt:lpstr>
      <vt:lpstr>Слайд 46</vt:lpstr>
      <vt:lpstr>Слайд 47</vt:lpstr>
      <vt:lpstr>Относительной влажностью воздуха    называют отношение количества содержащего водяного пара в атмосфере в данный момент времени ρ к тому количеству, которое  требуется для полного насыщения водяным паром ρн при той же температуре.</vt:lpstr>
      <vt:lpstr>Слайд 49</vt:lpstr>
      <vt:lpstr>Вопросы для закрепления </vt:lpstr>
      <vt:lpstr>Слайд 51</vt:lpstr>
      <vt:lpstr>Использованные 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945</cp:revision>
  <dcterms:created xsi:type="dcterms:W3CDTF">2009-11-04T14:29:22Z</dcterms:created>
  <dcterms:modified xsi:type="dcterms:W3CDTF">2021-11-30T06:11:34Z</dcterms:modified>
</cp:coreProperties>
</file>