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331" r:id="rId2"/>
    <p:sldId id="289" r:id="rId3"/>
    <p:sldId id="323" r:id="rId4"/>
    <p:sldId id="324" r:id="rId5"/>
    <p:sldId id="314" r:id="rId6"/>
    <p:sldId id="332" r:id="rId7"/>
    <p:sldId id="320" r:id="rId8"/>
    <p:sldId id="330" r:id="rId9"/>
    <p:sldId id="319" r:id="rId10"/>
    <p:sldId id="334" r:id="rId11"/>
    <p:sldId id="333" r:id="rId12"/>
    <p:sldId id="321" r:id="rId13"/>
    <p:sldId id="329" r:id="rId14"/>
    <p:sldId id="326" r:id="rId15"/>
    <p:sldId id="310" r:id="rId16"/>
    <p:sldId id="327" r:id="rId17"/>
    <p:sldId id="328" r:id="rId18"/>
    <p:sldId id="306" r:id="rId19"/>
    <p:sldId id="311" r:id="rId20"/>
    <p:sldId id="312" r:id="rId21"/>
    <p:sldId id="30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CC"/>
    <a:srgbClr val="006600"/>
    <a:srgbClr val="365D21"/>
    <a:srgbClr val="66FFFF"/>
    <a:srgbClr val="66FF99"/>
    <a:srgbClr val="FFCCCC"/>
    <a:srgbClr val="FF00FF"/>
    <a:srgbClr val="CCFFCC"/>
    <a:srgbClr val="001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70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10" Type="http://schemas.openxmlformats.org/officeDocument/2006/relationships/image" Target="../media/image12.jpeg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2.jpeg"/><Relationship Id="rId5" Type="http://schemas.openxmlformats.org/officeDocument/2006/relationships/audio" Target="../media/audio2.wav"/><Relationship Id="rId10" Type="http://schemas.openxmlformats.org/officeDocument/2006/relationships/audio" Target="../media/audio10.wav"/><Relationship Id="rId4" Type="http://schemas.openxmlformats.org/officeDocument/2006/relationships/audio" Target="../media/audio7.wav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7.wav"/><Relationship Id="rId7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10" Type="http://schemas.openxmlformats.org/officeDocument/2006/relationships/image" Target="../media/image12.jpeg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2908" t="8760" r="53395" b="6616"/>
          <a:stretch>
            <a:fillRect/>
          </a:stretch>
        </p:blipFill>
        <p:spPr bwMode="auto">
          <a:xfrm>
            <a:off x="-142908" y="1"/>
            <a:ext cx="53350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64" y="2282603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14678" y="157161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ТД№2-4.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Одноатомный   идеальный газ  при давлении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сжимают без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теплообмена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окружающей средой. При этом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142844" y="2857496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6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0" y="5877272"/>
            <a:ext cx="87154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8,8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995936" y="1605050"/>
            <a:ext cx="137039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857324" y="1611093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3137619" y="2533527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320846" y="27844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322623" y="22768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253310" y="28604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117165" y="2420888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103727" y="3637015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4286954" y="388798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4288731" y="338036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4219418" y="396395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5083273" y="3524376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142844" y="4991800"/>
            <a:ext cx="19666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2027727" y="53138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029504" y="48062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960191" y="53898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2824046" y="4941168"/>
            <a:ext cx="1255035" cy="7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5826491" y="184838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5828268" y="1340768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622809" y="1484784"/>
            <a:ext cx="2521191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5793987" y="1908615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259912" y="1718965"/>
            <a:ext cx="53407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357422" y="1845394"/>
            <a:ext cx="3833796" cy="322668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40"/>
          <p:cNvGrpSpPr/>
          <p:nvPr/>
        </p:nvGrpSpPr>
        <p:grpSpPr>
          <a:xfrm rot="5400000">
            <a:off x="7608115" y="1750208"/>
            <a:ext cx="642942" cy="2000264"/>
            <a:chOff x="3000364" y="785794"/>
            <a:chExt cx="214314" cy="567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3"/>
          <p:cNvGrpSpPr/>
          <p:nvPr/>
        </p:nvGrpSpPr>
        <p:grpSpPr>
          <a:xfrm>
            <a:off x="6215074" y="2442516"/>
            <a:ext cx="1066030" cy="602934"/>
            <a:chOff x="513682" y="5670874"/>
            <a:chExt cx="1066030" cy="870904"/>
          </a:xfrm>
        </p:grpSpPr>
        <p:grpSp>
          <p:nvGrpSpPr>
            <p:cNvPr id="10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8430654" y="246726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528" y="2500307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768" y="3187390"/>
            <a:ext cx="192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адиабатный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82678" y="253870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00430" y="2071678"/>
            <a:ext cx="3429024" cy="65491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428992" y="2143116"/>
            <a:ext cx="4357718" cy="172648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143636" y="1428736"/>
            <a:ext cx="571504" cy="428628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364088" y="5229200"/>
            <a:ext cx="37799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иСР№1 стр.31</a:t>
            </a:r>
          </a:p>
        </p:txBody>
      </p:sp>
    </p:spTree>
    <p:extLst>
      <p:ext uri="{BB962C8B-B14F-4D97-AF65-F5344CB8AC3E}">
        <p14:creationId xmlns="" xmlns:p14="http://schemas.microsoft.com/office/powerpoint/2010/main" val="306333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2" grpId="0"/>
      <p:bldP spid="32" grpId="0"/>
      <p:bldP spid="34" grpId="0"/>
      <p:bldP spid="59" grpId="0" animBg="1"/>
      <p:bldP spid="59" grpId="1" animBg="1"/>
      <p:bldP spid="36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 animBg="1"/>
      <p:bldP spid="80" grpId="0"/>
      <p:bldP spid="49" grpId="0"/>
      <p:bldP spid="49" grpId="1"/>
      <p:bldP spid="50" grpId="0"/>
      <p:bldP spid="50" grpId="1"/>
      <p:bldP spid="51" grpId="0" animBg="1"/>
      <p:bldP spid="52" grpId="0"/>
      <p:bldP spid="52" grpId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5220072" y="4797152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15074" y="1793480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14546" y="3727862"/>
            <a:ext cx="3714776" cy="121330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ТД№1-2.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теплоты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сообщено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молю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газа при 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200 К?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2282603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8592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65175" y="239235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357686" y="1149380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1740" y="1142984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93046" y="111441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571736" y="1971143"/>
            <a:ext cx="1428323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735092" y="222210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36869" y="1773863"/>
            <a:ext cx="9780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667556" y="229807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531411" y="2066642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928926" y="2828710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2900148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633125" y="315080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623028" y="2702557"/>
            <a:ext cx="722916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4710942" y="3226772"/>
            <a:ext cx="50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191192" y="2959711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714612" y="406975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75681" y="429666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77458" y="378904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3708145" y="436462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572000" y="4141194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 rot="5400000">
            <a:off x="7079582" y="3241676"/>
            <a:ext cx="642942" cy="1643074"/>
            <a:chOff x="3000364" y="785794"/>
            <a:chExt cx="214314" cy="56740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5"/>
          <p:cNvGrpSpPr/>
          <p:nvPr/>
        </p:nvGrpSpPr>
        <p:grpSpPr>
          <a:xfrm>
            <a:off x="6422136" y="3753620"/>
            <a:ext cx="1066030" cy="602934"/>
            <a:chOff x="513682" y="5670874"/>
            <a:chExt cx="1066030" cy="870904"/>
          </a:xfrm>
        </p:grpSpPr>
        <p:grpSp>
          <p:nvGrpSpPr>
            <p:cNvPr id="8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7525056" y="3825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04178" y="3812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508210" y="4356554"/>
            <a:ext cx="428628" cy="500066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58082" y="3284984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239012" y="2007794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7215207" y="2222108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216983" y="1761988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7286644" y="228599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43834" y="1936356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000628" y="2071678"/>
            <a:ext cx="142876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215074" y="2643182"/>
            <a:ext cx="1571636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434386" y="4940028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6349081" y="4797152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6300192" y="5301208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32145" y="4904403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6347303" y="5197897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>
            <a:off x="3778932" y="1643050"/>
            <a:ext cx="1650327" cy="1428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536281" y="1893085"/>
            <a:ext cx="428629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364088" y="6273225"/>
            <a:ext cx="37799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иСР№1 стр.28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4" grpId="0" animBg="1"/>
      <p:bldP spid="33" grpId="0" animBg="1"/>
      <p:bldP spid="4" grpId="0"/>
      <p:bldP spid="7" grpId="0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1" grpId="1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41" grpId="0"/>
      <p:bldP spid="41" grpId="1"/>
      <p:bldP spid="42" grpId="0"/>
      <p:bldP spid="42" grpId="1"/>
      <p:bldP spid="48" grpId="0" animBg="1"/>
      <p:bldP spid="49" grpId="0"/>
      <p:bldP spid="50" grpId="0"/>
      <p:bldP spid="51" grpId="0"/>
      <p:bldP spid="52" grpId="0" animBg="1"/>
      <p:bldP spid="53" grpId="0"/>
      <p:bldP spid="61" grpId="0" animBg="1"/>
      <p:bldP spid="62" grpId="0"/>
      <p:bldP spid="63" grpId="0" animBg="1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572132" y="1126607"/>
            <a:ext cx="2214578" cy="71438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2568355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64344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929058" y="1126607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1198045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-100990" y="0"/>
            <a:ext cx="9353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Одноатомный идеальный газ при давлении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расширяется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изобарически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-32" y="3119310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789332" y="2206616"/>
            <a:ext cx="655383" cy="7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3286116" y="2473934"/>
            <a:ext cx="786371" cy="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287272" y="1907247"/>
            <a:ext cx="786371" cy="8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3286116" y="2502486"/>
            <a:ext cx="6129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4232076" y="2479394"/>
            <a:ext cx="868022" cy="7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-2500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4223140" y="1889961"/>
            <a:ext cx="866746" cy="84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4258882" y="2500306"/>
            <a:ext cx="6765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6314" y="1714488"/>
            <a:ext cx="221457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</a:p>
          <a:p>
            <a:pPr lvl="0" algn="ctr">
              <a:spcAft>
                <a:spcPts val="100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Гей-Люс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429256" y="1071546"/>
            <a:ext cx="30003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286116" y="3304053"/>
            <a:ext cx="1214446" cy="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00496" y="335007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4929190" y="3589805"/>
            <a:ext cx="1071570" cy="7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273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4920254" y="3000372"/>
            <a:ext cx="1151944" cy="84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473</a:t>
            </a: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>
            <a:off x="4929190" y="3643314"/>
            <a:ext cx="6765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86446" y="3304053"/>
            <a:ext cx="35719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4143380"/>
            <a:ext cx="91403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2798113" y="4155255"/>
            <a:ext cx="44170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3,5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88952" y="4179193"/>
            <a:ext cx="215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-32" y="6191928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5400000">
            <a:off x="1228918" y="1098842"/>
            <a:ext cx="642942" cy="1643074"/>
            <a:chOff x="3000364" y="785794"/>
            <a:chExt cx="214314" cy="567409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1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71472" y="1611620"/>
            <a:ext cx="1066030" cy="602934"/>
            <a:chOff x="513682" y="5670874"/>
            <a:chExt cx="1066030" cy="870904"/>
          </a:xfrm>
        </p:grpSpPr>
        <p:grpSp>
          <p:nvGrpSpPr>
            <p:cNvPr id="63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1674392" y="1683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53514" y="1670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7224" y="1142984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000760" y="3232615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793434" y="489272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2857488" y="488632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1928794" y="485776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786314" y="4960690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5762509" y="5175004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5764285" y="4714884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4"/>
          <p:cNvSpPr>
            <a:spLocks noChangeShapeType="1"/>
          </p:cNvSpPr>
          <p:nvPr/>
        </p:nvSpPr>
        <p:spPr bwMode="auto">
          <a:xfrm>
            <a:off x="5833946" y="524644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91136" y="4889252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928794" y="557214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2841711" y="5830009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2843489" y="5429264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>
            <a:off x="2774175" y="5893916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226553" y="553651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3714744" y="5584015"/>
            <a:ext cx="571504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143340" y="5607953"/>
            <a:ext cx="214317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2214546" y="2143116"/>
            <a:ext cx="785818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9"/>
          <p:cNvGrpSpPr>
            <a:grpSpLocks/>
          </p:cNvGrpSpPr>
          <p:nvPr/>
        </p:nvGrpSpPr>
        <p:grpSpPr bwMode="auto">
          <a:xfrm>
            <a:off x="1657546" y="2214554"/>
            <a:ext cx="428628" cy="500066"/>
            <a:chOff x="2880" y="6480"/>
            <a:chExt cx="166" cy="549"/>
          </a:xfrm>
        </p:grpSpPr>
        <p:grpSp>
          <p:nvGrpSpPr>
            <p:cNvPr id="7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6357950" y="5733256"/>
            <a:ext cx="2786050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ср-1Стр.31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0111E-6 L -0.46302 -0.50092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11" grpId="0" animBg="1"/>
      <p:bldP spid="21" grpId="0"/>
      <p:bldP spid="22" grpId="0"/>
      <p:bldP spid="32" grpId="0"/>
      <p:bldP spid="34" grpId="0"/>
      <p:bldP spid="41" grpId="0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59" grpId="1"/>
      <p:bldP spid="67" grpId="0"/>
      <p:bldP spid="67" grpId="1"/>
      <p:bldP spid="68" grpId="0"/>
      <p:bldP spid="68" grpId="1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 animBg="1"/>
      <p:bldP spid="88" grpId="0"/>
      <p:bldP spid="89" grpId="0" animBg="1"/>
      <p:bldP spid="90" grpId="0" animBg="1"/>
      <p:bldP spid="90" grpId="1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7" cstate="print"/>
          <a:srcRect l="13961" t="14049" r="54448" b="78899"/>
          <a:stretch>
            <a:fillRect/>
          </a:stretch>
        </p:blipFill>
        <p:spPr bwMode="auto">
          <a:xfrm>
            <a:off x="-32" y="142876"/>
            <a:ext cx="914403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568223"/>
            <a:ext cx="34289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200кПа=2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2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28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14554"/>
            <a:ext cx="21431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1139595"/>
            <a:ext cx="264320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0,26 МДж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496"/>
            <a:ext cx="21431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508210" y="1257292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572264" y="1250896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643570" y="1222328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 rot="5400000">
            <a:off x="4086438" y="1170280"/>
            <a:ext cx="642942" cy="1643074"/>
            <a:chOff x="3000364" y="785794"/>
            <a:chExt cx="214314" cy="567409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3428992" y="1683058"/>
            <a:ext cx="1066030" cy="602934"/>
            <a:chOff x="513682" y="5670874"/>
            <a:chExt cx="1066030" cy="870904"/>
          </a:xfrm>
        </p:grpSpPr>
        <p:grpSp>
          <p:nvGrpSpPr>
            <p:cNvPr id="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4531912" y="175543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11034" y="174178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515066" y="2285992"/>
            <a:ext cx="428628" cy="500066"/>
            <a:chOff x="2880" y="6480"/>
            <a:chExt cx="166" cy="549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500430" y="1142984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572264" y="1802303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00694" y="1873741"/>
            <a:ext cx="1243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71736" y="2857496"/>
            <a:ext cx="4500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6941329" y="2928934"/>
            <a:ext cx="1643074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2571736" y="3857628"/>
            <a:ext cx="2571768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Дж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5143504" y="3786190"/>
            <a:ext cx="214314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Дж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7215206" y="3726627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2571736" y="4638816"/>
            <a:ext cx="3000396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260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Дж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5358006" y="4614878"/>
            <a:ext cx="214314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Дж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7346207" y="4543440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072198" y="5733256"/>
            <a:ext cx="3071802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ср-1Стр.28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8358214" y="714356"/>
            <a:ext cx="78578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8048E-6 L 0.72032 0.0041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31" grpId="0"/>
      <p:bldP spid="31" grpId="1"/>
      <p:bldP spid="32" grpId="0"/>
      <p:bldP spid="32" grpId="1"/>
      <p:bldP spid="38" grpId="0" animBg="1"/>
      <p:bldP spid="39" grpId="0"/>
      <p:bldP spid="39" grpId="1"/>
      <p:bldP spid="40" grpId="0"/>
      <p:bldP spid="41" grpId="0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1714480" y="5429264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15074" y="1793480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14546" y="3929066"/>
            <a:ext cx="3714776" cy="135732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теплоты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сообщено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молю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газа при 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200 К?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2282603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8592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65175" y="239235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357686" y="1149380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1740" y="1142984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93046" y="111441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571736" y="1971143"/>
            <a:ext cx="1428323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735092" y="222210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36869" y="1773863"/>
            <a:ext cx="9780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667556" y="229807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531411" y="2066642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928926" y="2828710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2900148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633125" y="315080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623028" y="2702557"/>
            <a:ext cx="722916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4710942" y="3226772"/>
            <a:ext cx="50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191192" y="2959711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714612" y="428625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75681" y="451316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77458" y="400554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3708145" y="458913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572000" y="4357694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 rot="5400000">
            <a:off x="7079582" y="3813486"/>
            <a:ext cx="642942" cy="1643074"/>
            <a:chOff x="3000364" y="785794"/>
            <a:chExt cx="214314" cy="56740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422136" y="4326264"/>
            <a:ext cx="1066030" cy="602934"/>
            <a:chOff x="513682" y="5670874"/>
            <a:chExt cx="1066030" cy="870904"/>
          </a:xfrm>
        </p:grpSpPr>
        <p:grpSp>
          <p:nvGrpSpPr>
            <p:cNvPr id="37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7525056" y="439863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04178" y="438499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7508210" y="4929198"/>
            <a:ext cx="428628" cy="500066"/>
            <a:chOff x="2880" y="6480"/>
            <a:chExt cx="166" cy="549"/>
          </a:xfrm>
        </p:grpSpPr>
        <p:grpSp>
          <p:nvGrpSpPr>
            <p:cNvPr id="4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58082" y="3857628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239012" y="2007794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7215207" y="2222108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216983" y="1761988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7286644" y="228599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43834" y="1936356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000628" y="2071678"/>
            <a:ext cx="142876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215074" y="2643182"/>
            <a:ext cx="1571636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928794" y="557214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2843489" y="5429264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2774175" y="5893916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6553" y="553651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2841711" y="5830009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>
            <a:off x="3778932" y="1643050"/>
            <a:ext cx="1650327" cy="1428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536281" y="1893085"/>
            <a:ext cx="428629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4" grpId="0" animBg="1"/>
      <p:bldP spid="33" grpId="0" animBg="1"/>
      <p:bldP spid="4" grpId="0"/>
      <p:bldP spid="7" grpId="0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1" grpId="1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41" grpId="0"/>
      <p:bldP spid="41" grpId="1"/>
      <p:bldP spid="42" grpId="0"/>
      <p:bldP spid="42" grpId="1"/>
      <p:bldP spid="48" grpId="0" animBg="1"/>
      <p:bldP spid="49" grpId="0"/>
      <p:bldP spid="50" grpId="0"/>
      <p:bldP spid="51" grpId="0"/>
      <p:bldP spid="52" grpId="0" animBg="1"/>
      <p:bldP spid="53" grpId="0"/>
      <p:bldP spid="61" grpId="0" animBg="1"/>
      <p:bldP spid="62" grpId="0"/>
      <p:bldP spid="63" grpId="0" animBg="1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 связь между теплоёмкостями газа при постоянном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давлении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 постоянном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объёме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93500" y="96363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357554" y="95723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60" y="928670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690862" y="317455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692639" y="266693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714612" y="3207659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558619" y="2933411"/>
            <a:ext cx="108481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14481" y="4167318"/>
            <a:ext cx="714380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714292" y="3691190"/>
            <a:ext cx="641165" cy="57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714480" y="4218207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674023" y="3932455"/>
            <a:ext cx="146934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71470" y="2921719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1345603" y="2913670"/>
            <a:ext cx="1500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V+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06" y="3861017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9058" y="3854239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7285" y="4123019"/>
            <a:ext cx="285752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928794" y="3861017"/>
            <a:ext cx="285752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00562" y="4075331"/>
            <a:ext cx="285752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00100" y="4075331"/>
            <a:ext cx="500066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43240" y="4063456"/>
            <a:ext cx="500066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57752" y="4039518"/>
            <a:ext cx="500066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142976" y="4929198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1857356" y="528638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1857357" y="5286388"/>
            <a:ext cx="714380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2000232" y="4714884"/>
            <a:ext cx="500066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2857488" y="5000636"/>
            <a:ext cx="35719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14678" y="4929198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 rot="5400000">
            <a:off x="871728" y="1098842"/>
            <a:ext cx="642942" cy="1643074"/>
            <a:chOff x="3000364" y="785794"/>
            <a:chExt cx="214314" cy="567409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14282" y="1611620"/>
            <a:ext cx="1066030" cy="602934"/>
            <a:chOff x="513682" y="5670874"/>
            <a:chExt cx="1066030" cy="870904"/>
          </a:xfrm>
        </p:grpSpPr>
        <p:grpSp>
          <p:nvGrpSpPr>
            <p:cNvPr id="53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 rot="5400000">
            <a:off x="7429520" y="1142984"/>
            <a:ext cx="642942" cy="1643074"/>
            <a:chOff x="3000364" y="785794"/>
            <a:chExt cx="214314" cy="567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357950" y="1670346"/>
            <a:ext cx="1066030" cy="602934"/>
            <a:chOff x="513682" y="5670874"/>
            <a:chExt cx="1066030" cy="870904"/>
          </a:xfrm>
        </p:grpSpPr>
        <p:grpSp>
          <p:nvGrpSpPr>
            <p:cNvPr id="61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/>
          <p:cNvSpPr/>
          <p:nvPr/>
        </p:nvSpPr>
        <p:spPr>
          <a:xfrm>
            <a:off x="1317202" y="1683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6324" y="1670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86710" y="17144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111240" y="171448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69" name="Group 9"/>
          <p:cNvGrpSpPr>
            <a:grpSpLocks/>
          </p:cNvGrpSpPr>
          <p:nvPr/>
        </p:nvGrpSpPr>
        <p:grpSpPr bwMode="auto">
          <a:xfrm>
            <a:off x="1300356" y="2214554"/>
            <a:ext cx="428628" cy="500066"/>
            <a:chOff x="2880" y="6480"/>
            <a:chExt cx="166" cy="549"/>
          </a:xfrm>
        </p:grpSpPr>
        <p:grpSp>
          <p:nvGrpSpPr>
            <p:cNvPr id="7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85720" y="1071546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43768" y="1100064"/>
            <a:ext cx="142876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072066" y="2643182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6776077" y="3007926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6777854" y="2500306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6799827" y="3041033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7643834" y="2714620"/>
            <a:ext cx="108481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1857356" y="1428736"/>
            <a:ext cx="1714512" cy="171451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3143240" y="1428736"/>
            <a:ext cx="1428760" cy="1428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5072066" y="1428736"/>
            <a:ext cx="2428892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5643570" y="1285860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rot="16200000" flipH="1">
            <a:off x="3643306" y="3357562"/>
            <a:ext cx="642942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16200000" flipH="1">
            <a:off x="1714480" y="3429000"/>
            <a:ext cx="642942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8048E-6 L 0.72032 0.0041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0"/>
                            </p:stCondLst>
                            <p:childTnLst>
                              <p:par>
                                <p:cTn id="2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500"/>
                            </p:stCondLst>
                            <p:childTnLst>
                              <p:par>
                                <p:cTn id="2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9" grpId="0" animBg="1"/>
      <p:bldP spid="20" grpId="0"/>
      <p:bldP spid="23" grpId="0"/>
      <p:bldP spid="24" grpId="0"/>
      <p:bldP spid="25" grpId="0" animBg="1"/>
      <p:bldP spid="26" grpId="0"/>
      <p:bldP spid="32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/>
      <p:bldP spid="46" grpId="0"/>
      <p:bldP spid="47" grpId="0"/>
      <p:bldP spid="48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74" grpId="0" animBg="1"/>
      <p:bldP spid="75" grpId="0" animBg="1"/>
      <p:bldP spid="76" grpId="0"/>
      <p:bldP spid="77" grpId="0"/>
      <p:bldP spid="78" grpId="0"/>
      <p:bldP spid="79" grpId="0" animBg="1"/>
      <p:bldP spid="80" grpId="0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64" y="2282603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14678" y="157161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4-4б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Одноатомный   идеальный газ  при давлении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сжимают без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теплообмена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окружающей средой. При этом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42844" y="2857496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85720" y="6191928"/>
            <a:ext cx="87154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8,8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995936" y="1605050"/>
            <a:ext cx="137039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857324" y="1611093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3137619" y="2533527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320846" y="27844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322623" y="22768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253310" y="28604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117165" y="2420888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103727" y="3637015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4286954" y="388798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4288731" y="338036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4219418" y="396395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5083273" y="3524376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142844" y="4991800"/>
            <a:ext cx="19666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2027727" y="53138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029504" y="48062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960191" y="53898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2824046" y="4941168"/>
            <a:ext cx="1255035" cy="7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5826491" y="184838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5828268" y="1340768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622809" y="1484784"/>
            <a:ext cx="2521191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5793987" y="1908615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259912" y="1718965"/>
            <a:ext cx="53407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357422" y="1845394"/>
            <a:ext cx="3833796" cy="322668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 rot="5400000">
            <a:off x="7608115" y="1750208"/>
            <a:ext cx="642942" cy="2000264"/>
            <a:chOff x="3000364" y="785794"/>
            <a:chExt cx="214314" cy="567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215074" y="2442516"/>
            <a:ext cx="1066030" cy="602934"/>
            <a:chOff x="513682" y="5670874"/>
            <a:chExt cx="1066030" cy="870904"/>
          </a:xfrm>
        </p:grpSpPr>
        <p:grpSp>
          <p:nvGrpSpPr>
            <p:cNvPr id="45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8430654" y="246726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528" y="2500307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768" y="3187390"/>
            <a:ext cx="192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адиабатный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82678" y="253870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00430" y="2071678"/>
            <a:ext cx="3429024" cy="65491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428992" y="2143116"/>
            <a:ext cx="4357718" cy="172648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143636" y="1428736"/>
            <a:ext cx="571504" cy="428628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33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2" grpId="0"/>
      <p:bldP spid="32" grpId="0"/>
      <p:bldP spid="34" grpId="0"/>
      <p:bldP spid="59" grpId="0" animBg="1"/>
      <p:bldP spid="59" grpId="1" animBg="1"/>
      <p:bldP spid="36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 animBg="1"/>
      <p:bldP spid="80" grpId="0"/>
      <p:bldP spid="49" grpId="0"/>
      <p:bldP spid="49" grpId="1"/>
      <p:bldP spid="50" grpId="0"/>
      <p:bldP spid="50" grpId="1"/>
      <p:bldP spid="51" grpId="0" animBg="1"/>
      <p:bldP spid="52" grpId="0"/>
      <p:bldP spid="52" grpId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65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 задач 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20495" y="2143116"/>
            <a:ext cx="3529208" cy="1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76084">
            <a:off x="-20517" y="1333773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 = F s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357422" y="1071546"/>
            <a:ext cx="3804716" cy="646331"/>
            <a:chOff x="2357422" y="1071546"/>
            <a:chExt cx="3804716" cy="6463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57422" y="1071546"/>
              <a:ext cx="21018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Q=cm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6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090436" y="1101526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sym typeface="Symbol" pitchFamily="18" charset="2"/>
                </a:rPr>
                <a:t> +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+ ..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 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512667">
            <a:off x="53688" y="4106444"/>
            <a:ext cx="230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15586">
            <a:off x="4521033" y="49167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428860" y="464344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Q=I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170400">
            <a:off x="6286512" y="142873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rot="19230261">
            <a:off x="-18675" y="1418061"/>
            <a:ext cx="2000264" cy="659358"/>
          </a:xfrm>
          <a:prstGeom prst="wedgeRectCallout">
            <a:avLst>
              <a:gd name="adj1" fmla="val 51990"/>
              <a:gd name="adj2" fmla="val 288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357422" y="1076714"/>
            <a:ext cx="3643338" cy="659358"/>
          </a:xfrm>
          <a:prstGeom prst="wedgeRectCallout">
            <a:avLst>
              <a:gd name="adj1" fmla="val -23430"/>
              <a:gd name="adj2" fmla="val 13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 rot="1310100">
            <a:off x="6270335" y="1472729"/>
            <a:ext cx="2347975" cy="659358"/>
          </a:xfrm>
          <a:prstGeom prst="wedgeRectCallout">
            <a:avLst>
              <a:gd name="adj1" fmla="val -143515"/>
              <a:gd name="adj2" fmla="val 2995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1344196">
            <a:off x="115252" y="3891486"/>
            <a:ext cx="1870320" cy="975193"/>
          </a:xfrm>
          <a:prstGeom prst="wedgeEllipseCallout">
            <a:avLst>
              <a:gd name="adj1" fmla="val 78550"/>
              <a:gd name="adj2" fmla="val -106338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 rot="203535">
            <a:off x="2285984" y="4429132"/>
            <a:ext cx="2071702" cy="994077"/>
          </a:xfrm>
          <a:prstGeom prst="wedgeEllipseCallout">
            <a:avLst>
              <a:gd name="adj1" fmla="val -5954"/>
              <a:gd name="adj2" fmla="val -86191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20842646">
            <a:off x="4221873" y="4788385"/>
            <a:ext cx="2601079" cy="994077"/>
          </a:xfrm>
          <a:prstGeom prst="wedgeEllipseCallout">
            <a:avLst>
              <a:gd name="adj1" fmla="val -34190"/>
              <a:gd name="adj2" fmla="val -16151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1"/>
          <p:cNvGrpSpPr/>
          <p:nvPr/>
        </p:nvGrpSpPr>
        <p:grpSpPr>
          <a:xfrm>
            <a:off x="80314" y="4805766"/>
            <a:ext cx="1451716" cy="1131530"/>
            <a:chOff x="500034" y="4940676"/>
            <a:chExt cx="1451716" cy="1131530"/>
          </a:xfrm>
        </p:grpSpPr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00034" y="5207073"/>
              <a:ext cx="1148395" cy="73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 =      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48668" y="4940676"/>
              <a:ext cx="1003082" cy="7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U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934951" y="5399928"/>
              <a:ext cx="968852" cy="67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992026" y="5459244"/>
              <a:ext cx="7664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4970" y="5621564"/>
          <a:ext cx="1883824" cy="1071546"/>
        </p:xfrm>
        <a:graphic>
          <a:graphicData uri="http://schemas.openxmlformats.org/presentationml/2006/ole">
            <p:oleObj spid="_x0000_s1026" name="Формула" r:id="rId10" imgW="469696" imgH="393529" progId="Equation.3">
              <p:embed/>
            </p:oleObj>
          </a:graphicData>
        </a:graphic>
      </p:graphicFrame>
      <p:sp>
        <p:nvSpPr>
          <p:cNvPr id="29" name="Овальная выноска 28"/>
          <p:cNvSpPr/>
          <p:nvPr/>
        </p:nvSpPr>
        <p:spPr>
          <a:xfrm rot="19870534">
            <a:off x="5937176" y="3348421"/>
            <a:ext cx="2588299" cy="994077"/>
          </a:xfrm>
          <a:prstGeom prst="wedgeEllipseCallout">
            <a:avLst>
              <a:gd name="adj1" fmla="val -78103"/>
              <a:gd name="adj2" fmla="val -14820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896426">
            <a:off x="6073056" y="3481942"/>
            <a:ext cx="254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=q m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топл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  <p:bldP spid="1028" grpId="0"/>
      <p:bldP spid="1028" grpId="1"/>
      <p:bldP spid="1028" grpId="2"/>
      <p:bldP spid="1029" grpId="0"/>
      <p:bldP spid="1029" grpId="1"/>
      <p:bldP spid="1029" grpId="2"/>
      <p:bldP spid="9" grpId="0"/>
      <p:bldP spid="12" grpId="0"/>
      <p:bldP spid="13" grpId="0"/>
      <p:bldP spid="1033" grpId="0"/>
      <p:bldP spid="16" grpId="0"/>
      <p:bldP spid="17" grpId="0" animBg="1"/>
      <p:bldP spid="19" grpId="0" animBg="1"/>
      <p:bldP spid="21" grpId="0" animBg="1"/>
      <p:bldP spid="22" grpId="0" animBg="1"/>
      <p:bldP spid="23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0"/>
            <a:ext cx="86868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24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 из кр№1  10 класс (</a:t>
            </a:r>
            <a:r>
              <a:rPr kumimoji="0" lang="ru-RU" sz="2400" b="1" i="0" u="sng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Демкович</a:t>
            </a:r>
            <a:r>
              <a:rPr kumimoji="0" lang="ru-RU" sz="24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2001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14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ТЕМА: /</a:t>
            </a:r>
            <a:r>
              <a:rPr kumimoji="0" lang="ru-RU" sz="1400" b="1" i="0" u="sng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рз</a:t>
            </a:r>
            <a:r>
              <a:rPr kumimoji="0" lang="ru-RU" sz="14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Решение задач по разделу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14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ЦЕЛИ: Умения учащихся решать задачи по разделу.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1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5" y="1142984"/>
          <a:ext cx="8429682" cy="3469193"/>
        </p:xfrm>
        <a:graphic>
          <a:graphicData uri="http://schemas.openxmlformats.org/drawingml/2006/table">
            <a:tbl>
              <a:tblPr/>
              <a:tblGrid>
                <a:gridCol w="1000338"/>
                <a:gridCol w="786852"/>
                <a:gridCol w="786852"/>
                <a:gridCol w="786852"/>
                <a:gridCol w="786852"/>
                <a:gridCol w="786852"/>
                <a:gridCol w="902744"/>
                <a:gridCol w="902744"/>
                <a:gridCol w="902744"/>
                <a:gridCol w="786852"/>
              </a:tblGrid>
              <a:tr h="403298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кр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2</a:t>
                      </a:r>
                      <a:r>
                        <a:rPr lang="ru-RU" sz="2000" b="0" i="0" u="none" strike="noStrike">
                          <a:latin typeface="Times New Roman"/>
                        </a:rPr>
                        <a:t>/т4</a:t>
                      </a:r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3</a:t>
                      </a:r>
                      <a:r>
                        <a:rPr lang="ru-RU" sz="2000" b="0" i="0" u="none" strike="noStrike">
                          <a:latin typeface="Times New Roman"/>
                        </a:rPr>
                        <a:t>/т5</a:t>
                      </a:r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6</a:t>
                      </a:r>
                      <a:r>
                        <a:rPr lang="ru-RU" sz="2000" b="0" i="0" u="none" strike="noStrike">
                          <a:latin typeface="Times New Roman"/>
                        </a:rPr>
                        <a:t>/т6</a:t>
                      </a:r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7</a:t>
                      </a:r>
                      <a:r>
                        <a:rPr lang="ru-RU" sz="2000" b="0" i="0" u="none" strike="noStrike">
                          <a:latin typeface="Times New Roman"/>
                        </a:rPr>
                        <a:t>/т7</a:t>
                      </a:r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8</a:t>
                      </a:r>
                      <a:r>
                        <a:rPr lang="ru-RU" sz="2000" b="0" i="0" u="none" strike="noStrike">
                          <a:latin typeface="Times New Roman"/>
                        </a:rPr>
                        <a:t>/т8</a:t>
                      </a:r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latin typeface="Times New Roman"/>
                        </a:rPr>
                        <a:t>10</a:t>
                      </a:r>
                      <a:r>
                        <a:rPr lang="ru-RU" sz="2000" b="0" i="0" u="none" strike="noStrike">
                          <a:latin typeface="Times New Roman"/>
                        </a:rPr>
                        <a:t>/т9</a:t>
                      </a:r>
                      <a:endParaRPr lang="ru-RU" sz="3200" b="1" i="0" u="none" strike="noStrike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849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314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597++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600++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6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315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316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559++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322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584++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562+++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325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572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619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Г.З.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Т.Д.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Т.дв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latin typeface="Times New Roman"/>
                        </a:rPr>
                        <a:t>Q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F*d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влаж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п.нат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Гук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влажн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latin typeface="Times New Roman"/>
                        </a:rPr>
                        <a:t>Гук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473450" y="852488"/>
            <a:ext cx="1335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Стальной баллон наполнен азотом при температуре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  азота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МПа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Найти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азота при этих условиях.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071934" y="1428736"/>
            <a:ext cx="2928958" cy="1297383"/>
            <a:chOff x="4429124" y="1572364"/>
            <a:chExt cx="2928958" cy="1297383"/>
          </a:xfrm>
        </p:grpSpPr>
        <p:sp>
          <p:nvSpPr>
            <p:cNvPr id="8" name="TextBox 7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0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3714744" y="2643182"/>
            <a:ext cx="542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Разделим  обе части на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071934" y="2928934"/>
            <a:ext cx="2928958" cy="1297383"/>
            <a:chOff x="4429124" y="1572364"/>
            <a:chExt cx="2928958" cy="1297383"/>
          </a:xfrm>
        </p:grpSpPr>
        <p:sp>
          <p:nvSpPr>
            <p:cNvPr id="21" name="TextBox 2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429124" y="4500570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3250" y="0"/>
            <a:ext cx="590075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10  класс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500042"/>
            <a:ext cx="9144000" cy="6357958"/>
          </a:xfrm>
        </p:spPr>
        <p:txBody>
          <a:bodyPr/>
          <a:lstStyle/>
          <a:p>
            <a:r>
              <a:rPr lang="ru-RU" sz="1600" b="1" u="sng" cap="all" dirty="0" smtClean="0">
                <a:latin typeface="Times New Roman" pitchFamily="18" charset="0"/>
                <a:cs typeface="Times New Roman" pitchFamily="18" charset="0"/>
              </a:rPr>
              <a:t>ТЕМА: /</a:t>
            </a:r>
            <a:r>
              <a:rPr lang="ru-RU" sz="1600" b="1" u="sng" cap="all" dirty="0" err="1" smtClean="0">
                <a:latin typeface="Times New Roman" pitchFamily="18" charset="0"/>
                <a:cs typeface="Times New Roman" pitchFamily="18" charset="0"/>
              </a:rPr>
              <a:t>рз</a:t>
            </a:r>
            <a:r>
              <a:rPr lang="ru-RU" sz="1600" b="1" u="sng" cap="all" dirty="0" smtClean="0">
                <a:latin typeface="Times New Roman" pitchFamily="18" charset="0"/>
                <a:cs typeface="Times New Roman" pitchFamily="18" charset="0"/>
              </a:rPr>
              <a:t>/ Решение задач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 Умения учащихся решать задачи по разделу.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(Движение или равновесие какого тела  Вы описываете?)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или 2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25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500694" y="2857496"/>
            <a:ext cx="335758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46"/>
          <p:cNvGrpSpPr/>
          <p:nvPr/>
        </p:nvGrpSpPr>
        <p:grpSpPr>
          <a:xfrm rot="16200000">
            <a:off x="6411529" y="-53603"/>
            <a:ext cx="250033" cy="3929090"/>
            <a:chOff x="3000364" y="785794"/>
            <a:chExt cx="214314" cy="567409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786182" y="5072074"/>
            <a:ext cx="328611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5143512"/>
            <a:ext cx="328611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узкой трубке, запаянной с одного конца, находится столбик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трубка расположена вертикально открытым концом вверх, то длина воздушного столбика, запертого ртутью,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Какова будет длина этого воздушного столбика, если трубку расположить открытым концом вниз? Горизонтально? Атмосферное давление нормальное.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46"/>
          <p:cNvGrpSpPr/>
          <p:nvPr/>
        </p:nvGrpSpPr>
        <p:grpSpPr>
          <a:xfrm rot="10800000">
            <a:off x="1142976" y="1714488"/>
            <a:ext cx="285752" cy="3214710"/>
            <a:chOff x="3000364" y="785794"/>
            <a:chExt cx="214314" cy="56740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74508" y="250030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500166" y="3071810"/>
            <a:ext cx="285752" cy="18573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634874" y="371475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785786" y="2500306"/>
            <a:ext cx="357190" cy="500066"/>
          </a:xfrm>
          <a:prstGeom prst="rightBrac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8621448">
            <a:off x="-50735" y="25003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0,05=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72074"/>
            <a:ext cx="36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614364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0,1м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6"/>
          <p:cNvGrpSpPr/>
          <p:nvPr/>
        </p:nvGrpSpPr>
        <p:grpSpPr>
          <a:xfrm>
            <a:off x="3508202" y="1571612"/>
            <a:ext cx="285752" cy="3929090"/>
            <a:chOff x="3000364" y="785794"/>
            <a:chExt cx="214314" cy="56740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 rot="16200000">
            <a:off x="6665749" y="1621003"/>
            <a:ext cx="178595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flipH="1">
            <a:off x="3087568" y="1571612"/>
            <a:ext cx="357190" cy="22145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9113871">
            <a:off x="2535999" y="2284254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607220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4929198"/>
            <a:ext cx="39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16200000" flipH="1">
            <a:off x="5250661" y="1321580"/>
            <a:ext cx="571504" cy="192882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40336" y="382609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72066" y="2395831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4834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0662" y="3214686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0,76=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2396 0.003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2396 0.0032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2396 0.00324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3" grpId="0"/>
      <p:bldP spid="14" grpId="0"/>
      <p:bldP spid="18" grpId="0" animBg="1"/>
      <p:bldP spid="20" grpId="0"/>
      <p:bldP spid="21" grpId="0"/>
      <p:bldP spid="22" grpId="0"/>
      <p:bldP spid="29" grpId="0" animBg="1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3" y="1"/>
            <a:ext cx="3411503" cy="2571744"/>
          </a:xfrm>
          <a:prstGeom prst="rect">
            <a:avLst/>
          </a:prstGeom>
          <a:noFill/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814730" y="3181649"/>
            <a:ext cx="0" cy="24288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571472" y="5425150"/>
            <a:ext cx="32861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5371466" y="3110211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267334" y="5637837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967335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8214" y="5610541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5324789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2967335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976950"/>
            <a:ext cx="785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0166" y="214290"/>
            <a:ext cx="92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3200" dirty="0">
              <a:solidFill>
                <a:srgbClr val="0033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44428" y="2031772"/>
            <a:ext cx="1928826" cy="1588"/>
          </a:xfrm>
          <a:prstGeom prst="line">
            <a:avLst/>
          </a:prstGeom>
          <a:ln w="3810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6"/>
          <p:cNvSpPr>
            <a:spLocks/>
          </p:cNvSpPr>
          <p:nvPr/>
        </p:nvSpPr>
        <p:spPr bwMode="auto">
          <a:xfrm rot="6365021" flipV="1">
            <a:off x="1568826" y="3529661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rc 6"/>
          <p:cNvSpPr>
            <a:spLocks/>
          </p:cNvSpPr>
          <p:nvPr/>
        </p:nvSpPr>
        <p:spPr bwMode="auto">
          <a:xfrm rot="6365021" flipV="1">
            <a:off x="1610254" y="2752216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965990" y="3645892"/>
            <a:ext cx="864000" cy="1588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363780" y="4637088"/>
            <a:ext cx="720000" cy="1588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857356" y="3214686"/>
            <a:ext cx="785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728" y="4630175"/>
            <a:ext cx="785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4357694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3214686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14612" y="378619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14414" y="2714620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028788" y="3598407"/>
            <a:ext cx="2351713" cy="1662120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397725" y="3913300"/>
            <a:ext cx="2786083" cy="1714513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07718" y="4679228"/>
            <a:ext cx="756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371124" y="3915892"/>
            <a:ext cx="140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500826" y="4786322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29322" y="3272853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43768" y="3429000"/>
            <a:ext cx="785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29256" y="4429132"/>
            <a:ext cx="785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929454" y="257174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52142" y="4286256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786050" y="1071546"/>
            <a:ext cx="785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57290" y="1500174"/>
            <a:ext cx="92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143504" y="2000240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Меньшее выше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2000240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Внутренняя энергия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968562">
            <a:off x="1254488" y="615520"/>
            <a:ext cx="5260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РЗ по теме №4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357290" y="400050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Т.Д.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642918"/>
            <a:ext cx="592935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С.Р №1б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  <a:p>
            <a:pPr algn="ctr">
              <a:lnSpc>
                <a:spcPts val="4000"/>
              </a:lnSpc>
            </a:pPr>
            <a:r>
              <a:rPr lang="ru-RU" sz="4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Гр№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5(динамика)</a:t>
            </a:r>
          </a:p>
          <a:p>
            <a:pPr algn="ctr">
              <a:lnSpc>
                <a:spcPts val="4000"/>
              </a:lnSpc>
            </a:pPr>
            <a:r>
              <a:rPr lang="ru-RU" sz="48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299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323</a:t>
            </a:r>
            <a:endParaRPr lang="ru-RU" sz="4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285729"/>
            <a:ext cx="8686800" cy="714380"/>
          </a:xfrm>
        </p:spPr>
        <p:txBody>
          <a:bodyPr/>
          <a:lstStyle/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ТЕМА: /</a:t>
            </a:r>
            <a:r>
              <a:rPr lang="ru-RU" sz="2000" b="1" u="sng" cap="all" dirty="0" err="1" smtClean="0">
                <a:latin typeface="Times New Roman" pitchFamily="18" charset="0"/>
                <a:cs typeface="Times New Roman" pitchFamily="18" charset="0"/>
              </a:rPr>
              <a:t>рз</a:t>
            </a:r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/ Решение задач по </a:t>
            </a:r>
          </a:p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 Умения учащихся решать задачи по разделу.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задач.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газа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описываете? Сделать эскиз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выписать все 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параметры этих состояний!)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Для каждого состояния записать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ур-ние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первого закона Т.Д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внутренней энергии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b="1" i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Менделеева – </a:t>
            </a:r>
            <a:r>
              <a:rPr lang="ru-RU" sz="2800" b="1" i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Клапейрона</a:t>
            </a:r>
            <a:r>
              <a:rPr lang="ru-RU" sz="2800" b="1" i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Произвести математические действия.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5. Полный развёрнутый  ответ.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4" y="1500174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21455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22497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85786" y="3639925"/>
            <a:ext cx="217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14612" y="3655489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63438" y="3663863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90508" y="4238568"/>
            <a:ext cx="20002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1391716" y="459685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15232" y="4610128"/>
            <a:ext cx="140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73845" y="457200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14866" y="4179193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/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08677" y="426231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536263" y="4187679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4678" y="5205194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3834058" y="5240819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262686" y="5292492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400667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33"/>
          <p:cNvGrpSpPr/>
          <p:nvPr/>
        </p:nvGrpSpPr>
        <p:grpSpPr>
          <a:xfrm>
            <a:off x="214314" y="2071678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=57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57158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расплавилась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41985" y="628151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613589" y="485275"/>
            <a:ext cx="1458213" cy="872023"/>
            <a:chOff x="1237454" y="4995752"/>
            <a:chExt cx="179119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150879"/>
              <a:ext cx="7939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25</a:t>
              </a:r>
              <a:endParaRPr lang="ru-RU" sz="14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160163" cy="872023"/>
              <a:chOff x="2469885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5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417569" y="361956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07615" y="361617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096192" y="4187679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024866" y="462768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5720" y="530019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89131" y="5252694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1690730" y="531294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33912" y="5285695"/>
            <a:ext cx="1323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1214422"/>
            <a:ext cx="150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=0,3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250030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484540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285010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206336" y="3214686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451232" y="3214686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0737351">
            <a:off x="6835688" y="5082542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14282" y="5857892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расплавиться после удара пуля должна лететь со скоростью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633м/с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376" y="2907238"/>
            <a:ext cx="9143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4-5.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лететь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пуля, чтобы при ударе о преграду 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температура пули до удара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 °С?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ударе в тепло превращается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0 % 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85918" y="4250819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988433" y="43578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298387" y="4357694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0790543">
            <a:off x="6143636" y="528638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57356" y="200024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786578" y="6334780"/>
            <a:ext cx="2357422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Стр.13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"/>
                            </p:stCondLst>
                            <p:childTnLst>
                              <p:par>
                                <p:cTn id="3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2" animBg="1"/>
      <p:bldP spid="139" grpId="3" animBg="1"/>
      <p:bldP spid="140" grpId="0" animBg="1"/>
      <p:bldP spid="140" grpId="2" animBg="1"/>
      <p:bldP spid="140" grpId="3" animBg="1"/>
      <p:bldP spid="89" grpId="0"/>
      <p:bldP spid="93" grpId="0"/>
      <p:bldP spid="110" grpId="0"/>
      <p:bldP spid="114" grpId="0"/>
      <p:bldP spid="116" grpId="0"/>
      <p:bldP spid="117" grpId="0"/>
      <p:bldP spid="117" grpId="1"/>
      <p:bldP spid="118" grpId="0"/>
      <p:bldP spid="118" grpId="1"/>
      <p:bldP spid="74" grpId="0"/>
      <p:bldP spid="74" grpId="1"/>
      <p:bldP spid="75" grpId="0" animBg="1"/>
      <p:bldP spid="76" grpId="0" animBg="1"/>
      <p:bldP spid="77" grpId="0" animBg="1"/>
      <p:bldP spid="78" grpId="0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8" cstate="print"/>
          <a:srcRect l="13737" t="21101" r="55605" b="71847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8" cstate="print"/>
          <a:srcRect l="13810" t="76636" r="55056" b="6616"/>
          <a:stretch>
            <a:fillRect/>
          </a:stretch>
        </p:blipFill>
        <p:spPr bwMode="auto">
          <a:xfrm>
            <a:off x="3786182" y="4929198"/>
            <a:ext cx="538156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2" y="996719"/>
            <a:ext cx="17145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2кг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86058"/>
            <a:ext cx="21431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</a:endParaRPr>
          </a:p>
        </p:txBody>
      </p:sp>
      <p:grpSp>
        <p:nvGrpSpPr>
          <p:cNvPr id="2" name="Группа 133"/>
          <p:cNvGrpSpPr/>
          <p:nvPr/>
        </p:nvGrpSpPr>
        <p:grpSpPr>
          <a:xfrm>
            <a:off x="0" y="1571612"/>
            <a:ext cx="1714480" cy="658708"/>
            <a:chOff x="71406" y="2461905"/>
            <a:chExt cx="1350372" cy="65870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=30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grpSp>
        <p:nvGrpSpPr>
          <p:cNvPr id="3" name="Группа 133"/>
          <p:cNvGrpSpPr/>
          <p:nvPr/>
        </p:nvGrpSpPr>
        <p:grpSpPr>
          <a:xfrm>
            <a:off x="0" y="2143116"/>
            <a:ext cx="1714480" cy="658708"/>
            <a:chOff x="71406" y="2461905"/>
            <a:chExt cx="1350372" cy="65870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=12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4282" y="2658948"/>
              <a:ext cx="2855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rot="5400000" flipH="1" flipV="1">
            <a:off x="5290549" y="2106603"/>
            <a:ext cx="278687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98632" y="3285330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753918" y="60988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14176" y="278526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06516" y="318164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215206" y="2285198"/>
            <a:ext cx="1326566" cy="100092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57350" y="227155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140176" y="214232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12880" y="92787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684384" y="1158709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643702" y="3286124"/>
            <a:ext cx="571504" cy="79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000232" y="2071678"/>
            <a:ext cx="399442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48834" y="3586949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(12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3286124"/>
            <a:ext cx="250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19676" y="3470976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45811" y="3536251"/>
            <a:ext cx="144063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5694" y="3421627"/>
            <a:ext cx="219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4167318"/>
            <a:ext cx="25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•18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14546" y="4095880"/>
            <a:ext cx="228601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340000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41187" y="407194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4877525"/>
            <a:ext cx="10001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28662" y="4714884"/>
            <a:ext cx="25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•18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71538" y="5238104"/>
            <a:ext cx="1857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928662" y="5306153"/>
            <a:ext cx="285752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340000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708239">
            <a:off x="3139956" y="115675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587349" cy="285728"/>
          </a:xfrm>
          <a:prstGeom prst="rect">
            <a:avLst/>
          </a:prstGeom>
          <a:solidFill>
            <a:srgbClr val="FFFFFF"/>
          </a:solidFill>
          <a:ln w="9525">
            <a:solidFill>
              <a:srgbClr val="1F5F1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4-6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334780"/>
            <a:ext cx="2357422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Стр.13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/>
      <p:bldP spid="19" grpId="0"/>
      <p:bldP spid="20" grpId="0"/>
      <p:bldP spid="23" grpId="0"/>
      <p:bldP spid="24" grpId="0"/>
      <p:bldP spid="41" grpId="0" animBg="1"/>
      <p:bldP spid="43" grpId="0"/>
      <p:bldP spid="44" grpId="0"/>
      <p:bldP spid="45" grpId="0"/>
      <p:bldP spid="46" grpId="0" animBg="1"/>
      <p:bldP spid="42" grpId="0"/>
      <p:bldP spid="47" grpId="0"/>
      <p:bldP spid="48" grpId="0" animBg="1"/>
      <p:bldP spid="49" grpId="0"/>
      <p:bldP spid="50" grpId="0" animBg="1"/>
      <p:bldP spid="51" grpId="0"/>
      <p:bldP spid="54" grpId="0" animBg="1"/>
      <p:bldP spid="55" grpId="0"/>
      <p:bldP spid="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8592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51607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56056" y="4143380"/>
            <a:ext cx="15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94579" y="420644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45304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41556" y="48020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645838" y="51617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98374" y="5210523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8860" y="515927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20552" y="479371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643702" y="514351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552464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136832" y="55345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19604" y="5576313"/>
            <a:ext cx="130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2547с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133"/>
          <p:cNvGrpSpPr/>
          <p:nvPr/>
        </p:nvGrpSpPr>
        <p:grpSpPr>
          <a:xfrm>
            <a:off x="0" y="2500306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406" y="51580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2928934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4"/>
          <p:cNvGrpSpPr/>
          <p:nvPr/>
        </p:nvGrpSpPr>
        <p:grpSpPr>
          <a:xfrm>
            <a:off x="1285852" y="2786058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12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143504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29592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29256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572132" y="523781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428860" y="56196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915278" y="5572140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3714744" y="562051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562889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371475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электроплитке мощностью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50 %,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10 °С до 100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обратили в пар. Как долго длилось нагревание?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42873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Вт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857232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86314" y="278605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3151622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7286644" y="278605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64331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64331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86742" y="555886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42мин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-142908" y="607220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длилось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42мин.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15106" y="-24"/>
            <a:ext cx="292892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Ср1 Стр.29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00"/>
                            </p:stCondLst>
                            <p:childTnLst>
                              <p:par>
                                <p:cTn id="2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86" grpId="0" animBg="1"/>
      <p:bldP spid="89" grpId="0"/>
      <p:bldP spid="93" grpId="0"/>
      <p:bldP spid="110" grpId="0"/>
      <p:bldP spid="113" grpId="0"/>
      <p:bldP spid="114" grpId="0"/>
      <p:bldP spid="116" grpId="0"/>
      <p:bldP spid="117" grpId="0"/>
      <p:bldP spid="117" grpId="1"/>
      <p:bldP spid="118" grpId="0"/>
      <p:bldP spid="118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3358</TotalTime>
  <Words>1644</Words>
  <Application>Microsoft Office PowerPoint</Application>
  <PresentationFormat>Экран (4:3)</PresentationFormat>
  <Paragraphs>511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Трек</vt:lpstr>
      <vt:lpstr>Формула</vt:lpstr>
      <vt:lpstr>Слайд 1</vt:lpstr>
      <vt:lpstr>Уроки физики    Вторушина С.В.  10  класс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367</cp:revision>
  <dcterms:created xsi:type="dcterms:W3CDTF">2009-11-04T14:29:22Z</dcterms:created>
  <dcterms:modified xsi:type="dcterms:W3CDTF">2020-07-05T03:24:24Z</dcterms:modified>
</cp:coreProperties>
</file>