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3"/>
  </p:notesMasterIdLst>
  <p:sldIdLst>
    <p:sldId id="331" r:id="rId2"/>
    <p:sldId id="289" r:id="rId3"/>
    <p:sldId id="323" r:id="rId4"/>
    <p:sldId id="324" r:id="rId5"/>
    <p:sldId id="314" r:id="rId6"/>
    <p:sldId id="332" r:id="rId7"/>
    <p:sldId id="320" r:id="rId8"/>
    <p:sldId id="330" r:id="rId9"/>
    <p:sldId id="319" r:id="rId10"/>
    <p:sldId id="334" r:id="rId11"/>
    <p:sldId id="333" r:id="rId12"/>
    <p:sldId id="321" r:id="rId13"/>
    <p:sldId id="329" r:id="rId14"/>
    <p:sldId id="326" r:id="rId15"/>
    <p:sldId id="310" r:id="rId16"/>
    <p:sldId id="327" r:id="rId17"/>
    <p:sldId id="328" r:id="rId18"/>
    <p:sldId id="306" r:id="rId19"/>
    <p:sldId id="311" r:id="rId20"/>
    <p:sldId id="312" r:id="rId21"/>
    <p:sldId id="308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33CC"/>
    <a:srgbClr val="006600"/>
    <a:srgbClr val="365D21"/>
    <a:srgbClr val="66FFFF"/>
    <a:srgbClr val="66FF99"/>
    <a:srgbClr val="FFCCCC"/>
    <a:srgbClr val="FF00FF"/>
    <a:srgbClr val="CCFFCC"/>
    <a:srgbClr val="0014A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-173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05.07.2020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07065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12.jpeg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10" Type="http://schemas.openxmlformats.org/officeDocument/2006/relationships/image" Target="../media/image12.jpeg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12.jpeg"/><Relationship Id="rId5" Type="http://schemas.openxmlformats.org/officeDocument/2006/relationships/audio" Target="../media/audio2.wav"/><Relationship Id="rId10" Type="http://schemas.openxmlformats.org/officeDocument/2006/relationships/audio" Target="../media/audio10.wav"/><Relationship Id="rId4" Type="http://schemas.openxmlformats.org/officeDocument/2006/relationships/audio" Target="../media/audio7.wav"/><Relationship Id="rId9" Type="http://schemas.openxmlformats.org/officeDocument/2006/relationships/audio" Target="../media/audio1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audio7.wav"/><Relationship Id="rId7" Type="http://schemas.openxmlformats.org/officeDocument/2006/relationships/image" Target="../media/image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10" Type="http://schemas.openxmlformats.org/officeDocument/2006/relationships/image" Target="../media/image12.jpeg"/><Relationship Id="rId4" Type="http://schemas.openxmlformats.org/officeDocument/2006/relationships/audio" Target="../media/audio2.wav"/><Relationship Id="rId9" Type="http://schemas.openxmlformats.org/officeDocument/2006/relationships/audio" Target="../media/audio1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2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12.jpeg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10" Type="http://schemas.openxmlformats.org/officeDocument/2006/relationships/oleObject" Target="../embeddings/oleObject1.bin"/><Relationship Id="rId4" Type="http://schemas.openxmlformats.org/officeDocument/2006/relationships/audio" Target="../media/audio7.wav"/><Relationship Id="rId9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1.wav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9.jpeg"/><Relationship Id="rId5" Type="http://schemas.openxmlformats.org/officeDocument/2006/relationships/audio" Target="../media/audio4.wav"/><Relationship Id="rId10" Type="http://schemas.openxmlformats.org/officeDocument/2006/relationships/image" Target="../media/image8.jpeg"/><Relationship Id="rId4" Type="http://schemas.openxmlformats.org/officeDocument/2006/relationships/audio" Target="../media/audio3.wav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 l="12908" t="8760" r="53395" b="6616"/>
          <a:stretch>
            <a:fillRect/>
          </a:stretch>
        </p:blipFill>
        <p:spPr bwMode="auto">
          <a:xfrm>
            <a:off x="-142908" y="1"/>
            <a:ext cx="533501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564" y="2282603"/>
            <a:ext cx="1928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643050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1892280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214678" y="1571612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ТД№2-4.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Одноатомный   идеальный газ  при давлении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температуре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занимает объем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 сжимают без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теплообмена 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окружающей средой. При этом температура повышается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работу, совершаемую газом.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3500438"/>
            <a:ext cx="3571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ат=4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endParaRPr lang="ru-RU" sz="3200" b="1" dirty="0"/>
          </a:p>
        </p:txBody>
      </p:sp>
      <p:grpSp>
        <p:nvGrpSpPr>
          <p:cNvPr id="2" name="Группа 36"/>
          <p:cNvGrpSpPr/>
          <p:nvPr/>
        </p:nvGrpSpPr>
        <p:grpSpPr>
          <a:xfrm>
            <a:off x="142844" y="2857496"/>
            <a:ext cx="2643206" cy="666880"/>
            <a:chOff x="214282" y="2857496"/>
            <a:chExt cx="1714480" cy="66688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200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=473К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57158" y="3062711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grpSp>
        <p:nvGrpSpPr>
          <p:cNvPr id="6" name="Группа 37"/>
          <p:cNvGrpSpPr/>
          <p:nvPr/>
        </p:nvGrpSpPr>
        <p:grpSpPr>
          <a:xfrm>
            <a:off x="142844" y="4071942"/>
            <a:ext cx="1714480" cy="678755"/>
            <a:chOff x="214282" y="2857496"/>
            <a:chExt cx="1714480" cy="678755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273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16533" y="307458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0" y="5877272"/>
            <a:ext cx="871543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работа, совершаемая газом составит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8,8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3995936" y="1605050"/>
            <a:ext cx="137039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1857324" y="1611093"/>
            <a:ext cx="1200635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20"/>
          <p:cNvSpPr txBox="1">
            <a:spLocks noChangeArrowheads="1"/>
          </p:cNvSpPr>
          <p:nvPr/>
        </p:nvSpPr>
        <p:spPr bwMode="auto">
          <a:xfrm>
            <a:off x="3137619" y="2533527"/>
            <a:ext cx="106815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2"/>
          <p:cNvSpPr txBox="1">
            <a:spLocks noChangeArrowheads="1"/>
          </p:cNvSpPr>
          <p:nvPr/>
        </p:nvSpPr>
        <p:spPr bwMode="auto">
          <a:xfrm>
            <a:off x="4320846" y="278449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3"/>
          <p:cNvSpPr txBox="1">
            <a:spLocks noChangeArrowheads="1"/>
          </p:cNvSpPr>
          <p:nvPr/>
        </p:nvSpPr>
        <p:spPr bwMode="auto">
          <a:xfrm>
            <a:off x="4322623" y="227687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Line 24"/>
          <p:cNvSpPr>
            <a:spLocks noChangeShapeType="1"/>
          </p:cNvSpPr>
          <p:nvPr/>
        </p:nvSpPr>
        <p:spPr bwMode="auto">
          <a:xfrm>
            <a:off x="4253310" y="2860462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5"/>
          <p:cNvSpPr txBox="1">
            <a:spLocks noChangeArrowheads="1"/>
          </p:cNvSpPr>
          <p:nvPr/>
        </p:nvSpPr>
        <p:spPr bwMode="auto">
          <a:xfrm>
            <a:off x="5117165" y="2420888"/>
            <a:ext cx="1255035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20"/>
          <p:cNvSpPr txBox="1">
            <a:spLocks noChangeArrowheads="1"/>
          </p:cNvSpPr>
          <p:nvPr/>
        </p:nvSpPr>
        <p:spPr bwMode="auto">
          <a:xfrm>
            <a:off x="3103727" y="3637015"/>
            <a:ext cx="106815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22"/>
          <p:cNvSpPr txBox="1">
            <a:spLocks noChangeArrowheads="1"/>
          </p:cNvSpPr>
          <p:nvPr/>
        </p:nvSpPr>
        <p:spPr bwMode="auto">
          <a:xfrm>
            <a:off x="4286954" y="3887980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23"/>
          <p:cNvSpPr txBox="1">
            <a:spLocks noChangeArrowheads="1"/>
          </p:cNvSpPr>
          <p:nvPr/>
        </p:nvSpPr>
        <p:spPr bwMode="auto">
          <a:xfrm>
            <a:off x="4288731" y="3380360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24"/>
          <p:cNvSpPr>
            <a:spLocks noChangeShapeType="1"/>
          </p:cNvSpPr>
          <p:nvPr/>
        </p:nvSpPr>
        <p:spPr bwMode="auto">
          <a:xfrm>
            <a:off x="4219418" y="3963950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25"/>
          <p:cNvSpPr txBox="1">
            <a:spLocks noChangeArrowheads="1"/>
          </p:cNvSpPr>
          <p:nvPr/>
        </p:nvSpPr>
        <p:spPr bwMode="auto">
          <a:xfrm>
            <a:off x="5083273" y="3524376"/>
            <a:ext cx="1255035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14"/>
          <p:cNvSpPr>
            <a:spLocks noChangeArrowheads="1"/>
          </p:cNvSpPr>
          <p:nvPr/>
        </p:nvSpPr>
        <p:spPr bwMode="auto">
          <a:xfrm>
            <a:off x="142844" y="4991800"/>
            <a:ext cx="19666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2" name="Text Box 22"/>
          <p:cNvSpPr txBox="1">
            <a:spLocks noChangeArrowheads="1"/>
          </p:cNvSpPr>
          <p:nvPr/>
        </p:nvSpPr>
        <p:spPr bwMode="auto">
          <a:xfrm>
            <a:off x="2027727" y="531389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23"/>
          <p:cNvSpPr txBox="1">
            <a:spLocks noChangeArrowheads="1"/>
          </p:cNvSpPr>
          <p:nvPr/>
        </p:nvSpPr>
        <p:spPr bwMode="auto">
          <a:xfrm>
            <a:off x="2029504" y="480627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Line 24"/>
          <p:cNvSpPr>
            <a:spLocks noChangeShapeType="1"/>
          </p:cNvSpPr>
          <p:nvPr/>
        </p:nvSpPr>
        <p:spPr bwMode="auto">
          <a:xfrm>
            <a:off x="1960191" y="5389862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25"/>
          <p:cNvSpPr txBox="1">
            <a:spLocks noChangeArrowheads="1"/>
          </p:cNvSpPr>
          <p:nvPr/>
        </p:nvSpPr>
        <p:spPr bwMode="auto">
          <a:xfrm>
            <a:off x="2824046" y="4941168"/>
            <a:ext cx="1255035" cy="79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22"/>
          <p:cNvSpPr txBox="1">
            <a:spLocks noChangeArrowheads="1"/>
          </p:cNvSpPr>
          <p:nvPr/>
        </p:nvSpPr>
        <p:spPr bwMode="auto">
          <a:xfrm>
            <a:off x="5826491" y="1848388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3"/>
          <p:cNvSpPr txBox="1">
            <a:spLocks noChangeArrowheads="1"/>
          </p:cNvSpPr>
          <p:nvPr/>
        </p:nvSpPr>
        <p:spPr bwMode="auto">
          <a:xfrm>
            <a:off x="5828268" y="1340768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5"/>
          <p:cNvSpPr txBox="1">
            <a:spLocks noChangeArrowheads="1"/>
          </p:cNvSpPr>
          <p:nvPr/>
        </p:nvSpPr>
        <p:spPr bwMode="auto">
          <a:xfrm>
            <a:off x="6622809" y="1484784"/>
            <a:ext cx="2521191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Line 24"/>
          <p:cNvSpPr>
            <a:spLocks noChangeShapeType="1"/>
          </p:cNvSpPr>
          <p:nvPr/>
        </p:nvSpPr>
        <p:spPr bwMode="auto">
          <a:xfrm>
            <a:off x="5793987" y="1908615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0"/>
          <p:cNvSpPr txBox="1">
            <a:spLocks noChangeArrowheads="1"/>
          </p:cNvSpPr>
          <p:nvPr/>
        </p:nvSpPr>
        <p:spPr bwMode="auto">
          <a:xfrm>
            <a:off x="5259912" y="1718965"/>
            <a:ext cx="53407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2357422" y="1845394"/>
            <a:ext cx="3833796" cy="3226680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40"/>
          <p:cNvGrpSpPr/>
          <p:nvPr/>
        </p:nvGrpSpPr>
        <p:grpSpPr>
          <a:xfrm rot="5400000">
            <a:off x="7608115" y="1750208"/>
            <a:ext cx="642942" cy="2000264"/>
            <a:chOff x="3000364" y="785794"/>
            <a:chExt cx="214314" cy="5674096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 w="762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43"/>
          <p:cNvGrpSpPr/>
          <p:nvPr/>
        </p:nvGrpSpPr>
        <p:grpSpPr>
          <a:xfrm>
            <a:off x="6215074" y="2442516"/>
            <a:ext cx="1066030" cy="602934"/>
            <a:chOff x="513682" y="5670874"/>
            <a:chExt cx="1066030" cy="870904"/>
          </a:xfrm>
        </p:grpSpPr>
        <p:grpSp>
          <p:nvGrpSpPr>
            <p:cNvPr id="10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47" name="Прямоугольник 4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6" name="Прямая соединительная линия 4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8430654" y="246726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572528" y="2500307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143768" y="3187390"/>
            <a:ext cx="192882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адиабатный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182678" y="2538707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 flipV="1">
            <a:off x="3500430" y="2071678"/>
            <a:ext cx="3429024" cy="65491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V="1">
            <a:off x="3428992" y="2143116"/>
            <a:ext cx="4357718" cy="172648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Скругленный прямоугольник 56"/>
          <p:cNvSpPr/>
          <p:nvPr/>
        </p:nvSpPr>
        <p:spPr>
          <a:xfrm>
            <a:off x="6143636" y="1428736"/>
            <a:ext cx="571504" cy="428628"/>
          </a:xfrm>
          <a:prstGeom prst="roundRect">
            <a:avLst/>
          </a:prstGeom>
          <a:solidFill>
            <a:schemeClr val="accent1">
              <a:alpha val="27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364088" y="5229200"/>
            <a:ext cx="377991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иСР№1 стр.31</a:t>
            </a:r>
          </a:p>
        </p:txBody>
      </p:sp>
    </p:spTree>
    <p:extLst>
      <p:ext uri="{BB962C8B-B14F-4D97-AF65-F5344CB8AC3E}">
        <p14:creationId xmlns="" xmlns:p14="http://schemas.microsoft.com/office/powerpoint/2010/main" val="3063331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6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6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1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500"/>
                            </p:stCondLst>
                            <p:childTnLst>
                              <p:par>
                                <p:cTn id="20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500"/>
                            </p:stCondLst>
                            <p:childTnLst>
                              <p:par>
                                <p:cTn id="2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2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0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22" grpId="0"/>
      <p:bldP spid="32" grpId="0"/>
      <p:bldP spid="34" grpId="0"/>
      <p:bldP spid="59" grpId="0" animBg="1"/>
      <p:bldP spid="59" grpId="1" animBg="1"/>
      <p:bldP spid="36" grpId="0" animBg="1"/>
      <p:bldP spid="60" grpId="0" animBg="1"/>
      <p:bldP spid="61" grpId="0"/>
      <p:bldP spid="62" grpId="0"/>
      <p:bldP spid="63" grpId="0"/>
      <p:bldP spid="64" grpId="0" animBg="1"/>
      <p:bldP spid="65" grpId="0"/>
      <p:bldP spid="66" grpId="0"/>
      <p:bldP spid="67" grpId="0"/>
      <p:bldP spid="68" grpId="0"/>
      <p:bldP spid="69" grpId="0" animBg="1"/>
      <p:bldP spid="70" grpId="0"/>
      <p:bldP spid="71" grpId="0"/>
      <p:bldP spid="72" grpId="0"/>
      <p:bldP spid="73" grpId="0"/>
      <p:bldP spid="74" grpId="0" animBg="1"/>
      <p:bldP spid="75" grpId="0"/>
      <p:bldP spid="76" grpId="0"/>
      <p:bldP spid="77" grpId="0"/>
      <p:bldP spid="78" grpId="0"/>
      <p:bldP spid="79" grpId="0" animBg="1"/>
      <p:bldP spid="80" grpId="0"/>
      <p:bldP spid="49" grpId="0"/>
      <p:bldP spid="49" grpId="1"/>
      <p:bldP spid="50" grpId="0"/>
      <p:bldP spid="50" grpId="1"/>
      <p:bldP spid="51" grpId="0" animBg="1"/>
      <p:bldP spid="52" grpId="0"/>
      <p:bldP spid="52" grpId="1"/>
      <p:bldP spid="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Скругленный прямоугольник 69"/>
          <p:cNvSpPr/>
          <p:nvPr/>
        </p:nvSpPr>
        <p:spPr>
          <a:xfrm>
            <a:off x="5220072" y="4797152"/>
            <a:ext cx="2071702" cy="1000132"/>
          </a:xfrm>
          <a:prstGeom prst="roundRect">
            <a:avLst/>
          </a:prstGeom>
          <a:solidFill>
            <a:schemeClr val="accent1">
              <a:alpha val="53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215074" y="1793480"/>
            <a:ext cx="2071702" cy="1000132"/>
          </a:xfrm>
          <a:prstGeom prst="roundRect">
            <a:avLst/>
          </a:prstGeom>
          <a:solidFill>
            <a:schemeClr val="accent1">
              <a:alpha val="53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214546" y="3727862"/>
            <a:ext cx="3714776" cy="1213306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ТД№1-2.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теплоты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сообщено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молю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одноатомного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газа при его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изобарном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нагревании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200 К?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314" y="2282603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моль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857496"/>
            <a:ext cx="1714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785926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965175" y="2392355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357686" y="1149380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421740" y="1142984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493046" y="1114416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2571736" y="1971143"/>
            <a:ext cx="1428323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3735092" y="2222108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3736869" y="1773863"/>
            <a:ext cx="97800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3667556" y="2298078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4531411" y="2066642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2928926" y="2828710"/>
            <a:ext cx="17859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14546" y="2900148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4633125" y="315080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4623028" y="2702557"/>
            <a:ext cx="722916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4710942" y="3226772"/>
            <a:ext cx="50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5191192" y="2959711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714612" y="4069756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3775681" y="4296660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3777458" y="3789040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24"/>
          <p:cNvSpPr>
            <a:spLocks noChangeShapeType="1"/>
          </p:cNvSpPr>
          <p:nvPr/>
        </p:nvSpPr>
        <p:spPr bwMode="auto">
          <a:xfrm>
            <a:off x="3708145" y="4364628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4572000" y="4141194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1"/>
          <p:cNvGrpSpPr/>
          <p:nvPr/>
        </p:nvGrpSpPr>
        <p:grpSpPr>
          <a:xfrm rot="5400000">
            <a:off x="7079582" y="3241676"/>
            <a:ext cx="642942" cy="1643074"/>
            <a:chOff x="3000364" y="785794"/>
            <a:chExt cx="214314" cy="5674096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35"/>
          <p:cNvGrpSpPr/>
          <p:nvPr/>
        </p:nvGrpSpPr>
        <p:grpSpPr>
          <a:xfrm>
            <a:off x="6422136" y="3753620"/>
            <a:ext cx="1066030" cy="602934"/>
            <a:chOff x="513682" y="5670874"/>
            <a:chExt cx="1066030" cy="870904"/>
          </a:xfrm>
        </p:grpSpPr>
        <p:grpSp>
          <p:nvGrpSpPr>
            <p:cNvPr id="8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8" name="Прямая соединительная линия 3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Прямоугольник 40"/>
          <p:cNvSpPr/>
          <p:nvPr/>
        </p:nvSpPr>
        <p:spPr>
          <a:xfrm>
            <a:off x="7525056" y="38259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904178" y="38123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7508210" y="4356554"/>
            <a:ext cx="428628" cy="500066"/>
            <a:chOff x="2880" y="6480"/>
            <a:chExt cx="166" cy="549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46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5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7358082" y="3284984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20"/>
          <p:cNvSpPr txBox="1">
            <a:spLocks noChangeArrowheads="1"/>
          </p:cNvSpPr>
          <p:nvPr/>
        </p:nvSpPr>
        <p:spPr bwMode="auto">
          <a:xfrm>
            <a:off x="6239012" y="2007794"/>
            <a:ext cx="1143008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>
            <a:off x="7215207" y="2222108"/>
            <a:ext cx="500066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7216983" y="1761988"/>
            <a:ext cx="42685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Line 24"/>
          <p:cNvSpPr>
            <a:spLocks noChangeShapeType="1"/>
          </p:cNvSpPr>
          <p:nvPr/>
        </p:nvSpPr>
        <p:spPr bwMode="auto">
          <a:xfrm>
            <a:off x="7286644" y="2285992"/>
            <a:ext cx="35719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643834" y="1936356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5000628" y="2071678"/>
            <a:ext cx="1428760" cy="214314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6215074" y="2643182"/>
            <a:ext cx="1571636" cy="64294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5434386" y="4940028"/>
            <a:ext cx="957251" cy="6715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3"/>
          <p:cNvSpPr txBox="1">
            <a:spLocks noChangeArrowheads="1"/>
          </p:cNvSpPr>
          <p:nvPr/>
        </p:nvSpPr>
        <p:spPr bwMode="auto">
          <a:xfrm>
            <a:off x="6349081" y="4797152"/>
            <a:ext cx="514066" cy="547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Line 24"/>
          <p:cNvSpPr>
            <a:spLocks noChangeShapeType="1"/>
          </p:cNvSpPr>
          <p:nvPr/>
        </p:nvSpPr>
        <p:spPr bwMode="auto">
          <a:xfrm>
            <a:off x="6300192" y="5301208"/>
            <a:ext cx="43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732145" y="4904403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2"/>
          <p:cNvSpPr txBox="1">
            <a:spLocks noChangeArrowheads="1"/>
          </p:cNvSpPr>
          <p:nvPr/>
        </p:nvSpPr>
        <p:spPr bwMode="auto">
          <a:xfrm>
            <a:off x="6347303" y="5197897"/>
            <a:ext cx="372967" cy="46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rot="10800000">
            <a:off x="3778932" y="1643050"/>
            <a:ext cx="1650327" cy="142876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rot="5400000" flipH="1" flipV="1">
            <a:off x="4536281" y="1893085"/>
            <a:ext cx="428629" cy="7143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364088" y="6273225"/>
            <a:ext cx="377991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иСР№1 стр.28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6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4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0"/>
                            </p:stCondLst>
                            <p:childTnLst>
                              <p:par>
                                <p:cTn id="17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600"/>
                            </p:stCondLst>
                            <p:childTnLst>
                              <p:par>
                                <p:cTn id="1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000"/>
                            </p:stCondLst>
                            <p:childTnLst>
                              <p:par>
                                <p:cTn id="2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500"/>
                            </p:stCondLst>
                            <p:childTnLst>
                              <p:par>
                                <p:cTn id="25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54" grpId="0" animBg="1"/>
      <p:bldP spid="33" grpId="0" animBg="1"/>
      <p:bldP spid="4" grpId="0"/>
      <p:bldP spid="7" grpId="0"/>
      <p:bldP spid="11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 animBg="1"/>
      <p:bldP spid="20" grpId="0"/>
      <p:bldP spid="21" grpId="0"/>
      <p:bldP spid="21" grpId="1"/>
      <p:bldP spid="22" grpId="0"/>
      <p:bldP spid="23" grpId="0"/>
      <p:bldP spid="24" grpId="0"/>
      <p:bldP spid="25" grpId="0" animBg="1"/>
      <p:bldP spid="26" grpId="0"/>
      <p:bldP spid="27" grpId="0" animBg="1"/>
      <p:bldP spid="28" grpId="0"/>
      <p:bldP spid="29" grpId="0"/>
      <p:bldP spid="30" grpId="0" animBg="1"/>
      <p:bldP spid="31" grpId="0"/>
      <p:bldP spid="41" grpId="0"/>
      <p:bldP spid="41" grpId="1"/>
      <p:bldP spid="42" grpId="0"/>
      <p:bldP spid="42" grpId="1"/>
      <p:bldP spid="48" grpId="0" animBg="1"/>
      <p:bldP spid="49" grpId="0"/>
      <p:bldP spid="50" grpId="0"/>
      <p:bldP spid="51" grpId="0"/>
      <p:bldP spid="52" grpId="0" animBg="1"/>
      <p:bldP spid="53" grpId="0"/>
      <p:bldP spid="61" grpId="0" animBg="1"/>
      <p:bldP spid="62" grpId="0"/>
      <p:bldP spid="63" grpId="0" animBg="1"/>
      <p:bldP spid="64" grpId="0"/>
      <p:bldP spid="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5572132" y="1126607"/>
            <a:ext cx="2214578" cy="714380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06" y="2568355"/>
            <a:ext cx="1928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4643446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1892280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3929058" y="1126607"/>
            <a:ext cx="17859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14678" y="1198045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-100990" y="0"/>
            <a:ext cx="935351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2-4.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Одноатомный идеальный газ при давлении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температуре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занимает объем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 расширяется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изобарически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этого  температура повышается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работу, совершаемую газом.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3500438"/>
            <a:ext cx="3571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ат=4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endParaRPr lang="ru-RU" sz="3200" b="1" dirty="0"/>
          </a:p>
        </p:txBody>
      </p:sp>
      <p:grpSp>
        <p:nvGrpSpPr>
          <p:cNvPr id="37" name="Группа 36"/>
          <p:cNvGrpSpPr/>
          <p:nvPr/>
        </p:nvGrpSpPr>
        <p:grpSpPr>
          <a:xfrm>
            <a:off x="-32" y="3119310"/>
            <a:ext cx="2643206" cy="666880"/>
            <a:chOff x="214282" y="2857496"/>
            <a:chExt cx="1714480" cy="66688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200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=473К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57158" y="3062711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142844" y="4071942"/>
            <a:ext cx="1714480" cy="678755"/>
            <a:chOff x="214282" y="2857496"/>
            <a:chExt cx="1714480" cy="678755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273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16533" y="307458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41" name="Text Box 17"/>
          <p:cNvSpPr txBox="1">
            <a:spLocks noChangeArrowheads="1"/>
          </p:cNvSpPr>
          <p:nvPr/>
        </p:nvSpPr>
        <p:spPr bwMode="auto">
          <a:xfrm>
            <a:off x="3789332" y="2206616"/>
            <a:ext cx="655383" cy="770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0"/>
          <p:cNvSpPr txBox="1">
            <a:spLocks noChangeArrowheads="1"/>
          </p:cNvSpPr>
          <p:nvPr/>
        </p:nvSpPr>
        <p:spPr bwMode="auto">
          <a:xfrm>
            <a:off x="3286116" y="2473934"/>
            <a:ext cx="786371" cy="70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1"/>
          <p:cNvSpPr txBox="1">
            <a:spLocks noChangeArrowheads="1"/>
          </p:cNvSpPr>
          <p:nvPr/>
        </p:nvSpPr>
        <p:spPr bwMode="auto">
          <a:xfrm>
            <a:off x="3287272" y="1907247"/>
            <a:ext cx="786371" cy="819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Line 22"/>
          <p:cNvSpPr>
            <a:spLocks noChangeShapeType="1"/>
          </p:cNvSpPr>
          <p:nvPr/>
        </p:nvSpPr>
        <p:spPr bwMode="auto">
          <a:xfrm>
            <a:off x="3286116" y="2502486"/>
            <a:ext cx="612906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4"/>
          <p:cNvSpPr txBox="1">
            <a:spLocks noChangeArrowheads="1"/>
          </p:cNvSpPr>
          <p:nvPr/>
        </p:nvSpPr>
        <p:spPr bwMode="auto">
          <a:xfrm>
            <a:off x="4232076" y="2479394"/>
            <a:ext cx="868022" cy="73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-2500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25"/>
          <p:cNvSpPr txBox="1">
            <a:spLocks noChangeArrowheads="1"/>
          </p:cNvSpPr>
          <p:nvPr/>
        </p:nvSpPr>
        <p:spPr bwMode="auto">
          <a:xfrm>
            <a:off x="4223140" y="1889961"/>
            <a:ext cx="866746" cy="84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Line 26"/>
          <p:cNvSpPr>
            <a:spLocks noChangeShapeType="1"/>
          </p:cNvSpPr>
          <p:nvPr/>
        </p:nvSpPr>
        <p:spPr bwMode="auto">
          <a:xfrm>
            <a:off x="4258882" y="2500306"/>
            <a:ext cx="67654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786314" y="1714488"/>
            <a:ext cx="2214578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</a:p>
          <a:p>
            <a:pPr lvl="0" algn="ctr">
              <a:spcAft>
                <a:spcPts val="1000"/>
              </a:spcAft>
            </a:pP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Гей-Люс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14"/>
          <p:cNvSpPr>
            <a:spLocks noChangeArrowheads="1"/>
          </p:cNvSpPr>
          <p:nvPr/>
        </p:nvSpPr>
        <p:spPr bwMode="auto">
          <a:xfrm>
            <a:off x="5429256" y="1071546"/>
            <a:ext cx="300039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Text Box 20"/>
          <p:cNvSpPr txBox="1">
            <a:spLocks noChangeArrowheads="1"/>
          </p:cNvSpPr>
          <p:nvPr/>
        </p:nvSpPr>
        <p:spPr bwMode="auto">
          <a:xfrm>
            <a:off x="3286116" y="3304053"/>
            <a:ext cx="1214446" cy="70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000496" y="3350078"/>
            <a:ext cx="10715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24"/>
          <p:cNvSpPr txBox="1">
            <a:spLocks noChangeArrowheads="1"/>
          </p:cNvSpPr>
          <p:nvPr/>
        </p:nvSpPr>
        <p:spPr bwMode="auto">
          <a:xfrm>
            <a:off x="4929190" y="3589805"/>
            <a:ext cx="1071570" cy="73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273</a:t>
            </a:r>
          </a:p>
        </p:txBody>
      </p:sp>
      <p:sp>
        <p:nvSpPr>
          <p:cNvPr id="53" name="Text Box 25"/>
          <p:cNvSpPr txBox="1">
            <a:spLocks noChangeArrowheads="1"/>
          </p:cNvSpPr>
          <p:nvPr/>
        </p:nvSpPr>
        <p:spPr bwMode="auto">
          <a:xfrm>
            <a:off x="4920254" y="3000372"/>
            <a:ext cx="1151944" cy="84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473</a:t>
            </a:r>
          </a:p>
        </p:txBody>
      </p:sp>
      <p:sp>
        <p:nvSpPr>
          <p:cNvPr id="54" name="Line 26"/>
          <p:cNvSpPr>
            <a:spLocks noChangeShapeType="1"/>
          </p:cNvSpPr>
          <p:nvPr/>
        </p:nvSpPr>
        <p:spPr bwMode="auto">
          <a:xfrm>
            <a:off x="4929190" y="3643314"/>
            <a:ext cx="67654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0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786446" y="3304053"/>
            <a:ext cx="357190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71670" y="4143380"/>
            <a:ext cx="914033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14"/>
          <p:cNvSpPr>
            <a:spLocks noChangeArrowheads="1"/>
          </p:cNvSpPr>
          <p:nvPr/>
        </p:nvSpPr>
        <p:spPr bwMode="auto">
          <a:xfrm>
            <a:off x="2798113" y="4155255"/>
            <a:ext cx="441709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3,5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988952" y="4179193"/>
            <a:ext cx="21550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-32" y="6191928"/>
            <a:ext cx="871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работа, совершаемая газом составит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 rot="5400000">
            <a:off x="1228918" y="1098842"/>
            <a:ext cx="642942" cy="1643074"/>
            <a:chOff x="3000364" y="785794"/>
            <a:chExt cx="214314" cy="5674096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1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571472" y="1611620"/>
            <a:ext cx="1066030" cy="602934"/>
            <a:chOff x="513682" y="5670874"/>
            <a:chExt cx="1066030" cy="870904"/>
          </a:xfrm>
        </p:grpSpPr>
        <p:grpSp>
          <p:nvGrpSpPr>
            <p:cNvPr id="63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5" name="Прямоугольник 64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6" name="Прямоугольник 65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4" name="Прямая соединительная линия 63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Прямоугольник 66"/>
          <p:cNvSpPr/>
          <p:nvPr/>
        </p:nvSpPr>
        <p:spPr>
          <a:xfrm>
            <a:off x="1674392" y="16839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053514" y="16703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857224" y="1142984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000760" y="3232615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3"/>
          <p:cNvSpPr txBox="1">
            <a:spLocks noChangeArrowheads="1"/>
          </p:cNvSpPr>
          <p:nvPr/>
        </p:nvSpPr>
        <p:spPr bwMode="auto">
          <a:xfrm>
            <a:off x="3793434" y="4892724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3"/>
          <p:cNvSpPr txBox="1">
            <a:spLocks noChangeArrowheads="1"/>
          </p:cNvSpPr>
          <p:nvPr/>
        </p:nvSpPr>
        <p:spPr bwMode="auto">
          <a:xfrm>
            <a:off x="2857488" y="4886328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1928794" y="4857760"/>
            <a:ext cx="957251" cy="6715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 Box 20"/>
          <p:cNvSpPr txBox="1">
            <a:spLocks noChangeArrowheads="1"/>
          </p:cNvSpPr>
          <p:nvPr/>
        </p:nvSpPr>
        <p:spPr bwMode="auto">
          <a:xfrm>
            <a:off x="4786314" y="4960690"/>
            <a:ext cx="1143008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2"/>
          <p:cNvSpPr txBox="1">
            <a:spLocks noChangeArrowheads="1"/>
          </p:cNvSpPr>
          <p:nvPr/>
        </p:nvSpPr>
        <p:spPr bwMode="auto">
          <a:xfrm>
            <a:off x="5762509" y="5175004"/>
            <a:ext cx="500066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 Box 23"/>
          <p:cNvSpPr txBox="1">
            <a:spLocks noChangeArrowheads="1"/>
          </p:cNvSpPr>
          <p:nvPr/>
        </p:nvSpPr>
        <p:spPr bwMode="auto">
          <a:xfrm>
            <a:off x="5764285" y="4714884"/>
            <a:ext cx="42685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4"/>
          <p:cNvSpPr>
            <a:spLocks noChangeShapeType="1"/>
          </p:cNvSpPr>
          <p:nvPr/>
        </p:nvSpPr>
        <p:spPr bwMode="auto">
          <a:xfrm>
            <a:off x="5833946" y="5246442"/>
            <a:ext cx="35719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6191136" y="4889252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 Box 3"/>
          <p:cNvSpPr txBox="1">
            <a:spLocks noChangeArrowheads="1"/>
          </p:cNvSpPr>
          <p:nvPr/>
        </p:nvSpPr>
        <p:spPr bwMode="auto">
          <a:xfrm>
            <a:off x="1928794" y="5572140"/>
            <a:ext cx="957251" cy="6715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22"/>
          <p:cNvSpPr txBox="1">
            <a:spLocks noChangeArrowheads="1"/>
          </p:cNvSpPr>
          <p:nvPr/>
        </p:nvSpPr>
        <p:spPr bwMode="auto">
          <a:xfrm>
            <a:off x="2841711" y="5830009"/>
            <a:ext cx="372967" cy="46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 Box 23"/>
          <p:cNvSpPr txBox="1">
            <a:spLocks noChangeArrowheads="1"/>
          </p:cNvSpPr>
          <p:nvPr/>
        </p:nvSpPr>
        <p:spPr bwMode="auto">
          <a:xfrm>
            <a:off x="2843489" y="5429264"/>
            <a:ext cx="514066" cy="547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Line 24"/>
          <p:cNvSpPr>
            <a:spLocks noChangeShapeType="1"/>
          </p:cNvSpPr>
          <p:nvPr/>
        </p:nvSpPr>
        <p:spPr bwMode="auto">
          <a:xfrm>
            <a:off x="2774175" y="5893916"/>
            <a:ext cx="43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3226553" y="5536515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Text Box 3"/>
          <p:cNvSpPr txBox="1">
            <a:spLocks noChangeArrowheads="1"/>
          </p:cNvSpPr>
          <p:nvPr/>
        </p:nvSpPr>
        <p:spPr bwMode="auto">
          <a:xfrm>
            <a:off x="3714744" y="5584015"/>
            <a:ext cx="571504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4143340" y="5607953"/>
            <a:ext cx="2143172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1,5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 Box 3"/>
          <p:cNvSpPr txBox="1">
            <a:spLocks noChangeArrowheads="1"/>
          </p:cNvSpPr>
          <p:nvPr/>
        </p:nvSpPr>
        <p:spPr bwMode="auto">
          <a:xfrm>
            <a:off x="2214546" y="2143116"/>
            <a:ext cx="785818" cy="57150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9" name="Group 9"/>
          <p:cNvGrpSpPr>
            <a:grpSpLocks/>
          </p:cNvGrpSpPr>
          <p:nvPr/>
        </p:nvGrpSpPr>
        <p:grpSpPr bwMode="auto">
          <a:xfrm>
            <a:off x="1657546" y="2214554"/>
            <a:ext cx="428628" cy="500066"/>
            <a:chOff x="2880" y="6480"/>
            <a:chExt cx="166" cy="549"/>
          </a:xfrm>
        </p:grpSpPr>
        <p:grpSp>
          <p:nvGrpSpPr>
            <p:cNvPr id="70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72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2" name="Text Box 3"/>
          <p:cNvSpPr txBox="1">
            <a:spLocks noChangeArrowheads="1"/>
          </p:cNvSpPr>
          <p:nvPr/>
        </p:nvSpPr>
        <p:spPr bwMode="auto">
          <a:xfrm>
            <a:off x="6357950" y="5733256"/>
            <a:ext cx="2786050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и ср-1Стр.31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515D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70C07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6000"/>
                            </p:stCondLst>
                            <p:childTnLst>
                              <p:par>
                                <p:cTn id="19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2000"/>
                            </p:stCondLst>
                            <p:childTnLst>
                              <p:par>
                                <p:cTn id="2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000"/>
                            </p:stCondLst>
                            <p:childTnLst>
                              <p:par>
                                <p:cTn id="2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80111E-6 L -0.46302 -0.50092 " pathEditMode="relative" rAng="0" ptsTypes="AA">
                                      <p:cBhvr>
                                        <p:cTn id="29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" y="-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" grpId="0"/>
      <p:bldP spid="11" grpId="0" animBg="1"/>
      <p:bldP spid="21" grpId="0"/>
      <p:bldP spid="22" grpId="0"/>
      <p:bldP spid="32" grpId="0"/>
      <p:bldP spid="34" grpId="0"/>
      <p:bldP spid="41" grpId="0"/>
      <p:bldP spid="42" grpId="0"/>
      <p:bldP spid="43" grpId="0"/>
      <p:bldP spid="44" grpId="0" animBg="1"/>
      <p:bldP spid="45" grpId="0"/>
      <p:bldP spid="46" grpId="0"/>
      <p:bldP spid="47" grpId="0" animBg="1"/>
      <p:bldP spid="48" grpId="0"/>
      <p:bldP spid="49" grpId="0"/>
      <p:bldP spid="50" grpId="0"/>
      <p:bldP spid="51" grpId="0"/>
      <p:bldP spid="52" grpId="0"/>
      <p:bldP spid="53" grpId="0"/>
      <p:bldP spid="54" grpId="0" animBg="1"/>
      <p:bldP spid="55" grpId="0" animBg="1"/>
      <p:bldP spid="56" grpId="0" animBg="1"/>
      <p:bldP spid="57" grpId="0" animBg="1"/>
      <p:bldP spid="58" grpId="0"/>
      <p:bldP spid="59" grpId="0"/>
      <p:bldP spid="59" grpId="1"/>
      <p:bldP spid="67" grpId="0"/>
      <p:bldP spid="67" grpId="1"/>
      <p:bldP spid="68" grpId="0"/>
      <p:bldP spid="68" grpId="1"/>
      <p:bldP spid="74" grpId="0" animBg="1"/>
      <p:bldP spid="75" grpId="0"/>
      <p:bldP spid="76" grpId="0" animBg="1"/>
      <p:bldP spid="77" grpId="0" animBg="1"/>
      <p:bldP spid="78" grpId="0" animBg="1"/>
      <p:bldP spid="79" grpId="0"/>
      <p:bldP spid="80" grpId="0"/>
      <p:bldP spid="81" grpId="0"/>
      <p:bldP spid="82" grpId="0" animBg="1"/>
      <p:bldP spid="83" grpId="0"/>
      <p:bldP spid="84" grpId="0" animBg="1"/>
      <p:bldP spid="85" grpId="0"/>
      <p:bldP spid="86" grpId="0"/>
      <p:bldP spid="87" grpId="0" animBg="1"/>
      <p:bldP spid="88" grpId="0"/>
      <p:bldP spid="89" grpId="0" animBg="1"/>
      <p:bldP spid="90" grpId="0" animBg="1"/>
      <p:bldP spid="90" grpId="1" animBg="1"/>
      <p:bldP spid="9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7" cstate="print"/>
          <a:srcRect l="13961" t="14049" r="54448" b="78899"/>
          <a:stretch>
            <a:fillRect/>
          </a:stretch>
        </p:blipFill>
        <p:spPr bwMode="auto">
          <a:xfrm>
            <a:off x="-32" y="142876"/>
            <a:ext cx="9144032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1568223"/>
            <a:ext cx="342899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200кПа=2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2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28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214554"/>
            <a:ext cx="214314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06" y="1139595"/>
            <a:ext cx="2643206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0,26 МДж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857496"/>
            <a:ext cx="214314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=?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7508210" y="1257292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6572264" y="1250896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5643570" y="1222328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2"/>
          <p:cNvGrpSpPr/>
          <p:nvPr/>
        </p:nvGrpSpPr>
        <p:grpSpPr>
          <a:xfrm rot="5400000">
            <a:off x="4086438" y="1170280"/>
            <a:ext cx="642942" cy="1643074"/>
            <a:chOff x="3000364" y="785794"/>
            <a:chExt cx="214314" cy="5674096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8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25"/>
          <p:cNvGrpSpPr/>
          <p:nvPr/>
        </p:nvGrpSpPr>
        <p:grpSpPr>
          <a:xfrm>
            <a:off x="3428992" y="1683058"/>
            <a:ext cx="1066030" cy="602934"/>
            <a:chOff x="513682" y="5670874"/>
            <a:chExt cx="1066030" cy="870904"/>
          </a:xfrm>
        </p:grpSpPr>
        <p:grpSp>
          <p:nvGrpSpPr>
            <p:cNvPr id="9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28" name="Прямая соединительная линия 2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Прямоугольник 30"/>
          <p:cNvSpPr/>
          <p:nvPr/>
        </p:nvSpPr>
        <p:spPr>
          <a:xfrm>
            <a:off x="4531912" y="175543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911034" y="174178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4515066" y="2285992"/>
            <a:ext cx="428628" cy="500066"/>
            <a:chOff x="2880" y="6480"/>
            <a:chExt cx="166" cy="549"/>
          </a:xfrm>
        </p:grpSpPr>
        <p:grpSp>
          <p:nvGrpSpPr>
            <p:cNvPr id="11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36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5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3500430" y="1142984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14"/>
          <p:cNvSpPr>
            <a:spLocks noChangeArrowheads="1"/>
          </p:cNvSpPr>
          <p:nvPr/>
        </p:nvSpPr>
        <p:spPr bwMode="auto">
          <a:xfrm>
            <a:off x="6572264" y="1802303"/>
            <a:ext cx="17859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500694" y="1873741"/>
            <a:ext cx="12435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571736" y="2857496"/>
            <a:ext cx="45005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6941329" y="2928934"/>
            <a:ext cx="1643074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Дж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3"/>
          <p:cNvSpPr txBox="1">
            <a:spLocks noChangeArrowheads="1"/>
          </p:cNvSpPr>
          <p:nvPr/>
        </p:nvSpPr>
        <p:spPr bwMode="auto">
          <a:xfrm>
            <a:off x="2571736" y="3857628"/>
            <a:ext cx="2571768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26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Дж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3"/>
          <p:cNvSpPr txBox="1">
            <a:spLocks noChangeArrowheads="1"/>
          </p:cNvSpPr>
          <p:nvPr/>
        </p:nvSpPr>
        <p:spPr bwMode="auto">
          <a:xfrm>
            <a:off x="5143504" y="3786190"/>
            <a:ext cx="214314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Дж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3"/>
          <p:cNvSpPr txBox="1">
            <a:spLocks noChangeArrowheads="1"/>
          </p:cNvSpPr>
          <p:nvPr/>
        </p:nvSpPr>
        <p:spPr bwMode="auto">
          <a:xfrm>
            <a:off x="7215206" y="3726627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3"/>
          <p:cNvSpPr txBox="1">
            <a:spLocks noChangeArrowheads="1"/>
          </p:cNvSpPr>
          <p:nvPr/>
        </p:nvSpPr>
        <p:spPr bwMode="auto">
          <a:xfrm>
            <a:off x="2571736" y="4638816"/>
            <a:ext cx="3000396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260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Дж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3"/>
          <p:cNvSpPr txBox="1">
            <a:spLocks noChangeArrowheads="1"/>
          </p:cNvSpPr>
          <p:nvPr/>
        </p:nvSpPr>
        <p:spPr bwMode="auto">
          <a:xfrm>
            <a:off x="5358006" y="4614878"/>
            <a:ext cx="214314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Дж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3"/>
          <p:cNvSpPr txBox="1">
            <a:spLocks noChangeArrowheads="1"/>
          </p:cNvSpPr>
          <p:nvPr/>
        </p:nvSpPr>
        <p:spPr bwMode="auto">
          <a:xfrm>
            <a:off x="7346207" y="4543440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6072198" y="5733256"/>
            <a:ext cx="3071802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и ср-1Стр.28</a:t>
            </a:r>
          </a:p>
        </p:txBody>
      </p:sp>
      <p:sp>
        <p:nvSpPr>
          <p:cNvPr id="46" name="Text Box 3"/>
          <p:cNvSpPr txBox="1">
            <a:spLocks noChangeArrowheads="1"/>
          </p:cNvSpPr>
          <p:nvPr/>
        </p:nvSpPr>
        <p:spPr bwMode="auto">
          <a:xfrm>
            <a:off x="8358214" y="714356"/>
            <a:ext cx="785786" cy="571504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1-2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08048E-6 L 0.72032 0.00416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4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20" grpId="0" animBg="1"/>
      <p:bldP spid="21" grpId="0" animBg="1"/>
      <p:bldP spid="22" grpId="0" animBg="1"/>
      <p:bldP spid="31" grpId="0"/>
      <p:bldP spid="31" grpId="1"/>
      <p:bldP spid="32" grpId="0"/>
      <p:bldP spid="32" grpId="1"/>
      <p:bldP spid="38" grpId="0" animBg="1"/>
      <p:bldP spid="39" grpId="0"/>
      <p:bldP spid="39" grpId="1"/>
      <p:bldP spid="40" grpId="0"/>
      <p:bldP spid="41" grpId="0"/>
      <p:bldP spid="43" grpId="0" animBg="1"/>
      <p:bldP spid="44" grpId="0" animBg="1"/>
      <p:bldP spid="45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Скругленный прямоугольник 69"/>
          <p:cNvSpPr/>
          <p:nvPr/>
        </p:nvSpPr>
        <p:spPr>
          <a:xfrm>
            <a:off x="1714480" y="5429264"/>
            <a:ext cx="2071702" cy="1000132"/>
          </a:xfrm>
          <a:prstGeom prst="roundRect">
            <a:avLst/>
          </a:prstGeom>
          <a:solidFill>
            <a:schemeClr val="accent1">
              <a:alpha val="53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6215074" y="1793480"/>
            <a:ext cx="2071702" cy="1000132"/>
          </a:xfrm>
          <a:prstGeom prst="roundRect">
            <a:avLst/>
          </a:prstGeom>
          <a:solidFill>
            <a:schemeClr val="accent1">
              <a:alpha val="53000"/>
            </a:schemeClr>
          </a:solidFill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214546" y="3929066"/>
            <a:ext cx="3714776" cy="1357322"/>
          </a:xfrm>
          <a:prstGeom prst="roundRect">
            <a:avLst/>
          </a:prstGeom>
          <a:solidFill>
            <a:schemeClr val="accent1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теплоты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сообщено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молю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одноатомного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газа при его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изобарном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нагревании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200 К?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314" y="2282603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моль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857496"/>
            <a:ext cx="1714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b="1" dirty="0">
              <a:solidFill>
                <a:srgbClr val="000099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785926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965175" y="2392355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357686" y="1149380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421740" y="1142984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493046" y="1114416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2571736" y="1971143"/>
            <a:ext cx="1428323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3735092" y="2222108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3736869" y="1773863"/>
            <a:ext cx="978007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3667556" y="2298078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4531411" y="2066642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2928926" y="2828710"/>
            <a:ext cx="17859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14546" y="2900148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4633125" y="315080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4623028" y="2702557"/>
            <a:ext cx="722916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4710942" y="3226772"/>
            <a:ext cx="504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5191192" y="2959711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714612" y="4286256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3775681" y="4513160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3"/>
          <p:cNvSpPr txBox="1">
            <a:spLocks noChangeArrowheads="1"/>
          </p:cNvSpPr>
          <p:nvPr/>
        </p:nvSpPr>
        <p:spPr bwMode="auto">
          <a:xfrm>
            <a:off x="3777458" y="4005540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24"/>
          <p:cNvSpPr>
            <a:spLocks noChangeShapeType="1"/>
          </p:cNvSpPr>
          <p:nvPr/>
        </p:nvSpPr>
        <p:spPr bwMode="auto">
          <a:xfrm>
            <a:off x="3708145" y="4589130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4572000" y="4357694"/>
            <a:ext cx="125503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 rot="5400000">
            <a:off x="7079582" y="3813486"/>
            <a:ext cx="642942" cy="1643074"/>
            <a:chOff x="3000364" y="785794"/>
            <a:chExt cx="214314" cy="5674096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6422136" y="4326264"/>
            <a:ext cx="1066030" cy="602934"/>
            <a:chOff x="513682" y="5670874"/>
            <a:chExt cx="1066030" cy="870904"/>
          </a:xfrm>
        </p:grpSpPr>
        <p:grpSp>
          <p:nvGrpSpPr>
            <p:cNvPr id="37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38" name="Прямая соединительная линия 37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Прямоугольник 40"/>
          <p:cNvSpPr/>
          <p:nvPr/>
        </p:nvSpPr>
        <p:spPr>
          <a:xfrm>
            <a:off x="7525056" y="4398638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904178" y="438499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43" name="Group 9"/>
          <p:cNvGrpSpPr>
            <a:grpSpLocks/>
          </p:cNvGrpSpPr>
          <p:nvPr/>
        </p:nvGrpSpPr>
        <p:grpSpPr bwMode="auto">
          <a:xfrm>
            <a:off x="7508210" y="4929198"/>
            <a:ext cx="428628" cy="500066"/>
            <a:chOff x="2880" y="6480"/>
            <a:chExt cx="166" cy="549"/>
          </a:xfrm>
        </p:grpSpPr>
        <p:grpSp>
          <p:nvGrpSpPr>
            <p:cNvPr id="44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46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5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7358082" y="3857628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20"/>
          <p:cNvSpPr txBox="1">
            <a:spLocks noChangeArrowheads="1"/>
          </p:cNvSpPr>
          <p:nvPr/>
        </p:nvSpPr>
        <p:spPr bwMode="auto">
          <a:xfrm>
            <a:off x="6239012" y="2007794"/>
            <a:ext cx="1143008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>
            <a:off x="7215207" y="2222108"/>
            <a:ext cx="500066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3"/>
          <p:cNvSpPr txBox="1">
            <a:spLocks noChangeArrowheads="1"/>
          </p:cNvSpPr>
          <p:nvPr/>
        </p:nvSpPr>
        <p:spPr bwMode="auto">
          <a:xfrm>
            <a:off x="7216983" y="1761988"/>
            <a:ext cx="42685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Line 24"/>
          <p:cNvSpPr>
            <a:spLocks noChangeShapeType="1"/>
          </p:cNvSpPr>
          <p:nvPr/>
        </p:nvSpPr>
        <p:spPr bwMode="auto">
          <a:xfrm>
            <a:off x="7286644" y="2285992"/>
            <a:ext cx="35719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7643834" y="1936356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5000628" y="2071678"/>
            <a:ext cx="1428760" cy="214314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6215074" y="2643182"/>
            <a:ext cx="1571636" cy="64294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1928794" y="5572140"/>
            <a:ext cx="957251" cy="67151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3"/>
          <p:cNvSpPr txBox="1">
            <a:spLocks noChangeArrowheads="1"/>
          </p:cNvSpPr>
          <p:nvPr/>
        </p:nvSpPr>
        <p:spPr bwMode="auto">
          <a:xfrm>
            <a:off x="2843489" y="5429264"/>
            <a:ext cx="514066" cy="547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Line 24"/>
          <p:cNvSpPr>
            <a:spLocks noChangeShapeType="1"/>
          </p:cNvSpPr>
          <p:nvPr/>
        </p:nvSpPr>
        <p:spPr bwMode="auto">
          <a:xfrm>
            <a:off x="2774175" y="5893916"/>
            <a:ext cx="432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226553" y="5536515"/>
            <a:ext cx="5918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2"/>
          <p:cNvSpPr txBox="1">
            <a:spLocks noChangeArrowheads="1"/>
          </p:cNvSpPr>
          <p:nvPr/>
        </p:nvSpPr>
        <p:spPr bwMode="auto">
          <a:xfrm>
            <a:off x="2841711" y="5830009"/>
            <a:ext cx="372967" cy="468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rot="10800000">
            <a:off x="3778932" y="1643050"/>
            <a:ext cx="1650327" cy="142876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rot="5400000" flipH="1" flipV="1">
            <a:off x="4536281" y="1893085"/>
            <a:ext cx="428629" cy="7143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6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4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0"/>
                            </p:stCondLst>
                            <p:childTnLst>
                              <p:par>
                                <p:cTn id="1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0"/>
                            </p:stCondLst>
                            <p:childTnLst>
                              <p:par>
                                <p:cTn id="17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600"/>
                            </p:stCondLst>
                            <p:childTnLst>
                              <p:par>
                                <p:cTn id="1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2000"/>
                            </p:stCondLst>
                            <p:childTnLst>
                              <p:par>
                                <p:cTn id="2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500"/>
                            </p:stCondLst>
                            <p:childTnLst>
                              <p:par>
                                <p:cTn id="25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54" grpId="0" animBg="1"/>
      <p:bldP spid="33" grpId="0" animBg="1"/>
      <p:bldP spid="4" grpId="0"/>
      <p:bldP spid="7" grpId="0"/>
      <p:bldP spid="11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 animBg="1"/>
      <p:bldP spid="20" grpId="0"/>
      <p:bldP spid="21" grpId="0"/>
      <p:bldP spid="21" grpId="1"/>
      <p:bldP spid="22" grpId="0"/>
      <p:bldP spid="23" grpId="0"/>
      <p:bldP spid="24" grpId="0"/>
      <p:bldP spid="25" grpId="0" animBg="1"/>
      <p:bldP spid="26" grpId="0"/>
      <p:bldP spid="27" grpId="0" animBg="1"/>
      <p:bldP spid="28" grpId="0"/>
      <p:bldP spid="29" grpId="0"/>
      <p:bldP spid="30" grpId="0" animBg="1"/>
      <p:bldP spid="31" grpId="0"/>
      <p:bldP spid="41" grpId="0"/>
      <p:bldP spid="41" grpId="1"/>
      <p:bldP spid="42" grpId="0"/>
      <p:bldP spid="42" grpId="1"/>
      <p:bldP spid="48" grpId="0" animBg="1"/>
      <p:bldP spid="49" grpId="0"/>
      <p:bldP spid="50" grpId="0"/>
      <p:bldP spid="51" grpId="0"/>
      <p:bldP spid="52" grpId="0" animBg="1"/>
      <p:bldP spid="53" grpId="0"/>
      <p:bldP spid="61" grpId="0" animBg="1"/>
      <p:bldP spid="62" grpId="0"/>
      <p:bldP spid="63" grpId="0" animBg="1"/>
      <p:bldP spid="64" grpId="0"/>
      <p:bldP spid="6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ова связь между теплоёмкостями газа при постоянном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давлении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при постоянном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объёме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293500" y="963634"/>
            <a:ext cx="100013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357554" y="957238"/>
            <a:ext cx="1071570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428860" y="928670"/>
            <a:ext cx="957251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2690862" y="317455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2692639" y="266693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2714612" y="3207659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3558619" y="2933411"/>
            <a:ext cx="1084819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1714481" y="4167318"/>
            <a:ext cx="714380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1714292" y="3691190"/>
            <a:ext cx="641165" cy="57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>
            <a:off x="1714480" y="4218207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2674023" y="3932455"/>
            <a:ext cx="1469349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-71470" y="2921719"/>
            <a:ext cx="1643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14"/>
          <p:cNvSpPr>
            <a:spLocks noChangeArrowheads="1"/>
          </p:cNvSpPr>
          <p:nvPr/>
        </p:nvSpPr>
        <p:spPr bwMode="auto">
          <a:xfrm>
            <a:off x="1345603" y="2913670"/>
            <a:ext cx="15001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V+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1406" y="3861017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929058" y="3854239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07285" y="4123019"/>
            <a:ext cx="285752" cy="35719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928794" y="3861017"/>
            <a:ext cx="285752" cy="35719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500562" y="4075331"/>
            <a:ext cx="285752" cy="35719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000100" y="4075331"/>
            <a:ext cx="500066" cy="3571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143240" y="4063456"/>
            <a:ext cx="500066" cy="3571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857752" y="4039518"/>
            <a:ext cx="500066" cy="35719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142976" y="4929198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Line 24"/>
          <p:cNvSpPr>
            <a:spLocks noChangeShapeType="1"/>
          </p:cNvSpPr>
          <p:nvPr/>
        </p:nvSpPr>
        <p:spPr bwMode="auto">
          <a:xfrm>
            <a:off x="1857356" y="5286388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2"/>
          <p:cNvSpPr txBox="1">
            <a:spLocks noChangeArrowheads="1"/>
          </p:cNvSpPr>
          <p:nvPr/>
        </p:nvSpPr>
        <p:spPr bwMode="auto">
          <a:xfrm>
            <a:off x="1857357" y="5286388"/>
            <a:ext cx="714380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25"/>
          <p:cNvSpPr txBox="1">
            <a:spLocks noChangeArrowheads="1"/>
          </p:cNvSpPr>
          <p:nvPr/>
        </p:nvSpPr>
        <p:spPr bwMode="auto">
          <a:xfrm>
            <a:off x="2000232" y="4714884"/>
            <a:ext cx="500066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5"/>
          <p:cNvSpPr txBox="1">
            <a:spLocks noChangeArrowheads="1"/>
          </p:cNvSpPr>
          <p:nvPr/>
        </p:nvSpPr>
        <p:spPr bwMode="auto">
          <a:xfrm>
            <a:off x="2857488" y="5000636"/>
            <a:ext cx="35719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214678" y="4929198"/>
            <a:ext cx="714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 rot="5400000">
            <a:off x="871728" y="1098842"/>
            <a:ext cx="642942" cy="1643074"/>
            <a:chOff x="3000364" y="785794"/>
            <a:chExt cx="214314" cy="5674096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7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214282" y="1611620"/>
            <a:ext cx="1066030" cy="602934"/>
            <a:chOff x="513682" y="5670874"/>
            <a:chExt cx="1066030" cy="870904"/>
          </a:xfrm>
        </p:grpSpPr>
        <p:grpSp>
          <p:nvGrpSpPr>
            <p:cNvPr id="53" name="Группа 126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55" name="Прямоугольник 54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6" name="Прямоугольник 55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4" name="Прямая соединительная линия 53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Группа 56"/>
          <p:cNvGrpSpPr/>
          <p:nvPr/>
        </p:nvGrpSpPr>
        <p:grpSpPr>
          <a:xfrm rot="5400000">
            <a:off x="7429520" y="1142984"/>
            <a:ext cx="642942" cy="1643074"/>
            <a:chOff x="3000364" y="785794"/>
            <a:chExt cx="214314" cy="5674096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7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6357950" y="1670346"/>
            <a:ext cx="1066030" cy="602934"/>
            <a:chOff x="513682" y="5670874"/>
            <a:chExt cx="1066030" cy="870904"/>
          </a:xfrm>
        </p:grpSpPr>
        <p:grpSp>
          <p:nvGrpSpPr>
            <p:cNvPr id="61" name="Группа 134"/>
            <p:cNvGrpSpPr/>
            <p:nvPr/>
          </p:nvGrpSpPr>
          <p:grpSpPr>
            <a:xfrm>
              <a:off x="651050" y="5670874"/>
              <a:ext cx="928662" cy="870904"/>
              <a:chOff x="0" y="5643578"/>
              <a:chExt cx="928662" cy="870904"/>
            </a:xfrm>
          </p:grpSpPr>
          <p:sp>
            <p:nvSpPr>
              <p:cNvPr id="63" name="Прямоугольник 62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Прямоугольник 63"/>
              <p:cNvSpPr/>
              <p:nvPr/>
            </p:nvSpPr>
            <p:spPr>
              <a:xfrm>
                <a:off x="0" y="5643578"/>
                <a:ext cx="626096" cy="85725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2" name="Прямая соединительная линия 61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Прямоугольник 64"/>
          <p:cNvSpPr/>
          <p:nvPr/>
        </p:nvSpPr>
        <p:spPr>
          <a:xfrm>
            <a:off x="1317202" y="168399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696324" y="16703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786710" y="171448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111240" y="171448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69" name="Group 9"/>
          <p:cNvGrpSpPr>
            <a:grpSpLocks/>
          </p:cNvGrpSpPr>
          <p:nvPr/>
        </p:nvGrpSpPr>
        <p:grpSpPr bwMode="auto">
          <a:xfrm>
            <a:off x="1300356" y="2214554"/>
            <a:ext cx="428628" cy="500066"/>
            <a:chOff x="2880" y="6480"/>
            <a:chExt cx="166" cy="549"/>
          </a:xfrm>
        </p:grpSpPr>
        <p:grpSp>
          <p:nvGrpSpPr>
            <p:cNvPr id="70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72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285720" y="1071546"/>
            <a:ext cx="157163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барный</a:t>
            </a:r>
            <a:endParaRPr lang="ru-RU" sz="20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7143768" y="1100064"/>
            <a:ext cx="142876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хорный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072066" y="2643182"/>
            <a:ext cx="17859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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T=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2"/>
          <p:cNvSpPr txBox="1">
            <a:spLocks noChangeArrowheads="1"/>
          </p:cNvSpPr>
          <p:nvPr/>
        </p:nvSpPr>
        <p:spPr bwMode="auto">
          <a:xfrm>
            <a:off x="6776077" y="3007926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3"/>
          <p:cNvSpPr txBox="1">
            <a:spLocks noChangeArrowheads="1"/>
          </p:cNvSpPr>
          <p:nvPr/>
        </p:nvSpPr>
        <p:spPr bwMode="auto">
          <a:xfrm>
            <a:off x="6777854" y="2500306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Line 24"/>
          <p:cNvSpPr>
            <a:spLocks noChangeShapeType="1"/>
          </p:cNvSpPr>
          <p:nvPr/>
        </p:nvSpPr>
        <p:spPr bwMode="auto">
          <a:xfrm>
            <a:off x="6799827" y="3041033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5"/>
          <p:cNvSpPr txBox="1">
            <a:spLocks noChangeArrowheads="1"/>
          </p:cNvSpPr>
          <p:nvPr/>
        </p:nvSpPr>
        <p:spPr bwMode="auto">
          <a:xfrm>
            <a:off x="7643834" y="2714620"/>
            <a:ext cx="1084819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2" name="Прямая со стрелкой 81"/>
          <p:cNvCxnSpPr/>
          <p:nvPr/>
        </p:nvCxnSpPr>
        <p:spPr>
          <a:xfrm rot="5400000">
            <a:off x="1857356" y="1428736"/>
            <a:ext cx="1714512" cy="1714512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 rot="5400000">
            <a:off x="3143240" y="1428736"/>
            <a:ext cx="1428760" cy="14287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>
            <a:off x="5072066" y="1428736"/>
            <a:ext cx="2428892" cy="135732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 Box 3"/>
          <p:cNvSpPr txBox="1">
            <a:spLocks noChangeArrowheads="1"/>
          </p:cNvSpPr>
          <p:nvPr/>
        </p:nvSpPr>
        <p:spPr bwMode="auto">
          <a:xfrm>
            <a:off x="5643570" y="1285860"/>
            <a:ext cx="1200635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0" name="Прямая со стрелкой 89"/>
          <p:cNvCxnSpPr/>
          <p:nvPr/>
        </p:nvCxnSpPr>
        <p:spPr>
          <a:xfrm rot="16200000" flipH="1">
            <a:off x="3643306" y="3357562"/>
            <a:ext cx="642942" cy="64294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rot="16200000" flipH="1">
            <a:off x="1714480" y="3429000"/>
            <a:ext cx="642942" cy="64294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32 0.00231 L -0.05573 0.0002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10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6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08048E-6 L 0.72032 0.00416 " pathEditMode="relative" rAng="0" ptsTypes="AA">
                                      <p:cBhvr>
                                        <p:cTn id="12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5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6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500"/>
                            </p:stCondLst>
                            <p:childTnLst>
                              <p:par>
                                <p:cTn id="19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000"/>
                            </p:stCondLst>
                            <p:childTnLst>
                              <p:par>
                                <p:cTn id="2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000"/>
                            </p:stCondLst>
                            <p:childTnLst>
                              <p:par>
                                <p:cTn id="2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500"/>
                            </p:stCondLst>
                            <p:childTnLst>
                              <p:par>
                                <p:cTn id="26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2500"/>
                            </p:stCondLst>
                            <p:childTnLst>
                              <p:par>
                                <p:cTn id="2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3500"/>
                            </p:stCondLst>
                            <p:childTnLst>
                              <p:par>
                                <p:cTn id="2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/>
      <p:bldP spid="18" grpId="0"/>
      <p:bldP spid="19" grpId="0" animBg="1"/>
      <p:bldP spid="20" grpId="0"/>
      <p:bldP spid="23" grpId="0"/>
      <p:bldP spid="24" grpId="0"/>
      <p:bldP spid="25" grpId="0" animBg="1"/>
      <p:bldP spid="26" grpId="0"/>
      <p:bldP spid="32" grpId="0"/>
      <p:bldP spid="34" grpId="0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/>
      <p:bldP spid="44" grpId="0" animBg="1"/>
      <p:bldP spid="45" grpId="0"/>
      <p:bldP spid="46" grpId="0"/>
      <p:bldP spid="47" grpId="0"/>
      <p:bldP spid="48" grpId="0"/>
      <p:bldP spid="65" grpId="0"/>
      <p:bldP spid="65" grpId="1"/>
      <p:bldP spid="66" grpId="0"/>
      <p:bldP spid="66" grpId="1"/>
      <p:bldP spid="67" grpId="0"/>
      <p:bldP spid="67" grpId="1"/>
      <p:bldP spid="68" grpId="0"/>
      <p:bldP spid="68" grpId="1"/>
      <p:bldP spid="74" grpId="0" animBg="1"/>
      <p:bldP spid="75" grpId="0" animBg="1"/>
      <p:bldP spid="76" grpId="0"/>
      <p:bldP spid="77" grpId="0"/>
      <p:bldP spid="78" grpId="0"/>
      <p:bldP spid="79" grpId="0" animBg="1"/>
      <p:bldP spid="80" grpId="0"/>
      <p:bldP spid="8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564" y="2282603"/>
            <a:ext cx="1928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1643050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5400000" flipH="1" flipV="1">
            <a:off x="1892280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214678" y="1571612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4-4б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Одноатомный   идеальный газ  при давлении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температуре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занимает объем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 сжимают без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теплообмена 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окружающей средой. При этом температура повышается до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 работу, совершаемую газом.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3500438"/>
            <a:ext cx="35718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p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ат=4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</a:t>
            </a:r>
            <a:endParaRPr lang="ru-RU" sz="3200" b="1" dirty="0"/>
          </a:p>
        </p:txBody>
      </p:sp>
      <p:grpSp>
        <p:nvGrpSpPr>
          <p:cNvPr id="37" name="Группа 36"/>
          <p:cNvGrpSpPr/>
          <p:nvPr/>
        </p:nvGrpSpPr>
        <p:grpSpPr>
          <a:xfrm>
            <a:off x="142844" y="2857496"/>
            <a:ext cx="2643206" cy="666880"/>
            <a:chOff x="214282" y="2857496"/>
            <a:chExt cx="1714480" cy="66688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200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=473К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357158" y="3062711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142844" y="4071942"/>
            <a:ext cx="1714480" cy="678755"/>
            <a:chOff x="214282" y="2857496"/>
            <a:chExt cx="1714480" cy="678755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214282" y="2857496"/>
              <a:ext cx="17144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273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16533" y="307458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285720" y="6191928"/>
            <a:ext cx="8715436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работа, совершаемая газом составит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8,8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3995936" y="1605050"/>
            <a:ext cx="1370392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1857324" y="1611093"/>
            <a:ext cx="1200635" cy="67151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20"/>
          <p:cNvSpPr txBox="1">
            <a:spLocks noChangeArrowheads="1"/>
          </p:cNvSpPr>
          <p:nvPr/>
        </p:nvSpPr>
        <p:spPr bwMode="auto">
          <a:xfrm>
            <a:off x="3137619" y="2533527"/>
            <a:ext cx="106815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2"/>
          <p:cNvSpPr txBox="1">
            <a:spLocks noChangeArrowheads="1"/>
          </p:cNvSpPr>
          <p:nvPr/>
        </p:nvSpPr>
        <p:spPr bwMode="auto">
          <a:xfrm>
            <a:off x="4320846" y="278449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3"/>
          <p:cNvSpPr txBox="1">
            <a:spLocks noChangeArrowheads="1"/>
          </p:cNvSpPr>
          <p:nvPr/>
        </p:nvSpPr>
        <p:spPr bwMode="auto">
          <a:xfrm>
            <a:off x="4322623" y="227687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Line 24"/>
          <p:cNvSpPr>
            <a:spLocks noChangeShapeType="1"/>
          </p:cNvSpPr>
          <p:nvPr/>
        </p:nvSpPr>
        <p:spPr bwMode="auto">
          <a:xfrm>
            <a:off x="4253310" y="2860462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25"/>
          <p:cNvSpPr txBox="1">
            <a:spLocks noChangeArrowheads="1"/>
          </p:cNvSpPr>
          <p:nvPr/>
        </p:nvSpPr>
        <p:spPr bwMode="auto">
          <a:xfrm>
            <a:off x="5117165" y="2420888"/>
            <a:ext cx="1255035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20"/>
          <p:cNvSpPr txBox="1">
            <a:spLocks noChangeArrowheads="1"/>
          </p:cNvSpPr>
          <p:nvPr/>
        </p:nvSpPr>
        <p:spPr bwMode="auto">
          <a:xfrm>
            <a:off x="3103727" y="3637015"/>
            <a:ext cx="1068150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22"/>
          <p:cNvSpPr txBox="1">
            <a:spLocks noChangeArrowheads="1"/>
          </p:cNvSpPr>
          <p:nvPr/>
        </p:nvSpPr>
        <p:spPr bwMode="auto">
          <a:xfrm>
            <a:off x="4286954" y="3887980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 Box 23"/>
          <p:cNvSpPr txBox="1">
            <a:spLocks noChangeArrowheads="1"/>
          </p:cNvSpPr>
          <p:nvPr/>
        </p:nvSpPr>
        <p:spPr bwMode="auto">
          <a:xfrm>
            <a:off x="4288731" y="3380360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Line 24"/>
          <p:cNvSpPr>
            <a:spLocks noChangeShapeType="1"/>
          </p:cNvSpPr>
          <p:nvPr/>
        </p:nvSpPr>
        <p:spPr bwMode="auto">
          <a:xfrm>
            <a:off x="4219418" y="3963950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25"/>
          <p:cNvSpPr txBox="1">
            <a:spLocks noChangeArrowheads="1"/>
          </p:cNvSpPr>
          <p:nvPr/>
        </p:nvSpPr>
        <p:spPr bwMode="auto">
          <a:xfrm>
            <a:off x="5083273" y="3524376"/>
            <a:ext cx="1255035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14"/>
          <p:cNvSpPr>
            <a:spLocks noChangeArrowheads="1"/>
          </p:cNvSpPr>
          <p:nvPr/>
        </p:nvSpPr>
        <p:spPr bwMode="auto">
          <a:xfrm>
            <a:off x="142844" y="4991800"/>
            <a:ext cx="196663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2" name="Text Box 22"/>
          <p:cNvSpPr txBox="1">
            <a:spLocks noChangeArrowheads="1"/>
          </p:cNvSpPr>
          <p:nvPr/>
        </p:nvSpPr>
        <p:spPr bwMode="auto">
          <a:xfrm>
            <a:off x="2027727" y="5313892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23"/>
          <p:cNvSpPr txBox="1">
            <a:spLocks noChangeArrowheads="1"/>
          </p:cNvSpPr>
          <p:nvPr/>
        </p:nvSpPr>
        <p:spPr bwMode="auto">
          <a:xfrm>
            <a:off x="2029504" y="4806272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Line 24"/>
          <p:cNvSpPr>
            <a:spLocks noChangeShapeType="1"/>
          </p:cNvSpPr>
          <p:nvPr/>
        </p:nvSpPr>
        <p:spPr bwMode="auto">
          <a:xfrm>
            <a:off x="1960191" y="5389862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 Box 25"/>
          <p:cNvSpPr txBox="1">
            <a:spLocks noChangeArrowheads="1"/>
          </p:cNvSpPr>
          <p:nvPr/>
        </p:nvSpPr>
        <p:spPr bwMode="auto">
          <a:xfrm>
            <a:off x="2824046" y="4941168"/>
            <a:ext cx="1255035" cy="79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22"/>
          <p:cNvSpPr txBox="1">
            <a:spLocks noChangeArrowheads="1"/>
          </p:cNvSpPr>
          <p:nvPr/>
        </p:nvSpPr>
        <p:spPr bwMode="auto">
          <a:xfrm>
            <a:off x="5826491" y="1848388"/>
            <a:ext cx="1208541" cy="6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3"/>
          <p:cNvSpPr txBox="1">
            <a:spLocks noChangeArrowheads="1"/>
          </p:cNvSpPr>
          <p:nvPr/>
        </p:nvSpPr>
        <p:spPr bwMode="auto">
          <a:xfrm>
            <a:off x="5828268" y="1340768"/>
            <a:ext cx="1208541" cy="7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m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5"/>
          <p:cNvSpPr txBox="1">
            <a:spLocks noChangeArrowheads="1"/>
          </p:cNvSpPr>
          <p:nvPr/>
        </p:nvSpPr>
        <p:spPr bwMode="auto">
          <a:xfrm>
            <a:off x="6622809" y="1484784"/>
            <a:ext cx="2521191" cy="87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Line 24"/>
          <p:cNvSpPr>
            <a:spLocks noChangeShapeType="1"/>
          </p:cNvSpPr>
          <p:nvPr/>
        </p:nvSpPr>
        <p:spPr bwMode="auto">
          <a:xfrm>
            <a:off x="5793987" y="1908615"/>
            <a:ext cx="940174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 Box 20"/>
          <p:cNvSpPr txBox="1">
            <a:spLocks noChangeArrowheads="1"/>
          </p:cNvSpPr>
          <p:nvPr/>
        </p:nvSpPr>
        <p:spPr bwMode="auto">
          <a:xfrm>
            <a:off x="5259912" y="1718965"/>
            <a:ext cx="534075" cy="56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2357422" y="1845394"/>
            <a:ext cx="3833796" cy="3226680"/>
          </a:xfrm>
          <a:prstGeom prst="straightConnector1">
            <a:avLst/>
          </a:prstGeom>
          <a:ln w="5715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/>
          <p:cNvGrpSpPr/>
          <p:nvPr/>
        </p:nvGrpSpPr>
        <p:grpSpPr>
          <a:xfrm rot="5400000">
            <a:off x="7608115" y="1750208"/>
            <a:ext cx="642942" cy="2000264"/>
            <a:chOff x="3000364" y="785794"/>
            <a:chExt cx="214314" cy="5674096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3000364" y="785794"/>
              <a:ext cx="214314" cy="5643603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  <a:ln w="762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6215074" y="2442516"/>
            <a:ext cx="1066030" cy="602934"/>
            <a:chOff x="513682" y="5670874"/>
            <a:chExt cx="1066030" cy="870904"/>
          </a:xfrm>
        </p:grpSpPr>
        <p:grpSp>
          <p:nvGrpSpPr>
            <p:cNvPr id="45" name="Группа 113"/>
            <p:cNvGrpSpPr/>
            <p:nvPr/>
          </p:nvGrpSpPr>
          <p:grpSpPr>
            <a:xfrm>
              <a:off x="520966" y="5670874"/>
              <a:ext cx="1058746" cy="870904"/>
              <a:chOff x="-130084" y="5643578"/>
              <a:chExt cx="1058746" cy="870904"/>
            </a:xfrm>
          </p:grpSpPr>
          <p:sp>
            <p:nvSpPr>
              <p:cNvPr id="47" name="Прямоугольник 46"/>
              <p:cNvSpPr/>
              <p:nvPr/>
            </p:nvSpPr>
            <p:spPr>
              <a:xfrm>
                <a:off x="642910" y="5657226"/>
                <a:ext cx="285752" cy="8572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8" name="Прямоугольник 47"/>
              <p:cNvSpPr/>
              <p:nvPr/>
            </p:nvSpPr>
            <p:spPr>
              <a:xfrm>
                <a:off x="-130084" y="5643578"/>
                <a:ext cx="756180" cy="85725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46" name="Прямая соединительная линия 45"/>
            <p:cNvCxnSpPr/>
            <p:nvPr/>
          </p:nvCxnSpPr>
          <p:spPr>
            <a:xfrm>
              <a:off x="513682" y="6099502"/>
              <a:ext cx="785818" cy="158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8430654" y="246726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572528" y="2500307"/>
            <a:ext cx="4286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143768" y="3187390"/>
            <a:ext cx="192882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адиабатный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182678" y="2538707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 flipV="1">
            <a:off x="3500430" y="2071678"/>
            <a:ext cx="3429024" cy="65491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V="1">
            <a:off x="3428992" y="2143116"/>
            <a:ext cx="4357718" cy="172648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Скругленный прямоугольник 56"/>
          <p:cNvSpPr/>
          <p:nvPr/>
        </p:nvSpPr>
        <p:spPr>
          <a:xfrm>
            <a:off x="6143636" y="1428736"/>
            <a:ext cx="571504" cy="428628"/>
          </a:xfrm>
          <a:prstGeom prst="roundRect">
            <a:avLst/>
          </a:prstGeom>
          <a:solidFill>
            <a:schemeClr val="accent1">
              <a:alpha val="27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3331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6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16 -0.00208 L 0.08333 0.0007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" y="10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6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1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000"/>
                            </p:stCondLst>
                            <p:childTnLst>
                              <p:par>
                                <p:cTn id="2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500"/>
                            </p:stCondLst>
                            <p:childTnLst>
                              <p:par>
                                <p:cTn id="20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500"/>
                            </p:stCondLst>
                            <p:childTnLst>
                              <p:par>
                                <p:cTn id="2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2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0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22" grpId="0"/>
      <p:bldP spid="32" grpId="0"/>
      <p:bldP spid="34" grpId="0"/>
      <p:bldP spid="59" grpId="0" animBg="1"/>
      <p:bldP spid="59" grpId="1" animBg="1"/>
      <p:bldP spid="36" grpId="0" animBg="1"/>
      <p:bldP spid="60" grpId="0" animBg="1"/>
      <p:bldP spid="61" grpId="0"/>
      <p:bldP spid="62" grpId="0"/>
      <p:bldP spid="63" grpId="0"/>
      <p:bldP spid="64" grpId="0" animBg="1"/>
      <p:bldP spid="65" grpId="0"/>
      <p:bldP spid="66" grpId="0"/>
      <p:bldP spid="67" grpId="0"/>
      <p:bldP spid="68" grpId="0"/>
      <p:bldP spid="69" grpId="0" animBg="1"/>
      <p:bldP spid="70" grpId="0"/>
      <p:bldP spid="71" grpId="0"/>
      <p:bldP spid="72" grpId="0"/>
      <p:bldP spid="73" grpId="0"/>
      <p:bldP spid="74" grpId="0" animBg="1"/>
      <p:bldP spid="75" grpId="0"/>
      <p:bldP spid="76" grpId="0"/>
      <p:bldP spid="77" grpId="0"/>
      <p:bldP spid="78" grpId="0"/>
      <p:bldP spid="79" grpId="0" animBg="1"/>
      <p:bldP spid="80" grpId="0"/>
      <p:bldP spid="49" grpId="0"/>
      <p:bldP spid="49" grpId="1"/>
      <p:bldP spid="50" grpId="0"/>
      <p:bldP spid="50" grpId="1"/>
      <p:bldP spid="51" grpId="0" animBg="1"/>
      <p:bldP spid="52" grpId="0"/>
      <p:bldP spid="52" grpId="1"/>
      <p:bldP spid="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0"/>
            <a:ext cx="6500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Дерево задач на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КПД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1786921" y="2644205"/>
            <a:ext cx="1543190" cy="141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2520495" y="2143116"/>
            <a:ext cx="3529208" cy="137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kumimoji="0" lang="ru-RU" sz="5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полезн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2614428" y="3124523"/>
            <a:ext cx="2814828" cy="1161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Азатр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2951607" y="3141375"/>
            <a:ext cx="2303602" cy="0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5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узел 7"/>
          <p:cNvSpPr/>
          <p:nvPr/>
        </p:nvSpPr>
        <p:spPr>
          <a:xfrm>
            <a:off x="1500166" y="2143116"/>
            <a:ext cx="4357718" cy="2071702"/>
          </a:xfrm>
          <a:prstGeom prst="flowChartConnector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19176084">
            <a:off x="-20517" y="1333773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 = F s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34"/>
          <p:cNvGrpSpPr/>
          <p:nvPr/>
        </p:nvGrpSpPr>
        <p:grpSpPr>
          <a:xfrm>
            <a:off x="2357422" y="1071546"/>
            <a:ext cx="3804716" cy="646331"/>
            <a:chOff x="2357422" y="1071546"/>
            <a:chExt cx="3804716" cy="646331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357422" y="1071546"/>
              <a:ext cx="210185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Q=cm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600" b="1" baseline="30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1" name="Text Box 7"/>
            <p:cNvSpPr txBox="1">
              <a:spLocks noChangeArrowheads="1"/>
            </p:cNvSpPr>
            <p:nvPr/>
          </p:nvSpPr>
          <p:spPr bwMode="auto">
            <a:xfrm>
              <a:off x="4090436" y="1101526"/>
              <a:ext cx="2071702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sym typeface="Symbol" pitchFamily="18" charset="2"/>
                </a:rPr>
                <a:t> +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sym typeface="Symbol" pitchFamily="18" charset="2"/>
                </a:rPr>
                <a:t>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m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+ ..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     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 rot="1512667">
            <a:off x="53688" y="4106444"/>
            <a:ext cx="2301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A=</a:t>
            </a:r>
            <a:r>
              <a:rPr lang="en-US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UIt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20915586">
            <a:off x="4521033" y="4916791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затр</a:t>
            </a:r>
            <a:r>
              <a:rPr lang="ru-RU" sz="3600" b="1" baseline="-25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428860" y="4643446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Q=I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Rt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170400">
            <a:off x="6286512" y="1428736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полезн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     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 rot="19230261">
            <a:off x="-18675" y="1418061"/>
            <a:ext cx="2000264" cy="659358"/>
          </a:xfrm>
          <a:prstGeom prst="wedgeRectCallout">
            <a:avLst>
              <a:gd name="adj1" fmla="val 51990"/>
              <a:gd name="adj2" fmla="val 288836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2357422" y="1076714"/>
            <a:ext cx="3643338" cy="659358"/>
          </a:xfrm>
          <a:prstGeom prst="wedgeRectCallout">
            <a:avLst>
              <a:gd name="adj1" fmla="val -23430"/>
              <a:gd name="adj2" fmla="val 137153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ая выноска 20"/>
          <p:cNvSpPr/>
          <p:nvPr/>
        </p:nvSpPr>
        <p:spPr>
          <a:xfrm rot="1310100">
            <a:off x="6270335" y="1472729"/>
            <a:ext cx="2347975" cy="659358"/>
          </a:xfrm>
          <a:prstGeom prst="wedgeRectCallout">
            <a:avLst>
              <a:gd name="adj1" fmla="val -143515"/>
              <a:gd name="adj2" fmla="val 29955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ьная выноска 21"/>
          <p:cNvSpPr/>
          <p:nvPr/>
        </p:nvSpPr>
        <p:spPr>
          <a:xfrm rot="1344196">
            <a:off x="115252" y="3891486"/>
            <a:ext cx="1870320" cy="975193"/>
          </a:xfrm>
          <a:prstGeom prst="wedgeEllipseCallout">
            <a:avLst>
              <a:gd name="adj1" fmla="val 78550"/>
              <a:gd name="adj2" fmla="val -106338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ьная выноска 22"/>
          <p:cNvSpPr/>
          <p:nvPr/>
        </p:nvSpPr>
        <p:spPr>
          <a:xfrm rot="203535">
            <a:off x="2285984" y="4429132"/>
            <a:ext cx="2071702" cy="994077"/>
          </a:xfrm>
          <a:prstGeom prst="wedgeEllipseCallout">
            <a:avLst>
              <a:gd name="adj1" fmla="val -5954"/>
              <a:gd name="adj2" fmla="val -86191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ьная выноска 23"/>
          <p:cNvSpPr/>
          <p:nvPr/>
        </p:nvSpPr>
        <p:spPr>
          <a:xfrm rot="20842646">
            <a:off x="4221873" y="4788385"/>
            <a:ext cx="2601079" cy="994077"/>
          </a:xfrm>
          <a:prstGeom prst="wedgeEllipseCallout">
            <a:avLst>
              <a:gd name="adj1" fmla="val -34190"/>
              <a:gd name="adj2" fmla="val -16151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1"/>
          <p:cNvGrpSpPr/>
          <p:nvPr/>
        </p:nvGrpSpPr>
        <p:grpSpPr>
          <a:xfrm>
            <a:off x="80314" y="4805766"/>
            <a:ext cx="1451716" cy="1131530"/>
            <a:chOff x="500034" y="4940676"/>
            <a:chExt cx="1451716" cy="1131530"/>
          </a:xfrm>
        </p:grpSpPr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500034" y="5207073"/>
              <a:ext cx="1148395" cy="738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Calibri" pitchFamily="34" charset="0"/>
                </a:rPr>
                <a:t> =      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948668" y="4940676"/>
              <a:ext cx="1003082" cy="719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U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934951" y="5399928"/>
              <a:ext cx="968852" cy="672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   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992026" y="5459244"/>
              <a:ext cx="76645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40" name="Object 16"/>
          <p:cNvGraphicFramePr>
            <a:graphicFrameLocks noChangeAspect="1"/>
          </p:cNvGraphicFramePr>
          <p:nvPr/>
        </p:nvGraphicFramePr>
        <p:xfrm>
          <a:off x="44970" y="5621564"/>
          <a:ext cx="1883824" cy="1071546"/>
        </p:xfrm>
        <a:graphic>
          <a:graphicData uri="http://schemas.openxmlformats.org/presentationml/2006/ole">
            <p:oleObj spid="_x0000_s1026" name="Формула" r:id="rId10" imgW="469696" imgH="393529" progId="Equation.3">
              <p:embed/>
            </p:oleObj>
          </a:graphicData>
        </a:graphic>
      </p:graphicFrame>
      <p:sp>
        <p:nvSpPr>
          <p:cNvPr id="29" name="Овальная выноска 28"/>
          <p:cNvSpPr/>
          <p:nvPr/>
        </p:nvSpPr>
        <p:spPr>
          <a:xfrm rot="19870534">
            <a:off x="5937176" y="3348421"/>
            <a:ext cx="2588299" cy="994077"/>
          </a:xfrm>
          <a:prstGeom prst="wedgeEllipseCallout">
            <a:avLst>
              <a:gd name="adj1" fmla="val -78103"/>
              <a:gd name="adj2" fmla="val -148200"/>
            </a:avLst>
          </a:prstGeom>
          <a:noFill/>
          <a:ln w="38100">
            <a:solidFill>
              <a:srgbClr val="0014A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19896426">
            <a:off x="6073056" y="3481942"/>
            <a:ext cx="2540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baseline="-25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=q m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топл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6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6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4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500"/>
                            </p:stCondLst>
                            <p:childTnLst>
                              <p:par>
                                <p:cTn id="107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7" grpId="0"/>
      <p:bldP spid="1028" grpId="0"/>
      <p:bldP spid="1028" grpId="1"/>
      <p:bldP spid="1028" grpId="2"/>
      <p:bldP spid="1029" grpId="0"/>
      <p:bldP spid="1029" grpId="1"/>
      <p:bldP spid="1029" grpId="2"/>
      <p:bldP spid="9" grpId="0"/>
      <p:bldP spid="12" grpId="0"/>
      <p:bldP spid="13" grpId="0"/>
      <p:bldP spid="1033" grpId="0"/>
      <p:bldP spid="16" grpId="0"/>
      <p:bldP spid="17" grpId="0" animBg="1"/>
      <p:bldP spid="19" grpId="0" animBg="1"/>
      <p:bldP spid="21" grpId="0" animBg="1"/>
      <p:bldP spid="22" grpId="0" animBg="1"/>
      <p:bldP spid="23" grpId="0" animBg="1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457200" y="0"/>
            <a:ext cx="868680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r>
              <a:rPr kumimoji="0" lang="ru-RU" sz="2400" b="1" i="0" u="sng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Задачи из кр№1  10 класс (</a:t>
            </a:r>
            <a:r>
              <a:rPr kumimoji="0" lang="ru-RU" sz="2400" b="1" i="0" u="sng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Демкович</a:t>
            </a:r>
            <a:r>
              <a:rPr kumimoji="0" lang="ru-RU" sz="2400" b="1" i="0" u="sng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2001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r>
              <a:rPr kumimoji="0" lang="ru-RU" sz="1400" b="1" i="0" u="sng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ТЕМА: /</a:t>
            </a:r>
            <a:r>
              <a:rPr kumimoji="0" lang="ru-RU" sz="1400" b="1" i="0" u="sng" strike="noStrike" kern="1200" cap="all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рз</a:t>
            </a:r>
            <a:r>
              <a:rPr kumimoji="0" lang="ru-RU" sz="1400" b="1" i="0" u="sng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 Решение задач по разделу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r>
              <a:rPr kumimoji="0" lang="ru-RU" sz="1400" b="1" i="0" u="sng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ЦЕЛИ: Умения учащихся решать задачи по разделу.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1400" b="1" i="0" u="none" strike="noStrike" kern="1200" cap="all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5" y="1142984"/>
          <a:ext cx="8429682" cy="3469193"/>
        </p:xfrm>
        <a:graphic>
          <a:graphicData uri="http://schemas.openxmlformats.org/drawingml/2006/table">
            <a:tbl>
              <a:tblPr/>
              <a:tblGrid>
                <a:gridCol w="1000338"/>
                <a:gridCol w="786852"/>
                <a:gridCol w="786852"/>
                <a:gridCol w="786852"/>
                <a:gridCol w="786852"/>
                <a:gridCol w="786852"/>
                <a:gridCol w="902744"/>
                <a:gridCol w="902744"/>
                <a:gridCol w="902744"/>
                <a:gridCol w="786852"/>
              </a:tblGrid>
              <a:tr h="403298">
                <a:tc>
                  <a:txBody>
                    <a:bodyPr/>
                    <a:lstStyle/>
                    <a:p>
                      <a:pPr algn="r" fontAlgn="b"/>
                      <a:r>
                        <a:rPr lang="ru-RU" sz="32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кр 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2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2</a:t>
                      </a:r>
                      <a:r>
                        <a:rPr lang="ru-RU" sz="2000" b="0" i="0" u="none" strike="noStrike">
                          <a:latin typeface="Times New Roman"/>
                        </a:rPr>
                        <a:t>/т4</a:t>
                      </a:r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3</a:t>
                      </a:r>
                      <a:r>
                        <a:rPr lang="ru-RU" sz="2000" b="0" i="0" u="none" strike="noStrike">
                          <a:latin typeface="Times New Roman"/>
                        </a:rPr>
                        <a:t>/т5</a:t>
                      </a:r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solidFill>
                            <a:srgbClr val="7030A0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6</a:t>
                      </a:r>
                      <a:r>
                        <a:rPr lang="ru-RU" sz="2000" b="0" i="0" u="none" strike="noStrike">
                          <a:latin typeface="Times New Roman"/>
                        </a:rPr>
                        <a:t>/т6</a:t>
                      </a:r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7</a:t>
                      </a:r>
                      <a:r>
                        <a:rPr lang="ru-RU" sz="2000" b="0" i="0" u="none" strike="noStrike">
                          <a:latin typeface="Times New Roman"/>
                        </a:rPr>
                        <a:t>/т7</a:t>
                      </a:r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8</a:t>
                      </a:r>
                      <a:r>
                        <a:rPr lang="ru-RU" sz="2000" b="0" i="0" u="none" strike="noStrike">
                          <a:latin typeface="Times New Roman"/>
                        </a:rPr>
                        <a:t>/т8</a:t>
                      </a:r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latin typeface="Times New Roman"/>
                        </a:rPr>
                        <a:t>10</a:t>
                      </a:r>
                      <a:r>
                        <a:rPr lang="ru-RU" sz="2000" b="0" i="0" u="none" strike="noStrike">
                          <a:latin typeface="Times New Roman"/>
                        </a:rPr>
                        <a:t>/т9</a:t>
                      </a:r>
                      <a:endParaRPr lang="ru-RU" sz="3200" b="1" i="0" u="none" strike="noStrike">
                        <a:latin typeface="Times New Roman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384966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516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667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659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7030A0"/>
                          </a:solidFill>
                          <a:latin typeface="Times New Roman"/>
                        </a:rPr>
                        <a:t>314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578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009900"/>
                          </a:solidFill>
                          <a:latin typeface="Times New Roman"/>
                        </a:rPr>
                        <a:t>597++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551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009900"/>
                          </a:solidFill>
                          <a:latin typeface="Times New Roman"/>
                        </a:rPr>
                        <a:t>600++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66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522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672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660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7030A0"/>
                          </a:solidFill>
                          <a:latin typeface="Times New Roman"/>
                        </a:rPr>
                        <a:t>315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555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581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604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556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32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526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648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676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661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7030A0"/>
                          </a:solidFill>
                          <a:latin typeface="Times New Roman"/>
                        </a:rPr>
                        <a:t>316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009900"/>
                          </a:solidFill>
                          <a:latin typeface="Times New Roman"/>
                        </a:rPr>
                        <a:t>559++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583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605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557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609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32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540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657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678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7030A0"/>
                          </a:solidFill>
                          <a:latin typeface="Times New Roman"/>
                        </a:rPr>
                        <a:t>322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566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009900"/>
                          </a:solidFill>
                          <a:latin typeface="Times New Roman"/>
                        </a:rPr>
                        <a:t>584++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606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009900"/>
                          </a:solidFill>
                          <a:latin typeface="Times New Roman"/>
                        </a:rPr>
                        <a:t>562+++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32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541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658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679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651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solidFill>
                            <a:srgbClr val="7030A0"/>
                          </a:solidFill>
                          <a:latin typeface="Times New Roman"/>
                        </a:rPr>
                        <a:t>325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571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588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607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572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619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32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Г.З.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Т.Д.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Т.дв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i="0" u="none" strike="noStrike">
                          <a:latin typeface="Times New Roman"/>
                        </a:rPr>
                        <a:t>Q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b="1" i="0" u="none" strike="noStrike">
                          <a:solidFill>
                            <a:srgbClr val="7030A0"/>
                          </a:solidFill>
                          <a:latin typeface="Times New Roman"/>
                        </a:rPr>
                        <a:t>F*d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влаж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п.нат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Гук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>
                          <a:latin typeface="Times New Roman"/>
                        </a:rPr>
                        <a:t>влажн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>
                          <a:latin typeface="Times New Roman"/>
                        </a:rPr>
                        <a:t>Гук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3473450" y="852488"/>
            <a:ext cx="1335088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Стальной баллон наполнен азотом при температуре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 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  азота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МПа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Найти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азота при этих условиях.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071934" y="1428736"/>
            <a:ext cx="2928958" cy="1297383"/>
            <a:chOff x="4429124" y="1572364"/>
            <a:chExt cx="2928958" cy="1297383"/>
          </a:xfrm>
        </p:grpSpPr>
        <p:sp>
          <p:nvSpPr>
            <p:cNvPr id="8" name="TextBox 7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32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10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3714744" y="2643182"/>
            <a:ext cx="5429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Разделим  обе части на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4071934" y="2928934"/>
            <a:ext cx="2928958" cy="1297383"/>
            <a:chOff x="4429124" y="1572364"/>
            <a:chExt cx="2928958" cy="1297383"/>
          </a:xfrm>
        </p:grpSpPr>
        <p:sp>
          <p:nvSpPr>
            <p:cNvPr id="21" name="TextBox 20"/>
            <p:cNvSpPr txBox="1"/>
            <p:nvPr/>
          </p:nvSpPr>
          <p:spPr>
            <a:xfrm>
              <a:off x="4429124" y="2000240"/>
              <a:ext cx="29289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baseline="-25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Группа 16"/>
            <p:cNvGrpSpPr/>
            <p:nvPr/>
          </p:nvGrpSpPr>
          <p:grpSpPr>
            <a:xfrm>
              <a:off x="5506599" y="1572364"/>
              <a:ext cx="1218560" cy="1297383"/>
              <a:chOff x="6994922" y="1702989"/>
              <a:chExt cx="1218560" cy="1297383"/>
            </a:xfrm>
          </p:grpSpPr>
          <p:sp>
            <p:nvSpPr>
              <p:cNvPr id="23" name="Text Box 22"/>
              <p:cNvSpPr txBox="1">
                <a:spLocks noChangeArrowheads="1"/>
              </p:cNvSpPr>
              <p:nvPr/>
            </p:nvSpPr>
            <p:spPr bwMode="auto">
              <a:xfrm>
                <a:off x="7004941" y="2364984"/>
                <a:ext cx="1208541" cy="6353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23"/>
              <p:cNvSpPr txBox="1">
                <a:spLocks noChangeArrowheads="1"/>
              </p:cNvSpPr>
              <p:nvPr/>
            </p:nvSpPr>
            <p:spPr bwMode="auto">
              <a:xfrm>
                <a:off x="6994922" y="1702989"/>
                <a:ext cx="1208541" cy="7338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ρ</a:t>
                </a:r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6" name="Text Box 23"/>
          <p:cNvSpPr txBox="1">
            <a:spLocks noChangeArrowheads="1"/>
          </p:cNvSpPr>
          <p:nvPr/>
        </p:nvSpPr>
        <p:spPr bwMode="auto">
          <a:xfrm>
            <a:off x="4429124" y="4500570"/>
            <a:ext cx="178595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43250" y="0"/>
            <a:ext cx="5900750" cy="64291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10  класс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0" y="500042"/>
            <a:ext cx="9144000" cy="6357958"/>
          </a:xfrm>
        </p:spPr>
        <p:txBody>
          <a:bodyPr/>
          <a:lstStyle/>
          <a:p>
            <a:r>
              <a:rPr lang="ru-RU" sz="1600" b="1" u="sng" cap="all" dirty="0" smtClean="0">
                <a:latin typeface="Times New Roman" pitchFamily="18" charset="0"/>
                <a:cs typeface="Times New Roman" pitchFamily="18" charset="0"/>
              </a:rPr>
              <a:t>ТЕМА: /</a:t>
            </a:r>
            <a:r>
              <a:rPr lang="ru-RU" sz="1600" b="1" u="sng" cap="all" dirty="0" err="1" smtClean="0">
                <a:latin typeface="Times New Roman" pitchFamily="18" charset="0"/>
                <a:cs typeface="Times New Roman" pitchFamily="18" charset="0"/>
              </a:rPr>
              <a:t>рз</a:t>
            </a:r>
            <a:r>
              <a:rPr lang="ru-RU" sz="1600" b="1" u="sng" cap="all" dirty="0" smtClean="0">
                <a:latin typeface="Times New Roman" pitchFamily="18" charset="0"/>
                <a:cs typeface="Times New Roman" pitchFamily="18" charset="0"/>
              </a:rPr>
              <a:t>/ Решение задач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ЦЕЛИ: Умения учащихся решать задачи по разделу.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.</a:t>
            </a:r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или равновесие какого тела  Вы описываете?)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или 2 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250"/>
                            </p:stCondLst>
                            <p:childTnLst>
                              <p:par>
                                <p:cTn id="3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0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500"/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250"/>
                            </p:stCondLst>
                            <p:childTnLst>
                              <p:par>
                                <p:cTn id="5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500"/>
                                        <p:tgtEl>
                                          <p:spTgt spid="11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Скругленный прямоугольник 32"/>
          <p:cNvSpPr/>
          <p:nvPr/>
        </p:nvSpPr>
        <p:spPr>
          <a:xfrm>
            <a:off x="5500694" y="2857496"/>
            <a:ext cx="3357586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" name="Группа 146"/>
          <p:cNvGrpSpPr/>
          <p:nvPr/>
        </p:nvGrpSpPr>
        <p:grpSpPr>
          <a:xfrm rot="16200000">
            <a:off x="6411529" y="-53603"/>
            <a:ext cx="250033" cy="3929090"/>
            <a:chOff x="3000364" y="785794"/>
            <a:chExt cx="214314" cy="5674096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Скругленный прямоугольник 23"/>
          <p:cNvSpPr/>
          <p:nvPr/>
        </p:nvSpPr>
        <p:spPr>
          <a:xfrm>
            <a:off x="3786182" y="5072074"/>
            <a:ext cx="3286116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0" y="5143512"/>
            <a:ext cx="3286116" cy="1500198"/>
          </a:xfrm>
          <a:prstGeom prst="round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узкой трубке, запаянной с одного конца, находится столбик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высотой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см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Когда трубка расположена вертикально открытым концом вверх, то длина воздушного столбика, запертого ртутью,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см.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Какова будет длина этого воздушного столбика, если трубку расположить открытым концом вниз? Горизонтально? Атмосферное давление нормальное.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46"/>
          <p:cNvGrpSpPr/>
          <p:nvPr/>
        </p:nvGrpSpPr>
        <p:grpSpPr>
          <a:xfrm rot="10800000">
            <a:off x="1142976" y="1714488"/>
            <a:ext cx="285752" cy="3214710"/>
            <a:chOff x="3000364" y="785794"/>
            <a:chExt cx="214314" cy="5674096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1174508" y="2500306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1500166" y="3071810"/>
            <a:ext cx="285752" cy="185738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 rot="19113871">
            <a:off x="1634874" y="3714752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авая фигурная скобка 10"/>
          <p:cNvSpPr/>
          <p:nvPr/>
        </p:nvSpPr>
        <p:spPr>
          <a:xfrm flipH="1">
            <a:off x="785786" y="2500306"/>
            <a:ext cx="357190" cy="500066"/>
          </a:xfrm>
          <a:prstGeom prst="rightBrac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 rot="18621448">
            <a:off x="-50735" y="2500306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0,05=</a:t>
            </a:r>
            <a:r>
              <a:rPr lang="en-US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4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072074"/>
            <a:ext cx="36433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</a:p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06" y="6143644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0,1м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6"/>
          <p:cNvGrpSpPr/>
          <p:nvPr/>
        </p:nvGrpSpPr>
        <p:grpSpPr>
          <a:xfrm>
            <a:off x="3508202" y="1571612"/>
            <a:ext cx="285752" cy="3929090"/>
            <a:chOff x="3000364" y="785794"/>
            <a:chExt cx="214314" cy="567409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3000364" y="785794"/>
              <a:ext cx="214314" cy="5643602"/>
            </a:xfrm>
            <a:prstGeom prst="rect">
              <a:avLst/>
            </a:prstGeom>
            <a:blipFill>
              <a:blip r:embed="rId4" cstate="print"/>
              <a:tile tx="0" ty="0" sx="100000" sy="100000" flip="none" algn="tl"/>
            </a:blip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000364" y="6388452"/>
              <a:ext cx="214314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 rot="16200000">
            <a:off x="6665749" y="1621003"/>
            <a:ext cx="178595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авая фигурная скобка 18"/>
          <p:cNvSpPr/>
          <p:nvPr/>
        </p:nvSpPr>
        <p:spPr>
          <a:xfrm flipH="1">
            <a:off x="3087568" y="1571612"/>
            <a:ext cx="357190" cy="221457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19113871">
            <a:off x="2535999" y="2284254"/>
            <a:ext cx="60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86182" y="6072206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57620" y="4929198"/>
            <a:ext cx="39290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</a:p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авая фигурная скобка 27"/>
          <p:cNvSpPr/>
          <p:nvPr/>
        </p:nvSpPr>
        <p:spPr>
          <a:xfrm rot="16200000" flipH="1">
            <a:off x="5250661" y="1321580"/>
            <a:ext cx="571504" cy="1928827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540336" y="3826096"/>
            <a:ext cx="214314" cy="571504"/>
          </a:xfrm>
          <a:prstGeom prst="rect">
            <a:avLst/>
          </a:prstGeom>
          <a:solidFill>
            <a:srgbClr val="000099">
              <a:alpha val="71000"/>
            </a:srgbClr>
          </a:solidFill>
          <a:ln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72066" y="2395831"/>
            <a:ext cx="601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24834" y="2857496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00662" y="3214686"/>
            <a:ext cx="36433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=p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endParaRPr lang="ru-RU" sz="3200" b="1" dirty="0" smtClean="0">
              <a:latin typeface="Times New Roman" pitchFamily="18" charset="0"/>
              <a:cs typeface="Times New Roman" pitchFamily="18" charset="0"/>
              <a:sym typeface="Symbol"/>
            </a:endParaRPr>
          </a:p>
          <a:p>
            <a:pPr lvl="0"/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=13600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9,8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0,76=</a:t>
            </a:r>
            <a:endParaRPr lang="ru-RU" sz="32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12396 0.00324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12396 0.00324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-0.12396 0.00324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2" grpId="0"/>
      <p:bldP spid="13" grpId="0"/>
      <p:bldP spid="14" grpId="0"/>
      <p:bldP spid="18" grpId="0" animBg="1"/>
      <p:bldP spid="20" grpId="0"/>
      <p:bldP spid="21" grpId="0"/>
      <p:bldP spid="22" grpId="0"/>
      <p:bldP spid="29" grpId="0" animBg="1"/>
      <p:bldP spid="30" grpId="0"/>
      <p:bldP spid="31" grpId="0"/>
      <p:bldP spid="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3" y="1"/>
            <a:ext cx="3411503" cy="2571744"/>
          </a:xfrm>
          <a:prstGeom prst="rect">
            <a:avLst/>
          </a:prstGeom>
          <a:noFill/>
        </p:spPr>
      </p:pic>
      <p:sp>
        <p:nvSpPr>
          <p:cNvPr id="12" name="Line 3"/>
          <p:cNvSpPr>
            <a:spLocks noChangeShapeType="1"/>
          </p:cNvSpPr>
          <p:nvPr/>
        </p:nvSpPr>
        <p:spPr bwMode="auto">
          <a:xfrm flipH="1">
            <a:off x="814730" y="3181649"/>
            <a:ext cx="0" cy="242889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>
            <a:off x="571472" y="5425150"/>
            <a:ext cx="328614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Line 13"/>
          <p:cNvSpPr>
            <a:spLocks noChangeShapeType="1"/>
          </p:cNvSpPr>
          <p:nvPr/>
        </p:nvSpPr>
        <p:spPr bwMode="auto">
          <a:xfrm flipH="1">
            <a:off x="5371466" y="3110211"/>
            <a:ext cx="0" cy="261463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5267334" y="5637837"/>
            <a:ext cx="344807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2967335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358214" y="5610541"/>
            <a:ext cx="3898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57620" y="5324789"/>
            <a:ext cx="407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72066" y="2967335"/>
            <a:ext cx="356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400" dirty="0">
              <a:solidFill>
                <a:srgbClr val="000099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28662" y="976950"/>
            <a:ext cx="7858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500166" y="214290"/>
            <a:ext cx="9286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2,3</a:t>
            </a:r>
            <a:endParaRPr lang="ru-RU" sz="3200" dirty="0">
              <a:solidFill>
                <a:srgbClr val="003300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944428" y="2031772"/>
            <a:ext cx="1928826" cy="1588"/>
          </a:xfrm>
          <a:prstGeom prst="line">
            <a:avLst/>
          </a:prstGeom>
          <a:ln w="38100">
            <a:solidFill>
              <a:srgbClr val="00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rc 6"/>
          <p:cNvSpPr>
            <a:spLocks/>
          </p:cNvSpPr>
          <p:nvPr/>
        </p:nvSpPr>
        <p:spPr bwMode="auto">
          <a:xfrm rot="6365021" flipV="1">
            <a:off x="1568826" y="3529661"/>
            <a:ext cx="1082244" cy="1555157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rc 6"/>
          <p:cNvSpPr>
            <a:spLocks/>
          </p:cNvSpPr>
          <p:nvPr/>
        </p:nvSpPr>
        <p:spPr bwMode="auto">
          <a:xfrm rot="6365021" flipV="1">
            <a:off x="1610254" y="2752216"/>
            <a:ext cx="1082244" cy="1555157"/>
          </a:xfrm>
          <a:custGeom>
            <a:avLst/>
            <a:gdLst>
              <a:gd name="G0" fmla="+- 0 0 0"/>
              <a:gd name="G1" fmla="+- 19569 0 0"/>
              <a:gd name="G2" fmla="+- 21600 0 0"/>
              <a:gd name="T0" fmla="*/ 9143 w 21600"/>
              <a:gd name="T1" fmla="*/ 0 h 23289"/>
              <a:gd name="T2" fmla="*/ 21277 w 21600"/>
              <a:gd name="T3" fmla="*/ 23289 h 23289"/>
              <a:gd name="T4" fmla="*/ 0 w 21600"/>
              <a:gd name="T5" fmla="*/ 19569 h 23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3289" fill="none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</a:path>
              <a:path w="21600" h="23289" stroke="0" extrusionOk="0">
                <a:moveTo>
                  <a:pt x="9143" y="-1"/>
                </a:moveTo>
                <a:cubicBezTo>
                  <a:pt x="16743" y="3550"/>
                  <a:pt x="21600" y="11180"/>
                  <a:pt x="21600" y="19569"/>
                </a:cubicBezTo>
                <a:cubicBezTo>
                  <a:pt x="21600" y="20816"/>
                  <a:pt x="21492" y="22060"/>
                  <a:pt x="21277" y="23289"/>
                </a:cubicBezTo>
                <a:lnTo>
                  <a:pt x="0" y="1956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>
            <a:off x="965990" y="3645892"/>
            <a:ext cx="864000" cy="1588"/>
          </a:xfrm>
          <a:prstGeom prst="line">
            <a:avLst/>
          </a:prstGeom>
          <a:ln w="571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2363780" y="4637088"/>
            <a:ext cx="720000" cy="1588"/>
          </a:xfrm>
          <a:prstGeom prst="line">
            <a:avLst/>
          </a:prstGeom>
          <a:ln w="5715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1857356" y="3214686"/>
            <a:ext cx="7858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3,4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28728" y="4630175"/>
            <a:ext cx="7858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786050" y="4357694"/>
            <a:ext cx="1000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2,3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42910" y="3214686"/>
            <a:ext cx="1000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1,4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714612" y="3786190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214414" y="2714620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dirty="0">
              <a:solidFill>
                <a:srgbClr val="FF000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5400000" flipH="1" flipV="1">
            <a:off x="5028788" y="3598407"/>
            <a:ext cx="2351713" cy="1662120"/>
          </a:xfrm>
          <a:prstGeom prst="lin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5397725" y="3913300"/>
            <a:ext cx="2786083" cy="1714513"/>
          </a:xfrm>
          <a:prstGeom prst="line">
            <a:avLst/>
          </a:prstGeom>
          <a:ln w="38100">
            <a:solidFill>
              <a:srgbClr val="365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5907718" y="4679228"/>
            <a:ext cx="756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6371124" y="3915892"/>
            <a:ext cx="1404000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6500826" y="4786322"/>
            <a:ext cx="10001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2,3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929322" y="3272853"/>
            <a:ext cx="11430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1,4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143768" y="3429000"/>
            <a:ext cx="7858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3,4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429256" y="4429132"/>
            <a:ext cx="7858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929454" y="2571744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152142" y="4286256"/>
            <a:ext cx="5000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786050" y="1071546"/>
            <a:ext cx="7858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3,4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357290" y="1500174"/>
            <a:ext cx="9286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1,4</a:t>
            </a:r>
            <a:endParaRPr lang="ru-RU" sz="3200" dirty="0">
              <a:solidFill>
                <a:srgbClr val="00330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143504" y="2000240"/>
            <a:ext cx="32861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Меньшее выше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3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6" grpId="0" animBg="1"/>
      <p:bldP spid="27" grpId="0" animBg="1"/>
      <p:bldP spid="31" grpId="0"/>
      <p:bldP spid="32" grpId="0"/>
      <p:bldP spid="33" grpId="0"/>
      <p:bldP spid="34" grpId="0"/>
      <p:bldP spid="35" grpId="0"/>
      <p:bldP spid="36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857224" y="2000240"/>
            <a:ext cx="7000924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Внутренняя энергия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968562">
            <a:off x="1254488" y="615520"/>
            <a:ext cx="526080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РЗ по теме №4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357290" y="4000504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законы</a:t>
            </a:r>
            <a:r>
              <a:rPr lang="ru-RU" sz="60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Т.Д.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57290" y="642918"/>
            <a:ext cx="5929354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С.Р №1б</a:t>
            </a:r>
          </a:p>
          <a:p>
            <a:pPr algn="ctr">
              <a:lnSpc>
                <a:spcPts val="4000"/>
              </a:lnSpc>
            </a:pP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50 баллов</a:t>
            </a:r>
          </a:p>
          <a:p>
            <a:pPr algn="ctr">
              <a:lnSpc>
                <a:spcPts val="4000"/>
              </a:lnSpc>
            </a:pPr>
            <a:r>
              <a:rPr lang="ru-RU" sz="4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Гр№</a:t>
            </a: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5(динамика)</a:t>
            </a:r>
          </a:p>
          <a:p>
            <a:pPr algn="ctr">
              <a:lnSpc>
                <a:spcPts val="4000"/>
              </a:lnSpc>
            </a:pPr>
            <a:r>
              <a:rPr lang="ru-RU" sz="4800" dirty="0" smtClean="0"/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255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293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299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314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323</a:t>
            </a:r>
            <a:endParaRPr lang="ru-RU" sz="48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85784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0"/>
                            </p:stCondLst>
                            <p:childTnLst>
                              <p:par>
                                <p:cTn id="9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500"/>
                            </p:stCondLst>
                            <p:childTnLst>
                              <p:par>
                                <p:cTn id="9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Содержимое 2"/>
          <p:cNvSpPr>
            <a:spLocks noGrp="1"/>
          </p:cNvSpPr>
          <p:nvPr>
            <p:ph idx="4294967295"/>
          </p:nvPr>
        </p:nvSpPr>
        <p:spPr>
          <a:xfrm>
            <a:off x="0" y="285729"/>
            <a:ext cx="8686800" cy="714380"/>
          </a:xfrm>
        </p:spPr>
        <p:txBody>
          <a:bodyPr/>
          <a:lstStyle/>
          <a:p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ТЕМА: /</a:t>
            </a:r>
            <a:r>
              <a:rPr lang="ru-RU" sz="2000" b="1" u="sng" cap="all" dirty="0" err="1" smtClean="0">
                <a:latin typeface="Times New Roman" pitchFamily="18" charset="0"/>
                <a:cs typeface="Times New Roman" pitchFamily="18" charset="0"/>
              </a:rPr>
              <a:t>рз</a:t>
            </a:r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/ Решение задач по </a:t>
            </a:r>
          </a:p>
          <a:p>
            <a:r>
              <a:rPr lang="ru-RU" sz="2000" b="1" u="sng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ЦЕЛИ: Умения учащихся решать задачи по разделу.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задач.</a:t>
            </a:r>
            <a:endParaRPr lang="ru-RU" sz="36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состояния газа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 описываете? Сделать эскиз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выписать все 4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параметры этих состояний!)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Для каждого состояния записать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ур-ние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первого закона Т.Д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внутренней энергии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2800" b="1" i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Менделеева – </a:t>
            </a:r>
            <a:r>
              <a:rPr lang="ru-RU" sz="2800" b="1" i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Клапейрона</a:t>
            </a:r>
            <a:r>
              <a:rPr lang="ru-RU" sz="2800" b="1" i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Произвести математические действия.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5. Полный развёрнутый  ответ.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500"/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214314" y="1500174"/>
            <a:ext cx="2071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21455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2322497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785786" y="3639925"/>
            <a:ext cx="2177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14612" y="3655489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63438" y="3663863"/>
            <a:ext cx="1285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190508" y="4238568"/>
            <a:ext cx="2000232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1391716" y="459685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1715232" y="4610128"/>
            <a:ext cx="1402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73845" y="4572008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14866" y="4179193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/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08677" y="426231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536263" y="4187679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3214678" y="5205194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3834058" y="5240819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262686" y="5292492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400667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327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133"/>
          <p:cNvGrpSpPr/>
          <p:nvPr/>
        </p:nvGrpSpPr>
        <p:grpSpPr>
          <a:xfrm>
            <a:off x="214314" y="2071678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=57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357158" y="214290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расплавилась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41985" y="628151"/>
            <a:ext cx="17315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4"/>
          <p:cNvGrpSpPr/>
          <p:nvPr/>
        </p:nvGrpSpPr>
        <p:grpSpPr>
          <a:xfrm>
            <a:off x="1613589" y="485275"/>
            <a:ext cx="1458213" cy="872023"/>
            <a:chOff x="1237454" y="4995752"/>
            <a:chExt cx="1791196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150879"/>
              <a:ext cx="79392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25</a:t>
              </a:r>
              <a:endParaRPr lang="ru-RU" sz="1400" b="1" dirty="0"/>
            </a:p>
          </p:txBody>
        </p:sp>
        <p:grpSp>
          <p:nvGrpSpPr>
            <p:cNvPr id="7" name="Группа 50"/>
            <p:cNvGrpSpPr/>
            <p:nvPr/>
          </p:nvGrpSpPr>
          <p:grpSpPr>
            <a:xfrm>
              <a:off x="1868487" y="4995752"/>
              <a:ext cx="1160163" cy="872023"/>
              <a:chOff x="2469885" y="5355195"/>
              <a:chExt cx="971919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5" y="5355195"/>
                <a:ext cx="97191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к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417569" y="3619564"/>
            <a:ext cx="1571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07615" y="3616175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пули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096192" y="4187679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3024866" y="4627680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85720" y="5300194"/>
            <a:ext cx="9028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0,15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889131" y="5252694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1690730" y="5312946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2033912" y="5285695"/>
            <a:ext cx="13236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357158" y="1214422"/>
            <a:ext cx="15001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=0,3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2500306"/>
            <a:ext cx="3357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130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4786314" y="2484540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2850104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3206336" y="3214686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5451232" y="3214686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 rot="20737351">
            <a:off x="6835688" y="5082542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214282" y="5857892"/>
            <a:ext cx="8858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Чтобы расплавиться после удара пуля должна лететь со скоростью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633м/с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1"/>
          <p:cNvSpPr>
            <a:spLocks noChangeArrowheads="1"/>
          </p:cNvSpPr>
          <p:nvPr/>
        </p:nvSpPr>
        <p:spPr bwMode="auto">
          <a:xfrm>
            <a:off x="376" y="2907238"/>
            <a:ext cx="91436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4-5.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какой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должна лететь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свинцовая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пуля, чтобы при ударе о преграду она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расплавилась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если температура пули до удара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 °С?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ударе в тепло превращается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0 % энергии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пули.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1785918" y="4250819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3988433" y="4357882"/>
            <a:ext cx="357190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6298387" y="4357694"/>
            <a:ext cx="428628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/>
          <p:cNvSpPr/>
          <p:nvPr/>
        </p:nvSpPr>
        <p:spPr>
          <a:xfrm rot="20790543">
            <a:off x="6143636" y="5286388"/>
            <a:ext cx="11430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1857356" y="2000240"/>
            <a:ext cx="135732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786578" y="6334780"/>
            <a:ext cx="2357422" cy="523220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Стр.13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7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2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1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3000"/>
                            </p:stCondLst>
                            <p:childTnLst>
                              <p:par>
                                <p:cTn id="21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6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"/>
                            </p:stCondLst>
                            <p:childTnLst>
                              <p:par>
                                <p:cTn id="2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2000"/>
                            </p:stCondLst>
                            <p:childTnLst>
                              <p:par>
                                <p:cTn id="2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000"/>
                            </p:stCondLst>
                            <p:childTnLst>
                              <p:par>
                                <p:cTn id="2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000"/>
                            </p:stCondLst>
                            <p:childTnLst>
                              <p:par>
                                <p:cTn id="2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3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6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1000"/>
                            </p:stCondLst>
                            <p:childTnLst>
                              <p:par>
                                <p:cTn id="29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8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2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3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2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9700"/>
                            </p:stCondLst>
                            <p:childTnLst>
                              <p:par>
                                <p:cTn id="30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07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2" animBg="1"/>
      <p:bldP spid="139" grpId="3" animBg="1"/>
      <p:bldP spid="140" grpId="0" animBg="1"/>
      <p:bldP spid="140" grpId="2" animBg="1"/>
      <p:bldP spid="140" grpId="3" animBg="1"/>
      <p:bldP spid="89" grpId="0"/>
      <p:bldP spid="93" grpId="0"/>
      <p:bldP spid="110" grpId="0"/>
      <p:bldP spid="114" grpId="0"/>
      <p:bldP spid="116" grpId="0"/>
      <p:bldP spid="117" grpId="0"/>
      <p:bldP spid="117" grpId="1"/>
      <p:bldP spid="118" grpId="0"/>
      <p:bldP spid="118" grpId="1"/>
      <p:bldP spid="74" grpId="0"/>
      <p:bldP spid="74" grpId="1"/>
      <p:bldP spid="75" grpId="0" animBg="1"/>
      <p:bldP spid="76" grpId="0" animBg="1"/>
      <p:bldP spid="77" grpId="0" animBg="1"/>
      <p:bldP spid="78" grpId="0"/>
      <p:bldP spid="7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8" cstate="print"/>
          <a:srcRect l="13737" t="21101" r="55605" b="71847"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8" cstate="print"/>
          <a:srcRect l="13810" t="76636" r="55056" b="6616"/>
          <a:stretch>
            <a:fillRect/>
          </a:stretch>
        </p:blipFill>
        <p:spPr bwMode="auto">
          <a:xfrm>
            <a:off x="3786182" y="4929198"/>
            <a:ext cx="5381568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-32" y="996719"/>
            <a:ext cx="171451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2кг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786058"/>
            <a:ext cx="214314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m</a:t>
            </a:r>
            <a:r>
              <a:rPr lang="ru-RU" sz="2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220FB1"/>
              </a:solidFill>
            </a:endParaRPr>
          </a:p>
        </p:txBody>
      </p:sp>
      <p:grpSp>
        <p:nvGrpSpPr>
          <p:cNvPr id="2" name="Группа 133"/>
          <p:cNvGrpSpPr/>
          <p:nvPr/>
        </p:nvGrpSpPr>
        <p:grpSpPr>
          <a:xfrm>
            <a:off x="0" y="1571612"/>
            <a:ext cx="1714480" cy="658708"/>
            <a:chOff x="71406" y="2461905"/>
            <a:chExt cx="1350372" cy="658708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=30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grpSp>
        <p:nvGrpSpPr>
          <p:cNvPr id="3" name="Группа 133"/>
          <p:cNvGrpSpPr/>
          <p:nvPr/>
        </p:nvGrpSpPr>
        <p:grpSpPr>
          <a:xfrm>
            <a:off x="0" y="2143116"/>
            <a:ext cx="1714480" cy="658708"/>
            <a:chOff x="71406" y="2461905"/>
            <a:chExt cx="1350372" cy="658708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=12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14282" y="2658948"/>
              <a:ext cx="2855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к</a:t>
              </a:r>
              <a:endParaRPr lang="ru-RU" sz="2000" b="1" dirty="0"/>
            </a:p>
          </p:txBody>
        </p:sp>
      </p:grpSp>
      <p:cxnSp>
        <p:nvCxnSpPr>
          <p:cNvPr id="16" name="Прямая со стрелкой 15"/>
          <p:cNvCxnSpPr/>
          <p:nvPr/>
        </p:nvCxnSpPr>
        <p:spPr>
          <a:xfrm rot="5400000" flipH="1" flipV="1">
            <a:off x="5290549" y="2106603"/>
            <a:ext cx="2786876" cy="79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398632" y="3285330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6753918" y="609881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14176" y="278526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106516" y="3181649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7215206" y="2285198"/>
            <a:ext cx="1326566" cy="100092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657350" y="2271550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140176" y="214232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12880" y="92787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6684384" y="1158709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6643702" y="3286124"/>
            <a:ext cx="571504" cy="79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000232" y="2071678"/>
            <a:ext cx="399442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548834" y="3586949"/>
            <a:ext cx="1285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(12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3286124"/>
            <a:ext cx="25002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319676" y="3470976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(30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345811" y="3536251"/>
            <a:ext cx="1440635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5785694" y="3421627"/>
            <a:ext cx="2191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4167318"/>
            <a:ext cx="2500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•18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214546" y="4095880"/>
            <a:ext cx="228601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340000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441187" y="4071942"/>
            <a:ext cx="2643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4877525"/>
            <a:ext cx="100010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l-G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928662" y="4714884"/>
            <a:ext cx="2500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•18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071538" y="5238104"/>
            <a:ext cx="185738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928662" y="5306153"/>
            <a:ext cx="2857520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340000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1708239">
            <a:off x="3139956" y="1156752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0" y="0"/>
            <a:ext cx="587349" cy="285728"/>
          </a:xfrm>
          <a:prstGeom prst="rect">
            <a:avLst/>
          </a:prstGeom>
          <a:solidFill>
            <a:srgbClr val="FFFFFF"/>
          </a:solidFill>
          <a:ln w="9525">
            <a:solidFill>
              <a:srgbClr val="1F5F1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4-6</a:t>
            </a: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0" y="6334780"/>
            <a:ext cx="2357422" cy="523220"/>
          </a:xfrm>
          <a:prstGeom prst="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Стр.13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8" grpId="0"/>
      <p:bldP spid="19" grpId="0"/>
      <p:bldP spid="20" grpId="0"/>
      <p:bldP spid="23" grpId="0"/>
      <p:bldP spid="24" grpId="0"/>
      <p:bldP spid="41" grpId="0" animBg="1"/>
      <p:bldP spid="43" grpId="0"/>
      <p:bldP spid="44" grpId="0"/>
      <p:bldP spid="45" grpId="0"/>
      <p:bldP spid="46" grpId="0" animBg="1"/>
      <p:bldP spid="42" grpId="0"/>
      <p:bldP spid="47" grpId="0"/>
      <p:bldP spid="48" grpId="0" animBg="1"/>
      <p:bldP spid="49" grpId="0"/>
      <p:bldP spid="50" grpId="0" animBg="1"/>
      <p:bldP spid="51" grpId="0"/>
      <p:bldP spid="54" grpId="0" animBg="1"/>
      <p:bldP spid="55" grpId="0"/>
      <p:bldP spid="5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0" y="178592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357818" y="2516072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1456056" y="4143380"/>
            <a:ext cx="1507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Р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2794579" y="4206444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245304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1341556" y="4802088"/>
            <a:ext cx="2000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•600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100" b="1" dirty="0"/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3645838" y="5161773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098374" y="5210523"/>
            <a:ext cx="1674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2428860" y="5159278"/>
            <a:ext cx="15716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1200" b="1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3286116" y="4714884"/>
            <a:ext cx="27146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920552" y="4793714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643702" y="5143512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286380" y="5524640"/>
            <a:ext cx="12144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6136832" y="55345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6619604" y="5576313"/>
            <a:ext cx="13099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2547с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3164413" y="954910"/>
            <a:ext cx="691963" cy="2371729"/>
            <a:chOff x="10944" y="4752"/>
            <a:chExt cx="294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50" y="4950"/>
              <a:ext cx="288" cy="234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4572000" y="1214422"/>
            <a:ext cx="928694" cy="642942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89296" y="1228070"/>
            <a:ext cx="612000" cy="1415112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333720" y="1053112"/>
            <a:ext cx="785818" cy="184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133"/>
          <p:cNvGrpSpPr/>
          <p:nvPr/>
        </p:nvGrpSpPr>
        <p:grpSpPr>
          <a:xfrm>
            <a:off x="0" y="2500306"/>
            <a:ext cx="1714480" cy="658708"/>
            <a:chOff x="71406" y="2461905"/>
            <a:chExt cx="1350372" cy="65870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24619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658948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71406" y="515808"/>
            <a:ext cx="221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Выкипело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0" y="2928934"/>
            <a:ext cx="14275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4"/>
          <p:cNvGrpSpPr/>
          <p:nvPr/>
        </p:nvGrpSpPr>
        <p:grpSpPr>
          <a:xfrm>
            <a:off x="1285852" y="2786058"/>
            <a:ext cx="1615308" cy="872023"/>
            <a:chOff x="1237454" y="4995752"/>
            <a:chExt cx="1984163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77816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2,3</a:t>
              </a:r>
              <a:endParaRPr lang="ru-RU" sz="1100" b="1" dirty="0"/>
            </a:p>
          </p:txBody>
        </p:sp>
        <p:grpSp>
          <p:nvGrpSpPr>
            <p:cNvPr id="12" name="Группа 50"/>
            <p:cNvGrpSpPr/>
            <p:nvPr/>
          </p:nvGrpSpPr>
          <p:grpSpPr>
            <a:xfrm>
              <a:off x="1868487" y="4995752"/>
              <a:ext cx="1353130" cy="872023"/>
              <a:chOff x="2469886" y="5355195"/>
              <a:chExt cx="1133576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6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5143504" y="4184133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3129592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5429256" y="4643446"/>
            <a:ext cx="3214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5572132" y="5237819"/>
            <a:ext cx="17859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575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2428860" y="5619640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endParaRPr lang="ru-RU" sz="1200" b="1" dirty="0">
              <a:solidFill>
                <a:srgbClr val="0000FF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>
            <a:off x="2915278" y="5572140"/>
            <a:ext cx="1013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3714744" y="562051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4000496" y="5628891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4714876" y="10862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Овал 138"/>
          <p:cNvSpPr/>
          <p:nvPr/>
        </p:nvSpPr>
        <p:spPr>
          <a:xfrm>
            <a:off x="3570846" y="3187390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3285094" y="3213109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Rectangle 1"/>
          <p:cNvSpPr>
            <a:spLocks noChangeArrowheads="1"/>
          </p:cNvSpPr>
          <p:nvPr/>
        </p:nvSpPr>
        <p:spPr bwMode="auto">
          <a:xfrm>
            <a:off x="0" y="3714752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электроплитке мощностью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 Вт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имеющей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КПД 50 %,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нагрели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воды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10 °С до 100 °С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при этом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250 г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ее обратили в пар. Как долго длилось нагревание?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2714612" y="3357562"/>
            <a:ext cx="1357322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0" y="1428736"/>
            <a:ext cx="2571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600 Вт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0" y="857232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786314" y="2786058"/>
            <a:ext cx="2362208" cy="423862"/>
            <a:chOff x="4608" y="9158"/>
            <a:chExt cx="1920" cy="668"/>
          </a:xfrm>
        </p:grpSpPr>
        <p:sp>
          <p:nvSpPr>
            <p:cNvPr id="1027" name="Line 3"/>
            <p:cNvSpPr>
              <a:spLocks noChangeShapeType="1"/>
            </p:cNvSpPr>
            <p:nvPr/>
          </p:nvSpPr>
          <p:spPr bwMode="auto">
            <a:xfrm>
              <a:off x="5232" y="9656"/>
              <a:ext cx="129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4608" y="9158"/>
              <a:ext cx="806" cy="6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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" name="Прямоугольник 109"/>
          <p:cNvSpPr/>
          <p:nvPr/>
        </p:nvSpPr>
        <p:spPr>
          <a:xfrm>
            <a:off x="5576886" y="3151622"/>
            <a:ext cx="18726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Rectangle 1"/>
          <p:cNvSpPr>
            <a:spLocks noChangeArrowheads="1"/>
          </p:cNvSpPr>
          <p:nvPr/>
        </p:nvSpPr>
        <p:spPr bwMode="auto">
          <a:xfrm>
            <a:off x="7286644" y="2786058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4214810" y="3643314"/>
            <a:ext cx="2457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459706" y="3643314"/>
            <a:ext cx="2621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7786742" y="5558869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42мин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-142908" y="6072206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нагревание 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длилось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42мин.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6215106" y="-24"/>
            <a:ext cx="2928926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 Ср1 Стр.29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6" presetClass="emph" presetSubtype="0" repeatCount="3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1000" fill="hold"/>
                                        <p:tgtEl>
                                          <p:spTgt spid="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4" presetClass="path" presetSubtype="0" repeatCount="3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" presetClass="emph" presetSubtype="0" repeatCount="3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6" dur="1000" fill="hold"/>
                                        <p:tgtEl>
                                          <p:spTgt spid="1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5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000"/>
                            </p:stCondLst>
                            <p:childTnLst>
                              <p:par>
                                <p:cTn id="19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2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000"/>
                            </p:stCondLst>
                            <p:childTnLst>
                              <p:par>
                                <p:cTn id="2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5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1" dur="2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3000"/>
                            </p:stCondLst>
                            <p:childTnLst>
                              <p:par>
                                <p:cTn id="2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5" dur="5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8000"/>
                            </p:stCondLst>
                            <p:childTnLst>
                              <p:par>
                                <p:cTn id="28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8" dur="2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8" grpId="0"/>
      <p:bldP spid="66" grpId="0"/>
      <p:bldP spid="68" grpId="0"/>
      <p:bldP spid="70" grpId="0"/>
      <p:bldP spid="81" grpId="0"/>
      <p:bldP spid="83" grpId="0"/>
      <p:bldP spid="84" grpId="0"/>
      <p:bldP spid="87" grpId="0"/>
      <p:bldP spid="91" grpId="0"/>
      <p:bldP spid="92" grpId="0"/>
      <p:bldP spid="94" grpId="0"/>
      <p:bldP spid="95" grpId="0"/>
      <p:bldP spid="96" grpId="0"/>
      <p:bldP spid="97" grpId="0"/>
      <p:bldP spid="111" grpId="0" animBg="1"/>
      <p:bldP spid="135" grpId="0"/>
      <p:bldP spid="169" grpId="0"/>
      <p:bldP spid="176" grpId="0"/>
      <p:bldP spid="177" grpId="0"/>
      <p:bldP spid="180" grpId="0"/>
      <p:bldP spid="183" grpId="0"/>
      <p:bldP spid="186" grpId="0"/>
      <p:bldP spid="186" grpId="1"/>
      <p:bldP spid="187" grpId="0"/>
      <p:bldP spid="188" grpId="0"/>
      <p:bldP spid="189" grpId="0"/>
      <p:bldP spid="189" grpId="1"/>
      <p:bldP spid="139" grpId="0" animBg="1"/>
      <p:bldP spid="139" grpId="1" animBg="1"/>
      <p:bldP spid="139" grpId="2" animBg="1"/>
      <p:bldP spid="139" grpId="3" animBg="1"/>
      <p:bldP spid="140" grpId="0" animBg="1"/>
      <p:bldP spid="140" grpId="1" animBg="1"/>
      <p:bldP spid="140" grpId="2" animBg="1"/>
      <p:bldP spid="140" grpId="3" animBg="1"/>
      <p:bldP spid="112" grpId="0"/>
      <p:bldP spid="86" grpId="0" animBg="1"/>
      <p:bldP spid="89" grpId="0"/>
      <p:bldP spid="93" grpId="0"/>
      <p:bldP spid="110" grpId="0"/>
      <p:bldP spid="113" grpId="0"/>
      <p:bldP spid="114" grpId="0"/>
      <p:bldP spid="116" grpId="0"/>
      <p:bldP spid="117" grpId="0"/>
      <p:bldP spid="117" grpId="1"/>
      <p:bldP spid="118" grpId="0"/>
      <p:bldP spid="118" grpId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3358</TotalTime>
  <Words>1644</Words>
  <Application>Microsoft Office PowerPoint</Application>
  <PresentationFormat>Экран (4:3)</PresentationFormat>
  <Paragraphs>511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Трек</vt:lpstr>
      <vt:lpstr>Формула</vt:lpstr>
      <vt:lpstr>Слайд 1</vt:lpstr>
      <vt:lpstr>Уроки физики    Вторушина С.В.  10  класс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367</cp:revision>
  <dcterms:created xsi:type="dcterms:W3CDTF">2009-11-04T14:29:22Z</dcterms:created>
  <dcterms:modified xsi:type="dcterms:W3CDTF">2020-07-05T03:24:24Z</dcterms:modified>
</cp:coreProperties>
</file>