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61"/>
  </p:notesMasterIdLst>
  <p:sldIdLst>
    <p:sldId id="317" r:id="rId2"/>
    <p:sldId id="356" r:id="rId3"/>
    <p:sldId id="357" r:id="rId4"/>
    <p:sldId id="358" r:id="rId5"/>
    <p:sldId id="359" r:id="rId6"/>
    <p:sldId id="360" r:id="rId7"/>
    <p:sldId id="361" r:id="rId8"/>
    <p:sldId id="363" r:id="rId9"/>
    <p:sldId id="364" r:id="rId10"/>
    <p:sldId id="362" r:id="rId11"/>
    <p:sldId id="314" r:id="rId12"/>
    <p:sldId id="315" r:id="rId13"/>
    <p:sldId id="316" r:id="rId14"/>
    <p:sldId id="303" r:id="rId15"/>
    <p:sldId id="321" r:id="rId16"/>
    <p:sldId id="309" r:id="rId17"/>
    <p:sldId id="301" r:id="rId18"/>
    <p:sldId id="308" r:id="rId19"/>
    <p:sldId id="351" r:id="rId20"/>
    <p:sldId id="352" r:id="rId21"/>
    <p:sldId id="324" r:id="rId22"/>
    <p:sldId id="332" r:id="rId23"/>
    <p:sldId id="341" r:id="rId24"/>
    <p:sldId id="333" r:id="rId25"/>
    <p:sldId id="329" r:id="rId26"/>
    <p:sldId id="330" r:id="rId27"/>
    <p:sldId id="342" r:id="rId28"/>
    <p:sldId id="335" r:id="rId29"/>
    <p:sldId id="325" r:id="rId30"/>
    <p:sldId id="343" r:id="rId31"/>
    <p:sldId id="328" r:id="rId32"/>
    <p:sldId id="290" r:id="rId33"/>
    <p:sldId id="347" r:id="rId34"/>
    <p:sldId id="326" r:id="rId35"/>
    <p:sldId id="353" r:id="rId36"/>
    <p:sldId id="350" r:id="rId37"/>
    <p:sldId id="354" r:id="rId38"/>
    <p:sldId id="355" r:id="rId39"/>
    <p:sldId id="336" r:id="rId40"/>
    <p:sldId id="340" r:id="rId41"/>
    <p:sldId id="327" r:id="rId42"/>
    <p:sldId id="346" r:id="rId43"/>
    <p:sldId id="345" r:id="rId44"/>
    <p:sldId id="338" r:id="rId45"/>
    <p:sldId id="322" r:id="rId46"/>
    <p:sldId id="349" r:id="rId47"/>
    <p:sldId id="298" r:id="rId48"/>
    <p:sldId id="297" r:id="rId49"/>
    <p:sldId id="304" r:id="rId50"/>
    <p:sldId id="313" r:id="rId51"/>
    <p:sldId id="320" r:id="rId52"/>
    <p:sldId id="318" r:id="rId53"/>
    <p:sldId id="319" r:id="rId54"/>
    <p:sldId id="305" r:id="rId55"/>
    <p:sldId id="291" r:id="rId56"/>
    <p:sldId id="292" r:id="rId57"/>
    <p:sldId id="311" r:id="rId58"/>
    <p:sldId id="312" r:id="rId59"/>
    <p:sldId id="310" r:id="rId6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3300"/>
    <a:srgbClr val="0000CC"/>
    <a:srgbClr val="000099"/>
    <a:srgbClr val="0014AC"/>
    <a:srgbClr val="2D4D1B"/>
    <a:srgbClr val="4E852F"/>
    <a:srgbClr val="0033CC"/>
    <a:srgbClr val="365D21"/>
    <a:srgbClr val="220F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7837" autoAdjust="0"/>
    <p:restoredTop sz="94681" autoAdjust="0"/>
  </p:normalViewPr>
  <p:slideViewPr>
    <p:cSldViewPr>
      <p:cViewPr>
        <p:scale>
          <a:sx n="82" d="100"/>
          <a:sy n="82" d="100"/>
        </p:scale>
        <p:origin x="-19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501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10" Type="http://schemas.openxmlformats.org/officeDocument/2006/relationships/image" Target="../media/image16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10" Type="http://schemas.openxmlformats.org/officeDocument/2006/relationships/image" Target="../media/image17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7.wav"/><Relationship Id="rId9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audio" Target="../media/audio5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10" Type="http://schemas.openxmlformats.org/officeDocument/2006/relationships/oleObject" Target="../embeddings/oleObject1.bin"/><Relationship Id="rId4" Type="http://schemas.openxmlformats.org/officeDocument/2006/relationships/audio" Target="../media/audio7.wav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hyperlink" Target="&#1082;&#1091;&#1085;&#1076;&#1099;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11" Type="http://schemas.openxmlformats.org/officeDocument/2006/relationships/image" Target="../media/image8.png"/><Relationship Id="rId5" Type="http://schemas.openxmlformats.org/officeDocument/2006/relationships/audio" Target="../media/audio5.wav"/><Relationship Id="rId10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10" Type="http://schemas.openxmlformats.org/officeDocument/2006/relationships/image" Target="../media/image9.png"/><Relationship Id="rId4" Type="http://schemas.openxmlformats.org/officeDocument/2006/relationships/audio" Target="../media/audio6.wav"/><Relationship Id="rId9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8 (10)  класс  (Постоянный ток)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457200" y="571480"/>
            <a:ext cx="8686800" cy="1714500"/>
          </a:xfrm>
        </p:spPr>
        <p:txBody>
          <a:bodyPr/>
          <a:lstStyle/>
          <a:p>
            <a:r>
              <a:rPr lang="ru-RU" sz="1400" b="1" cap="all" dirty="0" smtClean="0"/>
              <a:t>ТЕМА:        последовательное соединение  и Параллельное соединение проводников.</a:t>
            </a:r>
            <a:endParaRPr lang="ru-RU" sz="1400" dirty="0" smtClean="0"/>
          </a:p>
          <a:p>
            <a:r>
              <a:rPr lang="ru-RU" sz="1400" b="1" dirty="0" smtClean="0"/>
              <a:t>ЦЕЛИ:.1. Создать условия для усвоения понятий "последовательное и параллельное соединение проводников</a:t>
            </a:r>
            <a:r>
              <a:rPr lang="ru-RU" sz="1400" b="1" i="1" dirty="0" smtClean="0"/>
              <a:t>", </a:t>
            </a:r>
            <a:r>
              <a:rPr lang="ru-RU" sz="1400" b="1" dirty="0" smtClean="0"/>
              <a:t>для понимания закономерностей этих соединений</a:t>
            </a:r>
            <a:r>
              <a:rPr lang="ru-RU" sz="1400" b="1" i="1" dirty="0" smtClean="0"/>
              <a:t>.</a:t>
            </a:r>
            <a:r>
              <a:rPr lang="ru-RU" sz="1400" b="1" dirty="0" smtClean="0"/>
              <a:t>             </a:t>
            </a:r>
            <a:endParaRPr lang="ru-RU" sz="1400" dirty="0" smtClean="0"/>
          </a:p>
          <a:p>
            <a:r>
              <a:rPr lang="ru-RU" sz="1400" b="1" u="sng" cap="all" dirty="0" smtClean="0"/>
              <a:t>Задачи:</a:t>
            </a:r>
            <a:r>
              <a:rPr lang="ru-RU" sz="1400" b="1" dirty="0" smtClean="0"/>
              <a:t> 1.Способствовать усвоению понятий последовательное и параллельное соединение проводников</a:t>
            </a:r>
            <a:r>
              <a:rPr lang="ru-RU" sz="1400" b="1" i="1" dirty="0" smtClean="0"/>
              <a:t> и </a:t>
            </a:r>
            <a:r>
              <a:rPr lang="ru-RU" sz="1400" b="1" dirty="0" smtClean="0"/>
              <a:t>понимания соответствующих закономерностей </a:t>
            </a:r>
            <a:r>
              <a:rPr lang="ru-RU" sz="1400" b="1" i="1" dirty="0" smtClean="0"/>
              <a:t>.</a:t>
            </a:r>
            <a:endParaRPr lang="ru-RU" sz="1400" dirty="0" smtClean="0"/>
          </a:p>
          <a:p>
            <a:r>
              <a:rPr lang="ru-RU" sz="1400" b="1" dirty="0" smtClean="0"/>
              <a:t>2. Способствовать развитию умений </a:t>
            </a:r>
            <a:r>
              <a:rPr lang="ru-RU" sz="1400" b="1" dirty="0" err="1" smtClean="0"/>
              <a:t>математизировать</a:t>
            </a:r>
            <a:r>
              <a:rPr lang="ru-RU" sz="1400" b="1" dirty="0" smtClean="0"/>
              <a:t>  физические процессы  и развивать умения решать типичные задачи.</a:t>
            </a:r>
            <a:r>
              <a:rPr lang="ru-RU" sz="1400" b="1" i="1" dirty="0" smtClean="0"/>
              <a:t> </a:t>
            </a:r>
            <a:endParaRPr lang="ru-RU" sz="1400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соединения проводников.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1.Дать имя сопротивлениям.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Расставить токи и дать имя точкам ветвления.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Найти сопротивления участков, начиная с дальнего.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 Найти общее сопротивление.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По закону Ома найти общий ток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Найти напряжения на участках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0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Найти токи в ветвях.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8.  Найти мощности на  любом, искомом участке.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(Р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схему!</a:t>
            </a:r>
          </a:p>
          <a:p>
            <a:pPr>
              <a:defRPr/>
            </a:pPr>
            <a:r>
              <a:rPr lang="ru-RU" sz="1800" dirty="0" smtClean="0"/>
              <a:t>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750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25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75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25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800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7000"/>
                            </p:stCondLst>
                            <p:childTnLst>
                              <p:par>
                                <p:cTn id="7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072066" y="142852"/>
            <a:ext cx="3857636" cy="3071834"/>
            <a:chOff x="7740" y="4380"/>
            <a:chExt cx="3600" cy="2609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7740" y="4681"/>
              <a:ext cx="3600" cy="2308"/>
              <a:chOff x="1080" y="4692"/>
              <a:chExt cx="3600" cy="2308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>
                <a:off x="1080" y="4692"/>
                <a:ext cx="3600" cy="2199"/>
                <a:chOff x="12281" y="7785"/>
                <a:chExt cx="3364" cy="1917"/>
              </a:xfrm>
            </p:grpSpPr>
            <p:grpSp>
              <p:nvGrpSpPr>
                <p:cNvPr id="5" name="Group 4"/>
                <p:cNvGrpSpPr>
                  <a:grpSpLocks/>
                </p:cNvGrpSpPr>
                <p:nvPr/>
              </p:nvGrpSpPr>
              <p:grpSpPr bwMode="auto">
                <a:xfrm>
                  <a:off x="12281" y="7785"/>
                  <a:ext cx="3364" cy="1917"/>
                  <a:chOff x="4678" y="2359"/>
                  <a:chExt cx="3364" cy="1917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809" y="2760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75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76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77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78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49" y="2545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612" y="2359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9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3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8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85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01" y="3177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11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8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9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90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91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9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2454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3272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51" y="2948"/>
                    <a:ext cx="576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60" y="3363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56" y="2944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458" y="3756"/>
                    <a:ext cx="2190" cy="520"/>
                    <a:chOff x="5458" y="3732"/>
                    <a:chExt cx="2190" cy="520"/>
                  </a:xfrm>
                </p:grpSpPr>
                <p:grpSp>
                  <p:nvGrpSpPr>
                    <p:cNvPr id="13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62" y="3732"/>
                      <a:ext cx="1108" cy="520"/>
                      <a:chOff x="1515" y="3554"/>
                      <a:chExt cx="867" cy="370"/>
                    </a:xfrm>
                  </p:grpSpPr>
                  <p:grpSp>
                    <p:nvGrpSpPr>
                      <p:cNvPr id="14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10" y="3554"/>
                        <a:ext cx="465" cy="370"/>
                        <a:chOff x="9754" y="4908"/>
                        <a:chExt cx="598" cy="530"/>
                      </a:xfrm>
                    </p:grpSpPr>
                    <p:sp>
                      <p:nvSpPr>
                        <p:cNvPr id="720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4" y="4908"/>
                          <a:ext cx="598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201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0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7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20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5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20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72" y="3904"/>
                      <a:ext cx="576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58" y="3915"/>
                      <a:ext cx="54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206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45" y="2956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5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678" y="279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08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9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7858" y="2772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1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12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3202" y="7971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5047" y="7973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215" name="Text Box 47"/>
              <p:cNvSpPr txBox="1">
                <a:spLocks noChangeArrowheads="1"/>
              </p:cNvSpPr>
              <p:nvPr/>
            </p:nvSpPr>
            <p:spPr bwMode="auto">
              <a:xfrm>
                <a:off x="2080" y="535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1260" y="487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7" name="Text Box 49"/>
              <p:cNvSpPr txBox="1">
                <a:spLocks noChangeArrowheads="1"/>
              </p:cNvSpPr>
              <p:nvPr/>
            </p:nvSpPr>
            <p:spPr bwMode="auto">
              <a:xfrm>
                <a:off x="2040" y="4911"/>
                <a:ext cx="720" cy="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8" name="Text Box 50"/>
              <p:cNvSpPr txBox="1">
                <a:spLocks noChangeArrowheads="1"/>
              </p:cNvSpPr>
              <p:nvPr/>
            </p:nvSpPr>
            <p:spPr bwMode="auto">
              <a:xfrm>
                <a:off x="2884" y="5672"/>
                <a:ext cx="854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9" name="Text Box 51"/>
              <p:cNvSpPr txBox="1">
                <a:spLocks noChangeArrowheads="1"/>
              </p:cNvSpPr>
              <p:nvPr/>
            </p:nvSpPr>
            <p:spPr bwMode="auto">
              <a:xfrm>
                <a:off x="3040" y="6471"/>
                <a:ext cx="108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12В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0" name="Text Box 52"/>
              <p:cNvSpPr txBox="1">
                <a:spLocks noChangeArrowheads="1"/>
              </p:cNvSpPr>
              <p:nvPr/>
            </p:nvSpPr>
            <p:spPr bwMode="auto">
              <a:xfrm>
                <a:off x="2891" y="4704"/>
                <a:ext cx="900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Ом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1" name="Text Box 53"/>
              <p:cNvSpPr txBox="1">
                <a:spLocks noChangeArrowheads="1"/>
              </p:cNvSpPr>
              <p:nvPr/>
            </p:nvSpPr>
            <p:spPr bwMode="auto">
              <a:xfrm>
                <a:off x="1080" y="5940"/>
                <a:ext cx="90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Рис.1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22" name="Text Box 54"/>
            <p:cNvSpPr txBox="1">
              <a:spLocks noChangeArrowheads="1"/>
            </p:cNvSpPr>
            <p:nvPr/>
          </p:nvSpPr>
          <p:spPr bwMode="auto">
            <a:xfrm>
              <a:off x="9620" y="438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23" name="Text Box 55"/>
            <p:cNvSpPr txBox="1">
              <a:spLocks noChangeArrowheads="1"/>
            </p:cNvSpPr>
            <p:nvPr/>
          </p:nvSpPr>
          <p:spPr bwMode="auto">
            <a:xfrm>
              <a:off x="9660" y="582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0" y="0"/>
            <a:ext cx="500062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сопротивлении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12700" y="3000372"/>
            <a:ext cx="9131300" cy="8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 R2?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7"/>
          <p:cNvGrpSpPr/>
          <p:nvPr/>
        </p:nvGrpSpPr>
        <p:grpSpPr>
          <a:xfrm>
            <a:off x="142844" y="1522918"/>
            <a:ext cx="1428759" cy="1168800"/>
            <a:chOff x="5268079" y="4569370"/>
            <a:chExt cx="1428759" cy="11688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1785918" y="1474382"/>
            <a:ext cx="2000264" cy="1168800"/>
            <a:chOff x="5268079" y="4569370"/>
            <a:chExt cx="2000264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19" y="4569370"/>
              <a:ext cx="127522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112470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Ом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125335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3929058" y="1714488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7"/>
          <p:cNvGrpSpPr/>
          <p:nvPr/>
        </p:nvGrpSpPr>
        <p:grpSpPr>
          <a:xfrm>
            <a:off x="0" y="3786190"/>
            <a:ext cx="1643041" cy="1168800"/>
            <a:chOff x="5053797" y="4569370"/>
            <a:chExt cx="1643041" cy="1168800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7"/>
          <p:cNvGrpSpPr/>
          <p:nvPr/>
        </p:nvGrpSpPr>
        <p:grpSpPr>
          <a:xfrm>
            <a:off x="1857356" y="3714752"/>
            <a:ext cx="1857387" cy="1168800"/>
            <a:chOff x="5053797" y="4569370"/>
            <a:chExt cx="1857387" cy="116880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071934" y="4071942"/>
            <a:ext cx="85725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72066" y="3857628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7715272" y="392906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1" name="Группа 99"/>
          <p:cNvGrpSpPr/>
          <p:nvPr/>
        </p:nvGrpSpPr>
        <p:grpSpPr>
          <a:xfrm>
            <a:off x="61163" y="5714828"/>
            <a:ext cx="3010639" cy="1115269"/>
            <a:chOff x="3612737" y="5691079"/>
            <a:chExt cx="3010639" cy="1115269"/>
          </a:xfrm>
        </p:grpSpPr>
        <p:grpSp>
          <p:nvGrpSpPr>
            <p:cNvPr id="22" name="Группа 17"/>
            <p:cNvGrpSpPr/>
            <p:nvPr/>
          </p:nvGrpSpPr>
          <p:grpSpPr>
            <a:xfrm>
              <a:off x="3612737" y="5691079"/>
              <a:ext cx="1187477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Прямоугольник 85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17"/>
            <p:cNvGrpSpPr/>
            <p:nvPr/>
          </p:nvGrpSpPr>
          <p:grpSpPr>
            <a:xfrm>
              <a:off x="4728779" y="5737484"/>
              <a:ext cx="1228349" cy="1021365"/>
              <a:chOff x="5873395" y="4453401"/>
              <a:chExt cx="1680901" cy="1183373"/>
            </a:xfrm>
            <a:solidFill>
              <a:schemeClr val="bg1"/>
            </a:solidFill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5929755" y="5030561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17"/>
            <p:cNvGrpSpPr/>
            <p:nvPr/>
          </p:nvGrpSpPr>
          <p:grpSpPr>
            <a:xfrm>
              <a:off x="5871788" y="5737486"/>
              <a:ext cx="751588" cy="1021367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па 115"/>
          <p:cNvGrpSpPr/>
          <p:nvPr/>
        </p:nvGrpSpPr>
        <p:grpSpPr>
          <a:xfrm>
            <a:off x="3143244" y="5742731"/>
            <a:ext cx="2644974" cy="1115269"/>
            <a:chOff x="3612741" y="5691079"/>
            <a:chExt cx="2644974" cy="1115269"/>
          </a:xfrm>
        </p:grpSpPr>
        <p:grpSp>
          <p:nvGrpSpPr>
            <p:cNvPr id="26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0" name="Прямая соединительная линия 129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17"/>
            <p:cNvGrpSpPr/>
            <p:nvPr/>
          </p:nvGrpSpPr>
          <p:grpSpPr>
            <a:xfrm>
              <a:off x="4574407" y="5737480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782461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17"/>
            <p:cNvGrpSpPr/>
            <p:nvPr/>
          </p:nvGrpSpPr>
          <p:grpSpPr>
            <a:xfrm>
              <a:off x="5506127" y="5749364"/>
              <a:ext cx="751588" cy="1021368"/>
              <a:chOff x="5373032" y="4467160"/>
              <a:chExt cx="1028492" cy="1183375"/>
            </a:xfrm>
            <a:solidFill>
              <a:schemeClr val="bg1"/>
            </a:solidFill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5413142" y="5044322"/>
                <a:ext cx="988382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Прямоугольник 130"/>
          <p:cNvSpPr/>
          <p:nvPr/>
        </p:nvSpPr>
        <p:spPr>
          <a:xfrm>
            <a:off x="5715008" y="5643578"/>
            <a:ext cx="12858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929322" y="6213850"/>
            <a:ext cx="500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0" y="578645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17"/>
          <p:cNvGrpSpPr/>
          <p:nvPr/>
        </p:nvGrpSpPr>
        <p:grpSpPr>
          <a:xfrm>
            <a:off x="7286613" y="5286388"/>
            <a:ext cx="1857387" cy="1168800"/>
            <a:chOff x="5053797" y="4569370"/>
            <a:chExt cx="1857387" cy="1168800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5541E-6 L 0.24791 -0.019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-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011E-7 L 0.38576 -0.5723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951E-7 L -0.26475 -0.4195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5" grpId="0"/>
      <p:bldP spid="7226" grpId="0"/>
      <p:bldP spid="7227" grpId="0"/>
      <p:bldP spid="71" grpId="0" animBg="1"/>
      <p:bldP spid="71" grpId="1" animBg="1"/>
      <p:bldP spid="82" grpId="0" animBg="1"/>
      <p:bldP spid="82" grpId="1" animBg="1"/>
      <p:bldP spid="83" grpId="0" animBg="1"/>
      <p:bldP spid="84" grpId="0" animBg="1"/>
      <p:bldP spid="84" grpId="1" animBg="1"/>
      <p:bldP spid="131" grpId="0" animBg="1"/>
      <p:bldP spid="131" grpId="1" animBg="1"/>
      <p:bldP spid="132" grpId="0" animBg="1"/>
      <p:bldP spid="132" grpId="1" animBg="1"/>
      <p:bldP spid="1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871906" y="202559"/>
            <a:ext cx="5272094" cy="2473939"/>
            <a:chOff x="360" y="7011"/>
            <a:chExt cx="4500" cy="189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660" y="7011"/>
              <a:ext cx="4140" cy="1898"/>
              <a:chOff x="720" y="7371"/>
              <a:chExt cx="4140" cy="1898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3822" y="8421"/>
                <a:ext cx="939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1А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720" y="7547"/>
                <a:ext cx="4140" cy="1657"/>
                <a:chOff x="6480" y="6551"/>
                <a:chExt cx="4140" cy="1657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6480" y="6551"/>
                  <a:ext cx="4140" cy="1657"/>
                  <a:chOff x="12431" y="5378"/>
                  <a:chExt cx="3317" cy="1448"/>
                </a:xfrm>
              </p:grpSpPr>
              <p:sp>
                <p:nvSpPr>
                  <p:cNvPr id="512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13367" y="5585"/>
                    <a:ext cx="292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12431" y="5378"/>
                    <a:ext cx="3317" cy="1448"/>
                    <a:chOff x="12431" y="5378"/>
                    <a:chExt cx="3317" cy="1448"/>
                  </a:xfrm>
                </p:grpSpPr>
                <p:grpSp>
                  <p:nvGrpSpPr>
                    <p:cNvPr id="7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566" y="5836"/>
                      <a:ext cx="182" cy="318"/>
                      <a:chOff x="3503" y="4378"/>
                      <a:chExt cx="184" cy="276"/>
                    </a:xfrm>
                  </p:grpSpPr>
                  <p:sp>
                    <p:nvSpPr>
                      <p:cNvPr id="5129" name="Oval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5130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8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378"/>
                      <a:ext cx="3214" cy="1448"/>
                      <a:chOff x="12431" y="5390"/>
                      <a:chExt cx="3214" cy="1448"/>
                    </a:xfrm>
                  </p:grpSpPr>
                  <p:grpSp>
                    <p:nvGrpSpPr>
                      <p:cNvPr id="9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521" y="5390"/>
                        <a:ext cx="1129" cy="650"/>
                        <a:chOff x="12521" y="5390"/>
                        <a:chExt cx="1129" cy="650"/>
                      </a:xfrm>
                    </p:grpSpPr>
                    <p:sp>
                      <p:nvSpPr>
                        <p:cNvPr id="5133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2521" y="6040"/>
                          <a:ext cx="47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4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065" y="5390"/>
                          <a:ext cx="460" cy="42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100" y="5444"/>
                          <a:ext cx="266" cy="269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6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1" y="5586"/>
                          <a:ext cx="292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7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791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8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650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0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431" y="5410"/>
                        <a:ext cx="3214" cy="1428"/>
                        <a:chOff x="12431" y="5398"/>
                        <a:chExt cx="3214" cy="1428"/>
                      </a:xfrm>
                    </p:grpSpPr>
                    <p:sp>
                      <p:nvSpPr>
                        <p:cNvPr id="5140" name="Rectangle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004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11" name="Group 2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2431" y="5398"/>
                          <a:ext cx="3214" cy="1428"/>
                          <a:chOff x="12431" y="5398"/>
                          <a:chExt cx="3214" cy="1428"/>
                        </a:xfrm>
                      </p:grpSpPr>
                      <p:sp>
                        <p:nvSpPr>
                          <p:cNvPr id="5142" name="Line 2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3411" y="6027"/>
                            <a:ext cx="570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2" name="Group 2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4424" y="5786"/>
                            <a:ext cx="1221" cy="716"/>
                            <a:chOff x="3017" y="2798"/>
                            <a:chExt cx="1234" cy="621"/>
                          </a:xfrm>
                        </p:grpSpPr>
                        <p:grpSp>
                          <p:nvGrpSpPr>
                            <p:cNvPr id="13" name="Group 2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3458" y="2798"/>
                              <a:ext cx="793" cy="621"/>
                              <a:chOff x="5000" y="7596"/>
                              <a:chExt cx="794" cy="725"/>
                            </a:xfrm>
                          </p:grpSpPr>
                          <p:grpSp>
                            <p:nvGrpSpPr>
                              <p:cNvPr id="14" name="Group 2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5074" y="7596"/>
                                <a:ext cx="702" cy="725"/>
                                <a:chOff x="5074" y="7596"/>
                                <a:chExt cx="702" cy="725"/>
                              </a:xfrm>
                            </p:grpSpPr>
                            <p:sp>
                              <p:nvSpPr>
                                <p:cNvPr id="5146" name="Text Box 2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074" y="7596"/>
                                  <a:ext cx="702" cy="725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ru-RU" sz="3600" b="0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  </a:t>
                                  </a:r>
                                  <a:r>
                                    <a:rPr kumimoji="0" lang="ru-RU" sz="3600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А</a:t>
                                  </a:r>
                                  <a:endParaRPr kumimoji="0" lang="ru-RU" sz="54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47" name="Oval 27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256" y="7664"/>
                                  <a:ext cx="300" cy="335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90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48" name="Line 2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000" y="7842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49" name="Line 2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564" y="7834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50" name="Line 3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17" y="3007"/>
                              <a:ext cx="576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151" name="Text Box 31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064" y="5398"/>
                            <a:ext cx="460" cy="426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2" name="Oval 3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115" y="5457"/>
                            <a:ext cx="266" cy="269"/>
                          </a:xfrm>
                          <a:prstGeom prst="ellips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3" name="Line 3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382" y="5598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4" name="Line 3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16" y="5599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5" name="Line 3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06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6" name="Line 3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665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5" name="Group 3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31" y="5848"/>
                            <a:ext cx="182" cy="319"/>
                            <a:chOff x="3503" y="4378"/>
                            <a:chExt cx="184" cy="276"/>
                          </a:xfrm>
                        </p:grpSpPr>
                        <p:sp>
                          <p:nvSpPr>
                            <p:cNvPr id="5158" name="Oval 3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525" y="4458"/>
                              <a:ext cx="141" cy="141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59" name="Line 3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3503" y="4378"/>
                              <a:ext cx="184" cy="276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6" name="Group 4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787" y="6020"/>
                            <a:ext cx="1866" cy="806"/>
                            <a:chOff x="1363" y="3006"/>
                            <a:chExt cx="1886" cy="700"/>
                          </a:xfrm>
                        </p:grpSpPr>
                        <p:grpSp>
                          <p:nvGrpSpPr>
                            <p:cNvPr id="17" name="Group 41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734" y="3185"/>
                              <a:ext cx="1108" cy="521"/>
                              <a:chOff x="1515" y="3553"/>
                              <a:chExt cx="867" cy="371"/>
                            </a:xfrm>
                          </p:grpSpPr>
                          <p:grpSp>
                            <p:nvGrpSpPr>
                              <p:cNvPr id="18" name="Group 42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1809" y="3553"/>
                                <a:ext cx="465" cy="371"/>
                                <a:chOff x="9770" y="4901"/>
                                <a:chExt cx="599" cy="531"/>
                              </a:xfrm>
                            </p:grpSpPr>
                            <p:sp>
                              <p:nvSpPr>
                                <p:cNvPr id="5163" name="Text Box 4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0" y="4901"/>
                                  <a:ext cx="599" cy="531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en-US" sz="3600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V</a:t>
                                  </a:r>
                                  <a:endParaRPr kumimoji="0" lang="ru-RU" sz="54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64" name="Oval 44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9" y="4917"/>
                                  <a:ext cx="346" cy="334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65" name="Line 4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2087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66" name="Line 4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515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67" name="Line 4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3" y="3006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8" name="Line 4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3249" y="3013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9" name="Line 4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2844" y="3375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70" name="Line 5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9" y="3367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5171" name="Rectangle 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990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</p:grpSp>
            </p:grpSp>
            <p:sp>
              <p:nvSpPr>
                <p:cNvPr id="51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7200" y="7335"/>
                  <a:ext cx="614" cy="3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7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8460" y="7280"/>
                  <a:ext cx="574" cy="4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74" name="Text Box 54"/>
              <p:cNvSpPr txBox="1">
                <a:spLocks noChangeArrowheads="1"/>
              </p:cNvSpPr>
              <p:nvPr/>
            </p:nvSpPr>
            <p:spPr bwMode="auto">
              <a:xfrm>
                <a:off x="2380" y="8740"/>
                <a:ext cx="1077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 В</a:t>
                </a:r>
                <a:endPara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5" name="Text Box 55"/>
              <p:cNvSpPr txBox="1">
                <a:spLocks noChangeArrowheads="1"/>
              </p:cNvSpPr>
              <p:nvPr/>
            </p:nvSpPr>
            <p:spPr bwMode="auto">
              <a:xfrm>
                <a:off x="1078" y="7371"/>
                <a:ext cx="610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6" name="Text Box 56"/>
              <p:cNvSpPr txBox="1">
                <a:spLocks noChangeArrowheads="1"/>
              </p:cNvSpPr>
              <p:nvPr/>
            </p:nvSpPr>
            <p:spPr bwMode="auto">
              <a:xfrm>
                <a:off x="3208" y="7380"/>
                <a:ext cx="675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В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78" name="Rectangle 58"/>
            <p:cNvSpPr>
              <a:spLocks noChangeArrowheads="1"/>
            </p:cNvSpPr>
            <p:nvPr/>
          </p:nvSpPr>
          <p:spPr bwMode="auto">
            <a:xfrm>
              <a:off x="360" y="7020"/>
              <a:ext cx="450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0" y="2786058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0" name="Text Box 60"/>
          <p:cNvSpPr txBox="1">
            <a:spLocks noChangeArrowheads="1"/>
          </p:cNvSpPr>
          <p:nvPr/>
        </p:nvSpPr>
        <p:spPr bwMode="auto">
          <a:xfrm>
            <a:off x="0" y="0"/>
            <a:ext cx="42291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напряжение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вольтах с точностью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 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1" name="Text Box 61"/>
          <p:cNvSpPr txBox="1">
            <a:spLocks noChangeArrowheads="1"/>
          </p:cNvSpPr>
          <p:nvPr/>
        </p:nvSpPr>
        <p:spPr bwMode="auto">
          <a:xfrm>
            <a:off x="0" y="4762504"/>
            <a:ext cx="8777349" cy="80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(рис.2)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целых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2"/>
          <p:cNvSpPr>
            <a:spLocks noChangeArrowheads="1"/>
          </p:cNvSpPr>
          <p:nvPr/>
        </p:nvSpPr>
        <p:spPr bwMode="auto">
          <a:xfrm>
            <a:off x="214282" y="1500174"/>
            <a:ext cx="23574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142844" y="2143116"/>
            <a:ext cx="2428892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000364" y="1857364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7"/>
          <p:cNvGrpSpPr/>
          <p:nvPr/>
        </p:nvGrpSpPr>
        <p:grpSpPr>
          <a:xfrm>
            <a:off x="0" y="3643314"/>
            <a:ext cx="1643041" cy="1168800"/>
            <a:chOff x="5053797" y="4569370"/>
            <a:chExt cx="1643041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7"/>
          <p:cNvGrpSpPr/>
          <p:nvPr/>
        </p:nvGrpSpPr>
        <p:grpSpPr>
          <a:xfrm>
            <a:off x="1714480" y="3571876"/>
            <a:ext cx="1714513" cy="1168800"/>
            <a:chOff x="5053797" y="4569370"/>
            <a:chExt cx="1714513" cy="1168800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8В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единительная линия 7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Прямоугольник 75"/>
          <p:cNvSpPr/>
          <p:nvPr/>
        </p:nvSpPr>
        <p:spPr>
          <a:xfrm>
            <a:off x="3643306" y="3929066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3"/>
          <p:cNvSpPr>
            <a:spLocks noChangeArrowheads="1"/>
          </p:cNvSpPr>
          <p:nvPr/>
        </p:nvSpPr>
        <p:spPr bwMode="auto">
          <a:xfrm>
            <a:off x="0" y="5381576"/>
            <a:ext cx="26132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17"/>
          <p:cNvGrpSpPr/>
          <p:nvPr/>
        </p:nvGrpSpPr>
        <p:grpSpPr>
          <a:xfrm>
            <a:off x="4714876" y="3429000"/>
            <a:ext cx="1643041" cy="1168800"/>
            <a:chOff x="5053797" y="4569370"/>
            <a:chExt cx="1643041" cy="116880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Прямая соединительная линия 8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7"/>
          <p:cNvGrpSpPr/>
          <p:nvPr/>
        </p:nvGrpSpPr>
        <p:grpSpPr>
          <a:xfrm>
            <a:off x="6429387" y="3403208"/>
            <a:ext cx="1714513" cy="1168800"/>
            <a:chOff x="5053797" y="4569370"/>
            <a:chExt cx="1714513" cy="1168800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1В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7" name="Прямая соединительная линия 8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Прямоугольник 87"/>
          <p:cNvSpPr/>
          <p:nvPr/>
        </p:nvSpPr>
        <p:spPr>
          <a:xfrm>
            <a:off x="8215338" y="3714752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>
            <a:spLocks noChangeArrowheads="1"/>
          </p:cNvSpPr>
          <p:nvPr/>
        </p:nvSpPr>
        <p:spPr bwMode="auto">
          <a:xfrm>
            <a:off x="142844" y="6140255"/>
            <a:ext cx="29578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643306" y="5786454"/>
            <a:ext cx="107157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7"/>
          <p:cNvGrpSpPr/>
          <p:nvPr/>
        </p:nvGrpSpPr>
        <p:grpSpPr>
          <a:xfrm>
            <a:off x="5572132" y="5341917"/>
            <a:ext cx="1714511" cy="1230355"/>
            <a:chOff x="5053797" y="4569370"/>
            <a:chExt cx="1714511" cy="1230355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6072197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17"/>
          <p:cNvGrpSpPr/>
          <p:nvPr/>
        </p:nvGrpSpPr>
        <p:grpSpPr>
          <a:xfrm>
            <a:off x="7286644" y="5326008"/>
            <a:ext cx="1250258" cy="1230355"/>
            <a:chOff x="5518050" y="4569370"/>
            <a:chExt cx="1250258" cy="1230355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5518050" y="4913050"/>
              <a:ext cx="42862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6018116" y="5214950"/>
              <a:ext cx="731737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90564E-6 L 0.45174 -0.2393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0" y="-1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20907E-6 L 0.3382 -0.4361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2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9935E-6 L -0.36649 -0.40494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0" y="-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9" grpId="0"/>
      <p:bldP spid="5180" grpId="0"/>
      <p:bldP spid="5181" grpId="0"/>
      <p:bldP spid="63" grpId="0" animBg="1"/>
      <p:bldP spid="64" grpId="0" animBg="1"/>
      <p:bldP spid="65" grpId="0" animBg="1"/>
      <p:bldP spid="65" grpId="1" animBg="1"/>
      <p:bldP spid="76" grpId="0" animBg="1"/>
      <p:bldP spid="76" grpId="1" animBg="1"/>
      <p:bldP spid="77" grpId="0"/>
      <p:bldP spid="88" grpId="0" animBg="1"/>
      <p:bldP spid="88" grpId="1" animBg="1"/>
      <p:bldP spid="89" grpId="0"/>
      <p:bldP spid="90" grpId="0" animBg="1"/>
      <p:bldP spid="90" grpId="1" animBg="1"/>
      <p:bldP spid="9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9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0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2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13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22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7186" y="0"/>
            <a:ext cx="8909854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643834" y="12144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306376" y="40130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7592260" y="1643050"/>
            <a:ext cx="100013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>
            <a:off x="7520822" y="278605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8"/>
          <p:cNvGrpSpPr>
            <a:grpSpLocks/>
          </p:cNvGrpSpPr>
          <p:nvPr/>
        </p:nvGrpSpPr>
        <p:grpSpPr bwMode="auto">
          <a:xfrm>
            <a:off x="2523339" y="3827239"/>
            <a:ext cx="5035979" cy="673331"/>
            <a:chOff x="4467" y="3716"/>
            <a:chExt cx="4519" cy="522"/>
          </a:xfrm>
        </p:grpSpPr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6292" y="3716"/>
              <a:ext cx="2694" cy="522"/>
              <a:chOff x="1778" y="3539"/>
              <a:chExt cx="2118" cy="371"/>
            </a:xfrm>
          </p:grpSpPr>
          <p:grpSp>
            <p:nvGrpSpPr>
              <p:cNvPr id="15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803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" name="Line 36"/>
            <p:cNvSpPr>
              <a:spLocks noChangeShapeType="1"/>
            </p:cNvSpPr>
            <p:nvPr/>
          </p:nvSpPr>
          <p:spPr bwMode="auto">
            <a:xfrm>
              <a:off x="4467" y="3904"/>
              <a:ext cx="18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Прямая со стрелкой 18"/>
          <p:cNvCxnSpPr/>
          <p:nvPr/>
        </p:nvCxnSpPr>
        <p:spPr>
          <a:xfrm rot="5400000">
            <a:off x="7027394" y="3571082"/>
            <a:ext cx="100013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2016284" y="3571082"/>
            <a:ext cx="100013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357686" y="4253219"/>
            <a:ext cx="857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1,2В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05914" y="2571744"/>
            <a:ext cx="4143404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377682" y="1816420"/>
            <a:ext cx="785818" cy="78581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377682" y="1941305"/>
            <a:ext cx="867975" cy="701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000892" y="1226925"/>
            <a:ext cx="867975" cy="701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34"/>
          <p:cNvGrpSpPr>
            <a:grpSpLocks/>
          </p:cNvGrpSpPr>
          <p:nvPr/>
        </p:nvGrpSpPr>
        <p:grpSpPr bwMode="auto">
          <a:xfrm rot="16200000">
            <a:off x="350474" y="1111911"/>
            <a:ext cx="1490897" cy="1143007"/>
            <a:chOff x="9385" y="4917"/>
            <a:chExt cx="1122" cy="728"/>
          </a:xfrm>
        </p:grpSpPr>
        <p:grpSp>
          <p:nvGrpSpPr>
            <p:cNvPr id="26" name="Group 35"/>
            <p:cNvGrpSpPr>
              <a:grpSpLocks/>
            </p:cNvGrpSpPr>
            <p:nvPr/>
          </p:nvGrpSpPr>
          <p:grpSpPr bwMode="auto">
            <a:xfrm>
              <a:off x="9779" y="4917"/>
              <a:ext cx="600" cy="590"/>
              <a:chOff x="9779" y="4917"/>
              <a:chExt cx="600" cy="590"/>
            </a:xfrm>
          </p:grpSpPr>
          <p:sp>
            <p:nvSpPr>
              <p:cNvPr id="31" name="Text Box 36"/>
              <p:cNvSpPr txBox="1">
                <a:spLocks noChangeArrowheads="1"/>
              </p:cNvSpPr>
              <p:nvPr/>
            </p:nvSpPr>
            <p:spPr bwMode="auto">
              <a:xfrm>
                <a:off x="9780" y="4977"/>
                <a:ext cx="599" cy="53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400" b="1" dirty="0" smtClean="0">
                    <a:latin typeface="Times New Roman" pitchFamily="18" charset="0"/>
                    <a:cs typeface="Times New Roman" pitchFamily="18" charset="0"/>
                  </a:rPr>
                  <a:t>3,6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34925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41"/>
            <p:cNvSpPr>
              <a:spLocks noChangeShapeType="1"/>
            </p:cNvSpPr>
            <p:nvPr/>
          </p:nvSpPr>
          <p:spPr bwMode="auto">
            <a:xfrm>
              <a:off x="10505" y="5103"/>
              <a:ext cx="0" cy="542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3" name="Прямая со стрелкой 32"/>
          <p:cNvCxnSpPr/>
          <p:nvPr/>
        </p:nvCxnSpPr>
        <p:spPr>
          <a:xfrm rot="5400000" flipH="1" flipV="1">
            <a:off x="1285058" y="2429662"/>
            <a:ext cx="71596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1714480" y="2049008"/>
            <a:ext cx="867975" cy="701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34"/>
          <p:cNvGrpSpPr>
            <a:grpSpLocks/>
          </p:cNvGrpSpPr>
          <p:nvPr/>
        </p:nvGrpSpPr>
        <p:grpSpPr bwMode="auto">
          <a:xfrm rot="10800000">
            <a:off x="5000628" y="355452"/>
            <a:ext cx="1490897" cy="1144577"/>
            <a:chOff x="9385" y="4916"/>
            <a:chExt cx="1122" cy="729"/>
          </a:xfrm>
        </p:grpSpPr>
        <p:grpSp>
          <p:nvGrpSpPr>
            <p:cNvPr id="37" name="Group 35"/>
            <p:cNvGrpSpPr>
              <a:grpSpLocks/>
            </p:cNvGrpSpPr>
            <p:nvPr/>
          </p:nvGrpSpPr>
          <p:grpSpPr bwMode="auto">
            <a:xfrm>
              <a:off x="9701" y="4916"/>
              <a:ext cx="424" cy="335"/>
              <a:chOff x="9701" y="4916"/>
              <a:chExt cx="424" cy="335"/>
            </a:xfrm>
          </p:grpSpPr>
          <p:sp>
            <p:nvSpPr>
              <p:cNvPr id="42" name="Text Box 36"/>
              <p:cNvSpPr txBox="1">
                <a:spLocks noChangeArrowheads="1"/>
              </p:cNvSpPr>
              <p:nvPr/>
            </p:nvSpPr>
            <p:spPr bwMode="auto">
              <a:xfrm rot="10800000">
                <a:off x="9701" y="4916"/>
                <a:ext cx="410" cy="273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400" b="1" dirty="0" smtClean="0">
                    <a:latin typeface="Times New Roman" pitchFamily="18" charset="0"/>
                    <a:cs typeface="Times New Roman" pitchFamily="18" charset="0"/>
                  </a:rPr>
                  <a:t>4,8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34925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41"/>
            <p:cNvSpPr>
              <a:spLocks noChangeShapeType="1"/>
            </p:cNvSpPr>
            <p:nvPr/>
          </p:nvSpPr>
          <p:spPr bwMode="auto">
            <a:xfrm>
              <a:off x="10505" y="5103"/>
              <a:ext cx="0" cy="542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3643307" y="6334780"/>
            <a:ext cx="5500693" cy="523220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Вариант№1 з№3   Ср-3,стр.11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21" grpId="0" animBg="1"/>
      <p:bldP spid="23" grpId="0" animBg="1"/>
      <p:bldP spid="22" grpId="0"/>
      <p:bldP spid="2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-24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з№1.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потребляемую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лампой, если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3786182" y="857232"/>
            <a:ext cx="53578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71868" y="171448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493310" y="459098"/>
            <a:ext cx="2650458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071546"/>
            <a:ext cx="1357290" cy="143885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643306" y="178592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001290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4001290" y="228519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214942" y="107154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7144562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7144562" y="21423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214942" y="257174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7429332" y="1821739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14744" y="1214422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786578" y="1571612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343720" y="2643182"/>
            <a:ext cx="2591028" cy="1035945"/>
            <a:chOff x="343909" y="5214950"/>
            <a:chExt cx="2591028" cy="1035945"/>
          </a:xfrm>
        </p:grpSpPr>
        <p:sp>
          <p:nvSpPr>
            <p:cNvPr id="11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11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5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16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11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1`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36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23" name="Группа 122"/>
          <p:cNvGrpSpPr/>
          <p:nvPr/>
        </p:nvGrpSpPr>
        <p:grpSpPr>
          <a:xfrm>
            <a:off x="285720" y="3714752"/>
            <a:ext cx="2591028" cy="1035945"/>
            <a:chOff x="343909" y="5214950"/>
            <a:chExt cx="2591028" cy="1035945"/>
          </a:xfrm>
        </p:grpSpPr>
        <p:sp>
          <p:nvSpPr>
            <p:cNvPr id="124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7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128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9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30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13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37" name="Группа 136"/>
          <p:cNvGrpSpPr/>
          <p:nvPr/>
        </p:nvGrpSpPr>
        <p:grpSpPr>
          <a:xfrm>
            <a:off x="3071802" y="3743658"/>
            <a:ext cx="928694" cy="971226"/>
            <a:chOff x="1068545" y="5243856"/>
            <a:chExt cx="928694" cy="971226"/>
          </a:xfrm>
        </p:grpSpPr>
        <p:sp>
          <p:nvSpPr>
            <p:cNvPr id="13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1" name="Группа 140"/>
            <p:cNvGrpSpPr/>
            <p:nvPr/>
          </p:nvGrpSpPr>
          <p:grpSpPr>
            <a:xfrm>
              <a:off x="1068545" y="5243856"/>
              <a:ext cx="928694" cy="971226"/>
              <a:chOff x="1060905" y="4154013"/>
              <a:chExt cx="928694" cy="971226"/>
            </a:xfrm>
          </p:grpSpPr>
          <p:sp>
            <p:nvSpPr>
              <p:cNvPr id="14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44" name="Группа 139"/>
              <p:cNvGrpSpPr/>
              <p:nvPr/>
            </p:nvGrpSpPr>
            <p:grpSpPr>
              <a:xfrm>
                <a:off x="1349839" y="4154013"/>
                <a:ext cx="639760" cy="971226"/>
                <a:chOff x="1349839" y="4154013"/>
                <a:chExt cx="639760" cy="971226"/>
              </a:xfrm>
            </p:grpSpPr>
            <p:sp>
              <p:nvSpPr>
                <p:cNvPr id="1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393736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397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51" name="Text Box 11"/>
          <p:cNvSpPr txBox="1">
            <a:spLocks noChangeArrowheads="1"/>
          </p:cNvSpPr>
          <p:nvPr/>
        </p:nvSpPr>
        <p:spPr bwMode="auto">
          <a:xfrm>
            <a:off x="142844" y="464344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 Box 11"/>
          <p:cNvSpPr txBox="1">
            <a:spLocks noChangeArrowheads="1"/>
          </p:cNvSpPr>
          <p:nvPr/>
        </p:nvSpPr>
        <p:spPr bwMode="auto">
          <a:xfrm>
            <a:off x="1024226" y="464344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 Box 11"/>
          <p:cNvSpPr txBox="1">
            <a:spLocks noChangeArrowheads="1"/>
          </p:cNvSpPr>
          <p:nvPr/>
        </p:nvSpPr>
        <p:spPr bwMode="auto">
          <a:xfrm>
            <a:off x="142844" y="52863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857224" y="5286388"/>
            <a:ext cx="121444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5" name="Group 3"/>
          <p:cNvGrpSpPr>
            <a:grpSpLocks/>
          </p:cNvGrpSpPr>
          <p:nvPr/>
        </p:nvGrpSpPr>
        <p:grpSpPr bwMode="auto">
          <a:xfrm>
            <a:off x="3929058" y="2786058"/>
            <a:ext cx="3616325" cy="1026761"/>
            <a:chOff x="3332" y="4924"/>
            <a:chExt cx="1981" cy="530"/>
          </a:xfrm>
        </p:grpSpPr>
        <p:grpSp>
          <p:nvGrpSpPr>
            <p:cNvPr id="156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159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60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7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947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8" name="Line 8"/>
            <p:cNvSpPr>
              <a:spLocks noChangeShapeType="1"/>
            </p:cNvSpPr>
            <p:nvPr/>
          </p:nvSpPr>
          <p:spPr bwMode="auto">
            <a:xfrm>
              <a:off x="3332" y="5144"/>
              <a:ext cx="69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1" name="Line 15"/>
          <p:cNvSpPr>
            <a:spLocks noChangeShapeType="1"/>
          </p:cNvSpPr>
          <p:nvPr/>
        </p:nvSpPr>
        <p:spPr bwMode="auto">
          <a:xfrm rot="16200000">
            <a:off x="3263058" y="2548686"/>
            <a:ext cx="13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Line 15"/>
          <p:cNvSpPr>
            <a:spLocks noChangeShapeType="1"/>
          </p:cNvSpPr>
          <p:nvPr/>
        </p:nvSpPr>
        <p:spPr bwMode="auto">
          <a:xfrm rot="16200000">
            <a:off x="6846833" y="2523364"/>
            <a:ext cx="13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Овал 162"/>
          <p:cNvSpPr/>
          <p:nvPr/>
        </p:nvSpPr>
        <p:spPr>
          <a:xfrm>
            <a:off x="7500958" y="178592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Прямоугольник 163"/>
          <p:cNvSpPr/>
          <p:nvPr/>
        </p:nvSpPr>
        <p:spPr>
          <a:xfrm>
            <a:off x="4535223" y="3772919"/>
            <a:ext cx="196560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200" dirty="0"/>
          </a:p>
        </p:txBody>
      </p:sp>
      <p:sp>
        <p:nvSpPr>
          <p:cNvPr id="165" name="Прямоугольник 164"/>
          <p:cNvSpPr/>
          <p:nvPr/>
        </p:nvSpPr>
        <p:spPr>
          <a:xfrm>
            <a:off x="6429388" y="3772919"/>
            <a:ext cx="127470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30В</a:t>
            </a:r>
            <a:endParaRPr lang="ru-RU" sz="3200" dirty="0"/>
          </a:p>
        </p:txBody>
      </p:sp>
      <p:sp>
        <p:nvSpPr>
          <p:cNvPr id="166" name="Прямоугольник 165"/>
          <p:cNvSpPr/>
          <p:nvPr/>
        </p:nvSpPr>
        <p:spPr>
          <a:xfrm>
            <a:off x="5143504" y="3000372"/>
            <a:ext cx="71438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30В</a:t>
            </a:r>
            <a:endParaRPr lang="ru-RU" sz="2000" dirty="0"/>
          </a:p>
        </p:txBody>
      </p:sp>
      <p:grpSp>
        <p:nvGrpSpPr>
          <p:cNvPr id="171" name="Группа 170"/>
          <p:cNvGrpSpPr/>
          <p:nvPr/>
        </p:nvGrpSpPr>
        <p:grpSpPr>
          <a:xfrm>
            <a:off x="4714876" y="4357694"/>
            <a:ext cx="1306767" cy="941133"/>
            <a:chOff x="4357686" y="4488131"/>
            <a:chExt cx="1306767" cy="941133"/>
          </a:xfrm>
        </p:grpSpPr>
        <p:sp>
          <p:nvSpPr>
            <p:cNvPr id="167" name="Прямоугольник 166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68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2" name="Группа 171"/>
          <p:cNvGrpSpPr/>
          <p:nvPr/>
        </p:nvGrpSpPr>
        <p:grpSpPr>
          <a:xfrm>
            <a:off x="5941573" y="4404630"/>
            <a:ext cx="1345071" cy="941133"/>
            <a:chOff x="4607061" y="4488131"/>
            <a:chExt cx="1345071" cy="941133"/>
          </a:xfrm>
        </p:grpSpPr>
        <p:sp>
          <p:nvSpPr>
            <p:cNvPr id="173" name="Прямоугольник 172"/>
            <p:cNvSpPr/>
            <p:nvPr/>
          </p:nvSpPr>
          <p:spPr>
            <a:xfrm>
              <a:off x="4607061" y="4693399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74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880066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96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" name="Line 6"/>
            <p:cNvSpPr>
              <a:spLocks noChangeShapeType="1"/>
            </p:cNvSpPr>
            <p:nvPr/>
          </p:nvSpPr>
          <p:spPr bwMode="auto">
            <a:xfrm flipH="1">
              <a:off x="5089807" y="49412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7" name="Прямоугольник 176"/>
          <p:cNvSpPr/>
          <p:nvPr/>
        </p:nvSpPr>
        <p:spPr>
          <a:xfrm>
            <a:off x="7227269" y="4500570"/>
            <a:ext cx="98937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/>
          </a:p>
        </p:txBody>
      </p:sp>
      <p:sp>
        <p:nvSpPr>
          <p:cNvPr id="178" name="Прямоугольник 177"/>
          <p:cNvSpPr/>
          <p:nvPr/>
        </p:nvSpPr>
        <p:spPr>
          <a:xfrm>
            <a:off x="8511222" y="1571612"/>
            <a:ext cx="561372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179" name="Прямоугольник 178"/>
          <p:cNvSpPr/>
          <p:nvPr/>
        </p:nvSpPr>
        <p:spPr>
          <a:xfrm>
            <a:off x="4572000" y="5214950"/>
            <a:ext cx="210185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80" name="Прямоугольник 179"/>
          <p:cNvSpPr/>
          <p:nvPr/>
        </p:nvSpPr>
        <p:spPr>
          <a:xfrm>
            <a:off x="6643702" y="5214950"/>
            <a:ext cx="1579278" cy="58477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/>
          </a:p>
        </p:txBody>
      </p:sp>
      <p:sp>
        <p:nvSpPr>
          <p:cNvPr id="181" name="Rectangle 4"/>
          <p:cNvSpPr>
            <a:spLocks noChangeArrowheads="1"/>
          </p:cNvSpPr>
          <p:nvPr/>
        </p:nvSpPr>
        <p:spPr bwMode="auto">
          <a:xfrm>
            <a:off x="0" y="5903893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 потребляемая лампой №3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Вт, т.е. за каждую секунду потребляет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6405450" y="2178741"/>
            <a:ext cx="612668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183" name="Text Box 5"/>
          <p:cNvSpPr txBox="1">
            <a:spLocks noChangeArrowheads="1"/>
          </p:cNvSpPr>
          <p:nvPr/>
        </p:nvSpPr>
        <p:spPr bwMode="auto">
          <a:xfrm>
            <a:off x="7929586" y="0"/>
            <a:ext cx="1214414" cy="500066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07" grpId="0" animBg="1"/>
      <p:bldP spid="107" grpId="1" animBg="1"/>
      <p:bldP spid="108" grpId="0" animBg="1"/>
      <p:bldP spid="108" grpId="1" animBg="1"/>
      <p:bldP spid="151" grpId="0"/>
      <p:bldP spid="152" grpId="0"/>
      <p:bldP spid="153" grpId="0"/>
      <p:bldP spid="154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142844" y="100010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71414"/>
            <a:ext cx="3643338" cy="2428892"/>
            <a:chOff x="12281" y="7785"/>
            <a:chExt cx="3364" cy="188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2281" y="7785"/>
              <a:ext cx="3364" cy="1883"/>
              <a:chOff x="4678" y="2359"/>
              <a:chExt cx="3364" cy="1883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4809" y="2760"/>
                <a:ext cx="795" cy="621"/>
                <a:chOff x="5000" y="7596"/>
                <a:chExt cx="796" cy="725"/>
              </a:xfrm>
            </p:grpSpPr>
            <p:grpSp>
              <p:nvGrpSpPr>
                <p:cNvPr id="6" name="Group 5"/>
                <p:cNvGrpSpPr>
                  <a:grpSpLocks/>
                </p:cNvGrpSpPr>
                <p:nvPr/>
              </p:nvGrpSpPr>
              <p:grpSpPr bwMode="auto">
                <a:xfrm>
                  <a:off x="5094" y="7596"/>
                  <a:ext cx="702" cy="725"/>
                  <a:chOff x="5094" y="7596"/>
                  <a:chExt cx="702" cy="725"/>
                </a:xfrm>
              </p:grpSpPr>
              <p:sp>
                <p:nvSpPr>
                  <p:cNvPr id="19462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94" y="7596"/>
                    <a:ext cx="702" cy="725"/>
                  </a:xfrm>
                  <a:prstGeom prst="rect">
                    <a:avLst/>
                  </a:prstGeom>
                  <a:noFill/>
                  <a:ln w="2857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6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6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H="1" flipV="1">
                <a:off x="7049" y="2545"/>
                <a:ext cx="391" cy="1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11"/>
              <p:cNvGrpSpPr>
                <a:grpSpLocks/>
              </p:cNvGrpSpPr>
              <p:nvPr/>
            </p:nvGrpSpPr>
            <p:grpSpPr bwMode="auto">
              <a:xfrm>
                <a:off x="5592" y="2359"/>
                <a:ext cx="824" cy="621"/>
                <a:chOff x="4980" y="7596"/>
                <a:chExt cx="825" cy="725"/>
              </a:xfrm>
            </p:grpSpPr>
            <p:grpSp>
              <p:nvGrpSpPr>
                <p:cNvPr id="8" name="Group 12"/>
                <p:cNvGrpSpPr>
                  <a:grpSpLocks/>
                </p:cNvGrpSpPr>
                <p:nvPr/>
              </p:nvGrpSpPr>
              <p:grpSpPr bwMode="auto">
                <a:xfrm>
                  <a:off x="5103" y="7596"/>
                  <a:ext cx="702" cy="725"/>
                  <a:chOff x="5103" y="7596"/>
                  <a:chExt cx="702" cy="725"/>
                </a:xfrm>
              </p:grpSpPr>
              <p:sp>
                <p:nvSpPr>
                  <p:cNvPr id="1946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03" y="7596"/>
                    <a:ext cx="702" cy="725"/>
                  </a:xfrm>
                  <a:prstGeom prst="rect">
                    <a:avLst/>
                  </a:prstGeom>
                  <a:noFill/>
                  <a:ln w="2857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980" y="7824"/>
                  <a:ext cx="26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17"/>
              <p:cNvGrpSpPr>
                <a:grpSpLocks/>
              </p:cNvGrpSpPr>
              <p:nvPr/>
            </p:nvGrpSpPr>
            <p:grpSpPr bwMode="auto">
              <a:xfrm>
                <a:off x="5601" y="3177"/>
                <a:ext cx="804" cy="621"/>
                <a:chOff x="5000" y="7596"/>
                <a:chExt cx="805" cy="725"/>
              </a:xfrm>
            </p:grpSpPr>
            <p:grpSp>
              <p:nvGrpSpPr>
                <p:cNvPr id="10" name="Group 18"/>
                <p:cNvGrpSpPr>
                  <a:grpSpLocks/>
                </p:cNvGrpSpPr>
                <p:nvPr/>
              </p:nvGrpSpPr>
              <p:grpSpPr bwMode="auto">
                <a:xfrm>
                  <a:off x="5103" y="7596"/>
                  <a:ext cx="702" cy="725"/>
                  <a:chOff x="5103" y="7596"/>
                  <a:chExt cx="702" cy="725"/>
                </a:xfrm>
              </p:grpSpPr>
              <p:sp>
                <p:nvSpPr>
                  <p:cNvPr id="1947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03" y="7596"/>
                    <a:ext cx="702" cy="725"/>
                  </a:xfrm>
                  <a:prstGeom prst="rect">
                    <a:avLst/>
                  </a:prstGeom>
                  <a:noFill/>
                  <a:ln w="2857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79" name="Rectangle 23"/>
              <p:cNvSpPr>
                <a:spLocks noChangeArrowheads="1"/>
              </p:cNvSpPr>
              <p:nvPr/>
            </p:nvSpPr>
            <p:spPr bwMode="auto">
              <a:xfrm>
                <a:off x="6401" y="2454"/>
                <a:ext cx="645" cy="184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0" name="Rectangle 24"/>
              <p:cNvSpPr>
                <a:spLocks noChangeArrowheads="1"/>
              </p:cNvSpPr>
              <p:nvPr/>
            </p:nvSpPr>
            <p:spPr bwMode="auto">
              <a:xfrm>
                <a:off x="6401" y="3272"/>
                <a:ext cx="645" cy="184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 flipH="1">
                <a:off x="7451" y="2948"/>
                <a:ext cx="5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H="1" flipV="1">
                <a:off x="7060" y="3363"/>
                <a:ext cx="391" cy="1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3" name="Line 27"/>
              <p:cNvSpPr>
                <a:spLocks noChangeShapeType="1"/>
              </p:cNvSpPr>
              <p:nvPr/>
            </p:nvSpPr>
            <p:spPr bwMode="auto">
              <a:xfrm flipH="1">
                <a:off x="5456" y="2944"/>
                <a:ext cx="1" cy="101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28"/>
              <p:cNvGrpSpPr>
                <a:grpSpLocks/>
              </p:cNvGrpSpPr>
              <p:nvPr/>
            </p:nvGrpSpPr>
            <p:grpSpPr bwMode="auto">
              <a:xfrm>
                <a:off x="5458" y="3722"/>
                <a:ext cx="2190" cy="520"/>
                <a:chOff x="5458" y="3698"/>
                <a:chExt cx="2190" cy="520"/>
              </a:xfrm>
            </p:grpSpPr>
            <p:grpSp>
              <p:nvGrpSpPr>
                <p:cNvPr id="12" name="Group 29"/>
                <p:cNvGrpSpPr>
                  <a:grpSpLocks/>
                </p:cNvGrpSpPr>
                <p:nvPr/>
              </p:nvGrpSpPr>
              <p:grpSpPr bwMode="auto">
                <a:xfrm>
                  <a:off x="5962" y="3698"/>
                  <a:ext cx="1108" cy="520"/>
                  <a:chOff x="1515" y="3530"/>
                  <a:chExt cx="867" cy="370"/>
                </a:xfrm>
              </p:grpSpPr>
              <p:grpSp>
                <p:nvGrpSpPr>
                  <p:cNvPr id="13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779" y="3530"/>
                    <a:ext cx="465" cy="370"/>
                    <a:chOff x="9730" y="4873"/>
                    <a:chExt cx="599" cy="530"/>
                  </a:xfrm>
                </p:grpSpPr>
                <p:sp>
                  <p:nvSpPr>
                    <p:cNvPr id="19487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30" y="4873"/>
                      <a:ext cx="599" cy="530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8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8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3683"/>
                    <a:ext cx="29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15" y="3683"/>
                    <a:ext cx="29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91" name="Line 35"/>
                <p:cNvSpPr>
                  <a:spLocks noChangeShapeType="1"/>
                </p:cNvSpPr>
                <p:nvPr/>
              </p:nvSpPr>
              <p:spPr bwMode="auto">
                <a:xfrm>
                  <a:off x="7072" y="3904"/>
                  <a:ext cx="576" cy="1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2" name="Line 36"/>
                <p:cNvSpPr>
                  <a:spLocks noChangeShapeType="1"/>
                </p:cNvSpPr>
                <p:nvPr/>
              </p:nvSpPr>
              <p:spPr bwMode="auto">
                <a:xfrm>
                  <a:off x="5458" y="3915"/>
                  <a:ext cx="542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93" name="Line 37"/>
              <p:cNvSpPr>
                <a:spLocks noChangeShapeType="1"/>
              </p:cNvSpPr>
              <p:nvPr/>
            </p:nvSpPr>
            <p:spPr bwMode="auto">
              <a:xfrm flipH="1">
                <a:off x="7645" y="2956"/>
                <a:ext cx="1" cy="101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Group 38"/>
              <p:cNvGrpSpPr>
                <a:grpSpLocks/>
              </p:cNvGrpSpPr>
              <p:nvPr/>
            </p:nvGrpSpPr>
            <p:grpSpPr bwMode="auto">
              <a:xfrm>
                <a:off x="4678" y="2795"/>
                <a:ext cx="184" cy="276"/>
                <a:chOff x="3503" y="4378"/>
                <a:chExt cx="184" cy="276"/>
              </a:xfrm>
            </p:grpSpPr>
            <p:sp>
              <p:nvSpPr>
                <p:cNvPr id="19495" name="Oval 3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41"/>
              <p:cNvGrpSpPr>
                <a:grpSpLocks/>
              </p:cNvGrpSpPr>
              <p:nvPr/>
            </p:nvGrpSpPr>
            <p:grpSpPr bwMode="auto">
              <a:xfrm>
                <a:off x="7858" y="2772"/>
                <a:ext cx="184" cy="276"/>
                <a:chOff x="3503" y="4378"/>
                <a:chExt cx="184" cy="276"/>
              </a:xfrm>
            </p:grpSpPr>
            <p:sp>
              <p:nvSpPr>
                <p:cNvPr id="19498" name="Oval 42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13202" y="7971"/>
              <a:ext cx="0" cy="83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 flipV="1">
              <a:off x="15047" y="7973"/>
              <a:ext cx="0" cy="8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6580" y="570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6580" y="114219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643042" y="500042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2786050" y="570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2786844" y="114219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643042" y="150017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0" y="228599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500662" y="0"/>
            <a:ext cx="3643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en-US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араллельно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(ветвисто)</a:t>
            </a:r>
            <a:endParaRPr lang="ru-RU" sz="2400" dirty="0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214282" y="2786058"/>
            <a:ext cx="19191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71406" y="3786190"/>
            <a:ext cx="65500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Line 6"/>
          <p:cNvSpPr>
            <a:spLocks noChangeShapeType="1"/>
          </p:cNvSpPr>
          <p:nvPr/>
        </p:nvSpPr>
        <p:spPr bwMode="auto">
          <a:xfrm flipH="1">
            <a:off x="71406" y="385762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642910" y="357187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Line 6"/>
          <p:cNvSpPr>
            <a:spLocks noChangeShapeType="1"/>
          </p:cNvSpPr>
          <p:nvPr/>
        </p:nvSpPr>
        <p:spPr bwMode="auto">
          <a:xfrm flipH="1">
            <a:off x="1000100" y="385762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11"/>
          <p:cNvSpPr txBox="1">
            <a:spLocks noChangeArrowheads="1"/>
          </p:cNvSpPr>
          <p:nvPr/>
        </p:nvSpPr>
        <p:spPr bwMode="auto">
          <a:xfrm>
            <a:off x="1024450" y="3780204"/>
            <a:ext cx="65500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571604" y="3607689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Line 6"/>
          <p:cNvSpPr>
            <a:spLocks noChangeShapeType="1"/>
          </p:cNvSpPr>
          <p:nvPr/>
        </p:nvSpPr>
        <p:spPr bwMode="auto">
          <a:xfrm flipH="1">
            <a:off x="2000232" y="385762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1959221" y="3786190"/>
            <a:ext cx="65500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10"/>
          <p:cNvSpPr txBox="1">
            <a:spLocks noChangeArrowheads="1"/>
          </p:cNvSpPr>
          <p:nvPr/>
        </p:nvSpPr>
        <p:spPr bwMode="auto">
          <a:xfrm>
            <a:off x="138288" y="3336296"/>
            <a:ext cx="357190" cy="44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10"/>
          <p:cNvSpPr txBox="1">
            <a:spLocks noChangeArrowheads="1"/>
          </p:cNvSpPr>
          <p:nvPr/>
        </p:nvSpPr>
        <p:spPr bwMode="auto">
          <a:xfrm>
            <a:off x="1077615" y="3354569"/>
            <a:ext cx="357190" cy="44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10"/>
          <p:cNvSpPr txBox="1">
            <a:spLocks noChangeArrowheads="1"/>
          </p:cNvSpPr>
          <p:nvPr/>
        </p:nvSpPr>
        <p:spPr bwMode="auto">
          <a:xfrm>
            <a:off x="2000232" y="3345123"/>
            <a:ext cx="357190" cy="44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782661" y="428604"/>
            <a:ext cx="536133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  <a:endParaRPr lang="ru-RU" sz="2400" dirty="0"/>
          </a:p>
        </p:txBody>
      </p:sp>
      <p:pic>
        <p:nvPicPr>
          <p:cNvPr id="8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57007" y="1083738"/>
            <a:ext cx="587284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6" name="Прямая со стрелкой 85"/>
          <p:cNvCxnSpPr/>
          <p:nvPr/>
        </p:nvCxnSpPr>
        <p:spPr>
          <a:xfrm rot="5400000">
            <a:off x="6837360" y="1565150"/>
            <a:ext cx="67866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Овал 86"/>
          <p:cNvSpPr/>
          <p:nvPr/>
        </p:nvSpPr>
        <p:spPr>
          <a:xfrm>
            <a:off x="6818706" y="2714620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 Box 7"/>
          <p:cNvSpPr txBox="1">
            <a:spLocks noChangeArrowheads="1"/>
          </p:cNvSpPr>
          <p:nvPr/>
        </p:nvSpPr>
        <p:spPr bwMode="auto">
          <a:xfrm>
            <a:off x="6961582" y="2841876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5771520" y="2704142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 Box 7"/>
          <p:cNvSpPr txBox="1">
            <a:spLocks noChangeArrowheads="1"/>
          </p:cNvSpPr>
          <p:nvPr/>
        </p:nvSpPr>
        <p:spPr bwMode="auto">
          <a:xfrm>
            <a:off x="5914396" y="2831398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4759196" y="2704142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 Box 7"/>
          <p:cNvSpPr txBox="1">
            <a:spLocks noChangeArrowheads="1"/>
          </p:cNvSpPr>
          <p:nvPr/>
        </p:nvSpPr>
        <p:spPr bwMode="auto">
          <a:xfrm>
            <a:off x="4841112" y="2869688"/>
            <a:ext cx="583696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286744" y="1467137"/>
            <a:ext cx="85725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180В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4342760" y="928670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 Box 7"/>
          <p:cNvSpPr txBox="1">
            <a:spLocks noChangeArrowheads="1"/>
          </p:cNvSpPr>
          <p:nvPr/>
        </p:nvSpPr>
        <p:spPr bwMode="auto">
          <a:xfrm>
            <a:off x="4424676" y="1094216"/>
            <a:ext cx="583696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7"/>
          <p:cNvSpPr txBox="1">
            <a:spLocks noChangeArrowheads="1"/>
          </p:cNvSpPr>
          <p:nvPr/>
        </p:nvSpPr>
        <p:spPr bwMode="auto">
          <a:xfrm>
            <a:off x="3556942" y="1012300"/>
            <a:ext cx="500066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7"/>
          <p:cNvSpPr txBox="1">
            <a:spLocks noChangeArrowheads="1"/>
          </p:cNvSpPr>
          <p:nvPr/>
        </p:nvSpPr>
        <p:spPr bwMode="auto">
          <a:xfrm>
            <a:off x="3556942" y="3084002"/>
            <a:ext cx="500066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2701057" y="3778394"/>
            <a:ext cx="870694" cy="1000132"/>
            <a:chOff x="4143372" y="4000504"/>
            <a:chExt cx="870694" cy="1000132"/>
          </a:xfrm>
        </p:grpSpPr>
        <p:sp>
          <p:nvSpPr>
            <p:cNvPr id="99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Группа 101"/>
          <p:cNvGrpSpPr/>
          <p:nvPr/>
        </p:nvGrpSpPr>
        <p:grpSpPr>
          <a:xfrm>
            <a:off x="3668319" y="3752459"/>
            <a:ext cx="994014" cy="1012419"/>
            <a:chOff x="5143504" y="4000504"/>
            <a:chExt cx="994014" cy="1012419"/>
          </a:xfrm>
        </p:grpSpPr>
        <p:sp>
          <p:nvSpPr>
            <p:cNvPr id="1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0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8" name="Группа 107"/>
          <p:cNvGrpSpPr/>
          <p:nvPr/>
        </p:nvGrpSpPr>
        <p:grpSpPr>
          <a:xfrm>
            <a:off x="4629673" y="3764746"/>
            <a:ext cx="994014" cy="1012419"/>
            <a:chOff x="5143504" y="4000504"/>
            <a:chExt cx="994014" cy="1012419"/>
          </a:xfrm>
        </p:grpSpPr>
        <p:sp>
          <p:nvSpPr>
            <p:cNvPr id="1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1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4" name="Группа 113"/>
          <p:cNvGrpSpPr/>
          <p:nvPr/>
        </p:nvGrpSpPr>
        <p:grpSpPr>
          <a:xfrm>
            <a:off x="5486929" y="3747900"/>
            <a:ext cx="788895" cy="1012419"/>
            <a:chOff x="5143504" y="4000504"/>
            <a:chExt cx="788895" cy="1012419"/>
          </a:xfrm>
        </p:grpSpPr>
        <p:sp>
          <p:nvSpPr>
            <p:cNvPr id="11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16" name="Группа 209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11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7171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0" name="Rectangle 1"/>
          <p:cNvSpPr>
            <a:spLocks noChangeArrowheads="1"/>
          </p:cNvSpPr>
          <p:nvPr/>
        </p:nvSpPr>
        <p:spPr bwMode="auto">
          <a:xfrm>
            <a:off x="6201519" y="424796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6546517" y="3723516"/>
            <a:ext cx="994014" cy="1012419"/>
            <a:chOff x="5143504" y="4000504"/>
            <a:chExt cx="994014" cy="1012419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23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7" name="Группа 126"/>
          <p:cNvGrpSpPr/>
          <p:nvPr/>
        </p:nvGrpSpPr>
        <p:grpSpPr>
          <a:xfrm>
            <a:off x="7415965" y="3725230"/>
            <a:ext cx="994014" cy="1012419"/>
            <a:chOff x="5143504" y="4000504"/>
            <a:chExt cx="994014" cy="1012419"/>
          </a:xfrm>
        </p:grpSpPr>
        <p:sp>
          <p:nvSpPr>
            <p:cNvPr id="12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29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13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642942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3" name="Группа 132"/>
          <p:cNvGrpSpPr/>
          <p:nvPr/>
        </p:nvGrpSpPr>
        <p:grpSpPr>
          <a:xfrm>
            <a:off x="8355137" y="3714752"/>
            <a:ext cx="788895" cy="1012419"/>
            <a:chOff x="5143504" y="4000504"/>
            <a:chExt cx="788895" cy="1012419"/>
          </a:xfrm>
        </p:grpSpPr>
        <p:sp>
          <p:nvSpPr>
            <p:cNvPr id="13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35" name="Группа 209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13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6102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4E852F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4E852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9" name="Группа 138"/>
          <p:cNvGrpSpPr/>
          <p:nvPr/>
        </p:nvGrpSpPr>
        <p:grpSpPr>
          <a:xfrm>
            <a:off x="2786050" y="4753031"/>
            <a:ext cx="2714644" cy="1033423"/>
            <a:chOff x="285909" y="5201573"/>
            <a:chExt cx="2714644" cy="1133249"/>
          </a:xfrm>
        </p:grpSpPr>
        <p:sp>
          <p:nvSpPr>
            <p:cNvPr id="14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Line 6"/>
            <p:cNvSpPr>
              <a:spLocks noChangeShapeType="1"/>
            </p:cNvSpPr>
            <p:nvPr/>
          </p:nvSpPr>
          <p:spPr bwMode="auto">
            <a:xfrm flipH="1">
              <a:off x="1428727" y="5715012"/>
              <a:ext cx="144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2" name="Группа 140"/>
            <p:cNvGrpSpPr/>
            <p:nvPr/>
          </p:nvGrpSpPr>
          <p:grpSpPr>
            <a:xfrm>
              <a:off x="285909" y="5201573"/>
              <a:ext cx="2714644" cy="1133249"/>
              <a:chOff x="278269" y="4111730"/>
              <a:chExt cx="2714644" cy="1133249"/>
            </a:xfrm>
          </p:grpSpPr>
          <p:sp>
            <p:nvSpPr>
              <p:cNvPr id="14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44" name="Rectangle 1"/>
              <p:cNvSpPr>
                <a:spLocks noChangeArrowheads="1"/>
              </p:cNvSpPr>
              <p:nvPr/>
            </p:nvSpPr>
            <p:spPr bwMode="auto">
              <a:xfrm>
                <a:off x="1739689" y="4124982"/>
                <a:ext cx="324530" cy="57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45" name="Группа 139"/>
              <p:cNvGrpSpPr/>
              <p:nvPr/>
            </p:nvGrpSpPr>
            <p:grpSpPr>
              <a:xfrm>
                <a:off x="278269" y="4125097"/>
                <a:ext cx="2714644" cy="1119882"/>
                <a:chOff x="278269" y="4125097"/>
                <a:chExt cx="2714644" cy="1119882"/>
              </a:xfrm>
            </p:grpSpPr>
            <p:sp>
              <p:nvSpPr>
                <p:cNvPr id="1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СД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25098"/>
                  <a:ext cx="468356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</a:p>
              </p:txBody>
            </p:sp>
            <p:sp>
              <p:nvSpPr>
                <p:cNvPr id="15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707061" y="4673476"/>
                  <a:ext cx="571472" cy="5715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992781" y="412510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15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564285" y="412509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146" name="Rectangle 1"/>
              <p:cNvSpPr>
                <a:spLocks noChangeArrowheads="1"/>
              </p:cNvSpPr>
              <p:nvPr/>
            </p:nvSpPr>
            <p:spPr bwMode="auto">
              <a:xfrm>
                <a:off x="2254149" y="4111730"/>
                <a:ext cx="324530" cy="57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  <p:sp>
        <p:nvSpPr>
          <p:cNvPr id="153" name="Прямоугольник 152"/>
          <p:cNvSpPr/>
          <p:nvPr/>
        </p:nvSpPr>
        <p:spPr>
          <a:xfrm>
            <a:off x="6715140" y="4988197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154" name="Text Box 10"/>
          <p:cNvSpPr txBox="1">
            <a:spLocks noChangeArrowheads="1"/>
          </p:cNvSpPr>
          <p:nvPr/>
        </p:nvSpPr>
        <p:spPr bwMode="auto">
          <a:xfrm>
            <a:off x="7786710" y="470244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1"/>
          <p:cNvSpPr txBox="1">
            <a:spLocks noChangeArrowheads="1"/>
          </p:cNvSpPr>
          <p:nvPr/>
        </p:nvSpPr>
        <p:spPr bwMode="auto">
          <a:xfrm>
            <a:off x="7774647" y="550070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"/>
          <p:cNvSpPr>
            <a:spLocks noChangeArrowheads="1"/>
          </p:cNvSpPr>
          <p:nvPr/>
        </p:nvSpPr>
        <p:spPr bwMode="auto">
          <a:xfrm>
            <a:off x="7286644" y="521495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7" name="Line 6"/>
          <p:cNvSpPr>
            <a:spLocks noChangeShapeType="1"/>
          </p:cNvSpPr>
          <p:nvPr/>
        </p:nvSpPr>
        <p:spPr bwMode="auto">
          <a:xfrm flipH="1">
            <a:off x="7908891" y="564357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Rectangle 1"/>
          <p:cNvSpPr>
            <a:spLocks noChangeArrowheads="1"/>
          </p:cNvSpPr>
          <p:nvPr/>
        </p:nvSpPr>
        <p:spPr bwMode="auto">
          <a:xfrm>
            <a:off x="3381304" y="3988629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0" y="6396335"/>
            <a:ext cx="250260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Вариант№2 з№1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/>
      <p:bldP spid="64" grpId="0"/>
      <p:bldP spid="67" grpId="0"/>
      <p:bldP spid="68" grpId="0" animBg="1"/>
      <p:bldP spid="69" grpId="0"/>
      <p:bldP spid="70" grpId="0" animBg="1"/>
      <p:bldP spid="72" grpId="0"/>
      <p:bldP spid="73" grpId="0"/>
      <p:bldP spid="74" grpId="0" animBg="1"/>
      <p:bldP spid="75" grpId="0"/>
      <p:bldP spid="77" grpId="0"/>
      <p:bldP spid="78" grpId="0"/>
      <p:bldP spid="79" grpId="0"/>
      <p:bldP spid="84" grpId="0" animBg="1"/>
      <p:bldP spid="87" grpId="0" animBg="1"/>
      <p:bldP spid="88" grpId="0" animBg="1"/>
      <p:bldP spid="88" grpId="1" animBg="1"/>
      <p:bldP spid="89" grpId="0" animBg="1"/>
      <p:bldP spid="90" grpId="0" animBg="1"/>
      <p:bldP spid="90" grpId="1" animBg="1"/>
      <p:bldP spid="91" grpId="0" animBg="1"/>
      <p:bldP spid="92" grpId="0" animBg="1"/>
      <p:bldP spid="92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120" grpId="0"/>
      <p:bldP spid="153" grpId="0"/>
      <p:bldP spid="154" grpId="0"/>
      <p:bldP spid="155" grpId="0"/>
      <p:bldP spid="156" grpId="0"/>
      <p:bldP spid="157" grpId="0" animBg="1"/>
      <p:bldP spid="1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23" y="642918"/>
            <a:ext cx="587284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85720" y="3530932"/>
            <a:ext cx="870694" cy="1000132"/>
            <a:chOff x="4143372" y="4000504"/>
            <a:chExt cx="870694" cy="1000132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252982" y="3504997"/>
            <a:ext cx="994014" cy="1012419"/>
            <a:chOff x="5143504" y="4000504"/>
            <a:chExt cx="994014" cy="1012419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2214336" y="3517284"/>
            <a:ext cx="994014" cy="1012419"/>
            <a:chOff x="5143504" y="4000504"/>
            <a:chExt cx="994014" cy="1012419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5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3071592" y="3500438"/>
            <a:ext cx="788895" cy="1012419"/>
            <a:chOff x="5143504" y="4000504"/>
            <a:chExt cx="788895" cy="1012419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7171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000100" y="37374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786182" y="371475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4131180" y="3476054"/>
            <a:ext cx="994014" cy="1012419"/>
            <a:chOff x="5143504" y="4000504"/>
            <a:chExt cx="994014" cy="1012419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3" name="Группа 32"/>
          <p:cNvGrpSpPr/>
          <p:nvPr/>
        </p:nvGrpSpPr>
        <p:grpSpPr>
          <a:xfrm>
            <a:off x="5000628" y="3477768"/>
            <a:ext cx="994014" cy="1012419"/>
            <a:chOff x="5143504" y="4000504"/>
            <a:chExt cx="994014" cy="1012419"/>
          </a:xfrm>
        </p:grpSpPr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5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3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642942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9" name="Группа 38"/>
          <p:cNvGrpSpPr/>
          <p:nvPr/>
        </p:nvGrpSpPr>
        <p:grpSpPr>
          <a:xfrm>
            <a:off x="5939800" y="3467290"/>
            <a:ext cx="788895" cy="1012419"/>
            <a:chOff x="5143504" y="4000504"/>
            <a:chExt cx="788895" cy="1012419"/>
          </a:xfrm>
        </p:grpSpPr>
        <p:sp>
          <p:nvSpPr>
            <p:cNvPr id="4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1" name="Группа 209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4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6102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4E852F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4E852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5" name="Группа 44"/>
          <p:cNvGrpSpPr/>
          <p:nvPr/>
        </p:nvGrpSpPr>
        <p:grpSpPr>
          <a:xfrm>
            <a:off x="142844" y="4702696"/>
            <a:ext cx="2714644" cy="1033423"/>
            <a:chOff x="285909" y="5201573"/>
            <a:chExt cx="2714644" cy="1133249"/>
          </a:xfrm>
        </p:grpSpPr>
        <p:sp>
          <p:nvSpPr>
            <p:cNvPr id="4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H="1">
              <a:off x="1428727" y="5715012"/>
              <a:ext cx="144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Группа 140"/>
            <p:cNvGrpSpPr/>
            <p:nvPr/>
          </p:nvGrpSpPr>
          <p:grpSpPr>
            <a:xfrm>
              <a:off x="285909" y="5201573"/>
              <a:ext cx="2714644" cy="1133249"/>
              <a:chOff x="278269" y="4111730"/>
              <a:chExt cx="2714644" cy="1133249"/>
            </a:xfrm>
          </p:grpSpPr>
          <p:sp>
            <p:nvSpPr>
              <p:cNvPr id="4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0" name="Rectangle 1"/>
              <p:cNvSpPr>
                <a:spLocks noChangeArrowheads="1"/>
              </p:cNvSpPr>
              <p:nvPr/>
            </p:nvSpPr>
            <p:spPr bwMode="auto">
              <a:xfrm>
                <a:off x="1739689" y="4124982"/>
                <a:ext cx="324530" cy="57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51" name="Группа 139"/>
              <p:cNvGrpSpPr/>
              <p:nvPr/>
            </p:nvGrpSpPr>
            <p:grpSpPr>
              <a:xfrm>
                <a:off x="278269" y="4125097"/>
                <a:ext cx="2714644" cy="1119882"/>
                <a:chOff x="278269" y="4125097"/>
                <a:chExt cx="2714644" cy="1119882"/>
              </a:xfrm>
            </p:grpSpPr>
            <p:sp>
              <p:nvSpPr>
                <p:cNvPr id="5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СД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25098"/>
                  <a:ext cx="468356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</a:p>
              </p:txBody>
            </p:sp>
            <p:sp>
              <p:nvSpPr>
                <p:cNvPr id="5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707061" y="4673476"/>
                  <a:ext cx="571472" cy="5715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992781" y="412510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564285" y="412509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57" name="Rectangle 1"/>
              <p:cNvSpPr>
                <a:spLocks noChangeArrowheads="1"/>
              </p:cNvSpPr>
              <p:nvPr/>
            </p:nvSpPr>
            <p:spPr bwMode="auto">
              <a:xfrm>
                <a:off x="2254149" y="4111730"/>
                <a:ext cx="324530" cy="57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0" y="5927616"/>
            <a:ext cx="1000100" cy="52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892118" y="5953714"/>
            <a:ext cx="1036676" cy="52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3637576" y="1124330"/>
            <a:ext cx="67866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3618922" y="2273800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3761798" y="2401056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2571736" y="2263322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7"/>
          <p:cNvSpPr txBox="1">
            <a:spLocks noChangeArrowheads="1"/>
          </p:cNvSpPr>
          <p:nvPr/>
        </p:nvSpPr>
        <p:spPr bwMode="auto">
          <a:xfrm>
            <a:off x="2714612" y="2390578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559412" y="2263322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 Box 7"/>
          <p:cNvSpPr txBox="1">
            <a:spLocks noChangeArrowheads="1"/>
          </p:cNvSpPr>
          <p:nvPr/>
        </p:nvSpPr>
        <p:spPr bwMode="auto">
          <a:xfrm>
            <a:off x="1641328" y="2428868"/>
            <a:ext cx="583696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072066" y="1071546"/>
            <a:ext cx="85725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180В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1142976" y="487850"/>
            <a:ext cx="642942" cy="61855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1224892" y="653396"/>
            <a:ext cx="583696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7"/>
          <p:cNvSpPr txBox="1">
            <a:spLocks noChangeArrowheads="1"/>
          </p:cNvSpPr>
          <p:nvPr/>
        </p:nvSpPr>
        <p:spPr bwMode="auto">
          <a:xfrm>
            <a:off x="357158" y="571480"/>
            <a:ext cx="500066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7"/>
          <p:cNvSpPr txBox="1">
            <a:spLocks noChangeArrowheads="1"/>
          </p:cNvSpPr>
          <p:nvPr/>
        </p:nvSpPr>
        <p:spPr bwMode="auto">
          <a:xfrm>
            <a:off x="357158" y="2643182"/>
            <a:ext cx="500066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571736" y="0"/>
            <a:ext cx="536133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  <a:endParaRPr lang="ru-RU" sz="24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6765695" y="2428868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75" name="Text Box 10"/>
          <p:cNvSpPr txBox="1">
            <a:spLocks noChangeArrowheads="1"/>
          </p:cNvSpPr>
          <p:nvPr/>
        </p:nvSpPr>
        <p:spPr bwMode="auto">
          <a:xfrm>
            <a:off x="7837265" y="2143116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11"/>
          <p:cNvSpPr txBox="1">
            <a:spLocks noChangeArrowheads="1"/>
          </p:cNvSpPr>
          <p:nvPr/>
        </p:nvSpPr>
        <p:spPr bwMode="auto">
          <a:xfrm>
            <a:off x="7825202" y="2941373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Rectangle 1"/>
          <p:cNvSpPr>
            <a:spLocks noChangeArrowheads="1"/>
          </p:cNvSpPr>
          <p:nvPr/>
        </p:nvSpPr>
        <p:spPr bwMode="auto">
          <a:xfrm>
            <a:off x="7337199" y="26556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641392" y="6396335"/>
            <a:ext cx="250260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Вариант№2 з№1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59" grpId="0"/>
      <p:bldP spid="59" grpId="1"/>
      <p:bldP spid="60" grpId="0"/>
      <p:bldP spid="60" grpId="1"/>
      <p:bldP spid="62" grpId="0" animBg="1"/>
      <p:bldP spid="63" grpId="0" animBg="1"/>
      <p:bldP spid="63" grpId="1" animBg="1"/>
      <p:bldP spid="64" grpId="0" animBg="1"/>
      <p:bldP spid="65" grpId="0" animBg="1"/>
      <p:bldP spid="65" grpId="1" animBg="1"/>
      <p:bldP spid="66" grpId="0" animBg="1"/>
      <p:bldP spid="67" grpId="0" animBg="1"/>
      <p:bldP spid="67" grpId="1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/>
      <p:bldP spid="75" grpId="0"/>
      <p:bldP spid="76" grpId="0"/>
      <p:bldP spid="77" grpId="0" animBg="1"/>
      <p:bldP spid="7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1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2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5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6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142844" y="1714488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17275" y="2190295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-32" y="2714620"/>
            <a:ext cx="1973617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28868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43116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41373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556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7" cstate="print"/>
          <a:srcRect r="11712"/>
          <a:stretch>
            <a:fillRect/>
          </a:stretch>
        </p:blipFill>
        <p:spPr bwMode="auto">
          <a:xfrm>
            <a:off x="3220245" y="4071942"/>
            <a:ext cx="5923755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Rectangle 49"/>
          <p:cNvSpPr>
            <a:spLocks noChangeArrowheads="1"/>
          </p:cNvSpPr>
          <p:nvPr/>
        </p:nvSpPr>
        <p:spPr bwMode="auto">
          <a:xfrm>
            <a:off x="2783593" y="3191532"/>
            <a:ext cx="2701381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10+ 20+30=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9" name="Rectangle 49"/>
          <p:cNvSpPr>
            <a:spLocks noChangeArrowheads="1"/>
          </p:cNvSpPr>
          <p:nvPr/>
        </p:nvSpPr>
        <p:spPr bwMode="auto">
          <a:xfrm>
            <a:off x="5414575" y="3167148"/>
            <a:ext cx="115768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</a:p>
        </p:txBody>
      </p:sp>
      <p:sp>
        <p:nvSpPr>
          <p:cNvPr id="80" name="Text Box 7"/>
          <p:cNvSpPr txBox="1">
            <a:spLocks noChangeArrowheads="1"/>
          </p:cNvSpPr>
          <p:nvPr/>
        </p:nvSpPr>
        <p:spPr bwMode="auto">
          <a:xfrm>
            <a:off x="3845429" y="4559816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54907" y="3429000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226477" y="3441438"/>
            <a:ext cx="1345259" cy="6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120В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11"/>
          <p:cNvSpPr txBox="1">
            <a:spLocks noChangeArrowheads="1"/>
          </p:cNvSpPr>
          <p:nvPr/>
        </p:nvSpPr>
        <p:spPr bwMode="auto">
          <a:xfrm>
            <a:off x="1214414" y="4084381"/>
            <a:ext cx="114300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642910" y="365575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Line 6"/>
          <p:cNvSpPr>
            <a:spLocks noChangeShapeType="1"/>
          </p:cNvSpPr>
          <p:nvPr/>
        </p:nvSpPr>
        <p:spPr bwMode="auto">
          <a:xfrm flipH="1">
            <a:off x="1351469" y="408438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Group 34"/>
          <p:cNvGrpSpPr>
            <a:grpSpLocks/>
          </p:cNvGrpSpPr>
          <p:nvPr/>
        </p:nvGrpSpPr>
        <p:grpSpPr bwMode="auto">
          <a:xfrm flipV="1">
            <a:off x="4643438" y="4768908"/>
            <a:ext cx="905640" cy="946106"/>
            <a:chOff x="9385" y="4917"/>
            <a:chExt cx="1129" cy="718"/>
          </a:xfrm>
        </p:grpSpPr>
        <p:grpSp>
          <p:nvGrpSpPr>
            <p:cNvPr id="87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9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Text Box 36"/>
              <p:cNvSpPr txBox="1">
                <a:spLocks noChangeArrowheads="1"/>
              </p:cNvSpPr>
              <p:nvPr/>
            </p:nvSpPr>
            <p:spPr bwMode="auto">
              <a:xfrm rot="10800000"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20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8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Line 41"/>
            <p:cNvSpPr>
              <a:spLocks noChangeShapeType="1"/>
            </p:cNvSpPr>
            <p:nvPr/>
          </p:nvSpPr>
          <p:spPr bwMode="auto">
            <a:xfrm>
              <a:off x="10514" y="5093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4" name="Group 34"/>
          <p:cNvGrpSpPr>
            <a:grpSpLocks/>
          </p:cNvGrpSpPr>
          <p:nvPr/>
        </p:nvGrpSpPr>
        <p:grpSpPr bwMode="auto">
          <a:xfrm flipV="1">
            <a:off x="6072198" y="4737404"/>
            <a:ext cx="905640" cy="946106"/>
            <a:chOff x="9385" y="4917"/>
            <a:chExt cx="1129" cy="718"/>
          </a:xfrm>
        </p:grpSpPr>
        <p:grpSp>
          <p:nvGrpSpPr>
            <p:cNvPr id="95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10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 Box 36"/>
              <p:cNvSpPr txBox="1">
                <a:spLocks noChangeArrowheads="1"/>
              </p:cNvSpPr>
              <p:nvPr/>
            </p:nvSpPr>
            <p:spPr bwMode="auto">
              <a:xfrm rot="10800000"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40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Line 41"/>
            <p:cNvSpPr>
              <a:spLocks noChangeShapeType="1"/>
            </p:cNvSpPr>
            <p:nvPr/>
          </p:nvSpPr>
          <p:spPr bwMode="auto">
            <a:xfrm>
              <a:off x="10514" y="5093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Group 34"/>
          <p:cNvGrpSpPr>
            <a:grpSpLocks/>
          </p:cNvGrpSpPr>
          <p:nvPr/>
        </p:nvGrpSpPr>
        <p:grpSpPr bwMode="auto">
          <a:xfrm flipV="1">
            <a:off x="7500958" y="4723892"/>
            <a:ext cx="905640" cy="946106"/>
            <a:chOff x="9385" y="4917"/>
            <a:chExt cx="1129" cy="718"/>
          </a:xfrm>
        </p:grpSpPr>
        <p:grpSp>
          <p:nvGrpSpPr>
            <p:cNvPr id="103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108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36"/>
              <p:cNvSpPr txBox="1">
                <a:spLocks noChangeArrowheads="1"/>
              </p:cNvSpPr>
              <p:nvPr/>
            </p:nvSpPr>
            <p:spPr bwMode="auto">
              <a:xfrm rot="10800000"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4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41"/>
            <p:cNvSpPr>
              <a:spLocks noChangeShapeType="1"/>
            </p:cNvSpPr>
            <p:nvPr/>
          </p:nvSpPr>
          <p:spPr bwMode="auto">
            <a:xfrm>
              <a:off x="10514" y="5093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357158" y="4643446"/>
            <a:ext cx="196560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2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357158" y="5214950"/>
            <a:ext cx="196560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428596" y="5857892"/>
            <a:ext cx="196560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3200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6384943" y="6396359"/>
            <a:ext cx="275908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Вариант№1-4 з№2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56" grpId="0" animBg="1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4" grpId="0"/>
      <p:bldP spid="74" grpId="1"/>
      <p:bldP spid="78" grpId="0" animBg="1"/>
      <p:bldP spid="79" grpId="0" animBg="1"/>
      <p:bldP spid="80" grpId="0" animBg="1"/>
      <p:bldP spid="81" grpId="0"/>
      <p:bldP spid="82" grpId="0"/>
      <p:bldP spid="83" grpId="0"/>
      <p:bldP spid="84" grpId="0"/>
      <p:bldP spid="85" grpId="0" animBg="1"/>
      <p:bldP spid="110" grpId="0" animBg="1"/>
      <p:bldP spid="111" grpId="0" animBg="1"/>
      <p:bldP spid="1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9" cstate="print"/>
          <a:srcRect l="3515" t="38086" r="15625" b="19433"/>
          <a:stretch>
            <a:fillRect/>
          </a:stretch>
        </p:blipFill>
        <p:spPr bwMode="auto">
          <a:xfrm>
            <a:off x="2786050" y="928670"/>
            <a:ext cx="600079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……. Определить величину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сопротивлении R4 и мощность тока на нём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общее сопротивление всего участка АВ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 Ом и общая сила тока 2А.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4429124" y="242886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6786579" y="171448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255744" y="228440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4608513" y="1986106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4577183" y="253523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6452063" y="202414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6452063" y="2595652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715172" y="2295421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8276057" y="1887858"/>
            <a:ext cx="785818" cy="78581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8418933" y="2012743"/>
            <a:ext cx="653661" cy="55900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71406" y="2597679"/>
            <a:ext cx="870694" cy="1000132"/>
            <a:chOff x="4143372" y="4000504"/>
            <a:chExt cx="870694" cy="1000132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1109917" y="2571744"/>
            <a:ext cx="922765" cy="1012419"/>
            <a:chOff x="5214753" y="4000504"/>
            <a:chExt cx="922765" cy="1012419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214753" y="4000504"/>
              <a:ext cx="604563" cy="1012419"/>
              <a:chOff x="5214753" y="4000504"/>
              <a:chExt cx="604563" cy="1012419"/>
            </a:xfrm>
          </p:grpSpPr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1"/>
              <p:cNvSpPr txBox="1">
                <a:spLocks noChangeArrowheads="1"/>
              </p:cNvSpPr>
              <p:nvPr/>
            </p:nvSpPr>
            <p:spPr bwMode="auto">
              <a:xfrm>
                <a:off x="5247812" y="4441419"/>
                <a:ext cx="57150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203"/>
          <p:cNvGrpSpPr/>
          <p:nvPr/>
        </p:nvGrpSpPr>
        <p:grpSpPr>
          <a:xfrm>
            <a:off x="2071271" y="2584031"/>
            <a:ext cx="643341" cy="1012419"/>
            <a:chOff x="5214753" y="4000504"/>
            <a:chExt cx="643341" cy="1012419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71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0" y="207167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630043"/>
            <a:ext cx="321467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714348" y="278576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203"/>
          <p:cNvGrpSpPr/>
          <p:nvPr/>
        </p:nvGrpSpPr>
        <p:grpSpPr>
          <a:xfrm>
            <a:off x="3000364" y="2580316"/>
            <a:ext cx="785818" cy="1012419"/>
            <a:chOff x="5143504" y="4000504"/>
            <a:chExt cx="785818" cy="1012419"/>
          </a:xfrm>
        </p:grpSpPr>
        <p:sp>
          <p:nvSpPr>
            <p:cNvPr id="3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539794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143240" y="2643182"/>
            <a:ext cx="3571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928794" y="3734504"/>
            <a:ext cx="3698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3"/>
          <p:cNvGrpSpPr/>
          <p:nvPr/>
        </p:nvGrpSpPr>
        <p:grpSpPr>
          <a:xfrm>
            <a:off x="1071381" y="3429000"/>
            <a:ext cx="643099" cy="857256"/>
            <a:chOff x="5214753" y="4000504"/>
            <a:chExt cx="643099" cy="857256"/>
          </a:xfrm>
          <a:solidFill>
            <a:schemeClr val="bg1"/>
          </a:solidFill>
        </p:grpSpPr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611200" cy="441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472" cy="416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2714612" y="276167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4238799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4738865"/>
            <a:ext cx="364330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00100" y="5500702"/>
            <a:ext cx="15373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835925" y="4915700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grpSp>
        <p:nvGrpSpPr>
          <p:cNvPr id="25" name="Группа 46"/>
          <p:cNvGrpSpPr/>
          <p:nvPr/>
        </p:nvGrpSpPr>
        <p:grpSpPr>
          <a:xfrm>
            <a:off x="4793487" y="2074631"/>
            <a:ext cx="1925495" cy="425675"/>
            <a:chOff x="-81753" y="783856"/>
            <a:chExt cx="1925495" cy="425675"/>
          </a:xfrm>
        </p:grpSpPr>
        <p:grpSp>
          <p:nvGrpSpPr>
            <p:cNvPr id="86016" name="Группа 54"/>
            <p:cNvGrpSpPr/>
            <p:nvPr/>
          </p:nvGrpSpPr>
          <p:grpSpPr>
            <a:xfrm>
              <a:off x="-81753" y="934154"/>
              <a:ext cx="1925495" cy="88284"/>
              <a:chOff x="-81753" y="819984"/>
              <a:chExt cx="1925495" cy="88897"/>
            </a:xfrm>
          </p:grpSpPr>
          <p:grpSp>
            <p:nvGrpSpPr>
              <p:cNvPr id="86017" name="Группа 40"/>
              <p:cNvGrpSpPr/>
              <p:nvPr/>
            </p:nvGrpSpPr>
            <p:grpSpPr>
              <a:xfrm rot="16200000">
                <a:off x="836546" y="-98315"/>
                <a:ext cx="88897" cy="1925495"/>
                <a:chOff x="7817558" y="-387935"/>
                <a:chExt cx="92152" cy="1827182"/>
              </a:xfrm>
            </p:grpSpPr>
            <p:sp>
              <p:nvSpPr>
                <p:cNvPr id="53" name="Овал 52"/>
                <p:cNvSpPr/>
                <p:nvPr/>
              </p:nvSpPr>
              <p:spPr>
                <a:xfrm>
                  <a:off x="7817558" y="-387935"/>
                  <a:ext cx="71439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7838272" y="1367809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 flipH="1">
                <a:off x="-32100" y="857236"/>
                <a:ext cx="1872000" cy="549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Овал 48"/>
            <p:cNvSpPr/>
            <p:nvPr/>
          </p:nvSpPr>
          <p:spPr>
            <a:xfrm>
              <a:off x="928662" y="783856"/>
              <a:ext cx="428628" cy="425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 Box 36"/>
            <p:cNvSpPr txBox="1">
              <a:spLocks noChangeArrowheads="1"/>
            </p:cNvSpPr>
            <p:nvPr/>
          </p:nvSpPr>
          <p:spPr bwMode="auto">
            <a:xfrm>
              <a:off x="906637" y="785794"/>
              <a:ext cx="631434" cy="33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6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Скругленный прямоугольник 54"/>
          <p:cNvSpPr/>
          <p:nvPr/>
        </p:nvSpPr>
        <p:spPr>
          <a:xfrm>
            <a:off x="5857884" y="2143116"/>
            <a:ext cx="214314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5357826"/>
            <a:ext cx="2285984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5857892"/>
            <a:ext cx="3071802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1017" y="6334780"/>
            <a:ext cx="363229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5857892"/>
            <a:ext cx="142876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541313" y="5899207"/>
            <a:ext cx="244869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071934" y="3772919"/>
            <a:ext cx="4286280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786314" y="3857628"/>
            <a:ext cx="114300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072198" y="3857628"/>
            <a:ext cx="114300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407486" y="3884653"/>
            <a:ext cx="285752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020" name="Группа 64"/>
          <p:cNvGrpSpPr/>
          <p:nvPr/>
        </p:nvGrpSpPr>
        <p:grpSpPr>
          <a:xfrm>
            <a:off x="6786578" y="2274975"/>
            <a:ext cx="1489181" cy="889004"/>
            <a:chOff x="7016518" y="3827"/>
            <a:chExt cx="1489181" cy="889004"/>
          </a:xfrm>
        </p:grpSpPr>
        <p:grpSp>
          <p:nvGrpSpPr>
            <p:cNvPr id="86021" name="Group 34"/>
            <p:cNvGrpSpPr>
              <a:grpSpLocks/>
            </p:cNvGrpSpPr>
            <p:nvPr/>
          </p:nvGrpSpPr>
          <p:grpSpPr bwMode="auto">
            <a:xfrm>
              <a:off x="7038871" y="81790"/>
              <a:ext cx="1411274" cy="811041"/>
              <a:chOff x="9458" y="4744"/>
              <a:chExt cx="942" cy="513"/>
            </a:xfrm>
          </p:grpSpPr>
          <p:grpSp>
            <p:nvGrpSpPr>
              <p:cNvPr id="86022" name="Group 35"/>
              <p:cNvGrpSpPr>
                <a:grpSpLocks/>
              </p:cNvGrpSpPr>
              <p:nvPr/>
            </p:nvGrpSpPr>
            <p:grpSpPr bwMode="auto">
              <a:xfrm>
                <a:off x="9758" y="4928"/>
                <a:ext cx="490" cy="329"/>
                <a:chOff x="9758" y="4928"/>
                <a:chExt cx="490" cy="329"/>
              </a:xfrm>
            </p:grpSpPr>
            <p:sp>
              <p:nvSpPr>
                <p:cNvPr id="7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58" y="4941"/>
                  <a:ext cx="490" cy="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r>
                    <a:rPr kumimoji="0" lang="ru-RU" sz="240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kumimoji="0" lang="ru-RU" sz="360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28"/>
                  <a:ext cx="346" cy="271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0" name="Line 38"/>
              <p:cNvSpPr>
                <a:spLocks noChangeShapeType="1"/>
              </p:cNvSpPr>
              <p:nvPr/>
            </p:nvSpPr>
            <p:spPr bwMode="auto">
              <a:xfrm>
                <a:off x="10112" y="5061"/>
                <a:ext cx="28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39"/>
              <p:cNvSpPr>
                <a:spLocks noChangeShapeType="1"/>
              </p:cNvSpPr>
              <p:nvPr/>
            </p:nvSpPr>
            <p:spPr bwMode="auto">
              <a:xfrm>
                <a:off x="9458" y="5083"/>
                <a:ext cx="31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Line 40"/>
              <p:cNvSpPr>
                <a:spLocks noChangeShapeType="1"/>
              </p:cNvSpPr>
              <p:nvPr/>
            </p:nvSpPr>
            <p:spPr bwMode="auto">
              <a:xfrm>
                <a:off x="9458" y="4745"/>
                <a:ext cx="0" cy="3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>
                <a:off x="10397" y="4744"/>
                <a:ext cx="0" cy="31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7" name="Овал 66"/>
            <p:cNvSpPr/>
            <p:nvPr/>
          </p:nvSpPr>
          <p:spPr>
            <a:xfrm>
              <a:off x="7016518" y="26274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8434261" y="3827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Скругленный прямоугольник 75"/>
          <p:cNvSpPr/>
          <p:nvPr/>
        </p:nvSpPr>
        <p:spPr>
          <a:xfrm>
            <a:off x="7358082" y="2703603"/>
            <a:ext cx="357190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000364" y="4286256"/>
            <a:ext cx="614363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6В=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12Вт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143504" y="4357694"/>
            <a:ext cx="85725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143636" y="4357694"/>
            <a:ext cx="1000132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7286644" y="4357694"/>
            <a:ext cx="357190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4857752" y="5473029"/>
            <a:ext cx="4286248" cy="138499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сопротивление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мощность на нем 12Вт.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4" grpId="0"/>
      <p:bldP spid="29" grpId="0" animBg="1"/>
      <p:bldP spid="30" grpId="0" animBg="1"/>
      <p:bldP spid="31" grpId="0"/>
      <p:bldP spid="36" grpId="0" animBg="1"/>
      <p:bldP spid="37" grpId="0" animBg="1"/>
      <p:bldP spid="42" grpId="0"/>
      <p:bldP spid="43" grpId="0" animBg="1"/>
      <p:bldP spid="44" grpId="0" animBg="1"/>
      <p:bldP spid="45" grpId="0" animBg="1"/>
      <p:bldP spid="46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58" grpId="0" animBg="1"/>
      <p:bldP spid="61" grpId="0" animBg="1"/>
      <p:bldP spid="62" grpId="0" animBg="1"/>
      <p:bldP spid="63" grpId="0" animBg="1"/>
      <p:bldP spid="6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72034" y="6273225"/>
            <a:ext cx="40719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стр.23,24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2413" y="-24"/>
            <a:ext cx="5072727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СР3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66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№13,14</a:t>
            </a:r>
            <a:endParaRPr lang="ru-RU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00892" y="3842097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-77302" y="1495327"/>
            <a:ext cx="7795418" cy="14417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85794"/>
            <a:ext cx="3857620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cap="all" dirty="0" err="1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60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857356" y="3000372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Ср-3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714884"/>
            <a:ext cx="285046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8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В2з№3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Вольтметр показывает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 В.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Определить силу тока,  протекающего через каждый   резистор и общую мощность.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6" cstate="print">
            <a:lum bright="-40000" contrast="80000"/>
          </a:blip>
          <a:srcRect l="3186" t="44791" r="7335" b="16209"/>
          <a:stretch>
            <a:fillRect/>
          </a:stretch>
        </p:blipFill>
        <p:spPr bwMode="auto">
          <a:xfrm>
            <a:off x="2786050" y="928694"/>
            <a:ext cx="6208645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285720" y="3530932"/>
            <a:ext cx="870694" cy="1000132"/>
            <a:chOff x="4143372" y="4000504"/>
            <a:chExt cx="870694" cy="1000132"/>
          </a:xfrm>
        </p:grpSpPr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252982" y="3504997"/>
            <a:ext cx="994014" cy="1012419"/>
            <a:chOff x="5143504" y="4000504"/>
            <a:chExt cx="994014" cy="1012419"/>
          </a:xfrm>
        </p:grpSpPr>
        <p:sp>
          <p:nvSpPr>
            <p:cNvPr id="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0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2214336" y="3517284"/>
            <a:ext cx="994014" cy="1012419"/>
            <a:chOff x="5143504" y="4000504"/>
            <a:chExt cx="994014" cy="101241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6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24828" y="3763036"/>
            <a:ext cx="38985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357365" y="3559589"/>
            <a:ext cx="922765" cy="1012419"/>
            <a:chOff x="5214753" y="4000504"/>
            <a:chExt cx="922765" cy="1012419"/>
          </a:xfrm>
        </p:grpSpPr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3" name="Группа 198"/>
            <p:cNvGrpSpPr/>
            <p:nvPr/>
          </p:nvGrpSpPr>
          <p:grpSpPr>
            <a:xfrm>
              <a:off x="5214753" y="4000504"/>
              <a:ext cx="643131" cy="1012419"/>
              <a:chOff x="5214753" y="4000504"/>
              <a:chExt cx="643131" cy="1012419"/>
            </a:xfrm>
          </p:grpSpPr>
          <p:sp>
            <p:nvSpPr>
              <p:cNvPr id="2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5286380" y="4441419"/>
                <a:ext cx="57150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Группа 203"/>
          <p:cNvGrpSpPr/>
          <p:nvPr/>
        </p:nvGrpSpPr>
        <p:grpSpPr>
          <a:xfrm>
            <a:off x="4286059" y="3559589"/>
            <a:ext cx="714569" cy="1012419"/>
            <a:chOff x="5214753" y="4000504"/>
            <a:chExt cx="714569" cy="1012419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64294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3214678" y="278605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5214942" y="2786058"/>
            <a:ext cx="500098" cy="428628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3286116" y="257174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 flipH="1" flipV="1">
            <a:off x="3535354" y="2249479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3536943" y="282098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4751389" y="232091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4822827" y="289242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072066" y="264159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14314" y="4558737"/>
            <a:ext cx="321467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143108" y="4663198"/>
            <a:ext cx="3698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203"/>
          <p:cNvGrpSpPr/>
          <p:nvPr/>
        </p:nvGrpSpPr>
        <p:grpSpPr>
          <a:xfrm>
            <a:off x="1285695" y="4357694"/>
            <a:ext cx="643099" cy="857256"/>
            <a:chOff x="5214753" y="4000504"/>
            <a:chExt cx="643099" cy="857256"/>
          </a:xfrm>
          <a:solidFill>
            <a:schemeClr val="bg1"/>
          </a:solidFill>
        </p:grpSpPr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611200" cy="441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45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472" cy="416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 animBg="1"/>
      <p:bldP spid="34" grpId="0" animBg="1"/>
      <p:bldP spid="41" grpId="0" animBg="1"/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-285720" y="142852"/>
            <a:ext cx="9429720" cy="60722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№1</a:t>
            </a:r>
            <a:endParaRPr lang="ru-RU" sz="7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Рисунок 412"/>
          <p:cNvPicPr>
            <a:picLocks noChangeAspect="1" noChangeArrowheads="1"/>
          </p:cNvPicPr>
          <p:nvPr/>
        </p:nvPicPr>
        <p:blipFill>
          <a:blip r:embed="rId10" cstate="print"/>
          <a:srcRect b="8333"/>
          <a:stretch>
            <a:fillRect/>
          </a:stretch>
        </p:blipFill>
        <p:spPr bwMode="auto">
          <a:xfrm>
            <a:off x="0" y="0"/>
            <a:ext cx="632975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5786446" y="0"/>
            <a:ext cx="3357586" cy="138499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1-1. стр.11.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цепи, напряжение и мощность на всем участке.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14283" y="785794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406000" y="894380"/>
            <a:ext cx="357190" cy="35719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0" y="125777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321439" y="89215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321439" y="160653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536811" y="96359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2536811" y="160653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857488" y="128586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71406" y="2526241"/>
            <a:ext cx="870694" cy="1000132"/>
            <a:chOff x="4143372" y="4000504"/>
            <a:chExt cx="870694" cy="1000132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038668" y="2500306"/>
            <a:ext cx="994014" cy="1012419"/>
            <a:chOff x="5143504" y="4000504"/>
            <a:chExt cx="994014" cy="1012419"/>
          </a:xfrm>
        </p:grpSpPr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3" name="Группа 203"/>
          <p:cNvGrpSpPr/>
          <p:nvPr/>
        </p:nvGrpSpPr>
        <p:grpSpPr>
          <a:xfrm>
            <a:off x="2000022" y="2512593"/>
            <a:ext cx="785818" cy="1012419"/>
            <a:chOff x="5143504" y="4000504"/>
            <a:chExt cx="785818" cy="1012419"/>
          </a:xfrm>
        </p:grpSpPr>
        <p:sp>
          <p:nvSpPr>
            <p:cNvPr id="24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0" y="2000240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3571876"/>
            <a:ext cx="285752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714348" y="271432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666034" y="276319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1" name="Группа 203"/>
          <p:cNvGrpSpPr/>
          <p:nvPr/>
        </p:nvGrpSpPr>
        <p:grpSpPr>
          <a:xfrm>
            <a:off x="3000364" y="2508878"/>
            <a:ext cx="785818" cy="1012419"/>
            <a:chOff x="5143504" y="4000504"/>
            <a:chExt cx="785818" cy="1012419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34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143240" y="2548884"/>
            <a:ext cx="3571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940224" y="3669032"/>
            <a:ext cx="285752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203"/>
          <p:cNvGrpSpPr/>
          <p:nvPr/>
        </p:nvGrpSpPr>
        <p:grpSpPr>
          <a:xfrm>
            <a:off x="1071381" y="3357562"/>
            <a:ext cx="643099" cy="857256"/>
            <a:chOff x="5214753" y="4000504"/>
            <a:chExt cx="643099" cy="857256"/>
          </a:xfrm>
          <a:solidFill>
            <a:schemeClr val="bg1"/>
          </a:solidFill>
        </p:grpSpPr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611200" cy="441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00034" cy="416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500035" y="783856"/>
            <a:ext cx="2257542" cy="425675"/>
            <a:chOff x="500035" y="783856"/>
            <a:chExt cx="2257542" cy="425675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500035" y="934172"/>
              <a:ext cx="2257542" cy="88369"/>
              <a:chOff x="500035" y="819998"/>
              <a:chExt cx="2257542" cy="88982"/>
            </a:xfrm>
          </p:grpSpPr>
          <p:grpSp>
            <p:nvGrpSpPr>
              <p:cNvPr id="41" name="Группа 40"/>
              <p:cNvGrpSpPr/>
              <p:nvPr/>
            </p:nvGrpSpPr>
            <p:grpSpPr>
              <a:xfrm rot="16200000">
                <a:off x="1584315" y="-264282"/>
                <a:ext cx="88982" cy="2257542"/>
                <a:chOff x="7817531" y="164145"/>
                <a:chExt cx="92241" cy="2142265"/>
              </a:xfrm>
            </p:grpSpPr>
            <p:sp>
              <p:nvSpPr>
                <p:cNvPr id="43" name="Овал 42"/>
                <p:cNvSpPr/>
                <p:nvPr/>
              </p:nvSpPr>
              <p:spPr>
                <a:xfrm>
                  <a:off x="7817531" y="164145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4" name="Овал 43"/>
                <p:cNvSpPr/>
                <p:nvPr/>
              </p:nvSpPr>
              <p:spPr>
                <a:xfrm>
                  <a:off x="7838334" y="2234972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 flipH="1">
                <a:off x="511058" y="857233"/>
                <a:ext cx="2172481" cy="549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Овал 52"/>
            <p:cNvSpPr/>
            <p:nvPr/>
          </p:nvSpPr>
          <p:spPr>
            <a:xfrm>
              <a:off x="928662" y="783856"/>
              <a:ext cx="428628" cy="425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 Box 36"/>
            <p:cNvSpPr txBox="1">
              <a:spLocks noChangeArrowheads="1"/>
            </p:cNvSpPr>
            <p:nvPr/>
          </p:nvSpPr>
          <p:spPr bwMode="auto">
            <a:xfrm>
              <a:off x="906637" y="785794"/>
              <a:ext cx="631434" cy="33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6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Скругленный прямоугольник 49"/>
          <p:cNvSpPr/>
          <p:nvPr/>
        </p:nvSpPr>
        <p:spPr>
          <a:xfrm>
            <a:off x="989622" y="797986"/>
            <a:ext cx="214314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421481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4714884"/>
            <a:ext cx="407193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62952" y="4786322"/>
            <a:ext cx="15373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2831770" y="4834900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929190" y="1857364"/>
            <a:ext cx="257176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429124" y="2357430"/>
            <a:ext cx="471487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6+14=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559940" y="2416676"/>
            <a:ext cx="120301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000892" y="2406008"/>
            <a:ext cx="85725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026742" y="2406008"/>
            <a:ext cx="320042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4429124" y="2857496"/>
            <a:ext cx="257176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286248" y="3357562"/>
            <a:ext cx="4857752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·3A=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072066" y="3475038"/>
            <a:ext cx="1357322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689740" y="3475038"/>
            <a:ext cx="114300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358214" y="3500438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Группа 70"/>
          <p:cNvGrpSpPr/>
          <p:nvPr/>
        </p:nvGrpSpPr>
        <p:grpSpPr>
          <a:xfrm>
            <a:off x="3116606" y="1214422"/>
            <a:ext cx="1643074" cy="877987"/>
            <a:chOff x="7016518" y="14844"/>
            <a:chExt cx="1643074" cy="877987"/>
          </a:xfrm>
        </p:grpSpPr>
        <p:grpSp>
          <p:nvGrpSpPr>
            <p:cNvPr id="72" name="Group 34"/>
            <p:cNvGrpSpPr>
              <a:grpSpLocks/>
            </p:cNvGrpSpPr>
            <p:nvPr/>
          </p:nvGrpSpPr>
          <p:grpSpPr bwMode="auto">
            <a:xfrm>
              <a:off x="7038862" y="81790"/>
              <a:ext cx="1591053" cy="811041"/>
              <a:chOff x="9458" y="4744"/>
              <a:chExt cx="1062" cy="513"/>
            </a:xfrm>
          </p:grpSpPr>
          <p:grpSp>
            <p:nvGrpSpPr>
              <p:cNvPr id="75" name="Group 35"/>
              <p:cNvGrpSpPr>
                <a:grpSpLocks/>
              </p:cNvGrpSpPr>
              <p:nvPr/>
            </p:nvGrpSpPr>
            <p:grpSpPr bwMode="auto">
              <a:xfrm>
                <a:off x="9758" y="4928"/>
                <a:ext cx="490" cy="329"/>
                <a:chOff x="9758" y="4928"/>
                <a:chExt cx="490" cy="329"/>
              </a:xfrm>
            </p:grpSpPr>
            <p:sp>
              <p:nvSpPr>
                <p:cNvPr id="8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58" y="4941"/>
                  <a:ext cx="490" cy="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42</a:t>
                  </a:r>
                  <a:r>
                    <a:rPr kumimoji="0" lang="ru-RU" sz="200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kumimoji="0" lang="ru-RU" sz="320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28"/>
                  <a:ext cx="346" cy="271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8"/>
              <p:cNvSpPr>
                <a:spLocks noChangeShapeType="1"/>
              </p:cNvSpPr>
              <p:nvPr/>
            </p:nvSpPr>
            <p:spPr bwMode="auto">
              <a:xfrm>
                <a:off x="10112" y="5061"/>
                <a:ext cx="40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Line 39"/>
              <p:cNvSpPr>
                <a:spLocks noChangeShapeType="1"/>
              </p:cNvSpPr>
              <p:nvPr/>
            </p:nvSpPr>
            <p:spPr bwMode="auto">
              <a:xfrm>
                <a:off x="9458" y="5083"/>
                <a:ext cx="31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40"/>
              <p:cNvSpPr>
                <a:spLocks noChangeShapeType="1"/>
              </p:cNvSpPr>
              <p:nvPr/>
            </p:nvSpPr>
            <p:spPr bwMode="auto">
              <a:xfrm>
                <a:off x="9458" y="4745"/>
                <a:ext cx="0" cy="3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Line 41"/>
              <p:cNvSpPr>
                <a:spLocks noChangeShapeType="1"/>
              </p:cNvSpPr>
              <p:nvPr/>
            </p:nvSpPr>
            <p:spPr bwMode="auto">
              <a:xfrm>
                <a:off x="10514" y="4744"/>
                <a:ext cx="0" cy="31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3" name="Овал 72"/>
            <p:cNvSpPr/>
            <p:nvPr/>
          </p:nvSpPr>
          <p:spPr>
            <a:xfrm>
              <a:off x="7016518" y="26274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8588154" y="14844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3000364" y="5283595"/>
            <a:ext cx="614363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Найду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3А·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60В=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180Вт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0" y="5857892"/>
            <a:ext cx="9144000" cy="1077218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общее сопротивление 20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общее напряжение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60В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общая мощность 180Вт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5537270" y="5357826"/>
            <a:ext cx="89211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655894" y="5357826"/>
            <a:ext cx="114300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8001024" y="5357826"/>
            <a:ext cx="50006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000364" y="4000504"/>
            <a:ext cx="614363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796924" y="4082420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8572496" y="4643446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929586" y="4131188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3631114" y="1618666"/>
            <a:ext cx="357190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7" grpId="0" animBg="1"/>
      <p:bldP spid="28" grpId="0" animBg="1"/>
      <p:bldP spid="29" grpId="0"/>
      <p:bldP spid="30" grpId="0"/>
      <p:bldP spid="35" grpId="0" animBg="1"/>
      <p:bldP spid="40" grpId="0" animBg="1"/>
      <p:bldP spid="50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Рисунок 412"/>
          <p:cNvPicPr>
            <a:picLocks noChangeAspect="1" noChangeArrowheads="1"/>
          </p:cNvPicPr>
          <p:nvPr/>
        </p:nvPicPr>
        <p:blipFill>
          <a:blip r:embed="rId7" cstate="print"/>
          <a:srcRect b="11583"/>
          <a:stretch>
            <a:fillRect/>
          </a:stretch>
        </p:blipFill>
        <p:spPr bwMode="auto">
          <a:xfrm>
            <a:off x="3783929" y="1142984"/>
            <a:ext cx="5360071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в1-з1. стр.11.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Определить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сопротивление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цепи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напряжение и мощность на всем участке.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714744" y="235982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4036183" y="199420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036183" y="270858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786182" y="2571744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193559" y="1929596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5872881" y="210660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872881" y="267810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143636" y="241233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379138" y="238791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8"/>
          <p:cNvGrpSpPr/>
          <p:nvPr/>
        </p:nvGrpSpPr>
        <p:grpSpPr>
          <a:xfrm>
            <a:off x="142844" y="2317918"/>
            <a:ext cx="870694" cy="1000132"/>
            <a:chOff x="4143372" y="4000504"/>
            <a:chExt cx="870694" cy="1000132"/>
          </a:xfrm>
        </p:grpSpPr>
        <p:sp>
          <p:nvSpPr>
            <p:cNvPr id="1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22"/>
          <p:cNvGrpSpPr/>
          <p:nvPr/>
        </p:nvGrpSpPr>
        <p:grpSpPr>
          <a:xfrm>
            <a:off x="928665" y="2291983"/>
            <a:ext cx="1096112" cy="874419"/>
            <a:chOff x="5082777" y="4000504"/>
            <a:chExt cx="1054741" cy="874419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" name="Группа 198"/>
            <p:cNvGrpSpPr/>
            <p:nvPr/>
          </p:nvGrpSpPr>
          <p:grpSpPr>
            <a:xfrm>
              <a:off x="5082777" y="4000504"/>
              <a:ext cx="709301" cy="874419"/>
              <a:chOff x="5082777" y="4000504"/>
              <a:chExt cx="709301" cy="874419"/>
            </a:xfrm>
          </p:grpSpPr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11"/>
              <p:cNvSpPr txBox="1">
                <a:spLocks noChangeArrowheads="1"/>
              </p:cNvSpPr>
              <p:nvPr/>
            </p:nvSpPr>
            <p:spPr bwMode="auto">
              <a:xfrm>
                <a:off x="5082777" y="4441419"/>
                <a:ext cx="586595" cy="433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4" name="Группа 203"/>
          <p:cNvGrpSpPr/>
          <p:nvPr/>
        </p:nvGrpSpPr>
        <p:grpSpPr>
          <a:xfrm>
            <a:off x="1949065" y="2293512"/>
            <a:ext cx="577325" cy="885009"/>
            <a:chOff x="5214753" y="4000504"/>
            <a:chExt cx="577325" cy="885009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214942" y="4453538"/>
              <a:ext cx="551044" cy="43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15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643050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grpSp>
        <p:nvGrpSpPr>
          <p:cNvPr id="29" name="Группа 203"/>
          <p:cNvGrpSpPr/>
          <p:nvPr/>
        </p:nvGrpSpPr>
        <p:grpSpPr>
          <a:xfrm>
            <a:off x="3000175" y="2294497"/>
            <a:ext cx="577325" cy="952116"/>
            <a:chOff x="5214753" y="4000504"/>
            <a:chExt cx="577325" cy="1012419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214942" y="4441419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2500298" y="252346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724826" y="254126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00364" y="2273800"/>
            <a:ext cx="3571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86124"/>
            <a:ext cx="321467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grpSp>
        <p:nvGrpSpPr>
          <p:cNvPr id="37" name="Группа 203"/>
          <p:cNvGrpSpPr/>
          <p:nvPr/>
        </p:nvGrpSpPr>
        <p:grpSpPr>
          <a:xfrm>
            <a:off x="1071381" y="3087050"/>
            <a:ext cx="643099" cy="857256"/>
            <a:chOff x="5214753" y="4000504"/>
            <a:chExt cx="643099" cy="857256"/>
          </a:xfrm>
          <a:solidFill>
            <a:schemeClr val="bg1"/>
          </a:solidFill>
        </p:grpSpPr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611200" cy="441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472" cy="416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0" y="3929066"/>
            <a:ext cx="4929190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6+14 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627934" y="3985264"/>
            <a:ext cx="10001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929058" y="4000528"/>
            <a:ext cx="92869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4500570"/>
            <a:ext cx="278605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5068685"/>
            <a:ext cx="314324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5715016"/>
            <a:ext cx="407193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71802" y="5827412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2928926" y="4558737"/>
            <a:ext cx="6357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60В=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180Вт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485454" y="4628206"/>
            <a:ext cx="85725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500826" y="4643446"/>
            <a:ext cx="1285884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929586" y="4643446"/>
            <a:ext cx="50006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929222" y="5042142"/>
            <a:ext cx="4286248" cy="1815882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общее сопротивление …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общее напряжение ….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общая мощность …..Вт.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969752" y="3403282"/>
            <a:ext cx="74486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8" grpId="0" animBg="1"/>
      <p:bldP spid="33" grpId="0"/>
      <p:bldP spid="34" grpId="0"/>
      <p:bldP spid="35" grpId="0" animBg="1"/>
      <p:bldP spid="36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Рисунок 442"/>
          <p:cNvPicPr>
            <a:picLocks noChangeAspect="1" noChangeArrowheads="1"/>
          </p:cNvPicPr>
          <p:nvPr/>
        </p:nvPicPr>
        <p:blipFill>
          <a:blip r:embed="rId10" cstate="print"/>
          <a:srcRect r="5980"/>
          <a:stretch>
            <a:fillRect/>
          </a:stretch>
        </p:blipFill>
        <p:spPr bwMode="auto">
          <a:xfrm>
            <a:off x="2214546" y="71414"/>
            <a:ext cx="6982200" cy="278605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8339490" y="1214398"/>
            <a:ext cx="785818" cy="71438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8429652" y="1344027"/>
            <a:ext cx="71438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24288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в1-з2.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Определить по данной схеме общее сопротивление и мощность на всей цепи.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753066" y="154349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4074505" y="117788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4074505" y="189226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7537471" y="124932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7537471" y="189226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820048" y="154462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418430" y="1103604"/>
            <a:ext cx="357189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8001024" y="1000108"/>
            <a:ext cx="357190" cy="35719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1406" y="2597679"/>
            <a:ext cx="870694" cy="1000132"/>
            <a:chOff x="4143372" y="4000504"/>
            <a:chExt cx="870694" cy="1000132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09917" y="2571744"/>
            <a:ext cx="922765" cy="1012419"/>
            <a:chOff x="5214753" y="4000504"/>
            <a:chExt cx="922765" cy="1012419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1"/>
              <p:cNvSpPr txBox="1">
                <a:spLocks noChangeArrowheads="1"/>
              </p:cNvSpPr>
              <p:nvPr/>
            </p:nvSpPr>
            <p:spPr bwMode="auto">
              <a:xfrm>
                <a:off x="5247812" y="4441419"/>
                <a:ext cx="46149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Группа 203"/>
          <p:cNvGrpSpPr/>
          <p:nvPr/>
        </p:nvGrpSpPr>
        <p:grpSpPr>
          <a:xfrm>
            <a:off x="2071271" y="2584031"/>
            <a:ext cx="643341" cy="1012419"/>
            <a:chOff x="5214753" y="4000504"/>
            <a:chExt cx="643341" cy="1012419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71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0" y="207167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643314"/>
            <a:ext cx="321467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2,1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714348" y="278576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203"/>
          <p:cNvGrpSpPr/>
          <p:nvPr/>
        </p:nvGrpSpPr>
        <p:grpSpPr>
          <a:xfrm>
            <a:off x="3000364" y="2580316"/>
            <a:ext cx="785818" cy="1012419"/>
            <a:chOff x="5143504" y="4000504"/>
            <a:chExt cx="785818" cy="1012419"/>
          </a:xfrm>
        </p:grpSpPr>
        <p:sp>
          <p:nvSpPr>
            <p:cNvPr id="3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539794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21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202486" y="2599064"/>
            <a:ext cx="3571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987532" y="3742072"/>
            <a:ext cx="369890" cy="401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203"/>
          <p:cNvGrpSpPr/>
          <p:nvPr/>
        </p:nvGrpSpPr>
        <p:grpSpPr>
          <a:xfrm>
            <a:off x="1071381" y="3429000"/>
            <a:ext cx="643099" cy="857256"/>
            <a:chOff x="5214753" y="4000504"/>
            <a:chExt cx="643099" cy="857256"/>
          </a:xfrm>
          <a:solidFill>
            <a:schemeClr val="bg1"/>
          </a:solidFill>
        </p:grpSpPr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611200" cy="441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21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71472" cy="4163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2714612" y="276167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4306788" y="1003061"/>
            <a:ext cx="3517349" cy="425675"/>
            <a:chOff x="-579469" y="783856"/>
            <a:chExt cx="3517349" cy="425675"/>
          </a:xfrm>
        </p:grpSpPr>
        <p:grpSp>
          <p:nvGrpSpPr>
            <p:cNvPr id="44" name="Группа 54"/>
            <p:cNvGrpSpPr/>
            <p:nvPr/>
          </p:nvGrpSpPr>
          <p:grpSpPr>
            <a:xfrm>
              <a:off x="-579469" y="934146"/>
              <a:ext cx="3517349" cy="88315"/>
              <a:chOff x="-579469" y="819975"/>
              <a:chExt cx="3517349" cy="88928"/>
            </a:xfrm>
          </p:grpSpPr>
          <p:grpSp>
            <p:nvGrpSpPr>
              <p:cNvPr id="47" name="Группа 40"/>
              <p:cNvGrpSpPr/>
              <p:nvPr/>
            </p:nvGrpSpPr>
            <p:grpSpPr>
              <a:xfrm rot="16200000">
                <a:off x="1134742" y="-894236"/>
                <a:ext cx="88928" cy="3517349"/>
                <a:chOff x="7817526" y="-860235"/>
                <a:chExt cx="92184" cy="3337745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7817526" y="-860235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7838272" y="2406072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48" name="Прямая соединительная линия 47"/>
              <p:cNvCxnSpPr/>
              <p:nvPr/>
            </p:nvCxnSpPr>
            <p:spPr>
              <a:xfrm rot="10800000" flipH="1">
                <a:off x="-555547" y="857236"/>
                <a:ext cx="3456000" cy="549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Овал 44"/>
            <p:cNvSpPr/>
            <p:nvPr/>
          </p:nvSpPr>
          <p:spPr>
            <a:xfrm>
              <a:off x="928662" y="783856"/>
              <a:ext cx="428628" cy="425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 Box 36"/>
            <p:cNvSpPr txBox="1">
              <a:spLocks noChangeArrowheads="1"/>
            </p:cNvSpPr>
            <p:nvPr/>
          </p:nvSpPr>
          <p:spPr bwMode="auto">
            <a:xfrm>
              <a:off x="906637" y="785794"/>
              <a:ext cx="631434" cy="33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6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Скругленный прямоугольник 50"/>
          <p:cNvSpPr/>
          <p:nvPr/>
        </p:nvSpPr>
        <p:spPr>
          <a:xfrm>
            <a:off x="5857884" y="1071546"/>
            <a:ext cx="214314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0" y="421481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0" y="4714884"/>
            <a:ext cx="392905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962952" y="4786322"/>
            <a:ext cx="15373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831770" y="4857760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5357826"/>
            <a:ext cx="257176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5857892"/>
            <a:ext cx="492919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=2,1+7,9=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143516" y="5901684"/>
            <a:ext cx="120301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2576498" y="5914384"/>
            <a:ext cx="1071570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857620" y="5929330"/>
            <a:ext cx="320042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429124" y="2500306"/>
            <a:ext cx="214314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071934" y="3000372"/>
            <a:ext cx="5072066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7,9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694238" y="3084510"/>
            <a:ext cx="116364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072198" y="3084510"/>
            <a:ext cx="1643074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870848" y="3109910"/>
            <a:ext cx="428628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2528814" y="-8870"/>
            <a:ext cx="1757434" cy="1509044"/>
            <a:chOff x="6902158" y="355250"/>
            <a:chExt cx="1757434" cy="1509044"/>
          </a:xfrm>
        </p:grpSpPr>
        <p:grpSp>
          <p:nvGrpSpPr>
            <p:cNvPr id="67" name="Group 34"/>
            <p:cNvGrpSpPr>
              <a:grpSpLocks/>
            </p:cNvGrpSpPr>
            <p:nvPr/>
          </p:nvGrpSpPr>
          <p:grpSpPr bwMode="auto">
            <a:xfrm>
              <a:off x="6929468" y="355250"/>
              <a:ext cx="1691427" cy="1462394"/>
              <a:chOff x="9385" y="4917"/>
              <a:chExt cx="1129" cy="925"/>
            </a:xfrm>
          </p:grpSpPr>
          <p:grpSp>
            <p:nvGrpSpPr>
              <p:cNvPr id="70" name="Group 35"/>
              <p:cNvGrpSpPr>
                <a:grpSpLocks/>
              </p:cNvGrpSpPr>
              <p:nvPr/>
            </p:nvGrpSpPr>
            <p:grpSpPr bwMode="auto">
              <a:xfrm>
                <a:off x="9731" y="4917"/>
                <a:ext cx="519" cy="349"/>
                <a:chOff x="9731" y="4917"/>
                <a:chExt cx="519" cy="349"/>
              </a:xfrm>
            </p:grpSpPr>
            <p:sp>
              <p:nvSpPr>
                <p:cNvPr id="75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31" y="4950"/>
                  <a:ext cx="519" cy="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79</a:t>
                  </a:r>
                  <a:r>
                    <a:rPr kumimoji="0" lang="ru-RU" sz="240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kumimoji="0" lang="ru-RU" sz="360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1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75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75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8" name="Овал 67"/>
            <p:cNvSpPr/>
            <p:nvPr/>
          </p:nvSpPr>
          <p:spPr>
            <a:xfrm>
              <a:off x="6902158" y="1792856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8588154" y="1781705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7" name="Скругленный прямоугольник 76"/>
          <p:cNvSpPr/>
          <p:nvPr/>
        </p:nvSpPr>
        <p:spPr>
          <a:xfrm>
            <a:off x="3122602" y="104752"/>
            <a:ext cx="357190" cy="35719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3357554" y="3571876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000760" y="3643338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8215338" y="3714752"/>
            <a:ext cx="571504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2965440" y="4234885"/>
            <a:ext cx="6357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100В=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5429256" y="4286256"/>
            <a:ext cx="85725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584964" y="4332294"/>
            <a:ext cx="1285884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8251852" y="4306323"/>
            <a:ext cx="500066" cy="4286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4929222" y="5042142"/>
            <a:ext cx="4286248" cy="1815882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общее сопротивление 10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общее напряжение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общая мощность 1кВт.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4995" grpId="0"/>
      <p:bldP spid="13" grpId="0" animBg="1"/>
      <p:bldP spid="14" grpId="0" animBg="1"/>
      <p:bldP spid="29" grpId="0" animBg="1"/>
      <p:bldP spid="30" grpId="0" animBg="1"/>
      <p:bldP spid="31" grpId="0"/>
      <p:bldP spid="36" grpId="0" animBg="1"/>
      <p:bldP spid="37" grpId="0" animBg="1"/>
      <p:bldP spid="42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6" cstate="print"/>
          <a:srcRect r="21286"/>
          <a:stretch>
            <a:fillRect/>
          </a:stretch>
        </p:blipFill>
        <p:spPr bwMode="auto">
          <a:xfrm>
            <a:off x="1331640" y="188640"/>
            <a:ext cx="676875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2411760" y="2780928"/>
            <a:ext cx="4823181" cy="701677"/>
            <a:chOff x="1273" y="3570"/>
            <a:chExt cx="1791" cy="234"/>
          </a:xfrm>
        </p:grpSpPr>
        <p:sp>
          <p:nvSpPr>
            <p:cNvPr id="14" name="Oval 32"/>
            <p:cNvSpPr>
              <a:spLocks noChangeArrowheads="1"/>
            </p:cNvSpPr>
            <p:nvPr/>
          </p:nvSpPr>
          <p:spPr bwMode="auto">
            <a:xfrm>
              <a:off x="2129" y="3570"/>
              <a:ext cx="269" cy="23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2396" y="3683"/>
              <a:ext cx="66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34"/>
            <p:cNvSpPr>
              <a:spLocks noChangeShapeType="1"/>
            </p:cNvSpPr>
            <p:nvPr/>
          </p:nvSpPr>
          <p:spPr bwMode="auto">
            <a:xfrm>
              <a:off x="1273" y="3683"/>
              <a:ext cx="856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716016" y="2852936"/>
            <a:ext cx="648072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6В</a:t>
            </a: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6156176" y="2319510"/>
            <a:ext cx="576442" cy="605434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414337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В№1,зад№3, Стр.12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6169567" y="2455007"/>
            <a:ext cx="610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Oval 7"/>
          <p:cNvSpPr>
            <a:spLocks noChangeArrowheads="1"/>
          </p:cNvSpPr>
          <p:nvPr/>
        </p:nvSpPr>
        <p:spPr bwMode="auto">
          <a:xfrm>
            <a:off x="7308304" y="1544917"/>
            <a:ext cx="936104" cy="86409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6"/>
          <p:cNvSpPr>
            <a:spLocks noChangeArrowheads="1"/>
          </p:cNvSpPr>
          <p:nvPr/>
        </p:nvSpPr>
        <p:spPr bwMode="auto">
          <a:xfrm>
            <a:off x="7452320" y="1746133"/>
            <a:ext cx="647314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 rot="16200000">
            <a:off x="185061" y="1418333"/>
            <a:ext cx="1728192" cy="1141018"/>
            <a:chOff x="9385" y="4778"/>
            <a:chExt cx="1122" cy="1027"/>
          </a:xfrm>
        </p:grpSpPr>
        <p:sp>
          <p:nvSpPr>
            <p:cNvPr id="23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71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>
              <a:off x="10501" y="5092"/>
              <a:ext cx="0" cy="71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37"/>
            <p:cNvSpPr>
              <a:spLocks noChangeArrowheads="1"/>
            </p:cNvSpPr>
            <p:nvPr/>
          </p:nvSpPr>
          <p:spPr bwMode="auto">
            <a:xfrm>
              <a:off x="9779" y="4778"/>
              <a:ext cx="466" cy="6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395536" y="1700808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18В</a:t>
            </a: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 rot="10800000">
            <a:off x="4716016" y="608814"/>
            <a:ext cx="1728192" cy="1141018"/>
            <a:chOff x="9385" y="4778"/>
            <a:chExt cx="1122" cy="1027"/>
          </a:xfrm>
        </p:grpSpPr>
        <p:sp>
          <p:nvSpPr>
            <p:cNvPr id="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71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41"/>
            <p:cNvSpPr>
              <a:spLocks noChangeShapeType="1"/>
            </p:cNvSpPr>
            <p:nvPr/>
          </p:nvSpPr>
          <p:spPr bwMode="auto">
            <a:xfrm>
              <a:off x="10501" y="5092"/>
              <a:ext cx="0" cy="71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9779" y="4778"/>
              <a:ext cx="466" cy="6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5148064" y="1136619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grpSp>
        <p:nvGrpSpPr>
          <p:cNvPr id="6" name="Группа 42"/>
          <p:cNvGrpSpPr/>
          <p:nvPr/>
        </p:nvGrpSpPr>
        <p:grpSpPr>
          <a:xfrm>
            <a:off x="11875" y="3633953"/>
            <a:ext cx="1287491" cy="1307215"/>
            <a:chOff x="11875" y="3633953"/>
            <a:chExt cx="1287491" cy="130721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11875" y="3907234"/>
              <a:ext cx="3850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endParaRPr lang="ru-RU" sz="4000" dirty="0"/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47609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739201" y="4326649"/>
              <a:ext cx="560165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280496" y="4027859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0" y="3645024"/>
            <a:ext cx="140364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0" y="5643578"/>
            <a:ext cx="275900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286380" y="4786322"/>
            <a:ext cx="3071834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3200" dirty="0"/>
          </a:p>
        </p:txBody>
      </p:sp>
      <p:sp>
        <p:nvSpPr>
          <p:cNvPr id="45" name="Text Box 13"/>
          <p:cNvSpPr txBox="1">
            <a:spLocks noChangeArrowheads="1"/>
          </p:cNvSpPr>
          <p:nvPr/>
        </p:nvSpPr>
        <p:spPr bwMode="auto">
          <a:xfrm>
            <a:off x="1871321" y="3321367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7308304" y="3356992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500694" y="5415993"/>
            <a:ext cx="3143272" cy="584775"/>
          </a:xfrm>
          <a:prstGeom prst="rect">
            <a:avLst/>
          </a:prstGeom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….В</a:t>
            </a:r>
            <a:endParaRPr lang="ru-RU" sz="32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6000768"/>
            <a:ext cx="2476062" cy="584775"/>
          </a:xfrm>
          <a:prstGeom prst="rect">
            <a:avLst/>
          </a:prstGeom>
          <a:ln w="38100">
            <a:solidFill>
              <a:srgbClr val="0014AC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/>
          </a:p>
        </p:txBody>
      </p:sp>
      <p:sp>
        <p:nvSpPr>
          <p:cNvPr id="49" name="Rectangle 46"/>
          <p:cNvSpPr>
            <a:spLocks noChangeArrowheads="1"/>
          </p:cNvSpPr>
          <p:nvPr/>
        </p:nvSpPr>
        <p:spPr bwMode="auto">
          <a:xfrm>
            <a:off x="5508104" y="3140968"/>
            <a:ext cx="1008112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1 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3500438"/>
            <a:ext cx="50003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ru-RU" sz="3200" dirty="0"/>
          </a:p>
        </p:txBody>
      </p:sp>
      <p:grpSp>
        <p:nvGrpSpPr>
          <p:cNvPr id="50" name="Группа 42"/>
          <p:cNvGrpSpPr/>
          <p:nvPr/>
        </p:nvGrpSpPr>
        <p:grpSpPr>
          <a:xfrm>
            <a:off x="1428728" y="3621983"/>
            <a:ext cx="1274545" cy="1307215"/>
            <a:chOff x="370672" y="3633953"/>
            <a:chExt cx="1274545" cy="1307215"/>
          </a:xfrm>
        </p:grpSpPr>
        <p:sp>
          <p:nvSpPr>
            <p:cNvPr id="52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873588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 Box 11"/>
            <p:cNvSpPr txBox="1">
              <a:spLocks noChangeArrowheads="1"/>
            </p:cNvSpPr>
            <p:nvPr/>
          </p:nvSpPr>
          <p:spPr bwMode="auto">
            <a:xfrm>
              <a:off x="584986" y="4326649"/>
              <a:ext cx="1060231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370672" y="4012474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5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0" y="4929198"/>
            <a:ext cx="2786050" cy="707886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4000" b="1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2928926" y="4214818"/>
            <a:ext cx="2357454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5286380" y="4214818"/>
            <a:ext cx="3357586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общую</a:t>
            </a:r>
            <a:endParaRPr lang="ru-RU" sz="32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357554" y="5429264"/>
            <a:ext cx="2143140" cy="523220"/>
          </a:xfrm>
          <a:prstGeom prst="rect">
            <a:avLst/>
          </a:prstGeom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6049052"/>
            <a:ext cx="2643206" cy="523220"/>
          </a:xfrm>
          <a:prstGeom prst="rect">
            <a:avLst/>
          </a:prstGeom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357554" y="0"/>
            <a:ext cx="2286016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813527" y="0"/>
            <a:ext cx="333047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143900" y="27296"/>
            <a:ext cx="10001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0" grpId="0" animBg="1"/>
      <p:bldP spid="21" grpId="0" animBg="1"/>
      <p:bldP spid="28" grpId="0" animBg="1"/>
      <p:bldP spid="35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Рисунок 546"/>
          <p:cNvPicPr>
            <a:picLocks noChangeAspect="1" noChangeArrowheads="1"/>
          </p:cNvPicPr>
          <p:nvPr/>
        </p:nvPicPr>
        <p:blipFill>
          <a:blip r:embed="rId7" cstate="print"/>
          <a:srcRect b="7692"/>
          <a:stretch>
            <a:fillRect/>
          </a:stretch>
        </p:blipFill>
        <p:spPr bwMode="auto">
          <a:xfrm>
            <a:off x="-5548" y="571504"/>
            <a:ext cx="6149184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28662" y="571480"/>
            <a:ext cx="1071570" cy="4286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357686" y="3085458"/>
            <a:ext cx="857256" cy="4286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642910" y="1643050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785918" y="1643050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857620" y="1500174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572132" y="1357298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0" y="183006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321439" y="146445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321439" y="217883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2108183" y="1535099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2108183" y="210660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217876" y="183006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3536943" y="132078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3536943" y="232091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5265103" y="146366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309245" y="217804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640372" y="1826870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6072198" y="1428736"/>
            <a:ext cx="785818" cy="78581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6072198" y="1553621"/>
            <a:ext cx="867975" cy="701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6221370" y="25911"/>
            <a:ext cx="870694" cy="1000132"/>
            <a:chOff x="4143372" y="4000504"/>
            <a:chExt cx="870694" cy="1000132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7188632" y="-24"/>
            <a:ext cx="994014" cy="1012419"/>
            <a:chOff x="5143504" y="4000504"/>
            <a:chExt cx="994014" cy="1012419"/>
          </a:xfrm>
        </p:grpSpPr>
        <p:sp>
          <p:nvSpPr>
            <p:cNvPr id="4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4" name="Группа 203"/>
          <p:cNvGrpSpPr/>
          <p:nvPr/>
        </p:nvGrpSpPr>
        <p:grpSpPr>
          <a:xfrm>
            <a:off x="8149986" y="12263"/>
            <a:ext cx="785818" cy="1012419"/>
            <a:chOff x="5143504" y="4000504"/>
            <a:chExt cx="785818" cy="1012419"/>
          </a:xfrm>
        </p:grpSpPr>
        <p:sp>
          <p:nvSpPr>
            <p:cNvPr id="55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6935750" y="23240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929058" y="0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358050" y="928670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6857984" y="2214554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endParaRPr lang="ru-RU" sz="2800" dirty="0"/>
          </a:p>
        </p:txBody>
      </p:sp>
      <p:grpSp>
        <p:nvGrpSpPr>
          <p:cNvPr id="62" name="Группа 61"/>
          <p:cNvGrpSpPr/>
          <p:nvPr/>
        </p:nvGrpSpPr>
        <p:grpSpPr>
          <a:xfrm>
            <a:off x="5286380" y="2928934"/>
            <a:ext cx="870694" cy="1000132"/>
            <a:chOff x="4143372" y="4000504"/>
            <a:chExt cx="870694" cy="1000132"/>
          </a:xfrm>
        </p:grpSpPr>
        <p:sp>
          <p:nvSpPr>
            <p:cNvPr id="63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253453" y="2928934"/>
            <a:ext cx="922765" cy="1012419"/>
            <a:chOff x="5214753" y="4000504"/>
            <a:chExt cx="922765" cy="1012419"/>
          </a:xfrm>
        </p:grpSpPr>
        <p:sp>
          <p:nvSpPr>
            <p:cNvPr id="6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68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5214942" y="4441419"/>
                <a:ext cx="5329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5929322" y="3161359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7215017" y="2928934"/>
            <a:ext cx="922765" cy="1012419"/>
            <a:chOff x="5214753" y="4000504"/>
            <a:chExt cx="922765" cy="1012419"/>
          </a:xfrm>
        </p:grpSpPr>
        <p:sp>
          <p:nvSpPr>
            <p:cNvPr id="7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75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7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11"/>
              <p:cNvSpPr txBox="1">
                <a:spLocks noChangeArrowheads="1"/>
              </p:cNvSpPr>
              <p:nvPr/>
            </p:nvSpPr>
            <p:spPr bwMode="auto">
              <a:xfrm>
                <a:off x="5286380" y="4441419"/>
                <a:ext cx="42862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9" name="Группа 203"/>
          <p:cNvGrpSpPr/>
          <p:nvPr/>
        </p:nvGrpSpPr>
        <p:grpSpPr>
          <a:xfrm>
            <a:off x="8143711" y="2928934"/>
            <a:ext cx="577325" cy="1012419"/>
            <a:chOff x="5214753" y="4000504"/>
            <a:chExt cx="577325" cy="1012419"/>
          </a:xfrm>
        </p:grpSpPr>
        <p:sp>
          <p:nvSpPr>
            <p:cNvPr id="8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42862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7358018" y="3857628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0" y="3487167"/>
            <a:ext cx="4786314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=6+5+1=12Ом</a:t>
            </a:r>
            <a:endParaRPr lang="ru-RU" sz="28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2571736" y="3544580"/>
            <a:ext cx="10001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786182" y="3538184"/>
            <a:ext cx="92869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0" y="4071942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646372" y="4143380"/>
            <a:ext cx="178595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4832034" y="4160226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0" y="4714884"/>
            <a:ext cx="650082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14612" y="4816816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4929190" y="4786322"/>
            <a:ext cx="85725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0" y="6110607"/>
            <a:ext cx="91440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Общее напряжение …В, а общая мощность …Вт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0" y="0"/>
            <a:ext cx="34289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  ,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зад№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, Стр.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0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0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4" grpId="0" animBg="1"/>
      <p:bldP spid="25" grpId="0"/>
      <p:bldP spid="58" grpId="0"/>
      <p:bldP spid="59" grpId="0" animBg="1"/>
      <p:bldP spid="60" grpId="0" animBg="1"/>
      <p:bldP spid="61" grpId="0" animBg="1"/>
      <p:bldP spid="72" grpId="0"/>
      <p:bldP spid="83" grpId="0" animBg="1"/>
      <p:bldP spid="84" grpId="0" animBg="1"/>
      <p:bldP spid="86" grpId="0" animBg="1"/>
      <p:bldP spid="87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Рисунок 706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r="18098"/>
          <a:stretch>
            <a:fillRect/>
          </a:stretch>
        </p:blipFill>
        <p:spPr bwMode="auto">
          <a:xfrm>
            <a:off x="2998654" y="1214422"/>
            <a:ext cx="614534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В1з№4.стр.12.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силу тока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проходящего по каждому из сопротивлений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мощность на 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, если вольтметр показывает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В.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2" name="Picture 8"/>
          <p:cNvPicPr>
            <a:picLocks noChangeAspect="1" noChangeArrowheads="1"/>
          </p:cNvPicPr>
          <p:nvPr/>
        </p:nvPicPr>
        <p:blipFill>
          <a:blip r:embed="rId8" cstate="print"/>
          <a:srcRect l="3125" t="23633" r="3125" b="25097"/>
          <a:stretch>
            <a:fillRect/>
          </a:stretch>
        </p:blipFill>
        <p:spPr bwMode="auto">
          <a:xfrm>
            <a:off x="-32" y="885295"/>
            <a:ext cx="5643602" cy="246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0"/>
            <a:ext cx="30003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в№1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з№4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Стр.12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117508" y="1882764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571604" y="228599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214943" y="1643050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475484" y="211502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796923" y="174941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1796923" y="246379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894265" y="182005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894265" y="239156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307896" y="212578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5786446" y="80186"/>
            <a:ext cx="870694" cy="1000132"/>
            <a:chOff x="4143372" y="4000504"/>
            <a:chExt cx="870694" cy="1000132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2"/>
          <p:cNvGrpSpPr/>
          <p:nvPr/>
        </p:nvGrpSpPr>
        <p:grpSpPr>
          <a:xfrm>
            <a:off x="6635370" y="54251"/>
            <a:ext cx="1033002" cy="1012419"/>
            <a:chOff x="5143504" y="4000504"/>
            <a:chExt cx="994014" cy="1012419"/>
          </a:xfrm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Группа 203"/>
          <p:cNvGrpSpPr/>
          <p:nvPr/>
        </p:nvGrpSpPr>
        <p:grpSpPr>
          <a:xfrm>
            <a:off x="7521418" y="55780"/>
            <a:ext cx="785818" cy="1012419"/>
            <a:chOff x="5143504" y="4000504"/>
            <a:chExt cx="785818" cy="1012419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15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3500430" y="54275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358018" y="1067654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379466" y="35552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8143900" y="35716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" name="Группа 203"/>
          <p:cNvGrpSpPr/>
          <p:nvPr/>
        </p:nvGrpSpPr>
        <p:grpSpPr>
          <a:xfrm>
            <a:off x="8379698" y="56764"/>
            <a:ext cx="785818" cy="1012419"/>
            <a:chOff x="5143504" y="4000504"/>
            <a:chExt cx="785818" cy="1012419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8429652" y="-24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214942" y="2357430"/>
            <a:ext cx="392905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8+6=14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600" i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429520" y="2385836"/>
            <a:ext cx="57147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165416" y="2454252"/>
            <a:ext cx="357190" cy="324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3357562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643174" y="3429000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857752" y="3429000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0" y="4000504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400454" y="4078832"/>
            <a:ext cx="157163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000628" y="4643446"/>
            <a:ext cx="41787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auto">
          <a:xfrm>
            <a:off x="3389828" y="2839505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2"/>
          <p:cNvGrpSpPr/>
          <p:nvPr/>
        </p:nvGrpSpPr>
        <p:grpSpPr>
          <a:xfrm>
            <a:off x="6060006" y="4122049"/>
            <a:ext cx="1869580" cy="1307215"/>
            <a:chOff x="-226506" y="3633953"/>
            <a:chExt cx="1869580" cy="130721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-226506" y="3968194"/>
              <a:ext cx="78581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dirty="0" err="1" smtClean="0">
                  <a:latin typeface="Times New Roman" pitchFamily="18" charset="0"/>
                  <a:sym typeface="Symbol" pitchFamily="18" charset="2"/>
                </a:rPr>
                <a:t>врх</a:t>
              </a:r>
              <a:endParaRPr lang="ru-RU" sz="4000" dirty="0"/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93154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739201" y="4326649"/>
              <a:ext cx="903873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2,3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"/>
            <p:cNvSpPr>
              <a:spLocks noChangeArrowheads="1"/>
            </p:cNvSpPr>
            <p:nvPr/>
          </p:nvSpPr>
          <p:spPr bwMode="auto">
            <a:xfrm>
              <a:off x="280496" y="4027859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7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6286512" y="3988534"/>
            <a:ext cx="50003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ru-RU" sz="3200" dirty="0"/>
          </a:p>
        </p:txBody>
      </p:sp>
      <p:grpSp>
        <p:nvGrpSpPr>
          <p:cNvPr id="8" name="Группа 42"/>
          <p:cNvGrpSpPr/>
          <p:nvPr/>
        </p:nvGrpSpPr>
        <p:grpSpPr>
          <a:xfrm>
            <a:off x="7715240" y="4110079"/>
            <a:ext cx="1428760" cy="1307215"/>
            <a:chOff x="370672" y="3633953"/>
            <a:chExt cx="1428760" cy="1307215"/>
          </a:xfrm>
        </p:grpSpPr>
        <p:sp>
          <p:nvSpPr>
            <p:cNvPr id="60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1087902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584986" y="4326649"/>
              <a:ext cx="1214446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kumimoji="0" lang="ru-RU" sz="2800" i="1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32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"/>
            <p:cNvSpPr>
              <a:spLocks noChangeArrowheads="1"/>
            </p:cNvSpPr>
            <p:nvPr/>
          </p:nvSpPr>
          <p:spPr bwMode="auto">
            <a:xfrm>
              <a:off x="370672" y="4012474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3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6072166" y="3487167"/>
            <a:ext cx="3071866" cy="52322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5.Найду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/верхняя</a:t>
            </a:r>
            <a:endParaRPr lang="ru-RU" sz="2800" dirty="0"/>
          </a:p>
        </p:txBody>
      </p:sp>
      <p:sp>
        <p:nvSpPr>
          <p:cNvPr id="65" name="Rectangle 46"/>
          <p:cNvSpPr>
            <a:spLocks noChangeArrowheads="1"/>
          </p:cNvSpPr>
          <p:nvPr/>
        </p:nvSpPr>
        <p:spPr bwMode="auto">
          <a:xfrm>
            <a:off x="3469357" y="1385816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0" y="4786322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143108" y="4714884"/>
            <a:ext cx="3687663" cy="58477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108Вт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57686" y="4751460"/>
            <a:ext cx="64294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0" y="6110607"/>
            <a:ext cx="8358214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Общее напряжение …В, а мощность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0" name="Rectangle 46"/>
          <p:cNvSpPr>
            <a:spLocks noChangeArrowheads="1"/>
          </p:cNvSpPr>
          <p:nvPr/>
        </p:nvSpPr>
        <p:spPr bwMode="auto">
          <a:xfrm>
            <a:off x="3451662" y="2394006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33" grpId="0" animBg="1"/>
      <p:bldP spid="34" grpId="0" animBg="1"/>
      <p:bldP spid="35" grpId="0"/>
      <p:bldP spid="36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8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-285720" y="142852"/>
            <a:ext cx="9429720" cy="60722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№2</a:t>
            </a:r>
            <a:endParaRPr lang="ru-RU" sz="7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-285720" y="142852"/>
            <a:ext cx="9429720" cy="60722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соединения проводников.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1.Дать имя сопротивлениям.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Расставить токи и дать имя точкам ветвления.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Найти сопротивления участков, начиная с дальнего.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Найти общее сопротивление.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По закону Ома найти общий ток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Найти напряжения на участках  </a:t>
            </a:r>
          </a:p>
          <a:p>
            <a:pPr algn="ctr"/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Найти токи в ветвях.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 Найти мощности на  любом, искомом участке.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схему!</a:t>
            </a:r>
          </a:p>
          <a:p>
            <a:pPr>
              <a:defRPr/>
            </a:pPr>
            <a:r>
              <a:rPr lang="ru-RU" sz="2000" dirty="0" smtClean="0"/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5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950"/>
                            </p:stCondLst>
                            <p:childTnLst>
                              <p:par>
                                <p:cTn id="7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В2 з№1.стр.13.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Найти общее сопротивление цепи   и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общую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мощность.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186054" y="1142984"/>
            <a:ext cx="5957946" cy="3128008"/>
            <a:chOff x="3186054" y="1214446"/>
            <a:chExt cx="5957946" cy="3128008"/>
          </a:xfrm>
        </p:grpSpPr>
        <p:pic>
          <p:nvPicPr>
            <p:cNvPr id="88066" name="Рисунок 847"/>
            <p:cNvPicPr>
              <a:picLocks noChangeAspect="1" noChangeArrowheads="1"/>
            </p:cNvPicPr>
            <p:nvPr/>
          </p:nvPicPr>
          <p:blipFill>
            <a:blip r:embed="rId2" cstate="print"/>
            <a:srcRect r="6023"/>
            <a:stretch>
              <a:fillRect/>
            </a:stretch>
          </p:blipFill>
          <p:spPr bwMode="auto">
            <a:xfrm>
              <a:off x="3186054" y="1214446"/>
              <a:ext cx="5957946" cy="2857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3428992" y="1285860"/>
              <a:ext cx="2428892" cy="714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469950" y="3628074"/>
              <a:ext cx="2428892" cy="714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9" cstate="print"/>
          <a:srcRect l="23438" t="35156" r="5077" b="14306"/>
          <a:stretch>
            <a:fillRect/>
          </a:stretch>
        </p:blipFill>
        <p:spPr bwMode="auto">
          <a:xfrm>
            <a:off x="500066" y="500042"/>
            <a:ext cx="4857752" cy="334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34289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В№2,зад№1, Стр.13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-32" y="2035101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0800000">
            <a:off x="1417577" y="1615671"/>
            <a:ext cx="1588" cy="360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1203894" y="2258527"/>
            <a:ext cx="39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2339092" y="1837446"/>
            <a:ext cx="324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2500298" y="2071678"/>
            <a:ext cx="1588" cy="396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2928926" y="1500174"/>
            <a:ext cx="1588" cy="53578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567530" y="2421644"/>
            <a:ext cx="67866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083085" y="966655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071934" y="1631620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071934" y="2428868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071934" y="3143248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000100" y="2143116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2500298" y="207167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786314" y="1643050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824299" y="204484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5715008" y="25911"/>
            <a:ext cx="870694" cy="1000132"/>
            <a:chOff x="4143372" y="4000504"/>
            <a:chExt cx="870694" cy="1000132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664311" y="-24"/>
            <a:ext cx="823365" cy="1012419"/>
            <a:chOff x="5214753" y="4000504"/>
            <a:chExt cx="823365" cy="1012419"/>
          </a:xfrm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5" name="Группа 198"/>
            <p:cNvGrpSpPr/>
            <p:nvPr/>
          </p:nvGrpSpPr>
          <p:grpSpPr>
            <a:xfrm>
              <a:off x="5214753" y="4000504"/>
              <a:ext cx="624841" cy="1012419"/>
              <a:chOff x="5214753" y="4000504"/>
              <a:chExt cx="624841" cy="1012419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5312954" y="4441419"/>
                <a:ext cx="52664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Группа 203"/>
          <p:cNvGrpSpPr/>
          <p:nvPr/>
        </p:nvGrpSpPr>
        <p:grpSpPr>
          <a:xfrm>
            <a:off x="7429520" y="4311"/>
            <a:ext cx="493980" cy="948215"/>
            <a:chOff x="5200041" y="4000504"/>
            <a:chExt cx="493980" cy="948215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493980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3500430" y="0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72330" y="928670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=2,4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324497" y="23240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7830316" y="23006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7" name="Группа 203"/>
          <p:cNvGrpSpPr/>
          <p:nvPr/>
        </p:nvGrpSpPr>
        <p:grpSpPr>
          <a:xfrm>
            <a:off x="8195458" y="7952"/>
            <a:ext cx="591384" cy="948215"/>
            <a:chOff x="5200041" y="4000504"/>
            <a:chExt cx="591384" cy="948215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8132470" y="-60008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178592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</a:t>
            </a:r>
            <a:endParaRPr lang="ru-RU" sz="2800" dirty="0"/>
          </a:p>
        </p:txBody>
      </p:sp>
      <p:grpSp>
        <p:nvGrpSpPr>
          <p:cNvPr id="43" name="Группа 42"/>
          <p:cNvGrpSpPr/>
          <p:nvPr/>
        </p:nvGrpSpPr>
        <p:grpSpPr>
          <a:xfrm>
            <a:off x="5072066" y="2357430"/>
            <a:ext cx="870694" cy="1000132"/>
            <a:chOff x="4143372" y="4000504"/>
            <a:chExt cx="870694" cy="1000132"/>
          </a:xfrm>
        </p:grpSpPr>
        <p:sp>
          <p:nvSpPr>
            <p:cNvPr id="4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БС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5703578" y="257174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5992188" y="2334570"/>
            <a:ext cx="865828" cy="1023849"/>
            <a:chOff x="5183321" y="4000504"/>
            <a:chExt cx="854797" cy="102384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50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6755146" y="2320282"/>
            <a:ext cx="865828" cy="1023849"/>
            <a:chOff x="5183321" y="4000504"/>
            <a:chExt cx="854797" cy="102384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56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>
            <a:off x="7526676" y="2323140"/>
            <a:ext cx="865828" cy="1023849"/>
            <a:chOff x="5183321" y="4000504"/>
            <a:chExt cx="854797" cy="1023849"/>
          </a:xfrm>
        </p:grpSpPr>
        <p:sp>
          <p:nvSpPr>
            <p:cNvPr id="61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62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6" name="Группа 203"/>
          <p:cNvGrpSpPr/>
          <p:nvPr/>
        </p:nvGrpSpPr>
        <p:grpSpPr>
          <a:xfrm>
            <a:off x="8309636" y="2325998"/>
            <a:ext cx="620082" cy="948215"/>
            <a:chOff x="5200041" y="4000504"/>
            <a:chExt cx="620082" cy="948215"/>
          </a:xfrm>
        </p:grpSpPr>
        <p:sp>
          <p:nvSpPr>
            <p:cNvPr id="6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5566416" y="345471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1" name="Группа 203"/>
          <p:cNvGrpSpPr/>
          <p:nvPr/>
        </p:nvGrpSpPr>
        <p:grpSpPr>
          <a:xfrm>
            <a:off x="5929322" y="3214686"/>
            <a:ext cx="620082" cy="948215"/>
            <a:chOff x="5200041" y="4000504"/>
            <a:chExt cx="620082" cy="948215"/>
          </a:xfrm>
        </p:grpSpPr>
        <p:sp>
          <p:nvSpPr>
            <p:cNvPr id="7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74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Группа 203"/>
          <p:cNvGrpSpPr/>
          <p:nvPr/>
        </p:nvGrpSpPr>
        <p:grpSpPr>
          <a:xfrm>
            <a:off x="6572264" y="3195165"/>
            <a:ext cx="620082" cy="948215"/>
            <a:chOff x="5200041" y="4000504"/>
            <a:chExt cx="620082" cy="948215"/>
          </a:xfrm>
        </p:grpSpPr>
        <p:sp>
          <p:nvSpPr>
            <p:cNvPr id="7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79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7072330" y="3415729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grpSp>
        <p:nvGrpSpPr>
          <p:cNvPr id="80" name="Группа 203"/>
          <p:cNvGrpSpPr/>
          <p:nvPr/>
        </p:nvGrpSpPr>
        <p:grpSpPr>
          <a:xfrm>
            <a:off x="8738264" y="0"/>
            <a:ext cx="620082" cy="948215"/>
            <a:chOff x="5200041" y="4000504"/>
            <a:chExt cx="620082" cy="948215"/>
          </a:xfrm>
        </p:grpSpPr>
        <p:sp>
          <p:nvSpPr>
            <p:cNvPr id="81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83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0" y="3763524"/>
            <a:ext cx="457200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=2,4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+1,5=3,9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600" i="1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2263156" y="3780476"/>
            <a:ext cx="102296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477570" y="3851914"/>
            <a:ext cx="357190" cy="324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 Box 7"/>
          <p:cNvSpPr txBox="1">
            <a:spLocks noChangeArrowheads="1"/>
          </p:cNvSpPr>
          <p:nvPr/>
        </p:nvSpPr>
        <p:spPr bwMode="auto">
          <a:xfrm>
            <a:off x="537182" y="1751636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0" y="4286256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646372" y="4357694"/>
            <a:ext cx="178595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4772026" y="4349122"/>
            <a:ext cx="42862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0" y="4929198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2345992" y="5003494"/>
            <a:ext cx="178595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4297678" y="5026354"/>
            <a:ext cx="48863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 Box 7"/>
          <p:cNvSpPr txBox="1">
            <a:spLocks noChangeArrowheads="1"/>
          </p:cNvSpPr>
          <p:nvPr/>
        </p:nvSpPr>
        <p:spPr bwMode="auto">
          <a:xfrm>
            <a:off x="3463282" y="3343274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Группа 42"/>
          <p:cNvGrpSpPr/>
          <p:nvPr/>
        </p:nvGrpSpPr>
        <p:grpSpPr>
          <a:xfrm>
            <a:off x="6143636" y="4869730"/>
            <a:ext cx="1501805" cy="1307215"/>
            <a:chOff x="11875" y="3633953"/>
            <a:chExt cx="1287491" cy="1307215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11875" y="3907234"/>
              <a:ext cx="41804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4</a:t>
              </a:r>
              <a:endParaRPr lang="ru-RU" sz="4000" dirty="0"/>
            </a:p>
          </p:txBody>
        </p:sp>
        <p:sp>
          <p:nvSpPr>
            <p:cNvPr id="97" name="Text Box 10"/>
            <p:cNvSpPr txBox="1">
              <a:spLocks noChangeArrowheads="1"/>
            </p:cNvSpPr>
            <p:nvPr/>
          </p:nvSpPr>
          <p:spPr bwMode="auto">
            <a:xfrm>
              <a:off x="711529" y="3633953"/>
              <a:ext cx="586458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11"/>
            <p:cNvSpPr txBox="1">
              <a:spLocks noChangeArrowheads="1"/>
            </p:cNvSpPr>
            <p:nvPr/>
          </p:nvSpPr>
          <p:spPr bwMode="auto">
            <a:xfrm>
              <a:off x="739201" y="4326649"/>
              <a:ext cx="560165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1"/>
            <p:cNvSpPr>
              <a:spLocks noChangeArrowheads="1"/>
            </p:cNvSpPr>
            <p:nvPr/>
          </p:nvSpPr>
          <p:spPr bwMode="auto">
            <a:xfrm>
              <a:off x="280496" y="4027859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0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Группа 42"/>
          <p:cNvGrpSpPr/>
          <p:nvPr/>
        </p:nvGrpSpPr>
        <p:grpSpPr>
          <a:xfrm>
            <a:off x="7774803" y="4857760"/>
            <a:ext cx="1320265" cy="1170055"/>
            <a:chOff x="370672" y="3633953"/>
            <a:chExt cx="1320265" cy="1170055"/>
          </a:xfrm>
        </p:grpSpPr>
        <p:sp>
          <p:nvSpPr>
            <p:cNvPr id="103" name="Text Box 10"/>
            <p:cNvSpPr txBox="1">
              <a:spLocks noChangeArrowheads="1"/>
            </p:cNvSpPr>
            <p:nvPr/>
          </p:nvSpPr>
          <p:spPr bwMode="auto">
            <a:xfrm>
              <a:off x="642949" y="3633953"/>
              <a:ext cx="1028339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 Box 11"/>
            <p:cNvSpPr txBox="1">
              <a:spLocks noChangeArrowheads="1"/>
            </p:cNvSpPr>
            <p:nvPr/>
          </p:nvSpPr>
          <p:spPr bwMode="auto">
            <a:xfrm>
              <a:off x="630706" y="4189489"/>
              <a:ext cx="1060231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Rectangle 1"/>
            <p:cNvSpPr>
              <a:spLocks noChangeArrowheads="1"/>
            </p:cNvSpPr>
            <p:nvPr/>
          </p:nvSpPr>
          <p:spPr bwMode="auto">
            <a:xfrm>
              <a:off x="370672" y="4012474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6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Прямоугольник 106"/>
          <p:cNvSpPr/>
          <p:nvPr/>
        </p:nvSpPr>
        <p:spPr>
          <a:xfrm>
            <a:off x="6786546" y="4214818"/>
            <a:ext cx="2357454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8" name="Text Box 7"/>
          <p:cNvSpPr txBox="1">
            <a:spLocks noChangeArrowheads="1"/>
          </p:cNvSpPr>
          <p:nvPr/>
        </p:nvSpPr>
        <p:spPr bwMode="auto">
          <a:xfrm>
            <a:off x="2963216" y="1483029"/>
            <a:ext cx="631512" cy="5172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2,5А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7"/>
          <p:cNvSpPr txBox="1">
            <a:spLocks noChangeArrowheads="1"/>
          </p:cNvSpPr>
          <p:nvPr/>
        </p:nvSpPr>
        <p:spPr bwMode="auto">
          <a:xfrm>
            <a:off x="3023224" y="2257416"/>
            <a:ext cx="631512" cy="5172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5А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 46"/>
          <p:cNvSpPr>
            <a:spLocks noChangeArrowheads="1"/>
          </p:cNvSpPr>
          <p:nvPr/>
        </p:nvSpPr>
        <p:spPr bwMode="auto">
          <a:xfrm>
            <a:off x="4857752" y="1038509"/>
            <a:ext cx="85725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1,25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1" name="Rectangle 46"/>
          <p:cNvSpPr>
            <a:spLocks noChangeArrowheads="1"/>
          </p:cNvSpPr>
          <p:nvPr/>
        </p:nvSpPr>
        <p:spPr bwMode="auto">
          <a:xfrm>
            <a:off x="4214810" y="3214686"/>
            <a:ext cx="85725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1,25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0" y="5652150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2143108" y="5580712"/>
            <a:ext cx="3687663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37,5Вт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357686" y="5617860"/>
            <a:ext cx="71438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114"/>
          <p:cNvSpPr/>
          <p:nvPr/>
        </p:nvSpPr>
        <p:spPr>
          <a:xfrm>
            <a:off x="0" y="6286520"/>
            <a:ext cx="8358214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Общее напряжение …В, а мощность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2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3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33" grpId="0" animBg="1"/>
      <p:bldP spid="34" grpId="0" animBg="1"/>
      <p:bldP spid="35" grpId="0"/>
      <p:bldP spid="36" grpId="0"/>
      <p:bldP spid="41" grpId="0" animBg="1"/>
      <p:bldP spid="42" grpId="0" animBg="1"/>
      <p:bldP spid="47" grpId="0"/>
      <p:bldP spid="70" grpId="0"/>
      <p:bldP spid="75" grpId="0" animBg="1"/>
      <p:bldP spid="84" grpId="0" animBg="1"/>
      <p:bldP spid="85" grpId="0" animBg="1"/>
      <p:bldP spid="86" grpId="0" animBg="1"/>
      <p:bldP spid="87" grpId="0"/>
      <p:bldP spid="87" grpId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/>
      <p:bldP spid="107" grpId="0" animBg="1"/>
      <p:bldP spid="108" grpId="0"/>
      <p:bldP spid="109" grpId="0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785794"/>
            <a:ext cx="8786842" cy="4857784"/>
            <a:chOff x="3428992" y="1714488"/>
            <a:chExt cx="5007472" cy="3000396"/>
          </a:xfrm>
        </p:grpSpPr>
        <p:pic>
          <p:nvPicPr>
            <p:cNvPr id="24578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428992" y="1714488"/>
              <a:ext cx="5007472" cy="3000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4929190" y="3161177"/>
              <a:ext cx="857256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714348" y="2214554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1472" y="2643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3174" y="2643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6578" y="250030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-285784" y="3071810"/>
            <a:ext cx="857256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-116408" y="2315030"/>
            <a:ext cx="85722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285852" y="3143248"/>
            <a:ext cx="571504" cy="1588"/>
          </a:xfrm>
          <a:prstGeom prst="straightConnector1">
            <a:avLst/>
          </a:prstGeom>
          <a:ln w="476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5572" y="1398533"/>
            <a:ext cx="13573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/>
              <a:t>R</a:t>
            </a:r>
            <a:r>
              <a:rPr lang="en-US" sz="2800" b="1" baseline="-25000" dirty="0"/>
              <a:t>4</a:t>
            </a:r>
            <a:r>
              <a:rPr lang="ru-RU" sz="2800" b="1" dirty="0" smtClean="0"/>
              <a:t>= 6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1358" y="3133285"/>
            <a:ext cx="15001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5</a:t>
            </a:r>
            <a:r>
              <a:rPr lang="ru-RU" sz="2800" b="1" dirty="0" smtClean="0"/>
              <a:t>= 12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768" y="2311461"/>
            <a:ext cx="15001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6</a:t>
            </a:r>
            <a:r>
              <a:rPr lang="ru-RU" sz="2800" b="1" dirty="0" smtClean="0"/>
              <a:t>= 5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857488" y="3357562"/>
            <a:ext cx="1143008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14414" y="328612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406" y="321468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904" y="107505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406" y="44774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13260" y="341287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35798" y="39646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57620" y="17859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7557406" y="3451956"/>
            <a:ext cx="1000132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193192" y="33873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3929058" y="2570156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-134942" y="4346216"/>
            <a:ext cx="867792" cy="637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000496" y="3927478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4500840" y="2616553"/>
            <a:ext cx="2143140" cy="741009"/>
            <a:chOff x="3592" y="4924"/>
            <a:chExt cx="1174" cy="530"/>
          </a:xfrm>
        </p:grpSpPr>
        <p:grpSp>
          <p:nvGrpSpPr>
            <p:cNvPr id="24580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24581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582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40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84" name="Line 8"/>
            <p:cNvSpPr>
              <a:spLocks noChangeShapeType="1"/>
            </p:cNvSpPr>
            <p:nvPr/>
          </p:nvSpPr>
          <p:spPr bwMode="auto">
            <a:xfrm>
              <a:off x="3592" y="5144"/>
              <a:ext cx="39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585" name="Group 9"/>
          <p:cNvGrpSpPr>
            <a:grpSpLocks/>
          </p:cNvGrpSpPr>
          <p:nvPr/>
        </p:nvGrpSpPr>
        <p:grpSpPr bwMode="auto">
          <a:xfrm rot="10800000">
            <a:off x="6643702" y="3194533"/>
            <a:ext cx="2041614" cy="1394570"/>
            <a:chOff x="9377" y="4873"/>
            <a:chExt cx="1130" cy="760"/>
          </a:xfrm>
        </p:grpSpPr>
        <p:grpSp>
          <p:nvGrpSpPr>
            <p:cNvPr id="24586" name="Group 10"/>
            <p:cNvGrpSpPr>
              <a:grpSpLocks/>
            </p:cNvGrpSpPr>
            <p:nvPr/>
          </p:nvGrpSpPr>
          <p:grpSpPr bwMode="auto">
            <a:xfrm>
              <a:off x="9711" y="4873"/>
              <a:ext cx="599" cy="530"/>
              <a:chOff x="9711" y="4873"/>
              <a:chExt cx="599" cy="530"/>
            </a:xfrm>
          </p:grpSpPr>
          <p:sp>
            <p:nvSpPr>
              <p:cNvPr id="24587" name="Text Box 11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588" name="Oval 1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0" name="Line 14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1" name="Line 15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00710" y="3253087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=3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4002" y="3429000"/>
            <a:ext cx="982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=3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07646" y="2681583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28825" y="3951387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75184" y="1038509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=1,8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482237" y="3268195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=0,9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1006" y="4476763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=0,3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286248" y="3964646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71934" y="1752889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=2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909614" y="26881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2500298" y="3786190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2481796" y="242441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6440866" y="268656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6440866" y="362832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358050" y="-23178"/>
            <a:ext cx="1785950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=36 В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4616142" y="2330134"/>
            <a:ext cx="35719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255636" y="1946731"/>
            <a:ext cx="85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623591" y="1874459"/>
            <a:ext cx="1928826" cy="741009"/>
            <a:chOff x="3592" y="4924"/>
            <a:chExt cx="1174" cy="530"/>
          </a:xfrm>
        </p:grpSpPr>
        <p:grpSp>
          <p:nvGrpSpPr>
            <p:cNvPr id="45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48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9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6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40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"/>
            <p:cNvSpPr>
              <a:spLocks noChangeShapeType="1"/>
            </p:cNvSpPr>
            <p:nvPr/>
          </p:nvSpPr>
          <p:spPr bwMode="auto">
            <a:xfrm>
              <a:off x="3592" y="5144"/>
              <a:ext cx="39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4786314" y="2989922"/>
            <a:ext cx="35719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1000100" y="4857760"/>
            <a:ext cx="1571636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5000628" y="4286256"/>
            <a:ext cx="1928826" cy="1143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7" name="Группа 96"/>
          <p:cNvGrpSpPr/>
          <p:nvPr/>
        </p:nvGrpSpPr>
        <p:grpSpPr>
          <a:xfrm>
            <a:off x="57758" y="682116"/>
            <a:ext cx="8302044" cy="2518922"/>
            <a:chOff x="57758" y="682116"/>
            <a:chExt cx="8302044" cy="2518922"/>
          </a:xfrm>
        </p:grpSpPr>
        <p:cxnSp>
          <p:nvCxnSpPr>
            <p:cNvPr id="91" name="Прямая соединительная линия 90"/>
            <p:cNvCxnSpPr/>
            <p:nvPr/>
          </p:nvCxnSpPr>
          <p:spPr>
            <a:xfrm rot="10800000">
              <a:off x="68240" y="717038"/>
              <a:ext cx="1588" cy="248400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 rot="10800000">
              <a:off x="57758" y="712770"/>
              <a:ext cx="8286808" cy="1587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/>
            <p:cNvCxnSpPr/>
            <p:nvPr/>
          </p:nvCxnSpPr>
          <p:spPr>
            <a:xfrm rot="10800000">
              <a:off x="8358214" y="682116"/>
              <a:ext cx="1588" cy="244800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Овал 87"/>
          <p:cNvSpPr/>
          <p:nvPr/>
        </p:nvSpPr>
        <p:spPr>
          <a:xfrm>
            <a:off x="5000628" y="428604"/>
            <a:ext cx="714380" cy="642942"/>
          </a:xfrm>
          <a:prstGeom prst="ellipse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4986980" y="500042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36В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019800"/>
            <a:ext cx="9144000" cy="838200"/>
          </a:xfrm>
          <a:noFill/>
        </p:spPr>
        <p:txBody>
          <a:bodyPr>
            <a:normAutofit fontScale="90000"/>
          </a:bodyPr>
          <a:lstStyle/>
          <a:p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Определить общее сопротивление цепи и 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мощность,</a:t>
            </a:r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потребляемую </a:t>
            </a:r>
            <a:r>
              <a:rPr lang="en-US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cap="none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если  общее напряжение 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36В.</a:t>
            </a:r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357422" y="4508536"/>
            <a:ext cx="20002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238908" y="4521558"/>
            <a:ext cx="20002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72396" y="4508536"/>
            <a:ext cx="2000264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 flipH="1">
            <a:off x="4000496" y="4572008"/>
            <a:ext cx="4138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+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 flipH="1">
            <a:off x="6000760" y="4572008"/>
            <a:ext cx="4138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+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20172" y="4486922"/>
            <a:ext cx="1278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5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 flipH="1">
            <a:off x="7358082" y="4572008"/>
            <a:ext cx="4138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=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0"/>
            <a:ext cx="3214677" cy="523220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Вариант№2 з№2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2836605" y="714356"/>
            <a:ext cx="1306767" cy="941133"/>
            <a:chOff x="4357686" y="4488131"/>
            <a:chExt cx="1306767" cy="941133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0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01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0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0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Прямоугольник 103"/>
          <p:cNvSpPr/>
          <p:nvPr/>
        </p:nvSpPr>
        <p:spPr>
          <a:xfrm>
            <a:off x="-32" y="5130241"/>
            <a:ext cx="269657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АВ </a:t>
            </a:r>
            <a:endParaRPr lang="ru-RU" sz="3200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2571736" y="5143512"/>
            <a:ext cx="106952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/>
          </a:p>
        </p:txBody>
      </p:sp>
      <p:grpSp>
        <p:nvGrpSpPr>
          <p:cNvPr id="106" name="Группа 105"/>
          <p:cNvGrpSpPr/>
          <p:nvPr/>
        </p:nvGrpSpPr>
        <p:grpSpPr>
          <a:xfrm>
            <a:off x="3836737" y="5072074"/>
            <a:ext cx="1306767" cy="941133"/>
            <a:chOff x="4357686" y="4488131"/>
            <a:chExt cx="1306767" cy="941133"/>
          </a:xfrm>
        </p:grpSpPr>
        <p:sp>
          <p:nvSpPr>
            <p:cNvPr id="107" name="Прямоугольник 106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1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08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1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1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Прямоугольник 110"/>
          <p:cNvSpPr/>
          <p:nvPr/>
        </p:nvSpPr>
        <p:spPr>
          <a:xfrm>
            <a:off x="2786050" y="785794"/>
            <a:ext cx="1428760" cy="7858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3786182" y="5143512"/>
            <a:ext cx="1428760" cy="7858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10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732 -0.30435 L 1.66667E-6 8.32562E-8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2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5" dur="20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6" dur="100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00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0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0" dur="100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2000"/>
                            </p:stCondLst>
                            <p:childTnLst>
                              <p:par>
                                <p:cTn id="282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3316 0 " pathEditMode="relative" ptsTypes="AA">
                                      <p:cBhvr>
                                        <p:cTn id="28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4000"/>
                            </p:stCondLst>
                            <p:childTnLst>
                              <p:par>
                                <p:cTn id="28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000"/>
                            </p:stCondLst>
                            <p:childTnLst>
                              <p:par>
                                <p:cTn id="30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6000"/>
                            </p:stCondLst>
                            <p:childTnLst>
                              <p:par>
                                <p:cTn id="30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31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" presetClass="emph" presetSubtype="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3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2000"/>
                            </p:stCondLst>
                            <p:childTnLst>
                              <p:par>
                                <p:cTn id="316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3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4000"/>
                            </p:stCondLst>
                            <p:childTnLst>
                              <p:par>
                                <p:cTn id="319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2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32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2000"/>
                            </p:stCondLst>
                            <p:childTnLst>
                              <p:par>
                                <p:cTn id="326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32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3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335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21" grpId="0" autoUpdateAnimBg="0"/>
      <p:bldP spid="26" grpId="0"/>
      <p:bldP spid="27" grpId="0"/>
      <p:bldP spid="28" grpId="0"/>
      <p:bldP spid="29" grpId="0"/>
      <p:bldP spid="31" grpId="0"/>
      <p:bldP spid="32" grpId="0"/>
      <p:bldP spid="64" grpId="0"/>
      <p:bldP spid="64" grpId="1"/>
      <p:bldP spid="64" grpId="2"/>
      <p:bldP spid="65" grpId="0"/>
      <p:bldP spid="65" grpId="1"/>
      <p:bldP spid="65" grpId="2"/>
      <p:bldP spid="66" grpId="0"/>
      <p:bldP spid="66" grpId="1"/>
      <p:bldP spid="66" grpId="2"/>
      <p:bldP spid="67" grpId="1"/>
      <p:bldP spid="67" grpId="2"/>
      <p:bldP spid="67" grpId="3"/>
      <p:bldP spid="68" grpId="0"/>
      <p:bldP spid="69" grpId="0"/>
      <p:bldP spid="70" grpId="0"/>
      <p:bldP spid="71" grpId="0"/>
      <p:bldP spid="72" grpId="0"/>
      <p:bldP spid="73" grpId="0"/>
      <p:bldP spid="73" grpId="1"/>
      <p:bldP spid="86" grpId="0" animBg="1"/>
      <p:bldP spid="86" grpId="1" animBg="1"/>
      <p:bldP spid="86" grpId="2" animBg="1"/>
      <p:bldP spid="62" grpId="0"/>
      <p:bldP spid="62" grpId="1"/>
      <p:bldP spid="62" grpId="2"/>
      <p:bldP spid="89" grpId="0"/>
      <p:bldP spid="89" grpId="1"/>
      <p:bldP spid="89" grpId="2"/>
      <p:bldP spid="58" grpId="0" animBg="1"/>
      <p:bldP spid="59" grpId="0" animBg="1"/>
      <p:bldP spid="60" grpId="0" autoUpdateAnimBg="0"/>
      <p:bldP spid="82" grpId="0" animBg="1"/>
      <p:bldP spid="83" grpId="0" animBg="1"/>
      <p:bldP spid="85" grpId="0" animBg="1"/>
      <p:bldP spid="84" grpId="0" animBg="1"/>
      <p:bldP spid="104" grpId="0" animBg="1"/>
      <p:bldP spid="10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9" cstate="print">
            <a:lum bright="-20000" contrast="40000"/>
          </a:blip>
          <a:srcRect l="2895" t="23769" r="58027" b="53564"/>
          <a:stretch>
            <a:fillRect/>
          </a:stretch>
        </p:blipFill>
        <p:spPr bwMode="auto">
          <a:xfrm>
            <a:off x="4211960" y="500042"/>
            <a:ext cx="43924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-500098" y="5715"/>
            <a:ext cx="961256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В2з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потребляемую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лампой, если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8680"/>
            <a:ext cx="2699792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вариант2  З№ 3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860032" y="2352300"/>
            <a:ext cx="1368152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=60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4048" y="476672"/>
            <a:ext cx="1440160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=30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115444" y="1660241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4473428" y="1397445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4473428" y="184175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98955" y="117141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87080" y="2101684"/>
            <a:ext cx="720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6847037" y="1412403"/>
            <a:ext cx="43200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6829037" y="1877217"/>
            <a:ext cx="46800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062452" y="1607989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15950" y="1052736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4288" y="1844824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108764" y="1988840"/>
            <a:ext cx="2591028" cy="1035945"/>
            <a:chOff x="343909" y="5214950"/>
            <a:chExt cx="2591028" cy="1035945"/>
          </a:xfrm>
        </p:grpSpPr>
        <p:sp>
          <p:nvSpPr>
            <p:cNvPr id="1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8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2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36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2" name="Группа 31"/>
          <p:cNvGrpSpPr/>
          <p:nvPr/>
        </p:nvGrpSpPr>
        <p:grpSpPr>
          <a:xfrm>
            <a:off x="179512" y="2969119"/>
            <a:ext cx="2591028" cy="1035945"/>
            <a:chOff x="343909" y="5214950"/>
            <a:chExt cx="2591028" cy="1035945"/>
          </a:xfrm>
        </p:grpSpPr>
        <p:sp>
          <p:nvSpPr>
            <p:cNvPr id="33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37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38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8848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78850" name="Группа 45"/>
          <p:cNvGrpSpPr/>
          <p:nvPr/>
        </p:nvGrpSpPr>
        <p:grpSpPr>
          <a:xfrm>
            <a:off x="2822718" y="2969119"/>
            <a:ext cx="928694" cy="971226"/>
            <a:chOff x="1068545" y="5243856"/>
            <a:chExt cx="928694" cy="971226"/>
          </a:xfrm>
        </p:grpSpPr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851" name="Группа 140"/>
            <p:cNvGrpSpPr/>
            <p:nvPr/>
          </p:nvGrpSpPr>
          <p:grpSpPr>
            <a:xfrm>
              <a:off x="1068545" y="5243856"/>
              <a:ext cx="928694" cy="971226"/>
              <a:chOff x="1060905" y="4154013"/>
              <a:chExt cx="928694" cy="971226"/>
            </a:xfrm>
          </p:grpSpPr>
          <p:sp>
            <p:nvSpPr>
              <p:cNvPr id="4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8852" name="Группа 139"/>
              <p:cNvGrpSpPr/>
              <p:nvPr/>
            </p:nvGrpSpPr>
            <p:grpSpPr>
              <a:xfrm>
                <a:off x="1349839" y="4154013"/>
                <a:ext cx="639760" cy="971226"/>
                <a:chOff x="1349839" y="4154013"/>
                <a:chExt cx="639760" cy="971226"/>
              </a:xfrm>
            </p:grpSpPr>
            <p:sp>
              <p:nvSpPr>
                <p:cNvPr id="5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393736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5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397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142844" y="400050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1000100" y="4071942"/>
            <a:ext cx="1267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142844" y="450057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857224" y="4500570"/>
            <a:ext cx="121444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853" name="Group 29"/>
          <p:cNvGrpSpPr>
            <a:grpSpLocks/>
          </p:cNvGrpSpPr>
          <p:nvPr/>
        </p:nvGrpSpPr>
        <p:grpSpPr bwMode="auto">
          <a:xfrm>
            <a:off x="4788846" y="1292130"/>
            <a:ext cx="2295080" cy="701677"/>
            <a:chOff x="1897" y="3570"/>
            <a:chExt cx="865" cy="234"/>
          </a:xfrm>
        </p:grpSpPr>
        <p:sp>
          <p:nvSpPr>
            <p:cNvPr id="59" name="Line 33"/>
            <p:cNvSpPr>
              <a:spLocks noChangeShapeType="1"/>
            </p:cNvSpPr>
            <p:nvPr/>
          </p:nvSpPr>
          <p:spPr bwMode="auto">
            <a:xfrm>
              <a:off x="2396" y="3683"/>
              <a:ext cx="366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34"/>
            <p:cNvSpPr>
              <a:spLocks noChangeShapeType="1"/>
            </p:cNvSpPr>
            <p:nvPr/>
          </p:nvSpPr>
          <p:spPr bwMode="auto">
            <a:xfrm>
              <a:off x="1897" y="3690"/>
              <a:ext cx="244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Oval 32"/>
            <p:cNvSpPr>
              <a:spLocks noChangeArrowheads="1"/>
            </p:cNvSpPr>
            <p:nvPr/>
          </p:nvSpPr>
          <p:spPr bwMode="auto">
            <a:xfrm>
              <a:off x="2129" y="3570"/>
              <a:ext cx="269" cy="23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5724128" y="2708920"/>
            <a:ext cx="196560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7546855" y="2708920"/>
            <a:ext cx="137730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/>
          </a:p>
        </p:txBody>
      </p:sp>
      <p:grpSp>
        <p:nvGrpSpPr>
          <p:cNvPr id="78854" name="Группа 62"/>
          <p:cNvGrpSpPr/>
          <p:nvPr/>
        </p:nvGrpSpPr>
        <p:grpSpPr>
          <a:xfrm>
            <a:off x="5606738" y="3354712"/>
            <a:ext cx="1306767" cy="941133"/>
            <a:chOff x="4357686" y="4488131"/>
            <a:chExt cx="1306767" cy="941133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1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65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latin typeface="Times New Roman" pitchFamily="18" charset="0"/>
                  <a:sym typeface="Symbol" pitchFamily="18" charset="2"/>
                </a:rPr>
                <a:t>1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1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855" name="Группа 67"/>
          <p:cNvGrpSpPr/>
          <p:nvPr/>
        </p:nvGrpSpPr>
        <p:grpSpPr>
          <a:xfrm>
            <a:off x="6833435" y="3401648"/>
            <a:ext cx="1345071" cy="941133"/>
            <a:chOff x="4607061" y="4488131"/>
            <a:chExt cx="1345071" cy="941133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4607061" y="4693399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70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945398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120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96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Line 6"/>
            <p:cNvSpPr>
              <a:spLocks noChangeShapeType="1"/>
            </p:cNvSpPr>
            <p:nvPr/>
          </p:nvSpPr>
          <p:spPr bwMode="auto">
            <a:xfrm flipH="1">
              <a:off x="5089807" y="49412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8119131" y="3497588"/>
            <a:ext cx="98937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6228184" y="908720"/>
            <a:ext cx="612668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4499992" y="4221088"/>
            <a:ext cx="2452916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7341904" y="4256713"/>
            <a:ext cx="1441420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8100392" y="1412776"/>
            <a:ext cx="612668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923928" y="4869160"/>
            <a:ext cx="210185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7147758" y="4869160"/>
            <a:ext cx="1579278" cy="58477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868144" y="4869160"/>
            <a:ext cx="141897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•5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1" name="Rectangle 4"/>
          <p:cNvSpPr>
            <a:spLocks noChangeArrowheads="1"/>
          </p:cNvSpPr>
          <p:nvPr/>
        </p:nvSpPr>
        <p:spPr bwMode="auto">
          <a:xfrm>
            <a:off x="0" y="5445224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 потребляемая лампой №3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Вт, т.е. за каждую секунду потребляет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53" grpId="0"/>
      <p:bldP spid="54" grpId="0"/>
      <p:bldP spid="55" grpId="0"/>
      <p:bldP spid="56" grpId="0"/>
      <p:bldP spid="61" grpId="0" animBg="1"/>
      <p:bldP spid="6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2-4.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стр.14.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силу тока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проходящего по каждому из сопротивлений и общую мощность, если амперметр показывает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0,2А,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 сопротивления соответственно равны: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Ом;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Ом;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Ом;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7" cstate="print"/>
          <a:srcRect r="18689"/>
          <a:stretch>
            <a:fillRect/>
          </a:stretch>
        </p:blipFill>
        <p:spPr bwMode="auto">
          <a:xfrm>
            <a:off x="4313862" y="1285884"/>
            <a:ext cx="497304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010" name="AutoShape 2"/>
          <p:cNvCxnSpPr>
            <a:cxnSpLocks noChangeShapeType="1"/>
          </p:cNvCxnSpPr>
          <p:nvPr/>
        </p:nvCxnSpPr>
        <p:spPr bwMode="auto">
          <a:xfrm>
            <a:off x="5046928" y="3459822"/>
            <a:ext cx="3500462" cy="1588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</p:spPr>
      </p:cxnSp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6725894" y="3265576"/>
            <a:ext cx="417513" cy="39780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7286644" y="2857496"/>
            <a:ext cx="417513" cy="39780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4317911" y="3000852"/>
            <a:ext cx="417513" cy="39780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429125" y="3643314"/>
            <a:ext cx="500065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588515" y="3684879"/>
            <a:ext cx="341203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436232" y="3533512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4822827" y="324961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4822827" y="3882279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250263" y="323854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8250263" y="381004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501058" y="357028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0" y="1571612"/>
            <a:ext cx="43576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параллельное соединение,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проводимость равна сумме проводимостей.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1406" y="2714620"/>
            <a:ext cx="870694" cy="1000132"/>
            <a:chOff x="4143372" y="4000504"/>
            <a:chExt cx="870694" cy="1000132"/>
          </a:xfrm>
        </p:grpSpPr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038479" y="2714620"/>
            <a:ext cx="922765" cy="1012419"/>
            <a:chOff x="5214753" y="4000504"/>
            <a:chExt cx="922765" cy="1012419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6" name="Группа 198"/>
            <p:cNvGrpSpPr/>
            <p:nvPr/>
          </p:nvGrpSpPr>
          <p:grpSpPr>
            <a:xfrm>
              <a:off x="5214753" y="4000504"/>
              <a:ext cx="533125" cy="1012419"/>
              <a:chOff x="5214753" y="4000504"/>
              <a:chExt cx="533125" cy="1012419"/>
            </a:xfrm>
          </p:grpSpPr>
          <p:sp>
            <p:nvSpPr>
              <p:cNvPr id="2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396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11"/>
              <p:cNvSpPr txBox="1">
                <a:spLocks noChangeArrowheads="1"/>
              </p:cNvSpPr>
              <p:nvPr/>
            </p:nvSpPr>
            <p:spPr bwMode="auto">
              <a:xfrm>
                <a:off x="5214942" y="4441419"/>
                <a:ext cx="5329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714348" y="292893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2000043" y="2714620"/>
            <a:ext cx="922765" cy="1012419"/>
            <a:chOff x="5214753" y="4000504"/>
            <a:chExt cx="922765" cy="1012419"/>
          </a:xfrm>
        </p:grpSpPr>
        <p:sp>
          <p:nvSpPr>
            <p:cNvPr id="3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3" name="Группа 198"/>
            <p:cNvGrpSpPr/>
            <p:nvPr/>
          </p:nvGrpSpPr>
          <p:grpSpPr>
            <a:xfrm>
              <a:off x="5214753" y="4000504"/>
              <a:ext cx="500255" cy="1012419"/>
              <a:chOff x="5214753" y="4000504"/>
              <a:chExt cx="500255" cy="1012419"/>
            </a:xfrm>
          </p:grpSpPr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396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11"/>
              <p:cNvSpPr txBox="1">
                <a:spLocks noChangeArrowheads="1"/>
              </p:cNvSpPr>
              <p:nvPr/>
            </p:nvSpPr>
            <p:spPr bwMode="auto">
              <a:xfrm>
                <a:off x="5286380" y="4441419"/>
                <a:ext cx="42862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7" name="Группа 36"/>
          <p:cNvGrpSpPr/>
          <p:nvPr/>
        </p:nvGrpSpPr>
        <p:grpSpPr>
          <a:xfrm>
            <a:off x="2857488" y="2714620"/>
            <a:ext cx="717646" cy="1012419"/>
            <a:chOff x="5214753" y="4000504"/>
            <a:chExt cx="717646" cy="1012419"/>
          </a:xfrm>
        </p:grpSpPr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9" name="Группа 198"/>
            <p:cNvGrpSpPr/>
            <p:nvPr/>
          </p:nvGrpSpPr>
          <p:grpSpPr>
            <a:xfrm>
              <a:off x="5214753" y="4000504"/>
              <a:ext cx="500255" cy="1012419"/>
              <a:chOff x="5214753" y="4000504"/>
              <a:chExt cx="500255" cy="1012419"/>
            </a:xfrm>
          </p:grpSpPr>
          <p:sp>
            <p:nvSpPr>
              <p:cNvPr id="4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396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42" name="Text Box 11"/>
              <p:cNvSpPr txBox="1">
                <a:spLocks noChangeArrowheads="1"/>
              </p:cNvSpPr>
              <p:nvPr/>
            </p:nvSpPr>
            <p:spPr bwMode="auto">
              <a:xfrm>
                <a:off x="5286380" y="4441419"/>
                <a:ext cx="42862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-32" y="3683370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4214818"/>
            <a:ext cx="5429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Напряжение на участке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0" y="4714884"/>
            <a:ext cx="507206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0,2А·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3108" y="4786322"/>
            <a:ext cx="171451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143372" y="4786322"/>
            <a:ext cx="50006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13"/>
          <p:cNvSpPr txBox="1">
            <a:spLocks noChangeArrowheads="1"/>
          </p:cNvSpPr>
          <p:nvPr/>
        </p:nvSpPr>
        <p:spPr bwMode="auto">
          <a:xfrm>
            <a:off x="6715140" y="3286124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357826"/>
            <a:ext cx="32146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Сила тока на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62"/>
          <p:cNvGrpSpPr/>
          <p:nvPr/>
        </p:nvGrpSpPr>
        <p:grpSpPr>
          <a:xfrm>
            <a:off x="2143108" y="5702577"/>
            <a:ext cx="1306767" cy="941133"/>
            <a:chOff x="4357686" y="4488131"/>
            <a:chExt cx="1306767" cy="941133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en-US" sz="20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52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Группа 62"/>
          <p:cNvGrpSpPr/>
          <p:nvPr/>
        </p:nvGrpSpPr>
        <p:grpSpPr>
          <a:xfrm>
            <a:off x="3357554" y="5701161"/>
            <a:ext cx="1428760" cy="941133"/>
            <a:chOff x="4597506" y="4488131"/>
            <a:chExt cx="1428760" cy="941133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597506" y="4740846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1025638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894825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24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" name="Text Box 13"/>
          <p:cNvSpPr txBox="1">
            <a:spLocks noChangeArrowheads="1"/>
          </p:cNvSpPr>
          <p:nvPr/>
        </p:nvSpPr>
        <p:spPr bwMode="auto">
          <a:xfrm>
            <a:off x="7258934" y="2871351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0,4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929322" y="4429132"/>
            <a:ext cx="32146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4.Общая сила тока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ила тока на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4286248" y="3023522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072066" y="5643578"/>
            <a:ext cx="385762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857356" y="3643314"/>
            <a:ext cx="2000264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build="p"/>
      <p:bldP spid="30" grpId="0"/>
      <p:bldP spid="43" grpId="0" animBg="1"/>
      <p:bldP spid="44" grpId="0" build="p"/>
      <p:bldP spid="45" grpId="0" animBg="1"/>
      <p:bldP spid="46" grpId="0" animBg="1"/>
      <p:bldP spid="47" grpId="0" animBg="1"/>
      <p:bldP spid="48" grpId="0"/>
      <p:bldP spid="49" grpId="0" build="p"/>
      <p:bldP spid="60" grpId="0"/>
      <p:bldP spid="61" grpId="0" build="p"/>
      <p:bldP spid="62" grpId="0"/>
      <p:bldP spid="63" grpId="0" animBg="1"/>
      <p:bldP spid="6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-285720" y="142852"/>
            <a:ext cx="9429720" cy="60722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№3</a:t>
            </a:r>
            <a:endParaRPr lang="ru-RU" sz="7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Рисунок 75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21532" r="11371"/>
          <a:stretch>
            <a:fillRect/>
          </a:stretch>
        </p:blipFill>
        <p:spPr bwMode="auto">
          <a:xfrm>
            <a:off x="3428960" y="642918"/>
            <a:ext cx="571504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 общее сопротивление  цепи,  напряжение на всем участке  и мощность на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Ом,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Ом,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7247750" y="2000240"/>
            <a:ext cx="61039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7115701" y="2230429"/>
            <a:ext cx="355602" cy="381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7126242" y="1710868"/>
            <a:ext cx="358778" cy="31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7500958" y="2143116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786314" y="207167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 flipH="1" flipV="1">
            <a:off x="5014852" y="2306630"/>
            <a:ext cx="358778" cy="31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5019615" y="1730363"/>
            <a:ext cx="355602" cy="381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6"/>
          <p:cNvSpPr>
            <a:spLocks noChangeArrowheads="1"/>
          </p:cNvSpPr>
          <p:nvPr/>
        </p:nvSpPr>
        <p:spPr bwMode="auto">
          <a:xfrm>
            <a:off x="5819594" y="1237092"/>
            <a:ext cx="9426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Ом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3857620" y="1761542"/>
            <a:ext cx="9426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Ом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4643438" y="2000240"/>
            <a:ext cx="61039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5788160" y="2296470"/>
            <a:ext cx="9426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Ом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>
            <a:off x="5214942" y="1995525"/>
            <a:ext cx="20520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6072198" y="1790228"/>
            <a:ext cx="571504" cy="424326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6776100" y="1273668"/>
            <a:ext cx="493095" cy="424326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32"/>
          <p:cNvSpPr>
            <a:spLocks noChangeArrowheads="1"/>
          </p:cNvSpPr>
          <p:nvPr/>
        </p:nvSpPr>
        <p:spPr bwMode="auto">
          <a:xfrm>
            <a:off x="6750002" y="2333046"/>
            <a:ext cx="493095" cy="424326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46"/>
          <p:cNvSpPr>
            <a:spLocks noChangeArrowheads="1"/>
          </p:cNvSpPr>
          <p:nvPr/>
        </p:nvSpPr>
        <p:spPr bwMode="auto">
          <a:xfrm>
            <a:off x="8201400" y="2857496"/>
            <a:ext cx="9426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857232"/>
            <a:ext cx="33575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параллельное соединение,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проводимость равна сумме проводимостей.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18"/>
          <p:cNvGrpSpPr/>
          <p:nvPr/>
        </p:nvGrpSpPr>
        <p:grpSpPr>
          <a:xfrm>
            <a:off x="142844" y="2294764"/>
            <a:ext cx="870694" cy="1000132"/>
            <a:chOff x="4143372" y="4000504"/>
            <a:chExt cx="870694" cy="1000132"/>
          </a:xfrm>
        </p:grpSpPr>
        <p:sp>
          <p:nvSpPr>
            <p:cNvPr id="27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2"/>
          <p:cNvGrpSpPr/>
          <p:nvPr/>
        </p:nvGrpSpPr>
        <p:grpSpPr>
          <a:xfrm>
            <a:off x="1065815" y="2268829"/>
            <a:ext cx="958959" cy="874419"/>
            <a:chOff x="5214753" y="4000504"/>
            <a:chExt cx="922765" cy="874419"/>
          </a:xfrm>
        </p:grpSpPr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2" name="Группа 198"/>
            <p:cNvGrpSpPr/>
            <p:nvPr/>
          </p:nvGrpSpPr>
          <p:grpSpPr>
            <a:xfrm>
              <a:off x="5214753" y="4000504"/>
              <a:ext cx="577325" cy="874419"/>
              <a:chOff x="5214753" y="4000504"/>
              <a:chExt cx="577325" cy="874419"/>
            </a:xfrm>
          </p:grpSpPr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1"/>
              <p:cNvSpPr txBox="1">
                <a:spLocks noChangeArrowheads="1"/>
              </p:cNvSpPr>
              <p:nvPr/>
            </p:nvSpPr>
            <p:spPr bwMode="auto">
              <a:xfrm>
                <a:off x="5248904" y="4441419"/>
                <a:ext cx="420468" cy="433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6" name="Группа 203"/>
          <p:cNvGrpSpPr/>
          <p:nvPr/>
        </p:nvGrpSpPr>
        <p:grpSpPr>
          <a:xfrm>
            <a:off x="1877816" y="2270358"/>
            <a:ext cx="648574" cy="872890"/>
            <a:chOff x="5143504" y="4000504"/>
            <a:chExt cx="648574" cy="872890"/>
          </a:xfrm>
        </p:grpSpPr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479606" cy="43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203"/>
          <p:cNvGrpSpPr/>
          <p:nvPr/>
        </p:nvGrpSpPr>
        <p:grpSpPr>
          <a:xfrm>
            <a:off x="3000175" y="2271342"/>
            <a:ext cx="577325" cy="1012419"/>
            <a:chOff x="5214753" y="4000504"/>
            <a:chExt cx="577325" cy="1012419"/>
          </a:xfrm>
        </p:grpSpPr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0006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3286116" y="2214554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714348" y="244156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2500298" y="250030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214686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-32" y="3786190"/>
            <a:ext cx="478634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600" i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57620" y="3786214"/>
            <a:ext cx="1655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4286256"/>
            <a:ext cx="514350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400454" y="4364584"/>
            <a:ext cx="157163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286248" y="4357694"/>
            <a:ext cx="42862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Rectangle 46"/>
          <p:cNvSpPr>
            <a:spLocks noChangeArrowheads="1"/>
          </p:cNvSpPr>
          <p:nvPr/>
        </p:nvSpPr>
        <p:spPr bwMode="auto">
          <a:xfrm>
            <a:off x="6072198" y="1752889"/>
            <a:ext cx="57150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4В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4929198"/>
            <a:ext cx="571500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643174" y="5000636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786314" y="5000660"/>
            <a:ext cx="50006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5620424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143108" y="5548986"/>
            <a:ext cx="3687663" cy="58477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i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061456" y="5584332"/>
            <a:ext cx="42862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6788292" y="1279516"/>
            <a:ext cx="571504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1,3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Rectangle 46"/>
          <p:cNvSpPr>
            <a:spLocks noChangeArrowheads="1"/>
          </p:cNvSpPr>
          <p:nvPr/>
        </p:nvSpPr>
        <p:spPr bwMode="auto">
          <a:xfrm>
            <a:off x="6715140" y="2357430"/>
            <a:ext cx="571504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285984" y="3786190"/>
            <a:ext cx="128588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7" grpId="0" animBg="1"/>
      <p:bldP spid="18" grpId="0" animBg="1"/>
      <p:bldP spid="19" grpId="0" animBg="1"/>
      <p:bldP spid="25" grpId="0" build="p"/>
      <p:bldP spid="44" grpId="0" animBg="1"/>
      <p:bldP spid="45" grpId="0"/>
      <p:bldP spid="46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/>
      <p:bldP spid="62" grpId="0"/>
      <p:bldP spid="6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Рисунок 706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r="18849" b="15740"/>
          <a:stretch>
            <a:fillRect/>
          </a:stretch>
        </p:blipFill>
        <p:spPr bwMode="auto">
          <a:xfrm>
            <a:off x="642910" y="857232"/>
            <a:ext cx="442679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3-2.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15.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 по данной схеме общее сопротивление цепи и мощность на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общая сила тока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2844" y="1500174"/>
            <a:ext cx="785818" cy="78581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38666" y="1594593"/>
            <a:ext cx="857224" cy="63043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2" name="Picture 8"/>
          <p:cNvPicPr>
            <a:picLocks noChangeAspect="1" noChangeArrowheads="1"/>
          </p:cNvPicPr>
          <p:nvPr/>
        </p:nvPicPr>
        <p:blipFill>
          <a:blip r:embed="rId8" cstate="print"/>
          <a:srcRect l="3125" t="23633" r="3125" b="25097"/>
          <a:stretch>
            <a:fillRect/>
          </a:stretch>
        </p:blipFill>
        <p:spPr bwMode="auto">
          <a:xfrm>
            <a:off x="-71470" y="885295"/>
            <a:ext cx="5643602" cy="246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0"/>
            <a:ext cx="30003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в№3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з№2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Стр.15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71470" y="1857364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571604" y="228599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214943" y="1643050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475484" y="211502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796923" y="174941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1796923" y="2463793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894265" y="182005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894265" y="2391561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307896" y="212578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5786446" y="80186"/>
            <a:ext cx="870694" cy="1000132"/>
            <a:chOff x="4143372" y="4000504"/>
            <a:chExt cx="870694" cy="1000132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2"/>
          <p:cNvGrpSpPr/>
          <p:nvPr/>
        </p:nvGrpSpPr>
        <p:grpSpPr>
          <a:xfrm>
            <a:off x="6635370" y="54251"/>
            <a:ext cx="1033002" cy="1012419"/>
            <a:chOff x="5143504" y="4000504"/>
            <a:chExt cx="994014" cy="1012419"/>
          </a:xfrm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Группа 203"/>
          <p:cNvGrpSpPr/>
          <p:nvPr/>
        </p:nvGrpSpPr>
        <p:grpSpPr>
          <a:xfrm>
            <a:off x="7521418" y="55780"/>
            <a:ext cx="785818" cy="1012419"/>
            <a:chOff x="5143504" y="4000504"/>
            <a:chExt cx="785818" cy="1012419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15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3500430" y="54275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358018" y="1067654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379466" y="35552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8143900" y="35716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" name="Группа 203"/>
          <p:cNvGrpSpPr/>
          <p:nvPr/>
        </p:nvGrpSpPr>
        <p:grpSpPr>
          <a:xfrm>
            <a:off x="8379698" y="56764"/>
            <a:ext cx="785818" cy="1012419"/>
            <a:chOff x="5143504" y="4000504"/>
            <a:chExt cx="785818" cy="1012419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8429652" y="-24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214942" y="2357430"/>
            <a:ext cx="392905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8+6=14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600" i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429520" y="2385836"/>
            <a:ext cx="57147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215338" y="2857496"/>
            <a:ext cx="357190" cy="324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3357562"/>
            <a:ext cx="571500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643174" y="3429000"/>
            <a:ext cx="185738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0" y="4000504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400454" y="4078832"/>
            <a:ext cx="157163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000628" y="4643446"/>
            <a:ext cx="41787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auto">
          <a:xfrm>
            <a:off x="3320978" y="2834826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2"/>
          <p:cNvGrpSpPr/>
          <p:nvPr/>
        </p:nvGrpSpPr>
        <p:grpSpPr>
          <a:xfrm>
            <a:off x="6298387" y="4122049"/>
            <a:ext cx="1287491" cy="1307215"/>
            <a:chOff x="11875" y="3633953"/>
            <a:chExt cx="1287491" cy="130721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1875" y="3907234"/>
              <a:ext cx="3850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endParaRPr lang="ru-RU" sz="4000" dirty="0"/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47609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739201" y="4326649"/>
              <a:ext cx="560165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"/>
            <p:cNvSpPr>
              <a:spLocks noChangeArrowheads="1"/>
            </p:cNvSpPr>
            <p:nvPr/>
          </p:nvSpPr>
          <p:spPr bwMode="auto">
            <a:xfrm>
              <a:off x="280496" y="4027859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7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6286512" y="3988534"/>
            <a:ext cx="50003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ru-RU" sz="3200" dirty="0"/>
          </a:p>
        </p:txBody>
      </p:sp>
      <p:grpSp>
        <p:nvGrpSpPr>
          <p:cNvPr id="8" name="Группа 42"/>
          <p:cNvGrpSpPr/>
          <p:nvPr/>
        </p:nvGrpSpPr>
        <p:grpSpPr>
          <a:xfrm>
            <a:off x="7715240" y="4110079"/>
            <a:ext cx="1428760" cy="1307215"/>
            <a:chOff x="370672" y="3633953"/>
            <a:chExt cx="1428760" cy="1307215"/>
          </a:xfrm>
        </p:grpSpPr>
        <p:sp>
          <p:nvSpPr>
            <p:cNvPr id="60" name="Text Box 10"/>
            <p:cNvSpPr txBox="1">
              <a:spLocks noChangeArrowheads="1"/>
            </p:cNvSpPr>
            <p:nvPr/>
          </p:nvSpPr>
          <p:spPr bwMode="auto">
            <a:xfrm>
              <a:off x="711530" y="3633953"/>
              <a:ext cx="1087902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584986" y="4326649"/>
              <a:ext cx="1214446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kumimoji="0" lang="ru-RU" sz="2800" i="1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32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"/>
            <p:cNvSpPr>
              <a:spLocks noChangeArrowheads="1"/>
            </p:cNvSpPr>
            <p:nvPr/>
          </p:nvSpPr>
          <p:spPr bwMode="auto">
            <a:xfrm>
              <a:off x="370672" y="4012474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3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6072166" y="3487167"/>
            <a:ext cx="3071866" cy="52322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5.Найду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/верхняя</a:t>
            </a:r>
            <a:endParaRPr lang="ru-RU" sz="2800" dirty="0"/>
          </a:p>
        </p:txBody>
      </p:sp>
      <p:sp>
        <p:nvSpPr>
          <p:cNvPr id="65" name="Rectangle 46"/>
          <p:cNvSpPr>
            <a:spLocks noChangeArrowheads="1"/>
          </p:cNvSpPr>
          <p:nvPr/>
        </p:nvSpPr>
        <p:spPr bwMode="auto">
          <a:xfrm>
            <a:off x="3286116" y="1357298"/>
            <a:ext cx="683307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1,2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4786322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143108" y="4714884"/>
            <a:ext cx="3687663" cy="58477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4,32Вт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94262" y="4751460"/>
            <a:ext cx="64294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0" y="6110607"/>
            <a:ext cx="8358214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Общее напряжение …В, а мощность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86314" y="3429000"/>
            <a:ext cx="50006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345494" y="4096326"/>
            <a:ext cx="42862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33" grpId="0" animBg="1"/>
      <p:bldP spid="34" grpId="0" animBg="1"/>
      <p:bldP spid="35" grpId="0"/>
      <p:bldP spid="36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1" grpId="0"/>
      <p:bldP spid="58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47" grpId="0" animBg="1"/>
      <p:bldP spid="7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3857620" y="3857628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pic>
        <p:nvPicPr>
          <p:cNvPr id="86018" name="Рисунок 707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r="67231"/>
          <a:stretch>
            <a:fillRect/>
          </a:stretch>
        </p:blipFill>
        <p:spPr bwMode="auto">
          <a:xfrm>
            <a:off x="4286248" y="0"/>
            <a:ext cx="4214811" cy="280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" y="0"/>
            <a:ext cx="392905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в3,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з№3.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тока, питающего цепь и мощность на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7964511" y="1534305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7429520" y="2357430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>
            <a:off x="7358082" y="1500174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001024" y="192880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605338" y="2000240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142844" y="2794830"/>
            <a:ext cx="870694" cy="1000132"/>
            <a:chOff x="4143372" y="4000504"/>
            <a:chExt cx="870694" cy="1000132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2"/>
          <p:cNvGrpSpPr/>
          <p:nvPr/>
        </p:nvGrpSpPr>
        <p:grpSpPr>
          <a:xfrm>
            <a:off x="1065815" y="2768895"/>
            <a:ext cx="958959" cy="874419"/>
            <a:chOff x="5214753" y="4000504"/>
            <a:chExt cx="922765" cy="874419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214753" y="4000504"/>
              <a:ext cx="577325" cy="874419"/>
              <a:chOff x="5214753" y="4000504"/>
              <a:chExt cx="577325" cy="874419"/>
            </a:xfrm>
          </p:grpSpPr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1"/>
              <p:cNvSpPr txBox="1">
                <a:spLocks noChangeArrowheads="1"/>
              </p:cNvSpPr>
              <p:nvPr/>
            </p:nvSpPr>
            <p:spPr bwMode="auto">
              <a:xfrm>
                <a:off x="5248904" y="4441419"/>
                <a:ext cx="420468" cy="433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Группа 203"/>
          <p:cNvGrpSpPr/>
          <p:nvPr/>
        </p:nvGrpSpPr>
        <p:grpSpPr>
          <a:xfrm>
            <a:off x="1877816" y="2770424"/>
            <a:ext cx="648574" cy="872890"/>
            <a:chOff x="5143504" y="4000504"/>
            <a:chExt cx="648574" cy="872890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479606" cy="43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0" y="2119962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714752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grpSp>
        <p:nvGrpSpPr>
          <p:cNvPr id="9" name="Группа 203"/>
          <p:cNvGrpSpPr/>
          <p:nvPr/>
        </p:nvGrpSpPr>
        <p:grpSpPr>
          <a:xfrm>
            <a:off x="3000175" y="2771408"/>
            <a:ext cx="577325" cy="1012419"/>
            <a:chOff x="5214753" y="4000504"/>
            <a:chExt cx="577325" cy="1012419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34" name="Text Box 11"/>
            <p:cNvSpPr txBox="1">
              <a:spLocks noChangeArrowheads="1"/>
            </p:cNvSpPr>
            <p:nvPr/>
          </p:nvSpPr>
          <p:spPr bwMode="auto">
            <a:xfrm>
              <a:off x="5286380" y="4441419"/>
              <a:ext cx="50006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000364" y="2714620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714348" y="294163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4572004" y="2402239"/>
            <a:ext cx="3692998" cy="1026761"/>
            <a:chOff x="3332" y="4924"/>
            <a:chExt cx="2023" cy="530"/>
          </a:xfrm>
        </p:grpSpPr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41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2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4349" y="5143"/>
              <a:ext cx="1006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3332" y="5144"/>
              <a:ext cx="69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5786446" y="2643182"/>
            <a:ext cx="71438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0,8В</a:t>
            </a:r>
            <a:endParaRPr lang="ru-RU" sz="2000" dirty="0"/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 rot="16200000">
            <a:off x="4082601" y="2364026"/>
            <a:ext cx="93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5"/>
          <p:cNvSpPr>
            <a:spLocks noChangeShapeType="1"/>
          </p:cNvSpPr>
          <p:nvPr/>
        </p:nvSpPr>
        <p:spPr bwMode="auto">
          <a:xfrm rot="16200000">
            <a:off x="7788076" y="2341412"/>
            <a:ext cx="97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500562" y="3201415"/>
            <a:ext cx="342902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823487" y="3201415"/>
            <a:ext cx="1274708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/>
          </a:p>
        </p:txBody>
      </p:sp>
      <p:grpSp>
        <p:nvGrpSpPr>
          <p:cNvPr id="14" name="Группа 170"/>
          <p:cNvGrpSpPr/>
          <p:nvPr/>
        </p:nvGrpSpPr>
        <p:grpSpPr>
          <a:xfrm>
            <a:off x="5642266" y="3895091"/>
            <a:ext cx="1306767" cy="941133"/>
            <a:chOff x="4357686" y="4488131"/>
            <a:chExt cx="1306767" cy="941133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71"/>
          <p:cNvGrpSpPr/>
          <p:nvPr/>
        </p:nvGrpSpPr>
        <p:grpSpPr>
          <a:xfrm>
            <a:off x="6856263" y="3916627"/>
            <a:ext cx="1154571" cy="941133"/>
            <a:chOff x="4797561" y="4488131"/>
            <a:chExt cx="1154571" cy="941133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4797561" y="4718799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880066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0,8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96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6"/>
            <p:cNvSpPr>
              <a:spLocks noChangeShapeType="1"/>
            </p:cNvSpPr>
            <p:nvPr/>
          </p:nvSpPr>
          <p:spPr bwMode="auto">
            <a:xfrm flipH="1">
              <a:off x="5089807" y="49412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7786710" y="4071942"/>
            <a:ext cx="12971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500826" y="1303322"/>
            <a:ext cx="734496" cy="400110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0" y="4357694"/>
            <a:ext cx="235742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0" y="4912538"/>
            <a:ext cx="2285984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2112946" y="4915927"/>
            <a:ext cx="1063112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429256" y="66652"/>
            <a:ext cx="734496" cy="400110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dirty="0"/>
          </a:p>
        </p:txBody>
      </p:sp>
      <p:cxnSp>
        <p:nvCxnSpPr>
          <p:cNvPr id="74" name="Прямая со стрелкой 73"/>
          <p:cNvCxnSpPr/>
          <p:nvPr/>
        </p:nvCxnSpPr>
        <p:spPr>
          <a:xfrm rot="16200000" flipV="1">
            <a:off x="4225923" y="1535099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3214678" y="4929198"/>
            <a:ext cx="185738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4903790" y="4883160"/>
            <a:ext cx="1212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929322" y="4875222"/>
            <a:ext cx="1011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858016" y="4857760"/>
            <a:ext cx="20345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462129" y="5357826"/>
            <a:ext cx="1681871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0,75Вт</a:t>
            </a:r>
            <a:endParaRPr lang="ru-RU" sz="3200" dirty="0"/>
          </a:p>
        </p:txBody>
      </p:sp>
      <p:sp>
        <p:nvSpPr>
          <p:cNvPr id="82" name="Rectangle 4"/>
          <p:cNvSpPr>
            <a:spLocks noChangeArrowheads="1"/>
          </p:cNvSpPr>
          <p:nvPr/>
        </p:nvSpPr>
        <p:spPr bwMode="auto">
          <a:xfrm>
            <a:off x="0" y="6027027"/>
            <a:ext cx="9144000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 потребляемая сопротивлением №1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Вт, т.е. за каждую секунду оно потребляет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0,19Дж.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2500298" y="300037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11" grpId="0" animBg="1"/>
      <p:bldP spid="12" grpId="0" animBg="1"/>
      <p:bldP spid="29" grpId="0" animBg="1"/>
      <p:bldP spid="30" grpId="0" animBg="1"/>
      <p:bldP spid="35" grpId="0" animBg="1"/>
      <p:bldP spid="36" grpId="0"/>
      <p:bldP spid="43" grpId="0" animBg="1"/>
      <p:bldP spid="51" grpId="0" animBg="1"/>
      <p:bldP spid="52" grpId="0" animBg="1"/>
      <p:bldP spid="53" grpId="0" animBg="1"/>
      <p:bldP spid="54" grpId="0" animBg="1"/>
      <p:bldP spid="65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6" grpId="0" animBg="1"/>
      <p:bldP spid="77" grpId="0"/>
      <p:bldP spid="78" grpId="0"/>
      <p:bldP spid="80" grpId="0"/>
      <p:bldP spid="81" grpId="0" animBg="1"/>
      <p:bldP spid="82" grpId="0" animBg="1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10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142852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614" y="3643314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4173646" y="1647184"/>
            <a:ext cx="61266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215644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636912"/>
            <a:ext cx="268695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789272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/>
          </a:p>
        </p:txBody>
      </p:sp>
      <p:sp>
        <p:nvSpPr>
          <p:cNvPr id="55" name="Rectangle 46"/>
          <p:cNvSpPr>
            <a:spLocks noChangeArrowheads="1"/>
          </p:cNvSpPr>
          <p:nvPr/>
        </p:nvSpPr>
        <p:spPr bwMode="auto">
          <a:xfrm rot="16200000">
            <a:off x="1673483" y="1458384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6" name="Rectangle 46"/>
          <p:cNvSpPr>
            <a:spLocks noChangeArrowheads="1"/>
          </p:cNvSpPr>
          <p:nvPr/>
        </p:nvSpPr>
        <p:spPr bwMode="auto">
          <a:xfrm rot="16200000">
            <a:off x="1697024" y="279303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7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 rot="16200000">
            <a:off x="815386" y="2768651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 rot="16200000">
            <a:off x="862439" y="138694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Rectangle 46"/>
          <p:cNvSpPr>
            <a:spLocks noChangeArrowheads="1"/>
          </p:cNvSpPr>
          <p:nvPr/>
        </p:nvSpPr>
        <p:spPr bwMode="auto">
          <a:xfrm rot="16200000">
            <a:off x="4756667" y="2029888"/>
            <a:ext cx="142875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 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857356" y="6858000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В№3 зад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общее сопротивление цепи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мощность,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потребляемую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третьим сопротивлением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 общее напряжение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60В.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15140" y="0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13-1, стр.23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143636" y="3929066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143636" y="4500570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1,2А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5400000">
            <a:off x="5214942" y="1142984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46"/>
          <p:cNvSpPr>
            <a:spLocks noChangeArrowheads="1"/>
          </p:cNvSpPr>
          <p:nvPr/>
        </p:nvSpPr>
        <p:spPr bwMode="auto">
          <a:xfrm>
            <a:off x="5643570" y="1000108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10800000">
            <a:off x="2143108" y="3643314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46"/>
          <p:cNvSpPr>
            <a:spLocks noChangeArrowheads="1"/>
          </p:cNvSpPr>
          <p:nvPr/>
        </p:nvSpPr>
        <p:spPr bwMode="auto">
          <a:xfrm>
            <a:off x="2786050" y="3357562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0" name="Прямая со стрелкой 69"/>
          <p:cNvCxnSpPr>
            <a:stCxn id="56" idx="3"/>
            <a:endCxn id="55" idx="1"/>
          </p:cNvCxnSpPr>
          <p:nvPr/>
        </p:nvCxnSpPr>
        <p:spPr>
          <a:xfrm rot="16200000" flipV="1">
            <a:off x="1875184" y="2298605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2285984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 rot="16200000" flipV="1">
            <a:off x="987486" y="2227167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28596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7119628" y="2643182"/>
            <a:ext cx="23845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15272" y="2643182"/>
            <a:ext cx="23845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7358082" y="3214686"/>
            <a:ext cx="428628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8215338" y="3357562"/>
            <a:ext cx="569387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2857488" y="2285992"/>
            <a:ext cx="569387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6929454" y="3929066"/>
            <a:ext cx="57150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7929586" y="4059800"/>
            <a:ext cx="63991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929454" y="4500570"/>
            <a:ext cx="57150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929586" y="4500570"/>
            <a:ext cx="63991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5" name="Rectangle 46"/>
          <p:cNvSpPr>
            <a:spLocks noChangeArrowheads="1"/>
          </p:cNvSpPr>
          <p:nvPr/>
        </p:nvSpPr>
        <p:spPr bwMode="auto">
          <a:xfrm>
            <a:off x="6072198" y="1071546"/>
            <a:ext cx="562975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0162 L -0.86632 -0.23844 " pathEditMode="relative" rAng="0" ptsTypes="AA">
                                      <p:cBhvr>
                                        <p:cTn id="20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" y="-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38668E-6 L -0.77222 -0.4859 " pathEditMode="relative" rAng="0" ptsTypes="AA">
                                      <p:cBhvr>
                                        <p:cTn id="22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" y="-2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7549E-8 L -0.66979 -0.53955 " pathEditMode="relative" rAng="0" ptsTypes="AA">
                                      <p:cBhvr>
                                        <p:cTn id="24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" y="-2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6" grpId="0" animBg="1"/>
      <p:bldP spid="69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79" grpId="1" animBg="1"/>
      <p:bldP spid="80" grpId="0" animBg="1"/>
      <p:bldP spid="81" grpId="0" animBg="1"/>
      <p:bldP spid="82" grpId="0" animBg="1"/>
      <p:bldP spid="82" grpId="1" animBg="1"/>
      <p:bldP spid="83" grpId="0" animBg="1"/>
      <p:bldP spid="84" grpId="0" animBg="1"/>
      <p:bldP spid="84" grpId="1" animBg="1"/>
      <p:bldP spid="8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5436096" y="4221088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4" name="Text Box 11"/>
          <p:cNvSpPr txBox="1">
            <a:spLocks noChangeArrowheads="1"/>
          </p:cNvSpPr>
          <p:nvPr/>
        </p:nvSpPr>
        <p:spPr bwMode="auto">
          <a:xfrm>
            <a:off x="3071802" y="3857628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pic>
        <p:nvPicPr>
          <p:cNvPr id="2" name="Рисунок 1"/>
          <p:cNvPicPr/>
          <p:nvPr/>
        </p:nvPicPr>
        <p:blipFill>
          <a:blip r:embed="rId9" cstate="print"/>
          <a:srcRect b="11073"/>
          <a:stretch>
            <a:fillRect/>
          </a:stretch>
        </p:blipFill>
        <p:spPr bwMode="auto">
          <a:xfrm>
            <a:off x="1547664" y="476672"/>
            <a:ext cx="54726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2555776" y="548680"/>
            <a:ext cx="1008112" cy="296863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67744" y="2420888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148064" y="32274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076056" y="1844824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051672" y="2721112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44798" y="159509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1772812" y="132779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1797196" y="190555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267744" y="11231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3360842" y="139865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348650" y="187718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267744" y="21008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055711" y="1412776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3279847" y="1412776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851920" y="159222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4647082" y="1265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4647082" y="191032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1493496" y="1421696"/>
            <a:ext cx="324503" cy="3701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475656" y="1328566"/>
            <a:ext cx="481346" cy="411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860032" y="162880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932040" y="69269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932040" y="249289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 flipH="1" flipV="1">
            <a:off x="6231258" y="1265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6220500" y="191375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948264" y="162880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7"/>
          <p:cNvSpPr>
            <a:spLocks noChangeArrowheads="1"/>
          </p:cNvSpPr>
          <p:nvPr/>
        </p:nvSpPr>
        <p:spPr bwMode="auto">
          <a:xfrm>
            <a:off x="6803870" y="1455414"/>
            <a:ext cx="324503" cy="3701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6756748" y="1364518"/>
            <a:ext cx="481346" cy="411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6"/>
          <p:cNvGrpSpPr/>
          <p:nvPr/>
        </p:nvGrpSpPr>
        <p:grpSpPr>
          <a:xfrm>
            <a:off x="71406" y="2924944"/>
            <a:ext cx="3175932" cy="1018405"/>
            <a:chOff x="285909" y="5214950"/>
            <a:chExt cx="3175932" cy="1018405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2357611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140"/>
            <p:cNvGrpSpPr/>
            <p:nvPr/>
          </p:nvGrpSpPr>
          <p:grpSpPr>
            <a:xfrm>
              <a:off x="285909" y="5214950"/>
              <a:ext cx="3175932" cy="1018405"/>
              <a:chOff x="278269" y="4125107"/>
              <a:chExt cx="3175932" cy="1018405"/>
            </a:xfrm>
          </p:grpSpPr>
          <p:sp>
            <p:nvSpPr>
              <p:cNvPr id="4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1992781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1" name="Группа 139"/>
              <p:cNvGrpSpPr/>
              <p:nvPr/>
            </p:nvGrpSpPr>
            <p:grpSpPr>
              <a:xfrm>
                <a:off x="278269" y="4125107"/>
                <a:ext cx="2772402" cy="1018405"/>
                <a:chOff x="278269" y="4125107"/>
                <a:chExt cx="2772402" cy="1018405"/>
              </a:xfrm>
            </p:grpSpPr>
            <p:sp>
              <p:nvSpPr>
                <p:cNvPr id="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94487" y="4566022"/>
                  <a:ext cx="61957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62926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503200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2" name="Rectangle 1"/>
              <p:cNvSpPr>
                <a:spLocks noChangeArrowheads="1"/>
              </p:cNvSpPr>
              <p:nvPr/>
            </p:nvSpPr>
            <p:spPr bwMode="auto">
              <a:xfrm>
                <a:off x="3064351" y="434341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142844" y="386104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1000100" y="3891542"/>
            <a:ext cx="1013570" cy="4912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22" name="Группа 52"/>
          <p:cNvGrpSpPr/>
          <p:nvPr/>
        </p:nvGrpSpPr>
        <p:grpSpPr>
          <a:xfrm>
            <a:off x="4392514" y="3220956"/>
            <a:ext cx="870694" cy="1000132"/>
            <a:chOff x="4143372" y="4000504"/>
            <a:chExt cx="870694" cy="1000132"/>
          </a:xfrm>
        </p:grpSpPr>
        <p:sp>
          <p:nvSpPr>
            <p:cNvPr id="5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56"/>
          <p:cNvGrpSpPr/>
          <p:nvPr/>
        </p:nvGrpSpPr>
        <p:grpSpPr>
          <a:xfrm>
            <a:off x="5359776" y="3195021"/>
            <a:ext cx="994014" cy="1012419"/>
            <a:chOff x="5143504" y="4000504"/>
            <a:chExt cx="994014" cy="1012419"/>
          </a:xfrm>
        </p:grpSpPr>
        <p:sp>
          <p:nvSpPr>
            <p:cNvPr id="5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6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Группа 62"/>
          <p:cNvGrpSpPr/>
          <p:nvPr/>
        </p:nvGrpSpPr>
        <p:grpSpPr>
          <a:xfrm>
            <a:off x="6392379" y="3207308"/>
            <a:ext cx="922765" cy="1012419"/>
            <a:chOff x="5214753" y="4000504"/>
            <a:chExt cx="922765" cy="101241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6" name="Группа 203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11"/>
              <p:cNvSpPr txBox="1">
                <a:spLocks noChangeArrowheads="1"/>
              </p:cNvSpPr>
              <p:nvPr/>
            </p:nvSpPr>
            <p:spPr bwMode="auto">
              <a:xfrm>
                <a:off x="5251762" y="4441419"/>
                <a:ext cx="46544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7" name="Группа 68"/>
          <p:cNvGrpSpPr/>
          <p:nvPr/>
        </p:nvGrpSpPr>
        <p:grpSpPr>
          <a:xfrm>
            <a:off x="7249635" y="3190462"/>
            <a:ext cx="922765" cy="1012419"/>
            <a:chOff x="5214753" y="4000504"/>
            <a:chExt cx="922765" cy="1012419"/>
          </a:xfrm>
        </p:grpSpPr>
        <p:sp>
          <p:nvSpPr>
            <p:cNvPr id="7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1" name="Группа 209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 Box 11"/>
              <p:cNvSpPr txBox="1">
                <a:spLocks noChangeArrowheads="1"/>
              </p:cNvSpPr>
              <p:nvPr/>
            </p:nvSpPr>
            <p:spPr bwMode="auto">
              <a:xfrm>
                <a:off x="5286380" y="4441419"/>
                <a:ext cx="46544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7130330" y="414908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11"/>
          <p:cNvSpPr txBox="1">
            <a:spLocks noChangeArrowheads="1"/>
          </p:cNvSpPr>
          <p:nvPr/>
        </p:nvSpPr>
        <p:spPr bwMode="auto">
          <a:xfrm>
            <a:off x="7987586" y="4179574"/>
            <a:ext cx="1013570" cy="4735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auto">
          <a:xfrm>
            <a:off x="7176828" y="227687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11"/>
          <p:cNvSpPr txBox="1">
            <a:spLocks noChangeArrowheads="1"/>
          </p:cNvSpPr>
          <p:nvPr/>
        </p:nvSpPr>
        <p:spPr bwMode="auto">
          <a:xfrm>
            <a:off x="7918504" y="234831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79" name="Rectangle 46"/>
          <p:cNvSpPr>
            <a:spLocks noChangeArrowheads="1"/>
          </p:cNvSpPr>
          <p:nvPr/>
        </p:nvSpPr>
        <p:spPr bwMode="auto">
          <a:xfrm>
            <a:off x="7452320" y="0"/>
            <a:ext cx="169629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1875" y="273281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711530" y="0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11"/>
          <p:cNvSpPr txBox="1">
            <a:spLocks noChangeArrowheads="1"/>
          </p:cNvSpPr>
          <p:nvPr/>
        </p:nvSpPr>
        <p:spPr bwMode="auto">
          <a:xfrm>
            <a:off x="739201" y="573946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80496" y="393906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Line 6"/>
          <p:cNvSpPr>
            <a:spLocks noChangeShapeType="1"/>
          </p:cNvSpPr>
          <p:nvPr/>
        </p:nvSpPr>
        <p:spPr bwMode="auto">
          <a:xfrm flipH="1">
            <a:off x="683568" y="62068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0" y="0"/>
            <a:ext cx="140364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Rectangle 46"/>
          <p:cNvSpPr>
            <a:spLocks noChangeArrowheads="1"/>
          </p:cNvSpPr>
          <p:nvPr/>
        </p:nvSpPr>
        <p:spPr bwMode="auto">
          <a:xfrm>
            <a:off x="0" y="1371545"/>
            <a:ext cx="1115616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4" name="Group 29"/>
          <p:cNvGrpSpPr>
            <a:grpSpLocks/>
          </p:cNvGrpSpPr>
          <p:nvPr/>
        </p:nvGrpSpPr>
        <p:grpSpPr bwMode="auto">
          <a:xfrm>
            <a:off x="1878165" y="1315509"/>
            <a:ext cx="1740377" cy="673331"/>
            <a:chOff x="1143" y="3539"/>
            <a:chExt cx="1256" cy="371"/>
          </a:xfrm>
        </p:grpSpPr>
        <p:grpSp>
          <p:nvGrpSpPr>
            <p:cNvPr id="53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1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11"/>
          <p:cNvSpPr txBox="1">
            <a:spLocks noChangeArrowheads="1"/>
          </p:cNvSpPr>
          <p:nvPr/>
        </p:nvSpPr>
        <p:spPr bwMode="auto">
          <a:xfrm>
            <a:off x="2339752" y="3861048"/>
            <a:ext cx="1368152" cy="43204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01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11"/>
          <p:cNvSpPr txBox="1">
            <a:spLocks noChangeArrowheads="1"/>
          </p:cNvSpPr>
          <p:nvPr/>
        </p:nvSpPr>
        <p:spPr bwMode="auto">
          <a:xfrm>
            <a:off x="4644008" y="4221088"/>
            <a:ext cx="1584176" cy="43204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7" name="Group 34"/>
          <p:cNvGrpSpPr>
            <a:grpSpLocks/>
          </p:cNvGrpSpPr>
          <p:nvPr/>
        </p:nvGrpSpPr>
        <p:grpSpPr bwMode="auto">
          <a:xfrm rot="10800000">
            <a:off x="3754315" y="1629451"/>
            <a:ext cx="900025" cy="796603"/>
            <a:chOff x="9385" y="4917"/>
            <a:chExt cx="1122" cy="717"/>
          </a:xfrm>
        </p:grpSpPr>
        <p:sp>
          <p:nvSpPr>
            <p:cNvPr id="10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Line 41"/>
            <p:cNvSpPr>
              <a:spLocks noChangeShapeType="1"/>
            </p:cNvSpPr>
            <p:nvPr/>
          </p:nvSpPr>
          <p:spPr bwMode="auto">
            <a:xfrm>
              <a:off x="10501" y="5092"/>
              <a:ext cx="0" cy="5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Oval 37"/>
            <p:cNvSpPr>
              <a:spLocks noChangeArrowheads="1"/>
            </p:cNvSpPr>
            <p:nvPr/>
          </p:nvSpPr>
          <p:spPr bwMode="auto">
            <a:xfrm>
              <a:off x="9779" y="4917"/>
              <a:ext cx="466" cy="33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46"/>
          <p:cNvSpPr>
            <a:spLocks noChangeArrowheads="1"/>
          </p:cNvSpPr>
          <p:nvPr/>
        </p:nvSpPr>
        <p:spPr bwMode="auto">
          <a:xfrm>
            <a:off x="2411760" y="4776245"/>
            <a:ext cx="374441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120В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11"/>
          <p:cNvSpPr txBox="1">
            <a:spLocks noChangeArrowheads="1"/>
          </p:cNvSpPr>
          <p:nvPr/>
        </p:nvSpPr>
        <p:spPr bwMode="auto">
          <a:xfrm>
            <a:off x="2195736" y="4797152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15" name="Rectangle 46"/>
          <p:cNvSpPr>
            <a:spLocks noChangeArrowheads="1"/>
          </p:cNvSpPr>
          <p:nvPr/>
        </p:nvSpPr>
        <p:spPr bwMode="auto">
          <a:xfrm>
            <a:off x="2087345" y="966589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6" name="Rectangle 46"/>
          <p:cNvSpPr>
            <a:spLocks noChangeArrowheads="1"/>
          </p:cNvSpPr>
          <p:nvPr/>
        </p:nvSpPr>
        <p:spPr bwMode="auto">
          <a:xfrm>
            <a:off x="2148236" y="1916832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7" name="Rectangle 46"/>
          <p:cNvSpPr>
            <a:spLocks noChangeArrowheads="1"/>
          </p:cNvSpPr>
          <p:nvPr/>
        </p:nvSpPr>
        <p:spPr bwMode="auto">
          <a:xfrm>
            <a:off x="5940152" y="548680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46"/>
          <p:cNvSpPr>
            <a:spLocks noChangeArrowheads="1"/>
          </p:cNvSpPr>
          <p:nvPr/>
        </p:nvSpPr>
        <p:spPr bwMode="auto">
          <a:xfrm>
            <a:off x="5940152" y="2348880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5952027" y="1425409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0" name="Rectangle 46"/>
          <p:cNvSpPr>
            <a:spLocks noChangeArrowheads="1"/>
          </p:cNvSpPr>
          <p:nvPr/>
        </p:nvSpPr>
        <p:spPr bwMode="auto">
          <a:xfrm>
            <a:off x="7524328" y="1340768"/>
            <a:ext cx="1405390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1" name="Text Box 2"/>
          <p:cNvSpPr txBox="1">
            <a:spLocks noChangeArrowheads="1"/>
          </p:cNvSpPr>
          <p:nvPr/>
        </p:nvSpPr>
        <p:spPr bwMode="auto">
          <a:xfrm>
            <a:off x="5099048" y="908720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noFill/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29"/>
          <p:cNvGrpSpPr>
            <a:grpSpLocks/>
          </p:cNvGrpSpPr>
          <p:nvPr/>
        </p:nvGrpSpPr>
        <p:grpSpPr bwMode="auto">
          <a:xfrm>
            <a:off x="4924040" y="948360"/>
            <a:ext cx="1560242" cy="673331"/>
            <a:chOff x="1273" y="3539"/>
            <a:chExt cx="1126" cy="371"/>
          </a:xfrm>
        </p:grpSpPr>
        <p:grpSp>
          <p:nvGrpSpPr>
            <p:cNvPr id="63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9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Oval 32"/>
              <p:cNvSpPr>
                <a:spLocks noChangeArrowheads="1"/>
              </p:cNvSpPr>
              <p:nvPr/>
            </p:nvSpPr>
            <p:spPr bwMode="auto">
              <a:xfrm>
                <a:off x="9779" y="4911"/>
                <a:ext cx="346" cy="3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Line 34"/>
            <p:cNvSpPr>
              <a:spLocks noChangeShapeType="1"/>
            </p:cNvSpPr>
            <p:nvPr/>
          </p:nvSpPr>
          <p:spPr bwMode="auto">
            <a:xfrm>
              <a:off x="1273" y="3683"/>
              <a:ext cx="546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3" name="Rectangle 1"/>
          <p:cNvSpPr>
            <a:spLocks noChangeArrowheads="1"/>
          </p:cNvSpPr>
          <p:nvPr/>
        </p:nvSpPr>
        <p:spPr bwMode="auto">
          <a:xfrm>
            <a:off x="5076056" y="3441633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0" y="6286520"/>
            <a:ext cx="464343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В№3,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зад№4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16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5" name="Группа 124"/>
          <p:cNvGrpSpPr/>
          <p:nvPr/>
        </p:nvGrpSpPr>
        <p:grpSpPr>
          <a:xfrm>
            <a:off x="3143240" y="2928934"/>
            <a:ext cx="736951" cy="1000132"/>
            <a:chOff x="396709" y="5214950"/>
            <a:chExt cx="571505" cy="1000132"/>
          </a:xfrm>
        </p:grpSpPr>
        <p:sp>
          <p:nvSpPr>
            <p:cNvPr id="12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36293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Группа 139"/>
            <p:cNvGrpSpPr/>
            <p:nvPr/>
          </p:nvGrpSpPr>
          <p:grpSpPr>
            <a:xfrm>
              <a:off x="396709" y="5214950"/>
              <a:ext cx="571505" cy="1000132"/>
              <a:chOff x="389069" y="4125107"/>
              <a:chExt cx="571505" cy="1000132"/>
            </a:xfrm>
          </p:grpSpPr>
          <p:sp>
            <p:nvSpPr>
              <p:cNvPr id="134" name="Text Box 10"/>
              <p:cNvSpPr txBox="1">
                <a:spLocks noChangeArrowheads="1"/>
              </p:cNvSpPr>
              <p:nvPr/>
            </p:nvSpPr>
            <p:spPr bwMode="auto">
              <a:xfrm>
                <a:off x="492394" y="4125107"/>
                <a:ext cx="339876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1"/>
              <p:cNvSpPr txBox="1">
                <a:spLocks noChangeArrowheads="1"/>
              </p:cNvSpPr>
              <p:nvPr/>
            </p:nvSpPr>
            <p:spPr bwMode="auto">
              <a:xfrm>
                <a:off x="389069" y="4553735"/>
                <a:ext cx="571505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1" name="Группа 139"/>
          <p:cNvGrpSpPr/>
          <p:nvPr/>
        </p:nvGrpSpPr>
        <p:grpSpPr>
          <a:xfrm>
            <a:off x="8183784" y="3202999"/>
            <a:ext cx="589706" cy="1000132"/>
            <a:chOff x="428784" y="5214950"/>
            <a:chExt cx="457316" cy="1000132"/>
          </a:xfrm>
        </p:grpSpPr>
        <p:sp>
          <p:nvSpPr>
            <p:cNvPr id="14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36293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7" name="Группа 139"/>
            <p:cNvGrpSpPr/>
            <p:nvPr/>
          </p:nvGrpSpPr>
          <p:grpSpPr>
            <a:xfrm>
              <a:off x="500034" y="5214950"/>
              <a:ext cx="386066" cy="1000132"/>
              <a:chOff x="492394" y="4125107"/>
              <a:chExt cx="386066" cy="1000132"/>
            </a:xfrm>
          </p:grpSpPr>
          <p:sp>
            <p:nvSpPr>
              <p:cNvPr id="143" name="Text Box 10"/>
              <p:cNvSpPr txBox="1">
                <a:spLocks noChangeArrowheads="1"/>
              </p:cNvSpPr>
              <p:nvPr/>
            </p:nvSpPr>
            <p:spPr bwMode="auto">
              <a:xfrm>
                <a:off x="492394" y="4125107"/>
                <a:ext cx="339876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4" name="Text Box 11"/>
              <p:cNvSpPr txBox="1">
                <a:spLocks noChangeArrowheads="1"/>
              </p:cNvSpPr>
              <p:nvPr/>
            </p:nvSpPr>
            <p:spPr bwMode="auto">
              <a:xfrm>
                <a:off x="499869" y="4553735"/>
                <a:ext cx="378591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5" name="Скругленный прямоугольник 144"/>
          <p:cNvSpPr/>
          <p:nvPr/>
        </p:nvSpPr>
        <p:spPr>
          <a:xfrm>
            <a:off x="3714744" y="857232"/>
            <a:ext cx="1071570" cy="571504"/>
          </a:xfrm>
          <a:prstGeom prst="round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4312E-6 L -0.06927 -0.36733 " pathEditMode="relative" rAng="0" ptsTypes="AA">
                                      <p:cBhvr>
                                        <p:cTn id="26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66512E-7 L -0.0073 -0.4734 " pathEditMode="relative" rAng="0" ptsTypes="AA">
                                      <p:cBhvr>
                                        <p:cTn id="28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00833E-6 L 0.16979 -0.38783 " pathEditMode="relative" rAng="0" ptsTypes="AA">
                                      <p:cBhvr>
                                        <p:cTn id="31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-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3" grpId="1" animBg="1"/>
      <p:bldP spid="113" grpId="2" animBg="1"/>
      <p:bldP spid="94" grpId="0" animBg="1"/>
      <p:bldP spid="94" grpId="1" animBg="1"/>
      <p:bldP spid="75778" grpId="0" animBg="1"/>
      <p:bldP spid="4" grpId="0" animBg="1"/>
      <p:bldP spid="5" grpId="0" animBg="1"/>
      <p:bldP spid="5" grpId="1" animBg="1"/>
      <p:bldP spid="6" grpId="0" animBg="1"/>
      <p:bldP spid="7" grpId="0" animBg="1"/>
      <p:bldP spid="15" grpId="0"/>
      <p:bldP spid="16" grpId="0"/>
      <p:bldP spid="51" grpId="0"/>
      <p:bldP spid="52" grpId="0" animBg="1"/>
      <p:bldP spid="52" grpId="1" animBg="1"/>
      <p:bldP spid="75" grpId="0"/>
      <p:bldP spid="76" grpId="0" animBg="1"/>
      <p:bldP spid="76" grpId="1" animBg="1"/>
      <p:bldP spid="77" grpId="0"/>
      <p:bldP spid="78" grpId="0" animBg="1"/>
      <p:bldP spid="79" grpId="0" animBg="1"/>
      <p:bldP spid="80" grpId="0"/>
      <p:bldP spid="81" grpId="0"/>
      <p:bldP spid="82" grpId="0"/>
      <p:bldP spid="83" grpId="0"/>
      <p:bldP spid="84" grpId="0" animBg="1"/>
      <p:bldP spid="85" grpId="0" animBg="1"/>
      <p:bldP spid="86" grpId="0" animBg="1"/>
      <p:bldP spid="93" grpId="0" animBg="1"/>
      <p:bldP spid="101" grpId="0"/>
      <p:bldP spid="102" grpId="0"/>
      <p:bldP spid="103" grpId="0" animBg="1"/>
      <p:bldP spid="112" grpId="0" animBg="1"/>
      <p:bldP spid="112" grpId="1" animBg="1"/>
      <p:bldP spid="114" grpId="0" animBg="1"/>
      <p:bldP spid="114" grpId="1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3" grpId="0"/>
      <p:bldP spid="14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1071538" y="142852"/>
            <a:ext cx="8072462" cy="1714512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№4</a:t>
            </a:r>
            <a:endParaRPr lang="ru-RU" sz="7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Рисунок 35"/>
          <p:cNvPicPr>
            <a:picLocks noChangeAspect="1" noChangeArrowheads="1"/>
          </p:cNvPicPr>
          <p:nvPr/>
        </p:nvPicPr>
        <p:blipFill>
          <a:blip r:embed="rId9" cstate="print">
            <a:lum bright="-60000" contrast="80000"/>
          </a:blip>
          <a:srcRect l="4456" t="33534" r="52987" b="48328"/>
          <a:stretch>
            <a:fillRect/>
          </a:stretch>
        </p:blipFill>
        <p:spPr bwMode="auto">
          <a:xfrm>
            <a:off x="2643142" y="1214421"/>
            <a:ext cx="6500858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в4з1.стр.17.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общее  сопротивление цепи,  напряжение на всем участке  и мощность на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3).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Ом,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6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Ом,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Ом,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6"/>
          <p:cNvSpPr>
            <a:spLocks noChangeArrowheads="1"/>
          </p:cNvSpPr>
          <p:nvPr/>
        </p:nvSpPr>
        <p:spPr bwMode="auto">
          <a:xfrm>
            <a:off x="4143372" y="2444119"/>
            <a:ext cx="1000132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46"/>
          <p:cNvSpPr>
            <a:spLocks noChangeArrowheads="1"/>
          </p:cNvSpPr>
          <p:nvPr/>
        </p:nvSpPr>
        <p:spPr bwMode="auto">
          <a:xfrm>
            <a:off x="3714744" y="1312686"/>
            <a:ext cx="785818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4857752" y="1335836"/>
            <a:ext cx="785818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46"/>
          <p:cNvSpPr>
            <a:spLocks noChangeArrowheads="1"/>
          </p:cNvSpPr>
          <p:nvPr/>
        </p:nvSpPr>
        <p:spPr bwMode="auto">
          <a:xfrm>
            <a:off x="3786182" y="885750"/>
            <a:ext cx="571504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6703565" y="1894077"/>
            <a:ext cx="785818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4975490" y="903532"/>
            <a:ext cx="571504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Line 33"/>
          <p:cNvSpPr>
            <a:spLocks noChangeShapeType="1"/>
          </p:cNvSpPr>
          <p:nvPr/>
        </p:nvSpPr>
        <p:spPr bwMode="auto">
          <a:xfrm>
            <a:off x="3385112" y="2143116"/>
            <a:ext cx="2556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4985635" y="1908012"/>
            <a:ext cx="372183" cy="424326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2D4D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37"/>
          <p:cNvSpPr>
            <a:spLocks noChangeArrowheads="1"/>
          </p:cNvSpPr>
          <p:nvPr/>
        </p:nvSpPr>
        <p:spPr bwMode="auto">
          <a:xfrm rot="10800000">
            <a:off x="3597006" y="2475168"/>
            <a:ext cx="373807" cy="371081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37"/>
          <p:cNvSpPr>
            <a:spLocks noChangeArrowheads="1"/>
          </p:cNvSpPr>
          <p:nvPr/>
        </p:nvSpPr>
        <p:spPr bwMode="auto">
          <a:xfrm rot="10800000">
            <a:off x="4500562" y="1380448"/>
            <a:ext cx="373807" cy="371081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643174" y="211840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3082143" y="18511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3071802" y="242886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5690664" y="1796707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715802" y="242807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023910" y="2108391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0" y="1142984"/>
            <a:ext cx="27860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Участок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параллельное соединение,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проводимость равна сумме проводимостей.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8"/>
          <p:cNvGrpSpPr/>
          <p:nvPr/>
        </p:nvGrpSpPr>
        <p:grpSpPr>
          <a:xfrm>
            <a:off x="-13470" y="2711015"/>
            <a:ext cx="870694" cy="1000132"/>
            <a:chOff x="4143372" y="4000504"/>
            <a:chExt cx="870694" cy="1000132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22"/>
          <p:cNvGrpSpPr/>
          <p:nvPr/>
        </p:nvGrpSpPr>
        <p:grpSpPr>
          <a:xfrm>
            <a:off x="928662" y="2715866"/>
            <a:ext cx="826512" cy="1013403"/>
            <a:chOff x="5211606" y="4000504"/>
            <a:chExt cx="826512" cy="1012419"/>
          </a:xfrm>
        </p:grpSpPr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1" name="Группа 198"/>
            <p:cNvGrpSpPr/>
            <p:nvPr/>
          </p:nvGrpSpPr>
          <p:grpSpPr>
            <a:xfrm>
              <a:off x="5211606" y="4000504"/>
              <a:ext cx="627988" cy="1012419"/>
              <a:chOff x="5211606" y="4000504"/>
              <a:chExt cx="627988" cy="1012419"/>
            </a:xfrm>
          </p:grpSpPr>
          <p:sp>
            <p:nvSpPr>
              <p:cNvPr id="3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11"/>
              <p:cNvSpPr txBox="1">
                <a:spLocks noChangeArrowheads="1"/>
              </p:cNvSpPr>
              <p:nvPr/>
            </p:nvSpPr>
            <p:spPr bwMode="auto">
              <a:xfrm>
                <a:off x="5211606" y="4441419"/>
                <a:ext cx="62798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Прямоугольник 34"/>
          <p:cNvSpPr/>
          <p:nvPr/>
        </p:nvSpPr>
        <p:spPr>
          <a:xfrm>
            <a:off x="0" y="3643314"/>
            <a:ext cx="185738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grpSp>
        <p:nvGrpSpPr>
          <p:cNvPr id="36" name="Группа 203"/>
          <p:cNvGrpSpPr/>
          <p:nvPr/>
        </p:nvGrpSpPr>
        <p:grpSpPr>
          <a:xfrm>
            <a:off x="2747950" y="2723842"/>
            <a:ext cx="591384" cy="948215"/>
            <a:chOff x="5200041" y="4000504"/>
            <a:chExt cx="591384" cy="948215"/>
          </a:xfrm>
        </p:grpSpPr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2712977" y="2681883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203"/>
          <p:cNvGrpSpPr/>
          <p:nvPr/>
        </p:nvGrpSpPr>
        <p:grpSpPr>
          <a:xfrm>
            <a:off x="1652566" y="2692154"/>
            <a:ext cx="785818" cy="948215"/>
            <a:chOff x="5060603" y="4000504"/>
            <a:chExt cx="785818" cy="948215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1"/>
            <p:cNvSpPr txBox="1">
              <a:spLocks noChangeArrowheads="1"/>
            </p:cNvSpPr>
            <p:nvPr/>
          </p:nvSpPr>
          <p:spPr bwMode="auto">
            <a:xfrm>
              <a:off x="5060603" y="4424797"/>
              <a:ext cx="785818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4+6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579295" y="2917355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2396200" y="291069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857356" y="3678327"/>
            <a:ext cx="235742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4214818"/>
            <a:ext cx="2643174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4231478"/>
            <a:ext cx="1119217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0" y="4786322"/>
            <a:ext cx="5286380" cy="954107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</a:p>
          <a:p>
            <a:pPr marL="514350" indent="-514350"/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Ом·0,5А=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926938" y="5180225"/>
            <a:ext cx="1357322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512137" y="5263238"/>
            <a:ext cx="357190" cy="357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4940620" y="1911656"/>
            <a:ext cx="488636" cy="4457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6100714" y="991272"/>
            <a:ext cx="1757434" cy="1151844"/>
            <a:chOff x="6902158" y="355260"/>
            <a:chExt cx="1757434" cy="1151844"/>
          </a:xfrm>
        </p:grpSpPr>
        <p:grpSp>
          <p:nvGrpSpPr>
            <p:cNvPr id="56" name="Group 34"/>
            <p:cNvGrpSpPr>
              <a:grpSpLocks/>
            </p:cNvGrpSpPr>
            <p:nvPr/>
          </p:nvGrpSpPr>
          <p:grpSpPr bwMode="auto">
            <a:xfrm>
              <a:off x="6929470" y="355260"/>
              <a:ext cx="1691427" cy="1103516"/>
              <a:chOff x="9385" y="4917"/>
              <a:chExt cx="1129" cy="698"/>
            </a:xfrm>
          </p:grpSpPr>
          <p:sp>
            <p:nvSpPr>
              <p:cNvPr id="65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Овал 56"/>
            <p:cNvSpPr/>
            <p:nvPr/>
          </p:nvSpPr>
          <p:spPr>
            <a:xfrm>
              <a:off x="6902158" y="1435666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8588154" y="1435666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0" y="5715016"/>
            <a:ext cx="3857620" cy="954107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</a:p>
          <a:p>
            <a:pPr marL="51435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Ом·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714480" y="6143644"/>
            <a:ext cx="128588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288104" y="6215082"/>
            <a:ext cx="212326" cy="357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6763428" y="1059971"/>
            <a:ext cx="488636" cy="4457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2В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571868" y="3143248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4357686" y="3678331"/>
            <a:ext cx="4143404" cy="52322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0,5А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2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7929554" y="3108958"/>
            <a:ext cx="71438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6072198" y="3714776"/>
            <a:ext cx="12144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7622672" y="3714752"/>
            <a:ext cx="235476" cy="357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6535551" y="2500306"/>
            <a:ext cx="121444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4" grpId="0" build="p"/>
      <p:bldP spid="35" grpId="0" animBg="1"/>
      <p:bldP spid="35" grpId="1" animBg="1"/>
      <p:bldP spid="40" grpId="0" animBg="1"/>
      <p:bldP spid="45" grpId="0"/>
      <p:bldP spid="46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  <p:bldP spid="66" grpId="0" animBg="1"/>
      <p:bldP spid="67" grpId="0" animBg="1"/>
      <p:bldP spid="68" grpId="0" animBg="1"/>
      <p:bldP spid="69" grpId="0"/>
      <p:bldP spid="70" grpId="0" animBg="1"/>
      <p:bldP spid="71" grpId="0" animBg="1"/>
      <p:bldP spid="72" grpId="0" animBg="1"/>
      <p:bldP spid="74" grpId="0" animBg="1"/>
      <p:bldP spid="7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9" cstate="print"/>
          <a:srcRect l="23438" t="35156" r="5077" b="14306"/>
          <a:stretch>
            <a:fillRect/>
          </a:stretch>
        </p:blipFill>
        <p:spPr bwMode="auto">
          <a:xfrm>
            <a:off x="500066" y="500042"/>
            <a:ext cx="4857752" cy="334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34289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,зад№2, Стр.1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-32" y="2035101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0800000">
            <a:off x="1417577" y="1615671"/>
            <a:ext cx="1588" cy="360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1203894" y="2258527"/>
            <a:ext cx="39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2339092" y="1837446"/>
            <a:ext cx="324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2500298" y="2071678"/>
            <a:ext cx="1588" cy="396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2928926" y="1500174"/>
            <a:ext cx="1588" cy="53578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567530" y="2421644"/>
            <a:ext cx="67866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083085" y="966655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071934" y="1631620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071934" y="2428868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071934" y="3143248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000100" y="2143116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2500298" y="207167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786314" y="1643050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824299" y="2044844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5715008" y="25911"/>
            <a:ext cx="870694" cy="1000132"/>
            <a:chOff x="4143372" y="4000504"/>
            <a:chExt cx="870694" cy="1000132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22"/>
          <p:cNvGrpSpPr/>
          <p:nvPr/>
        </p:nvGrpSpPr>
        <p:grpSpPr>
          <a:xfrm>
            <a:off x="6664311" y="-24"/>
            <a:ext cx="823365" cy="1012419"/>
            <a:chOff x="5214753" y="4000504"/>
            <a:chExt cx="823365" cy="1012419"/>
          </a:xfrm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3" name="Группа 198"/>
            <p:cNvGrpSpPr/>
            <p:nvPr/>
          </p:nvGrpSpPr>
          <p:grpSpPr>
            <a:xfrm>
              <a:off x="5214753" y="4000504"/>
              <a:ext cx="624841" cy="1012419"/>
              <a:chOff x="5214753" y="4000504"/>
              <a:chExt cx="624841" cy="1012419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5312954" y="4441419"/>
                <a:ext cx="52664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Группа 203"/>
          <p:cNvGrpSpPr/>
          <p:nvPr/>
        </p:nvGrpSpPr>
        <p:grpSpPr>
          <a:xfrm>
            <a:off x="7429520" y="4311"/>
            <a:ext cx="493980" cy="948215"/>
            <a:chOff x="5200041" y="4000504"/>
            <a:chExt cx="493980" cy="948215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493980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3500430" y="0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72330" y="928670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=2,4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324497" y="23240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7830316" y="23006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9" name="Группа 203"/>
          <p:cNvGrpSpPr/>
          <p:nvPr/>
        </p:nvGrpSpPr>
        <p:grpSpPr>
          <a:xfrm>
            <a:off x="8195458" y="7952"/>
            <a:ext cx="591384" cy="948215"/>
            <a:chOff x="5200041" y="4000504"/>
            <a:chExt cx="591384" cy="948215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8132470" y="-60008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178592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</a:t>
            </a:r>
            <a:endParaRPr lang="ru-RU" sz="2800" dirty="0"/>
          </a:p>
        </p:txBody>
      </p:sp>
      <p:grpSp>
        <p:nvGrpSpPr>
          <p:cNvPr id="37" name="Группа 42"/>
          <p:cNvGrpSpPr/>
          <p:nvPr/>
        </p:nvGrpSpPr>
        <p:grpSpPr>
          <a:xfrm>
            <a:off x="5072066" y="2357430"/>
            <a:ext cx="870694" cy="1000132"/>
            <a:chOff x="4143372" y="4000504"/>
            <a:chExt cx="870694" cy="1000132"/>
          </a:xfrm>
        </p:grpSpPr>
        <p:sp>
          <p:nvSpPr>
            <p:cNvPr id="4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БС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5703578" y="257174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3" name="Группа 47"/>
          <p:cNvGrpSpPr/>
          <p:nvPr/>
        </p:nvGrpSpPr>
        <p:grpSpPr>
          <a:xfrm>
            <a:off x="5992188" y="2334570"/>
            <a:ext cx="865828" cy="1023849"/>
            <a:chOff x="5183321" y="4000504"/>
            <a:chExt cx="854797" cy="102384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8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0" name="Группа 53"/>
          <p:cNvGrpSpPr/>
          <p:nvPr/>
        </p:nvGrpSpPr>
        <p:grpSpPr>
          <a:xfrm>
            <a:off x="6755146" y="2320282"/>
            <a:ext cx="865828" cy="1023849"/>
            <a:chOff x="5183321" y="4000504"/>
            <a:chExt cx="854797" cy="102384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54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6" name="Группа 59"/>
          <p:cNvGrpSpPr/>
          <p:nvPr/>
        </p:nvGrpSpPr>
        <p:grpSpPr>
          <a:xfrm>
            <a:off x="7526676" y="2323140"/>
            <a:ext cx="865828" cy="1023849"/>
            <a:chOff x="5183321" y="4000504"/>
            <a:chExt cx="854797" cy="1023849"/>
          </a:xfrm>
        </p:grpSpPr>
        <p:sp>
          <p:nvSpPr>
            <p:cNvPr id="61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60" name="Группа 198"/>
            <p:cNvGrpSpPr/>
            <p:nvPr/>
          </p:nvGrpSpPr>
          <p:grpSpPr>
            <a:xfrm>
              <a:off x="5183321" y="4000504"/>
              <a:ext cx="576263" cy="1023849"/>
              <a:chOff x="5183321" y="4000504"/>
              <a:chExt cx="576263" cy="1023849"/>
            </a:xfrm>
          </p:grpSpPr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11"/>
              <p:cNvSpPr txBox="1">
                <a:spLocks noChangeArrowheads="1"/>
              </p:cNvSpPr>
              <p:nvPr/>
            </p:nvSpPr>
            <p:spPr bwMode="auto">
              <a:xfrm>
                <a:off x="5183321" y="4452849"/>
                <a:ext cx="57626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2" name="Группа 203"/>
          <p:cNvGrpSpPr/>
          <p:nvPr/>
        </p:nvGrpSpPr>
        <p:grpSpPr>
          <a:xfrm>
            <a:off x="8309636" y="2325998"/>
            <a:ext cx="620082" cy="948215"/>
            <a:chOff x="5200041" y="4000504"/>
            <a:chExt cx="620082" cy="948215"/>
          </a:xfrm>
        </p:grpSpPr>
        <p:sp>
          <p:nvSpPr>
            <p:cNvPr id="6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5566416" y="345471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6" name="Группа 203"/>
          <p:cNvGrpSpPr/>
          <p:nvPr/>
        </p:nvGrpSpPr>
        <p:grpSpPr>
          <a:xfrm>
            <a:off x="5929322" y="3214686"/>
            <a:ext cx="620082" cy="948215"/>
            <a:chOff x="5200041" y="4000504"/>
            <a:chExt cx="620082" cy="948215"/>
          </a:xfrm>
        </p:grpSpPr>
        <p:sp>
          <p:nvSpPr>
            <p:cNvPr id="7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74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1" name="Группа 203"/>
          <p:cNvGrpSpPr/>
          <p:nvPr/>
        </p:nvGrpSpPr>
        <p:grpSpPr>
          <a:xfrm>
            <a:off x="6572264" y="3195165"/>
            <a:ext cx="620082" cy="948215"/>
            <a:chOff x="5200041" y="4000504"/>
            <a:chExt cx="620082" cy="948215"/>
          </a:xfrm>
        </p:grpSpPr>
        <p:sp>
          <p:nvSpPr>
            <p:cNvPr id="7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79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7072330" y="3415729"/>
            <a:ext cx="207167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grpSp>
        <p:nvGrpSpPr>
          <p:cNvPr id="76" name="Группа 203"/>
          <p:cNvGrpSpPr/>
          <p:nvPr/>
        </p:nvGrpSpPr>
        <p:grpSpPr>
          <a:xfrm>
            <a:off x="8738264" y="0"/>
            <a:ext cx="620082" cy="948215"/>
            <a:chOff x="5200041" y="4000504"/>
            <a:chExt cx="620082" cy="948215"/>
          </a:xfrm>
        </p:grpSpPr>
        <p:sp>
          <p:nvSpPr>
            <p:cNvPr id="81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83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620082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0" y="3763524"/>
            <a:ext cx="457200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=2,4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+1,5=3,9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600" i="1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2263156" y="3780476"/>
            <a:ext cx="102296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477570" y="3851914"/>
            <a:ext cx="357190" cy="324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 Box 7"/>
          <p:cNvSpPr txBox="1">
            <a:spLocks noChangeArrowheads="1"/>
          </p:cNvSpPr>
          <p:nvPr/>
        </p:nvSpPr>
        <p:spPr bwMode="auto">
          <a:xfrm>
            <a:off x="537182" y="1751636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0" y="4286256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646372" y="4357694"/>
            <a:ext cx="178595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4772026" y="4349122"/>
            <a:ext cx="428628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0" y="4929198"/>
            <a:ext cx="600076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2345992" y="5003494"/>
            <a:ext cx="178595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4297678" y="5026354"/>
            <a:ext cx="48863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 Box 7"/>
          <p:cNvSpPr txBox="1">
            <a:spLocks noChangeArrowheads="1"/>
          </p:cNvSpPr>
          <p:nvPr/>
        </p:nvSpPr>
        <p:spPr bwMode="auto">
          <a:xfrm>
            <a:off x="3463282" y="3343274"/>
            <a:ext cx="714380" cy="5894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Группа 42"/>
          <p:cNvGrpSpPr/>
          <p:nvPr/>
        </p:nvGrpSpPr>
        <p:grpSpPr>
          <a:xfrm>
            <a:off x="6143636" y="4869730"/>
            <a:ext cx="1501805" cy="1307215"/>
            <a:chOff x="11875" y="3633953"/>
            <a:chExt cx="1287491" cy="1307215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11875" y="3907234"/>
              <a:ext cx="41804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4</a:t>
              </a:r>
              <a:endParaRPr lang="ru-RU" sz="4000" dirty="0"/>
            </a:p>
          </p:txBody>
        </p:sp>
        <p:sp>
          <p:nvSpPr>
            <p:cNvPr id="97" name="Text Box 10"/>
            <p:cNvSpPr txBox="1">
              <a:spLocks noChangeArrowheads="1"/>
            </p:cNvSpPr>
            <p:nvPr/>
          </p:nvSpPr>
          <p:spPr bwMode="auto">
            <a:xfrm>
              <a:off x="711529" y="3633953"/>
              <a:ext cx="586458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11"/>
            <p:cNvSpPr txBox="1">
              <a:spLocks noChangeArrowheads="1"/>
            </p:cNvSpPr>
            <p:nvPr/>
          </p:nvSpPr>
          <p:spPr bwMode="auto">
            <a:xfrm>
              <a:off x="739201" y="4326649"/>
              <a:ext cx="560165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1"/>
            <p:cNvSpPr>
              <a:spLocks noChangeArrowheads="1"/>
            </p:cNvSpPr>
            <p:nvPr/>
          </p:nvSpPr>
          <p:spPr bwMode="auto">
            <a:xfrm>
              <a:off x="280496" y="4027859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0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5" name="Группа 42"/>
          <p:cNvGrpSpPr/>
          <p:nvPr/>
        </p:nvGrpSpPr>
        <p:grpSpPr>
          <a:xfrm>
            <a:off x="7774803" y="4857760"/>
            <a:ext cx="1320265" cy="1170055"/>
            <a:chOff x="370672" y="3633953"/>
            <a:chExt cx="1320265" cy="1170055"/>
          </a:xfrm>
        </p:grpSpPr>
        <p:sp>
          <p:nvSpPr>
            <p:cNvPr id="103" name="Text Box 10"/>
            <p:cNvSpPr txBox="1">
              <a:spLocks noChangeArrowheads="1"/>
            </p:cNvSpPr>
            <p:nvPr/>
          </p:nvSpPr>
          <p:spPr bwMode="auto">
            <a:xfrm>
              <a:off x="642949" y="3633953"/>
              <a:ext cx="1028339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 Box 11"/>
            <p:cNvSpPr txBox="1">
              <a:spLocks noChangeArrowheads="1"/>
            </p:cNvSpPr>
            <p:nvPr/>
          </p:nvSpPr>
          <p:spPr bwMode="auto">
            <a:xfrm>
              <a:off x="630706" y="4189489"/>
              <a:ext cx="1060231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Rectangle 1"/>
            <p:cNvSpPr>
              <a:spLocks noChangeArrowheads="1"/>
            </p:cNvSpPr>
            <p:nvPr/>
          </p:nvSpPr>
          <p:spPr bwMode="auto">
            <a:xfrm>
              <a:off x="370672" y="4012474"/>
              <a:ext cx="359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6" name="Line 6"/>
            <p:cNvSpPr>
              <a:spLocks noChangeShapeType="1"/>
            </p:cNvSpPr>
            <p:nvPr/>
          </p:nvSpPr>
          <p:spPr bwMode="auto">
            <a:xfrm flipH="1">
              <a:off x="683568" y="425464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Прямоугольник 106"/>
          <p:cNvSpPr/>
          <p:nvPr/>
        </p:nvSpPr>
        <p:spPr>
          <a:xfrm>
            <a:off x="6786546" y="4214818"/>
            <a:ext cx="2357454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Найду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8" name="Text Box 7"/>
          <p:cNvSpPr txBox="1">
            <a:spLocks noChangeArrowheads="1"/>
          </p:cNvSpPr>
          <p:nvPr/>
        </p:nvSpPr>
        <p:spPr bwMode="auto">
          <a:xfrm>
            <a:off x="2963216" y="1483029"/>
            <a:ext cx="631512" cy="5172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2,5А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7"/>
          <p:cNvSpPr txBox="1">
            <a:spLocks noChangeArrowheads="1"/>
          </p:cNvSpPr>
          <p:nvPr/>
        </p:nvSpPr>
        <p:spPr bwMode="auto">
          <a:xfrm>
            <a:off x="3023224" y="2257416"/>
            <a:ext cx="631512" cy="5172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5А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 46"/>
          <p:cNvSpPr>
            <a:spLocks noChangeArrowheads="1"/>
          </p:cNvSpPr>
          <p:nvPr/>
        </p:nvSpPr>
        <p:spPr bwMode="auto">
          <a:xfrm>
            <a:off x="4857752" y="1038509"/>
            <a:ext cx="85725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1,25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1" name="Rectangle 46"/>
          <p:cNvSpPr>
            <a:spLocks noChangeArrowheads="1"/>
          </p:cNvSpPr>
          <p:nvPr/>
        </p:nvSpPr>
        <p:spPr bwMode="auto">
          <a:xfrm>
            <a:off x="4214810" y="3214686"/>
            <a:ext cx="85725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1,25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0" y="5652150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2143108" y="5580712"/>
            <a:ext cx="3687663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37,5Вт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357686" y="5617860"/>
            <a:ext cx="71438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114"/>
          <p:cNvSpPr/>
          <p:nvPr/>
        </p:nvSpPr>
        <p:spPr>
          <a:xfrm>
            <a:off x="0" y="6286520"/>
            <a:ext cx="8358214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Общее напряжение …В, а мощность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2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3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33" grpId="0" animBg="1"/>
      <p:bldP spid="34" grpId="0" animBg="1"/>
      <p:bldP spid="35" grpId="0"/>
      <p:bldP spid="36" grpId="0"/>
      <p:bldP spid="41" grpId="0" animBg="1"/>
      <p:bldP spid="42" grpId="0" animBg="1"/>
      <p:bldP spid="47" grpId="0"/>
      <p:bldP spid="70" grpId="0"/>
      <p:bldP spid="75" grpId="0" animBg="1"/>
      <p:bldP spid="84" grpId="0" animBg="1"/>
      <p:bldP spid="85" grpId="0" animBg="1"/>
      <p:bldP spid="86" grpId="0" animBg="1"/>
      <p:bldP spid="87" grpId="0"/>
      <p:bldP spid="87" grpId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/>
      <p:bldP spid="107" grpId="0" animBg="1"/>
      <p:bldP spid="108" grpId="0"/>
      <p:bldP spid="109" grpId="0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Рисунок 35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2542" t="64590" r="47073" b="8971"/>
          <a:stretch>
            <a:fillRect/>
          </a:stretch>
        </p:blipFill>
        <p:spPr bwMode="auto">
          <a:xfrm>
            <a:off x="3164967" y="0"/>
            <a:ext cx="5979033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0" y="0"/>
            <a:ext cx="335755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в4,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з3стр.18.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участке цепи и мощность на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357554" y="1289363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4054279" y="869933"/>
            <a:ext cx="1588" cy="360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840596" y="1512789"/>
            <a:ext cx="39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571868" y="785794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883416" y="86993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-13470" y="2353825"/>
            <a:ext cx="870694" cy="1000132"/>
            <a:chOff x="4143372" y="4000504"/>
            <a:chExt cx="870694" cy="1000132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2"/>
          <p:cNvGrpSpPr/>
          <p:nvPr/>
        </p:nvGrpSpPr>
        <p:grpSpPr>
          <a:xfrm>
            <a:off x="931809" y="2358676"/>
            <a:ext cx="823365" cy="1013403"/>
            <a:chOff x="5214753" y="4000504"/>
            <a:chExt cx="823365" cy="101241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214753" y="4000504"/>
              <a:ext cx="624841" cy="1012419"/>
              <a:chOff x="5214753" y="4000504"/>
              <a:chExt cx="624841" cy="1012419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11"/>
              <p:cNvSpPr txBox="1">
                <a:spLocks noChangeArrowheads="1"/>
              </p:cNvSpPr>
              <p:nvPr/>
            </p:nvSpPr>
            <p:spPr bwMode="auto">
              <a:xfrm>
                <a:off x="5312954" y="4441419"/>
                <a:ext cx="52664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0" y="178592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86124"/>
            <a:ext cx="185738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79295" y="259110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396200" y="258444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" name="Группа 203"/>
          <p:cNvGrpSpPr/>
          <p:nvPr/>
        </p:nvGrpSpPr>
        <p:grpSpPr>
          <a:xfrm>
            <a:off x="2747950" y="2366652"/>
            <a:ext cx="591384" cy="948215"/>
            <a:chOff x="5200041" y="4000504"/>
            <a:chExt cx="591384" cy="948215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488868" y="2285992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203"/>
          <p:cNvGrpSpPr/>
          <p:nvPr/>
        </p:nvGrpSpPr>
        <p:grpSpPr>
          <a:xfrm>
            <a:off x="1652566" y="2334964"/>
            <a:ext cx="785818" cy="948215"/>
            <a:chOff x="5060603" y="4000504"/>
            <a:chExt cx="785818" cy="948215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5060603" y="4424797"/>
              <a:ext cx="785818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2+4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8488390" y="85723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4059155" y="1041157"/>
            <a:ext cx="2793473" cy="673331"/>
            <a:chOff x="876" y="3539"/>
            <a:chExt cx="2016" cy="371"/>
          </a:xfrm>
        </p:grpSpPr>
        <p:grpSp>
          <p:nvGrpSpPr>
            <p:cNvPr id="24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42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0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80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34"/>
            <p:cNvSpPr>
              <a:spLocks noChangeShapeType="1"/>
            </p:cNvSpPr>
            <p:nvPr/>
          </p:nvSpPr>
          <p:spPr bwMode="auto">
            <a:xfrm>
              <a:off x="876" y="3676"/>
              <a:ext cx="93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0" y="385762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285984" y="3857628"/>
            <a:ext cx="285752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16424" y="3929066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5286380" y="1132931"/>
            <a:ext cx="539230" cy="3751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4357694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29" name="Группа 22"/>
          <p:cNvGrpSpPr/>
          <p:nvPr/>
        </p:nvGrpSpPr>
        <p:grpSpPr>
          <a:xfrm>
            <a:off x="2834180" y="4595720"/>
            <a:ext cx="868040" cy="1013403"/>
            <a:chOff x="5170078" y="4000504"/>
            <a:chExt cx="868040" cy="1012419"/>
          </a:xfrm>
        </p:grpSpPr>
        <p:sp>
          <p:nvSpPr>
            <p:cNvPr id="51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0" name="Группа 198"/>
            <p:cNvGrpSpPr/>
            <p:nvPr/>
          </p:nvGrpSpPr>
          <p:grpSpPr>
            <a:xfrm>
              <a:off x="5170078" y="4000504"/>
              <a:ext cx="666250" cy="1012419"/>
              <a:chOff x="5170078" y="4000504"/>
              <a:chExt cx="666250" cy="1012419"/>
            </a:xfrm>
          </p:grpSpPr>
          <p:sp>
            <p:nvSpPr>
              <p:cNvPr id="5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11"/>
              <p:cNvSpPr txBox="1">
                <a:spLocks noChangeArrowheads="1"/>
              </p:cNvSpPr>
              <p:nvPr/>
            </p:nvSpPr>
            <p:spPr bwMode="auto">
              <a:xfrm>
                <a:off x="5170078" y="4441419"/>
                <a:ext cx="66625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4305146" y="48117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1" name="Группа 203"/>
          <p:cNvGrpSpPr/>
          <p:nvPr/>
        </p:nvGrpSpPr>
        <p:grpSpPr>
          <a:xfrm>
            <a:off x="4694996" y="4616396"/>
            <a:ext cx="591384" cy="935515"/>
            <a:chOff x="5200041" y="4013204"/>
            <a:chExt cx="591384" cy="935515"/>
          </a:xfrm>
        </p:grpSpPr>
        <p:sp>
          <p:nvSpPr>
            <p:cNvPr id="5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5219921" y="40132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4643438" y="4500570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203"/>
          <p:cNvGrpSpPr/>
          <p:nvPr/>
        </p:nvGrpSpPr>
        <p:grpSpPr>
          <a:xfrm>
            <a:off x="3671050" y="4572008"/>
            <a:ext cx="686636" cy="948215"/>
            <a:chOff x="5132041" y="4000504"/>
            <a:chExt cx="686636" cy="948215"/>
          </a:xfrm>
        </p:grpSpPr>
        <p:sp>
          <p:nvSpPr>
            <p:cNvPr id="6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11"/>
            <p:cNvSpPr txBox="1">
              <a:spLocks noChangeArrowheads="1"/>
            </p:cNvSpPr>
            <p:nvPr/>
          </p:nvSpPr>
          <p:spPr bwMode="auto">
            <a:xfrm>
              <a:off x="5132041" y="4424797"/>
              <a:ext cx="686636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18"/>
          <p:cNvGrpSpPr/>
          <p:nvPr/>
        </p:nvGrpSpPr>
        <p:grpSpPr>
          <a:xfrm>
            <a:off x="2000232" y="4624334"/>
            <a:ext cx="870694" cy="1000132"/>
            <a:chOff x="4143372" y="4000504"/>
            <a:chExt cx="870694" cy="1000132"/>
          </a:xfrm>
        </p:grpSpPr>
        <p:sp>
          <p:nvSpPr>
            <p:cNvPr id="67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БС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2592997" y="484352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0" y="4844489"/>
            <a:ext cx="185738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3643306" y="2500306"/>
            <a:ext cx="2286016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798032" y="2630711"/>
            <a:ext cx="8202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000" dirty="0"/>
          </a:p>
        </p:txBody>
      </p:sp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6523088" y="2357430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6550759" y="2907626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Line 6"/>
          <p:cNvSpPr>
            <a:spLocks noChangeShapeType="1"/>
          </p:cNvSpPr>
          <p:nvPr/>
        </p:nvSpPr>
        <p:spPr bwMode="auto">
          <a:xfrm flipH="1">
            <a:off x="6495126" y="2978118"/>
            <a:ext cx="577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811558" y="2357430"/>
            <a:ext cx="140364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81"/>
          <p:cNvGrpSpPr/>
          <p:nvPr/>
        </p:nvGrpSpPr>
        <p:grpSpPr>
          <a:xfrm>
            <a:off x="7345136" y="2285992"/>
            <a:ext cx="1727458" cy="1164715"/>
            <a:chOff x="7273698" y="2307300"/>
            <a:chExt cx="1727458" cy="1164715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7273698" y="2580581"/>
              <a:ext cx="72732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000" b="1" dirty="0" smtClean="0"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4000" dirty="0"/>
            </a:p>
          </p:txBody>
        </p:sp>
        <p:sp>
          <p:nvSpPr>
            <p:cNvPr id="79" name="Text Box 10"/>
            <p:cNvSpPr txBox="1">
              <a:spLocks noChangeArrowheads="1"/>
            </p:cNvSpPr>
            <p:nvPr/>
          </p:nvSpPr>
          <p:spPr bwMode="auto">
            <a:xfrm>
              <a:off x="7973352" y="2307300"/>
              <a:ext cx="813490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6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11"/>
            <p:cNvSpPr txBox="1">
              <a:spLocks noChangeArrowheads="1"/>
            </p:cNvSpPr>
            <p:nvPr/>
          </p:nvSpPr>
          <p:spPr bwMode="auto">
            <a:xfrm>
              <a:off x="8001024" y="2857496"/>
              <a:ext cx="1000132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4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6"/>
            <p:cNvSpPr>
              <a:spLocks noChangeShapeType="1"/>
            </p:cNvSpPr>
            <p:nvPr/>
          </p:nvSpPr>
          <p:spPr bwMode="auto">
            <a:xfrm flipH="1">
              <a:off x="7945391" y="2927988"/>
              <a:ext cx="5773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Rectangle 46"/>
          <p:cNvSpPr>
            <a:spLocks noChangeArrowheads="1"/>
          </p:cNvSpPr>
          <p:nvPr/>
        </p:nvSpPr>
        <p:spPr bwMode="auto">
          <a:xfrm>
            <a:off x="5357818" y="1600130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643306" y="3214686"/>
            <a:ext cx="2500330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6853254" y="131919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5929322" y="3449425"/>
            <a:ext cx="335758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3А</a:t>
            </a:r>
            <a:endParaRPr lang="ru-RU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8370914" y="3532190"/>
            <a:ext cx="48736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Rectangle 46"/>
          <p:cNvSpPr>
            <a:spLocks noChangeArrowheads="1"/>
          </p:cNvSpPr>
          <p:nvPr/>
        </p:nvSpPr>
        <p:spPr bwMode="auto">
          <a:xfrm>
            <a:off x="8501090" y="1071546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143504" y="417671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</a:t>
            </a:r>
            <a:endParaRPr lang="ru-RU" sz="28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7215206" y="4117980"/>
            <a:ext cx="2286016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7429520" y="4676784"/>
            <a:ext cx="1714544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grpSp>
        <p:nvGrpSpPr>
          <p:cNvPr id="39" name="Group 29"/>
          <p:cNvGrpSpPr>
            <a:grpSpLocks/>
          </p:cNvGrpSpPr>
          <p:nvPr/>
        </p:nvGrpSpPr>
        <p:grpSpPr bwMode="auto">
          <a:xfrm>
            <a:off x="7335725" y="1050908"/>
            <a:ext cx="1125148" cy="673331"/>
            <a:chOff x="1587" y="3539"/>
            <a:chExt cx="812" cy="371"/>
          </a:xfrm>
        </p:grpSpPr>
        <p:grpSp>
          <p:nvGrpSpPr>
            <p:cNvPr id="47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6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4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Line 34"/>
            <p:cNvSpPr>
              <a:spLocks noChangeShapeType="1"/>
            </p:cNvSpPr>
            <p:nvPr/>
          </p:nvSpPr>
          <p:spPr bwMode="auto">
            <a:xfrm>
              <a:off x="1587" y="3687"/>
              <a:ext cx="234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7597796" y="1130284"/>
            <a:ext cx="617542" cy="3751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438907" y="5000636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5170617" y="5523856"/>
            <a:ext cx="3687663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1,5·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22,5Вт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7610496" y="5561956"/>
            <a:ext cx="527179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0" y="6143644"/>
            <a:ext cx="9144000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Общее напряжение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 мощность на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03" name="Rectangle 46"/>
          <p:cNvSpPr>
            <a:spLocks noChangeArrowheads="1"/>
          </p:cNvSpPr>
          <p:nvPr/>
        </p:nvSpPr>
        <p:spPr bwMode="auto">
          <a:xfrm>
            <a:off x="7215206" y="634980"/>
            <a:ext cx="500066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1,5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4" name="Rectangle 46"/>
          <p:cNvSpPr>
            <a:spLocks noChangeArrowheads="1"/>
          </p:cNvSpPr>
          <p:nvPr/>
        </p:nvSpPr>
        <p:spPr bwMode="auto">
          <a:xfrm>
            <a:off x="7202506" y="1592250"/>
            <a:ext cx="500066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1,5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488682" y="4740284"/>
            <a:ext cx="33179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8286776" y="1928802"/>
            <a:ext cx="85722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00"/>
                            </p:stCondLst>
                            <p:childTnLst>
                              <p:par>
                                <p:cTn id="2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8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8" grpId="0" animBg="1"/>
      <p:bldP spid="9" grpId="0" animBg="1"/>
      <p:bldP spid="20" grpId="0" animBg="1"/>
      <p:bldP spid="21" grpId="0" animBg="1"/>
      <p:bldP spid="21" grpId="1" animBg="1"/>
      <p:bldP spid="22" grpId="0"/>
      <p:bldP spid="23" grpId="0"/>
      <p:bldP spid="28" grpId="0" animBg="1"/>
      <p:bldP spid="37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6" grpId="0"/>
      <p:bldP spid="61" grpId="0" animBg="1"/>
      <p:bldP spid="70" grpId="0"/>
      <p:bldP spid="71" grpId="0" animBg="1"/>
      <p:bldP spid="71" grpId="1" animBg="1"/>
      <p:bldP spid="72" grpId="0" animBg="1"/>
      <p:bldP spid="73" grpId="0" animBg="1"/>
      <p:bldP spid="74" grpId="0"/>
      <p:bldP spid="75" grpId="0"/>
      <p:bldP spid="76" grpId="0" animBg="1"/>
      <p:bldP spid="77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8" grpId="1" animBg="1"/>
      <p:bldP spid="89" grpId="0" animBg="1"/>
      <p:bldP spid="90" grpId="0" animBg="1"/>
      <p:bldP spid="91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3" grpId="1" animBg="1"/>
      <p:bldP spid="104" grpId="0" animBg="1"/>
      <p:bldP spid="104" grpId="1" animBg="1"/>
      <p:bldP spid="10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14612" y="6273225"/>
            <a:ext cx="6429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2413" y="-24"/>
            <a:ext cx="5144165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66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СР3б</a:t>
            </a: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№13,14</a:t>
            </a:r>
            <a:endParaRPr lang="ru-RU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00892" y="3842097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-77302" y="1495327"/>
            <a:ext cx="7795418" cy="14417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85794"/>
            <a:ext cx="1142976" cy="144655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8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8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857356" y="3000372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67381">
            <a:off x="332669" y="4647092"/>
            <a:ext cx="350448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5" cstate="print">
            <a:lum bright="-20000" contrast="40000"/>
          </a:blip>
          <a:srcRect l="3682" t="76147" r="74573" b="10935"/>
          <a:stretch>
            <a:fillRect/>
          </a:stretch>
        </p:blipFill>
        <p:spPr bwMode="auto">
          <a:xfrm>
            <a:off x="251520" y="260648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51520" y="3675518"/>
            <a:ext cx="870694" cy="1000132"/>
            <a:chOff x="4143372" y="4000504"/>
            <a:chExt cx="870694" cy="1000132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218782" y="3649583"/>
            <a:ext cx="994014" cy="1012419"/>
            <a:chOff x="5143504" y="4000504"/>
            <a:chExt cx="994014" cy="1012419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2180136" y="3661870"/>
            <a:ext cx="994014" cy="1012419"/>
            <a:chOff x="5143504" y="4000504"/>
            <a:chExt cx="994014" cy="1012419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5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209"/>
          <p:cNvGrpSpPr/>
          <p:nvPr/>
        </p:nvGrpSpPr>
        <p:grpSpPr>
          <a:xfrm>
            <a:off x="3037392" y="3645024"/>
            <a:ext cx="785818" cy="1012419"/>
            <a:chOff x="5143504" y="4000504"/>
            <a:chExt cx="785818" cy="1012419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>
                <a:spcAft>
                  <a:spcPts val="1000"/>
                </a:spcAft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99592" y="393305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251520" y="472514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1108776" y="4755638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20" name="Группа 39"/>
          <p:cNvGrpSpPr/>
          <p:nvPr/>
        </p:nvGrpSpPr>
        <p:grpSpPr>
          <a:xfrm>
            <a:off x="5667720" y="1138392"/>
            <a:ext cx="870694" cy="1000132"/>
            <a:chOff x="4143372" y="4000504"/>
            <a:chExt cx="870694" cy="1000132"/>
          </a:xfrm>
        </p:grpSpPr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43"/>
          <p:cNvGrpSpPr/>
          <p:nvPr/>
        </p:nvGrpSpPr>
        <p:grpSpPr>
          <a:xfrm>
            <a:off x="6634982" y="1112457"/>
            <a:ext cx="994014" cy="1012419"/>
            <a:chOff x="5143504" y="4000504"/>
            <a:chExt cx="994014" cy="1012419"/>
          </a:xfrm>
        </p:grpSpPr>
        <p:sp>
          <p:nvSpPr>
            <p:cNvPr id="4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6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7" name="Группа 203"/>
          <p:cNvGrpSpPr/>
          <p:nvPr/>
        </p:nvGrpSpPr>
        <p:grpSpPr>
          <a:xfrm>
            <a:off x="7596336" y="1124744"/>
            <a:ext cx="785818" cy="1012419"/>
            <a:chOff x="5143504" y="4000504"/>
            <a:chExt cx="785818" cy="1012419"/>
          </a:xfrm>
        </p:grpSpPr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6315792" y="139593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6091008" y="210236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7048772" y="2132856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5940152" y="299695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6838384" y="3041094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39" grpId="0" animBg="1"/>
      <p:bldP spid="56" grpId="0"/>
      <p:bldP spid="57" grpId="0"/>
      <p:bldP spid="58" grpId="0" animBg="1"/>
      <p:bldP spid="59" grpId="0"/>
      <p:bldP spid="6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50006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214942" y="142852"/>
            <a:ext cx="419263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849" y="88162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3352" y="3153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8620672">
            <a:off x="4136547" y="93496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5485" y="185736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7534" y="100010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3071810"/>
            <a:ext cx="291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67248" y="2214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-18919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43372" y="4026763"/>
            <a:ext cx="278794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29256" y="1285860"/>
            <a:ext cx="2000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97172" y="4071942"/>
            <a:ext cx="160332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2000232" cy="2571744"/>
          </a:xfrm>
          <a:prstGeom prst="rect">
            <a:avLst/>
          </a:prstGeom>
          <a:solidFill>
            <a:schemeClr val="accent1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0" y="2857496"/>
            <a:ext cx="4214842" cy="1018405"/>
            <a:chOff x="285909" y="5214950"/>
            <a:chExt cx="421484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1" y="5690757"/>
              <a:ext cx="1404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40"/>
            <p:cNvGrpSpPr/>
            <p:nvPr/>
          </p:nvGrpSpPr>
          <p:grpSpPr>
            <a:xfrm>
              <a:off x="285909" y="5214950"/>
              <a:ext cx="4214842" cy="1018405"/>
              <a:chOff x="278269" y="4125107"/>
              <a:chExt cx="421484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39"/>
              <p:cNvGrpSpPr/>
              <p:nvPr/>
            </p:nvGrpSpPr>
            <p:grpSpPr>
              <a:xfrm>
                <a:off x="278269" y="4125107"/>
                <a:ext cx="4214842" cy="1018405"/>
                <a:chOff x="278269" y="4125107"/>
                <a:chExt cx="421484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92847" y="4482297"/>
                  <a:ext cx="200026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64351" y="41251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3" name="Группа 32"/>
          <p:cNvGrpSpPr/>
          <p:nvPr/>
        </p:nvGrpSpPr>
        <p:grpSpPr>
          <a:xfrm>
            <a:off x="0" y="3643314"/>
            <a:ext cx="2143140" cy="1655513"/>
            <a:chOff x="6765695" y="4416693"/>
            <a:chExt cx="2143140" cy="165551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6811310" y="3071810"/>
            <a:ext cx="243207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000504"/>
            <a:ext cx="84830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00826" y="4857760"/>
            <a:ext cx="136127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2,6,4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691358" y="4000504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1358" y="4857760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0036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131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0" y="5000636"/>
            <a:ext cx="2143140" cy="1655513"/>
            <a:chOff x="6765695" y="4416693"/>
            <a:chExt cx="2143140" cy="165551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765695" y="4848338"/>
              <a:ext cx="60305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18" grpId="0" animBg="1"/>
      <p:bldP spid="18" grpId="1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416242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714876" y="-24"/>
            <a:ext cx="407196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86578" y="857232"/>
            <a:ext cx="1196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204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78579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76026" y="207167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3000372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1428736"/>
            <a:ext cx="513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43372" y="1428736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15932" y="-126128"/>
            <a:ext cx="521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52212" y="1428736"/>
            <a:ext cx="29995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52212" y="2285992"/>
            <a:ext cx="35573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2,3,4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52212" y="3143248"/>
            <a:ext cx="3463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929198"/>
            <a:ext cx="1603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3714744" y="1857364"/>
            <a:ext cx="714379" cy="73638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868" y="1857364"/>
            <a:ext cx="864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1736" y="5857892"/>
            <a:ext cx="1988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57554" y="5857892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285852" cy="3000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42976" y="1714488"/>
            <a:ext cx="3214710" cy="140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>
            <a:off x="1928794" y="292893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164252" y="300037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785786" y="3071810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928662" y="31432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1099650" y="2429662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928662" y="23243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 flipH="1" flipV="1">
            <a:off x="1071538" y="1071546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928662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V="1">
            <a:off x="2714612" y="135729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86050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928662" y="28572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00034" y="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357158" y="5827114"/>
            <a:ext cx="2428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grpSp>
        <p:nvGrpSpPr>
          <p:cNvPr id="50" name="Группа 49"/>
          <p:cNvGrpSpPr/>
          <p:nvPr/>
        </p:nvGrpSpPr>
        <p:grpSpPr>
          <a:xfrm>
            <a:off x="214282" y="3429000"/>
            <a:ext cx="2143140" cy="1655513"/>
            <a:chOff x="6765695" y="4416693"/>
            <a:chExt cx="2143140" cy="165551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1857356" y="-156171"/>
            <a:ext cx="686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2000232" y="498454"/>
            <a:ext cx="50006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714612" y="142852"/>
            <a:ext cx="41549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5715008" y="4714884"/>
            <a:ext cx="228601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428992" y="5701745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4786314" y="4023658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7" name="Rectangle 49"/>
          <p:cNvSpPr>
            <a:spLocks noChangeArrowheads="1"/>
          </p:cNvSpPr>
          <p:nvPr/>
        </p:nvSpPr>
        <p:spPr bwMode="auto">
          <a:xfrm>
            <a:off x="6929454" y="4023658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600" b="1" dirty="0" smtClean="0">
                <a:solidFill>
                  <a:srgbClr val="2D4D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8" name="Rectangle 49"/>
          <p:cNvSpPr>
            <a:spLocks noChangeArrowheads="1"/>
          </p:cNvSpPr>
          <p:nvPr/>
        </p:nvSpPr>
        <p:spPr bwMode="auto">
          <a:xfrm>
            <a:off x="7612302" y="4016270"/>
            <a:ext cx="15001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0,25А                                                              </a:t>
            </a:r>
          </a:p>
        </p:txBody>
      </p:sp>
      <p:sp>
        <p:nvSpPr>
          <p:cNvPr id="59" name="Rectangle 49"/>
          <p:cNvSpPr>
            <a:spLocks noChangeArrowheads="1"/>
          </p:cNvSpPr>
          <p:nvPr/>
        </p:nvSpPr>
        <p:spPr bwMode="auto">
          <a:xfrm>
            <a:off x="8001024" y="392906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928794" y="142873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auto">
          <a:xfrm>
            <a:off x="4786314" y="5500702"/>
            <a:ext cx="35719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+0,25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2" name="Rectangle 49"/>
          <p:cNvSpPr>
            <a:spLocks noChangeArrowheads="1"/>
          </p:cNvSpPr>
          <p:nvPr/>
        </p:nvSpPr>
        <p:spPr bwMode="auto">
          <a:xfrm>
            <a:off x="8001024" y="550070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3" name="Rectangle 49"/>
          <p:cNvSpPr>
            <a:spLocks noChangeArrowheads="1"/>
          </p:cNvSpPr>
          <p:nvPr/>
        </p:nvSpPr>
        <p:spPr bwMode="auto">
          <a:xfrm>
            <a:off x="8072462" y="5500702"/>
            <a:ext cx="8572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                                                                </a:t>
            </a:r>
          </a:p>
        </p:txBody>
      </p:sp>
      <p:sp>
        <p:nvSpPr>
          <p:cNvPr id="65" name="Rectangle 49"/>
          <p:cNvSpPr>
            <a:spLocks noChangeArrowheads="1"/>
          </p:cNvSpPr>
          <p:nvPr/>
        </p:nvSpPr>
        <p:spPr bwMode="auto">
          <a:xfrm>
            <a:off x="7429520" y="85723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05273E-7 L -0.33038 -0.53284 " pathEditMode="relative" rAng="0" ptsTypes="AA">
                                      <p:cBhvr>
                                        <p:cTn id="2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6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22014 -0.58402 " pathEditMode="relative" rAng="0" ptsTypes="AA">
                                      <p:cBhvr>
                                        <p:cTn id="2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2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729 -0.51018 " pathEditMode="relative" rAng="0" ptsTypes="AA">
                                      <p:cBhvr>
                                        <p:cTn id="29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61077 -0.77084 " pathEditMode="relative" rAng="0" ptsTypes="AA">
                                      <p:cBhvr>
                                        <p:cTn id="3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7" dur="1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7" grpId="0"/>
      <p:bldP spid="8" grpId="0"/>
      <p:bldP spid="8" grpId="1"/>
      <p:bldP spid="9" grpId="0"/>
      <p:bldP spid="9" grpId="2"/>
      <p:bldP spid="10" grpId="0"/>
      <p:bldP spid="10" grpId="2"/>
      <p:bldP spid="11" grpId="0"/>
      <p:bldP spid="12" grpId="0"/>
      <p:bldP spid="13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21" grpId="0" animBg="1"/>
      <p:bldP spid="22" grpId="0"/>
      <p:bldP spid="22" grpId="1"/>
      <p:bldP spid="2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30" grpId="0"/>
      <p:bldP spid="32" grpId="0"/>
      <p:bldP spid="35" grpId="0"/>
      <p:bldP spid="37" grpId="0"/>
      <p:bldP spid="40" grpId="0"/>
      <p:bldP spid="42" grpId="0"/>
      <p:bldP spid="44" grpId="0"/>
      <p:bldP spid="51" grpId="0"/>
      <p:bldP spid="53" grpId="0" animBg="1"/>
      <p:bldP spid="54" grpId="0" animBg="1"/>
      <p:bldP spid="55" grpId="0" animBg="1"/>
      <p:bldP spid="55" grpId="1" animBg="1"/>
      <p:bldP spid="56" grpId="0"/>
      <p:bldP spid="57" grpId="0"/>
      <p:bldP spid="58" grpId="0"/>
      <p:bldP spid="59" grpId="0" animBg="1"/>
      <p:bldP spid="59" grpId="1" animBg="1"/>
      <p:bldP spid="60" grpId="0" animBg="1"/>
      <p:bldP spid="61" grpId="0" animBg="1"/>
      <p:bldP spid="62" grpId="0" animBg="1"/>
      <p:bldP spid="63" grpId="0" animBg="1"/>
      <p:bldP spid="63" grpId="1" animBg="1"/>
      <p:bldP spid="65" grpId="0" animBg="1"/>
      <p:bldP spid="65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29699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29454" y="6457914"/>
            <a:ext cx="2214546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ср3Б       Стр.35</a:t>
            </a:r>
          </a:p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8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142852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614" y="3643314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4173646" y="1647184"/>
            <a:ext cx="61266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215644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636912"/>
            <a:ext cx="309732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891865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=….В</a:t>
            </a:r>
            <a:endParaRPr lang="ru-RU" sz="3200" dirty="0"/>
          </a:p>
        </p:txBody>
      </p:sp>
      <p:sp>
        <p:nvSpPr>
          <p:cNvPr id="55" name="Rectangle 46"/>
          <p:cNvSpPr>
            <a:spLocks noChangeArrowheads="1"/>
          </p:cNvSpPr>
          <p:nvPr/>
        </p:nvSpPr>
        <p:spPr bwMode="auto">
          <a:xfrm rot="16200000">
            <a:off x="1673483" y="1458384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6" name="Rectangle 46"/>
          <p:cNvSpPr>
            <a:spLocks noChangeArrowheads="1"/>
          </p:cNvSpPr>
          <p:nvPr/>
        </p:nvSpPr>
        <p:spPr bwMode="auto">
          <a:xfrm rot="16200000">
            <a:off x="1697024" y="279303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7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 rot="16200000">
            <a:off x="815386" y="2768651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 rot="16200000">
            <a:off x="862439" y="138694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Rectangle 46"/>
          <p:cNvSpPr>
            <a:spLocks noChangeArrowheads="1"/>
          </p:cNvSpPr>
          <p:nvPr/>
        </p:nvSpPr>
        <p:spPr bwMode="auto">
          <a:xfrm rot="16200000">
            <a:off x="4756667" y="2029888"/>
            <a:ext cx="142875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 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857356" y="6858000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В№3 зад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общее сопротивление цепи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мощность,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потребляемую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третьим сопротивлением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 общее напряжение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60В.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15140" y="0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13-1, стр.23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143636" y="3929066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143636" y="4500570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5400000">
            <a:off x="5214942" y="1142984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46"/>
          <p:cNvSpPr>
            <a:spLocks noChangeArrowheads="1"/>
          </p:cNvSpPr>
          <p:nvPr/>
        </p:nvSpPr>
        <p:spPr bwMode="auto">
          <a:xfrm>
            <a:off x="5643570" y="1000108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10800000">
            <a:off x="2143108" y="3643314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46"/>
          <p:cNvSpPr>
            <a:spLocks noChangeArrowheads="1"/>
          </p:cNvSpPr>
          <p:nvPr/>
        </p:nvSpPr>
        <p:spPr bwMode="auto">
          <a:xfrm>
            <a:off x="2786050" y="3357562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0" name="Прямая со стрелкой 69"/>
          <p:cNvCxnSpPr>
            <a:stCxn id="56" idx="3"/>
            <a:endCxn id="55" idx="1"/>
          </p:cNvCxnSpPr>
          <p:nvPr/>
        </p:nvCxnSpPr>
        <p:spPr>
          <a:xfrm rot="16200000" flipV="1">
            <a:off x="1875184" y="2298605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2285984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 rot="16200000" flipV="1">
            <a:off x="987486" y="2227167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28596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6" grpId="0" animBg="1"/>
      <p:bldP spid="69" grpId="0" animBg="1"/>
      <p:bldP spid="73" grpId="0" animBg="1"/>
      <p:bldP spid="7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85720" y="643941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571604" y="285728"/>
            <a:ext cx="157163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541855" y="1124259"/>
            <a:ext cx="1601385" cy="875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451409" y="1122838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214282" y="124579"/>
            <a:ext cx="3429024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-71470" y="5287411"/>
            <a:ext cx="1543190" cy="14123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49043" y="4857760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14230" y="5767729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1165657" y="5784581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узел 24"/>
          <p:cNvSpPr/>
          <p:nvPr/>
        </p:nvSpPr>
        <p:spPr>
          <a:xfrm>
            <a:off x="-32" y="4786322"/>
            <a:ext cx="3549405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500166" y="2143116"/>
            <a:ext cx="673427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Измерение КПД электродвигателя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334" y="2928934"/>
            <a:ext cx="846494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3714744" y="-142900"/>
            <a:ext cx="3071834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3714744" y="714356"/>
            <a:ext cx="264320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0,6м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6643702" y="-71462"/>
            <a:ext cx="2428892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685391" y="642918"/>
            <a:ext cx="2530079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0,7А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643702" y="1357298"/>
            <a:ext cx="1857388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9с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071802" y="328612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286116" y="3786190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7554" y="435769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3500438"/>
            <a:ext cx="3286148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2,2кВт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0" y="4286256"/>
            <a:ext cx="242886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4м25с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5790647" y="539275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43702" y="65714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532334" y="6000768"/>
            <a:ext cx="6831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к</a:t>
            </a:r>
            <a:endParaRPr lang="ru-RU" sz="2400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06614" y="5986326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7188001" y="4572008"/>
            <a:ext cx="1955999" cy="164515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5668" y="45720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4324657"/>
            <a:ext cx="74892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325422" y="3896029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4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5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71" name="Прямоугольник 70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2" name="Прямоугольник 71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63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6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0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69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0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66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1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58" name="Прямоугольник 57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Прямоугольник 58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Прямоугольник 59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61" name="Прямая соединительная линия 60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Прямая соединительная линия 61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2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51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8" name="Прямоугольник 47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929058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14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9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animBg="1"/>
      <p:bldP spid="1028" grpId="1" animBg="1"/>
      <p:bldP spid="1029" grpId="0" animBg="1"/>
      <p:bldP spid="1029" grpId="1" animBg="1"/>
      <p:bldP spid="18" grpId="0" animBg="1"/>
      <p:bldP spid="20" grpId="0" animBg="1"/>
      <p:bldP spid="20" grpId="1" animBg="1"/>
      <p:bldP spid="21" grpId="0" animBg="1"/>
      <p:bldP spid="21" grpId="1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4" grpId="0"/>
      <p:bldP spid="35" grpId="0"/>
      <p:bldP spid="36" grpId="0"/>
      <p:bldP spid="37" grpId="0" animBg="1"/>
      <p:bldP spid="38" grpId="0" animBg="1"/>
      <p:bldP spid="41" grpId="0" animBg="1"/>
      <p:bldP spid="42" grpId="0" animBg="1"/>
      <p:bldP spid="45" grpId="0" animBg="1"/>
      <p:bldP spid="4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5" name="Rectangle 35"/>
          <p:cNvSpPr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сколько градусов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минут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нагревается медный электропаяльник массой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0,5кг,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включенный в сеть с напряжением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силе тока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2,5 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с=380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Дж/(кг·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1286564"/>
            <a:ext cx="2714612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=0,5кг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0В</a:t>
            </a:r>
            <a:endParaRPr lang="ru-RU" sz="32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5A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c=380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(кг·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t=300c</a:t>
            </a:r>
          </a:p>
          <a:p>
            <a:pPr>
              <a:lnSpc>
                <a:spcPts val="3500"/>
              </a:lnSpc>
            </a:pPr>
            <a:r>
              <a:rPr lang="el-GR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 flipH="1" flipV="1">
            <a:off x="6226495" y="1797347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913156" y="2428844"/>
            <a:ext cx="2088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484528" y="71435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914176" y="2571744"/>
            <a:ext cx="683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505428" y="221198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88308" y="108197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6923789" y="1346641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413090" y="189574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6970946" y="2200882"/>
            <a:ext cx="1260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984594" y="1285836"/>
            <a:ext cx="1692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363523" y="1428736"/>
            <a:ext cx="3994427" cy="523220"/>
          </a:xfrm>
          <a:prstGeom prst="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714612" y="1928802"/>
            <a:ext cx="342902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786050" y="2928934"/>
            <a:ext cx="38576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l-GR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786050" y="4006998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l-GR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86182" y="3669573"/>
            <a:ext cx="157163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29058" y="4357694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786182" y="4435626"/>
            <a:ext cx="1692000" cy="16846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7929587" y="3643314"/>
            <a:ext cx="1214414" cy="8572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 51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В4,№3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045076" y="142852"/>
            <a:ext cx="4093231" cy="2500330"/>
            <a:chOff x="9180" y="9540"/>
            <a:chExt cx="2157" cy="1480"/>
          </a:xfrm>
        </p:grpSpPr>
        <p:sp>
          <p:nvSpPr>
            <p:cNvPr id="4098" name="Text Box 2"/>
            <p:cNvSpPr txBox="1">
              <a:spLocks noChangeArrowheads="1"/>
            </p:cNvSpPr>
            <p:nvPr/>
          </p:nvSpPr>
          <p:spPr bwMode="auto">
            <a:xfrm>
              <a:off x="10437" y="9720"/>
              <a:ext cx="90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 3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180" y="9540"/>
              <a:ext cx="2085" cy="1480"/>
              <a:chOff x="7909" y="8280"/>
              <a:chExt cx="2085" cy="1480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7909" y="8280"/>
                <a:ext cx="2085" cy="1480"/>
                <a:chOff x="1469" y="2644"/>
                <a:chExt cx="2085" cy="1480"/>
              </a:xfrm>
            </p:grpSpPr>
            <p:sp>
              <p:nvSpPr>
                <p:cNvPr id="4101" name="Rectangle 5"/>
                <p:cNvSpPr>
                  <a:spLocks noChangeArrowheads="1"/>
                </p:cNvSpPr>
                <p:nvPr/>
              </p:nvSpPr>
              <p:spPr bwMode="auto">
                <a:xfrm>
                  <a:off x="1848" y="3341"/>
                  <a:ext cx="529" cy="161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1469" y="2644"/>
                  <a:ext cx="2085" cy="1480"/>
                  <a:chOff x="1637" y="2644"/>
                  <a:chExt cx="2085" cy="1480"/>
                </a:xfrm>
              </p:grpSpPr>
              <p:sp>
                <p:nvSpPr>
                  <p:cNvPr id="4103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59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1637" y="2644"/>
                    <a:ext cx="2085" cy="1342"/>
                    <a:chOff x="1637" y="2644"/>
                    <a:chExt cx="2085" cy="1342"/>
                  </a:xfrm>
                </p:grpSpPr>
                <p:sp>
                  <p:nvSpPr>
                    <p:cNvPr id="4105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55" y="3412"/>
                      <a:ext cx="35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13" y="3172"/>
                      <a:ext cx="809" cy="725"/>
                      <a:chOff x="5000" y="7596"/>
                      <a:chExt cx="809" cy="725"/>
                    </a:xfrm>
                  </p:grpSpPr>
                  <p:grpSp>
                    <p:nvGrpSpPr>
                      <p:cNvPr id="8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107" y="7596"/>
                        <a:ext cx="702" cy="725"/>
                        <a:chOff x="5107" y="7596"/>
                        <a:chExt cx="702" cy="725"/>
                      </a:xfrm>
                    </p:grpSpPr>
                    <p:sp>
                      <p:nvSpPr>
                        <p:cNvPr id="4108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107" y="7596"/>
                          <a:ext cx="702" cy="7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0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256" y="7664"/>
                          <a:ext cx="300" cy="335"/>
                        </a:xfrm>
                        <a:prstGeom prst="ellips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000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564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9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77" y="2644"/>
                      <a:ext cx="1096" cy="760"/>
                      <a:chOff x="9377" y="4873"/>
                      <a:chExt cx="1130" cy="760"/>
                    </a:xfrm>
                  </p:grpSpPr>
                  <p:grpSp>
                    <p:nvGrpSpPr>
                      <p:cNvPr id="10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79" y="4873"/>
                        <a:ext cx="646" cy="530"/>
                        <a:chOff x="9779" y="4873"/>
                        <a:chExt cx="646" cy="530"/>
                      </a:xfrm>
                    </p:grpSpPr>
                    <p:sp>
                      <p:nvSpPr>
                        <p:cNvPr id="4114" name="Text Box 1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826" y="4873"/>
                          <a:ext cx="599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15" name="Oval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6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127" y="5092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7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90" y="5093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8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77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9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95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120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09" y="3410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1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7" y="3398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2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972" y="3985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3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37" y="3973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2881" y="3848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5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6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294" y="382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9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4130" name="Text Box 34"/>
              <p:cNvSpPr txBox="1">
                <a:spLocks noChangeArrowheads="1"/>
              </p:cNvSpPr>
              <p:nvPr/>
            </p:nvSpPr>
            <p:spPr bwMode="auto">
              <a:xfrm>
                <a:off x="8704" y="8436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2В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31" name="Text Box 35"/>
              <p:cNvSpPr txBox="1">
                <a:spLocks noChangeArrowheads="1"/>
              </p:cNvSpPr>
              <p:nvPr/>
            </p:nvSpPr>
            <p:spPr bwMode="auto">
              <a:xfrm>
                <a:off x="9261" y="9120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4А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0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Показания приборов приведены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ему  равна мощность?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195872" y="2772787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2711" y="2779281"/>
            <a:ext cx="10070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Рамка 46"/>
          <p:cNvSpPr/>
          <p:nvPr/>
        </p:nvSpPr>
        <p:spPr>
          <a:xfrm>
            <a:off x="5726883" y="2821871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667320" y="2804427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73814" y="277934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"/>
          <p:cNvGrpSpPr/>
          <p:nvPr/>
        </p:nvGrpSpPr>
        <p:grpSpPr>
          <a:xfrm>
            <a:off x="142844" y="259936"/>
            <a:ext cx="1643041" cy="1168800"/>
            <a:chOff x="5053797" y="4569370"/>
            <a:chExt cx="1643041" cy="116880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7"/>
          <p:cNvGrpSpPr/>
          <p:nvPr/>
        </p:nvGrpSpPr>
        <p:grpSpPr>
          <a:xfrm>
            <a:off x="1857324" y="188498"/>
            <a:ext cx="1714513" cy="1168800"/>
            <a:chOff x="5053797" y="4569370"/>
            <a:chExt cx="1714513" cy="116880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0" y="1428736"/>
            <a:ext cx="473007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Сопротивление (0,5 Ома) </a:t>
            </a:r>
            <a:endParaRPr lang="ru-RU" sz="28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881277" y="3786190"/>
            <a:ext cx="383412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Мощность (8 Вт)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429224" y="6457890"/>
            <a:ext cx="37147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ср3Б      вариант1-4 З№1,2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/>
      <p:bldP spid="44" grpId="0"/>
      <p:bldP spid="45" grpId="0" animBg="1"/>
      <p:bldP spid="47" grpId="0" animBg="1"/>
      <p:bldP spid="48" grpId="0"/>
      <p:bldP spid="49" grpId="0"/>
      <p:bldP spid="60" grpId="0" animBg="1"/>
      <p:bldP spid="60" grpId="1" animBg="1"/>
      <p:bldP spid="61" grpId="0" animBg="1"/>
      <p:bldP spid="61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можно найти и чему оно равно если известно, что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2" name="Группа 71"/>
          <p:cNvGrpSpPr/>
          <p:nvPr/>
        </p:nvGrpSpPr>
        <p:grpSpPr>
          <a:xfrm>
            <a:off x="214282" y="2714620"/>
            <a:ext cx="1551930" cy="596159"/>
            <a:chOff x="7143768" y="4855359"/>
            <a:chExt cx="714001" cy="59615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71"/>
          <p:cNvGrpSpPr/>
          <p:nvPr/>
        </p:nvGrpSpPr>
        <p:grpSpPr>
          <a:xfrm>
            <a:off x="1928794" y="2714620"/>
            <a:ext cx="1551930" cy="596159"/>
            <a:chOff x="7143768" y="4855359"/>
            <a:chExt cx="714001" cy="59615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32В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14282" y="3429000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9932" y="3429000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676" y="3416937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1121" y="3435494"/>
            <a:ext cx="15199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6290926" y="2428868"/>
            <a:ext cx="2638792" cy="1613146"/>
            <a:chOff x="7909" y="8247"/>
            <a:chExt cx="2079" cy="1513"/>
          </a:xfrm>
        </p:grpSpPr>
        <p:grpSp>
          <p:nvGrpSpPr>
            <p:cNvPr id="13" name="Group 5"/>
            <p:cNvGrpSpPr>
              <a:grpSpLocks/>
            </p:cNvGrpSpPr>
            <p:nvPr/>
          </p:nvGrpSpPr>
          <p:grpSpPr bwMode="auto">
            <a:xfrm>
              <a:off x="7909" y="8247"/>
              <a:ext cx="2072" cy="1513"/>
              <a:chOff x="1469" y="2611"/>
              <a:chExt cx="2072" cy="1513"/>
            </a:xfrm>
          </p:grpSpPr>
          <p:sp>
            <p:nvSpPr>
              <p:cNvPr id="6150" name="Rectangle 6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7"/>
              <p:cNvGrpSpPr>
                <a:grpSpLocks/>
              </p:cNvGrpSpPr>
              <p:nvPr/>
            </p:nvGrpSpPr>
            <p:grpSpPr bwMode="auto">
              <a:xfrm>
                <a:off x="1469" y="2611"/>
                <a:ext cx="2072" cy="1513"/>
                <a:chOff x="1637" y="2611"/>
                <a:chExt cx="2072" cy="1513"/>
              </a:xfrm>
            </p:grpSpPr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9"/>
                <p:cNvGrpSpPr>
                  <a:grpSpLocks/>
                </p:cNvGrpSpPr>
                <p:nvPr/>
              </p:nvGrpSpPr>
              <p:grpSpPr bwMode="auto">
                <a:xfrm>
                  <a:off x="1637" y="2611"/>
                  <a:ext cx="2072" cy="1375"/>
                  <a:chOff x="1637" y="2611"/>
                  <a:chExt cx="2072" cy="1375"/>
                </a:xfrm>
              </p:grpSpPr>
              <p:sp>
                <p:nvSpPr>
                  <p:cNvPr id="6154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7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2913" y="3127"/>
                    <a:ext cx="794" cy="725"/>
                    <a:chOff x="5000" y="7551"/>
                    <a:chExt cx="794" cy="725"/>
                  </a:xfrm>
                </p:grpSpPr>
                <p:grpSp>
                  <p:nvGrpSpPr>
                    <p:cNvPr id="18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65" y="7551"/>
                      <a:ext cx="702" cy="725"/>
                      <a:chOff x="5065" y="7551"/>
                      <a:chExt cx="702" cy="725"/>
                    </a:xfrm>
                  </p:grpSpPr>
                  <p:sp>
                    <p:nvSpPr>
                      <p:cNvPr id="615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65" y="7551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5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59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0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9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1877" y="2611"/>
                    <a:ext cx="1096" cy="793"/>
                    <a:chOff x="9377" y="4840"/>
                    <a:chExt cx="1130" cy="793"/>
                  </a:xfrm>
                </p:grpSpPr>
                <p:grpSp>
                  <p:nvGrpSpPr>
                    <p:cNvPr id="20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79" y="4840"/>
                      <a:ext cx="608" cy="530"/>
                      <a:chOff x="9779" y="4840"/>
                      <a:chExt cx="608" cy="530"/>
                    </a:xfrm>
                  </p:grpSpPr>
                  <p:sp>
                    <p:nvSpPr>
                      <p:cNvPr id="6163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88" y="4840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64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6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7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6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0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2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1" name="Group 29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6174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5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2" name="Group 32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6177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8" name="Line 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6179" name="Text Box 35"/>
            <p:cNvSpPr txBox="1">
              <a:spLocks noChangeArrowheads="1"/>
            </p:cNvSpPr>
            <p:nvPr/>
          </p:nvSpPr>
          <p:spPr bwMode="auto">
            <a:xfrm>
              <a:off x="8247" y="9017"/>
              <a:ext cx="901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0" name="Text Box 36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Рамка 49"/>
          <p:cNvSpPr/>
          <p:nvPr/>
        </p:nvSpPr>
        <p:spPr>
          <a:xfrm>
            <a:off x="2857300" y="3429000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29224" y="6457890"/>
            <a:ext cx="37147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ср3Б      вариант1-4 З№1,2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9" grpId="0"/>
      <p:bldP spid="10" grpId="0"/>
      <p:bldP spid="11" grpId="0"/>
      <p:bldP spid="12" grpId="0"/>
      <p:bldP spid="5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429224" y="6457890"/>
            <a:ext cx="37147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ср3Б      вариант1-4 </a:t>
            </a: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З№3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663371" y="2143117"/>
            <a:ext cx="176575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0" y="-24"/>
            <a:ext cx="9144000" cy="20621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Электропоезд при движении со скоростью 54 км/ч потребляет мощность 9000 кВт. КПД электродвигателей 80 %. Определить силу тяги, развиваемую электродвигателями.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6643702" y="4143380"/>
            <a:ext cx="15716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  <p:bldP spid="3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2" descr="K:\Физика (предмет)\ppsRZ2\Марон0004.jpg"/>
          <p:cNvPicPr>
            <a:picLocks noChangeAspect="1" noChangeArrowheads="1"/>
          </p:cNvPicPr>
          <p:nvPr/>
        </p:nvPicPr>
        <p:blipFill>
          <a:blip r:embed="rId2" cstate="print"/>
          <a:srcRect l="11352" t="16544" r="11856" b="6249"/>
          <a:stretch>
            <a:fillRect/>
          </a:stretch>
        </p:blipFill>
        <p:spPr bwMode="auto">
          <a:xfrm>
            <a:off x="0" y="0"/>
            <a:ext cx="91809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214810" y="0"/>
            <a:ext cx="642942" cy="685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Какое сопротивление имеет реостат, изготовленный из нихромовой проволоки площадью сечения 0,8 мм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длиной 5 м?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25347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65274" y="1383200"/>
            <a:ext cx="1428760" cy="992503"/>
            <a:chOff x="7358082" y="1747525"/>
            <a:chExt cx="1428760" cy="99250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2071678"/>
            <a:ext cx="1571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14620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,8мм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3429000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6071751" y="904536"/>
            <a:ext cx="2815436" cy="2453027"/>
            <a:chOff x="1469" y="2672"/>
            <a:chExt cx="2072" cy="1452"/>
          </a:xfrm>
        </p:grpSpPr>
        <p:sp>
          <p:nvSpPr>
            <p:cNvPr id="17" name="Rectangle 4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1469" y="2672"/>
              <a:ext cx="2072" cy="1452"/>
              <a:chOff x="1637" y="2672"/>
              <a:chExt cx="2072" cy="1452"/>
            </a:xfrm>
          </p:grpSpPr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7"/>
              <p:cNvGrpSpPr>
                <a:grpSpLocks/>
              </p:cNvGrpSpPr>
              <p:nvPr/>
            </p:nvGrpSpPr>
            <p:grpSpPr bwMode="auto">
              <a:xfrm>
                <a:off x="1637" y="2672"/>
                <a:ext cx="2072" cy="1314"/>
                <a:chOff x="1637" y="2672"/>
                <a:chExt cx="2072" cy="1314"/>
              </a:xfrm>
            </p:grpSpPr>
            <p:sp>
              <p:nvSpPr>
                <p:cNvPr id="27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9"/>
                <p:cNvGrpSpPr>
                  <a:grpSpLocks/>
                </p:cNvGrpSpPr>
                <p:nvPr/>
              </p:nvGrpSpPr>
              <p:grpSpPr bwMode="auto">
                <a:xfrm>
                  <a:off x="2913" y="3172"/>
                  <a:ext cx="794" cy="725"/>
                  <a:chOff x="5000" y="7596"/>
                  <a:chExt cx="794" cy="725"/>
                </a:xfrm>
              </p:grpSpPr>
              <p:grpSp>
                <p:nvGrpSpPr>
                  <p:cNvPr id="1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5074" y="7596"/>
                    <a:ext cx="702" cy="725"/>
                    <a:chOff x="5074" y="7596"/>
                    <a:chExt cx="702" cy="725"/>
                  </a:xfrm>
                </p:grpSpPr>
                <p:sp>
                  <p:nvSpPr>
                    <p:cNvPr id="44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4" y="7596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2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0" name="Group 15"/>
                <p:cNvGrpSpPr>
                  <a:grpSpLocks/>
                </p:cNvGrpSpPr>
                <p:nvPr/>
              </p:nvGrpSpPr>
              <p:grpSpPr bwMode="auto">
                <a:xfrm>
                  <a:off x="1877" y="2672"/>
                  <a:ext cx="1096" cy="732"/>
                  <a:chOff x="9377" y="4901"/>
                  <a:chExt cx="1130" cy="732"/>
                </a:xfrm>
              </p:grpSpPr>
              <p:grpSp>
                <p:nvGrpSpPr>
                  <p:cNvPr id="21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9739" y="4901"/>
                    <a:ext cx="449" cy="381"/>
                    <a:chOff x="9739" y="4901"/>
                    <a:chExt cx="449" cy="381"/>
                  </a:xfrm>
                </p:grpSpPr>
                <p:sp>
                  <p:nvSpPr>
                    <p:cNvPr id="39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39" y="4901"/>
                      <a:ext cx="449" cy="38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9377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0495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0" name="Line 23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Line 24"/>
                <p:cNvSpPr>
                  <a:spLocks noChangeShapeType="1"/>
                </p:cNvSpPr>
                <p:nvPr/>
              </p:nvSpPr>
              <p:spPr bwMode="auto">
                <a:xfrm>
                  <a:off x="1647" y="3398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637" y="3973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2" name="Group 27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25" name="Oval 2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8" name="Group 30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23" name="Oval 3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9" name="Группа 45"/>
          <p:cNvGrpSpPr/>
          <p:nvPr/>
        </p:nvGrpSpPr>
        <p:grpSpPr>
          <a:xfrm>
            <a:off x="3400086" y="997115"/>
            <a:ext cx="2000264" cy="1367756"/>
            <a:chOff x="3857620" y="2214554"/>
            <a:chExt cx="2000264" cy="1367756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4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" name="Группа 51"/>
          <p:cNvGrpSpPr/>
          <p:nvPr/>
        </p:nvGrpSpPr>
        <p:grpSpPr>
          <a:xfrm>
            <a:off x="2738362" y="2282603"/>
            <a:ext cx="2619456" cy="1360711"/>
            <a:chOff x="3857620" y="2143116"/>
            <a:chExt cx="2619456" cy="136071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Группа 60"/>
            <p:cNvGrpSpPr/>
            <p:nvPr/>
          </p:nvGrpSpPr>
          <p:grpSpPr>
            <a:xfrm>
              <a:off x="4572000" y="2143116"/>
              <a:ext cx="1905076" cy="1360711"/>
              <a:chOff x="7215206" y="2568355"/>
              <a:chExt cx="1905076" cy="1360711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215206" y="2568355"/>
                <a:ext cx="15716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35808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,8мм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 flipV="1">
                <a:off x="7358082" y="3282735"/>
                <a:ext cx="1428760" cy="339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Прямоугольник 57"/>
          <p:cNvSpPr/>
          <p:nvPr/>
        </p:nvSpPr>
        <p:spPr>
          <a:xfrm>
            <a:off x="0" y="6211669"/>
            <a:ext cx="242886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№2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-2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68263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Линия электропередачи имеет длину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км, площадь поперечного сечения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алюминиевой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токоведущей жилы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 мм</a:t>
            </a:r>
            <a:r>
              <a:rPr kumimoji="0" lang="ru-RU" sz="2400" b="1" u="none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сила тока в ней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50А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Определите падение напряжения на линии. 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71612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4558352" y="5827398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1857356" y="1445582"/>
            <a:ext cx="1428760" cy="992503"/>
            <a:chOff x="7358082" y="1747525"/>
            <a:chExt cx="1428760" cy="992503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2285992"/>
            <a:ext cx="33575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000372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00313" y="1071546"/>
            <a:ext cx="2786529" cy="2500330"/>
            <a:chOff x="7909" y="8280"/>
            <a:chExt cx="2261" cy="1480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20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3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47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8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6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23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42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3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9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28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5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26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6286512" y="2477152"/>
            <a:ext cx="1516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74,7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929058" y="1357298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786314" y="1357298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3643314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57"/>
          <p:cNvGrpSpPr/>
          <p:nvPr/>
        </p:nvGrpSpPr>
        <p:grpSpPr>
          <a:xfrm>
            <a:off x="3857620" y="2143116"/>
            <a:ext cx="2000264" cy="1367756"/>
            <a:chOff x="3857620" y="2214554"/>
            <a:chExt cx="2000264" cy="136775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Группа 58"/>
          <p:cNvGrpSpPr/>
          <p:nvPr/>
        </p:nvGrpSpPr>
        <p:grpSpPr>
          <a:xfrm>
            <a:off x="2428860" y="3282735"/>
            <a:ext cx="3786214" cy="1360711"/>
            <a:chOff x="3857620" y="2143116"/>
            <a:chExt cx="3786214" cy="1360711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Группа 60"/>
            <p:cNvGrpSpPr/>
            <p:nvPr/>
          </p:nvGrpSpPr>
          <p:grpSpPr>
            <a:xfrm>
              <a:off x="4572000" y="2143116"/>
              <a:ext cx="3071834" cy="1360711"/>
              <a:chOff x="7215206" y="2568355"/>
              <a:chExt cx="3071834" cy="1360711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7215206" y="2568355"/>
                <a:ext cx="30718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0,028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×400000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773902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150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 flipV="1">
                <a:off x="7429520" y="3282735"/>
                <a:ext cx="2571768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Прямоугольник 65"/>
          <p:cNvSpPr/>
          <p:nvPr/>
        </p:nvSpPr>
        <p:spPr>
          <a:xfrm>
            <a:off x="428596" y="4643446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14414" y="4643446"/>
            <a:ext cx="32861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50А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74,7</a:t>
            </a:r>
            <a:r>
              <a:rPr lang="ru-RU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4429124" y="4643446"/>
            <a:ext cx="1714512" cy="75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0" y="5805264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падение напряжения на этой линии составит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11,2кВ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786710" y="0"/>
            <a:ext cx="135732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№2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86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92229E-6 L 0.31563 -0.52521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-2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09" grpId="0"/>
      <p:bldP spid="3" grpId="0"/>
      <p:bldP spid="13" grpId="0"/>
      <p:bldP spid="14" grpId="0"/>
      <p:bldP spid="49" grpId="0"/>
      <p:bldP spid="50" grpId="0" animBg="1"/>
      <p:bldP spid="51" grpId="0" animBg="1"/>
      <p:bldP spid="52" grpId="0" animBg="1"/>
      <p:bldP spid="66" grpId="0" animBg="1"/>
      <p:bldP spid="67" grpId="0" animBg="1"/>
      <p:bldP spid="68" grpId="0"/>
      <p:bldP spid="68" grpId="1"/>
      <p:bldP spid="6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246221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сопротивление проводника, если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1,1 Ом×мм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(запишите численное значение)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428596" y="2071678"/>
          <a:ext cx="2530947" cy="1143008"/>
        </p:xfrm>
        <a:graphic>
          <a:graphicData uri="http://schemas.openxmlformats.org/presentationml/2006/ole">
            <p:oleObj spid="_x0000_s49154" name="Формула" r:id="rId7" imgW="469696" imgH="393529" progId="Equation.3">
              <p:embed/>
            </p:oleObj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2786050" y="2000240"/>
            <a:ext cx="2428892" cy="1367756"/>
            <a:chOff x="214282" y="3204252"/>
            <a:chExt cx="2060878" cy="136775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4"/>
            <p:cNvGrpSpPr/>
            <p:nvPr/>
          </p:nvGrpSpPr>
          <p:grpSpPr>
            <a:xfrm>
              <a:off x="768468" y="3204252"/>
              <a:ext cx="1506692" cy="1367756"/>
              <a:chOff x="7055012" y="2639793"/>
              <a:chExt cx="1506692" cy="1367756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7055012" y="2639793"/>
                <a:ext cx="15066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1,1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Прямоугольник 9"/>
          <p:cNvSpPr/>
          <p:nvPr/>
        </p:nvSpPr>
        <p:spPr>
          <a:xfrm rot="20896402">
            <a:off x="5488090" y="2180717"/>
            <a:ext cx="1854995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5,5 Ом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11669"/>
            <a:ext cx="242886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№2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91179"/>
            <a:ext cx="6286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 определите показания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амперметра и общее сопротивление в электрической цепи,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2928958" y="2000240"/>
            <a:ext cx="6715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амперметра и общее сопротивление электрической  цепи, 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3571876"/>
            <a:ext cx="70008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схеме,  определите показания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амперметра и сопротивление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       если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3643370" y="5500702"/>
            <a:ext cx="58578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вольтметра, если R1=3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R2 = 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6000760" y="-24"/>
            <a:ext cx="3143272" cy="1957382"/>
            <a:chOff x="6000760" y="-24"/>
            <a:chExt cx="3143272" cy="1957382"/>
          </a:xfrm>
        </p:grpSpPr>
        <p:pic>
          <p:nvPicPr>
            <p:cNvPr id="18450" name="Рисунок 4"/>
            <p:cNvPicPr>
              <a:picLocks noChangeAspect="1" noChangeArrowheads="1"/>
            </p:cNvPicPr>
            <p:nvPr/>
          </p:nvPicPr>
          <p:blipFill>
            <a:blip r:embed="rId8" cstate="print"/>
            <a:srcRect l="3439"/>
            <a:stretch>
              <a:fillRect/>
            </a:stretch>
          </p:blipFill>
          <p:spPr bwMode="auto">
            <a:xfrm>
              <a:off x="6000760" y="-24"/>
              <a:ext cx="3143272" cy="195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500826" y="128586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580770" y="1268589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" name="Группа 35"/>
          <p:cNvGrpSpPr/>
          <p:nvPr/>
        </p:nvGrpSpPr>
        <p:grpSpPr>
          <a:xfrm>
            <a:off x="-142908" y="1857364"/>
            <a:ext cx="3143273" cy="1714512"/>
            <a:chOff x="-142908" y="1857364"/>
            <a:chExt cx="3143273" cy="1714512"/>
          </a:xfrm>
        </p:grpSpPr>
        <p:pic>
          <p:nvPicPr>
            <p:cNvPr id="18451" name="Рисунок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42908" y="1857364"/>
              <a:ext cx="3143273" cy="1714512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71406" y="2928934"/>
              <a:ext cx="941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85918" y="298823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4" name="Группа 37"/>
          <p:cNvGrpSpPr/>
          <p:nvPr/>
        </p:nvGrpSpPr>
        <p:grpSpPr>
          <a:xfrm>
            <a:off x="6351647" y="3500438"/>
            <a:ext cx="2792353" cy="1643074"/>
            <a:chOff x="6351647" y="3500438"/>
            <a:chExt cx="2792353" cy="1643074"/>
          </a:xfrm>
        </p:grpSpPr>
        <p:pic>
          <p:nvPicPr>
            <p:cNvPr id="18457" name="Рисунок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51647" y="3500438"/>
              <a:ext cx="2792353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Прямоугольник 36"/>
            <p:cNvSpPr/>
            <p:nvPr/>
          </p:nvSpPr>
          <p:spPr>
            <a:xfrm>
              <a:off x="6735099" y="3897534"/>
              <a:ext cx="6864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000" dirty="0"/>
            </a:p>
          </p:txBody>
        </p:sp>
      </p:grpSp>
      <p:grpSp>
        <p:nvGrpSpPr>
          <p:cNvPr id="6" name="Группа 40"/>
          <p:cNvGrpSpPr/>
          <p:nvPr/>
        </p:nvGrpSpPr>
        <p:grpSpPr>
          <a:xfrm>
            <a:off x="-142908" y="5000636"/>
            <a:ext cx="3618174" cy="1857364"/>
            <a:chOff x="-142908" y="5000636"/>
            <a:chExt cx="3618174" cy="1857364"/>
          </a:xfrm>
        </p:grpSpPr>
        <p:pic>
          <p:nvPicPr>
            <p:cNvPr id="18455" name="Рисунок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142908" y="5000636"/>
              <a:ext cx="3618174" cy="185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1071538" y="5524842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143108" y="5563766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382323" y="642918"/>
            <a:ext cx="7143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452574" y="443072"/>
            <a:ext cx="905640" cy="843265"/>
            <a:chOff x="9385" y="4917"/>
            <a:chExt cx="1129" cy="759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85985" y="2385948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 rot="10800000">
            <a:off x="1214414" y="2937308"/>
            <a:ext cx="905640" cy="843265"/>
            <a:chOff x="9385" y="4917"/>
            <a:chExt cx="1129" cy="759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5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428728" y="3429000"/>
            <a:ext cx="5715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158" y="3286124"/>
            <a:ext cx="64294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67182" y="5953470"/>
            <a:ext cx="7143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3,5В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1071538" y="4714884"/>
            <a:ext cx="905640" cy="843265"/>
            <a:chOff x="9385" y="4917"/>
            <a:chExt cx="1129" cy="759"/>
          </a:xfrm>
        </p:grpSpPr>
        <p:grpSp>
          <p:nvGrpSpPr>
            <p:cNvPr id="12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36"/>
              <p:cNvSpPr txBox="1">
                <a:spLocks noChangeArrowheads="1"/>
              </p:cNvSpPr>
              <p:nvPr/>
            </p:nvSpPr>
            <p:spPr bwMode="auto">
              <a:xfrm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1,5В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2071670" y="4699118"/>
            <a:ext cx="905640" cy="843265"/>
            <a:chOff x="9385" y="4917"/>
            <a:chExt cx="1129" cy="759"/>
          </a:xfrm>
        </p:grpSpPr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69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500958" y="3413234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86776" y="3357562"/>
            <a:ext cx="8572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29454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13-2,3,4,5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3" grpId="0"/>
      <p:bldP spid="18454" grpId="0"/>
      <p:bldP spid="18456" grpId="0"/>
      <p:bldP spid="18460" grpId="0"/>
      <p:bldP spid="23" grpId="0" animBg="1"/>
      <p:bldP spid="43" grpId="0" animBg="1"/>
      <p:bldP spid="52" grpId="0" animBg="1"/>
      <p:bldP spid="53" grpId="0" animBg="1"/>
      <p:bldP spid="54" grpId="0" animBg="1"/>
      <p:bldP spid="71" grpId="0" animBg="1"/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0" y="135729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121697" y="1398347"/>
            <a:ext cx="3144047" cy="673331"/>
            <a:chOff x="5458" y="3716"/>
            <a:chExt cx="2903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4" y="3716"/>
              <a:ext cx="2067" cy="522"/>
              <a:chOff x="1778" y="3539"/>
              <a:chExt cx="1622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94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88" name="Oval 32"/>
                <p:cNvSpPr>
                  <a:spLocks noChangeArrowheads="1"/>
                </p:cNvSpPr>
                <p:nvPr/>
              </p:nvSpPr>
              <p:spPr bwMode="auto">
                <a:xfrm>
                  <a:off x="9775" y="4917"/>
                  <a:ext cx="401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89" name="Line 33"/>
              <p:cNvSpPr>
                <a:spLocks noChangeShapeType="1"/>
              </p:cNvSpPr>
              <p:nvPr/>
            </p:nvSpPr>
            <p:spPr bwMode="auto">
              <a:xfrm>
                <a:off x="2122" y="3681"/>
                <a:ext cx="1278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5786" y="12144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5786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4480" y="7143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4072728" y="129569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4072728" y="19280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785918" y="2357430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7341518" y="0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0"/>
            <a:ext cx="3348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смешенное соединение</a:t>
            </a:r>
            <a:endParaRPr lang="ru-RU" sz="2400" dirty="0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71406" y="3357562"/>
            <a:ext cx="1593706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156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6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87070" y="928670"/>
            <a:ext cx="1740377" cy="673331"/>
            <a:chOff x="1143" y="3539"/>
            <a:chExt cx="1256" cy="37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11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Text Box 13"/>
          <p:cNvSpPr txBox="1">
            <a:spLocks noChangeArrowheads="1"/>
          </p:cNvSpPr>
          <p:nvPr/>
        </p:nvSpPr>
        <p:spPr bwMode="auto">
          <a:xfrm>
            <a:off x="1142976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 Box 13"/>
          <p:cNvSpPr txBox="1">
            <a:spLocks noChangeArrowheads="1"/>
          </p:cNvSpPr>
          <p:nvPr/>
        </p:nvSpPr>
        <p:spPr bwMode="auto">
          <a:xfrm>
            <a:off x="3786182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 rot="5400000" flipH="1" flipV="1">
            <a:off x="4501356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 flipH="1" flipV="1">
            <a:off x="4470862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00694" y="571480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5500694" y="1472878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572132" y="2214554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509284" y="2799706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 flipH="1" flipV="1">
            <a:off x="6501620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6518466" y="199624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>
            <a:off x="7072330" y="185736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57"/>
          <p:cNvGrpSpPr/>
          <p:nvPr/>
        </p:nvGrpSpPr>
        <p:grpSpPr>
          <a:xfrm>
            <a:off x="-32" y="4643446"/>
            <a:ext cx="3071834" cy="1000132"/>
            <a:chOff x="285909" y="5214950"/>
            <a:chExt cx="2928958" cy="1018405"/>
          </a:xfrm>
        </p:grpSpPr>
        <p:sp>
          <p:nvSpPr>
            <p:cNvPr id="15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61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6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4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64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72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13" name="Группа 182"/>
          <p:cNvGrpSpPr/>
          <p:nvPr/>
        </p:nvGrpSpPr>
        <p:grpSpPr>
          <a:xfrm>
            <a:off x="1643042" y="3429000"/>
            <a:ext cx="4599661" cy="535491"/>
            <a:chOff x="3901429" y="3465013"/>
            <a:chExt cx="4599661" cy="535491"/>
          </a:xfrm>
        </p:grpSpPr>
        <p:grpSp>
          <p:nvGrpSpPr>
            <p:cNvPr id="14" name="Группа 179"/>
            <p:cNvGrpSpPr/>
            <p:nvPr/>
          </p:nvGrpSpPr>
          <p:grpSpPr>
            <a:xfrm>
              <a:off x="3901429" y="3465013"/>
              <a:ext cx="4599661" cy="535491"/>
              <a:chOff x="3901429" y="3465013"/>
              <a:chExt cx="2527867" cy="249739"/>
            </a:xfrm>
          </p:grpSpPr>
          <p:sp>
            <p:nvSpPr>
              <p:cNvPr id="175" name="Line 22"/>
              <p:cNvSpPr>
                <a:spLocks noChangeShapeType="1"/>
              </p:cNvSpPr>
              <p:nvPr/>
            </p:nvSpPr>
            <p:spPr bwMode="auto">
              <a:xfrm flipH="1">
                <a:off x="3901429" y="3581065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Rectangle 24"/>
              <p:cNvSpPr>
                <a:spLocks noChangeArrowheads="1"/>
              </p:cNvSpPr>
              <p:nvPr/>
            </p:nvSpPr>
            <p:spPr bwMode="auto">
              <a:xfrm>
                <a:off x="4149099" y="3477409"/>
                <a:ext cx="698559" cy="237343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3594790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Rectangle 24"/>
              <p:cNvSpPr>
                <a:spLocks noChangeArrowheads="1"/>
              </p:cNvSpPr>
              <p:nvPr/>
            </p:nvSpPr>
            <p:spPr bwMode="auto">
              <a:xfrm>
                <a:off x="5292107" y="3465013"/>
                <a:ext cx="698559" cy="237343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6005828" y="3582394"/>
                <a:ext cx="423468" cy="14189"/>
              </a:xfrm>
              <a:prstGeom prst="lin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1" name="Text Box 13"/>
            <p:cNvSpPr txBox="1">
              <a:spLocks noChangeArrowheads="1"/>
            </p:cNvSpPr>
            <p:nvPr/>
          </p:nvSpPr>
          <p:spPr bwMode="auto">
            <a:xfrm>
              <a:off x="4302761" y="3536451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Text Box 13"/>
            <p:cNvSpPr txBox="1">
              <a:spLocks noChangeArrowheads="1"/>
            </p:cNvSpPr>
            <p:nvPr/>
          </p:nvSpPr>
          <p:spPr bwMode="auto">
            <a:xfrm>
              <a:off x="6330321" y="3500438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1071538" y="5786454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90" name="Rectangle 1"/>
          <p:cNvSpPr>
            <a:spLocks noChangeArrowheads="1"/>
          </p:cNvSpPr>
          <p:nvPr/>
        </p:nvSpPr>
        <p:spPr bwMode="auto">
          <a:xfrm>
            <a:off x="4854570" y="423309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200"/>
          <p:cNvGrpSpPr/>
          <p:nvPr/>
        </p:nvGrpSpPr>
        <p:grpSpPr>
          <a:xfrm>
            <a:off x="4215020" y="4014152"/>
            <a:ext cx="870694" cy="1000132"/>
            <a:chOff x="4143372" y="4000504"/>
            <a:chExt cx="870694" cy="1000132"/>
          </a:xfrm>
        </p:grpSpPr>
        <p:sp>
          <p:nvSpPr>
            <p:cNvPr id="18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9"/>
          <p:cNvGrpSpPr/>
          <p:nvPr/>
        </p:nvGrpSpPr>
        <p:grpSpPr>
          <a:xfrm>
            <a:off x="5182282" y="3988217"/>
            <a:ext cx="994014" cy="1012419"/>
            <a:chOff x="5143504" y="4000504"/>
            <a:chExt cx="994014" cy="1012419"/>
          </a:xfrm>
        </p:grpSpPr>
        <p:sp>
          <p:nvSpPr>
            <p:cNvPr id="19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7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8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01"/>
          <p:cNvGrpSpPr/>
          <p:nvPr/>
        </p:nvGrpSpPr>
        <p:grpSpPr>
          <a:xfrm>
            <a:off x="6143636" y="4000504"/>
            <a:ext cx="994014" cy="1012419"/>
            <a:chOff x="5143504" y="4000504"/>
            <a:chExt cx="994014" cy="1012419"/>
          </a:xfrm>
        </p:grpSpPr>
        <p:sp>
          <p:nvSpPr>
            <p:cNvPr id="2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207"/>
          <p:cNvGrpSpPr/>
          <p:nvPr/>
        </p:nvGrpSpPr>
        <p:grpSpPr>
          <a:xfrm>
            <a:off x="7000892" y="3983658"/>
            <a:ext cx="994014" cy="1012419"/>
            <a:chOff x="5143504" y="4000504"/>
            <a:chExt cx="994014" cy="1012419"/>
          </a:xfrm>
        </p:grpSpPr>
        <p:sp>
          <p:nvSpPr>
            <p:cNvPr id="2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2" name="Группа 215"/>
          <p:cNvGrpSpPr/>
          <p:nvPr/>
        </p:nvGrpSpPr>
        <p:grpSpPr>
          <a:xfrm>
            <a:off x="7871796" y="3970010"/>
            <a:ext cx="785818" cy="1012419"/>
            <a:chOff x="5143504" y="4000504"/>
            <a:chExt cx="785818" cy="1012419"/>
          </a:xfrm>
        </p:grpSpPr>
        <p:sp>
          <p:nvSpPr>
            <p:cNvPr id="21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45"/>
          <p:cNvGrpSpPr/>
          <p:nvPr/>
        </p:nvGrpSpPr>
        <p:grpSpPr>
          <a:xfrm>
            <a:off x="4214810" y="5027932"/>
            <a:ext cx="4359942" cy="1044274"/>
            <a:chOff x="4214810" y="5027932"/>
            <a:chExt cx="4359942" cy="1044274"/>
          </a:xfrm>
        </p:grpSpPr>
        <p:grpSp>
          <p:nvGrpSpPr>
            <p:cNvPr id="24" name="Группа 219"/>
            <p:cNvGrpSpPr/>
            <p:nvPr/>
          </p:nvGrpSpPr>
          <p:grpSpPr>
            <a:xfrm>
              <a:off x="4214810" y="5072074"/>
              <a:ext cx="870694" cy="1000132"/>
              <a:chOff x="4143372" y="4000504"/>
              <a:chExt cx="870694" cy="1000132"/>
            </a:xfrm>
          </p:grpSpPr>
          <p:sp>
            <p:nvSpPr>
              <p:cNvPr id="221" name="Line 6"/>
              <p:cNvSpPr>
                <a:spLocks noChangeShapeType="1"/>
              </p:cNvSpPr>
              <p:nvPr/>
            </p:nvSpPr>
            <p:spPr bwMode="auto">
              <a:xfrm flipH="1">
                <a:off x="4214809" y="448446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 Box 10"/>
              <p:cNvSpPr txBox="1">
                <a:spLocks noChangeArrowheads="1"/>
              </p:cNvSpPr>
              <p:nvPr/>
            </p:nvSpPr>
            <p:spPr bwMode="auto">
              <a:xfrm>
                <a:off x="4286059" y="4000504"/>
                <a:ext cx="428817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 Box 11"/>
              <p:cNvSpPr txBox="1">
                <a:spLocks noChangeArrowheads="1"/>
              </p:cNvSpPr>
              <p:nvPr/>
            </p:nvSpPr>
            <p:spPr bwMode="auto">
              <a:xfrm>
                <a:off x="4143372" y="4429132"/>
                <a:ext cx="87069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СД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23"/>
            <p:cNvGrpSpPr/>
            <p:nvPr/>
          </p:nvGrpSpPr>
          <p:grpSpPr>
            <a:xfrm>
              <a:off x="5253321" y="5046139"/>
              <a:ext cx="922765" cy="1012419"/>
              <a:chOff x="5214753" y="4000504"/>
              <a:chExt cx="922765" cy="1012419"/>
            </a:xfrm>
          </p:grpSpPr>
          <p:sp>
            <p:nvSpPr>
              <p:cNvPr id="225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225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9250" y="4441419"/>
                  <a:ext cx="3900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7" name="Группа 229"/>
            <p:cNvGrpSpPr/>
            <p:nvPr/>
          </p:nvGrpSpPr>
          <p:grpSpPr>
            <a:xfrm>
              <a:off x="6214675" y="5058426"/>
              <a:ext cx="922765" cy="1012419"/>
              <a:chOff x="5214753" y="4000504"/>
              <a:chExt cx="922765" cy="1012419"/>
            </a:xfrm>
          </p:grpSpPr>
          <p:sp>
            <p:nvSpPr>
              <p:cNvPr id="231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8" name="Группа 231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3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286380" y="4441419"/>
                  <a:ext cx="50027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9" name="Группа 235"/>
            <p:cNvGrpSpPr/>
            <p:nvPr/>
          </p:nvGrpSpPr>
          <p:grpSpPr>
            <a:xfrm>
              <a:off x="7099227" y="5059787"/>
              <a:ext cx="922765" cy="1012419"/>
              <a:chOff x="5242049" y="4073303"/>
              <a:chExt cx="922765" cy="1012419"/>
            </a:xfrm>
          </p:grpSpPr>
          <p:sp>
            <p:nvSpPr>
              <p:cNvPr id="237" name="Rectangle 1"/>
              <p:cNvSpPr>
                <a:spLocks noChangeArrowheads="1"/>
              </p:cNvSpPr>
              <p:nvPr/>
            </p:nvSpPr>
            <p:spPr bwMode="auto">
              <a:xfrm>
                <a:off x="5774964" y="4287683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0" name="Группа 237"/>
              <p:cNvGrpSpPr/>
              <p:nvPr/>
            </p:nvGrpSpPr>
            <p:grpSpPr>
              <a:xfrm>
                <a:off x="5242049" y="4073303"/>
                <a:ext cx="577325" cy="1012419"/>
                <a:chOff x="5242049" y="4073303"/>
                <a:chExt cx="577325" cy="1012419"/>
              </a:xfrm>
            </p:grpSpPr>
            <p:sp>
              <p:nvSpPr>
                <p:cNvPr id="2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42049" y="4573369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73948" y="4073303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3676" y="4514218"/>
                  <a:ext cx="47298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2D4D1B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1" name="Группа 241"/>
            <p:cNvGrpSpPr/>
            <p:nvPr/>
          </p:nvGrpSpPr>
          <p:grpSpPr>
            <a:xfrm>
              <a:off x="7997427" y="5027932"/>
              <a:ext cx="577325" cy="1012419"/>
              <a:chOff x="5282993" y="4041448"/>
              <a:chExt cx="577325" cy="1012419"/>
            </a:xfrm>
          </p:grpSpPr>
          <p:sp>
            <p:nvSpPr>
              <p:cNvPr id="243" name="Line 6"/>
              <p:cNvSpPr>
                <a:spLocks noChangeShapeType="1"/>
              </p:cNvSpPr>
              <p:nvPr/>
            </p:nvSpPr>
            <p:spPr bwMode="auto">
              <a:xfrm flipH="1">
                <a:off x="5282993" y="4541514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Text Box 10"/>
              <p:cNvSpPr txBox="1">
                <a:spLocks noChangeArrowheads="1"/>
              </p:cNvSpPr>
              <p:nvPr/>
            </p:nvSpPr>
            <p:spPr bwMode="auto">
              <a:xfrm>
                <a:off x="5314892" y="4041448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Text Box 11"/>
              <p:cNvSpPr txBox="1">
                <a:spLocks noChangeArrowheads="1"/>
              </p:cNvSpPr>
              <p:nvPr/>
            </p:nvSpPr>
            <p:spPr bwMode="auto">
              <a:xfrm>
                <a:off x="5354620" y="4482363"/>
                <a:ext cx="4320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7" name="Rectangle 1"/>
          <p:cNvSpPr>
            <a:spLocks noChangeArrowheads="1"/>
          </p:cNvSpPr>
          <p:nvPr/>
        </p:nvSpPr>
        <p:spPr bwMode="auto">
          <a:xfrm>
            <a:off x="4857752" y="528638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8" name="Text Box 11"/>
          <p:cNvSpPr txBox="1">
            <a:spLocks noChangeArrowheads="1"/>
          </p:cNvSpPr>
          <p:nvPr/>
        </p:nvSpPr>
        <p:spPr bwMode="auto">
          <a:xfrm>
            <a:off x="4143372" y="592933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9" name="Text Box 11"/>
          <p:cNvSpPr txBox="1">
            <a:spLocks noChangeArrowheads="1"/>
          </p:cNvSpPr>
          <p:nvPr/>
        </p:nvSpPr>
        <p:spPr bwMode="auto">
          <a:xfrm>
            <a:off x="5000628" y="595982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0" name="Text Box 11"/>
          <p:cNvSpPr txBox="1">
            <a:spLocks noChangeArrowheads="1"/>
          </p:cNvSpPr>
          <p:nvPr/>
        </p:nvSpPr>
        <p:spPr bwMode="auto">
          <a:xfrm>
            <a:off x="5143504" y="6143644"/>
            <a:ext cx="85725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1" name="Text Box 11"/>
          <p:cNvSpPr txBox="1">
            <a:spLocks noChangeArrowheads="1"/>
          </p:cNvSpPr>
          <p:nvPr/>
        </p:nvSpPr>
        <p:spPr bwMode="auto">
          <a:xfrm>
            <a:off x="7429520" y="328612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2" name="Text Box 11"/>
          <p:cNvSpPr txBox="1">
            <a:spLocks noChangeArrowheads="1"/>
          </p:cNvSpPr>
          <p:nvPr/>
        </p:nvSpPr>
        <p:spPr bwMode="auto">
          <a:xfrm>
            <a:off x="8171196" y="335756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2357422" y="2857496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4" name="Text Box 11"/>
          <p:cNvSpPr txBox="1">
            <a:spLocks noChangeArrowheads="1"/>
          </p:cNvSpPr>
          <p:nvPr/>
        </p:nvSpPr>
        <p:spPr bwMode="auto">
          <a:xfrm>
            <a:off x="2428860" y="2928934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5" name="Text Box 11"/>
          <p:cNvSpPr txBox="1">
            <a:spLocks noChangeArrowheads="1"/>
          </p:cNvSpPr>
          <p:nvPr/>
        </p:nvSpPr>
        <p:spPr bwMode="auto">
          <a:xfrm>
            <a:off x="4500562" y="2928934"/>
            <a:ext cx="571504" cy="50006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 Box 11"/>
          <p:cNvSpPr txBox="1">
            <a:spLocks noChangeArrowheads="1"/>
          </p:cNvSpPr>
          <p:nvPr/>
        </p:nvSpPr>
        <p:spPr bwMode="auto">
          <a:xfrm>
            <a:off x="4572000" y="3000372"/>
            <a:ext cx="50006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3" name="Rectangle 46"/>
          <p:cNvSpPr>
            <a:spLocks noChangeArrowheads="1"/>
          </p:cNvSpPr>
          <p:nvPr/>
        </p:nvSpPr>
        <p:spPr bwMode="auto">
          <a:xfrm>
            <a:off x="8501091" y="1500174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138"/>
          <p:cNvGrpSpPr/>
          <p:nvPr/>
        </p:nvGrpSpPr>
        <p:grpSpPr>
          <a:xfrm>
            <a:off x="142844" y="428604"/>
            <a:ext cx="8458590" cy="2772434"/>
            <a:chOff x="142844" y="428604"/>
            <a:chExt cx="8458590" cy="2772434"/>
          </a:xfrm>
        </p:grpSpPr>
        <p:grpSp>
          <p:nvGrpSpPr>
            <p:cNvPr id="33" name="Группа 137"/>
            <p:cNvGrpSpPr/>
            <p:nvPr/>
          </p:nvGrpSpPr>
          <p:grpSpPr>
            <a:xfrm>
              <a:off x="142844" y="680694"/>
              <a:ext cx="8458590" cy="2462554"/>
              <a:chOff x="142844" y="680694"/>
              <a:chExt cx="8458590" cy="2462554"/>
            </a:xfrm>
          </p:grpSpPr>
          <p:sp>
            <p:nvSpPr>
              <p:cNvPr id="106" name="Line 37"/>
              <p:cNvSpPr>
                <a:spLocks noChangeShapeType="1"/>
              </p:cNvSpPr>
              <p:nvPr/>
            </p:nvSpPr>
            <p:spPr bwMode="auto">
              <a:xfrm flipH="1">
                <a:off x="6633069" y="785794"/>
                <a:ext cx="1083" cy="2268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Группа 136"/>
              <p:cNvGrpSpPr/>
              <p:nvPr/>
            </p:nvGrpSpPr>
            <p:grpSpPr>
              <a:xfrm>
                <a:off x="142844" y="680694"/>
                <a:ext cx="8458590" cy="2462554"/>
                <a:chOff x="142844" y="682457"/>
                <a:chExt cx="8458590" cy="2462554"/>
              </a:xfrm>
            </p:grpSpPr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284906" y="1334707"/>
                  <a:ext cx="848035" cy="485038"/>
                  <a:chOff x="5010" y="7560"/>
                  <a:chExt cx="784" cy="439"/>
                </a:xfrm>
              </p:grpSpPr>
              <p:grpSp>
                <p:nvGrpSpPr>
                  <p:cNvPr id="3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26" y="7560"/>
                    <a:ext cx="445" cy="439"/>
                    <a:chOff x="5226" y="7560"/>
                    <a:chExt cx="445" cy="439"/>
                  </a:xfrm>
                </p:grpSpPr>
                <p:sp>
                  <p:nvSpPr>
                    <p:cNvPr id="19462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26" y="7560"/>
                      <a:ext cx="445" cy="37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63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6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1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7" name="Group 11"/>
                <p:cNvGrpSpPr>
                  <a:grpSpLocks/>
                </p:cNvGrpSpPr>
                <p:nvPr/>
              </p:nvGrpSpPr>
              <p:grpSpPr bwMode="auto">
                <a:xfrm>
                  <a:off x="1132740" y="857228"/>
                  <a:ext cx="892423" cy="500506"/>
                  <a:chOff x="4980" y="7596"/>
                  <a:chExt cx="825" cy="453"/>
                </a:xfrm>
              </p:grpSpPr>
              <p:grpSp>
                <p:nvGrpSpPr>
                  <p:cNvPr id="3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453"/>
                    <a:chOff x="5103" y="7596"/>
                    <a:chExt cx="702" cy="453"/>
                  </a:xfrm>
                </p:grpSpPr>
                <p:sp>
                  <p:nvSpPr>
                    <p:cNvPr id="19469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453"/>
                    </a:xfrm>
                    <a:prstGeom prst="rect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0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80" y="7824"/>
                    <a:ext cx="26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2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17"/>
                <p:cNvGrpSpPr>
                  <a:grpSpLocks/>
                </p:cNvGrpSpPr>
                <p:nvPr/>
              </p:nvGrpSpPr>
              <p:grpSpPr bwMode="auto">
                <a:xfrm>
                  <a:off x="1142488" y="1912375"/>
                  <a:ext cx="870762" cy="801031"/>
                  <a:chOff x="5000" y="7596"/>
                  <a:chExt cx="805" cy="725"/>
                </a:xfrm>
              </p:grpSpPr>
              <p:grpSp>
                <p:nvGrpSpPr>
                  <p:cNvPr id="4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725"/>
                    <a:chOff x="5103" y="7596"/>
                    <a:chExt cx="702" cy="725"/>
                  </a:xfrm>
                </p:grpSpPr>
                <p:sp>
                  <p:nvSpPr>
                    <p:cNvPr id="19475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72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1" name="Группа 79"/>
                <p:cNvGrpSpPr/>
                <p:nvPr/>
              </p:nvGrpSpPr>
              <p:grpSpPr>
                <a:xfrm>
                  <a:off x="2008918" y="979773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6643702" y="1653683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2" name="Группа 83"/>
                <p:cNvGrpSpPr/>
                <p:nvPr/>
              </p:nvGrpSpPr>
              <p:grpSpPr>
                <a:xfrm>
                  <a:off x="2000232" y="2071678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948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82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Group 38"/>
                <p:cNvGrpSpPr>
                  <a:grpSpLocks/>
                </p:cNvGrpSpPr>
                <p:nvPr/>
              </p:nvGrpSpPr>
              <p:grpSpPr bwMode="auto">
                <a:xfrm>
                  <a:off x="142844" y="1419631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8402155" y="1471268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8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5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140321" y="1097154"/>
                  <a:ext cx="0" cy="107965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50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64982" y="1071545"/>
                  <a:ext cx="0" cy="1116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" name="Группа 80"/>
                <p:cNvGrpSpPr/>
                <p:nvPr/>
              </p:nvGrpSpPr>
              <p:grpSpPr>
                <a:xfrm>
                  <a:off x="3143240" y="971202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6" name="Группа 84"/>
                <p:cNvGrpSpPr/>
                <p:nvPr/>
              </p:nvGrpSpPr>
              <p:grpSpPr>
                <a:xfrm>
                  <a:off x="3143240" y="2059282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8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6498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879018" y="763189"/>
                  <a:ext cx="1083" cy="2268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68385" y="785794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2439501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Группа 98"/>
                <p:cNvGrpSpPr/>
                <p:nvPr/>
              </p:nvGrpSpPr>
              <p:grpSpPr>
                <a:xfrm>
                  <a:off x="5500694" y="2296625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0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Группа 101"/>
                <p:cNvGrpSpPr/>
                <p:nvPr/>
              </p:nvGrpSpPr>
              <p:grpSpPr>
                <a:xfrm>
                  <a:off x="5518967" y="2907668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03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89651" y="3011005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Группа 95"/>
                <p:cNvGrpSpPr/>
                <p:nvPr/>
              </p:nvGrpSpPr>
              <p:grpSpPr>
                <a:xfrm>
                  <a:off x="5500694" y="1539713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9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4" name="Группа 115"/>
                <p:cNvGrpSpPr/>
                <p:nvPr/>
              </p:nvGrpSpPr>
              <p:grpSpPr>
                <a:xfrm>
                  <a:off x="7286644" y="1550346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17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Группа 90"/>
                <p:cNvGrpSpPr/>
                <p:nvPr/>
              </p:nvGrpSpPr>
              <p:grpSpPr>
                <a:xfrm>
                  <a:off x="5500694" y="682457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9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14546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39281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429520" y="1500174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1" name="Text Box 13"/>
            <p:cNvSpPr txBox="1">
              <a:spLocks noChangeArrowheads="1"/>
            </p:cNvSpPr>
            <p:nvPr/>
          </p:nvSpPr>
          <p:spPr bwMode="auto">
            <a:xfrm>
              <a:off x="3286116" y="642918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2143108" y="61401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13"/>
            <p:cNvSpPr txBox="1">
              <a:spLocks noChangeArrowheads="1"/>
            </p:cNvSpPr>
            <p:nvPr/>
          </p:nvSpPr>
          <p:spPr bwMode="auto">
            <a:xfrm>
              <a:off x="2143108" y="228599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3246577" y="221455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13"/>
            <p:cNvSpPr txBox="1">
              <a:spLocks noChangeArrowheads="1"/>
            </p:cNvSpPr>
            <p:nvPr/>
          </p:nvSpPr>
          <p:spPr bwMode="auto">
            <a:xfrm>
              <a:off x="6143636" y="42860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13"/>
            <p:cNvSpPr txBox="1">
              <a:spLocks noChangeArrowheads="1"/>
            </p:cNvSpPr>
            <p:nvPr/>
          </p:nvSpPr>
          <p:spPr bwMode="auto">
            <a:xfrm>
              <a:off x="6143637" y="128586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13"/>
            <p:cNvSpPr txBox="1">
              <a:spLocks noChangeArrowheads="1"/>
            </p:cNvSpPr>
            <p:nvPr/>
          </p:nvSpPr>
          <p:spPr bwMode="auto">
            <a:xfrm>
              <a:off x="6143636" y="200024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 Box 13"/>
            <p:cNvSpPr txBox="1">
              <a:spLocks noChangeArrowheads="1"/>
            </p:cNvSpPr>
            <p:nvPr/>
          </p:nvSpPr>
          <p:spPr bwMode="auto">
            <a:xfrm>
              <a:off x="6143636" y="264318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13"/>
            <p:cNvSpPr txBox="1">
              <a:spLocks noChangeArrowheads="1"/>
            </p:cNvSpPr>
            <p:nvPr/>
          </p:nvSpPr>
          <p:spPr bwMode="auto">
            <a:xfrm>
              <a:off x="7429520" y="185736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13"/>
            <p:cNvSpPr txBox="1">
              <a:spLocks noChangeArrowheads="1"/>
            </p:cNvSpPr>
            <p:nvPr/>
          </p:nvSpPr>
          <p:spPr bwMode="auto">
            <a:xfrm>
              <a:off x="221454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13"/>
            <p:cNvSpPr txBox="1">
              <a:spLocks noChangeArrowheads="1"/>
            </p:cNvSpPr>
            <p:nvPr/>
          </p:nvSpPr>
          <p:spPr bwMode="auto">
            <a:xfrm>
              <a:off x="328611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 Box 13"/>
            <p:cNvSpPr txBox="1">
              <a:spLocks noChangeArrowheads="1"/>
            </p:cNvSpPr>
            <p:nvPr/>
          </p:nvSpPr>
          <p:spPr bwMode="auto">
            <a:xfrm>
              <a:off x="5725641" y="1489541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13"/>
            <p:cNvSpPr txBox="1">
              <a:spLocks noChangeArrowheads="1"/>
            </p:cNvSpPr>
            <p:nvPr/>
          </p:nvSpPr>
          <p:spPr bwMode="auto">
            <a:xfrm>
              <a:off x="5718206" y="62927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13"/>
            <p:cNvSpPr txBox="1">
              <a:spLocks noChangeArrowheads="1"/>
            </p:cNvSpPr>
            <p:nvPr/>
          </p:nvSpPr>
          <p:spPr bwMode="auto">
            <a:xfrm>
              <a:off x="5715008" y="2214554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13"/>
            <p:cNvSpPr txBox="1">
              <a:spLocks noChangeArrowheads="1"/>
            </p:cNvSpPr>
            <p:nvPr/>
          </p:nvSpPr>
          <p:spPr bwMode="auto">
            <a:xfrm>
              <a:off x="5745502" y="2843848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276"/>
          <p:cNvGrpSpPr/>
          <p:nvPr/>
        </p:nvGrpSpPr>
        <p:grpSpPr>
          <a:xfrm>
            <a:off x="6215074" y="3500438"/>
            <a:ext cx="1314790" cy="386096"/>
            <a:chOff x="6215074" y="3500438"/>
            <a:chExt cx="1314790" cy="386096"/>
          </a:xfrm>
        </p:grpSpPr>
        <p:grpSp>
          <p:nvGrpSpPr>
            <p:cNvPr id="60" name="Группа 274"/>
            <p:cNvGrpSpPr/>
            <p:nvPr/>
          </p:nvGrpSpPr>
          <p:grpSpPr>
            <a:xfrm>
              <a:off x="6215074" y="3500438"/>
              <a:ext cx="1314790" cy="386096"/>
              <a:chOff x="6215074" y="3500438"/>
              <a:chExt cx="1314790" cy="386096"/>
            </a:xfrm>
          </p:grpSpPr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V="1">
                <a:off x="7330585" y="3500438"/>
                <a:ext cx="199279" cy="35601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2" name="Line 10"/>
              <p:cNvSpPr>
                <a:spLocks noChangeShapeType="1"/>
              </p:cNvSpPr>
              <p:nvPr/>
            </p:nvSpPr>
            <p:spPr bwMode="auto">
              <a:xfrm rot="21480000" flipH="1" flipV="1">
                <a:off x="6916882" y="3696897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3" name="Rectangle 23"/>
              <p:cNvSpPr>
                <a:spLocks noChangeArrowheads="1"/>
              </p:cNvSpPr>
              <p:nvPr/>
            </p:nvSpPr>
            <p:spPr bwMode="auto">
              <a:xfrm>
                <a:off x="6215074" y="3579516"/>
                <a:ext cx="698559" cy="237343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4" name="Text Box 13"/>
              <p:cNvSpPr txBox="1">
                <a:spLocks noChangeArrowheads="1"/>
              </p:cNvSpPr>
              <p:nvPr/>
            </p:nvSpPr>
            <p:spPr bwMode="auto">
              <a:xfrm>
                <a:off x="6357950" y="3529344"/>
                <a:ext cx="357190" cy="35719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6" name="Oval 42"/>
            <p:cNvSpPr>
              <a:spLocks noChangeArrowheads="1"/>
            </p:cNvSpPr>
            <p:nvPr/>
          </p:nvSpPr>
          <p:spPr bwMode="auto">
            <a:xfrm>
              <a:off x="7358883" y="3600782"/>
              <a:ext cx="152708" cy="18187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8" name="Rectangle 46"/>
          <p:cNvSpPr>
            <a:spLocks noChangeArrowheads="1"/>
          </p:cNvSpPr>
          <p:nvPr/>
        </p:nvSpPr>
        <p:spPr bwMode="auto">
          <a:xfrm>
            <a:off x="7143768" y="928670"/>
            <a:ext cx="136768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6858048" y="6396359"/>
            <a:ext cx="235742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24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4" name="Rectangle 46"/>
          <p:cNvSpPr>
            <a:spLocks noChangeArrowheads="1"/>
          </p:cNvSpPr>
          <p:nvPr/>
        </p:nvSpPr>
        <p:spPr bwMode="auto">
          <a:xfrm>
            <a:off x="857224" y="3500438"/>
            <a:ext cx="571504" cy="338554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7" name="Rectangle 46"/>
          <p:cNvSpPr>
            <a:spLocks noChangeArrowheads="1"/>
          </p:cNvSpPr>
          <p:nvPr/>
        </p:nvSpPr>
        <p:spPr bwMode="auto">
          <a:xfrm>
            <a:off x="1357291" y="928670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9" name="Rectangle 46"/>
          <p:cNvSpPr>
            <a:spLocks noChangeArrowheads="1"/>
          </p:cNvSpPr>
          <p:nvPr/>
        </p:nvSpPr>
        <p:spPr bwMode="auto">
          <a:xfrm>
            <a:off x="4929190" y="64291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1" name="Rectangle 46"/>
          <p:cNvSpPr>
            <a:spLocks noChangeArrowheads="1"/>
          </p:cNvSpPr>
          <p:nvPr/>
        </p:nvSpPr>
        <p:spPr bwMode="auto">
          <a:xfrm>
            <a:off x="4946036" y="1472878"/>
            <a:ext cx="483219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2" name="Rectangle 46"/>
          <p:cNvSpPr>
            <a:spLocks noChangeArrowheads="1"/>
          </p:cNvSpPr>
          <p:nvPr/>
        </p:nvSpPr>
        <p:spPr bwMode="auto">
          <a:xfrm>
            <a:off x="4932388" y="222820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0" name="Rectangle 46"/>
          <p:cNvSpPr>
            <a:spLocks noChangeArrowheads="1"/>
          </p:cNvSpPr>
          <p:nvPr/>
        </p:nvSpPr>
        <p:spPr bwMode="auto">
          <a:xfrm>
            <a:off x="5000629" y="2857496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8" name="Rectangle 46"/>
          <p:cNvSpPr>
            <a:spLocks noChangeArrowheads="1"/>
          </p:cNvSpPr>
          <p:nvPr/>
        </p:nvSpPr>
        <p:spPr bwMode="auto">
          <a:xfrm>
            <a:off x="1362515" y="1997976"/>
            <a:ext cx="428628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1536E-6 L 0.15886 -0.31683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0694E-6 L -0.06215 -0.35869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4236 -0.27939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4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6042 -0.2104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649 L 0.13021 -0.28496 " pathEditMode="relative" rAng="0" ptsTypes="AA">
                                      <p:cBhvr>
                                        <p:cTn id="260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9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 animBg="1"/>
      <p:bldP spid="19502" grpId="1" animBg="1"/>
      <p:bldP spid="64" grpId="0" animBg="1"/>
      <p:bldP spid="64" grpId="1" animBg="1"/>
      <p:bldP spid="64" grpId="2" animBg="1"/>
      <p:bldP spid="142" grpId="0"/>
      <p:bldP spid="143" grpId="0"/>
      <p:bldP spid="154" grpId="0"/>
      <p:bldP spid="155" grpId="0"/>
      <p:bldP spid="172" grpId="0"/>
      <p:bldP spid="174" grpId="0" animBg="1"/>
      <p:bldP spid="184" grpId="0" animBg="1"/>
      <p:bldP spid="184" grpId="1" animBg="1"/>
      <p:bldP spid="190" grpId="0"/>
      <p:bldP spid="247" grpId="0"/>
      <p:bldP spid="248" grpId="0"/>
      <p:bldP spid="249" grpId="0" animBg="1"/>
      <p:bldP spid="250" grpId="0" animBg="1"/>
      <p:bldP spid="250" grpId="1" animBg="1"/>
      <p:bldP spid="251" grpId="0"/>
      <p:bldP spid="252" grpId="0" animBg="1"/>
      <p:bldP spid="253" grpId="0" animBg="1"/>
      <p:bldP spid="254" grpId="0" animBg="1"/>
      <p:bldP spid="254" grpId="1" animBg="1"/>
      <p:bldP spid="255" grpId="0" animBg="1"/>
      <p:bldP spid="256" grpId="0" animBg="1"/>
      <p:bldP spid="256" grpId="1" animBg="1"/>
      <p:bldP spid="263" grpId="0" animBg="1"/>
      <p:bldP spid="278" grpId="0" animBg="1"/>
      <p:bldP spid="264" grpId="0" animBg="1"/>
      <p:bldP spid="264" grpId="1" animBg="1"/>
      <p:bldP spid="257" grpId="0" animBg="1"/>
      <p:bldP spid="259" grpId="0" animBg="1"/>
      <p:bldP spid="261" grpId="0" animBg="1"/>
      <p:bldP spid="262" grpId="0" animBg="1"/>
      <p:bldP spid="260" grpId="0" animBg="1"/>
      <p:bldP spid="2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10">
            <a:lum bright="-20000" contrast="40000"/>
          </a:blip>
          <a:srcRect t="3953" r="1757" b="80746"/>
          <a:stretch>
            <a:fillRect/>
          </a:stretch>
        </p:blipFill>
        <p:spPr bwMode="auto">
          <a:xfrm>
            <a:off x="357158" y="-24"/>
            <a:ext cx="8786874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48" y="6396359"/>
            <a:ext cx="235742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10">
            <a:lum bright="-20000" contrast="40000"/>
          </a:blip>
          <a:srcRect l="32748" t="19254" r="1757" b="50143"/>
          <a:stretch>
            <a:fillRect/>
          </a:stretch>
        </p:blipFill>
        <p:spPr bwMode="auto">
          <a:xfrm>
            <a:off x="3428992" y="1071546"/>
            <a:ext cx="57150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10">
            <a:lum bright="-20000" contrast="40000"/>
          </a:blip>
          <a:srcRect t="18298" r="78434" b="55881"/>
          <a:stretch>
            <a:fillRect/>
          </a:stretch>
        </p:blipFill>
        <p:spPr bwMode="auto">
          <a:xfrm>
            <a:off x="0" y="1142984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10">
            <a:lum bright="-20000" contrast="40000"/>
          </a:blip>
          <a:srcRect t="49857" r="8147" b="39623"/>
          <a:stretch>
            <a:fillRect/>
          </a:stretch>
        </p:blipFill>
        <p:spPr bwMode="auto">
          <a:xfrm>
            <a:off x="785786" y="3214686"/>
            <a:ext cx="82153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10978" y="1670944"/>
            <a:ext cx="116478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5894" y="2483298"/>
            <a:ext cx="1274998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6578" y="3209922"/>
            <a:ext cx="1143008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4000504"/>
            <a:ext cx="3071834" cy="1803619"/>
            <a:chOff x="0" y="4000504"/>
            <a:chExt cx="3071834" cy="1803619"/>
          </a:xfrm>
        </p:grpSpPr>
        <p:pic>
          <p:nvPicPr>
            <p:cNvPr id="8" name="Рисунок 7"/>
            <p:cNvPicPr/>
            <p:nvPr/>
          </p:nvPicPr>
          <p:blipFill>
            <a:blip r:embed="rId10">
              <a:lum bright="-20000" contrast="40000"/>
            </a:blip>
            <a:srcRect t="60376" r="65655" b="15715"/>
            <a:stretch>
              <a:fillRect/>
            </a:stretch>
          </p:blipFill>
          <p:spPr bwMode="auto">
            <a:xfrm>
              <a:off x="0" y="4000504"/>
              <a:ext cx="307183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>
              <a:off x="371618" y="5780332"/>
              <a:ext cx="2232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Овал 13"/>
            <p:cNvSpPr/>
            <p:nvPr/>
          </p:nvSpPr>
          <p:spPr>
            <a:xfrm>
              <a:off x="1269022" y="575840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/>
          <p:cNvPicPr/>
          <p:nvPr/>
        </p:nvPicPr>
        <p:blipFill>
          <a:blip r:embed="rId10">
            <a:lum bright="-20000" contrast="40000"/>
          </a:blip>
          <a:srcRect l="35943" t="60376" r="30511" b="24323"/>
          <a:stretch>
            <a:fillRect/>
          </a:stretch>
        </p:blipFill>
        <p:spPr bwMode="auto">
          <a:xfrm>
            <a:off x="3071802" y="3929066"/>
            <a:ext cx="300039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10">
            <a:lum bright="-20000" contrast="40000"/>
          </a:blip>
          <a:srcRect l="71886" t="60376" r="1757" b="24323"/>
          <a:stretch>
            <a:fillRect/>
          </a:stretch>
        </p:blipFill>
        <p:spPr bwMode="auto">
          <a:xfrm>
            <a:off x="6357950" y="4071942"/>
            <a:ext cx="23574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375336" y="4674543"/>
            <a:ext cx="50006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14141" y="4643446"/>
            <a:ext cx="50006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22" y="4000504"/>
            <a:ext cx="928694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8399" y="4651852"/>
            <a:ext cx="114300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29554" y="4214818"/>
            <a:ext cx="1143008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/>
          <p:cNvPicPr/>
          <p:nvPr/>
        </p:nvPicPr>
        <p:blipFill>
          <a:blip r:embed="rId10">
            <a:lum bright="-20000" contrast="40000"/>
          </a:blip>
          <a:srcRect l="41533" t="75678" r="33707" b="12847"/>
          <a:stretch>
            <a:fillRect/>
          </a:stretch>
        </p:blipFill>
        <p:spPr bwMode="auto">
          <a:xfrm>
            <a:off x="3000364" y="5214974"/>
            <a:ext cx="2214578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5143504" y="5286388"/>
            <a:ext cx="264320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1с=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43834" y="5246047"/>
            <a:ext cx="1500166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8,1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32" y="-84909"/>
            <a:ext cx="7858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Рисунок 28"/>
          <p:cNvPicPr/>
          <p:nvPr/>
        </p:nvPicPr>
        <p:blipFill>
          <a:blip r:embed="rId10">
            <a:lum bright="-20000" contrast="40000"/>
          </a:blip>
          <a:srcRect t="91828" r="63109" b="4240"/>
          <a:stretch>
            <a:fillRect/>
          </a:stretch>
        </p:blipFill>
        <p:spPr bwMode="auto">
          <a:xfrm>
            <a:off x="1129561" y="6357958"/>
            <a:ext cx="3585315" cy="473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3857620" y="2214554"/>
            <a:ext cx="928694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6182" y="2786058"/>
            <a:ext cx="116478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/>
          <p:cNvPicPr/>
          <p:nvPr/>
        </p:nvPicPr>
        <p:blipFill>
          <a:blip r:embed="rId10">
            <a:lum bright="-20000" contrast="40000"/>
          </a:blip>
          <a:srcRect t="86914" r="5751" b="8782"/>
          <a:stretch>
            <a:fillRect/>
          </a:stretch>
        </p:blipFill>
        <p:spPr bwMode="auto">
          <a:xfrm>
            <a:off x="0" y="5929330"/>
            <a:ext cx="842965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1320577" y="4097080"/>
            <a:ext cx="126273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1" grpId="1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5" grpId="0" animBg="1"/>
      <p:bldP spid="26" grpId="0" animBg="1"/>
      <p:bldP spid="26" grpId="1" animBg="1"/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4">
            <a:lum bright="-20000" contrast="40000"/>
          </a:blip>
          <a:srcRect t="3953" r="1757" b="4240"/>
          <a:stretch>
            <a:fillRect/>
          </a:stretch>
        </p:blipFill>
        <p:spPr bwMode="auto">
          <a:xfrm>
            <a:off x="142844" y="0"/>
            <a:ext cx="87868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48" y="6396359"/>
            <a:ext cx="235742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4495</TotalTime>
  <Words>4917</Words>
  <Application>Microsoft Office PowerPoint</Application>
  <PresentationFormat>Экран (4:3)</PresentationFormat>
  <Paragraphs>1658</Paragraphs>
  <Slides>59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1" baseType="lpstr">
      <vt:lpstr>Трек</vt:lpstr>
      <vt:lpstr>Формула</vt:lpstr>
      <vt:lpstr>Уроки физики    Вторушина С.В.  8 (10)  класс  (Постоянный ток)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1. Определить общее сопротивление цепи и мощность, потребляемую R6, если  общее напряжение 36В. 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395</cp:revision>
  <dcterms:created xsi:type="dcterms:W3CDTF">2009-11-04T14:29:22Z</dcterms:created>
  <dcterms:modified xsi:type="dcterms:W3CDTF">2019-12-15T00:33:13Z</dcterms:modified>
</cp:coreProperties>
</file>