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61"/>
  </p:notesMasterIdLst>
  <p:sldIdLst>
    <p:sldId id="317" r:id="rId2"/>
    <p:sldId id="356" r:id="rId3"/>
    <p:sldId id="357" r:id="rId4"/>
    <p:sldId id="358" r:id="rId5"/>
    <p:sldId id="359" r:id="rId6"/>
    <p:sldId id="360" r:id="rId7"/>
    <p:sldId id="361" r:id="rId8"/>
    <p:sldId id="363" r:id="rId9"/>
    <p:sldId id="364" r:id="rId10"/>
    <p:sldId id="362" r:id="rId11"/>
    <p:sldId id="314" r:id="rId12"/>
    <p:sldId id="315" r:id="rId13"/>
    <p:sldId id="316" r:id="rId14"/>
    <p:sldId id="303" r:id="rId15"/>
    <p:sldId id="321" r:id="rId16"/>
    <p:sldId id="309" r:id="rId17"/>
    <p:sldId id="301" r:id="rId18"/>
    <p:sldId id="308" r:id="rId19"/>
    <p:sldId id="351" r:id="rId20"/>
    <p:sldId id="352" r:id="rId21"/>
    <p:sldId id="324" r:id="rId22"/>
    <p:sldId id="332" r:id="rId23"/>
    <p:sldId id="341" r:id="rId24"/>
    <p:sldId id="333" r:id="rId25"/>
    <p:sldId id="329" r:id="rId26"/>
    <p:sldId id="330" r:id="rId27"/>
    <p:sldId id="342" r:id="rId28"/>
    <p:sldId id="335" r:id="rId29"/>
    <p:sldId id="325" r:id="rId30"/>
    <p:sldId id="343" r:id="rId31"/>
    <p:sldId id="328" r:id="rId32"/>
    <p:sldId id="290" r:id="rId33"/>
    <p:sldId id="347" r:id="rId34"/>
    <p:sldId id="326" r:id="rId35"/>
    <p:sldId id="353" r:id="rId36"/>
    <p:sldId id="350" r:id="rId37"/>
    <p:sldId id="354" r:id="rId38"/>
    <p:sldId id="355" r:id="rId39"/>
    <p:sldId id="336" r:id="rId40"/>
    <p:sldId id="340" r:id="rId41"/>
    <p:sldId id="327" r:id="rId42"/>
    <p:sldId id="346" r:id="rId43"/>
    <p:sldId id="345" r:id="rId44"/>
    <p:sldId id="338" r:id="rId45"/>
    <p:sldId id="322" r:id="rId46"/>
    <p:sldId id="349" r:id="rId47"/>
    <p:sldId id="298" r:id="rId48"/>
    <p:sldId id="297" r:id="rId49"/>
    <p:sldId id="304" r:id="rId50"/>
    <p:sldId id="313" r:id="rId51"/>
    <p:sldId id="320" r:id="rId52"/>
    <p:sldId id="318" r:id="rId53"/>
    <p:sldId id="319" r:id="rId54"/>
    <p:sldId id="305" r:id="rId55"/>
    <p:sldId id="291" r:id="rId56"/>
    <p:sldId id="292" r:id="rId57"/>
    <p:sldId id="311" r:id="rId58"/>
    <p:sldId id="312" r:id="rId59"/>
    <p:sldId id="310" r:id="rId6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003300"/>
    <a:srgbClr val="0000CC"/>
    <a:srgbClr val="000099"/>
    <a:srgbClr val="0014AC"/>
    <a:srgbClr val="2D4D1B"/>
    <a:srgbClr val="4E852F"/>
    <a:srgbClr val="0033CC"/>
    <a:srgbClr val="365D21"/>
    <a:srgbClr val="220FB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7837" autoAdjust="0"/>
    <p:restoredTop sz="94681" autoAdjust="0"/>
  </p:normalViewPr>
  <p:slideViewPr>
    <p:cSldViewPr>
      <p:cViewPr>
        <p:scale>
          <a:sx n="82" d="100"/>
          <a:sy n="82" d="100"/>
        </p:scale>
        <p:origin x="-198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15.12.2019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501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A3820B-7150-4465-9329-879E122C3E8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A3820B-7150-4465-9329-879E122C3E8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A3820B-7150-4465-9329-879E122C3E88}" type="slidenum">
              <a:rPr lang="ru-RU" smtClean="0"/>
              <a:pPr>
                <a:defRPr/>
              </a:pPr>
              <a:t>57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4" Type="http://schemas.openxmlformats.org/officeDocument/2006/relationships/audio" Target="../media/audio5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6.wav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10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8.wav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audio" Target="../media/audio8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7.wav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7.wav"/><Relationship Id="rId7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audio" Target="../media/audio8.wav"/><Relationship Id="rId4" Type="http://schemas.openxmlformats.org/officeDocument/2006/relationships/audio" Target="../media/audio5.wav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audio" Target="../media/audio8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7.wav"/><Relationship Id="rId4" Type="http://schemas.openxmlformats.org/officeDocument/2006/relationships/audio" Target="../media/audio3.wav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5.wav"/><Relationship Id="rId7" Type="http://schemas.openxmlformats.org/officeDocument/2006/relationships/audio" Target="../media/audio7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8.wav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audio" Target="../media/audio1.wav"/><Relationship Id="rId4" Type="http://schemas.openxmlformats.org/officeDocument/2006/relationships/audio" Target="../media/audio5.wav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4.wav"/><Relationship Id="rId7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8.wav"/><Relationship Id="rId10" Type="http://schemas.openxmlformats.org/officeDocument/2006/relationships/image" Target="../media/image16.png"/><Relationship Id="rId4" Type="http://schemas.openxmlformats.org/officeDocument/2006/relationships/audio" Target="../media/audio5.wav"/><Relationship Id="rId9" Type="http://schemas.openxmlformats.org/officeDocument/2006/relationships/audio" Target="../media/audio6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4" Type="http://schemas.openxmlformats.org/officeDocument/2006/relationships/audio" Target="../media/audio8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4.wav"/><Relationship Id="rId7" Type="http://schemas.openxmlformats.org/officeDocument/2006/relationships/audio" Target="../media/audio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10" Type="http://schemas.openxmlformats.org/officeDocument/2006/relationships/image" Target="../media/image17.png"/><Relationship Id="rId4" Type="http://schemas.openxmlformats.org/officeDocument/2006/relationships/audio" Target="../media/audio5.wav"/><Relationship Id="rId9" Type="http://schemas.openxmlformats.org/officeDocument/2006/relationships/audio" Target="../media/audio6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audio" Target="../media/audio1.wav"/><Relationship Id="rId4" Type="http://schemas.openxmlformats.org/officeDocument/2006/relationships/audio" Target="../media/audio5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1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8.wav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8.wav"/><Relationship Id="rId4" Type="http://schemas.openxmlformats.org/officeDocument/2006/relationships/audio" Target="../media/audio5.wav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audio" Target="../media/audio8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3.wav"/><Relationship Id="rId4" Type="http://schemas.openxmlformats.org/officeDocument/2006/relationships/audio" Target="../media/audio5.wav"/><Relationship Id="rId9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5.wav"/><Relationship Id="rId7" Type="http://schemas.openxmlformats.org/officeDocument/2006/relationships/audio" Target="../media/audio2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1.wav"/><Relationship Id="rId4" Type="http://schemas.openxmlformats.org/officeDocument/2006/relationships/audio" Target="../media/audio3.wav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7.wav"/><Relationship Id="rId7" Type="http://schemas.openxmlformats.org/officeDocument/2006/relationships/audio" Target="../media/audio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6.wav"/><Relationship Id="rId4" Type="http://schemas.openxmlformats.org/officeDocument/2006/relationships/audio" Target="../media/audio5.wav"/><Relationship Id="rId9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0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8.wav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audio" Target="../media/audio3.wav"/><Relationship Id="rId7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8.wav"/><Relationship Id="rId4" Type="http://schemas.openxmlformats.org/officeDocument/2006/relationships/audio" Target="../media/audio1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3.wav"/><Relationship Id="rId7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8.wav"/><Relationship Id="rId4" Type="http://schemas.openxmlformats.org/officeDocument/2006/relationships/audio" Target="../media/audio5.wav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3.wav"/><Relationship Id="rId7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8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4.wav"/><Relationship Id="rId7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10" Type="http://schemas.openxmlformats.org/officeDocument/2006/relationships/image" Target="../media/image4.png"/><Relationship Id="rId4" Type="http://schemas.openxmlformats.org/officeDocument/2006/relationships/audio" Target="../media/audio5.wav"/><Relationship Id="rId9" Type="http://schemas.openxmlformats.org/officeDocument/2006/relationships/audio" Target="../media/audio8.wav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3.wav"/><Relationship Id="rId4" Type="http://schemas.openxmlformats.org/officeDocument/2006/relationships/audio" Target="../media/audio7.wav"/><Relationship Id="rId9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2.wav"/><Relationship Id="rId7" Type="http://schemas.openxmlformats.org/officeDocument/2006/relationships/audio" Target="../media/audio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audio" Target="../media/audio8.wav"/><Relationship Id="rId4" Type="http://schemas.openxmlformats.org/officeDocument/2006/relationships/audio" Target="../media/audio7.wav"/><Relationship Id="rId9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audio" Target="../media/audio8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3.wav"/><Relationship Id="rId4" Type="http://schemas.openxmlformats.org/officeDocument/2006/relationships/audio" Target="../media/audio5.wav"/><Relationship Id="rId9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6.wav"/><Relationship Id="rId7" Type="http://schemas.openxmlformats.org/officeDocument/2006/relationships/audio" Target="../media/audio7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4" Type="http://schemas.openxmlformats.org/officeDocument/2006/relationships/audio" Target="../media/audio5.wav"/><Relationship Id="rId9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audio" Target="../media/audio5.wav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9.wav"/><Relationship Id="rId7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7.wav"/><Relationship Id="rId4" Type="http://schemas.openxmlformats.org/officeDocument/2006/relationships/audio" Target="../media/audio1.wav"/><Relationship Id="rId9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audio" Target="../media/audio5.wav"/><Relationship Id="rId7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7.wav"/><Relationship Id="rId4" Type="http://schemas.openxmlformats.org/officeDocument/2006/relationships/audio" Target="../media/audio3.wav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3.wav"/><Relationship Id="rId5" Type="http://schemas.openxmlformats.org/officeDocument/2006/relationships/audio" Target="../media/audio5.wav"/><Relationship Id="rId10" Type="http://schemas.openxmlformats.org/officeDocument/2006/relationships/oleObject" Target="../embeddings/oleObject1.bin"/><Relationship Id="rId4" Type="http://schemas.openxmlformats.org/officeDocument/2006/relationships/audio" Target="../media/audio7.wav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4.wav"/><Relationship Id="rId7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1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hyperlink" Target="&#1082;&#1091;&#1085;&#1076;&#1099;" TargetMode="Externa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6.wav"/><Relationship Id="rId4" Type="http://schemas.openxmlformats.org/officeDocument/2006/relationships/audio" Target="../media/audio2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7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7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6.wav"/><Relationship Id="rId4" Type="http://schemas.openxmlformats.org/officeDocument/2006/relationships/audio" Target="../media/audio3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3.wav"/><Relationship Id="rId4" Type="http://schemas.openxmlformats.org/officeDocument/2006/relationships/audio" Target="../media/audio6.wav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3.wav"/><Relationship Id="rId4" Type="http://schemas.openxmlformats.org/officeDocument/2006/relationships/audio" Target="../media/audio7.wav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audio" Target="../media/audio3.wav"/><Relationship Id="rId4" Type="http://schemas.openxmlformats.org/officeDocument/2006/relationships/audio" Target="../media/audio1.wav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3.wav"/><Relationship Id="rId7" Type="http://schemas.openxmlformats.org/officeDocument/2006/relationships/audio" Target="../media/audio2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11" Type="http://schemas.openxmlformats.org/officeDocument/2006/relationships/image" Target="../media/image8.png"/><Relationship Id="rId5" Type="http://schemas.openxmlformats.org/officeDocument/2006/relationships/audio" Target="../media/audio5.wav"/><Relationship Id="rId10" Type="http://schemas.openxmlformats.org/officeDocument/2006/relationships/image" Target="../media/image7.png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6.wav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5.wav"/><Relationship Id="rId7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8.wav"/><Relationship Id="rId10" Type="http://schemas.openxmlformats.org/officeDocument/2006/relationships/image" Target="../media/image9.png"/><Relationship Id="rId4" Type="http://schemas.openxmlformats.org/officeDocument/2006/relationships/audio" Target="../media/audio6.wav"/><Relationship Id="rId9" Type="http://schemas.openxmlformats.org/officeDocument/2006/relationships/audio" Target="../media/audio7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  <a:t>Уроки физики    Вторушина С.В.  8 (10)  класс  (Постоянный ток) </a:t>
            </a:r>
            <a:endParaRPr lang="ru-RU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4294967295"/>
          </p:nvPr>
        </p:nvSpPr>
        <p:spPr>
          <a:xfrm>
            <a:off x="457200" y="571480"/>
            <a:ext cx="8686800" cy="1714500"/>
          </a:xfrm>
        </p:spPr>
        <p:txBody>
          <a:bodyPr/>
          <a:lstStyle/>
          <a:p>
            <a:r>
              <a:rPr lang="ru-RU" sz="1400" b="1" cap="all" dirty="0" smtClean="0"/>
              <a:t>ТЕМА:        последовательное соединение  и Параллельное соединение проводников.</a:t>
            </a:r>
            <a:endParaRPr lang="ru-RU" sz="1400" dirty="0" smtClean="0"/>
          </a:p>
          <a:p>
            <a:r>
              <a:rPr lang="ru-RU" sz="1400" b="1" dirty="0" smtClean="0"/>
              <a:t>ЦЕЛИ:.1. Создать условия для усвоения понятий "последовательное и параллельное соединение проводников</a:t>
            </a:r>
            <a:r>
              <a:rPr lang="ru-RU" sz="1400" b="1" i="1" dirty="0" smtClean="0"/>
              <a:t>", </a:t>
            </a:r>
            <a:r>
              <a:rPr lang="ru-RU" sz="1400" b="1" dirty="0" smtClean="0"/>
              <a:t>для понимания закономерностей этих соединений</a:t>
            </a:r>
            <a:r>
              <a:rPr lang="ru-RU" sz="1400" b="1" i="1" dirty="0" smtClean="0"/>
              <a:t>.</a:t>
            </a:r>
            <a:r>
              <a:rPr lang="ru-RU" sz="1400" b="1" dirty="0" smtClean="0"/>
              <a:t>             </a:t>
            </a:r>
            <a:endParaRPr lang="ru-RU" sz="1400" dirty="0" smtClean="0"/>
          </a:p>
          <a:p>
            <a:r>
              <a:rPr lang="ru-RU" sz="1400" b="1" u="sng" cap="all" dirty="0" smtClean="0"/>
              <a:t>Задачи:</a:t>
            </a:r>
            <a:r>
              <a:rPr lang="ru-RU" sz="1400" b="1" dirty="0" smtClean="0"/>
              <a:t> 1.Способствовать усвоению понятий последовательное и параллельное соединение проводников</a:t>
            </a:r>
            <a:r>
              <a:rPr lang="ru-RU" sz="1400" b="1" i="1" dirty="0" smtClean="0"/>
              <a:t> и </a:t>
            </a:r>
            <a:r>
              <a:rPr lang="ru-RU" sz="1400" b="1" dirty="0" smtClean="0"/>
              <a:t>понимания соответствующих закономерностей </a:t>
            </a:r>
            <a:r>
              <a:rPr lang="ru-RU" sz="1400" b="1" i="1" dirty="0" smtClean="0"/>
              <a:t>.</a:t>
            </a:r>
            <a:endParaRPr lang="ru-RU" sz="1400" dirty="0" smtClean="0"/>
          </a:p>
          <a:p>
            <a:r>
              <a:rPr lang="ru-RU" sz="1400" b="1" dirty="0" smtClean="0"/>
              <a:t>2. Способствовать развитию умений </a:t>
            </a:r>
            <a:r>
              <a:rPr lang="ru-RU" sz="1400" b="1" dirty="0" err="1" smtClean="0"/>
              <a:t>математизировать</a:t>
            </a:r>
            <a:r>
              <a:rPr lang="ru-RU" sz="1400" b="1" dirty="0" smtClean="0"/>
              <a:t>  физические процессы  и развивать умения решать типичные задачи.</a:t>
            </a:r>
            <a:r>
              <a:rPr lang="ru-RU" sz="1400" b="1" i="1" dirty="0" smtClean="0"/>
              <a:t> </a:t>
            </a:r>
            <a:endParaRPr lang="ru-RU" sz="1400" dirty="0" smtClean="0"/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 решения задач на соединения проводников.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1.Дать имя сопротивлениям.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Расставить токи и дать имя точкам ветвления.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Найти сопротивления участков, начиная с дальнего.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(Сколько веток –столько слагаемых)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 Найти общее сопротивление.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 По закону Ома найти общий ток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6. Найти напряжения на участках  </a:t>
            </a:r>
            <a:r>
              <a:rPr lang="ru-RU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0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АБ </a:t>
            </a:r>
            <a:r>
              <a:rPr lang="ru-RU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АБ  </a:t>
            </a:r>
            <a:r>
              <a:rPr lang="ru-RU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0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АБ  </a:t>
            </a:r>
            <a:r>
              <a:rPr lang="ru-RU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0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сд</a:t>
            </a:r>
            <a:r>
              <a:rPr lang="ru-RU" sz="20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сд</a:t>
            </a:r>
            <a:r>
              <a:rPr lang="ru-RU" sz="20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0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ru-RU" sz="20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сд</a:t>
            </a:r>
            <a:r>
              <a:rPr lang="ru-RU" sz="20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endParaRPr lang="ru-RU" sz="2000" b="1" dirty="0" smtClean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7. Найти токи в ветвях.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8.  Найти мощности на  любом, искомом участке. </a:t>
            </a: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(Р </a:t>
            </a:r>
            <a:r>
              <a:rPr lang="ru-RU" sz="20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сд</a:t>
            </a: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сд</a:t>
            </a:r>
            <a:r>
              <a:rPr lang="ru-RU" sz="20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0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0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сд</a:t>
            </a:r>
            <a:r>
              <a:rPr lang="ru-RU" sz="20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данные и найденное выносить на схему!</a:t>
            </a:r>
          </a:p>
          <a:p>
            <a:pPr>
              <a:defRPr/>
            </a:pPr>
            <a:r>
              <a:rPr lang="ru-RU" sz="1800" dirty="0" smtClean="0"/>
              <a:t>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5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75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5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5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425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5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5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5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375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500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500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500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7250"/>
                            </p:stCondLst>
                            <p:childTnLst>
                              <p:par>
                                <p:cTn id="5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500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500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500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0"/>
                            </p:stCondLst>
                            <p:childTnLst>
                              <p:par>
                                <p:cTn id="5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500"/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500"/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500"/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8000"/>
                            </p:stCondLst>
                            <p:childTnLst>
                              <p:par>
                                <p:cTn id="6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500"/>
                                        <p:tgtEl>
                                          <p:spTgt spid="112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500"/>
                                        <p:tgtEl>
                                          <p:spTgt spid="112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500"/>
                                        <p:tgtEl>
                                          <p:spTgt spid="112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7000"/>
                            </p:stCondLst>
                            <p:childTnLst>
                              <p:par>
                                <p:cTn id="7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500"/>
                                        <p:tgtEl>
                                          <p:spTgt spid="112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500"/>
                                        <p:tgtEl>
                                          <p:spTgt spid="112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500"/>
                                        <p:tgtEl>
                                          <p:spTgt spid="112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072066" y="142852"/>
            <a:ext cx="3857636" cy="3071834"/>
            <a:chOff x="7740" y="4380"/>
            <a:chExt cx="3600" cy="2609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7740" y="4681"/>
              <a:ext cx="3600" cy="2308"/>
              <a:chOff x="1080" y="4692"/>
              <a:chExt cx="3600" cy="2308"/>
            </a:xfrm>
          </p:grpSpPr>
          <p:grpSp>
            <p:nvGrpSpPr>
              <p:cNvPr id="4" name="Group 3"/>
              <p:cNvGrpSpPr>
                <a:grpSpLocks/>
              </p:cNvGrpSpPr>
              <p:nvPr/>
            </p:nvGrpSpPr>
            <p:grpSpPr bwMode="auto">
              <a:xfrm>
                <a:off x="1080" y="4692"/>
                <a:ext cx="3600" cy="2199"/>
                <a:chOff x="12281" y="7785"/>
                <a:chExt cx="3364" cy="1917"/>
              </a:xfrm>
            </p:grpSpPr>
            <p:grpSp>
              <p:nvGrpSpPr>
                <p:cNvPr id="5" name="Group 4"/>
                <p:cNvGrpSpPr>
                  <a:grpSpLocks/>
                </p:cNvGrpSpPr>
                <p:nvPr/>
              </p:nvGrpSpPr>
              <p:grpSpPr bwMode="auto">
                <a:xfrm>
                  <a:off x="12281" y="7785"/>
                  <a:ext cx="3364" cy="1917"/>
                  <a:chOff x="4678" y="2359"/>
                  <a:chExt cx="3364" cy="1917"/>
                </a:xfrm>
              </p:grpSpPr>
              <p:grpSp>
                <p:nvGrpSpPr>
                  <p:cNvPr id="6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4809" y="2760"/>
                    <a:ext cx="793" cy="621"/>
                    <a:chOff x="5000" y="7596"/>
                    <a:chExt cx="794" cy="725"/>
                  </a:xfrm>
                </p:grpSpPr>
                <p:grpSp>
                  <p:nvGrpSpPr>
                    <p:cNvPr id="7" name="Group 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74" y="7596"/>
                      <a:ext cx="702" cy="725"/>
                      <a:chOff x="5074" y="7596"/>
                      <a:chExt cx="702" cy="725"/>
                    </a:xfrm>
                  </p:grpSpPr>
                  <p:sp>
                    <p:nvSpPr>
                      <p:cNvPr id="7175" name="Text Box 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74" y="7596"/>
                        <a:ext cx="702" cy="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 А</a:t>
                        </a:r>
                        <a:endPara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7176" name="Oval 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56" y="7664"/>
                        <a:ext cx="300" cy="335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000" b="1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7177" name="Line 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00" y="7834"/>
                      <a:ext cx="23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000" b="1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178" name="Line 1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564" y="7834"/>
                      <a:ext cx="23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000" b="1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7179" name="Line 1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049" y="2545"/>
                    <a:ext cx="391" cy="1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0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8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5612" y="2359"/>
                    <a:ext cx="793" cy="621"/>
                    <a:chOff x="5000" y="7596"/>
                    <a:chExt cx="794" cy="725"/>
                  </a:xfrm>
                </p:grpSpPr>
                <p:grpSp>
                  <p:nvGrpSpPr>
                    <p:cNvPr id="9" name="Group 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74" y="7596"/>
                      <a:ext cx="702" cy="725"/>
                      <a:chOff x="5074" y="7596"/>
                      <a:chExt cx="702" cy="725"/>
                    </a:xfrm>
                  </p:grpSpPr>
                  <p:sp>
                    <p:nvSpPr>
                      <p:cNvPr id="7182" name="Text Box 1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74" y="7596"/>
                        <a:ext cx="702" cy="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 А</a:t>
                        </a:r>
                        <a:endPara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7183" name="Oval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56" y="7664"/>
                        <a:ext cx="300" cy="335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000" b="1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7184" name="Line 1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00" y="7834"/>
                      <a:ext cx="23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000" b="1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185" name="Line 1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564" y="7834"/>
                      <a:ext cx="23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000" b="1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5601" y="3177"/>
                    <a:ext cx="793" cy="621"/>
                    <a:chOff x="5000" y="7596"/>
                    <a:chExt cx="794" cy="725"/>
                  </a:xfrm>
                </p:grpSpPr>
                <p:grpSp>
                  <p:nvGrpSpPr>
                    <p:cNvPr id="11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74" y="7596"/>
                      <a:ext cx="702" cy="725"/>
                      <a:chOff x="5074" y="7596"/>
                      <a:chExt cx="702" cy="725"/>
                    </a:xfrm>
                  </p:grpSpPr>
                  <p:sp>
                    <p:nvSpPr>
                      <p:cNvPr id="7188" name="Text Box 2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74" y="7596"/>
                        <a:ext cx="702" cy="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sz="24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 А</a:t>
                        </a:r>
                        <a:endParaRPr kumimoji="0" lang="ru-RU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7189" name="Oval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56" y="7664"/>
                        <a:ext cx="300" cy="335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000" b="1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7190" name="Line 2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00" y="7834"/>
                      <a:ext cx="23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000" b="1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191" name="Line 2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564" y="7834"/>
                      <a:ext cx="23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000" b="1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7192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6401" y="2454"/>
                    <a:ext cx="645" cy="184"/>
                  </a:xfrm>
                  <a:prstGeom prst="rect">
                    <a:avLst/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0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193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6401" y="3272"/>
                    <a:ext cx="645" cy="184"/>
                  </a:xfrm>
                  <a:prstGeom prst="rect">
                    <a:avLst/>
                  </a:prstGeom>
                  <a:noFill/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0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194" name="Line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451" y="2948"/>
                    <a:ext cx="57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0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195" name="Line 27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060" y="3363"/>
                    <a:ext cx="391" cy="1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0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196" name="Line 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56" y="2944"/>
                    <a:ext cx="1" cy="101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0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12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5458" y="3756"/>
                    <a:ext cx="2190" cy="520"/>
                    <a:chOff x="5458" y="3732"/>
                    <a:chExt cx="2190" cy="520"/>
                  </a:xfrm>
                </p:grpSpPr>
                <p:grpSp>
                  <p:nvGrpSpPr>
                    <p:cNvPr id="13" name="Group 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962" y="3732"/>
                      <a:ext cx="1108" cy="520"/>
                      <a:chOff x="1515" y="3554"/>
                      <a:chExt cx="867" cy="370"/>
                    </a:xfrm>
                  </p:grpSpPr>
                  <p:grpSp>
                    <p:nvGrpSpPr>
                      <p:cNvPr id="14" name="Group 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10" y="3554"/>
                        <a:ext cx="465" cy="370"/>
                        <a:chOff x="9754" y="4908"/>
                        <a:chExt cx="598" cy="530"/>
                      </a:xfrm>
                    </p:grpSpPr>
                    <p:sp>
                      <p:nvSpPr>
                        <p:cNvPr id="7200" name="Text Box 3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54" y="4908"/>
                          <a:ext cx="598" cy="53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V</a:t>
                          </a:r>
                          <a:endParaRPr kumimoji="0" lang="ru-RU" sz="40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7201" name="Oval 3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79" y="4917"/>
                          <a:ext cx="346" cy="334"/>
                        </a:xfrm>
                        <a:prstGeom prst="ellips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000" b="1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7202" name="Line 3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087" y="3683"/>
                        <a:ext cx="295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000" b="1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7203" name="Line 3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515" y="3683"/>
                        <a:ext cx="295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000" b="1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7204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072" y="3904"/>
                      <a:ext cx="576" cy="1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000" b="1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205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458" y="3915"/>
                      <a:ext cx="54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000" b="1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7206" name="Line 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645" y="2956"/>
                    <a:ext cx="1" cy="101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000" b="1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15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4678" y="2795"/>
                    <a:ext cx="184" cy="276"/>
                    <a:chOff x="3503" y="4378"/>
                    <a:chExt cx="184" cy="276"/>
                  </a:xfrm>
                </p:grpSpPr>
                <p:sp>
                  <p:nvSpPr>
                    <p:cNvPr id="7208" name="Oval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5" y="4458"/>
                      <a:ext cx="141" cy="14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000" b="1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209" name="Line 4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503" y="4378"/>
                      <a:ext cx="184" cy="2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000" b="1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6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7858" y="2772"/>
                    <a:ext cx="184" cy="276"/>
                    <a:chOff x="3503" y="4378"/>
                    <a:chExt cx="184" cy="276"/>
                  </a:xfrm>
                </p:grpSpPr>
                <p:sp>
                  <p:nvSpPr>
                    <p:cNvPr id="7211" name="Oval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5" y="4458"/>
                      <a:ext cx="141" cy="14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000" b="1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212" name="Line 4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503" y="4378"/>
                      <a:ext cx="184" cy="2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000" b="1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sp>
              <p:nvSpPr>
                <p:cNvPr id="7213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13202" y="7971"/>
                  <a:ext cx="0" cy="81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000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214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15047" y="7973"/>
                  <a:ext cx="0" cy="81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000" b="1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7215" name="Text Box 47"/>
              <p:cNvSpPr txBox="1">
                <a:spLocks noChangeArrowheads="1"/>
              </p:cNvSpPr>
              <p:nvPr/>
            </p:nvSpPr>
            <p:spPr bwMode="auto">
              <a:xfrm>
                <a:off x="2080" y="5351"/>
                <a:ext cx="720" cy="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?А</a:t>
                </a:r>
                <a:endParaRPr kumimoji="0" lang="ru-RU" sz="4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16" name="Text Box 48"/>
              <p:cNvSpPr txBox="1">
                <a:spLocks noChangeArrowheads="1"/>
              </p:cNvSpPr>
              <p:nvPr/>
            </p:nvSpPr>
            <p:spPr bwMode="auto">
              <a:xfrm>
                <a:off x="1260" y="4871"/>
                <a:ext cx="720" cy="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?А</a:t>
                </a:r>
                <a:endParaRPr kumimoji="0" lang="ru-RU" sz="4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17" name="Text Box 49"/>
              <p:cNvSpPr txBox="1">
                <a:spLocks noChangeArrowheads="1"/>
              </p:cNvSpPr>
              <p:nvPr/>
            </p:nvSpPr>
            <p:spPr bwMode="auto">
              <a:xfrm>
                <a:off x="2040" y="4911"/>
                <a:ext cx="720" cy="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3А</a:t>
                </a:r>
                <a:endParaRPr kumimoji="0" lang="ru-RU" sz="4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18" name="Text Box 50"/>
              <p:cNvSpPr txBox="1">
                <a:spLocks noChangeArrowheads="1"/>
              </p:cNvSpPr>
              <p:nvPr/>
            </p:nvSpPr>
            <p:spPr bwMode="auto">
              <a:xfrm>
                <a:off x="2884" y="5672"/>
                <a:ext cx="854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ru-RU" sz="2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Ом</a:t>
                </a:r>
                <a:endParaRPr kumimoji="0" lang="ru-RU" sz="4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19" name="Text Box 51"/>
              <p:cNvSpPr txBox="1">
                <a:spLocks noChangeArrowheads="1"/>
              </p:cNvSpPr>
              <p:nvPr/>
            </p:nvSpPr>
            <p:spPr bwMode="auto">
              <a:xfrm>
                <a:off x="3040" y="6471"/>
                <a:ext cx="1080" cy="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12В</a:t>
                </a:r>
                <a:endPara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20" name="Text Box 52"/>
              <p:cNvSpPr txBox="1">
                <a:spLocks noChangeArrowheads="1"/>
              </p:cNvSpPr>
              <p:nvPr/>
            </p:nvSpPr>
            <p:spPr bwMode="auto">
              <a:xfrm>
                <a:off x="2891" y="4704"/>
                <a:ext cx="900" cy="4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? Ом</a:t>
                </a:r>
                <a:endPara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21" name="Text Box 53"/>
              <p:cNvSpPr txBox="1">
                <a:spLocks noChangeArrowheads="1"/>
              </p:cNvSpPr>
              <p:nvPr/>
            </p:nvSpPr>
            <p:spPr bwMode="auto">
              <a:xfrm>
                <a:off x="1080" y="5940"/>
                <a:ext cx="900" cy="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400" b="1" i="0" u="none" strike="noStrike" cap="none" normalizeH="0" baseline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Рис.1</a:t>
                </a:r>
                <a:endParaRPr kumimoji="0" lang="ru-RU" sz="4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222" name="Text Box 54"/>
            <p:cNvSpPr txBox="1">
              <a:spLocks noChangeArrowheads="1"/>
            </p:cNvSpPr>
            <p:nvPr/>
          </p:nvSpPr>
          <p:spPr bwMode="auto">
            <a:xfrm>
              <a:off x="9620" y="4380"/>
              <a:ext cx="720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2400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4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23" name="Text Box 55"/>
            <p:cNvSpPr txBox="1">
              <a:spLocks noChangeArrowheads="1"/>
            </p:cNvSpPr>
            <p:nvPr/>
          </p:nvSpPr>
          <p:spPr bwMode="auto">
            <a:xfrm>
              <a:off x="9660" y="5820"/>
              <a:ext cx="720" cy="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2400" b="1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4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225" name="Text Box 57"/>
          <p:cNvSpPr txBox="1">
            <a:spLocks noChangeArrowheads="1"/>
          </p:cNvSpPr>
          <p:nvPr/>
        </p:nvSpPr>
        <p:spPr bwMode="auto">
          <a:xfrm>
            <a:off x="0" y="0"/>
            <a:ext cx="5000628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равна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сила тока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сопротивлении 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(рис.1)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целых.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26" name="Text Box 58"/>
          <p:cNvSpPr txBox="1">
            <a:spLocks noChangeArrowheads="1"/>
          </p:cNvSpPr>
          <p:nvPr/>
        </p:nvSpPr>
        <p:spPr bwMode="auto">
          <a:xfrm>
            <a:off x="12700" y="3000372"/>
            <a:ext cx="9131300" cy="839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7.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равно сопротивление R2?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(рис.1)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Ом с точностью до целых.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27" name="Text Box 59"/>
          <p:cNvSpPr txBox="1">
            <a:spLocks noChangeArrowheads="1"/>
          </p:cNvSpPr>
          <p:nvPr/>
        </p:nvSpPr>
        <p:spPr bwMode="auto">
          <a:xfrm>
            <a:off x="0" y="5000636"/>
            <a:ext cx="91440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равно общее сопротивление участка?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(рис.1)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Ом с точностью до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целых.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17"/>
          <p:cNvGrpSpPr/>
          <p:nvPr/>
        </p:nvGrpSpPr>
        <p:grpSpPr>
          <a:xfrm>
            <a:off x="142844" y="1522918"/>
            <a:ext cx="1428759" cy="1168800"/>
            <a:chOff x="5268079" y="4569370"/>
            <a:chExt cx="1428759" cy="1168800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5993120" y="4569370"/>
              <a:ext cx="632282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sz="24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5268079" y="4924925"/>
              <a:ext cx="785818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2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cap="all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6072197" y="5214950"/>
              <a:ext cx="624641" cy="52322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800" b="1" cap="all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000" b="1" cap="all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800" b="1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5" name="Прямая соединительная линия 64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>
            <a:off x="1785918" y="1474382"/>
            <a:ext cx="2000264" cy="1168800"/>
            <a:chOff x="5268079" y="4569370"/>
            <a:chExt cx="2000264" cy="1168800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5993119" y="4569370"/>
              <a:ext cx="1275224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12В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5268079" y="4924925"/>
              <a:ext cx="785818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2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cap="all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6072197" y="5214950"/>
              <a:ext cx="1124708" cy="52322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28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Ом</a:t>
              </a:r>
              <a:endParaRPr lang="ru-RU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0" name="Прямая соединительная линия 69"/>
            <p:cNvCxnSpPr/>
            <p:nvPr/>
          </p:nvCxnSpPr>
          <p:spPr>
            <a:xfrm>
              <a:off x="6125335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Прямоугольник 70"/>
          <p:cNvSpPr/>
          <p:nvPr/>
        </p:nvSpPr>
        <p:spPr>
          <a:xfrm>
            <a:off x="3929058" y="1714488"/>
            <a:ext cx="64294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Группа 17"/>
          <p:cNvGrpSpPr/>
          <p:nvPr/>
        </p:nvGrpSpPr>
        <p:grpSpPr>
          <a:xfrm>
            <a:off x="0" y="3786190"/>
            <a:ext cx="1643041" cy="1168800"/>
            <a:chOff x="5053797" y="4569370"/>
            <a:chExt cx="1643041" cy="1168800"/>
          </a:xfrm>
        </p:grpSpPr>
        <p:sp>
          <p:nvSpPr>
            <p:cNvPr id="73" name="Прямоугольник 72"/>
            <p:cNvSpPr/>
            <p:nvPr/>
          </p:nvSpPr>
          <p:spPr>
            <a:xfrm>
              <a:off x="5993120" y="4569370"/>
              <a:ext cx="632282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sz="24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5053797" y="4924925"/>
              <a:ext cx="1000100" cy="5847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0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6072197" y="5214950"/>
              <a:ext cx="624641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6" name="Прямая соединительная линия 75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7"/>
          <p:cNvGrpSpPr/>
          <p:nvPr/>
        </p:nvGrpSpPr>
        <p:grpSpPr>
          <a:xfrm>
            <a:off x="1857356" y="3714752"/>
            <a:ext cx="1857387" cy="1168800"/>
            <a:chOff x="5053797" y="4569370"/>
            <a:chExt cx="1857387" cy="1168800"/>
          </a:xfrm>
        </p:grpSpPr>
        <p:sp>
          <p:nvSpPr>
            <p:cNvPr id="78" name="Прямоугольник 77"/>
            <p:cNvSpPr/>
            <p:nvPr/>
          </p:nvSpPr>
          <p:spPr>
            <a:xfrm>
              <a:off x="5993119" y="4569370"/>
              <a:ext cx="918065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r>
                <a:rPr lang="ru-RU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5053797" y="4924925"/>
              <a:ext cx="1000100" cy="5847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0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6072197" y="5214950"/>
              <a:ext cx="624641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ru-RU" sz="2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1" name="Прямая соединительная линия 80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Прямоугольник 81"/>
          <p:cNvSpPr/>
          <p:nvPr/>
        </p:nvSpPr>
        <p:spPr>
          <a:xfrm>
            <a:off x="4071934" y="4071942"/>
            <a:ext cx="85725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1"/>
          <p:cNvSpPr>
            <a:spLocks noChangeArrowheads="1"/>
          </p:cNvSpPr>
          <p:nvPr/>
        </p:nvSpPr>
        <p:spPr bwMode="auto">
          <a:xfrm>
            <a:off x="5072066" y="3857628"/>
            <a:ext cx="2214578" cy="769441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4" name="Rectangle 1"/>
          <p:cNvSpPr>
            <a:spLocks noChangeArrowheads="1"/>
          </p:cNvSpPr>
          <p:nvPr/>
        </p:nvSpPr>
        <p:spPr bwMode="auto">
          <a:xfrm>
            <a:off x="7715272" y="3929066"/>
            <a:ext cx="71438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9А</a:t>
            </a:r>
            <a:endParaRPr kumimoji="0" lang="ru-RU" sz="32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1" name="Группа 99"/>
          <p:cNvGrpSpPr/>
          <p:nvPr/>
        </p:nvGrpSpPr>
        <p:grpSpPr>
          <a:xfrm>
            <a:off x="61163" y="5714828"/>
            <a:ext cx="3010639" cy="1115269"/>
            <a:chOff x="3612737" y="5691079"/>
            <a:chExt cx="3010639" cy="1115269"/>
          </a:xfrm>
        </p:grpSpPr>
        <p:grpSp>
          <p:nvGrpSpPr>
            <p:cNvPr id="22" name="Группа 17"/>
            <p:cNvGrpSpPr/>
            <p:nvPr/>
          </p:nvGrpSpPr>
          <p:grpSpPr>
            <a:xfrm>
              <a:off x="3612737" y="5691079"/>
              <a:ext cx="1187477" cy="1115269"/>
              <a:chOff x="5929324" y="4399638"/>
              <a:chExt cx="1624972" cy="1292173"/>
            </a:xfrm>
            <a:solidFill>
              <a:schemeClr val="bg1"/>
            </a:solidFill>
          </p:grpSpPr>
          <p:sp>
            <p:nvSpPr>
              <p:cNvPr id="87" name="Прямоугольник 86"/>
              <p:cNvSpPr/>
              <p:nvPr/>
            </p:nvSpPr>
            <p:spPr>
              <a:xfrm>
                <a:off x="6772238" y="4701709"/>
                <a:ext cx="782058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8" name="Прямоугольник 87"/>
              <p:cNvSpPr/>
              <p:nvPr/>
            </p:nvSpPr>
            <p:spPr>
              <a:xfrm>
                <a:off x="5946006" y="5085598"/>
                <a:ext cx="988381" cy="60621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28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16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ru-RU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5993717" y="4399638"/>
                <a:ext cx="726999" cy="6775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89" name="Прямая соединительная линия 88"/>
              <p:cNvCxnSpPr/>
              <p:nvPr/>
            </p:nvCxnSpPr>
            <p:spPr>
              <a:xfrm>
                <a:off x="5929324" y="5089527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Группа 17"/>
            <p:cNvGrpSpPr/>
            <p:nvPr/>
          </p:nvGrpSpPr>
          <p:grpSpPr>
            <a:xfrm>
              <a:off x="4728779" y="5737484"/>
              <a:ext cx="1228349" cy="1021365"/>
              <a:chOff x="5873395" y="4453401"/>
              <a:chExt cx="1680901" cy="1183373"/>
            </a:xfrm>
            <a:solidFill>
              <a:schemeClr val="bg1"/>
            </a:solidFill>
          </p:grpSpPr>
          <p:sp>
            <p:nvSpPr>
              <p:cNvPr id="91" name="Прямоугольник 90"/>
              <p:cNvSpPr/>
              <p:nvPr/>
            </p:nvSpPr>
            <p:spPr>
              <a:xfrm>
                <a:off x="5873395" y="4453401"/>
                <a:ext cx="857255" cy="6775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3200" b="1" cap="all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" name="Прямоугольник 91"/>
              <p:cNvSpPr/>
              <p:nvPr/>
            </p:nvSpPr>
            <p:spPr>
              <a:xfrm>
                <a:off x="6772238" y="4701711"/>
                <a:ext cx="782058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" name="Прямоугольник 92"/>
              <p:cNvSpPr/>
              <p:nvPr/>
            </p:nvSpPr>
            <p:spPr>
              <a:xfrm>
                <a:off x="5929755" y="5030561"/>
                <a:ext cx="988380" cy="60621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28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16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2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94" name="Прямая соединительная линия 93"/>
              <p:cNvCxnSpPr/>
              <p:nvPr/>
            </p:nvCxnSpPr>
            <p:spPr>
              <a:xfrm>
                <a:off x="5929322" y="5089529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Группа 17"/>
            <p:cNvGrpSpPr/>
            <p:nvPr/>
          </p:nvGrpSpPr>
          <p:grpSpPr>
            <a:xfrm>
              <a:off x="5871788" y="5737486"/>
              <a:ext cx="751588" cy="1021367"/>
              <a:chOff x="5873395" y="4453402"/>
              <a:chExt cx="1028490" cy="1183375"/>
            </a:xfrm>
            <a:solidFill>
              <a:schemeClr val="bg1"/>
            </a:solidFill>
          </p:grpSpPr>
          <p:sp>
            <p:nvSpPr>
              <p:cNvPr id="96" name="Прямоугольник 95"/>
              <p:cNvSpPr/>
              <p:nvPr/>
            </p:nvSpPr>
            <p:spPr>
              <a:xfrm>
                <a:off x="5873395" y="4453402"/>
                <a:ext cx="857255" cy="6775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3200" b="1" cap="all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5913505" y="5030564"/>
                <a:ext cx="988380" cy="60621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2800" b="1" cap="all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1600" b="1" cap="all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99" name="Прямая соединительная линия 98"/>
              <p:cNvCxnSpPr/>
              <p:nvPr/>
            </p:nvCxnSpPr>
            <p:spPr>
              <a:xfrm>
                <a:off x="5929322" y="5089528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Группа 115"/>
          <p:cNvGrpSpPr/>
          <p:nvPr/>
        </p:nvGrpSpPr>
        <p:grpSpPr>
          <a:xfrm>
            <a:off x="3143244" y="5742731"/>
            <a:ext cx="2644974" cy="1115269"/>
            <a:chOff x="3612741" y="5691079"/>
            <a:chExt cx="2644974" cy="1115269"/>
          </a:xfrm>
        </p:grpSpPr>
        <p:grpSp>
          <p:nvGrpSpPr>
            <p:cNvPr id="26" name="Группа 17"/>
            <p:cNvGrpSpPr/>
            <p:nvPr/>
          </p:nvGrpSpPr>
          <p:grpSpPr>
            <a:xfrm>
              <a:off x="3612741" y="5691079"/>
              <a:ext cx="1187478" cy="1115269"/>
              <a:chOff x="5929324" y="4399638"/>
              <a:chExt cx="1624972" cy="1292173"/>
            </a:xfrm>
            <a:solidFill>
              <a:schemeClr val="bg1"/>
            </a:solidFill>
          </p:grpSpPr>
          <p:sp>
            <p:nvSpPr>
              <p:cNvPr id="127" name="Прямоугольник 126"/>
              <p:cNvSpPr/>
              <p:nvPr/>
            </p:nvSpPr>
            <p:spPr>
              <a:xfrm>
                <a:off x="6772238" y="4701709"/>
                <a:ext cx="782058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8" name="Прямоугольник 127"/>
              <p:cNvSpPr/>
              <p:nvPr/>
            </p:nvSpPr>
            <p:spPr>
              <a:xfrm>
                <a:off x="5946006" y="5085598"/>
                <a:ext cx="988381" cy="606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16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ru-RU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9" name="Прямоугольник 128"/>
              <p:cNvSpPr/>
              <p:nvPr/>
            </p:nvSpPr>
            <p:spPr>
              <a:xfrm>
                <a:off x="5993717" y="4399638"/>
                <a:ext cx="726999" cy="6775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30" name="Прямая соединительная линия 129"/>
              <p:cNvCxnSpPr/>
              <p:nvPr/>
            </p:nvCxnSpPr>
            <p:spPr>
              <a:xfrm>
                <a:off x="5929324" y="5089527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Группа 17"/>
            <p:cNvGrpSpPr/>
            <p:nvPr/>
          </p:nvGrpSpPr>
          <p:grpSpPr>
            <a:xfrm>
              <a:off x="4574407" y="5737480"/>
              <a:ext cx="1110784" cy="1021364"/>
              <a:chOff x="5662151" y="4453401"/>
              <a:chExt cx="1520023" cy="1183373"/>
            </a:xfrm>
            <a:solidFill>
              <a:schemeClr val="bg1"/>
            </a:solidFill>
          </p:grpSpPr>
          <p:sp>
            <p:nvSpPr>
              <p:cNvPr id="123" name="Прямоугольник 122"/>
              <p:cNvSpPr/>
              <p:nvPr/>
            </p:nvSpPr>
            <p:spPr>
              <a:xfrm>
                <a:off x="5662151" y="4453401"/>
                <a:ext cx="857256" cy="677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3200" b="1" cap="all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Прямоугольник 123"/>
              <p:cNvSpPr/>
              <p:nvPr/>
            </p:nvSpPr>
            <p:spPr>
              <a:xfrm>
                <a:off x="6400114" y="4729228"/>
                <a:ext cx="782060" cy="748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5" name="Прямоугольник 124"/>
              <p:cNvSpPr/>
              <p:nvPr/>
            </p:nvSpPr>
            <p:spPr>
              <a:xfrm>
                <a:off x="5718511" y="5030561"/>
                <a:ext cx="988381" cy="606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8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2800" b="1" dirty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26" name="Прямая соединительная линия 125"/>
              <p:cNvCxnSpPr/>
              <p:nvPr/>
            </p:nvCxnSpPr>
            <p:spPr>
              <a:xfrm>
                <a:off x="5782461" y="5089529"/>
                <a:ext cx="714381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Группа 17"/>
            <p:cNvGrpSpPr/>
            <p:nvPr/>
          </p:nvGrpSpPr>
          <p:grpSpPr>
            <a:xfrm>
              <a:off x="5506127" y="5749364"/>
              <a:ext cx="751588" cy="1021368"/>
              <a:chOff x="5373032" y="4467160"/>
              <a:chExt cx="1028492" cy="1183375"/>
            </a:xfrm>
            <a:solidFill>
              <a:schemeClr val="bg1"/>
            </a:solidFill>
          </p:grpSpPr>
          <p:sp>
            <p:nvSpPr>
              <p:cNvPr id="120" name="Прямоугольник 119"/>
              <p:cNvSpPr/>
              <p:nvPr/>
            </p:nvSpPr>
            <p:spPr>
              <a:xfrm>
                <a:off x="5373032" y="4467160"/>
                <a:ext cx="857257" cy="6775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3200" b="1" cap="all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1" name="Прямоугольник 120"/>
              <p:cNvSpPr/>
              <p:nvPr/>
            </p:nvSpPr>
            <p:spPr>
              <a:xfrm>
                <a:off x="5413142" y="5044322"/>
                <a:ext cx="988382" cy="60621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2800" b="1" cap="all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ru-RU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22" name="Прямая соединительная линия 121"/>
              <p:cNvCxnSpPr/>
              <p:nvPr/>
            </p:nvCxnSpPr>
            <p:spPr>
              <a:xfrm>
                <a:off x="5428960" y="5103286"/>
                <a:ext cx="714381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1" name="Прямоугольник 130"/>
          <p:cNvSpPr/>
          <p:nvPr/>
        </p:nvSpPr>
        <p:spPr>
          <a:xfrm>
            <a:off x="5715008" y="5643578"/>
            <a:ext cx="128588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1,3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5929322" y="6213850"/>
            <a:ext cx="50009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" name="Скругленный прямоугольник 132"/>
          <p:cNvSpPr/>
          <p:nvPr/>
        </p:nvSpPr>
        <p:spPr>
          <a:xfrm>
            <a:off x="0" y="5786454"/>
            <a:ext cx="3000364" cy="107154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17"/>
          <p:cNvGrpSpPr/>
          <p:nvPr/>
        </p:nvGrpSpPr>
        <p:grpSpPr>
          <a:xfrm>
            <a:off x="7286613" y="5286388"/>
            <a:ext cx="1857387" cy="1168800"/>
            <a:chOff x="5053797" y="4569370"/>
            <a:chExt cx="1857387" cy="1168800"/>
          </a:xfrm>
        </p:grpSpPr>
        <p:sp>
          <p:nvSpPr>
            <p:cNvPr id="135" name="Прямоугольник 134"/>
            <p:cNvSpPr/>
            <p:nvPr/>
          </p:nvSpPr>
          <p:spPr>
            <a:xfrm>
              <a:off x="5993119" y="4569370"/>
              <a:ext cx="918065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r>
                <a:rPr lang="ru-RU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6" name="Прямоугольник 135"/>
            <p:cNvSpPr/>
            <p:nvPr/>
          </p:nvSpPr>
          <p:spPr>
            <a:xfrm>
              <a:off x="5053797" y="4924925"/>
              <a:ext cx="1000100" cy="5847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0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7" name="Прямоугольник 136"/>
            <p:cNvSpPr/>
            <p:nvPr/>
          </p:nvSpPr>
          <p:spPr>
            <a:xfrm>
              <a:off x="6072197" y="5214950"/>
              <a:ext cx="624641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2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9А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8" name="Прямая соединительная линия 137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7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15541E-6 L 0.24791 -0.0192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0" y="-1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7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011E-7 L 0.38576 -0.57239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00" y="-28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2951E-7 L -0.26475 -0.41952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0" y="-21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7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1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5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5" grpId="0"/>
      <p:bldP spid="7226" grpId="0"/>
      <p:bldP spid="7227" grpId="0"/>
      <p:bldP spid="71" grpId="0" animBg="1"/>
      <p:bldP spid="71" grpId="1" animBg="1"/>
      <p:bldP spid="82" grpId="0" animBg="1"/>
      <p:bldP spid="82" grpId="1" animBg="1"/>
      <p:bldP spid="83" grpId="0" animBg="1"/>
      <p:bldP spid="84" grpId="0" animBg="1"/>
      <p:bldP spid="84" grpId="1" animBg="1"/>
      <p:bldP spid="131" grpId="0" animBg="1"/>
      <p:bldP spid="131" grpId="1" animBg="1"/>
      <p:bldP spid="132" grpId="0" animBg="1"/>
      <p:bldP spid="132" grpId="1" animBg="1"/>
      <p:bldP spid="1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871906" y="202559"/>
            <a:ext cx="5272094" cy="2473939"/>
            <a:chOff x="360" y="7011"/>
            <a:chExt cx="4500" cy="1898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660" y="7011"/>
              <a:ext cx="4140" cy="1898"/>
              <a:chOff x="720" y="7371"/>
              <a:chExt cx="4140" cy="1898"/>
            </a:xfrm>
          </p:grpSpPr>
          <p:sp>
            <p:nvSpPr>
              <p:cNvPr id="5123" name="Text Box 3"/>
              <p:cNvSpPr txBox="1">
                <a:spLocks noChangeArrowheads="1"/>
              </p:cNvSpPr>
              <p:nvPr/>
            </p:nvSpPr>
            <p:spPr bwMode="auto">
              <a:xfrm>
                <a:off x="3822" y="8421"/>
                <a:ext cx="939" cy="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1А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720" y="7547"/>
                <a:ext cx="4140" cy="1657"/>
                <a:chOff x="6480" y="6551"/>
                <a:chExt cx="4140" cy="1657"/>
              </a:xfrm>
            </p:grpSpPr>
            <p:grpSp>
              <p:nvGrpSpPr>
                <p:cNvPr id="5" name="Group 5"/>
                <p:cNvGrpSpPr>
                  <a:grpSpLocks/>
                </p:cNvGrpSpPr>
                <p:nvPr/>
              </p:nvGrpSpPr>
              <p:grpSpPr bwMode="auto">
                <a:xfrm>
                  <a:off x="6480" y="6551"/>
                  <a:ext cx="4140" cy="1657"/>
                  <a:chOff x="12431" y="5378"/>
                  <a:chExt cx="3317" cy="1448"/>
                </a:xfrm>
              </p:grpSpPr>
              <p:sp>
                <p:nvSpPr>
                  <p:cNvPr id="5126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13367" y="5585"/>
                    <a:ext cx="2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6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12431" y="5378"/>
                    <a:ext cx="3317" cy="1448"/>
                    <a:chOff x="12431" y="5378"/>
                    <a:chExt cx="3317" cy="1448"/>
                  </a:xfrm>
                </p:grpSpPr>
                <p:grpSp>
                  <p:nvGrpSpPr>
                    <p:cNvPr id="7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566" y="5836"/>
                      <a:ext cx="182" cy="318"/>
                      <a:chOff x="3503" y="4378"/>
                      <a:chExt cx="184" cy="276"/>
                    </a:xfrm>
                  </p:grpSpPr>
                  <p:sp>
                    <p:nvSpPr>
                      <p:cNvPr id="5129" name="Oval 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4458"/>
                        <a:ext cx="141" cy="14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5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5130" name="Line 1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03" y="4378"/>
                        <a:ext cx="184" cy="276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5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8" name="Group 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31" y="5378"/>
                      <a:ext cx="3214" cy="1448"/>
                      <a:chOff x="12431" y="5390"/>
                      <a:chExt cx="3214" cy="1448"/>
                    </a:xfrm>
                  </p:grpSpPr>
                  <p:grpSp>
                    <p:nvGrpSpPr>
                      <p:cNvPr id="9" name="Group 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521" y="5390"/>
                        <a:ext cx="1129" cy="650"/>
                        <a:chOff x="12521" y="5390"/>
                        <a:chExt cx="1129" cy="650"/>
                      </a:xfrm>
                    </p:grpSpPr>
                    <p:sp>
                      <p:nvSpPr>
                        <p:cNvPr id="5133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2521" y="6040"/>
                          <a:ext cx="479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54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5134" name="Text Box 14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065" y="5390"/>
                          <a:ext cx="460" cy="42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V</a:t>
                          </a:r>
                          <a:endParaRPr kumimoji="0" lang="ru-RU" sz="5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5135" name="Oval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3100" y="5444"/>
                          <a:ext cx="266" cy="269"/>
                        </a:xfrm>
                        <a:prstGeom prst="ellips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54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5136" name="Line 1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801" y="5586"/>
                          <a:ext cx="292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54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5137" name="Line 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2791" y="5584"/>
                          <a:ext cx="0" cy="43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54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5138" name="Line 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3650" y="5584"/>
                          <a:ext cx="0" cy="436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54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10" name="Group 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2431" y="5410"/>
                        <a:ext cx="3214" cy="1428"/>
                        <a:chOff x="12431" y="5398"/>
                        <a:chExt cx="3214" cy="1428"/>
                      </a:xfrm>
                    </p:grpSpPr>
                    <p:sp>
                      <p:nvSpPr>
                        <p:cNvPr id="5140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004" y="5946"/>
                          <a:ext cx="422" cy="163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54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11" name="Group 2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2431" y="5398"/>
                          <a:ext cx="3214" cy="1428"/>
                          <a:chOff x="12431" y="5398"/>
                          <a:chExt cx="3214" cy="1428"/>
                        </a:xfrm>
                      </p:grpSpPr>
                      <p:sp>
                        <p:nvSpPr>
                          <p:cNvPr id="5142" name="Line 2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13411" y="6027"/>
                            <a:ext cx="570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 sz="540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12" name="Group 2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4424" y="5786"/>
                            <a:ext cx="1221" cy="716"/>
                            <a:chOff x="3017" y="2798"/>
                            <a:chExt cx="1234" cy="621"/>
                          </a:xfrm>
                        </p:grpSpPr>
                        <p:grpSp>
                          <p:nvGrpSpPr>
                            <p:cNvPr id="13" name="Group 2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458" y="2798"/>
                              <a:ext cx="793" cy="621"/>
                              <a:chOff x="5000" y="7596"/>
                              <a:chExt cx="794" cy="725"/>
                            </a:xfrm>
                          </p:grpSpPr>
                          <p:grpSp>
                            <p:nvGrpSpPr>
                              <p:cNvPr id="14" name="Group 25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5074" y="7596"/>
                                <a:ext cx="702" cy="725"/>
                                <a:chOff x="5074" y="7596"/>
                                <a:chExt cx="702" cy="725"/>
                              </a:xfrm>
                            </p:grpSpPr>
                            <p:sp>
                              <p:nvSpPr>
                                <p:cNvPr id="5146" name="Text Box 26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5074" y="7596"/>
                                  <a:ext cx="702" cy="725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pPr marL="0" marR="0" lvl="0" indent="0" algn="l" defTabSz="9144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ts val="100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</a:pPr>
                                  <a:r>
                                    <a:rPr kumimoji="0" lang="ru-RU" sz="3600" b="0" i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Times New Roman" pitchFamily="18" charset="0"/>
                                      <a:cs typeface="Times New Roman" pitchFamily="18" charset="0"/>
                                    </a:rPr>
                                    <a:t>  </a:t>
                                  </a:r>
                                  <a:r>
                                    <a:rPr kumimoji="0" lang="ru-RU" sz="3600" b="1" i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Times New Roman" pitchFamily="18" charset="0"/>
                                      <a:cs typeface="Times New Roman" pitchFamily="18" charset="0"/>
                                    </a:rPr>
                                    <a:t>А</a:t>
                                  </a:r>
                                  <a:endParaRPr kumimoji="0" lang="ru-RU" sz="54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Times New Roman" pitchFamily="18" charset="0"/>
                                    <a:cs typeface="Times New Roman" pitchFamily="18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5147" name="Oval 27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5256" y="7664"/>
                                  <a:ext cx="300" cy="335"/>
                                </a:xfrm>
                                <a:prstGeom prst="ellipse">
                                  <a:avLst/>
                                </a:prstGeom>
                                <a:noFill/>
                                <a:ln w="1905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ru-RU" sz="5400">
                                    <a:latin typeface="Times New Roman" pitchFamily="18" charset="0"/>
                                    <a:cs typeface="Times New Roman" pitchFamily="18" charset="0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5148" name="Line 28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000" y="7842"/>
                                <a:ext cx="230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 sz="5400">
                                  <a:latin typeface="Times New Roman" pitchFamily="18" charset="0"/>
                                  <a:cs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149" name="Line 29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 flipH="1">
                                <a:off x="5564" y="7834"/>
                                <a:ext cx="230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 sz="5400">
                                  <a:latin typeface="Times New Roman" pitchFamily="18" charset="0"/>
                                  <a:cs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5150" name="Line 3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3017" y="3007"/>
                              <a:ext cx="576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 sz="5400">
                                <a:latin typeface="Times New Roman" pitchFamily="18" charset="0"/>
                                <a:cs typeface="Times New Roman" pitchFamily="18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5151" name="Text Box 31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064" y="5398"/>
                            <a:ext cx="460" cy="426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36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V</a:t>
                            </a:r>
                            <a:endParaRPr kumimoji="0" lang="ru-RU" sz="5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5152" name="Oval 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4115" y="5457"/>
                            <a:ext cx="266" cy="269"/>
                          </a:xfrm>
                          <a:prstGeom prst="ellips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 sz="540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5153" name="Line 3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4382" y="5598"/>
                            <a:ext cx="292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 sz="540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5154" name="Line 3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3816" y="5599"/>
                            <a:ext cx="292" cy="0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 sz="540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5155" name="Line 3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3806" y="5597"/>
                            <a:ext cx="0" cy="436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 sz="540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5156" name="Line 3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4665" y="5597"/>
                            <a:ext cx="0" cy="436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 sz="5400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15" name="Group 3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2431" y="5848"/>
                            <a:ext cx="182" cy="319"/>
                            <a:chOff x="3503" y="4378"/>
                            <a:chExt cx="184" cy="276"/>
                          </a:xfrm>
                        </p:grpSpPr>
                        <p:sp>
                          <p:nvSpPr>
                            <p:cNvPr id="5158" name="Oval 3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3525" y="4458"/>
                              <a:ext cx="141" cy="141"/>
                            </a:xfrm>
                            <a:prstGeom prst="ellipse">
                              <a:avLst/>
                            </a:prstGeom>
                            <a:solidFill>
                              <a:srgbClr val="FFFFFF"/>
                            </a:solidFill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 sz="5400">
                                <a:latin typeface="Times New Roman" pitchFamily="18" charset="0"/>
                                <a:cs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159" name="Line 3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3503" y="4378"/>
                              <a:ext cx="184" cy="276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 sz="5400">
                                <a:latin typeface="Times New Roman" pitchFamily="18" charset="0"/>
                                <a:cs typeface="Times New Roman" pitchFamily="18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6" name="Group 4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2787" y="6020"/>
                            <a:ext cx="1866" cy="806"/>
                            <a:chOff x="1363" y="3006"/>
                            <a:chExt cx="1886" cy="700"/>
                          </a:xfrm>
                        </p:grpSpPr>
                        <p:grpSp>
                          <p:nvGrpSpPr>
                            <p:cNvPr id="17" name="Group 41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734" y="3185"/>
                              <a:ext cx="1108" cy="521"/>
                              <a:chOff x="1515" y="3553"/>
                              <a:chExt cx="867" cy="371"/>
                            </a:xfrm>
                          </p:grpSpPr>
                          <p:grpSp>
                            <p:nvGrpSpPr>
                              <p:cNvPr id="18" name="Group 42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809" y="3553"/>
                                <a:ext cx="465" cy="371"/>
                                <a:chOff x="9770" y="4901"/>
                                <a:chExt cx="599" cy="531"/>
                              </a:xfrm>
                            </p:grpSpPr>
                            <p:sp>
                              <p:nvSpPr>
                                <p:cNvPr id="5163" name="Text Box 43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9770" y="4901"/>
                                  <a:ext cx="599" cy="531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pPr marL="0" marR="0" lvl="0" indent="0" algn="l" defTabSz="9144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ts val="100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</a:pPr>
                                  <a:r>
                                    <a:rPr kumimoji="0" lang="en-US" sz="3600" b="1" i="0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Times New Roman" pitchFamily="18" charset="0"/>
                                      <a:cs typeface="Times New Roman" pitchFamily="18" charset="0"/>
                                    </a:rPr>
                                    <a:t>V</a:t>
                                  </a:r>
                                  <a:endParaRPr kumimoji="0" lang="ru-RU" sz="5400" b="0" i="0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Times New Roman" pitchFamily="18" charset="0"/>
                                    <a:cs typeface="Times New Roman" pitchFamily="18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5164" name="Oval 4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9779" y="4917"/>
                                  <a:ext cx="346" cy="334"/>
                                </a:xfrm>
                                <a:prstGeom prst="ellipse">
                                  <a:avLst/>
                                </a:prstGeom>
                                <a:noFill/>
                                <a:ln w="12700">
                                  <a:solidFill>
                                    <a:srgbClr val="0000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endParaRPr lang="ru-RU" sz="5400">
                                    <a:latin typeface="Times New Roman" pitchFamily="18" charset="0"/>
                                    <a:cs typeface="Times New Roman" pitchFamily="18" charset="0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5165" name="Line 45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087" y="3683"/>
                                <a:ext cx="295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 sz="5400">
                                  <a:latin typeface="Times New Roman" pitchFamily="18" charset="0"/>
                                  <a:cs typeface="Times New Roman" pitchFamily="18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5166" name="Line 46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1515" y="3683"/>
                                <a:ext cx="295" cy="0"/>
                              </a:xfrm>
                              <a:prstGeom prst="line">
                                <a:avLst/>
                              </a:prstGeom>
                              <a:noFill/>
                              <a:ln w="12700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endParaRPr lang="ru-RU" sz="5400">
                                  <a:latin typeface="Times New Roman" pitchFamily="18" charset="0"/>
                                  <a:cs typeface="Times New Roman" pitchFamily="18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5167" name="Line 4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1363" y="3006"/>
                              <a:ext cx="0" cy="37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 sz="5400">
                                <a:latin typeface="Times New Roman" pitchFamily="18" charset="0"/>
                                <a:cs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168" name="Line 4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3249" y="3013"/>
                              <a:ext cx="0" cy="378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 sz="5400">
                                <a:latin typeface="Times New Roman" pitchFamily="18" charset="0"/>
                                <a:cs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169" name="Line 4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2844" y="3375"/>
                              <a:ext cx="403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 sz="5400">
                                <a:latin typeface="Times New Roman" pitchFamily="18" charset="0"/>
                                <a:cs typeface="Times New Roman" pitchFamily="18" charset="0"/>
                              </a:endParaRPr>
                            </a:p>
                          </p:txBody>
                        </p:sp>
                        <p:sp>
                          <p:nvSpPr>
                            <p:cNvPr id="5170" name="Line 5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1369" y="3367"/>
                              <a:ext cx="403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endParaRPr lang="ru-RU" sz="5400">
                                <a:latin typeface="Times New Roman" pitchFamily="18" charset="0"/>
                                <a:cs typeface="Times New Roman" pitchFamily="18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5171" name="Rectangle 5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990" y="5946"/>
                          <a:ext cx="422" cy="163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54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</p:grpSp>
              </p:grpSp>
            </p:grpSp>
            <p:sp>
              <p:nvSpPr>
                <p:cNvPr id="5172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7200" y="7335"/>
                  <a:ext cx="614" cy="34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en-US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173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8460" y="7280"/>
                  <a:ext cx="574" cy="4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en-US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33C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4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174" name="Text Box 54"/>
              <p:cNvSpPr txBox="1">
                <a:spLocks noChangeArrowheads="1"/>
              </p:cNvSpPr>
              <p:nvPr/>
            </p:nvSpPr>
            <p:spPr bwMode="auto">
              <a:xfrm>
                <a:off x="2380" y="8740"/>
                <a:ext cx="1077" cy="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9 В</a:t>
                </a:r>
                <a:endPara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75" name="Text Box 55"/>
              <p:cNvSpPr txBox="1">
                <a:spLocks noChangeArrowheads="1"/>
              </p:cNvSpPr>
              <p:nvPr/>
            </p:nvSpPr>
            <p:spPr bwMode="auto">
              <a:xfrm>
                <a:off x="1078" y="7371"/>
                <a:ext cx="610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В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76" name="Text Box 56"/>
              <p:cNvSpPr txBox="1">
                <a:spLocks noChangeArrowheads="1"/>
              </p:cNvSpPr>
              <p:nvPr/>
            </p:nvSpPr>
            <p:spPr bwMode="auto">
              <a:xfrm>
                <a:off x="3208" y="7380"/>
                <a:ext cx="675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? В</a:t>
                </a:r>
                <a:endParaRPr kumimoji="0" lang="ru-RU" sz="4800" b="1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178" name="Rectangle 58"/>
            <p:cNvSpPr>
              <a:spLocks noChangeArrowheads="1"/>
            </p:cNvSpPr>
            <p:nvPr/>
          </p:nvSpPr>
          <p:spPr bwMode="auto">
            <a:xfrm>
              <a:off x="360" y="7020"/>
              <a:ext cx="4500" cy="1800"/>
            </a:xfrm>
            <a:prstGeom prst="rect">
              <a:avLst/>
            </a:prstGeom>
            <a:noFill/>
            <a:ln w="9525">
              <a:solidFill>
                <a:srgbClr val="8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179" name="Text Box 59"/>
          <p:cNvSpPr txBox="1">
            <a:spLocks noChangeArrowheads="1"/>
          </p:cNvSpPr>
          <p:nvPr/>
        </p:nvSpPr>
        <p:spPr bwMode="auto">
          <a:xfrm>
            <a:off x="0" y="2786058"/>
            <a:ext cx="914400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11.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равно сопротивление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 запишите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целых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80" name="Text Box 60"/>
          <p:cNvSpPr txBox="1">
            <a:spLocks noChangeArrowheads="1"/>
          </p:cNvSpPr>
          <p:nvPr/>
        </p:nvSpPr>
        <p:spPr bwMode="auto">
          <a:xfrm>
            <a:off x="0" y="0"/>
            <a:ext cx="4229100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10.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равно напряжение на сопротивлении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24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вольтах с точностью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до целых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81" name="Text Box 61"/>
          <p:cNvSpPr txBox="1">
            <a:spLocks noChangeArrowheads="1"/>
          </p:cNvSpPr>
          <p:nvPr/>
        </p:nvSpPr>
        <p:spPr bwMode="auto">
          <a:xfrm>
            <a:off x="0" y="4762504"/>
            <a:ext cx="8777349" cy="80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12.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Чему равно общее сопротивление участка?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(рис.2)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Ответ запишите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с точностью до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целых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Rectangle 2"/>
          <p:cNvSpPr>
            <a:spLocks noChangeArrowheads="1"/>
          </p:cNvSpPr>
          <p:nvPr/>
        </p:nvSpPr>
        <p:spPr bwMode="auto">
          <a:xfrm>
            <a:off x="214282" y="1500174"/>
            <a:ext cx="235745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142844" y="2143116"/>
            <a:ext cx="2428892" cy="64633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ru-RU" sz="4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о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000364" y="1857364"/>
            <a:ext cx="64294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8В</a:t>
            </a:r>
            <a:endParaRPr lang="ru-RU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Группа 17"/>
          <p:cNvGrpSpPr/>
          <p:nvPr/>
        </p:nvGrpSpPr>
        <p:grpSpPr>
          <a:xfrm>
            <a:off x="0" y="3643314"/>
            <a:ext cx="1643041" cy="1168800"/>
            <a:chOff x="5053797" y="4569370"/>
            <a:chExt cx="1643041" cy="1168800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5993120" y="4569370"/>
              <a:ext cx="632282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sz="24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5053797" y="4924925"/>
              <a:ext cx="1000100" cy="5847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0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6072197" y="5214950"/>
              <a:ext cx="624641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0" name="Прямая соединительная линия 69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7"/>
          <p:cNvGrpSpPr/>
          <p:nvPr/>
        </p:nvGrpSpPr>
        <p:grpSpPr>
          <a:xfrm>
            <a:off x="1714480" y="3571876"/>
            <a:ext cx="1714513" cy="1168800"/>
            <a:chOff x="5053797" y="4569370"/>
            <a:chExt cx="1714513" cy="1168800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5993120" y="4569370"/>
              <a:ext cx="775190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8В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5053797" y="4924925"/>
              <a:ext cx="1000100" cy="5847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0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6072197" y="5214950"/>
              <a:ext cx="624641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28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1А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5" name="Прямая соединительная линия 74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Прямоугольник 75"/>
          <p:cNvSpPr/>
          <p:nvPr/>
        </p:nvSpPr>
        <p:spPr>
          <a:xfrm>
            <a:off x="3643306" y="3929066"/>
            <a:ext cx="857256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Rectangle 3"/>
          <p:cNvSpPr>
            <a:spLocks noChangeArrowheads="1"/>
          </p:cNvSpPr>
          <p:nvPr/>
        </p:nvSpPr>
        <p:spPr bwMode="auto">
          <a:xfrm>
            <a:off x="0" y="5381576"/>
            <a:ext cx="26132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Группа 17"/>
          <p:cNvGrpSpPr/>
          <p:nvPr/>
        </p:nvGrpSpPr>
        <p:grpSpPr>
          <a:xfrm>
            <a:off x="4714876" y="3429000"/>
            <a:ext cx="1643041" cy="1168800"/>
            <a:chOff x="5053797" y="4569370"/>
            <a:chExt cx="1643041" cy="1168800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5993120" y="4569370"/>
              <a:ext cx="632282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sz="24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5053797" y="4924925"/>
              <a:ext cx="1000100" cy="5847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6072197" y="5214950"/>
              <a:ext cx="624641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2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2" name="Прямая соединительная линия 81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17"/>
          <p:cNvGrpSpPr/>
          <p:nvPr/>
        </p:nvGrpSpPr>
        <p:grpSpPr>
          <a:xfrm>
            <a:off x="6429387" y="3403208"/>
            <a:ext cx="1714513" cy="1168800"/>
            <a:chOff x="5053797" y="4569370"/>
            <a:chExt cx="1714513" cy="1168800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5993120" y="4569370"/>
              <a:ext cx="775190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32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1В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5053797" y="4924925"/>
              <a:ext cx="1000100" cy="5847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0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6072197" y="5214950"/>
              <a:ext cx="624641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2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1А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7" name="Прямая соединительная линия 86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Прямоугольник 87"/>
          <p:cNvSpPr/>
          <p:nvPr/>
        </p:nvSpPr>
        <p:spPr>
          <a:xfrm>
            <a:off x="8215338" y="3714752"/>
            <a:ext cx="857256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Rectangle 3"/>
          <p:cNvSpPr>
            <a:spLocks noChangeArrowheads="1"/>
          </p:cNvSpPr>
          <p:nvPr/>
        </p:nvSpPr>
        <p:spPr bwMode="auto">
          <a:xfrm>
            <a:off x="142844" y="6140255"/>
            <a:ext cx="29578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36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3643306" y="5786454"/>
            <a:ext cx="107157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Группа 17"/>
          <p:cNvGrpSpPr/>
          <p:nvPr/>
        </p:nvGrpSpPr>
        <p:grpSpPr>
          <a:xfrm>
            <a:off x="5572132" y="5341917"/>
            <a:ext cx="1714511" cy="1230355"/>
            <a:chOff x="5053797" y="4569370"/>
            <a:chExt cx="1714511" cy="1230355"/>
          </a:xfrm>
        </p:grpSpPr>
        <p:sp>
          <p:nvSpPr>
            <p:cNvPr id="92" name="Прямоугольник 91"/>
            <p:cNvSpPr/>
            <p:nvPr/>
          </p:nvSpPr>
          <p:spPr>
            <a:xfrm>
              <a:off x="5993119" y="4569370"/>
              <a:ext cx="775189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sz="24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5053797" y="4924925"/>
              <a:ext cx="1000100" cy="5847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0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en-US" sz="3200" b="1" cap="all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6072197" y="5214950"/>
              <a:ext cx="624641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24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5" name="Прямая соединительная линия 94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17"/>
          <p:cNvGrpSpPr/>
          <p:nvPr/>
        </p:nvGrpSpPr>
        <p:grpSpPr>
          <a:xfrm>
            <a:off x="7286644" y="5326008"/>
            <a:ext cx="1250258" cy="1230355"/>
            <a:chOff x="5518050" y="4569370"/>
            <a:chExt cx="1250258" cy="1230355"/>
          </a:xfrm>
        </p:grpSpPr>
        <p:sp>
          <p:nvSpPr>
            <p:cNvPr id="97" name="Прямоугольник 96"/>
            <p:cNvSpPr/>
            <p:nvPr/>
          </p:nvSpPr>
          <p:spPr>
            <a:xfrm>
              <a:off x="5993119" y="4569370"/>
              <a:ext cx="775189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9В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5518050" y="4913050"/>
              <a:ext cx="42862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6018116" y="5214950"/>
              <a:ext cx="731737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1А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0" name="Прямая соединительная линия 99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90564E-6 L 0.45174 -0.23936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00" y="-12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51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20907E-6 L 0.3382 -0.43617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0" y="-21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69935E-6 L -0.36649 -0.40494 " pathEditMode="relative" rAng="0" ptsTypes="AA">
                                      <p:cBhvr>
                                        <p:cTn id="8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0" y="-20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2000"/>
                                        <p:tgtEl>
                                          <p:spTgt spid="5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3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mph" presetSubtype="0" repeatCount="5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9" grpId="0"/>
      <p:bldP spid="5180" grpId="0"/>
      <p:bldP spid="5181" grpId="0"/>
      <p:bldP spid="63" grpId="0" animBg="1"/>
      <p:bldP spid="64" grpId="0" animBg="1"/>
      <p:bldP spid="65" grpId="0" animBg="1"/>
      <p:bldP spid="65" grpId="1" animBg="1"/>
      <p:bldP spid="76" grpId="0" animBg="1"/>
      <p:bldP spid="76" grpId="1" animBg="1"/>
      <p:bldP spid="77" grpId="0"/>
      <p:bldP spid="88" grpId="0" animBg="1"/>
      <p:bldP spid="88" grpId="1" animBg="1"/>
      <p:bldP spid="89" grpId="0"/>
      <p:bldP spid="90" grpId="0" animBg="1"/>
      <p:bldP spid="90" grpId="1" animBg="1"/>
      <p:bldP spid="90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6"/>
          <p:cNvGrpSpPr/>
          <p:nvPr/>
        </p:nvGrpSpPr>
        <p:grpSpPr>
          <a:xfrm>
            <a:off x="4335288" y="-24"/>
            <a:ext cx="5286392" cy="3451504"/>
            <a:chOff x="4143372" y="357166"/>
            <a:chExt cx="4714888" cy="2857520"/>
          </a:xfrm>
        </p:grpSpPr>
        <p:grpSp>
          <p:nvGrpSpPr>
            <p:cNvPr id="3" name="Group 1"/>
            <p:cNvGrpSpPr>
              <a:grpSpLocks/>
            </p:cNvGrpSpPr>
            <p:nvPr/>
          </p:nvGrpSpPr>
          <p:grpSpPr bwMode="auto">
            <a:xfrm>
              <a:off x="4143372" y="357166"/>
              <a:ext cx="4714888" cy="2857520"/>
              <a:chOff x="7200" y="13140"/>
              <a:chExt cx="4140" cy="2340"/>
            </a:xfrm>
          </p:grpSpPr>
          <p:grpSp>
            <p:nvGrpSpPr>
              <p:cNvPr id="4" name="Group 2"/>
              <p:cNvGrpSpPr>
                <a:grpSpLocks/>
              </p:cNvGrpSpPr>
              <p:nvPr/>
            </p:nvGrpSpPr>
            <p:grpSpPr bwMode="auto">
              <a:xfrm>
                <a:off x="7320" y="13333"/>
                <a:ext cx="3581" cy="1543"/>
                <a:chOff x="480" y="10504"/>
                <a:chExt cx="3581" cy="1543"/>
              </a:xfrm>
            </p:grpSpPr>
            <p:grpSp>
              <p:nvGrpSpPr>
                <p:cNvPr id="5" name="Group 3"/>
                <p:cNvGrpSpPr>
                  <a:grpSpLocks/>
                </p:cNvGrpSpPr>
                <p:nvPr/>
              </p:nvGrpSpPr>
              <p:grpSpPr bwMode="auto">
                <a:xfrm>
                  <a:off x="480" y="10721"/>
                  <a:ext cx="3581" cy="1326"/>
                  <a:chOff x="105" y="10721"/>
                  <a:chExt cx="3581" cy="1326"/>
                </a:xfrm>
              </p:grpSpPr>
              <p:grpSp>
                <p:nvGrpSpPr>
                  <p:cNvPr id="6" name="Group 4"/>
                  <p:cNvGrpSpPr>
                    <a:grpSpLocks/>
                  </p:cNvGrpSpPr>
                  <p:nvPr/>
                </p:nvGrpSpPr>
                <p:grpSpPr bwMode="auto">
                  <a:xfrm>
                    <a:off x="705" y="10721"/>
                    <a:ext cx="2981" cy="1326"/>
                    <a:chOff x="4320" y="12611"/>
                    <a:chExt cx="2981" cy="1326"/>
                  </a:xfrm>
                </p:grpSpPr>
                <p:grpSp>
                  <p:nvGrpSpPr>
                    <p:cNvPr id="7" name="Group 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0" y="13020"/>
                      <a:ext cx="2828" cy="917"/>
                      <a:chOff x="979" y="4317"/>
                      <a:chExt cx="2828" cy="898"/>
                    </a:xfrm>
                  </p:grpSpPr>
                  <p:grpSp>
                    <p:nvGrpSpPr>
                      <p:cNvPr id="8" name="Group 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79" y="4317"/>
                        <a:ext cx="2828" cy="232"/>
                        <a:chOff x="3223" y="7015"/>
                        <a:chExt cx="2828" cy="232"/>
                      </a:xfrm>
                    </p:grpSpPr>
                    <p:sp>
                      <p:nvSpPr>
                        <p:cNvPr id="3079" name="Rectangle 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77" y="7015"/>
                          <a:ext cx="721" cy="232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0033CC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3080" name="Line 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692" y="7126"/>
                          <a:ext cx="1359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3081" name="Line 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223" y="7154"/>
                          <a:ext cx="755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9" name="Group 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134" y="4887"/>
                        <a:ext cx="692" cy="328"/>
                        <a:chOff x="5396" y="11682"/>
                        <a:chExt cx="692" cy="328"/>
                      </a:xfrm>
                    </p:grpSpPr>
                    <p:sp>
                      <p:nvSpPr>
                        <p:cNvPr id="3083" name="Text Box 11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640" y="11721"/>
                          <a:ext cx="448" cy="237"/>
                        </a:xfrm>
                        <a:prstGeom prst="rect">
                          <a:avLst/>
                        </a:prstGeom>
                        <a:noFill/>
                        <a:ln w="12700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1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80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1А</a:t>
                          </a:r>
                          <a:endParaRPr kumimoji="0" lang="ru-RU" sz="4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3084" name="Oval 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641" y="11682"/>
                          <a:ext cx="343" cy="328"/>
                        </a:xfrm>
                        <a:prstGeom prst="ellips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3086" name="Line 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5396" y="11863"/>
                          <a:ext cx="263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grpSp>
                    <p:nvGrpSpPr>
                      <p:cNvPr id="10" name="Group 1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14" y="4960"/>
                        <a:ext cx="1876" cy="190"/>
                        <a:chOff x="2590" y="6973"/>
                        <a:chExt cx="3514" cy="272"/>
                      </a:xfrm>
                    </p:grpSpPr>
                    <p:sp>
                      <p:nvSpPr>
                        <p:cNvPr id="3088" name="Rectangle 1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56" y="6973"/>
                          <a:ext cx="856" cy="272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3089" name="Line 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571" y="7100"/>
                          <a:ext cx="533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3090" name="Line 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590" y="7132"/>
                          <a:ext cx="755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FF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76" name="Line 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4207" y="7113"/>
                          <a:ext cx="533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48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3091" name="Line 19"/>
                      <p:cNvSpPr>
                        <a:spLocks noChangeShapeType="1"/>
                      </p:cNvSpPr>
                      <p:nvPr/>
                    </p:nvSpPr>
                    <p:spPr bwMode="auto">
                      <a:xfrm rot="16200000">
                        <a:off x="829" y="4766"/>
                        <a:ext cx="617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8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3092" name="Line 20"/>
                      <p:cNvSpPr>
                        <a:spLocks noChangeShapeType="1"/>
                      </p:cNvSpPr>
                      <p:nvPr/>
                    </p:nvSpPr>
                    <p:spPr bwMode="auto">
                      <a:xfrm rot="16200000">
                        <a:off x="3275" y="4739"/>
                        <a:ext cx="61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8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3093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443" y="13616"/>
                      <a:ext cx="550" cy="26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n-US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094" name="Text Box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16" y="12743"/>
                      <a:ext cx="615" cy="242"/>
                    </a:xfrm>
                    <a:prstGeom prst="rect">
                      <a:avLst/>
                    </a:prstGeom>
                    <a:solidFill>
                      <a:schemeClr val="tx2">
                        <a:lumMod val="20000"/>
                        <a:lumOff val="80000"/>
                      </a:scheme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20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Ом</a:t>
                      </a:r>
                      <a:endParaRPr kumimoji="0" lang="ru-RU" sz="480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095" name="Text Box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611" y="12611"/>
                      <a:ext cx="690" cy="29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Рис. 5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8" name="Text Box 2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174" y="13412"/>
                      <a:ext cx="504" cy="194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1600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Ом</a:t>
                      </a:r>
                      <a:endParaRPr kumimoji="0" lang="ru-RU" sz="400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9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235" y="13590"/>
                      <a:ext cx="376" cy="26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80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231" y="12981"/>
                      <a:ext cx="376" cy="26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20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1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105" y="11055"/>
                    <a:ext cx="885" cy="502"/>
                    <a:chOff x="6135" y="10264"/>
                    <a:chExt cx="885" cy="608"/>
                  </a:xfrm>
                </p:grpSpPr>
                <p:sp>
                  <p:nvSpPr>
                    <p:cNvPr id="3097" name="Text 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193" y="10264"/>
                      <a:ext cx="803" cy="608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098" name="Oval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404" y="10299"/>
                      <a:ext cx="343" cy="409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8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099" name="Line 2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757" y="10507"/>
                      <a:ext cx="263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8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100" name="Line 2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6135" y="10507"/>
                      <a:ext cx="263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8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12" name="Group 29"/>
                <p:cNvGrpSpPr>
                  <a:grpSpLocks/>
                </p:cNvGrpSpPr>
                <p:nvPr/>
              </p:nvGrpSpPr>
              <p:grpSpPr bwMode="auto">
                <a:xfrm>
                  <a:off x="1681" y="10504"/>
                  <a:ext cx="1601" cy="765"/>
                  <a:chOff x="9390" y="4917"/>
                  <a:chExt cx="1117" cy="765"/>
                </a:xfrm>
              </p:grpSpPr>
              <p:grpSp>
                <p:nvGrpSpPr>
                  <p:cNvPr id="13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9759" y="4917"/>
                    <a:ext cx="462" cy="378"/>
                    <a:chOff x="9759" y="4917"/>
                    <a:chExt cx="462" cy="378"/>
                  </a:xfrm>
                </p:grpSpPr>
                <p:sp>
                  <p:nvSpPr>
                    <p:cNvPr id="3103" name="Text Box 3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759" y="4918"/>
                      <a:ext cx="462" cy="37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10В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104" name="Oval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779" y="4917"/>
                      <a:ext cx="346" cy="334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8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3105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0127" y="5092"/>
                    <a:ext cx="38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106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9390" y="5093"/>
                    <a:ext cx="38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107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9392" y="5097"/>
                    <a:ext cx="0" cy="585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108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0505" y="5097"/>
                    <a:ext cx="0" cy="54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3109" name="Rectangle 37"/>
              <p:cNvSpPr>
                <a:spLocks noChangeArrowheads="1"/>
              </p:cNvSpPr>
              <p:nvPr/>
            </p:nvSpPr>
            <p:spPr bwMode="auto">
              <a:xfrm>
                <a:off x="7200" y="13140"/>
                <a:ext cx="4140" cy="234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9" name="Rectangle 16"/>
            <p:cNvSpPr>
              <a:spLocks noChangeArrowheads="1"/>
            </p:cNvSpPr>
            <p:nvPr/>
          </p:nvSpPr>
          <p:spPr bwMode="auto">
            <a:xfrm>
              <a:off x="7100054" y="2122644"/>
              <a:ext cx="520538" cy="235237"/>
            </a:xfrm>
            <a:prstGeom prst="rect">
              <a:avLst/>
            </a:prstGeom>
            <a:noFill/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8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1" name="Rectangle 3"/>
          <p:cNvSpPr>
            <a:spLocks noChangeArrowheads="1"/>
          </p:cNvSpPr>
          <p:nvPr/>
        </p:nvSpPr>
        <p:spPr bwMode="auto">
          <a:xfrm>
            <a:off x="0" y="-24"/>
            <a:ext cx="331853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1,2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auto">
          <a:xfrm>
            <a:off x="0" y="5129864"/>
            <a:ext cx="91440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18.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общее сопротивление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 точностью до десятых равно…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0" y="2571744"/>
            <a:ext cx="700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15.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Чему равно в Омах сопротивление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-40944" y="2977218"/>
            <a:ext cx="9358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16.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Чему равна в амперах сила тока на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сопротивлении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0" y="4701236"/>
            <a:ext cx="7072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17.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Чему равна в амперах </a:t>
            </a:r>
            <a:r>
              <a:rPr lang="ru-RU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общая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сила тока?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17"/>
          <p:cNvGrpSpPr/>
          <p:nvPr/>
        </p:nvGrpSpPr>
        <p:grpSpPr>
          <a:xfrm>
            <a:off x="-3" y="785794"/>
            <a:ext cx="2074953" cy="1230355"/>
            <a:chOff x="4910953" y="4569370"/>
            <a:chExt cx="1750738" cy="1230355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5815062" y="4569370"/>
              <a:ext cx="846629" cy="95410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sz="2400" b="1" cap="al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1,2</a:t>
              </a:r>
              <a:endPara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4910953" y="4924925"/>
              <a:ext cx="904108" cy="5847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000" b="1" cap="all" dirty="0" smtClean="0">
                  <a:latin typeface="Times New Roman" pitchFamily="18" charset="0"/>
                  <a:cs typeface="Times New Roman" pitchFamily="18" charset="0"/>
                </a:rPr>
                <a:t>1,2</a:t>
              </a:r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5935615" y="5214950"/>
              <a:ext cx="624641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2000" b="1" cap="al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1,2</a:t>
              </a:r>
              <a:endPara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0" name="Прямая соединительная линия 89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Прямоугольник 90"/>
          <p:cNvSpPr/>
          <p:nvPr/>
        </p:nvSpPr>
        <p:spPr>
          <a:xfrm>
            <a:off x="2071670" y="1071546"/>
            <a:ext cx="2071702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cap="all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="1" cap="all" dirty="0" smtClean="0"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en-US" sz="32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cap="all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3"/>
          <p:cNvSpPr>
            <a:spLocks noChangeArrowheads="1"/>
          </p:cNvSpPr>
          <p:nvPr/>
        </p:nvSpPr>
        <p:spPr bwMode="auto">
          <a:xfrm>
            <a:off x="-13648" y="1834960"/>
            <a:ext cx="399981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4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44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</a:t>
            </a:r>
            <a:endParaRPr kumimoji="0" lang="ru-RU" sz="44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3857620" y="2032428"/>
            <a:ext cx="857256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7"/>
          <p:cNvGrpSpPr/>
          <p:nvPr/>
        </p:nvGrpSpPr>
        <p:grpSpPr>
          <a:xfrm>
            <a:off x="142844" y="3500438"/>
            <a:ext cx="1428759" cy="1168800"/>
            <a:chOff x="5268079" y="4569370"/>
            <a:chExt cx="1428759" cy="1168800"/>
          </a:xfrm>
        </p:grpSpPr>
        <p:sp>
          <p:nvSpPr>
            <p:cNvPr id="95" name="Прямоугольник 94"/>
            <p:cNvSpPr/>
            <p:nvPr/>
          </p:nvSpPr>
          <p:spPr>
            <a:xfrm>
              <a:off x="5993120" y="4569370"/>
              <a:ext cx="632282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sz="24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5268079" y="4924925"/>
              <a:ext cx="785818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20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Прямоугольник 96"/>
            <p:cNvSpPr/>
            <p:nvPr/>
          </p:nvSpPr>
          <p:spPr>
            <a:xfrm>
              <a:off x="6072197" y="5214950"/>
              <a:ext cx="624641" cy="52322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800" b="1" cap="all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000" b="1" cap="all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2800" b="1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8" name="Прямая соединительная линия 97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17"/>
          <p:cNvGrpSpPr/>
          <p:nvPr/>
        </p:nvGrpSpPr>
        <p:grpSpPr>
          <a:xfrm>
            <a:off x="1636646" y="3544580"/>
            <a:ext cx="1792346" cy="1168800"/>
            <a:chOff x="5268079" y="4569370"/>
            <a:chExt cx="1792346" cy="1168800"/>
          </a:xfrm>
        </p:grpSpPr>
        <p:sp>
          <p:nvSpPr>
            <p:cNvPr id="100" name="Прямоугольник 99"/>
            <p:cNvSpPr/>
            <p:nvPr/>
          </p:nvSpPr>
          <p:spPr>
            <a:xfrm>
              <a:off x="5993120" y="4569370"/>
              <a:ext cx="924430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10В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Прямоугольник 100"/>
            <p:cNvSpPr/>
            <p:nvPr/>
          </p:nvSpPr>
          <p:spPr>
            <a:xfrm>
              <a:off x="5268079" y="4924925"/>
              <a:ext cx="785818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20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6072197" y="5214950"/>
              <a:ext cx="988228" cy="52322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2800" b="1" cap="all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ru-RU" sz="2800" cap="all" dirty="0" smtClean="0"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ru-RU" sz="2800" dirty="0" smtClean="0"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3" name="Прямая соединительная линия 102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Прямоугольник 103"/>
          <p:cNvSpPr/>
          <p:nvPr/>
        </p:nvSpPr>
        <p:spPr>
          <a:xfrm>
            <a:off x="3857620" y="3857628"/>
            <a:ext cx="714380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" name="Rectangle 1"/>
          <p:cNvSpPr>
            <a:spLocks noChangeArrowheads="1"/>
          </p:cNvSpPr>
          <p:nvPr/>
        </p:nvSpPr>
        <p:spPr bwMode="auto">
          <a:xfrm>
            <a:off x="5715008" y="3571876"/>
            <a:ext cx="2214578" cy="769441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kumimoji="0" lang="en-US" sz="4400" b="1" i="0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4400" b="1" i="0" strike="noStrike" cap="none" normalizeH="0" baseline="-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6" name="Rectangle 1"/>
          <p:cNvSpPr>
            <a:spLocks noChangeArrowheads="1"/>
          </p:cNvSpPr>
          <p:nvPr/>
        </p:nvSpPr>
        <p:spPr bwMode="auto">
          <a:xfrm>
            <a:off x="8358214" y="3643314"/>
            <a:ext cx="714380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3А</a:t>
            </a:r>
            <a:endParaRPr kumimoji="0" lang="ru-RU" sz="32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7" name="Группа 106"/>
          <p:cNvGrpSpPr/>
          <p:nvPr/>
        </p:nvGrpSpPr>
        <p:grpSpPr>
          <a:xfrm>
            <a:off x="61167" y="5500538"/>
            <a:ext cx="3010635" cy="1115269"/>
            <a:chOff x="3612741" y="5691079"/>
            <a:chExt cx="3010635" cy="1115269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3612741" y="5691079"/>
              <a:ext cx="1187478" cy="1115269"/>
              <a:chOff x="5929324" y="4399638"/>
              <a:chExt cx="1624972" cy="1292173"/>
            </a:xfrm>
            <a:solidFill>
              <a:schemeClr val="bg1"/>
            </a:solidFill>
          </p:grpSpPr>
          <p:sp>
            <p:nvSpPr>
              <p:cNvPr id="118" name="Прямоугольник 117"/>
              <p:cNvSpPr/>
              <p:nvPr/>
            </p:nvSpPr>
            <p:spPr>
              <a:xfrm>
                <a:off x="6772238" y="4701709"/>
                <a:ext cx="782058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9" name="Прямоугольник 118"/>
              <p:cNvSpPr/>
              <p:nvPr/>
            </p:nvSpPr>
            <p:spPr>
              <a:xfrm>
                <a:off x="5946006" y="5085598"/>
                <a:ext cx="988381" cy="60621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2800" b="1" cap="all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1600" b="1" cap="all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ru-RU" sz="2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0" name="Прямоугольник 119"/>
              <p:cNvSpPr/>
              <p:nvPr/>
            </p:nvSpPr>
            <p:spPr>
              <a:xfrm>
                <a:off x="5993717" y="4399638"/>
                <a:ext cx="726999" cy="6775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21" name="Прямая соединительная линия 120"/>
              <p:cNvCxnSpPr/>
              <p:nvPr/>
            </p:nvCxnSpPr>
            <p:spPr>
              <a:xfrm>
                <a:off x="5929324" y="5089527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Группа 17"/>
            <p:cNvGrpSpPr/>
            <p:nvPr/>
          </p:nvGrpSpPr>
          <p:grpSpPr>
            <a:xfrm>
              <a:off x="4728782" y="5737480"/>
              <a:ext cx="1228350" cy="1021365"/>
              <a:chOff x="5873395" y="4453401"/>
              <a:chExt cx="1680901" cy="1183374"/>
            </a:xfrm>
            <a:solidFill>
              <a:schemeClr val="bg1"/>
            </a:solidFill>
          </p:grpSpPr>
          <p:sp>
            <p:nvSpPr>
              <p:cNvPr id="114" name="Прямоугольник 113"/>
              <p:cNvSpPr/>
              <p:nvPr/>
            </p:nvSpPr>
            <p:spPr>
              <a:xfrm>
                <a:off x="5873395" y="4453401"/>
                <a:ext cx="857255" cy="6775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3200" b="1" cap="all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" name="Прямоугольник 114"/>
              <p:cNvSpPr/>
              <p:nvPr/>
            </p:nvSpPr>
            <p:spPr>
              <a:xfrm>
                <a:off x="6772238" y="4701711"/>
                <a:ext cx="782058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6" name="Прямоугольник 115"/>
              <p:cNvSpPr/>
              <p:nvPr/>
            </p:nvSpPr>
            <p:spPr>
              <a:xfrm>
                <a:off x="5929755" y="5030562"/>
                <a:ext cx="988380" cy="60621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2800" b="1" cap="all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1600" b="1" cap="all" dirty="0" smtClean="0">
                    <a:latin typeface="Times New Roman" pitchFamily="18" charset="0"/>
                    <a:cs typeface="Times New Roman" pitchFamily="18" charset="0"/>
                  </a:rPr>
                  <a:t>1,2</a:t>
                </a:r>
                <a:endParaRPr lang="ru-RU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17" name="Прямая соединительная линия 116"/>
              <p:cNvCxnSpPr/>
              <p:nvPr/>
            </p:nvCxnSpPr>
            <p:spPr>
              <a:xfrm>
                <a:off x="5929322" y="5089529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Группа 17"/>
            <p:cNvGrpSpPr/>
            <p:nvPr/>
          </p:nvGrpSpPr>
          <p:grpSpPr>
            <a:xfrm>
              <a:off x="5871788" y="5737490"/>
              <a:ext cx="751588" cy="1021368"/>
              <a:chOff x="5873395" y="4453402"/>
              <a:chExt cx="1028490" cy="1183375"/>
            </a:xfrm>
            <a:solidFill>
              <a:schemeClr val="bg1"/>
            </a:solidFill>
          </p:grpSpPr>
          <p:sp>
            <p:nvSpPr>
              <p:cNvPr id="111" name="Прямоугольник 110"/>
              <p:cNvSpPr/>
              <p:nvPr/>
            </p:nvSpPr>
            <p:spPr>
              <a:xfrm>
                <a:off x="5873395" y="4453402"/>
                <a:ext cx="857255" cy="6775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3200" b="1" cap="all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2" name="Прямоугольник 111"/>
              <p:cNvSpPr/>
              <p:nvPr/>
            </p:nvSpPr>
            <p:spPr>
              <a:xfrm>
                <a:off x="5913505" y="5030564"/>
                <a:ext cx="988380" cy="60621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2800" b="1" cap="all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1600" b="1" cap="all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ru-RU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13" name="Прямая соединительная линия 112"/>
              <p:cNvCxnSpPr/>
              <p:nvPr/>
            </p:nvCxnSpPr>
            <p:spPr>
              <a:xfrm>
                <a:off x="5929322" y="5089528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Группа 121"/>
          <p:cNvGrpSpPr/>
          <p:nvPr/>
        </p:nvGrpSpPr>
        <p:grpSpPr>
          <a:xfrm>
            <a:off x="3143246" y="5457003"/>
            <a:ext cx="2571762" cy="1115269"/>
            <a:chOff x="3612741" y="5691079"/>
            <a:chExt cx="2571762" cy="1115269"/>
          </a:xfrm>
        </p:grpSpPr>
        <p:grpSp>
          <p:nvGrpSpPr>
            <p:cNvPr id="22" name="Группа 122"/>
            <p:cNvGrpSpPr/>
            <p:nvPr/>
          </p:nvGrpSpPr>
          <p:grpSpPr>
            <a:xfrm>
              <a:off x="3612741" y="5691079"/>
              <a:ext cx="1187478" cy="1115269"/>
              <a:chOff x="5929324" y="4399638"/>
              <a:chExt cx="1624972" cy="1292173"/>
            </a:xfrm>
            <a:solidFill>
              <a:schemeClr val="bg1"/>
            </a:solidFill>
          </p:grpSpPr>
          <p:sp>
            <p:nvSpPr>
              <p:cNvPr id="133" name="Прямоугольник 132"/>
              <p:cNvSpPr/>
              <p:nvPr/>
            </p:nvSpPr>
            <p:spPr>
              <a:xfrm>
                <a:off x="6772238" y="4701709"/>
                <a:ext cx="782058" cy="74885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4" name="Прямоугольник 133"/>
              <p:cNvSpPr/>
              <p:nvPr/>
            </p:nvSpPr>
            <p:spPr>
              <a:xfrm>
                <a:off x="5946006" y="5085598"/>
                <a:ext cx="988381" cy="606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cap="all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1600" b="1" cap="all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ru-RU" sz="28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5" name="Прямоугольник 134"/>
              <p:cNvSpPr/>
              <p:nvPr/>
            </p:nvSpPr>
            <p:spPr>
              <a:xfrm>
                <a:off x="5993717" y="4399638"/>
                <a:ext cx="726999" cy="677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3200" b="1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36" name="Прямая соединительная линия 135"/>
              <p:cNvCxnSpPr/>
              <p:nvPr/>
            </p:nvCxnSpPr>
            <p:spPr>
              <a:xfrm>
                <a:off x="5929324" y="5089527"/>
                <a:ext cx="714380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Группа 17"/>
            <p:cNvGrpSpPr/>
            <p:nvPr/>
          </p:nvGrpSpPr>
          <p:grpSpPr>
            <a:xfrm>
              <a:off x="4574407" y="5737482"/>
              <a:ext cx="1110784" cy="1021364"/>
              <a:chOff x="5662151" y="4453401"/>
              <a:chExt cx="1520023" cy="1183373"/>
            </a:xfrm>
            <a:solidFill>
              <a:schemeClr val="bg1"/>
            </a:solidFill>
          </p:grpSpPr>
          <p:sp>
            <p:nvSpPr>
              <p:cNvPr id="129" name="Прямоугольник 128"/>
              <p:cNvSpPr/>
              <p:nvPr/>
            </p:nvSpPr>
            <p:spPr>
              <a:xfrm>
                <a:off x="5662151" y="4453401"/>
                <a:ext cx="857256" cy="677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3200" b="1" cap="all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0" name="Прямоугольник 129"/>
              <p:cNvSpPr/>
              <p:nvPr/>
            </p:nvSpPr>
            <p:spPr>
              <a:xfrm>
                <a:off x="6400114" y="4729228"/>
                <a:ext cx="782060" cy="748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1" name="Прямоугольник 130"/>
              <p:cNvSpPr/>
              <p:nvPr/>
            </p:nvSpPr>
            <p:spPr>
              <a:xfrm>
                <a:off x="5718511" y="5030561"/>
                <a:ext cx="988381" cy="606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800" b="1" cap="all" dirty="0" smtClean="0"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lang="ru-RU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32" name="Прямая соединительная линия 131"/>
              <p:cNvCxnSpPr/>
              <p:nvPr/>
            </p:nvCxnSpPr>
            <p:spPr>
              <a:xfrm>
                <a:off x="5714783" y="5089529"/>
                <a:ext cx="714381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Группа 17"/>
            <p:cNvGrpSpPr/>
            <p:nvPr/>
          </p:nvGrpSpPr>
          <p:grpSpPr>
            <a:xfrm>
              <a:off x="5506125" y="5749364"/>
              <a:ext cx="678378" cy="1021368"/>
              <a:chOff x="5373032" y="4467160"/>
              <a:chExt cx="928310" cy="1183375"/>
            </a:xfrm>
            <a:solidFill>
              <a:schemeClr val="bg1"/>
            </a:solidFill>
          </p:grpSpPr>
          <p:sp>
            <p:nvSpPr>
              <p:cNvPr id="126" name="Прямоугольник 125"/>
              <p:cNvSpPr/>
              <p:nvPr/>
            </p:nvSpPr>
            <p:spPr>
              <a:xfrm>
                <a:off x="5373032" y="4467160"/>
                <a:ext cx="857257" cy="677532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3200" b="1" cap="all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7" name="Прямоугольник 126"/>
              <p:cNvSpPr/>
              <p:nvPr/>
            </p:nvSpPr>
            <p:spPr>
              <a:xfrm>
                <a:off x="5413142" y="5044322"/>
                <a:ext cx="888200" cy="606213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ru-RU" sz="2800" b="1" cap="all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ru-RU" sz="28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28" name="Прямая соединительная линия 127"/>
              <p:cNvCxnSpPr/>
              <p:nvPr/>
            </p:nvCxnSpPr>
            <p:spPr>
              <a:xfrm>
                <a:off x="5428960" y="5103286"/>
                <a:ext cx="714381" cy="1588"/>
              </a:xfrm>
              <a:prstGeom prst="line">
                <a:avLst/>
              </a:prstGeom>
              <a:grpFill/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7" name="Скругленный прямоугольник 136"/>
          <p:cNvSpPr/>
          <p:nvPr/>
        </p:nvSpPr>
        <p:spPr>
          <a:xfrm>
            <a:off x="0" y="5572164"/>
            <a:ext cx="3000364" cy="107154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>
            <a:off x="8014672" y="5116216"/>
            <a:ext cx="1143008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Группа 17"/>
          <p:cNvGrpSpPr/>
          <p:nvPr/>
        </p:nvGrpSpPr>
        <p:grpSpPr>
          <a:xfrm>
            <a:off x="6000760" y="5500702"/>
            <a:ext cx="1857387" cy="1168800"/>
            <a:chOff x="5053797" y="4569370"/>
            <a:chExt cx="1857387" cy="1168800"/>
          </a:xfrm>
        </p:grpSpPr>
        <p:sp>
          <p:nvSpPr>
            <p:cNvPr id="140" name="Прямоугольник 139"/>
            <p:cNvSpPr/>
            <p:nvPr/>
          </p:nvSpPr>
          <p:spPr>
            <a:xfrm>
              <a:off x="5993119" y="4569370"/>
              <a:ext cx="918065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3200" b="1" cap="al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0В</a:t>
              </a:r>
              <a:endPara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1" name="Прямоугольник 140"/>
            <p:cNvSpPr/>
            <p:nvPr/>
          </p:nvSpPr>
          <p:spPr>
            <a:xfrm>
              <a:off x="5053797" y="4924925"/>
              <a:ext cx="1000100" cy="5847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000" b="1" cap="al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2" name="Прямоугольник 141"/>
            <p:cNvSpPr/>
            <p:nvPr/>
          </p:nvSpPr>
          <p:spPr>
            <a:xfrm>
              <a:off x="6072197" y="5214950"/>
              <a:ext cx="624641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2800" b="1" cap="al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3А</a:t>
              </a:r>
              <a:endPara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3" name="Прямая соединительная линия 142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832 L 0.29913 -0.05273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00" y="-2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23959E-6 L 0.3776 -0.39431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19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74838E-6 L -0.39011 -0.44103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-22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1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mph" presetSubtype="0" repeatCount="4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3110" grpId="0"/>
      <p:bldP spid="83" grpId="0"/>
      <p:bldP spid="84" grpId="0"/>
      <p:bldP spid="85" grpId="0"/>
      <p:bldP spid="91" grpId="0" animBg="1"/>
      <p:bldP spid="92" grpId="0"/>
      <p:bldP spid="93" grpId="0" animBg="1"/>
      <p:bldP spid="93" grpId="1" animBg="1"/>
      <p:bldP spid="104" grpId="0" animBg="1"/>
      <p:bldP spid="104" grpId="1" animBg="1"/>
      <p:bldP spid="105" grpId="0" animBg="1"/>
      <p:bldP spid="106" grpId="0" animBg="1"/>
      <p:bldP spid="106" grpId="1" animBg="1"/>
      <p:bldP spid="137" grpId="0" animBg="1"/>
      <p:bldP spid="138" grpId="0" animBg="1"/>
      <p:bldP spid="138" grpId="1" animBg="1"/>
      <p:bldP spid="138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7186" y="0"/>
            <a:ext cx="8909854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643834" y="1214422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6306376" y="401308"/>
            <a:ext cx="642942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7592260" y="1643050"/>
            <a:ext cx="1000132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>
            <a:off x="7520822" y="2786058"/>
            <a:ext cx="571504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28"/>
          <p:cNvGrpSpPr>
            <a:grpSpLocks/>
          </p:cNvGrpSpPr>
          <p:nvPr/>
        </p:nvGrpSpPr>
        <p:grpSpPr bwMode="auto">
          <a:xfrm>
            <a:off x="2523339" y="3827239"/>
            <a:ext cx="5035979" cy="673331"/>
            <a:chOff x="4467" y="3716"/>
            <a:chExt cx="4519" cy="522"/>
          </a:xfrm>
        </p:grpSpPr>
        <p:grpSp>
          <p:nvGrpSpPr>
            <p:cNvPr id="13" name="Group 29"/>
            <p:cNvGrpSpPr>
              <a:grpSpLocks/>
            </p:cNvGrpSpPr>
            <p:nvPr/>
          </p:nvGrpSpPr>
          <p:grpSpPr bwMode="auto">
            <a:xfrm>
              <a:off x="6292" y="3716"/>
              <a:ext cx="2694" cy="522"/>
              <a:chOff x="1778" y="3539"/>
              <a:chExt cx="2118" cy="371"/>
            </a:xfrm>
          </p:grpSpPr>
          <p:grpSp>
            <p:nvGrpSpPr>
              <p:cNvPr id="15" name="Group 30"/>
              <p:cNvGrpSpPr>
                <a:grpSpLocks/>
              </p:cNvGrpSpPr>
              <p:nvPr/>
            </p:nvGrpSpPr>
            <p:grpSpPr bwMode="auto">
              <a:xfrm>
                <a:off x="1778" y="3539"/>
                <a:ext cx="465" cy="371"/>
                <a:chOff x="9730" y="4873"/>
                <a:chExt cx="599" cy="530"/>
              </a:xfrm>
            </p:grpSpPr>
            <p:sp>
              <p:nvSpPr>
                <p:cNvPr id="17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9730" y="4873"/>
                  <a:ext cx="599" cy="530"/>
                </a:xfrm>
                <a:prstGeom prst="rect">
                  <a:avLst/>
                </a:prstGeom>
                <a:noFill/>
                <a:ln w="2857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Oval 32"/>
                <p:cNvSpPr>
                  <a:spLocks noChangeArrowheads="1"/>
                </p:cNvSpPr>
                <p:nvPr/>
              </p:nvSpPr>
              <p:spPr bwMode="auto">
                <a:xfrm>
                  <a:off x="9779" y="4917"/>
                  <a:ext cx="346" cy="334"/>
                </a:xfrm>
                <a:prstGeom prst="ellips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6" name="Line 33"/>
              <p:cNvSpPr>
                <a:spLocks noChangeShapeType="1"/>
              </p:cNvSpPr>
              <p:nvPr/>
            </p:nvSpPr>
            <p:spPr bwMode="auto">
              <a:xfrm>
                <a:off x="2093" y="3683"/>
                <a:ext cx="1803" cy="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4" name="Line 36"/>
            <p:cNvSpPr>
              <a:spLocks noChangeShapeType="1"/>
            </p:cNvSpPr>
            <p:nvPr/>
          </p:nvSpPr>
          <p:spPr bwMode="auto">
            <a:xfrm>
              <a:off x="4467" y="3904"/>
              <a:ext cx="1841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9" name="Прямая со стрелкой 18"/>
          <p:cNvCxnSpPr/>
          <p:nvPr/>
        </p:nvCxnSpPr>
        <p:spPr>
          <a:xfrm rot="5400000">
            <a:off x="7027394" y="3571082"/>
            <a:ext cx="1000132" cy="1588"/>
          </a:xfrm>
          <a:prstGeom prst="straightConnector1">
            <a:avLst/>
          </a:prstGeom>
          <a:ln w="571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2016284" y="3571082"/>
            <a:ext cx="1000132" cy="1588"/>
          </a:xfrm>
          <a:prstGeom prst="straightConnector1">
            <a:avLst/>
          </a:prstGeom>
          <a:ln w="571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357686" y="4253219"/>
            <a:ext cx="857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1,2В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805914" y="2571744"/>
            <a:ext cx="4143404" cy="57150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377682" y="1816420"/>
            <a:ext cx="785818" cy="785818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5377682" y="1941305"/>
            <a:ext cx="867975" cy="7018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0,4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7000892" y="1226925"/>
            <a:ext cx="867975" cy="7018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0,6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34"/>
          <p:cNvGrpSpPr>
            <a:grpSpLocks/>
          </p:cNvGrpSpPr>
          <p:nvPr/>
        </p:nvGrpSpPr>
        <p:grpSpPr bwMode="auto">
          <a:xfrm rot="16200000">
            <a:off x="350474" y="1111911"/>
            <a:ext cx="1490897" cy="1143007"/>
            <a:chOff x="9385" y="4917"/>
            <a:chExt cx="1122" cy="728"/>
          </a:xfrm>
        </p:grpSpPr>
        <p:grpSp>
          <p:nvGrpSpPr>
            <p:cNvPr id="26" name="Group 35"/>
            <p:cNvGrpSpPr>
              <a:grpSpLocks/>
            </p:cNvGrpSpPr>
            <p:nvPr/>
          </p:nvGrpSpPr>
          <p:grpSpPr bwMode="auto">
            <a:xfrm>
              <a:off x="9779" y="4917"/>
              <a:ext cx="600" cy="590"/>
              <a:chOff x="9779" y="4917"/>
              <a:chExt cx="600" cy="590"/>
            </a:xfrm>
          </p:grpSpPr>
          <p:sp>
            <p:nvSpPr>
              <p:cNvPr id="31" name="Text Box 36"/>
              <p:cNvSpPr txBox="1">
                <a:spLocks noChangeArrowheads="1"/>
              </p:cNvSpPr>
              <p:nvPr/>
            </p:nvSpPr>
            <p:spPr bwMode="auto">
              <a:xfrm>
                <a:off x="9780" y="4977"/>
                <a:ext cx="599" cy="530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ru-RU" sz="1400" b="1" dirty="0" smtClean="0">
                    <a:latin typeface="Times New Roman" pitchFamily="18" charset="0"/>
                    <a:cs typeface="Times New Roman" pitchFamily="18" charset="0"/>
                  </a:rPr>
                  <a:t>3,6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Oval 37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349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7" name="Line 38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Line 39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Line 40"/>
            <p:cNvSpPr>
              <a:spLocks noChangeShapeType="1"/>
            </p:cNvSpPr>
            <p:nvPr/>
          </p:nvSpPr>
          <p:spPr bwMode="auto">
            <a:xfrm>
              <a:off x="9385" y="5091"/>
              <a:ext cx="0" cy="542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Line 41"/>
            <p:cNvSpPr>
              <a:spLocks noChangeShapeType="1"/>
            </p:cNvSpPr>
            <p:nvPr/>
          </p:nvSpPr>
          <p:spPr bwMode="auto">
            <a:xfrm>
              <a:off x="10505" y="5103"/>
              <a:ext cx="0" cy="542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33" name="Прямая со стрелкой 32"/>
          <p:cNvCxnSpPr/>
          <p:nvPr/>
        </p:nvCxnSpPr>
        <p:spPr>
          <a:xfrm rot="5400000" flipH="1" flipV="1">
            <a:off x="1285058" y="2429662"/>
            <a:ext cx="715968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1714480" y="2049008"/>
            <a:ext cx="867975" cy="7018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0,6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Group 34"/>
          <p:cNvGrpSpPr>
            <a:grpSpLocks/>
          </p:cNvGrpSpPr>
          <p:nvPr/>
        </p:nvGrpSpPr>
        <p:grpSpPr bwMode="auto">
          <a:xfrm rot="10800000">
            <a:off x="5000628" y="355452"/>
            <a:ext cx="1490897" cy="1144577"/>
            <a:chOff x="9385" y="4916"/>
            <a:chExt cx="1122" cy="729"/>
          </a:xfrm>
        </p:grpSpPr>
        <p:grpSp>
          <p:nvGrpSpPr>
            <p:cNvPr id="37" name="Group 35"/>
            <p:cNvGrpSpPr>
              <a:grpSpLocks/>
            </p:cNvGrpSpPr>
            <p:nvPr/>
          </p:nvGrpSpPr>
          <p:grpSpPr bwMode="auto">
            <a:xfrm>
              <a:off x="9701" y="4916"/>
              <a:ext cx="424" cy="335"/>
              <a:chOff x="9701" y="4916"/>
              <a:chExt cx="424" cy="335"/>
            </a:xfrm>
          </p:grpSpPr>
          <p:sp>
            <p:nvSpPr>
              <p:cNvPr id="42" name="Text Box 36"/>
              <p:cNvSpPr txBox="1">
                <a:spLocks noChangeArrowheads="1"/>
              </p:cNvSpPr>
              <p:nvPr/>
            </p:nvSpPr>
            <p:spPr bwMode="auto">
              <a:xfrm rot="10800000">
                <a:off x="9701" y="4916"/>
                <a:ext cx="410" cy="273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ru-RU" sz="1400" b="1" dirty="0" smtClean="0">
                    <a:latin typeface="Times New Roman" pitchFamily="18" charset="0"/>
                    <a:cs typeface="Times New Roman" pitchFamily="18" charset="0"/>
                  </a:rPr>
                  <a:t>4,8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Oval 37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349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8" name="Line 38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>
              <a:off x="9385" y="5091"/>
              <a:ext cx="0" cy="542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>
              <a:off x="10505" y="5103"/>
              <a:ext cx="0" cy="542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3643307" y="6334780"/>
            <a:ext cx="5500693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Вариант№1 з№3   Ср-3,стр.11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  <p:bldP spid="21" grpId="0" animBg="1"/>
      <p:bldP spid="23" grpId="0" animBg="1"/>
      <p:bldP spid="22" grpId="0"/>
      <p:bldP spid="2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-24"/>
            <a:ext cx="9144000" cy="95410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В№2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з№1.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Определить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мощность,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потребляемую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третьей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лампой, если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=3А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0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9" cstate="print">
            <a:lum bright="-20000" contrast="60000"/>
          </a:blip>
          <a:srcRect/>
          <a:stretch>
            <a:fillRect/>
          </a:stretch>
        </p:blipFill>
        <p:spPr bwMode="auto">
          <a:xfrm>
            <a:off x="3786182" y="857232"/>
            <a:ext cx="535781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571868" y="1714488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4493310" y="459098"/>
            <a:ext cx="2650458" cy="4286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2400" b="1" i="0" u="none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=10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1071546"/>
            <a:ext cx="1357290" cy="143885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3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endParaRPr lang="ru-RU" sz="4800" b="1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643306" y="1785926"/>
            <a:ext cx="64294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4001290" y="1499380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4001290" y="2285198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214942" y="1071546"/>
            <a:ext cx="121444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 flipH="1" flipV="1">
            <a:off x="7144562" y="1499380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 flipH="1" flipV="1">
            <a:off x="7144562" y="2142322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214942" y="2571744"/>
            <a:ext cx="121444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>
            <a:off x="7429332" y="1821739"/>
            <a:ext cx="64294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3714744" y="1214422"/>
            <a:ext cx="500066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786578" y="1571612"/>
            <a:ext cx="500066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9" name="Группа 108"/>
          <p:cNvGrpSpPr/>
          <p:nvPr/>
        </p:nvGrpSpPr>
        <p:grpSpPr>
          <a:xfrm>
            <a:off x="343720" y="2643182"/>
            <a:ext cx="2591028" cy="1035945"/>
            <a:chOff x="343909" y="5214950"/>
            <a:chExt cx="2591028" cy="1035945"/>
          </a:xfrm>
        </p:grpSpPr>
        <p:sp>
          <p:nvSpPr>
            <p:cNvPr id="110" name="Line 6"/>
            <p:cNvSpPr>
              <a:spLocks noChangeShapeType="1"/>
            </p:cNvSpPr>
            <p:nvPr/>
          </p:nvSpPr>
          <p:spPr bwMode="auto">
            <a:xfrm flipH="1">
              <a:off x="428784" y="569890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1" name="Line 6"/>
            <p:cNvSpPr>
              <a:spLocks noChangeShapeType="1"/>
            </p:cNvSpPr>
            <p:nvPr/>
          </p:nvSpPr>
          <p:spPr bwMode="auto">
            <a:xfrm flipH="1">
              <a:off x="1428728" y="5715016"/>
              <a:ext cx="432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" name="Line 6"/>
            <p:cNvSpPr>
              <a:spLocks noChangeShapeType="1"/>
            </p:cNvSpPr>
            <p:nvPr/>
          </p:nvSpPr>
          <p:spPr bwMode="auto">
            <a:xfrm flipH="1">
              <a:off x="2286173" y="5726570"/>
              <a:ext cx="612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3" name="Группа 140"/>
            <p:cNvGrpSpPr/>
            <p:nvPr/>
          </p:nvGrpSpPr>
          <p:grpSpPr>
            <a:xfrm>
              <a:off x="343909" y="5214950"/>
              <a:ext cx="2591028" cy="1035945"/>
              <a:chOff x="336269" y="4125107"/>
              <a:chExt cx="2591028" cy="1035945"/>
            </a:xfrm>
          </p:grpSpPr>
          <p:sp>
            <p:nvSpPr>
              <p:cNvPr id="114" name="Rectangle 1"/>
              <p:cNvSpPr>
                <a:spLocks noChangeArrowheads="1"/>
              </p:cNvSpPr>
              <p:nvPr/>
            </p:nvSpPr>
            <p:spPr bwMode="auto">
              <a:xfrm>
                <a:off x="1060905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15" name="Rectangle 1"/>
              <p:cNvSpPr>
                <a:spLocks noChangeArrowheads="1"/>
              </p:cNvSpPr>
              <p:nvPr/>
            </p:nvSpPr>
            <p:spPr bwMode="auto">
              <a:xfrm>
                <a:off x="1921343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116" name="Группа 139"/>
              <p:cNvGrpSpPr/>
              <p:nvPr/>
            </p:nvGrpSpPr>
            <p:grpSpPr>
              <a:xfrm>
                <a:off x="336269" y="4125107"/>
                <a:ext cx="2591028" cy="1035945"/>
                <a:chOff x="336269" y="4125107"/>
                <a:chExt cx="2591028" cy="1035945"/>
              </a:xfrm>
            </p:grpSpPr>
            <p:sp>
              <p:nvSpPr>
                <p:cNvPr id="11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92394" y="4125107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36269" y="4572008"/>
                  <a:ext cx="87069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АВ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52987" y="4154013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349839" y="4553735"/>
                  <a:ext cx="642942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sz="20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1`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355793" y="4589548"/>
                  <a:ext cx="57150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sz="1600" b="1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ru-RU" sz="3600" dirty="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spcAft>
                      <a:spcPts val="1000"/>
                    </a:spcAft>
                  </a:pP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355793" y="4160920"/>
                  <a:ext cx="42862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23" name="Группа 122"/>
          <p:cNvGrpSpPr/>
          <p:nvPr/>
        </p:nvGrpSpPr>
        <p:grpSpPr>
          <a:xfrm>
            <a:off x="285720" y="3714752"/>
            <a:ext cx="2591028" cy="1035945"/>
            <a:chOff x="343909" y="5214950"/>
            <a:chExt cx="2591028" cy="1035945"/>
          </a:xfrm>
        </p:grpSpPr>
        <p:sp>
          <p:nvSpPr>
            <p:cNvPr id="124" name="Line 6"/>
            <p:cNvSpPr>
              <a:spLocks noChangeShapeType="1"/>
            </p:cNvSpPr>
            <p:nvPr/>
          </p:nvSpPr>
          <p:spPr bwMode="auto">
            <a:xfrm flipH="1">
              <a:off x="428784" y="569890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5" name="Line 6"/>
            <p:cNvSpPr>
              <a:spLocks noChangeShapeType="1"/>
            </p:cNvSpPr>
            <p:nvPr/>
          </p:nvSpPr>
          <p:spPr bwMode="auto">
            <a:xfrm flipH="1">
              <a:off x="1428728" y="5715016"/>
              <a:ext cx="432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Line 6"/>
            <p:cNvSpPr>
              <a:spLocks noChangeShapeType="1"/>
            </p:cNvSpPr>
            <p:nvPr/>
          </p:nvSpPr>
          <p:spPr bwMode="auto">
            <a:xfrm flipH="1">
              <a:off x="2286173" y="5726570"/>
              <a:ext cx="612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27" name="Группа 140"/>
            <p:cNvGrpSpPr/>
            <p:nvPr/>
          </p:nvGrpSpPr>
          <p:grpSpPr>
            <a:xfrm>
              <a:off x="343909" y="5214950"/>
              <a:ext cx="2591028" cy="1035945"/>
              <a:chOff x="336269" y="4125107"/>
              <a:chExt cx="2591028" cy="1035945"/>
            </a:xfrm>
          </p:grpSpPr>
          <p:sp>
            <p:nvSpPr>
              <p:cNvPr id="128" name="Rectangle 1"/>
              <p:cNvSpPr>
                <a:spLocks noChangeArrowheads="1"/>
              </p:cNvSpPr>
              <p:nvPr/>
            </p:nvSpPr>
            <p:spPr bwMode="auto">
              <a:xfrm>
                <a:off x="1060905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29" name="Rectangle 1"/>
              <p:cNvSpPr>
                <a:spLocks noChangeArrowheads="1"/>
              </p:cNvSpPr>
              <p:nvPr/>
            </p:nvSpPr>
            <p:spPr bwMode="auto">
              <a:xfrm>
                <a:off x="1921343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130" name="Группа 139"/>
              <p:cNvGrpSpPr/>
              <p:nvPr/>
            </p:nvGrpSpPr>
            <p:grpSpPr>
              <a:xfrm>
                <a:off x="336269" y="4125107"/>
                <a:ext cx="2591028" cy="1035945"/>
                <a:chOff x="336269" y="4125107"/>
                <a:chExt cx="2591028" cy="1035945"/>
              </a:xfrm>
            </p:grpSpPr>
            <p:sp>
              <p:nvSpPr>
                <p:cNvPr id="13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92394" y="4125107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36269" y="4572008"/>
                  <a:ext cx="87069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АВ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52987" y="4154013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4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349839" y="4553735"/>
                  <a:ext cx="642942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10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355793" y="4589548"/>
                  <a:ext cx="57150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15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355793" y="4160920"/>
                  <a:ext cx="42862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37" name="Группа 136"/>
          <p:cNvGrpSpPr/>
          <p:nvPr/>
        </p:nvGrpSpPr>
        <p:grpSpPr>
          <a:xfrm>
            <a:off x="3071802" y="3743658"/>
            <a:ext cx="928694" cy="971226"/>
            <a:chOff x="1068545" y="5243856"/>
            <a:chExt cx="928694" cy="971226"/>
          </a:xfrm>
        </p:grpSpPr>
        <p:sp>
          <p:nvSpPr>
            <p:cNvPr id="139" name="Line 6"/>
            <p:cNvSpPr>
              <a:spLocks noChangeShapeType="1"/>
            </p:cNvSpPr>
            <p:nvPr/>
          </p:nvSpPr>
          <p:spPr bwMode="auto">
            <a:xfrm flipH="1">
              <a:off x="1428728" y="5715016"/>
              <a:ext cx="432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41" name="Группа 140"/>
            <p:cNvGrpSpPr/>
            <p:nvPr/>
          </p:nvGrpSpPr>
          <p:grpSpPr>
            <a:xfrm>
              <a:off x="1068545" y="5243856"/>
              <a:ext cx="928694" cy="971226"/>
              <a:chOff x="1060905" y="4154013"/>
              <a:chExt cx="928694" cy="971226"/>
            </a:xfrm>
          </p:grpSpPr>
          <p:sp>
            <p:nvSpPr>
              <p:cNvPr id="142" name="Rectangle 1"/>
              <p:cNvSpPr>
                <a:spLocks noChangeArrowheads="1"/>
              </p:cNvSpPr>
              <p:nvPr/>
            </p:nvSpPr>
            <p:spPr bwMode="auto">
              <a:xfrm>
                <a:off x="1060905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144" name="Группа 139"/>
              <p:cNvGrpSpPr/>
              <p:nvPr/>
            </p:nvGrpSpPr>
            <p:grpSpPr>
              <a:xfrm>
                <a:off x="1349839" y="4154013"/>
                <a:ext cx="639760" cy="971226"/>
                <a:chOff x="1349839" y="4154013"/>
                <a:chExt cx="639760" cy="971226"/>
              </a:xfrm>
            </p:grpSpPr>
            <p:sp>
              <p:nvSpPr>
                <p:cNvPr id="14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52987" y="4154013"/>
                  <a:ext cx="393736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5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349839" y="4553735"/>
                  <a:ext cx="639760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30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151" name="Text Box 11"/>
          <p:cNvSpPr txBox="1">
            <a:spLocks noChangeArrowheads="1"/>
          </p:cNvSpPr>
          <p:nvPr/>
        </p:nvSpPr>
        <p:spPr bwMode="auto">
          <a:xfrm>
            <a:off x="142844" y="4643446"/>
            <a:ext cx="101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2" name="Text Box 11"/>
          <p:cNvSpPr txBox="1">
            <a:spLocks noChangeArrowheads="1"/>
          </p:cNvSpPr>
          <p:nvPr/>
        </p:nvSpPr>
        <p:spPr bwMode="auto">
          <a:xfrm>
            <a:off x="1024226" y="4643446"/>
            <a:ext cx="101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" name="Text Box 11"/>
          <p:cNvSpPr txBox="1">
            <a:spLocks noChangeArrowheads="1"/>
          </p:cNvSpPr>
          <p:nvPr/>
        </p:nvSpPr>
        <p:spPr bwMode="auto">
          <a:xfrm>
            <a:off x="142844" y="5286388"/>
            <a:ext cx="101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Text Box 11"/>
          <p:cNvSpPr txBox="1">
            <a:spLocks noChangeArrowheads="1"/>
          </p:cNvSpPr>
          <p:nvPr/>
        </p:nvSpPr>
        <p:spPr bwMode="auto">
          <a:xfrm>
            <a:off x="857224" y="5286388"/>
            <a:ext cx="121444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5" name="Group 3"/>
          <p:cNvGrpSpPr>
            <a:grpSpLocks/>
          </p:cNvGrpSpPr>
          <p:nvPr/>
        </p:nvGrpSpPr>
        <p:grpSpPr bwMode="auto">
          <a:xfrm>
            <a:off x="3929058" y="2786058"/>
            <a:ext cx="3616325" cy="1026761"/>
            <a:chOff x="3332" y="4924"/>
            <a:chExt cx="1981" cy="530"/>
          </a:xfrm>
        </p:grpSpPr>
        <p:grpSp>
          <p:nvGrpSpPr>
            <p:cNvPr id="156" name="Group 4"/>
            <p:cNvGrpSpPr>
              <a:grpSpLocks/>
            </p:cNvGrpSpPr>
            <p:nvPr/>
          </p:nvGrpSpPr>
          <p:grpSpPr bwMode="auto">
            <a:xfrm>
              <a:off x="3929" y="4924"/>
              <a:ext cx="630" cy="530"/>
              <a:chOff x="9711" y="4873"/>
              <a:chExt cx="599" cy="530"/>
            </a:xfrm>
          </p:grpSpPr>
          <p:sp>
            <p:nvSpPr>
              <p:cNvPr id="159" name="Text Box 5"/>
              <p:cNvSpPr txBox="1">
                <a:spLocks noChangeArrowheads="1"/>
              </p:cNvSpPr>
              <p:nvPr/>
            </p:nvSpPr>
            <p:spPr bwMode="auto">
              <a:xfrm>
                <a:off x="9711" y="4873"/>
                <a:ext cx="59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60" name="Oval 6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28575">
                <a:solidFill>
                  <a:srgbClr val="365D2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57" name="Line 7"/>
            <p:cNvSpPr>
              <a:spLocks noChangeShapeType="1"/>
            </p:cNvSpPr>
            <p:nvPr/>
          </p:nvSpPr>
          <p:spPr bwMode="auto">
            <a:xfrm>
              <a:off x="4366" y="5143"/>
              <a:ext cx="947" cy="0"/>
            </a:xfrm>
            <a:prstGeom prst="line">
              <a:avLst/>
            </a:prstGeom>
            <a:noFill/>
            <a:ln w="28575">
              <a:solidFill>
                <a:srgbClr val="365D2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Line 8"/>
            <p:cNvSpPr>
              <a:spLocks noChangeShapeType="1"/>
            </p:cNvSpPr>
            <p:nvPr/>
          </p:nvSpPr>
          <p:spPr bwMode="auto">
            <a:xfrm>
              <a:off x="3332" y="5144"/>
              <a:ext cx="690" cy="0"/>
            </a:xfrm>
            <a:prstGeom prst="line">
              <a:avLst/>
            </a:prstGeom>
            <a:noFill/>
            <a:ln w="28575">
              <a:solidFill>
                <a:srgbClr val="365D2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1" name="Line 15"/>
          <p:cNvSpPr>
            <a:spLocks noChangeShapeType="1"/>
          </p:cNvSpPr>
          <p:nvPr/>
        </p:nvSpPr>
        <p:spPr bwMode="auto">
          <a:xfrm rot="16200000">
            <a:off x="3263058" y="2548686"/>
            <a:ext cx="1332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Line 15"/>
          <p:cNvSpPr>
            <a:spLocks noChangeShapeType="1"/>
          </p:cNvSpPr>
          <p:nvPr/>
        </p:nvSpPr>
        <p:spPr bwMode="auto">
          <a:xfrm rot="16200000">
            <a:off x="6846833" y="2523364"/>
            <a:ext cx="1332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" name="Овал 162"/>
          <p:cNvSpPr/>
          <p:nvPr/>
        </p:nvSpPr>
        <p:spPr>
          <a:xfrm>
            <a:off x="7500958" y="1785926"/>
            <a:ext cx="71438" cy="71438"/>
          </a:xfrm>
          <a:prstGeom prst="ellipse">
            <a:avLst/>
          </a:prstGeom>
          <a:solidFill>
            <a:schemeClr val="tx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Прямоугольник 163"/>
          <p:cNvSpPr/>
          <p:nvPr/>
        </p:nvSpPr>
        <p:spPr>
          <a:xfrm>
            <a:off x="4535223" y="3772919"/>
            <a:ext cx="1965603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endParaRPr lang="ru-RU" sz="3200" dirty="0"/>
          </a:p>
        </p:txBody>
      </p:sp>
      <p:sp>
        <p:nvSpPr>
          <p:cNvPr id="165" name="Прямоугольник 164"/>
          <p:cNvSpPr/>
          <p:nvPr/>
        </p:nvSpPr>
        <p:spPr>
          <a:xfrm>
            <a:off x="6429388" y="3772919"/>
            <a:ext cx="1274708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30В</a:t>
            </a:r>
            <a:endParaRPr lang="ru-RU" sz="3200" dirty="0"/>
          </a:p>
        </p:txBody>
      </p:sp>
      <p:sp>
        <p:nvSpPr>
          <p:cNvPr id="166" name="Прямоугольник 165"/>
          <p:cNvSpPr/>
          <p:nvPr/>
        </p:nvSpPr>
        <p:spPr>
          <a:xfrm>
            <a:off x="5143504" y="3000372"/>
            <a:ext cx="714380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30В</a:t>
            </a:r>
            <a:endParaRPr lang="ru-RU" sz="2000" dirty="0"/>
          </a:p>
        </p:txBody>
      </p:sp>
      <p:grpSp>
        <p:nvGrpSpPr>
          <p:cNvPr id="171" name="Группа 170"/>
          <p:cNvGrpSpPr/>
          <p:nvPr/>
        </p:nvGrpSpPr>
        <p:grpSpPr>
          <a:xfrm>
            <a:off x="4714876" y="4357694"/>
            <a:ext cx="1306767" cy="941133"/>
            <a:chOff x="4357686" y="4488131"/>
            <a:chExt cx="1306767" cy="941133"/>
          </a:xfrm>
        </p:grpSpPr>
        <p:sp>
          <p:nvSpPr>
            <p:cNvPr id="167" name="Прямоугольник 166"/>
            <p:cNvSpPr/>
            <p:nvPr/>
          </p:nvSpPr>
          <p:spPr>
            <a:xfrm>
              <a:off x="4357686" y="4634024"/>
              <a:ext cx="6270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I</a:t>
              </a:r>
              <a:r>
                <a:rPr lang="ru-RU" sz="2000" b="1" dirty="0" smtClean="0">
                  <a:latin typeface="Times New Roman" pitchFamily="18" charset="0"/>
                  <a:sym typeface="Symbol" pitchFamily="18" charset="2"/>
                </a:rPr>
                <a:t>2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=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  <p:sp>
          <p:nvSpPr>
            <p:cNvPr id="168" name="Text Box 10"/>
            <p:cNvSpPr txBox="1">
              <a:spLocks noChangeArrowheads="1"/>
            </p:cNvSpPr>
            <p:nvPr/>
          </p:nvSpPr>
          <p:spPr bwMode="auto">
            <a:xfrm>
              <a:off x="5000628" y="4488131"/>
              <a:ext cx="663825" cy="512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b="1" dirty="0" smtClean="0">
                  <a:latin typeface="Times New Roman" pitchFamily="18" charset="0"/>
                  <a:sym typeface="Symbol" pitchFamily="18" charset="2"/>
                </a:rPr>
                <a:t>2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9" name="Text Box 11"/>
            <p:cNvSpPr txBox="1">
              <a:spLocks noChangeArrowheads="1"/>
            </p:cNvSpPr>
            <p:nvPr/>
          </p:nvSpPr>
          <p:spPr bwMode="auto">
            <a:xfrm>
              <a:off x="4988565" y="4929198"/>
              <a:ext cx="583567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1600" b="1" dirty="0" smtClean="0">
                  <a:latin typeface="Times New Roman" pitchFamily="18" charset="0"/>
                  <a:sym typeface="Symbol" pitchFamily="18" charset="2"/>
                </a:rPr>
                <a:t>2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0" name="Line 6"/>
            <p:cNvSpPr>
              <a:spLocks noChangeShapeType="1"/>
            </p:cNvSpPr>
            <p:nvPr/>
          </p:nvSpPr>
          <p:spPr bwMode="auto">
            <a:xfrm flipH="1">
              <a:off x="5006682" y="4988761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2" name="Группа 171"/>
          <p:cNvGrpSpPr/>
          <p:nvPr/>
        </p:nvGrpSpPr>
        <p:grpSpPr>
          <a:xfrm>
            <a:off x="5941573" y="4404630"/>
            <a:ext cx="1345071" cy="941133"/>
            <a:chOff x="4607061" y="4488131"/>
            <a:chExt cx="1345071" cy="941133"/>
          </a:xfrm>
        </p:grpSpPr>
        <p:sp>
          <p:nvSpPr>
            <p:cNvPr id="173" name="Прямоугольник 172"/>
            <p:cNvSpPr/>
            <p:nvPr/>
          </p:nvSpPr>
          <p:spPr>
            <a:xfrm>
              <a:off x="4607061" y="4693399"/>
              <a:ext cx="3593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=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  <p:sp>
          <p:nvSpPr>
            <p:cNvPr id="174" name="Text Box 10"/>
            <p:cNvSpPr txBox="1">
              <a:spLocks noChangeArrowheads="1"/>
            </p:cNvSpPr>
            <p:nvPr/>
          </p:nvSpPr>
          <p:spPr bwMode="auto">
            <a:xfrm>
              <a:off x="5000628" y="4488131"/>
              <a:ext cx="880066" cy="512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30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В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5" name="Text Box 11"/>
            <p:cNvSpPr txBox="1">
              <a:spLocks noChangeArrowheads="1"/>
            </p:cNvSpPr>
            <p:nvPr/>
          </p:nvSpPr>
          <p:spPr bwMode="auto">
            <a:xfrm>
              <a:off x="4988565" y="4929198"/>
              <a:ext cx="963567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15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Ом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6" name="Line 6"/>
            <p:cNvSpPr>
              <a:spLocks noChangeShapeType="1"/>
            </p:cNvSpPr>
            <p:nvPr/>
          </p:nvSpPr>
          <p:spPr bwMode="auto">
            <a:xfrm flipH="1">
              <a:off x="5089807" y="4941261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7" name="Прямоугольник 176"/>
          <p:cNvSpPr/>
          <p:nvPr/>
        </p:nvSpPr>
        <p:spPr>
          <a:xfrm>
            <a:off x="7227269" y="4500570"/>
            <a:ext cx="989373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dirty="0"/>
          </a:p>
        </p:txBody>
      </p:sp>
      <p:sp>
        <p:nvSpPr>
          <p:cNvPr id="178" name="Прямоугольник 177"/>
          <p:cNvSpPr/>
          <p:nvPr/>
        </p:nvSpPr>
        <p:spPr>
          <a:xfrm>
            <a:off x="8511222" y="1571612"/>
            <a:ext cx="561372" cy="461665"/>
          </a:xfrm>
          <a:prstGeom prst="rect">
            <a:avLst/>
          </a:prstGeom>
          <a:solidFill>
            <a:schemeClr val="bg2"/>
          </a:solidFill>
          <a:ln>
            <a:solidFill>
              <a:srgbClr val="0000CC"/>
            </a:solidFill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dirty="0"/>
          </a:p>
        </p:txBody>
      </p:sp>
      <p:sp>
        <p:nvSpPr>
          <p:cNvPr id="179" name="Прямоугольник 178"/>
          <p:cNvSpPr/>
          <p:nvPr/>
        </p:nvSpPr>
        <p:spPr>
          <a:xfrm>
            <a:off x="4572000" y="5214950"/>
            <a:ext cx="2101857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180" name="Прямоугольник 179"/>
          <p:cNvSpPr/>
          <p:nvPr/>
        </p:nvSpPr>
        <p:spPr>
          <a:xfrm>
            <a:off x="6643702" y="5214950"/>
            <a:ext cx="1579278" cy="584775"/>
          </a:xfrm>
          <a:prstGeom prst="rect">
            <a:avLst/>
          </a:prstGeom>
          <a:solidFill>
            <a:schemeClr val="bg2"/>
          </a:solidFill>
          <a:ln>
            <a:solidFill>
              <a:srgbClr val="0000CC"/>
            </a:solidFill>
          </a:ln>
        </p:spPr>
        <p:txBody>
          <a:bodyPr wrap="none">
            <a:spAutoFit/>
          </a:bodyPr>
          <a:lstStyle/>
          <a:p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Вт</a:t>
            </a:r>
            <a:endParaRPr lang="ru-RU" sz="3200" dirty="0"/>
          </a:p>
        </p:txBody>
      </p:sp>
      <p:sp>
        <p:nvSpPr>
          <p:cNvPr id="181" name="Rectangle 4"/>
          <p:cNvSpPr>
            <a:spLocks noChangeArrowheads="1"/>
          </p:cNvSpPr>
          <p:nvPr/>
        </p:nvSpPr>
        <p:spPr bwMode="auto">
          <a:xfrm>
            <a:off x="0" y="5903893"/>
            <a:ext cx="9144000" cy="95410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мощность, потребляемая лампой №3 равна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Вт, т.е. за каждую секунду потребляет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2" name="Прямоугольник 181"/>
          <p:cNvSpPr/>
          <p:nvPr/>
        </p:nvSpPr>
        <p:spPr>
          <a:xfrm>
            <a:off x="6405450" y="2178741"/>
            <a:ext cx="612668" cy="461665"/>
          </a:xfrm>
          <a:prstGeom prst="rect">
            <a:avLst/>
          </a:prstGeom>
          <a:solidFill>
            <a:schemeClr val="bg2"/>
          </a:solidFill>
          <a:ln>
            <a:solidFill>
              <a:srgbClr val="0000CC"/>
            </a:solidFill>
          </a:ln>
        </p:spPr>
        <p:txBody>
          <a:bodyPr wrap="none">
            <a:spAutoFit/>
          </a:bodyPr>
          <a:lstStyle/>
          <a:p>
            <a:r>
              <a:rPr lang="ru-RU" sz="2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dirty="0"/>
          </a:p>
        </p:txBody>
      </p:sp>
      <p:sp>
        <p:nvSpPr>
          <p:cNvPr id="183" name="Text Box 5"/>
          <p:cNvSpPr txBox="1">
            <a:spLocks noChangeArrowheads="1"/>
          </p:cNvSpPr>
          <p:nvPr/>
        </p:nvSpPr>
        <p:spPr bwMode="auto">
          <a:xfrm>
            <a:off x="7929586" y="0"/>
            <a:ext cx="1214414" cy="500066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Стр.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100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100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nimBg="1"/>
      <p:bldP spid="107" grpId="0" animBg="1"/>
      <p:bldP spid="107" grpId="1" animBg="1"/>
      <p:bldP spid="108" grpId="0" animBg="1"/>
      <p:bldP spid="108" grpId="1" animBg="1"/>
      <p:bldP spid="151" grpId="0"/>
      <p:bldP spid="152" grpId="0"/>
      <p:bldP spid="153" grpId="0"/>
      <p:bldP spid="154" grpId="0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Прямая со стрелкой 47"/>
          <p:cNvCxnSpPr/>
          <p:nvPr/>
        </p:nvCxnSpPr>
        <p:spPr>
          <a:xfrm>
            <a:off x="142844" y="1000108"/>
            <a:ext cx="64294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1406" y="71414"/>
            <a:ext cx="3643338" cy="2428892"/>
            <a:chOff x="12281" y="7785"/>
            <a:chExt cx="3364" cy="1883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2281" y="7785"/>
              <a:ext cx="3364" cy="1883"/>
              <a:chOff x="4678" y="2359"/>
              <a:chExt cx="3364" cy="1883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4809" y="2760"/>
                <a:ext cx="795" cy="621"/>
                <a:chOff x="5000" y="7596"/>
                <a:chExt cx="796" cy="725"/>
              </a:xfrm>
            </p:grpSpPr>
            <p:grpSp>
              <p:nvGrpSpPr>
                <p:cNvPr id="6" name="Group 5"/>
                <p:cNvGrpSpPr>
                  <a:grpSpLocks/>
                </p:cNvGrpSpPr>
                <p:nvPr/>
              </p:nvGrpSpPr>
              <p:grpSpPr bwMode="auto">
                <a:xfrm>
                  <a:off x="5094" y="7596"/>
                  <a:ext cx="702" cy="725"/>
                  <a:chOff x="5094" y="7596"/>
                  <a:chExt cx="702" cy="725"/>
                </a:xfrm>
              </p:grpSpPr>
              <p:sp>
                <p:nvSpPr>
                  <p:cNvPr id="19462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94" y="7596"/>
                    <a:ext cx="702" cy="725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А</a:t>
                    </a:r>
                    <a:endParaRPr kumimoji="0" lang="ru-RU" sz="36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63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5256" y="7664"/>
                    <a:ext cx="300" cy="335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9464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5000" y="7834"/>
                  <a:ext cx="23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465" name="Line 9"/>
                <p:cNvSpPr>
                  <a:spLocks noChangeShapeType="1"/>
                </p:cNvSpPr>
                <p:nvPr/>
              </p:nvSpPr>
              <p:spPr bwMode="auto">
                <a:xfrm flipH="1">
                  <a:off x="5564" y="7834"/>
                  <a:ext cx="23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9466" name="Line 10"/>
              <p:cNvSpPr>
                <a:spLocks noChangeShapeType="1"/>
              </p:cNvSpPr>
              <p:nvPr/>
            </p:nvSpPr>
            <p:spPr bwMode="auto">
              <a:xfrm flipH="1" flipV="1">
                <a:off x="7049" y="2545"/>
                <a:ext cx="391" cy="1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7" name="Group 11"/>
              <p:cNvGrpSpPr>
                <a:grpSpLocks/>
              </p:cNvGrpSpPr>
              <p:nvPr/>
            </p:nvGrpSpPr>
            <p:grpSpPr bwMode="auto">
              <a:xfrm>
                <a:off x="5592" y="2359"/>
                <a:ext cx="824" cy="621"/>
                <a:chOff x="4980" y="7596"/>
                <a:chExt cx="825" cy="725"/>
              </a:xfrm>
            </p:grpSpPr>
            <p:grpSp>
              <p:nvGrpSpPr>
                <p:cNvPr id="8" name="Group 12"/>
                <p:cNvGrpSpPr>
                  <a:grpSpLocks/>
                </p:cNvGrpSpPr>
                <p:nvPr/>
              </p:nvGrpSpPr>
              <p:grpSpPr bwMode="auto">
                <a:xfrm>
                  <a:off x="5103" y="7596"/>
                  <a:ext cx="702" cy="725"/>
                  <a:chOff x="5103" y="7596"/>
                  <a:chExt cx="702" cy="725"/>
                </a:xfrm>
              </p:grpSpPr>
              <p:sp>
                <p:nvSpPr>
                  <p:cNvPr id="19469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03" y="7596"/>
                    <a:ext cx="702" cy="725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4A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4A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А</a:t>
                    </a:r>
                    <a:endParaRPr kumimoji="0" lang="ru-RU" sz="3600" b="0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70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5256" y="7664"/>
                    <a:ext cx="300" cy="335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9471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4980" y="7824"/>
                  <a:ext cx="266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472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5564" y="7834"/>
                  <a:ext cx="23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9" name="Group 17"/>
              <p:cNvGrpSpPr>
                <a:grpSpLocks/>
              </p:cNvGrpSpPr>
              <p:nvPr/>
            </p:nvGrpSpPr>
            <p:grpSpPr bwMode="auto">
              <a:xfrm>
                <a:off x="5601" y="3177"/>
                <a:ext cx="804" cy="621"/>
                <a:chOff x="5000" y="7596"/>
                <a:chExt cx="805" cy="725"/>
              </a:xfrm>
            </p:grpSpPr>
            <p:grpSp>
              <p:nvGrpSpPr>
                <p:cNvPr id="10" name="Group 18"/>
                <p:cNvGrpSpPr>
                  <a:grpSpLocks/>
                </p:cNvGrpSpPr>
                <p:nvPr/>
              </p:nvGrpSpPr>
              <p:grpSpPr bwMode="auto">
                <a:xfrm>
                  <a:off x="5103" y="7596"/>
                  <a:ext cx="702" cy="725"/>
                  <a:chOff x="5103" y="7596"/>
                  <a:chExt cx="702" cy="725"/>
                </a:xfrm>
              </p:grpSpPr>
              <p:sp>
                <p:nvSpPr>
                  <p:cNvPr id="19475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03" y="7596"/>
                    <a:ext cx="702" cy="725"/>
                  </a:xfrm>
                  <a:prstGeom prst="rect">
                    <a:avLst/>
                  </a:prstGeom>
                  <a:noFill/>
                  <a:ln w="2857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А</a:t>
                    </a:r>
                    <a:endParaRPr kumimoji="0" lang="ru-RU" sz="36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76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5256" y="7664"/>
                    <a:ext cx="300" cy="335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9477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5000" y="7834"/>
                  <a:ext cx="23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478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5564" y="7834"/>
                  <a:ext cx="23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9479" name="Rectangle 23"/>
              <p:cNvSpPr>
                <a:spLocks noChangeArrowheads="1"/>
              </p:cNvSpPr>
              <p:nvPr/>
            </p:nvSpPr>
            <p:spPr bwMode="auto">
              <a:xfrm>
                <a:off x="6401" y="2454"/>
                <a:ext cx="645" cy="184"/>
              </a:xfrm>
              <a:prstGeom prst="rect">
                <a:avLst/>
              </a:prstGeom>
              <a:solidFill>
                <a:srgbClr val="0033CC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80" name="Rectangle 24"/>
              <p:cNvSpPr>
                <a:spLocks noChangeArrowheads="1"/>
              </p:cNvSpPr>
              <p:nvPr/>
            </p:nvSpPr>
            <p:spPr bwMode="auto">
              <a:xfrm>
                <a:off x="6401" y="3272"/>
                <a:ext cx="645" cy="184"/>
              </a:xfrm>
              <a:prstGeom prst="rect">
                <a:avLst/>
              </a:prstGeom>
              <a:solidFill>
                <a:srgbClr val="365D2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81" name="Line 25"/>
              <p:cNvSpPr>
                <a:spLocks noChangeShapeType="1"/>
              </p:cNvSpPr>
              <p:nvPr/>
            </p:nvSpPr>
            <p:spPr bwMode="auto">
              <a:xfrm flipH="1">
                <a:off x="7451" y="2948"/>
                <a:ext cx="57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82" name="Line 26"/>
              <p:cNvSpPr>
                <a:spLocks noChangeShapeType="1"/>
              </p:cNvSpPr>
              <p:nvPr/>
            </p:nvSpPr>
            <p:spPr bwMode="auto">
              <a:xfrm flipH="1" flipV="1">
                <a:off x="7060" y="3363"/>
                <a:ext cx="391" cy="1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483" name="Line 27"/>
              <p:cNvSpPr>
                <a:spLocks noChangeShapeType="1"/>
              </p:cNvSpPr>
              <p:nvPr/>
            </p:nvSpPr>
            <p:spPr bwMode="auto">
              <a:xfrm flipH="1">
                <a:off x="5456" y="2944"/>
                <a:ext cx="1" cy="101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>
                <a:off x="5458" y="3722"/>
                <a:ext cx="2190" cy="520"/>
                <a:chOff x="5458" y="3698"/>
                <a:chExt cx="2190" cy="520"/>
              </a:xfrm>
            </p:grpSpPr>
            <p:grpSp>
              <p:nvGrpSpPr>
                <p:cNvPr id="12" name="Group 29"/>
                <p:cNvGrpSpPr>
                  <a:grpSpLocks/>
                </p:cNvGrpSpPr>
                <p:nvPr/>
              </p:nvGrpSpPr>
              <p:grpSpPr bwMode="auto">
                <a:xfrm>
                  <a:off x="5962" y="3698"/>
                  <a:ext cx="1108" cy="520"/>
                  <a:chOff x="1515" y="3530"/>
                  <a:chExt cx="867" cy="370"/>
                </a:xfrm>
              </p:grpSpPr>
              <p:grpSp>
                <p:nvGrpSpPr>
                  <p:cNvPr id="13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1779" y="3530"/>
                    <a:ext cx="465" cy="370"/>
                    <a:chOff x="9730" y="4873"/>
                    <a:chExt cx="599" cy="530"/>
                  </a:xfrm>
                </p:grpSpPr>
                <p:sp>
                  <p:nvSpPr>
                    <p:cNvPr id="19487" name="Text Box 3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730" y="4873"/>
                      <a:ext cx="599" cy="530"/>
                    </a:xfrm>
                    <a:prstGeom prst="rect">
                      <a:avLst/>
                    </a:prstGeom>
                    <a:noFill/>
                    <a:ln w="2857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ru-RU" sz="4400" b="0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9488" name="Oval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779" y="4917"/>
                      <a:ext cx="346" cy="334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19489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087" y="3683"/>
                    <a:ext cx="295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90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1515" y="3683"/>
                    <a:ext cx="295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9491" name="Line 35"/>
                <p:cNvSpPr>
                  <a:spLocks noChangeShapeType="1"/>
                </p:cNvSpPr>
                <p:nvPr/>
              </p:nvSpPr>
              <p:spPr bwMode="auto">
                <a:xfrm>
                  <a:off x="7072" y="3904"/>
                  <a:ext cx="576" cy="1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492" name="Line 36"/>
                <p:cNvSpPr>
                  <a:spLocks noChangeShapeType="1"/>
                </p:cNvSpPr>
                <p:nvPr/>
              </p:nvSpPr>
              <p:spPr bwMode="auto">
                <a:xfrm>
                  <a:off x="5458" y="3915"/>
                  <a:ext cx="54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9493" name="Line 37"/>
              <p:cNvSpPr>
                <a:spLocks noChangeShapeType="1"/>
              </p:cNvSpPr>
              <p:nvPr/>
            </p:nvSpPr>
            <p:spPr bwMode="auto">
              <a:xfrm flipH="1">
                <a:off x="7645" y="2956"/>
                <a:ext cx="1" cy="101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4" name="Group 38"/>
              <p:cNvGrpSpPr>
                <a:grpSpLocks/>
              </p:cNvGrpSpPr>
              <p:nvPr/>
            </p:nvGrpSpPr>
            <p:grpSpPr bwMode="auto">
              <a:xfrm>
                <a:off x="4678" y="2795"/>
                <a:ext cx="184" cy="276"/>
                <a:chOff x="3503" y="4378"/>
                <a:chExt cx="184" cy="276"/>
              </a:xfrm>
            </p:grpSpPr>
            <p:sp>
              <p:nvSpPr>
                <p:cNvPr id="19495" name="Oval 39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496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5" name="Group 41"/>
              <p:cNvGrpSpPr>
                <a:grpSpLocks/>
              </p:cNvGrpSpPr>
              <p:nvPr/>
            </p:nvGrpSpPr>
            <p:grpSpPr bwMode="auto">
              <a:xfrm>
                <a:off x="7858" y="2772"/>
                <a:ext cx="184" cy="276"/>
                <a:chOff x="3503" y="4378"/>
                <a:chExt cx="184" cy="276"/>
              </a:xfrm>
            </p:grpSpPr>
            <p:sp>
              <p:nvSpPr>
                <p:cNvPr id="19498" name="Oval 42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499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9500" name="Line 44"/>
            <p:cNvSpPr>
              <a:spLocks noChangeShapeType="1"/>
            </p:cNvSpPr>
            <p:nvPr/>
          </p:nvSpPr>
          <p:spPr bwMode="auto">
            <a:xfrm flipV="1">
              <a:off x="13202" y="7971"/>
              <a:ext cx="0" cy="83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501" name="Line 45"/>
            <p:cNvSpPr>
              <a:spLocks noChangeShapeType="1"/>
            </p:cNvSpPr>
            <p:nvPr/>
          </p:nvSpPr>
          <p:spPr bwMode="auto">
            <a:xfrm flipV="1">
              <a:off x="15047" y="7973"/>
              <a:ext cx="0" cy="81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9" name="Прямая со стрелкой 48"/>
          <p:cNvCxnSpPr/>
          <p:nvPr/>
        </p:nvCxnSpPr>
        <p:spPr>
          <a:xfrm rot="5400000" flipH="1" flipV="1">
            <a:off x="786580" y="570686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5400000" flipH="1" flipV="1">
            <a:off x="786580" y="1142190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1643042" y="500042"/>
            <a:ext cx="121444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5400000" flipH="1" flipV="1">
            <a:off x="2786050" y="570686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5400000" flipH="1" flipV="1">
            <a:off x="2786844" y="1142190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1643042" y="1500174"/>
            <a:ext cx="121444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02" name="Rectangle 46"/>
          <p:cNvSpPr>
            <a:spLocks noChangeArrowheads="1"/>
          </p:cNvSpPr>
          <p:nvPr/>
        </p:nvSpPr>
        <p:spPr bwMode="auto">
          <a:xfrm>
            <a:off x="0" y="2285992"/>
            <a:ext cx="20633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28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2800" b="1" i="0" strike="noStrike" cap="none" normalizeH="0" baseline="-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2800" b="1" i="0" strike="noStrike" cap="none" normalizeH="0" baseline="-3000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500662" y="0"/>
            <a:ext cx="3643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lang="en-US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араллельно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(ветвисто)</a:t>
            </a:r>
            <a:endParaRPr lang="ru-RU" sz="2400" dirty="0"/>
          </a:p>
        </p:txBody>
      </p:sp>
      <p:sp>
        <p:nvSpPr>
          <p:cNvPr id="64" name="Rectangle 46"/>
          <p:cNvSpPr>
            <a:spLocks noChangeArrowheads="1"/>
          </p:cNvSpPr>
          <p:nvPr/>
        </p:nvSpPr>
        <p:spPr bwMode="auto">
          <a:xfrm>
            <a:off x="214282" y="2786058"/>
            <a:ext cx="19191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+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7" name="Text Box 11"/>
          <p:cNvSpPr txBox="1">
            <a:spLocks noChangeArrowheads="1"/>
          </p:cNvSpPr>
          <p:nvPr/>
        </p:nvSpPr>
        <p:spPr bwMode="auto">
          <a:xfrm>
            <a:off x="71406" y="3786190"/>
            <a:ext cx="65500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Line 6"/>
          <p:cNvSpPr>
            <a:spLocks noChangeShapeType="1"/>
          </p:cNvSpPr>
          <p:nvPr/>
        </p:nvSpPr>
        <p:spPr bwMode="auto">
          <a:xfrm flipH="1">
            <a:off x="71406" y="3857628"/>
            <a:ext cx="5773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1"/>
          <p:cNvSpPr>
            <a:spLocks noChangeArrowheads="1"/>
          </p:cNvSpPr>
          <p:nvPr/>
        </p:nvSpPr>
        <p:spPr bwMode="auto">
          <a:xfrm>
            <a:off x="642910" y="3571876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0" name="Line 6"/>
          <p:cNvSpPr>
            <a:spLocks noChangeShapeType="1"/>
          </p:cNvSpPr>
          <p:nvPr/>
        </p:nvSpPr>
        <p:spPr bwMode="auto">
          <a:xfrm flipH="1">
            <a:off x="1000100" y="3857628"/>
            <a:ext cx="5773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 Box 11"/>
          <p:cNvSpPr txBox="1">
            <a:spLocks noChangeArrowheads="1"/>
          </p:cNvSpPr>
          <p:nvPr/>
        </p:nvSpPr>
        <p:spPr bwMode="auto">
          <a:xfrm>
            <a:off x="1024450" y="3780204"/>
            <a:ext cx="65500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ectangle 1"/>
          <p:cNvSpPr>
            <a:spLocks noChangeArrowheads="1"/>
          </p:cNvSpPr>
          <p:nvPr/>
        </p:nvSpPr>
        <p:spPr bwMode="auto">
          <a:xfrm>
            <a:off x="1571604" y="3607689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4" name="Line 6"/>
          <p:cNvSpPr>
            <a:spLocks noChangeShapeType="1"/>
          </p:cNvSpPr>
          <p:nvPr/>
        </p:nvSpPr>
        <p:spPr bwMode="auto">
          <a:xfrm flipH="1">
            <a:off x="2000232" y="3857628"/>
            <a:ext cx="5773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 Box 11"/>
          <p:cNvSpPr txBox="1">
            <a:spLocks noChangeArrowheads="1"/>
          </p:cNvSpPr>
          <p:nvPr/>
        </p:nvSpPr>
        <p:spPr bwMode="auto">
          <a:xfrm>
            <a:off x="1959221" y="3786190"/>
            <a:ext cx="65500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 Box 10"/>
          <p:cNvSpPr txBox="1">
            <a:spLocks noChangeArrowheads="1"/>
          </p:cNvSpPr>
          <p:nvPr/>
        </p:nvSpPr>
        <p:spPr bwMode="auto">
          <a:xfrm>
            <a:off x="138288" y="3336296"/>
            <a:ext cx="357190" cy="441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 Box 10"/>
          <p:cNvSpPr txBox="1">
            <a:spLocks noChangeArrowheads="1"/>
          </p:cNvSpPr>
          <p:nvPr/>
        </p:nvSpPr>
        <p:spPr bwMode="auto">
          <a:xfrm>
            <a:off x="1077615" y="3354569"/>
            <a:ext cx="357190" cy="441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 Box 10"/>
          <p:cNvSpPr txBox="1">
            <a:spLocks noChangeArrowheads="1"/>
          </p:cNvSpPr>
          <p:nvPr/>
        </p:nvSpPr>
        <p:spPr bwMode="auto">
          <a:xfrm>
            <a:off x="2000232" y="3345123"/>
            <a:ext cx="357190" cy="441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782661" y="428604"/>
            <a:ext cx="5361339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(Сколько веток –столько слагаемых)</a:t>
            </a:r>
            <a:endParaRPr lang="ru-RU" sz="2400" dirty="0"/>
          </a:p>
        </p:txBody>
      </p:sp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57007" y="1083738"/>
            <a:ext cx="587284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6" name="Прямая со стрелкой 85"/>
          <p:cNvCxnSpPr/>
          <p:nvPr/>
        </p:nvCxnSpPr>
        <p:spPr>
          <a:xfrm rot="5400000">
            <a:off x="6837360" y="1565150"/>
            <a:ext cx="67866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Овал 86"/>
          <p:cNvSpPr/>
          <p:nvPr/>
        </p:nvSpPr>
        <p:spPr>
          <a:xfrm>
            <a:off x="6818706" y="2714620"/>
            <a:ext cx="642942" cy="618558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Text Box 7"/>
          <p:cNvSpPr txBox="1">
            <a:spLocks noChangeArrowheads="1"/>
          </p:cNvSpPr>
          <p:nvPr/>
        </p:nvSpPr>
        <p:spPr bwMode="auto">
          <a:xfrm>
            <a:off x="6961582" y="2841876"/>
            <a:ext cx="357189" cy="357190"/>
          </a:xfrm>
          <a:prstGeom prst="rect">
            <a:avLst/>
          </a:prstGeom>
          <a:solidFill>
            <a:schemeClr val="bg2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Овал 88"/>
          <p:cNvSpPr/>
          <p:nvPr/>
        </p:nvSpPr>
        <p:spPr>
          <a:xfrm>
            <a:off x="5771520" y="2704142"/>
            <a:ext cx="642942" cy="618558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Text Box 7"/>
          <p:cNvSpPr txBox="1">
            <a:spLocks noChangeArrowheads="1"/>
          </p:cNvSpPr>
          <p:nvPr/>
        </p:nvSpPr>
        <p:spPr bwMode="auto">
          <a:xfrm>
            <a:off x="5914396" y="2831398"/>
            <a:ext cx="357189" cy="357190"/>
          </a:xfrm>
          <a:prstGeom prst="rect">
            <a:avLst/>
          </a:prstGeom>
          <a:solidFill>
            <a:schemeClr val="bg2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9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Овал 90"/>
          <p:cNvSpPr/>
          <p:nvPr/>
        </p:nvSpPr>
        <p:spPr>
          <a:xfrm>
            <a:off x="4759196" y="2704142"/>
            <a:ext cx="642942" cy="618558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Text Box 7"/>
          <p:cNvSpPr txBox="1">
            <a:spLocks noChangeArrowheads="1"/>
          </p:cNvSpPr>
          <p:nvPr/>
        </p:nvSpPr>
        <p:spPr bwMode="auto">
          <a:xfrm>
            <a:off x="4841112" y="2869688"/>
            <a:ext cx="583696" cy="357190"/>
          </a:xfrm>
          <a:prstGeom prst="rect">
            <a:avLst/>
          </a:prstGeom>
          <a:solidFill>
            <a:schemeClr val="bg2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15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8286744" y="1467137"/>
            <a:ext cx="857256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180В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94" name="Овал 93"/>
          <p:cNvSpPr/>
          <p:nvPr/>
        </p:nvSpPr>
        <p:spPr>
          <a:xfrm>
            <a:off x="4342760" y="928670"/>
            <a:ext cx="642942" cy="618558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Text Box 7"/>
          <p:cNvSpPr txBox="1">
            <a:spLocks noChangeArrowheads="1"/>
          </p:cNvSpPr>
          <p:nvPr/>
        </p:nvSpPr>
        <p:spPr bwMode="auto">
          <a:xfrm>
            <a:off x="4424676" y="1094216"/>
            <a:ext cx="583696" cy="357190"/>
          </a:xfrm>
          <a:prstGeom prst="rect">
            <a:avLst/>
          </a:prstGeom>
          <a:solidFill>
            <a:schemeClr val="bg2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30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 Box 7"/>
          <p:cNvSpPr txBox="1">
            <a:spLocks noChangeArrowheads="1"/>
          </p:cNvSpPr>
          <p:nvPr/>
        </p:nvSpPr>
        <p:spPr bwMode="auto">
          <a:xfrm>
            <a:off x="3556942" y="1012300"/>
            <a:ext cx="500066" cy="500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 Box 7"/>
          <p:cNvSpPr txBox="1">
            <a:spLocks noChangeArrowheads="1"/>
          </p:cNvSpPr>
          <p:nvPr/>
        </p:nvSpPr>
        <p:spPr bwMode="auto">
          <a:xfrm>
            <a:off x="3556942" y="3084002"/>
            <a:ext cx="500066" cy="500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8" name="Группа 97"/>
          <p:cNvGrpSpPr/>
          <p:nvPr/>
        </p:nvGrpSpPr>
        <p:grpSpPr>
          <a:xfrm>
            <a:off x="2701057" y="3778394"/>
            <a:ext cx="870694" cy="1000132"/>
            <a:chOff x="4143372" y="4000504"/>
            <a:chExt cx="870694" cy="1000132"/>
          </a:xfrm>
        </p:grpSpPr>
        <p:sp>
          <p:nvSpPr>
            <p:cNvPr id="99" name="Line 6"/>
            <p:cNvSpPr>
              <a:spLocks noChangeShapeType="1"/>
            </p:cNvSpPr>
            <p:nvPr/>
          </p:nvSpPr>
          <p:spPr bwMode="auto">
            <a:xfrm flipH="1">
              <a:off x="4214809" y="448446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Text Box 10"/>
            <p:cNvSpPr txBox="1">
              <a:spLocks noChangeArrowheads="1"/>
            </p:cNvSpPr>
            <p:nvPr/>
          </p:nvSpPr>
          <p:spPr bwMode="auto">
            <a:xfrm>
              <a:off x="4286059" y="4000504"/>
              <a:ext cx="428817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Text Box 11"/>
            <p:cNvSpPr txBox="1">
              <a:spLocks noChangeArrowheads="1"/>
            </p:cNvSpPr>
            <p:nvPr/>
          </p:nvSpPr>
          <p:spPr bwMode="auto">
            <a:xfrm>
              <a:off x="4143372" y="4429132"/>
              <a:ext cx="87069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СД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2" name="Группа 101"/>
          <p:cNvGrpSpPr/>
          <p:nvPr/>
        </p:nvGrpSpPr>
        <p:grpSpPr>
          <a:xfrm>
            <a:off x="3668319" y="3752459"/>
            <a:ext cx="994014" cy="1012419"/>
            <a:chOff x="5143504" y="4000504"/>
            <a:chExt cx="994014" cy="1012419"/>
          </a:xfrm>
        </p:grpSpPr>
        <p:sp>
          <p:nvSpPr>
            <p:cNvPr id="103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104" name="Группа 198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105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6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7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08" name="Группа 107"/>
          <p:cNvGrpSpPr/>
          <p:nvPr/>
        </p:nvGrpSpPr>
        <p:grpSpPr>
          <a:xfrm>
            <a:off x="4629673" y="3764746"/>
            <a:ext cx="994014" cy="1012419"/>
            <a:chOff x="5143504" y="4000504"/>
            <a:chExt cx="994014" cy="1012419"/>
          </a:xfrm>
        </p:grpSpPr>
        <p:sp>
          <p:nvSpPr>
            <p:cNvPr id="109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110" name="Группа 203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111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2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14" name="Группа 113"/>
          <p:cNvGrpSpPr/>
          <p:nvPr/>
        </p:nvGrpSpPr>
        <p:grpSpPr>
          <a:xfrm>
            <a:off x="5486929" y="3747900"/>
            <a:ext cx="788895" cy="1012419"/>
            <a:chOff x="5143504" y="4000504"/>
            <a:chExt cx="788895" cy="1012419"/>
          </a:xfrm>
        </p:grpSpPr>
        <p:sp>
          <p:nvSpPr>
            <p:cNvPr id="115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18473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116" name="Группа 209"/>
            <p:cNvGrpSpPr/>
            <p:nvPr/>
          </p:nvGrpSpPr>
          <p:grpSpPr>
            <a:xfrm>
              <a:off x="5143504" y="4000504"/>
              <a:ext cx="648574" cy="1012419"/>
              <a:chOff x="5143504" y="4000504"/>
              <a:chExt cx="648574" cy="1012419"/>
            </a:xfrm>
          </p:grpSpPr>
          <p:sp>
            <p:nvSpPr>
              <p:cNvPr id="117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8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9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571714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rgbClr val="2D4D1B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solidFill>
                      <a:srgbClr val="2D4D1B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2D4D1B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20" name="Rectangle 1"/>
          <p:cNvSpPr>
            <a:spLocks noChangeArrowheads="1"/>
          </p:cNvSpPr>
          <p:nvPr/>
        </p:nvSpPr>
        <p:spPr bwMode="auto">
          <a:xfrm>
            <a:off x="6201519" y="4247966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21" name="Группа 120"/>
          <p:cNvGrpSpPr/>
          <p:nvPr/>
        </p:nvGrpSpPr>
        <p:grpSpPr>
          <a:xfrm>
            <a:off x="6546517" y="3723516"/>
            <a:ext cx="994014" cy="1012419"/>
            <a:chOff x="5143504" y="4000504"/>
            <a:chExt cx="994014" cy="1012419"/>
          </a:xfrm>
        </p:grpSpPr>
        <p:sp>
          <p:nvSpPr>
            <p:cNvPr id="122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123" name="Группа 198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124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5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6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12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27" name="Группа 126"/>
          <p:cNvGrpSpPr/>
          <p:nvPr/>
        </p:nvGrpSpPr>
        <p:grpSpPr>
          <a:xfrm>
            <a:off x="7415965" y="3725230"/>
            <a:ext cx="994014" cy="1012419"/>
            <a:chOff x="5143504" y="4000504"/>
            <a:chExt cx="994014" cy="1012419"/>
          </a:xfrm>
        </p:grpSpPr>
        <p:sp>
          <p:nvSpPr>
            <p:cNvPr id="128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129" name="Группа 203"/>
            <p:cNvGrpSpPr/>
            <p:nvPr/>
          </p:nvGrpSpPr>
          <p:grpSpPr>
            <a:xfrm>
              <a:off x="5143504" y="4000504"/>
              <a:ext cx="648574" cy="1012419"/>
              <a:chOff x="5143504" y="4000504"/>
              <a:chExt cx="648574" cy="1012419"/>
            </a:xfrm>
          </p:grpSpPr>
          <p:sp>
            <p:nvSpPr>
              <p:cNvPr id="130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1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2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642942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20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33" name="Группа 132"/>
          <p:cNvGrpSpPr/>
          <p:nvPr/>
        </p:nvGrpSpPr>
        <p:grpSpPr>
          <a:xfrm>
            <a:off x="8355137" y="3714752"/>
            <a:ext cx="788895" cy="1012419"/>
            <a:chOff x="5143504" y="4000504"/>
            <a:chExt cx="788895" cy="1012419"/>
          </a:xfrm>
        </p:grpSpPr>
        <p:sp>
          <p:nvSpPr>
            <p:cNvPr id="134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18473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135" name="Группа 209"/>
            <p:cNvGrpSpPr/>
            <p:nvPr/>
          </p:nvGrpSpPr>
          <p:grpSpPr>
            <a:xfrm>
              <a:off x="5143504" y="4000504"/>
              <a:ext cx="648574" cy="1012419"/>
              <a:chOff x="5143504" y="4000504"/>
              <a:chExt cx="648574" cy="1012419"/>
            </a:xfrm>
          </p:grpSpPr>
          <p:sp>
            <p:nvSpPr>
              <p:cNvPr id="136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7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8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561026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solidFill>
                      <a:srgbClr val="4E852F"/>
                    </a:solidFill>
                    <a:latin typeface="Times New Roman" pitchFamily="18" charset="0"/>
                    <a:cs typeface="Times New Roman" pitchFamily="18" charset="0"/>
                  </a:rPr>
                  <a:t>30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4E852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39" name="Группа 138"/>
          <p:cNvGrpSpPr/>
          <p:nvPr/>
        </p:nvGrpSpPr>
        <p:grpSpPr>
          <a:xfrm>
            <a:off x="2786050" y="4753031"/>
            <a:ext cx="2714644" cy="1033423"/>
            <a:chOff x="285909" y="5201573"/>
            <a:chExt cx="2714644" cy="1133249"/>
          </a:xfrm>
        </p:grpSpPr>
        <p:sp>
          <p:nvSpPr>
            <p:cNvPr id="140" name="Line 6"/>
            <p:cNvSpPr>
              <a:spLocks noChangeShapeType="1"/>
            </p:cNvSpPr>
            <p:nvPr/>
          </p:nvSpPr>
          <p:spPr bwMode="auto">
            <a:xfrm flipH="1">
              <a:off x="428784" y="569890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1" name="Line 6"/>
            <p:cNvSpPr>
              <a:spLocks noChangeShapeType="1"/>
            </p:cNvSpPr>
            <p:nvPr/>
          </p:nvSpPr>
          <p:spPr bwMode="auto">
            <a:xfrm flipH="1">
              <a:off x="1428727" y="5715012"/>
              <a:ext cx="1440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42" name="Группа 140"/>
            <p:cNvGrpSpPr/>
            <p:nvPr/>
          </p:nvGrpSpPr>
          <p:grpSpPr>
            <a:xfrm>
              <a:off x="285909" y="5201573"/>
              <a:ext cx="2714644" cy="1133249"/>
              <a:chOff x="278269" y="4111730"/>
              <a:chExt cx="2714644" cy="1133249"/>
            </a:xfrm>
          </p:grpSpPr>
          <p:sp>
            <p:nvSpPr>
              <p:cNvPr id="143" name="Rectangle 1"/>
              <p:cNvSpPr>
                <a:spLocks noChangeArrowheads="1"/>
              </p:cNvSpPr>
              <p:nvPr/>
            </p:nvSpPr>
            <p:spPr bwMode="auto">
              <a:xfrm>
                <a:off x="1060905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44" name="Rectangle 1"/>
              <p:cNvSpPr>
                <a:spLocks noChangeArrowheads="1"/>
              </p:cNvSpPr>
              <p:nvPr/>
            </p:nvSpPr>
            <p:spPr bwMode="auto">
              <a:xfrm>
                <a:off x="1739689" y="4124982"/>
                <a:ext cx="324530" cy="573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145" name="Группа 139"/>
              <p:cNvGrpSpPr/>
              <p:nvPr/>
            </p:nvGrpSpPr>
            <p:grpSpPr>
              <a:xfrm>
                <a:off x="278269" y="4125097"/>
                <a:ext cx="2714644" cy="1119882"/>
                <a:chOff x="278269" y="4125097"/>
                <a:chExt cx="2714644" cy="1119882"/>
              </a:xfrm>
            </p:grpSpPr>
            <p:sp>
              <p:nvSpPr>
                <p:cNvPr id="14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92394" y="4125107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8269" y="4572008"/>
                  <a:ext cx="87069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СД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52987" y="4125098"/>
                  <a:ext cx="468356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5</a:t>
                  </a:r>
                </a:p>
              </p:txBody>
            </p:sp>
            <p:sp>
              <p:nvSpPr>
                <p:cNvPr id="15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707061" y="4673476"/>
                  <a:ext cx="571472" cy="5715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ru-RU" sz="2800" b="1" dirty="0" smtClean="0">
                      <a:latin typeface="Times New Roman" pitchFamily="18" charset="0"/>
                      <a:cs typeface="Times New Roman" pitchFamily="18" charset="0"/>
                    </a:rPr>
                    <a:t>60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992781" y="4125100"/>
                  <a:ext cx="42862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</a:p>
              </p:txBody>
            </p:sp>
            <p:sp>
              <p:nvSpPr>
                <p:cNvPr id="15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564285" y="4125097"/>
                  <a:ext cx="42862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</a:p>
              </p:txBody>
            </p:sp>
          </p:grpSp>
          <p:sp>
            <p:nvSpPr>
              <p:cNvPr id="146" name="Rectangle 1"/>
              <p:cNvSpPr>
                <a:spLocks noChangeArrowheads="1"/>
              </p:cNvSpPr>
              <p:nvPr/>
            </p:nvSpPr>
            <p:spPr bwMode="auto">
              <a:xfrm>
                <a:off x="2254149" y="4111730"/>
                <a:ext cx="324530" cy="573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</p:grpSp>
      <p:sp>
        <p:nvSpPr>
          <p:cNvPr id="153" name="Прямоугольник 152"/>
          <p:cNvSpPr/>
          <p:nvPr/>
        </p:nvSpPr>
        <p:spPr>
          <a:xfrm>
            <a:off x="6715140" y="4988197"/>
            <a:ext cx="51328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I</a:t>
            </a:r>
            <a:endParaRPr lang="ru-RU" sz="6600" dirty="0"/>
          </a:p>
        </p:txBody>
      </p:sp>
      <p:sp>
        <p:nvSpPr>
          <p:cNvPr id="154" name="Text Box 10"/>
          <p:cNvSpPr txBox="1">
            <a:spLocks noChangeArrowheads="1"/>
          </p:cNvSpPr>
          <p:nvPr/>
        </p:nvSpPr>
        <p:spPr bwMode="auto">
          <a:xfrm>
            <a:off x="7786710" y="4702445"/>
            <a:ext cx="949577" cy="10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Text Box 11"/>
          <p:cNvSpPr txBox="1">
            <a:spLocks noChangeArrowheads="1"/>
          </p:cNvSpPr>
          <p:nvPr/>
        </p:nvSpPr>
        <p:spPr bwMode="auto">
          <a:xfrm>
            <a:off x="7774647" y="5500702"/>
            <a:ext cx="88270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Rectangle 1"/>
          <p:cNvSpPr>
            <a:spLocks noChangeArrowheads="1"/>
          </p:cNvSpPr>
          <p:nvPr/>
        </p:nvSpPr>
        <p:spPr bwMode="auto">
          <a:xfrm>
            <a:off x="7286644" y="5214950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7" name="Line 6"/>
          <p:cNvSpPr>
            <a:spLocks noChangeShapeType="1"/>
          </p:cNvSpPr>
          <p:nvPr/>
        </p:nvSpPr>
        <p:spPr bwMode="auto">
          <a:xfrm flipH="1">
            <a:off x="7908891" y="5643578"/>
            <a:ext cx="5773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8" name="Rectangle 1"/>
          <p:cNvSpPr>
            <a:spLocks noChangeArrowheads="1"/>
          </p:cNvSpPr>
          <p:nvPr/>
        </p:nvSpPr>
        <p:spPr bwMode="auto">
          <a:xfrm>
            <a:off x="3381304" y="3988629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9" name="Прямоугольник 158"/>
          <p:cNvSpPr/>
          <p:nvPr/>
        </p:nvSpPr>
        <p:spPr>
          <a:xfrm>
            <a:off x="0" y="6396335"/>
            <a:ext cx="2502608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Вариант№2 з№1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9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000"/>
                            </p:stCondLst>
                            <p:childTnLst>
                              <p:par>
                                <p:cTn id="2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2" grpId="0"/>
      <p:bldP spid="64" grpId="0"/>
      <p:bldP spid="67" grpId="0"/>
      <p:bldP spid="68" grpId="0" animBg="1"/>
      <p:bldP spid="69" grpId="0"/>
      <p:bldP spid="70" grpId="0" animBg="1"/>
      <p:bldP spid="72" grpId="0"/>
      <p:bldP spid="73" grpId="0"/>
      <p:bldP spid="74" grpId="0" animBg="1"/>
      <p:bldP spid="75" grpId="0"/>
      <p:bldP spid="77" grpId="0"/>
      <p:bldP spid="78" grpId="0"/>
      <p:bldP spid="79" grpId="0"/>
      <p:bldP spid="84" grpId="0" animBg="1"/>
      <p:bldP spid="87" grpId="0" animBg="1"/>
      <p:bldP spid="88" grpId="0" animBg="1"/>
      <p:bldP spid="88" grpId="1" animBg="1"/>
      <p:bldP spid="89" grpId="0" animBg="1"/>
      <p:bldP spid="90" grpId="0" animBg="1"/>
      <p:bldP spid="90" grpId="1" animBg="1"/>
      <p:bldP spid="91" grpId="0" animBg="1"/>
      <p:bldP spid="92" grpId="0" animBg="1"/>
      <p:bldP spid="92" grpId="1" animBg="1"/>
      <p:bldP spid="93" grpId="0" animBg="1"/>
      <p:bldP spid="94" grpId="0" animBg="1"/>
      <p:bldP spid="95" grpId="0" animBg="1"/>
      <p:bldP spid="96" grpId="0" animBg="1"/>
      <p:bldP spid="97" grpId="0" animBg="1"/>
      <p:bldP spid="120" grpId="0"/>
      <p:bldP spid="153" grpId="0"/>
      <p:bldP spid="154" grpId="0"/>
      <p:bldP spid="155" grpId="0"/>
      <p:bldP spid="156" grpId="0"/>
      <p:bldP spid="157" grpId="0" animBg="1"/>
      <p:bldP spid="1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7223" y="642918"/>
            <a:ext cx="587284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2"/>
          <p:cNvGrpSpPr/>
          <p:nvPr/>
        </p:nvGrpSpPr>
        <p:grpSpPr>
          <a:xfrm>
            <a:off x="285720" y="3530932"/>
            <a:ext cx="870694" cy="1000132"/>
            <a:chOff x="4143372" y="4000504"/>
            <a:chExt cx="870694" cy="1000132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 flipH="1">
              <a:off x="4214809" y="448446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4286059" y="4000504"/>
              <a:ext cx="428817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4143372" y="4429132"/>
              <a:ext cx="87069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СД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252982" y="3504997"/>
            <a:ext cx="994014" cy="1012419"/>
            <a:chOff x="5143504" y="4000504"/>
            <a:chExt cx="994014" cy="1012419"/>
          </a:xfrm>
        </p:grpSpPr>
        <p:sp>
          <p:nvSpPr>
            <p:cNvPr id="8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9" name="Группа 198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10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3" name="Группа 12"/>
          <p:cNvGrpSpPr/>
          <p:nvPr/>
        </p:nvGrpSpPr>
        <p:grpSpPr>
          <a:xfrm>
            <a:off x="2214336" y="3517284"/>
            <a:ext cx="994014" cy="1012419"/>
            <a:chOff x="5143504" y="4000504"/>
            <a:chExt cx="994014" cy="1012419"/>
          </a:xfrm>
        </p:grpSpPr>
        <p:sp>
          <p:nvSpPr>
            <p:cNvPr id="14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15" name="Группа 203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16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9" name="Группа 18"/>
          <p:cNvGrpSpPr/>
          <p:nvPr/>
        </p:nvGrpSpPr>
        <p:grpSpPr>
          <a:xfrm>
            <a:off x="3071592" y="3500438"/>
            <a:ext cx="788895" cy="1012419"/>
            <a:chOff x="5143504" y="4000504"/>
            <a:chExt cx="788895" cy="1012419"/>
          </a:xfrm>
        </p:grpSpPr>
        <p:sp>
          <p:nvSpPr>
            <p:cNvPr id="20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18473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1" name="Группа 209"/>
            <p:cNvGrpSpPr/>
            <p:nvPr/>
          </p:nvGrpSpPr>
          <p:grpSpPr>
            <a:xfrm>
              <a:off x="5143504" y="4000504"/>
              <a:ext cx="648574" cy="1012419"/>
              <a:chOff x="5143504" y="4000504"/>
              <a:chExt cx="648574" cy="1012419"/>
            </a:xfrm>
          </p:grpSpPr>
          <p:sp>
            <p:nvSpPr>
              <p:cNvPr id="22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571714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rgbClr val="2D4D1B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solidFill>
                      <a:srgbClr val="2D4D1B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2D4D1B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1000100" y="3737422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3786182" y="3714752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4131180" y="3476054"/>
            <a:ext cx="994014" cy="1012419"/>
            <a:chOff x="5143504" y="4000504"/>
            <a:chExt cx="994014" cy="1012419"/>
          </a:xfrm>
        </p:grpSpPr>
        <p:sp>
          <p:nvSpPr>
            <p:cNvPr id="28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9" name="Группа 198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30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12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33" name="Группа 32"/>
          <p:cNvGrpSpPr/>
          <p:nvPr/>
        </p:nvGrpSpPr>
        <p:grpSpPr>
          <a:xfrm>
            <a:off x="5000628" y="3477768"/>
            <a:ext cx="994014" cy="1012419"/>
            <a:chOff x="5143504" y="4000504"/>
            <a:chExt cx="994014" cy="1012419"/>
          </a:xfrm>
        </p:grpSpPr>
        <p:sp>
          <p:nvSpPr>
            <p:cNvPr id="34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35" name="Группа 203"/>
            <p:cNvGrpSpPr/>
            <p:nvPr/>
          </p:nvGrpSpPr>
          <p:grpSpPr>
            <a:xfrm>
              <a:off x="5143504" y="4000504"/>
              <a:ext cx="648574" cy="1012419"/>
              <a:chOff x="5143504" y="4000504"/>
              <a:chExt cx="648574" cy="1012419"/>
            </a:xfrm>
          </p:grpSpPr>
          <p:sp>
            <p:nvSpPr>
              <p:cNvPr id="36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642942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20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39" name="Группа 38"/>
          <p:cNvGrpSpPr/>
          <p:nvPr/>
        </p:nvGrpSpPr>
        <p:grpSpPr>
          <a:xfrm>
            <a:off x="5939800" y="3467290"/>
            <a:ext cx="788895" cy="1012419"/>
            <a:chOff x="5143504" y="4000504"/>
            <a:chExt cx="788895" cy="1012419"/>
          </a:xfrm>
        </p:grpSpPr>
        <p:sp>
          <p:nvSpPr>
            <p:cNvPr id="40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18473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41" name="Группа 209"/>
            <p:cNvGrpSpPr/>
            <p:nvPr/>
          </p:nvGrpSpPr>
          <p:grpSpPr>
            <a:xfrm>
              <a:off x="5143504" y="4000504"/>
              <a:ext cx="648574" cy="1012419"/>
              <a:chOff x="5143504" y="4000504"/>
              <a:chExt cx="648574" cy="1012419"/>
            </a:xfrm>
          </p:grpSpPr>
          <p:sp>
            <p:nvSpPr>
              <p:cNvPr id="42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561026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solidFill>
                      <a:srgbClr val="4E852F"/>
                    </a:solidFill>
                    <a:latin typeface="Times New Roman" pitchFamily="18" charset="0"/>
                    <a:cs typeface="Times New Roman" pitchFamily="18" charset="0"/>
                  </a:rPr>
                  <a:t>30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4E852F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45" name="Группа 44"/>
          <p:cNvGrpSpPr/>
          <p:nvPr/>
        </p:nvGrpSpPr>
        <p:grpSpPr>
          <a:xfrm>
            <a:off x="142844" y="4702696"/>
            <a:ext cx="2714644" cy="1033423"/>
            <a:chOff x="285909" y="5201573"/>
            <a:chExt cx="2714644" cy="1133249"/>
          </a:xfrm>
        </p:grpSpPr>
        <p:sp>
          <p:nvSpPr>
            <p:cNvPr id="46" name="Line 6"/>
            <p:cNvSpPr>
              <a:spLocks noChangeShapeType="1"/>
            </p:cNvSpPr>
            <p:nvPr/>
          </p:nvSpPr>
          <p:spPr bwMode="auto">
            <a:xfrm flipH="1">
              <a:off x="428784" y="569890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Line 6"/>
            <p:cNvSpPr>
              <a:spLocks noChangeShapeType="1"/>
            </p:cNvSpPr>
            <p:nvPr/>
          </p:nvSpPr>
          <p:spPr bwMode="auto">
            <a:xfrm flipH="1">
              <a:off x="1428727" y="5715012"/>
              <a:ext cx="1440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8" name="Группа 140"/>
            <p:cNvGrpSpPr/>
            <p:nvPr/>
          </p:nvGrpSpPr>
          <p:grpSpPr>
            <a:xfrm>
              <a:off x="285909" y="5201573"/>
              <a:ext cx="2714644" cy="1133249"/>
              <a:chOff x="278269" y="4111730"/>
              <a:chExt cx="2714644" cy="1133249"/>
            </a:xfrm>
          </p:grpSpPr>
          <p:sp>
            <p:nvSpPr>
              <p:cNvPr id="49" name="Rectangle 1"/>
              <p:cNvSpPr>
                <a:spLocks noChangeArrowheads="1"/>
              </p:cNvSpPr>
              <p:nvPr/>
            </p:nvSpPr>
            <p:spPr bwMode="auto">
              <a:xfrm>
                <a:off x="1060905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50" name="Rectangle 1"/>
              <p:cNvSpPr>
                <a:spLocks noChangeArrowheads="1"/>
              </p:cNvSpPr>
              <p:nvPr/>
            </p:nvSpPr>
            <p:spPr bwMode="auto">
              <a:xfrm>
                <a:off x="1739689" y="4124982"/>
                <a:ext cx="324530" cy="573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51" name="Группа 139"/>
              <p:cNvGrpSpPr/>
              <p:nvPr/>
            </p:nvGrpSpPr>
            <p:grpSpPr>
              <a:xfrm>
                <a:off x="278269" y="4125097"/>
                <a:ext cx="2714644" cy="1119882"/>
                <a:chOff x="278269" y="4125097"/>
                <a:chExt cx="2714644" cy="1119882"/>
              </a:xfrm>
            </p:grpSpPr>
            <p:sp>
              <p:nvSpPr>
                <p:cNvPr id="5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92394" y="4125107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8269" y="4572008"/>
                  <a:ext cx="87069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СД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52987" y="4125098"/>
                  <a:ext cx="468356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5</a:t>
                  </a:r>
                </a:p>
              </p:txBody>
            </p:sp>
            <p:sp>
              <p:nvSpPr>
                <p:cNvPr id="5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707061" y="4673476"/>
                  <a:ext cx="571472" cy="5715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ru-RU" sz="2800" b="1" dirty="0" smtClean="0">
                      <a:latin typeface="Times New Roman" pitchFamily="18" charset="0"/>
                      <a:cs typeface="Times New Roman" pitchFamily="18" charset="0"/>
                    </a:rPr>
                    <a:t>60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992781" y="4125100"/>
                  <a:ext cx="42862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</a:p>
              </p:txBody>
            </p:sp>
            <p:sp>
              <p:nvSpPr>
                <p:cNvPr id="5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564285" y="4125097"/>
                  <a:ext cx="42862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</a:p>
              </p:txBody>
            </p:sp>
          </p:grpSp>
          <p:sp>
            <p:nvSpPr>
              <p:cNvPr id="57" name="Rectangle 1"/>
              <p:cNvSpPr>
                <a:spLocks noChangeArrowheads="1"/>
              </p:cNvSpPr>
              <p:nvPr/>
            </p:nvSpPr>
            <p:spPr bwMode="auto">
              <a:xfrm>
                <a:off x="2254149" y="4111730"/>
                <a:ext cx="324530" cy="5737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</p:grpSp>
      <p:sp>
        <p:nvSpPr>
          <p:cNvPr id="59" name="Text Box 11"/>
          <p:cNvSpPr txBox="1">
            <a:spLocks noChangeArrowheads="1"/>
          </p:cNvSpPr>
          <p:nvPr/>
        </p:nvSpPr>
        <p:spPr bwMode="auto">
          <a:xfrm>
            <a:off x="0" y="5927616"/>
            <a:ext cx="1000100" cy="52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11"/>
          <p:cNvSpPr txBox="1">
            <a:spLocks noChangeArrowheads="1"/>
          </p:cNvSpPr>
          <p:nvPr/>
        </p:nvSpPr>
        <p:spPr bwMode="auto">
          <a:xfrm>
            <a:off x="892118" y="5953714"/>
            <a:ext cx="1036676" cy="521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Прямая со стрелкой 60"/>
          <p:cNvCxnSpPr/>
          <p:nvPr/>
        </p:nvCxnSpPr>
        <p:spPr>
          <a:xfrm rot="5400000">
            <a:off x="3637576" y="1124330"/>
            <a:ext cx="67866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Овал 61"/>
          <p:cNvSpPr/>
          <p:nvPr/>
        </p:nvSpPr>
        <p:spPr>
          <a:xfrm>
            <a:off x="3618922" y="2273800"/>
            <a:ext cx="642942" cy="618558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 Box 7"/>
          <p:cNvSpPr txBox="1">
            <a:spLocks noChangeArrowheads="1"/>
          </p:cNvSpPr>
          <p:nvPr/>
        </p:nvSpPr>
        <p:spPr bwMode="auto">
          <a:xfrm>
            <a:off x="3761798" y="2401056"/>
            <a:ext cx="357189" cy="357190"/>
          </a:xfrm>
          <a:prstGeom prst="rect">
            <a:avLst/>
          </a:prstGeom>
          <a:solidFill>
            <a:schemeClr val="bg2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2571736" y="2263322"/>
            <a:ext cx="642942" cy="618558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2714612" y="2390578"/>
            <a:ext cx="357189" cy="357190"/>
          </a:xfrm>
          <a:prstGeom prst="rect">
            <a:avLst/>
          </a:prstGeom>
          <a:solidFill>
            <a:schemeClr val="bg2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9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1559412" y="2263322"/>
            <a:ext cx="642942" cy="618558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1641328" y="2428868"/>
            <a:ext cx="583696" cy="357190"/>
          </a:xfrm>
          <a:prstGeom prst="rect">
            <a:avLst/>
          </a:prstGeom>
          <a:solidFill>
            <a:schemeClr val="bg2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15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5072066" y="1071546"/>
            <a:ext cx="857256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180В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1142976" y="487850"/>
            <a:ext cx="642942" cy="618558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1224892" y="653396"/>
            <a:ext cx="583696" cy="357190"/>
          </a:xfrm>
          <a:prstGeom prst="rect">
            <a:avLst/>
          </a:prstGeom>
          <a:solidFill>
            <a:schemeClr val="bg2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30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357158" y="571480"/>
            <a:ext cx="500066" cy="500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 Box 7"/>
          <p:cNvSpPr txBox="1">
            <a:spLocks noChangeArrowheads="1"/>
          </p:cNvSpPr>
          <p:nvPr/>
        </p:nvSpPr>
        <p:spPr bwMode="auto">
          <a:xfrm>
            <a:off x="357158" y="2643182"/>
            <a:ext cx="500066" cy="5000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2571736" y="0"/>
            <a:ext cx="5361339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(Сколько веток –столько слагаемых)</a:t>
            </a:r>
            <a:endParaRPr lang="ru-RU" sz="2400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6765695" y="2428868"/>
            <a:ext cx="51328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I</a:t>
            </a:r>
            <a:endParaRPr lang="ru-RU" sz="6600" dirty="0"/>
          </a:p>
        </p:txBody>
      </p:sp>
      <p:sp>
        <p:nvSpPr>
          <p:cNvPr id="75" name="Text Box 10"/>
          <p:cNvSpPr txBox="1">
            <a:spLocks noChangeArrowheads="1"/>
          </p:cNvSpPr>
          <p:nvPr/>
        </p:nvSpPr>
        <p:spPr bwMode="auto">
          <a:xfrm>
            <a:off x="7837265" y="2143116"/>
            <a:ext cx="949577" cy="10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 Box 11"/>
          <p:cNvSpPr txBox="1">
            <a:spLocks noChangeArrowheads="1"/>
          </p:cNvSpPr>
          <p:nvPr/>
        </p:nvSpPr>
        <p:spPr bwMode="auto">
          <a:xfrm>
            <a:off x="7825202" y="2941373"/>
            <a:ext cx="88270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Line 6"/>
          <p:cNvSpPr>
            <a:spLocks noChangeShapeType="1"/>
          </p:cNvSpPr>
          <p:nvPr/>
        </p:nvSpPr>
        <p:spPr bwMode="auto">
          <a:xfrm flipH="1">
            <a:off x="7908891" y="3060499"/>
            <a:ext cx="5773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ectangle 1"/>
          <p:cNvSpPr>
            <a:spLocks noChangeArrowheads="1"/>
          </p:cNvSpPr>
          <p:nvPr/>
        </p:nvSpPr>
        <p:spPr bwMode="auto">
          <a:xfrm>
            <a:off x="7337199" y="2655621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641392" y="6396335"/>
            <a:ext cx="2502608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Вариант№2 з№1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9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59" grpId="0"/>
      <p:bldP spid="59" grpId="1"/>
      <p:bldP spid="60" grpId="0"/>
      <p:bldP spid="60" grpId="1"/>
      <p:bldP spid="62" grpId="0" animBg="1"/>
      <p:bldP spid="63" grpId="0" animBg="1"/>
      <p:bldP spid="63" grpId="1" animBg="1"/>
      <p:bldP spid="64" grpId="0" animBg="1"/>
      <p:bldP spid="65" grpId="0" animBg="1"/>
      <p:bldP spid="65" grpId="1" animBg="1"/>
      <p:bldP spid="66" grpId="0" animBg="1"/>
      <p:bldP spid="67" grpId="0" animBg="1"/>
      <p:bldP spid="67" grpId="1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/>
      <p:bldP spid="77" grpId="0" animBg="1"/>
      <p:bldP spid="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1472" y="142852"/>
            <a:ext cx="4214810" cy="1684826"/>
            <a:chOff x="12431" y="5385"/>
            <a:chExt cx="3317" cy="1236"/>
          </a:xfrm>
        </p:grpSpPr>
        <p:sp>
          <p:nvSpPr>
            <p:cNvPr id="17411" name="Line 3"/>
            <p:cNvSpPr>
              <a:spLocks noChangeShapeType="1"/>
            </p:cNvSpPr>
            <p:nvPr/>
          </p:nvSpPr>
          <p:spPr bwMode="auto">
            <a:xfrm>
              <a:off x="13367" y="5585"/>
              <a:ext cx="29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2431" y="5385"/>
              <a:ext cx="3317" cy="1236"/>
              <a:chOff x="12431" y="5385"/>
              <a:chExt cx="3317" cy="1236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15566" y="5836"/>
                <a:ext cx="182" cy="318"/>
                <a:chOff x="3503" y="4378"/>
                <a:chExt cx="184" cy="276"/>
              </a:xfrm>
            </p:grpSpPr>
            <p:sp>
              <p:nvSpPr>
                <p:cNvPr id="17414" name="Oval 6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415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6" name="Group 8"/>
              <p:cNvGrpSpPr>
                <a:grpSpLocks/>
              </p:cNvGrpSpPr>
              <p:nvPr/>
            </p:nvGrpSpPr>
            <p:grpSpPr bwMode="auto">
              <a:xfrm>
                <a:off x="12431" y="5385"/>
                <a:ext cx="3213" cy="1236"/>
                <a:chOff x="12431" y="5397"/>
                <a:chExt cx="3213" cy="1236"/>
              </a:xfrm>
            </p:grpSpPr>
            <p:grpSp>
              <p:nvGrpSpPr>
                <p:cNvPr id="7" name="Group 9"/>
                <p:cNvGrpSpPr>
                  <a:grpSpLocks/>
                </p:cNvGrpSpPr>
                <p:nvPr/>
              </p:nvGrpSpPr>
              <p:grpSpPr bwMode="auto">
                <a:xfrm>
                  <a:off x="12521" y="5397"/>
                  <a:ext cx="1129" cy="643"/>
                  <a:chOff x="12521" y="5397"/>
                  <a:chExt cx="1129" cy="643"/>
                </a:xfrm>
              </p:grpSpPr>
              <p:sp>
                <p:nvSpPr>
                  <p:cNvPr id="17418" name="Line 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521" y="6040"/>
                    <a:ext cx="479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419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095" y="5397"/>
                    <a:ext cx="291" cy="314"/>
                  </a:xfrm>
                  <a:prstGeom prst="rect">
                    <a:avLst/>
                  </a:prstGeom>
                  <a:noFill/>
                  <a:ln w="38100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V</a:t>
                    </a:r>
                    <a:endParaRPr kumimoji="0" lang="ru-RU" sz="28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420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13100" y="5444"/>
                    <a:ext cx="266" cy="269"/>
                  </a:xfrm>
                  <a:prstGeom prst="ellips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421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12801" y="5586"/>
                    <a:ext cx="292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422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12791" y="5584"/>
                    <a:ext cx="0" cy="436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7423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3650" y="5584"/>
                    <a:ext cx="0" cy="436"/>
                  </a:xfrm>
                  <a:prstGeom prst="line">
                    <a:avLst/>
                  </a:prstGeom>
                  <a:no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8" name="Group 16"/>
                <p:cNvGrpSpPr>
                  <a:grpSpLocks/>
                </p:cNvGrpSpPr>
                <p:nvPr/>
              </p:nvGrpSpPr>
              <p:grpSpPr bwMode="auto">
                <a:xfrm>
                  <a:off x="12431" y="5397"/>
                  <a:ext cx="3213" cy="1236"/>
                  <a:chOff x="12431" y="5385"/>
                  <a:chExt cx="3213" cy="1236"/>
                </a:xfrm>
              </p:grpSpPr>
              <p:sp>
                <p:nvSpPr>
                  <p:cNvPr id="17425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13987" y="5946"/>
                    <a:ext cx="422" cy="163"/>
                  </a:xfrm>
                  <a:prstGeom prst="rect">
                    <a:avLst/>
                  </a:prstGeom>
                  <a:solidFill>
                    <a:srgbClr val="FFC000"/>
                  </a:solidFill>
                  <a:ln w="38100">
                    <a:solidFill>
                      <a:srgbClr val="FFC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9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2431" y="5385"/>
                    <a:ext cx="3213" cy="1236"/>
                    <a:chOff x="12431" y="5385"/>
                    <a:chExt cx="3213" cy="1236"/>
                  </a:xfrm>
                </p:grpSpPr>
                <p:sp>
                  <p:nvSpPr>
                    <p:cNvPr id="17427" name="Line 1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3411" y="6027"/>
                      <a:ext cx="570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grpSp>
                  <p:nvGrpSpPr>
                    <p:cNvPr id="10" name="Group 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424" y="5797"/>
                      <a:ext cx="1220" cy="419"/>
                      <a:chOff x="3017" y="2796"/>
                      <a:chExt cx="1233" cy="362"/>
                    </a:xfrm>
                  </p:grpSpPr>
                  <p:grpSp>
                    <p:nvGrpSpPr>
                      <p:cNvPr id="11" name="Group 2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457" y="2796"/>
                        <a:ext cx="793" cy="362"/>
                        <a:chOff x="5000" y="7600"/>
                        <a:chExt cx="794" cy="423"/>
                      </a:xfrm>
                    </p:grpSpPr>
                    <p:grpSp>
                      <p:nvGrpSpPr>
                        <p:cNvPr id="12" name="Group 2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197" y="7600"/>
                          <a:ext cx="418" cy="423"/>
                          <a:chOff x="5197" y="7600"/>
                          <a:chExt cx="418" cy="423"/>
                        </a:xfrm>
                      </p:grpSpPr>
                      <p:sp>
                        <p:nvSpPr>
                          <p:cNvPr id="17431" name="Text Box 23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197" y="7600"/>
                            <a:ext cx="418" cy="423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ru-RU" sz="1600" b="0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  </a:t>
                            </a:r>
                            <a:r>
                              <a:rPr kumimoji="0" lang="ru-RU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А</a:t>
                            </a:r>
                            <a:endParaRPr kumimoji="0" lang="ru-RU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7432" name="Oval 2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5256" y="7664"/>
                            <a:ext cx="300" cy="335"/>
                          </a:xfrm>
                          <a:prstGeom prst="ellipse">
                            <a:avLst/>
                          </a:prstGeom>
                          <a:noFill/>
                          <a:ln w="381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7433" name="Line 2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5000" y="7850"/>
                          <a:ext cx="230" cy="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17434" name="Line 2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5564" y="7834"/>
                          <a:ext cx="230" cy="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17435" name="Line 27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017" y="3007"/>
                        <a:ext cx="576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17436" name="Text Box 2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4107" y="5385"/>
                      <a:ext cx="460" cy="426"/>
                    </a:xfrm>
                    <a:prstGeom prst="rect">
                      <a:avLst/>
                    </a:prstGeom>
                    <a:noFill/>
                    <a:ln w="38100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437" name="Oval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115" y="5457"/>
                      <a:ext cx="266" cy="269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438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382" y="5598"/>
                      <a:ext cx="292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439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816" y="5599"/>
                      <a:ext cx="292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440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806" y="5597"/>
                      <a:ext cx="0" cy="43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7441" name="Line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665" y="5597"/>
                      <a:ext cx="0" cy="43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grpSp>
                  <p:nvGrpSpPr>
                    <p:cNvPr id="13" name="Group 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31" y="5848"/>
                      <a:ext cx="182" cy="319"/>
                      <a:chOff x="3503" y="4378"/>
                      <a:chExt cx="184" cy="276"/>
                    </a:xfrm>
                  </p:grpSpPr>
                  <p:sp>
                    <p:nvSpPr>
                      <p:cNvPr id="17443" name="Oval 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4458"/>
                        <a:ext cx="141" cy="141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7444" name="Line 3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03" y="4378"/>
                        <a:ext cx="184" cy="276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14" name="Group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779" y="6037"/>
                      <a:ext cx="1874" cy="584"/>
                      <a:chOff x="1355" y="3013"/>
                      <a:chExt cx="1894" cy="506"/>
                    </a:xfrm>
                  </p:grpSpPr>
                  <p:grpSp>
                    <p:nvGrpSpPr>
                      <p:cNvPr id="15" name="Group 3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34" y="3188"/>
                        <a:ext cx="1108" cy="331"/>
                        <a:chOff x="1515" y="3559"/>
                        <a:chExt cx="867" cy="236"/>
                      </a:xfrm>
                    </p:grpSpPr>
                    <p:grpSp>
                      <p:nvGrpSpPr>
                        <p:cNvPr id="16" name="Group 3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09" y="3559"/>
                          <a:ext cx="333" cy="236"/>
                          <a:chOff x="9771" y="4913"/>
                          <a:chExt cx="429" cy="338"/>
                        </a:xfrm>
                      </p:grpSpPr>
                      <p:sp>
                        <p:nvSpPr>
                          <p:cNvPr id="17448" name="Text Box 40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771" y="4913"/>
                            <a:ext cx="429" cy="311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ts val="100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n-US" sz="2800" b="1" i="0" u="none" strike="noStrike" cap="none" normalizeH="0" baseline="0" dirty="0" smtClean="0">
                                <a:ln>
                                  <a:noFill/>
                                </a:ln>
                                <a:solidFill>
                                  <a:srgbClr val="006600"/>
                                </a:solidFill>
                                <a:effectLst/>
                                <a:latin typeface="Times New Roman" pitchFamily="18" charset="0"/>
                                <a:cs typeface="Times New Roman" pitchFamily="18" charset="0"/>
                              </a:rPr>
                              <a:t>V</a:t>
                            </a:r>
                            <a:endParaRPr kumimoji="0" lang="ru-RU" sz="4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66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  <p:sp>
                        <p:nvSpPr>
                          <p:cNvPr id="17449" name="Oval 4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9779" y="4917"/>
                            <a:ext cx="346" cy="334"/>
                          </a:xfrm>
                          <a:prstGeom prst="ellipse">
                            <a:avLst/>
                          </a:prstGeom>
                          <a:noFill/>
                          <a:ln w="381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endParaRPr lang="ru-RU">
                              <a:latin typeface="Times New Roman" pitchFamily="18" charset="0"/>
                              <a:cs typeface="Times New Roman" pitchFamily="18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7450" name="Line 4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087" y="3683"/>
                          <a:ext cx="295" cy="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17451" name="Line 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515" y="3688"/>
                          <a:ext cx="295" cy="0"/>
                        </a:xfrm>
                        <a:prstGeom prst="line">
                          <a:avLst/>
                        </a:prstGeom>
                        <a:noFill/>
                        <a:ln w="381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17452" name="Line 4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55" y="3013"/>
                        <a:ext cx="0" cy="378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7453" name="Line 4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249" y="3013"/>
                        <a:ext cx="0" cy="378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7454" name="Line 4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844" y="3361"/>
                        <a:ext cx="403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17455" name="Line 4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369" y="3374"/>
                        <a:ext cx="403" cy="0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</p:grpSp>
              <p:sp>
                <p:nvSpPr>
                  <p:cNvPr id="17456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12990" y="5946"/>
                    <a:ext cx="422" cy="163"/>
                  </a:xfrm>
                  <a:prstGeom prst="rect">
                    <a:avLst/>
                  </a:prstGeom>
                  <a:solidFill>
                    <a:srgbClr val="0014AC"/>
                  </a:solidFill>
                  <a:ln w="38100">
                    <a:solidFill>
                      <a:srgbClr val="0014AC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</p:grp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142844" y="1714488"/>
            <a:ext cx="2000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32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 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32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3200" b="1" i="0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                               </a:t>
            </a:r>
          </a:p>
        </p:txBody>
      </p:sp>
      <p:sp>
        <p:nvSpPr>
          <p:cNvPr id="54" name="Rectangle 49"/>
          <p:cNvSpPr>
            <a:spLocks noChangeArrowheads="1"/>
          </p:cNvSpPr>
          <p:nvPr/>
        </p:nvSpPr>
        <p:spPr bwMode="auto">
          <a:xfrm>
            <a:off x="217275" y="2190295"/>
            <a:ext cx="17347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U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6" name="Rectangle 49"/>
          <p:cNvSpPr>
            <a:spLocks noChangeArrowheads="1"/>
          </p:cNvSpPr>
          <p:nvPr/>
        </p:nvSpPr>
        <p:spPr bwMode="auto">
          <a:xfrm>
            <a:off x="-32" y="2714620"/>
            <a:ext cx="1973617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7" name="Group 1"/>
          <p:cNvGrpSpPr>
            <a:grpSpLocks/>
          </p:cNvGrpSpPr>
          <p:nvPr/>
        </p:nvGrpSpPr>
        <p:grpSpPr bwMode="auto">
          <a:xfrm>
            <a:off x="5934101" y="-36450"/>
            <a:ext cx="3138493" cy="2214578"/>
            <a:chOff x="2880" y="11808"/>
            <a:chExt cx="2160" cy="1152"/>
          </a:xfrm>
        </p:grpSpPr>
        <p:sp>
          <p:nvSpPr>
            <p:cNvPr id="60" name="Line 2"/>
            <p:cNvSpPr>
              <a:spLocks noChangeShapeType="1"/>
            </p:cNvSpPr>
            <p:nvPr/>
          </p:nvSpPr>
          <p:spPr bwMode="auto">
            <a:xfrm flipV="1">
              <a:off x="2880" y="11808"/>
              <a:ext cx="1152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Line 3"/>
            <p:cNvSpPr>
              <a:spLocks noChangeShapeType="1"/>
            </p:cNvSpPr>
            <p:nvPr/>
          </p:nvSpPr>
          <p:spPr bwMode="auto">
            <a:xfrm>
              <a:off x="4032" y="11808"/>
              <a:ext cx="1008" cy="1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Line 4"/>
            <p:cNvSpPr>
              <a:spLocks noChangeShapeType="1"/>
            </p:cNvSpPr>
            <p:nvPr/>
          </p:nvSpPr>
          <p:spPr bwMode="auto">
            <a:xfrm>
              <a:off x="2880" y="12960"/>
              <a:ext cx="216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3" name="Прямоугольник 62"/>
          <p:cNvSpPr/>
          <p:nvPr/>
        </p:nvSpPr>
        <p:spPr>
          <a:xfrm>
            <a:off x="6213258" y="1177996"/>
            <a:ext cx="51328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I</a:t>
            </a:r>
            <a:endParaRPr lang="ru-RU" sz="66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7127664" y="34988"/>
            <a:ext cx="949577" cy="10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 Box 11"/>
          <p:cNvSpPr txBox="1">
            <a:spLocks noChangeArrowheads="1"/>
          </p:cNvSpPr>
          <p:nvPr/>
        </p:nvSpPr>
        <p:spPr bwMode="auto">
          <a:xfrm>
            <a:off x="7934365" y="1320872"/>
            <a:ext cx="88270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Line 6"/>
          <p:cNvSpPr>
            <a:spLocks noChangeShapeType="1"/>
          </p:cNvSpPr>
          <p:nvPr/>
        </p:nvSpPr>
        <p:spPr bwMode="auto">
          <a:xfrm flipH="1">
            <a:off x="7500958" y="1214422"/>
            <a:ext cx="864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048102" y="1285860"/>
            <a:ext cx="66717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endParaRPr lang="ru-RU" sz="6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765695" y="2428868"/>
            <a:ext cx="51328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I</a:t>
            </a:r>
            <a:endParaRPr lang="ru-RU" sz="6600" dirty="0"/>
          </a:p>
        </p:txBody>
      </p:sp>
      <p:sp>
        <p:nvSpPr>
          <p:cNvPr id="69" name="Text Box 10"/>
          <p:cNvSpPr txBox="1">
            <a:spLocks noChangeArrowheads="1"/>
          </p:cNvSpPr>
          <p:nvPr/>
        </p:nvSpPr>
        <p:spPr bwMode="auto">
          <a:xfrm>
            <a:off x="7837265" y="2143116"/>
            <a:ext cx="949577" cy="100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 Box 11"/>
          <p:cNvSpPr txBox="1">
            <a:spLocks noChangeArrowheads="1"/>
          </p:cNvSpPr>
          <p:nvPr/>
        </p:nvSpPr>
        <p:spPr bwMode="auto">
          <a:xfrm>
            <a:off x="7825202" y="2941373"/>
            <a:ext cx="88270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Line 6"/>
          <p:cNvSpPr>
            <a:spLocks noChangeShapeType="1"/>
          </p:cNvSpPr>
          <p:nvPr/>
        </p:nvSpPr>
        <p:spPr bwMode="auto">
          <a:xfrm flipH="1">
            <a:off x="7908891" y="3060499"/>
            <a:ext cx="5773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Rectangle 1"/>
          <p:cNvSpPr>
            <a:spLocks noChangeArrowheads="1"/>
          </p:cNvSpPr>
          <p:nvPr/>
        </p:nvSpPr>
        <p:spPr bwMode="auto">
          <a:xfrm>
            <a:off x="7337199" y="2655621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4" name="Rectangle 49"/>
          <p:cNvSpPr>
            <a:spLocks noChangeArrowheads="1"/>
          </p:cNvSpPr>
          <p:nvPr/>
        </p:nvSpPr>
        <p:spPr bwMode="auto">
          <a:xfrm>
            <a:off x="-32" y="642918"/>
            <a:ext cx="6429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endParaRPr kumimoji="0" lang="ru-RU" sz="32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7" cstate="print"/>
          <a:srcRect r="11712"/>
          <a:stretch>
            <a:fillRect/>
          </a:stretch>
        </p:blipFill>
        <p:spPr bwMode="auto">
          <a:xfrm>
            <a:off x="3220245" y="4071942"/>
            <a:ext cx="5923755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Rectangle 49"/>
          <p:cNvSpPr>
            <a:spLocks noChangeArrowheads="1"/>
          </p:cNvSpPr>
          <p:nvPr/>
        </p:nvSpPr>
        <p:spPr bwMode="auto">
          <a:xfrm>
            <a:off x="2783593" y="3191532"/>
            <a:ext cx="2701381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10+ 20+30=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9" name="Rectangle 49"/>
          <p:cNvSpPr>
            <a:spLocks noChangeArrowheads="1"/>
          </p:cNvSpPr>
          <p:nvPr/>
        </p:nvSpPr>
        <p:spPr bwMode="auto">
          <a:xfrm>
            <a:off x="5414575" y="3167148"/>
            <a:ext cx="1157689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60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Ом</a:t>
            </a:r>
          </a:p>
        </p:txBody>
      </p:sp>
      <p:sp>
        <p:nvSpPr>
          <p:cNvPr id="80" name="Text Box 7"/>
          <p:cNvSpPr txBox="1">
            <a:spLocks noChangeArrowheads="1"/>
          </p:cNvSpPr>
          <p:nvPr/>
        </p:nvSpPr>
        <p:spPr bwMode="auto">
          <a:xfrm>
            <a:off x="3845429" y="4559816"/>
            <a:ext cx="357189" cy="357190"/>
          </a:xfrm>
          <a:prstGeom prst="rect">
            <a:avLst/>
          </a:prstGeom>
          <a:solidFill>
            <a:schemeClr val="bg2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154907" y="3429000"/>
            <a:ext cx="51328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I</a:t>
            </a:r>
            <a:endParaRPr lang="ru-RU" sz="6600" dirty="0"/>
          </a:p>
        </p:txBody>
      </p:sp>
      <p:sp>
        <p:nvSpPr>
          <p:cNvPr id="82" name="Text Box 10"/>
          <p:cNvSpPr txBox="1">
            <a:spLocks noChangeArrowheads="1"/>
          </p:cNvSpPr>
          <p:nvPr/>
        </p:nvSpPr>
        <p:spPr bwMode="auto">
          <a:xfrm>
            <a:off x="1226477" y="3441438"/>
            <a:ext cx="1345259" cy="64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120В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 Box 11"/>
          <p:cNvSpPr txBox="1">
            <a:spLocks noChangeArrowheads="1"/>
          </p:cNvSpPr>
          <p:nvPr/>
        </p:nvSpPr>
        <p:spPr bwMode="auto">
          <a:xfrm>
            <a:off x="1214414" y="4084381"/>
            <a:ext cx="114300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60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Rectangle 1"/>
          <p:cNvSpPr>
            <a:spLocks noChangeArrowheads="1"/>
          </p:cNvSpPr>
          <p:nvPr/>
        </p:nvSpPr>
        <p:spPr bwMode="auto">
          <a:xfrm>
            <a:off x="642910" y="3655753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5" name="Line 6"/>
          <p:cNvSpPr>
            <a:spLocks noChangeShapeType="1"/>
          </p:cNvSpPr>
          <p:nvPr/>
        </p:nvSpPr>
        <p:spPr bwMode="auto">
          <a:xfrm flipH="1">
            <a:off x="1351469" y="4084381"/>
            <a:ext cx="5773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66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6" name="Group 34"/>
          <p:cNvGrpSpPr>
            <a:grpSpLocks/>
          </p:cNvGrpSpPr>
          <p:nvPr/>
        </p:nvGrpSpPr>
        <p:grpSpPr bwMode="auto">
          <a:xfrm flipV="1">
            <a:off x="4643438" y="4768908"/>
            <a:ext cx="905640" cy="946106"/>
            <a:chOff x="9385" y="4917"/>
            <a:chExt cx="1129" cy="718"/>
          </a:xfrm>
        </p:grpSpPr>
        <p:grpSp>
          <p:nvGrpSpPr>
            <p:cNvPr id="87" name="Group 35"/>
            <p:cNvGrpSpPr>
              <a:grpSpLocks/>
            </p:cNvGrpSpPr>
            <p:nvPr/>
          </p:nvGrpSpPr>
          <p:grpSpPr bwMode="auto">
            <a:xfrm>
              <a:off x="9642" y="4917"/>
              <a:ext cx="720" cy="335"/>
              <a:chOff x="9642" y="4917"/>
              <a:chExt cx="720" cy="335"/>
            </a:xfrm>
          </p:grpSpPr>
          <p:sp>
            <p:nvSpPr>
              <p:cNvPr id="92" name="Oval 37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" name="Text Box 36"/>
              <p:cNvSpPr txBox="1">
                <a:spLocks noChangeArrowheads="1"/>
              </p:cNvSpPr>
              <p:nvPr/>
            </p:nvSpPr>
            <p:spPr bwMode="auto">
              <a:xfrm rot="10800000">
                <a:off x="9642" y="4944"/>
                <a:ext cx="720" cy="30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20</a:t>
                </a: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В</a:t>
                </a:r>
                <a:endPara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8" name="Line 38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Line 39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Line 40"/>
            <p:cNvSpPr>
              <a:spLocks noChangeShapeType="1"/>
            </p:cNvSpPr>
            <p:nvPr/>
          </p:nvSpPr>
          <p:spPr bwMode="auto">
            <a:xfrm>
              <a:off x="9385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1" name="Line 41"/>
            <p:cNvSpPr>
              <a:spLocks noChangeShapeType="1"/>
            </p:cNvSpPr>
            <p:nvPr/>
          </p:nvSpPr>
          <p:spPr bwMode="auto">
            <a:xfrm>
              <a:off x="10514" y="5093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4" name="Group 34"/>
          <p:cNvGrpSpPr>
            <a:grpSpLocks/>
          </p:cNvGrpSpPr>
          <p:nvPr/>
        </p:nvGrpSpPr>
        <p:grpSpPr bwMode="auto">
          <a:xfrm flipV="1">
            <a:off x="6072198" y="4737404"/>
            <a:ext cx="905640" cy="946106"/>
            <a:chOff x="9385" y="4917"/>
            <a:chExt cx="1129" cy="718"/>
          </a:xfrm>
        </p:grpSpPr>
        <p:grpSp>
          <p:nvGrpSpPr>
            <p:cNvPr id="95" name="Group 35"/>
            <p:cNvGrpSpPr>
              <a:grpSpLocks/>
            </p:cNvGrpSpPr>
            <p:nvPr/>
          </p:nvGrpSpPr>
          <p:grpSpPr bwMode="auto">
            <a:xfrm>
              <a:off x="9642" y="4917"/>
              <a:ext cx="720" cy="335"/>
              <a:chOff x="9642" y="4917"/>
              <a:chExt cx="720" cy="335"/>
            </a:xfrm>
          </p:grpSpPr>
          <p:sp>
            <p:nvSpPr>
              <p:cNvPr id="100" name="Oval 37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1" name="Text Box 36"/>
              <p:cNvSpPr txBox="1">
                <a:spLocks noChangeArrowheads="1"/>
              </p:cNvSpPr>
              <p:nvPr/>
            </p:nvSpPr>
            <p:spPr bwMode="auto">
              <a:xfrm rot="10800000">
                <a:off x="9642" y="4944"/>
                <a:ext cx="720" cy="30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40</a:t>
                </a: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В</a:t>
                </a:r>
                <a:endPara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6" name="Line 38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Line 39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Line 40"/>
            <p:cNvSpPr>
              <a:spLocks noChangeShapeType="1"/>
            </p:cNvSpPr>
            <p:nvPr/>
          </p:nvSpPr>
          <p:spPr bwMode="auto">
            <a:xfrm>
              <a:off x="9385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Line 41"/>
            <p:cNvSpPr>
              <a:spLocks noChangeShapeType="1"/>
            </p:cNvSpPr>
            <p:nvPr/>
          </p:nvSpPr>
          <p:spPr bwMode="auto">
            <a:xfrm>
              <a:off x="10514" y="5093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2" name="Group 34"/>
          <p:cNvGrpSpPr>
            <a:grpSpLocks/>
          </p:cNvGrpSpPr>
          <p:nvPr/>
        </p:nvGrpSpPr>
        <p:grpSpPr bwMode="auto">
          <a:xfrm flipV="1">
            <a:off x="7500958" y="4723892"/>
            <a:ext cx="905640" cy="946106"/>
            <a:chOff x="9385" y="4917"/>
            <a:chExt cx="1129" cy="718"/>
          </a:xfrm>
        </p:grpSpPr>
        <p:grpSp>
          <p:nvGrpSpPr>
            <p:cNvPr id="103" name="Group 35"/>
            <p:cNvGrpSpPr>
              <a:grpSpLocks/>
            </p:cNvGrpSpPr>
            <p:nvPr/>
          </p:nvGrpSpPr>
          <p:grpSpPr bwMode="auto">
            <a:xfrm>
              <a:off x="9642" y="4917"/>
              <a:ext cx="720" cy="335"/>
              <a:chOff x="9642" y="4917"/>
              <a:chExt cx="720" cy="335"/>
            </a:xfrm>
          </p:grpSpPr>
          <p:sp>
            <p:nvSpPr>
              <p:cNvPr id="108" name="Oval 37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9" name="Text Box 36"/>
              <p:cNvSpPr txBox="1">
                <a:spLocks noChangeArrowheads="1"/>
              </p:cNvSpPr>
              <p:nvPr/>
            </p:nvSpPr>
            <p:spPr bwMode="auto">
              <a:xfrm rot="10800000">
                <a:off x="9642" y="4944"/>
                <a:ext cx="720" cy="30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60</a:t>
                </a: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В</a:t>
                </a:r>
                <a:endPara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4" name="Line 38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Line 39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" name="Line 40"/>
            <p:cNvSpPr>
              <a:spLocks noChangeShapeType="1"/>
            </p:cNvSpPr>
            <p:nvPr/>
          </p:nvSpPr>
          <p:spPr bwMode="auto">
            <a:xfrm>
              <a:off x="9385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" name="Line 41"/>
            <p:cNvSpPr>
              <a:spLocks noChangeShapeType="1"/>
            </p:cNvSpPr>
            <p:nvPr/>
          </p:nvSpPr>
          <p:spPr bwMode="auto">
            <a:xfrm>
              <a:off x="10514" y="5093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0" name="Прямоугольник 109"/>
          <p:cNvSpPr/>
          <p:nvPr/>
        </p:nvSpPr>
        <p:spPr>
          <a:xfrm>
            <a:off x="357158" y="4643446"/>
            <a:ext cx="1965603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1 </a:t>
            </a:r>
            <a:endParaRPr lang="ru-RU" sz="3200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357158" y="5214950"/>
            <a:ext cx="1965603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endParaRPr lang="ru-RU" sz="3200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428596" y="5857892"/>
            <a:ext cx="1965603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endParaRPr lang="ru-RU" sz="3200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6384943" y="6396359"/>
            <a:ext cx="2759089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Вариант№1-4 з№2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036E-7 L -0.13125 -0.0025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1135 L 0.51215 0.0171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/>
      <p:bldP spid="56" grpId="0" animBg="1"/>
      <p:bldP spid="63" grpId="0"/>
      <p:bldP spid="63" grpId="1"/>
      <p:bldP spid="64" grpId="0"/>
      <p:bldP spid="64" grpId="1"/>
      <p:bldP spid="65" grpId="0"/>
      <p:bldP spid="65" grpId="1"/>
      <p:bldP spid="66" grpId="0" animBg="1"/>
      <p:bldP spid="66" grpId="1" animBg="1"/>
      <p:bldP spid="66" grpId="2" animBg="1"/>
      <p:bldP spid="67" grpId="0"/>
      <p:bldP spid="67" grpId="1"/>
      <p:bldP spid="68" grpId="0"/>
      <p:bldP spid="69" grpId="0"/>
      <p:bldP spid="70" grpId="0"/>
      <p:bldP spid="71" grpId="0" animBg="1"/>
      <p:bldP spid="72" grpId="0"/>
      <p:bldP spid="74" grpId="0"/>
      <p:bldP spid="74" grpId="1"/>
      <p:bldP spid="78" grpId="0" animBg="1"/>
      <p:bldP spid="79" grpId="0" animBg="1"/>
      <p:bldP spid="80" grpId="0" animBg="1"/>
      <p:bldP spid="81" grpId="0"/>
      <p:bldP spid="82" grpId="0"/>
      <p:bldP spid="83" grpId="0"/>
      <p:bldP spid="84" grpId="0"/>
      <p:bldP spid="85" grpId="0" animBg="1"/>
      <p:bldP spid="110" grpId="0" animBg="1"/>
      <p:bldP spid="111" grpId="0" animBg="1"/>
      <p:bldP spid="1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9" cstate="print"/>
          <a:srcRect l="3515" t="38086" r="15625" b="19433"/>
          <a:stretch>
            <a:fillRect/>
          </a:stretch>
        </p:blipFill>
        <p:spPr bwMode="auto">
          <a:xfrm>
            <a:off x="2786050" y="928670"/>
            <a:ext cx="600079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……. Определить величину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сопротивлении R4 и мощность тока на нём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если общее сопротивление всего участка АВ равно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 Ом и общая сила тока 2А.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429124" y="2428868"/>
            <a:ext cx="357190" cy="35719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6786579" y="1714488"/>
            <a:ext cx="357190" cy="357190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255744" y="2284404"/>
            <a:ext cx="642942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 flipH="1" flipV="1">
            <a:off x="4608513" y="1986106"/>
            <a:ext cx="50006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4577183" y="2535231"/>
            <a:ext cx="50006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6452063" y="2024148"/>
            <a:ext cx="50006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6452063" y="2595652"/>
            <a:ext cx="50006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715172" y="2295421"/>
            <a:ext cx="642942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8276057" y="1887858"/>
            <a:ext cx="785818" cy="785818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8418933" y="2012743"/>
            <a:ext cx="653661" cy="55900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>
            <a:off x="71406" y="2597679"/>
            <a:ext cx="870694" cy="1000132"/>
            <a:chOff x="4143372" y="4000504"/>
            <a:chExt cx="870694" cy="1000132"/>
          </a:xfrm>
        </p:grpSpPr>
        <p:sp>
          <p:nvSpPr>
            <p:cNvPr id="16" name="Line 6"/>
            <p:cNvSpPr>
              <a:spLocks noChangeShapeType="1"/>
            </p:cNvSpPr>
            <p:nvPr/>
          </p:nvSpPr>
          <p:spPr bwMode="auto">
            <a:xfrm flipH="1">
              <a:off x="4214809" y="448446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4286059" y="4000504"/>
              <a:ext cx="428817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4143372" y="4429132"/>
              <a:ext cx="87069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АБ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18"/>
          <p:cNvGrpSpPr/>
          <p:nvPr/>
        </p:nvGrpSpPr>
        <p:grpSpPr>
          <a:xfrm>
            <a:off x="1109917" y="2571744"/>
            <a:ext cx="922765" cy="1012419"/>
            <a:chOff x="5214753" y="4000504"/>
            <a:chExt cx="922765" cy="1012419"/>
          </a:xfrm>
        </p:grpSpPr>
        <p:sp>
          <p:nvSpPr>
            <p:cNvPr id="20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4" name="Группа 198"/>
            <p:cNvGrpSpPr/>
            <p:nvPr/>
          </p:nvGrpSpPr>
          <p:grpSpPr>
            <a:xfrm>
              <a:off x="5214753" y="4000504"/>
              <a:ext cx="604563" cy="1012419"/>
              <a:chOff x="5214753" y="4000504"/>
              <a:chExt cx="604563" cy="1012419"/>
            </a:xfrm>
          </p:grpSpPr>
          <p:sp>
            <p:nvSpPr>
              <p:cNvPr id="22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Text Box 11"/>
              <p:cNvSpPr txBox="1">
                <a:spLocks noChangeArrowheads="1"/>
              </p:cNvSpPr>
              <p:nvPr/>
            </p:nvSpPr>
            <p:spPr bwMode="auto">
              <a:xfrm>
                <a:off x="5247812" y="4441419"/>
                <a:ext cx="571504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15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5" name="Группа 203"/>
          <p:cNvGrpSpPr/>
          <p:nvPr/>
        </p:nvGrpSpPr>
        <p:grpSpPr>
          <a:xfrm>
            <a:off x="2071271" y="2584031"/>
            <a:ext cx="643341" cy="1012419"/>
            <a:chOff x="5214753" y="4000504"/>
            <a:chExt cx="643341" cy="1012419"/>
          </a:xfrm>
        </p:grpSpPr>
        <p:sp>
          <p:nvSpPr>
            <p:cNvPr id="26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>
              <a:off x="5246652" y="4000504"/>
              <a:ext cx="396918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 Box 11"/>
            <p:cNvSpPr txBox="1">
              <a:spLocks noChangeArrowheads="1"/>
            </p:cNvSpPr>
            <p:nvPr/>
          </p:nvSpPr>
          <p:spPr bwMode="auto">
            <a:xfrm>
              <a:off x="5286380" y="4441419"/>
              <a:ext cx="57171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30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0" y="2071678"/>
            <a:ext cx="2286016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Найду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АБ</a:t>
            </a:r>
            <a:endParaRPr lang="ru-RU" sz="28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630043"/>
            <a:ext cx="3214678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АБ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        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800" dirty="0"/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714348" y="2785764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9" name="Группа 203"/>
          <p:cNvGrpSpPr/>
          <p:nvPr/>
        </p:nvGrpSpPr>
        <p:grpSpPr>
          <a:xfrm>
            <a:off x="3000364" y="2580316"/>
            <a:ext cx="785818" cy="1012419"/>
            <a:chOff x="5143504" y="4000504"/>
            <a:chExt cx="785818" cy="1012419"/>
          </a:xfrm>
        </p:grpSpPr>
        <p:sp>
          <p:nvSpPr>
            <p:cNvPr id="33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 Box 10"/>
            <p:cNvSpPr txBox="1">
              <a:spLocks noChangeArrowheads="1"/>
            </p:cNvSpPr>
            <p:nvPr/>
          </p:nvSpPr>
          <p:spPr bwMode="auto">
            <a:xfrm>
              <a:off x="5246652" y="4000504"/>
              <a:ext cx="539794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35" name="Text Box 11"/>
            <p:cNvSpPr txBox="1">
              <a:spLocks noChangeArrowheads="1"/>
            </p:cNvSpPr>
            <p:nvPr/>
          </p:nvSpPr>
          <p:spPr bwMode="auto">
            <a:xfrm>
              <a:off x="5143504" y="4441419"/>
              <a:ext cx="785818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30</a:t>
              </a: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3143240" y="2643182"/>
            <a:ext cx="357190" cy="4013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928794" y="3734504"/>
            <a:ext cx="369890" cy="4013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3"/>
          <p:cNvGrpSpPr/>
          <p:nvPr/>
        </p:nvGrpSpPr>
        <p:grpSpPr>
          <a:xfrm>
            <a:off x="1071381" y="3429000"/>
            <a:ext cx="643099" cy="857256"/>
            <a:chOff x="5214753" y="4000504"/>
            <a:chExt cx="643099" cy="857256"/>
          </a:xfrm>
          <a:solidFill>
            <a:schemeClr val="bg1"/>
          </a:solidFill>
        </p:grpSpPr>
        <p:sp>
          <p:nvSpPr>
            <p:cNvPr id="39" name="Text Box 10"/>
            <p:cNvSpPr txBox="1">
              <a:spLocks noChangeArrowheads="1"/>
            </p:cNvSpPr>
            <p:nvPr/>
          </p:nvSpPr>
          <p:spPr bwMode="auto">
            <a:xfrm>
              <a:off x="5246652" y="4000504"/>
              <a:ext cx="611200" cy="44106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30</a:t>
              </a:r>
            </a:p>
          </p:txBody>
        </p:sp>
        <p:sp>
          <p:nvSpPr>
            <p:cNvPr id="40" name="Text Box 11"/>
            <p:cNvSpPr txBox="1">
              <a:spLocks noChangeArrowheads="1"/>
            </p:cNvSpPr>
            <p:nvPr/>
          </p:nvSpPr>
          <p:spPr bwMode="auto">
            <a:xfrm>
              <a:off x="5286380" y="4441419"/>
              <a:ext cx="571472" cy="41634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577325" cy="0"/>
            </a:xfrm>
            <a:prstGeom prst="line">
              <a:avLst/>
            </a:prstGeom>
            <a:grp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2714612" y="2761674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0" y="4238799"/>
            <a:ext cx="2286016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Найду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</a:t>
            </a:r>
            <a:endParaRPr lang="ru-RU" sz="28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0" y="4738865"/>
            <a:ext cx="3643306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АБ</a:t>
            </a:r>
            <a:r>
              <a:rPr lang="el-GR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000100" y="5500702"/>
            <a:ext cx="1537346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835925" y="4915700"/>
            <a:ext cx="428628" cy="428628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</a:t>
            </a:r>
            <a:endParaRPr lang="ru-RU" dirty="0"/>
          </a:p>
        </p:txBody>
      </p:sp>
      <p:grpSp>
        <p:nvGrpSpPr>
          <p:cNvPr id="25" name="Группа 46"/>
          <p:cNvGrpSpPr/>
          <p:nvPr/>
        </p:nvGrpSpPr>
        <p:grpSpPr>
          <a:xfrm>
            <a:off x="4793487" y="2074631"/>
            <a:ext cx="1925495" cy="425675"/>
            <a:chOff x="-81753" y="783856"/>
            <a:chExt cx="1925495" cy="425675"/>
          </a:xfrm>
        </p:grpSpPr>
        <p:grpSp>
          <p:nvGrpSpPr>
            <p:cNvPr id="86016" name="Группа 54"/>
            <p:cNvGrpSpPr/>
            <p:nvPr/>
          </p:nvGrpSpPr>
          <p:grpSpPr>
            <a:xfrm>
              <a:off x="-81753" y="934154"/>
              <a:ext cx="1925495" cy="88284"/>
              <a:chOff x="-81753" y="819984"/>
              <a:chExt cx="1925495" cy="88897"/>
            </a:xfrm>
          </p:grpSpPr>
          <p:grpSp>
            <p:nvGrpSpPr>
              <p:cNvPr id="86017" name="Группа 40"/>
              <p:cNvGrpSpPr/>
              <p:nvPr/>
            </p:nvGrpSpPr>
            <p:grpSpPr>
              <a:xfrm rot="16200000">
                <a:off x="836546" y="-98315"/>
                <a:ext cx="88897" cy="1925495"/>
                <a:chOff x="7817558" y="-387935"/>
                <a:chExt cx="92152" cy="1827182"/>
              </a:xfrm>
            </p:grpSpPr>
            <p:sp>
              <p:nvSpPr>
                <p:cNvPr id="53" name="Овал 52"/>
                <p:cNvSpPr/>
                <p:nvPr/>
              </p:nvSpPr>
              <p:spPr>
                <a:xfrm>
                  <a:off x="7817558" y="-387935"/>
                  <a:ext cx="71439" cy="71438"/>
                </a:xfrm>
                <a:prstGeom prst="ellipse">
                  <a:avLst/>
                </a:prstGeom>
                <a:solidFill>
                  <a:srgbClr val="000099"/>
                </a:solidFill>
                <a:ln>
                  <a:solidFill>
                    <a:srgbClr val="0000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4" name="Овал 53"/>
                <p:cNvSpPr/>
                <p:nvPr/>
              </p:nvSpPr>
              <p:spPr>
                <a:xfrm>
                  <a:off x="7838272" y="1367809"/>
                  <a:ext cx="71438" cy="71438"/>
                </a:xfrm>
                <a:prstGeom prst="ellipse">
                  <a:avLst/>
                </a:prstGeom>
                <a:solidFill>
                  <a:srgbClr val="000099"/>
                </a:solidFill>
                <a:ln>
                  <a:solidFill>
                    <a:srgbClr val="0000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cxnSp>
            <p:nvCxnSpPr>
              <p:cNvPr id="52" name="Прямая соединительная линия 51"/>
              <p:cNvCxnSpPr/>
              <p:nvPr/>
            </p:nvCxnSpPr>
            <p:spPr>
              <a:xfrm rot="10800000" flipH="1">
                <a:off x="-32100" y="857236"/>
                <a:ext cx="1872000" cy="54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Овал 48"/>
            <p:cNvSpPr/>
            <p:nvPr/>
          </p:nvSpPr>
          <p:spPr>
            <a:xfrm>
              <a:off x="928662" y="783856"/>
              <a:ext cx="428628" cy="42567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 Box 36"/>
            <p:cNvSpPr txBox="1">
              <a:spLocks noChangeArrowheads="1"/>
            </p:cNvSpPr>
            <p:nvPr/>
          </p:nvSpPr>
          <p:spPr bwMode="auto">
            <a:xfrm>
              <a:off x="906637" y="785794"/>
              <a:ext cx="631434" cy="339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ru-RU" sz="16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20</a:t>
              </a:r>
              <a:r>
                <a:rPr kumimoji="0" lang="ru-RU" sz="160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В</a:t>
              </a:r>
              <a:endParaRPr kumimoji="0" lang="ru-RU" sz="3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5" name="Скругленный прямоугольник 54"/>
          <p:cNvSpPr/>
          <p:nvPr/>
        </p:nvSpPr>
        <p:spPr>
          <a:xfrm>
            <a:off x="5857884" y="2143116"/>
            <a:ext cx="214314" cy="357190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0" y="5357826"/>
            <a:ext cx="2285984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Найду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0" y="5857892"/>
            <a:ext cx="3071802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1017" y="6334780"/>
            <a:ext cx="3632290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=5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928926" y="5857892"/>
            <a:ext cx="1428760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=3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541313" y="5899207"/>
            <a:ext cx="244869" cy="428628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4071934" y="3772919"/>
            <a:ext cx="4286280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l-GR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A=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4786314" y="3857628"/>
            <a:ext cx="1143008" cy="428628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6072198" y="3857628"/>
            <a:ext cx="1143008" cy="428628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7407486" y="3884653"/>
            <a:ext cx="285752" cy="428628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6020" name="Группа 64"/>
          <p:cNvGrpSpPr/>
          <p:nvPr/>
        </p:nvGrpSpPr>
        <p:grpSpPr>
          <a:xfrm>
            <a:off x="6786578" y="2274975"/>
            <a:ext cx="1489181" cy="889004"/>
            <a:chOff x="7016518" y="3827"/>
            <a:chExt cx="1489181" cy="889004"/>
          </a:xfrm>
        </p:grpSpPr>
        <p:grpSp>
          <p:nvGrpSpPr>
            <p:cNvPr id="86021" name="Group 34"/>
            <p:cNvGrpSpPr>
              <a:grpSpLocks/>
            </p:cNvGrpSpPr>
            <p:nvPr/>
          </p:nvGrpSpPr>
          <p:grpSpPr bwMode="auto">
            <a:xfrm>
              <a:off x="7038871" y="81790"/>
              <a:ext cx="1411274" cy="811041"/>
              <a:chOff x="9458" y="4744"/>
              <a:chExt cx="942" cy="513"/>
            </a:xfrm>
          </p:grpSpPr>
          <p:grpSp>
            <p:nvGrpSpPr>
              <p:cNvPr id="86022" name="Group 35"/>
              <p:cNvGrpSpPr>
                <a:grpSpLocks/>
              </p:cNvGrpSpPr>
              <p:nvPr/>
            </p:nvGrpSpPr>
            <p:grpSpPr bwMode="auto">
              <a:xfrm>
                <a:off x="9758" y="4928"/>
                <a:ext cx="490" cy="329"/>
                <a:chOff x="9758" y="4928"/>
                <a:chExt cx="490" cy="329"/>
              </a:xfrm>
            </p:grpSpPr>
            <p:sp>
              <p:nvSpPr>
                <p:cNvPr id="74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9758" y="4941"/>
                  <a:ext cx="490" cy="3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6</a:t>
                  </a:r>
                  <a:r>
                    <a:rPr kumimoji="0" lang="ru-RU" sz="2400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В</a:t>
                  </a:r>
                  <a:endParaRPr kumimoji="0" lang="ru-RU" sz="360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5" name="Oval 37"/>
                <p:cNvSpPr>
                  <a:spLocks noChangeArrowheads="1"/>
                </p:cNvSpPr>
                <p:nvPr/>
              </p:nvSpPr>
              <p:spPr bwMode="auto">
                <a:xfrm>
                  <a:off x="9779" y="4928"/>
                  <a:ext cx="346" cy="271"/>
                </a:xfrm>
                <a:prstGeom prst="ellipse">
                  <a:avLst/>
                </a:prstGeom>
                <a:noFill/>
                <a:ln w="1270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70" name="Line 38"/>
              <p:cNvSpPr>
                <a:spLocks noChangeShapeType="1"/>
              </p:cNvSpPr>
              <p:nvPr/>
            </p:nvSpPr>
            <p:spPr bwMode="auto">
              <a:xfrm>
                <a:off x="10112" y="5061"/>
                <a:ext cx="28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Line 39"/>
              <p:cNvSpPr>
                <a:spLocks noChangeShapeType="1"/>
              </p:cNvSpPr>
              <p:nvPr/>
            </p:nvSpPr>
            <p:spPr bwMode="auto">
              <a:xfrm>
                <a:off x="9458" y="5083"/>
                <a:ext cx="31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Line 40"/>
              <p:cNvSpPr>
                <a:spLocks noChangeShapeType="1"/>
              </p:cNvSpPr>
              <p:nvPr/>
            </p:nvSpPr>
            <p:spPr bwMode="auto">
              <a:xfrm>
                <a:off x="9458" y="4745"/>
                <a:ext cx="0" cy="3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" name="Line 41"/>
              <p:cNvSpPr>
                <a:spLocks noChangeShapeType="1"/>
              </p:cNvSpPr>
              <p:nvPr/>
            </p:nvSpPr>
            <p:spPr bwMode="auto">
              <a:xfrm>
                <a:off x="10397" y="4744"/>
                <a:ext cx="0" cy="3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7" name="Овал 66"/>
            <p:cNvSpPr/>
            <p:nvPr/>
          </p:nvSpPr>
          <p:spPr>
            <a:xfrm>
              <a:off x="7016518" y="26274"/>
              <a:ext cx="71438" cy="71438"/>
            </a:xfrm>
            <a:prstGeom prst="ellipse">
              <a:avLst/>
            </a:prstGeom>
            <a:solidFill>
              <a:srgbClr val="000099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8434261" y="3827"/>
              <a:ext cx="71438" cy="71438"/>
            </a:xfrm>
            <a:prstGeom prst="ellipse">
              <a:avLst/>
            </a:prstGeom>
            <a:solidFill>
              <a:srgbClr val="000099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6" name="Скругленный прямоугольник 75"/>
          <p:cNvSpPr/>
          <p:nvPr/>
        </p:nvSpPr>
        <p:spPr>
          <a:xfrm>
            <a:off x="7358082" y="2703603"/>
            <a:ext cx="357190" cy="357190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3000364" y="4286256"/>
            <a:ext cx="6143636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14AC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 Найду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А·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6В=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12Вт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5143504" y="4357694"/>
            <a:ext cx="857256" cy="428628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6143636" y="4357694"/>
            <a:ext cx="1000132" cy="428628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7286644" y="4357694"/>
            <a:ext cx="357190" cy="428628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4857752" y="5473029"/>
            <a:ext cx="4286248" cy="1384995"/>
          </a:xfrm>
          <a:prstGeom prst="rect">
            <a:avLst/>
          </a:prstGeom>
          <a:ln w="38100"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сопротивление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=3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Ома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мощность на нем 12Вт. 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4" grpId="0"/>
      <p:bldP spid="29" grpId="0" animBg="1"/>
      <p:bldP spid="30" grpId="0" animBg="1"/>
      <p:bldP spid="31" grpId="0"/>
      <p:bldP spid="36" grpId="0" animBg="1"/>
      <p:bldP spid="37" grpId="0" animBg="1"/>
      <p:bldP spid="42" grpId="0"/>
      <p:bldP spid="43" grpId="0" animBg="1"/>
      <p:bldP spid="44" grpId="0" animBg="1"/>
      <p:bldP spid="45" grpId="0" animBg="1"/>
      <p:bldP spid="46" grpId="0" animBg="1"/>
      <p:bldP spid="55" grpId="0" animBg="1"/>
      <p:bldP spid="56" grpId="0" animBg="1"/>
      <p:bldP spid="57" grpId="0" animBg="1"/>
      <p:bldP spid="59" grpId="0" animBg="1"/>
      <p:bldP spid="60" grpId="0" animBg="1"/>
      <p:bldP spid="58" grpId="0" animBg="1"/>
      <p:bldP spid="61" grpId="0" animBg="1"/>
      <p:bldP spid="62" grpId="0" animBg="1"/>
      <p:bldP spid="63" grpId="0" animBg="1"/>
      <p:bldP spid="64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72034" y="6273225"/>
            <a:ext cx="40719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стр.23,24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2413" y="-24"/>
            <a:ext cx="5072727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СР3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№13,14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2" name="Группа 17"/>
          <p:cNvGrpSpPr/>
          <p:nvPr/>
        </p:nvGrpSpPr>
        <p:grpSpPr>
          <a:xfrm>
            <a:off x="7000892" y="3842097"/>
            <a:ext cx="1857388" cy="2087233"/>
            <a:chOff x="4929190" y="4056411"/>
            <a:chExt cx="1857388" cy="2087233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5929322" y="4056411"/>
              <a:ext cx="857256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929190" y="4643446"/>
              <a:ext cx="1000132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6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929322" y="5127981"/>
              <a:ext cx="785818" cy="101566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0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6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1025686">
            <a:off x="-77302" y="1495327"/>
            <a:ext cx="7795418" cy="14417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 задач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785794"/>
            <a:ext cx="3857620" cy="10156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6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b="1" cap="all" dirty="0" err="1" smtClean="0"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ru-RU" sz="6000" b="1" cap="all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6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6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6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1857356" y="3000372"/>
            <a:ext cx="6072230" cy="142876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33CC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Ср-3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33CC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4714884"/>
            <a:ext cx="285046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80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utoUpdateAnimBg="0"/>
      <p:bldP spid="12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В2з№3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Вольтметр показывает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30 В.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Определить силу тока,  протекающего через каждый   резистор и общую мощность.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6" cstate="print">
            <a:lum bright="-40000" contrast="80000"/>
          </a:blip>
          <a:srcRect l="3186" t="44791" r="7335" b="16209"/>
          <a:stretch>
            <a:fillRect/>
          </a:stretch>
        </p:blipFill>
        <p:spPr bwMode="auto">
          <a:xfrm>
            <a:off x="2786050" y="928694"/>
            <a:ext cx="6208645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3"/>
          <p:cNvGrpSpPr/>
          <p:nvPr/>
        </p:nvGrpSpPr>
        <p:grpSpPr>
          <a:xfrm>
            <a:off x="285720" y="3530932"/>
            <a:ext cx="870694" cy="1000132"/>
            <a:chOff x="4143372" y="4000504"/>
            <a:chExt cx="870694" cy="1000132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 flipH="1">
              <a:off x="4214809" y="448446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4286059" y="4000504"/>
              <a:ext cx="428817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4143372" y="4429132"/>
              <a:ext cx="87069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АБ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252982" y="3504997"/>
            <a:ext cx="994014" cy="1012419"/>
            <a:chOff x="5143504" y="4000504"/>
            <a:chExt cx="994014" cy="1012419"/>
          </a:xfrm>
        </p:grpSpPr>
        <p:sp>
          <p:nvSpPr>
            <p:cNvPr id="9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10" name="Группа 198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11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4" name="Группа 13"/>
          <p:cNvGrpSpPr/>
          <p:nvPr/>
        </p:nvGrpSpPr>
        <p:grpSpPr>
          <a:xfrm>
            <a:off x="2214336" y="3517284"/>
            <a:ext cx="994014" cy="1012419"/>
            <a:chOff x="5143504" y="4000504"/>
            <a:chExt cx="994014" cy="1012419"/>
          </a:xfrm>
        </p:grpSpPr>
        <p:sp>
          <p:nvSpPr>
            <p:cNvPr id="15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16" name="Группа 203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17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824828" y="3763036"/>
            <a:ext cx="3898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3357365" y="3559589"/>
            <a:ext cx="922765" cy="1012419"/>
            <a:chOff x="5214753" y="4000504"/>
            <a:chExt cx="922765" cy="1012419"/>
          </a:xfrm>
        </p:grpSpPr>
        <p:sp>
          <p:nvSpPr>
            <p:cNvPr id="22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3" name="Группа 198"/>
            <p:cNvGrpSpPr/>
            <p:nvPr/>
          </p:nvGrpSpPr>
          <p:grpSpPr>
            <a:xfrm>
              <a:off x="5214753" y="4000504"/>
              <a:ext cx="643131" cy="1012419"/>
              <a:chOff x="5214753" y="4000504"/>
              <a:chExt cx="643131" cy="1012419"/>
            </a:xfrm>
          </p:grpSpPr>
          <p:sp>
            <p:nvSpPr>
              <p:cNvPr id="24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Text Box 11"/>
              <p:cNvSpPr txBox="1">
                <a:spLocks noChangeArrowheads="1"/>
              </p:cNvSpPr>
              <p:nvPr/>
            </p:nvSpPr>
            <p:spPr bwMode="auto">
              <a:xfrm>
                <a:off x="5286380" y="4441419"/>
                <a:ext cx="571504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9" name="Группа 203"/>
          <p:cNvGrpSpPr/>
          <p:nvPr/>
        </p:nvGrpSpPr>
        <p:grpSpPr>
          <a:xfrm>
            <a:off x="4286059" y="3559589"/>
            <a:ext cx="714569" cy="1012419"/>
            <a:chOff x="5214753" y="4000504"/>
            <a:chExt cx="714569" cy="1012419"/>
          </a:xfrm>
        </p:grpSpPr>
        <p:sp>
          <p:nvSpPr>
            <p:cNvPr id="30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 Box 10"/>
            <p:cNvSpPr txBox="1">
              <a:spLocks noChangeArrowheads="1"/>
            </p:cNvSpPr>
            <p:nvPr/>
          </p:nvSpPr>
          <p:spPr bwMode="auto">
            <a:xfrm>
              <a:off x="5246652" y="4000504"/>
              <a:ext cx="396918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 Box 11"/>
            <p:cNvSpPr txBox="1">
              <a:spLocks noChangeArrowheads="1"/>
            </p:cNvSpPr>
            <p:nvPr/>
          </p:nvSpPr>
          <p:spPr bwMode="auto">
            <a:xfrm>
              <a:off x="5286380" y="4441419"/>
              <a:ext cx="642942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3214678" y="2786058"/>
            <a:ext cx="357190" cy="35719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5214942" y="2786058"/>
            <a:ext cx="500098" cy="428628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3286116" y="2571744"/>
            <a:ext cx="642942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 flipH="1" flipV="1">
            <a:off x="3535354" y="2249479"/>
            <a:ext cx="50006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3536943" y="2820983"/>
            <a:ext cx="50006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>
            <a:off x="4751389" y="2320917"/>
            <a:ext cx="50006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 flipH="1" flipV="1">
            <a:off x="4822827" y="2892421"/>
            <a:ext cx="50006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5072066" y="2641594"/>
            <a:ext cx="642942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214314" y="4558737"/>
            <a:ext cx="3214678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АБ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        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8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143108" y="4663198"/>
            <a:ext cx="369890" cy="4013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3" name="Группа 203"/>
          <p:cNvGrpSpPr/>
          <p:nvPr/>
        </p:nvGrpSpPr>
        <p:grpSpPr>
          <a:xfrm>
            <a:off x="1285695" y="4357694"/>
            <a:ext cx="643099" cy="857256"/>
            <a:chOff x="5214753" y="4000504"/>
            <a:chExt cx="643099" cy="857256"/>
          </a:xfrm>
          <a:solidFill>
            <a:schemeClr val="bg1"/>
          </a:solidFill>
        </p:grpSpPr>
        <p:sp>
          <p:nvSpPr>
            <p:cNvPr id="44" name="Text Box 10"/>
            <p:cNvSpPr txBox="1">
              <a:spLocks noChangeArrowheads="1"/>
            </p:cNvSpPr>
            <p:nvPr/>
          </p:nvSpPr>
          <p:spPr bwMode="auto">
            <a:xfrm>
              <a:off x="5246652" y="4000504"/>
              <a:ext cx="611200" cy="44106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30</a:t>
              </a:r>
            </a:p>
          </p:txBody>
        </p:sp>
        <p:sp>
          <p:nvSpPr>
            <p:cNvPr id="45" name="Text Box 11"/>
            <p:cNvSpPr txBox="1">
              <a:spLocks noChangeArrowheads="1"/>
            </p:cNvSpPr>
            <p:nvPr/>
          </p:nvSpPr>
          <p:spPr bwMode="auto">
            <a:xfrm>
              <a:off x="5286380" y="4441419"/>
              <a:ext cx="571472" cy="41634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577325" cy="0"/>
            </a:xfrm>
            <a:prstGeom prst="line">
              <a:avLst/>
            </a:prstGeom>
            <a:grp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3" grpId="0" animBg="1"/>
      <p:bldP spid="34" grpId="0" animBg="1"/>
      <p:bldP spid="41" grpId="0" animBg="1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idx="4294967295"/>
          </p:nvPr>
        </p:nvSpPr>
        <p:spPr>
          <a:xfrm>
            <a:off x="-285720" y="142852"/>
            <a:ext cx="9429720" cy="6072230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Вариант №1</a:t>
            </a:r>
            <a:endParaRPr lang="ru-RU" sz="7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Рисунок 412"/>
          <p:cNvPicPr>
            <a:picLocks noChangeAspect="1" noChangeArrowheads="1"/>
          </p:cNvPicPr>
          <p:nvPr/>
        </p:nvPicPr>
        <p:blipFill>
          <a:blip r:embed="rId10" cstate="print"/>
          <a:srcRect b="8333"/>
          <a:stretch>
            <a:fillRect/>
          </a:stretch>
        </p:blipFill>
        <p:spPr bwMode="auto">
          <a:xfrm>
            <a:off x="0" y="0"/>
            <a:ext cx="6329750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5786446" y="0"/>
            <a:ext cx="3357586" cy="1384995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1-1. стр.11.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Определить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сопротивление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цепи, напряжение и мощность на всем участке.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14283" y="785794"/>
            <a:ext cx="357189" cy="357190"/>
          </a:xfrm>
          <a:prstGeom prst="rect">
            <a:avLst/>
          </a:prstGeom>
          <a:solidFill>
            <a:schemeClr val="bg2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2406000" y="894380"/>
            <a:ext cx="357190" cy="35719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0" y="1257770"/>
            <a:ext cx="642942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 flipH="1" flipV="1">
            <a:off x="321439" y="892157"/>
            <a:ext cx="50006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321439" y="1606537"/>
            <a:ext cx="50006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2536811" y="963595"/>
            <a:ext cx="50006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2536811" y="1606537"/>
            <a:ext cx="50006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857488" y="1285860"/>
            <a:ext cx="642942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/>
        </p:nvGrpSpPr>
        <p:grpSpPr>
          <a:xfrm>
            <a:off x="71406" y="2526241"/>
            <a:ext cx="870694" cy="1000132"/>
            <a:chOff x="4143372" y="4000504"/>
            <a:chExt cx="870694" cy="1000132"/>
          </a:xfrm>
        </p:grpSpPr>
        <p:sp>
          <p:nvSpPr>
            <p:cNvPr id="14" name="Line 6"/>
            <p:cNvSpPr>
              <a:spLocks noChangeShapeType="1"/>
            </p:cNvSpPr>
            <p:nvPr/>
          </p:nvSpPr>
          <p:spPr bwMode="auto">
            <a:xfrm flipH="1">
              <a:off x="4214809" y="448446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4286059" y="4000504"/>
              <a:ext cx="428817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4143372" y="4429132"/>
              <a:ext cx="87069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АБ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038668" y="2500306"/>
            <a:ext cx="994014" cy="1012419"/>
            <a:chOff x="5143504" y="4000504"/>
            <a:chExt cx="994014" cy="1012419"/>
          </a:xfrm>
        </p:grpSpPr>
        <p:sp>
          <p:nvSpPr>
            <p:cNvPr id="18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19" name="Группа 198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20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15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3" name="Группа 203"/>
          <p:cNvGrpSpPr/>
          <p:nvPr/>
        </p:nvGrpSpPr>
        <p:grpSpPr>
          <a:xfrm>
            <a:off x="2000022" y="2512593"/>
            <a:ext cx="785818" cy="1012419"/>
            <a:chOff x="5143504" y="4000504"/>
            <a:chExt cx="785818" cy="1012419"/>
          </a:xfrm>
        </p:grpSpPr>
        <p:sp>
          <p:nvSpPr>
            <p:cNvPr id="24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5246652" y="4000504"/>
              <a:ext cx="396918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5143504" y="4441419"/>
              <a:ext cx="785818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0" y="2000240"/>
            <a:ext cx="2286016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Найду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АБ</a:t>
            </a:r>
            <a:endParaRPr lang="ru-RU" sz="28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0" y="3571876"/>
            <a:ext cx="285752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АБ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        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800" dirty="0"/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714348" y="2714326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2666034" y="2763198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31" name="Группа 203"/>
          <p:cNvGrpSpPr/>
          <p:nvPr/>
        </p:nvGrpSpPr>
        <p:grpSpPr>
          <a:xfrm>
            <a:off x="3000364" y="2508878"/>
            <a:ext cx="785818" cy="1012419"/>
            <a:chOff x="5143504" y="4000504"/>
            <a:chExt cx="785818" cy="1012419"/>
          </a:xfrm>
        </p:grpSpPr>
        <p:sp>
          <p:nvSpPr>
            <p:cNvPr id="32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 Box 10"/>
            <p:cNvSpPr txBox="1">
              <a:spLocks noChangeArrowheads="1"/>
            </p:cNvSpPr>
            <p:nvPr/>
          </p:nvSpPr>
          <p:spPr bwMode="auto">
            <a:xfrm>
              <a:off x="5246652" y="4000504"/>
              <a:ext cx="396918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34" name="Text Box 11"/>
            <p:cNvSpPr txBox="1">
              <a:spLocks noChangeArrowheads="1"/>
            </p:cNvSpPr>
            <p:nvPr/>
          </p:nvSpPr>
          <p:spPr bwMode="auto">
            <a:xfrm>
              <a:off x="5143504" y="4441419"/>
              <a:ext cx="785818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30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3143240" y="2548884"/>
            <a:ext cx="357190" cy="4013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940224" y="3669032"/>
            <a:ext cx="285752" cy="4013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203"/>
          <p:cNvGrpSpPr/>
          <p:nvPr/>
        </p:nvGrpSpPr>
        <p:grpSpPr>
          <a:xfrm>
            <a:off x="1071381" y="3357562"/>
            <a:ext cx="643099" cy="857256"/>
            <a:chOff x="5214753" y="4000504"/>
            <a:chExt cx="643099" cy="857256"/>
          </a:xfrm>
          <a:solidFill>
            <a:schemeClr val="bg1"/>
          </a:solidFill>
        </p:grpSpPr>
        <p:sp>
          <p:nvSpPr>
            <p:cNvPr id="38" name="Text Box 10"/>
            <p:cNvSpPr txBox="1">
              <a:spLocks noChangeArrowheads="1"/>
            </p:cNvSpPr>
            <p:nvPr/>
          </p:nvSpPr>
          <p:spPr bwMode="auto">
            <a:xfrm>
              <a:off x="5246652" y="4000504"/>
              <a:ext cx="611200" cy="44106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30</a:t>
              </a:r>
            </a:p>
          </p:txBody>
        </p:sp>
        <p:sp>
          <p:nvSpPr>
            <p:cNvPr id="39" name="Text Box 11"/>
            <p:cNvSpPr txBox="1">
              <a:spLocks noChangeArrowheads="1"/>
            </p:cNvSpPr>
            <p:nvPr/>
          </p:nvSpPr>
          <p:spPr bwMode="auto">
            <a:xfrm>
              <a:off x="5286380" y="4441419"/>
              <a:ext cx="500034" cy="41634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577325" cy="0"/>
            </a:xfrm>
            <a:prstGeom prst="line">
              <a:avLst/>
            </a:prstGeom>
            <a:grp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500035" y="783856"/>
            <a:ext cx="2257542" cy="425675"/>
            <a:chOff x="500035" y="783856"/>
            <a:chExt cx="2257542" cy="425675"/>
          </a:xfrm>
        </p:grpSpPr>
        <p:grpSp>
          <p:nvGrpSpPr>
            <p:cNvPr id="55" name="Группа 54"/>
            <p:cNvGrpSpPr/>
            <p:nvPr/>
          </p:nvGrpSpPr>
          <p:grpSpPr>
            <a:xfrm>
              <a:off x="500035" y="934172"/>
              <a:ext cx="2257542" cy="88369"/>
              <a:chOff x="500035" y="819998"/>
              <a:chExt cx="2257542" cy="88982"/>
            </a:xfrm>
          </p:grpSpPr>
          <p:grpSp>
            <p:nvGrpSpPr>
              <p:cNvPr id="41" name="Группа 40"/>
              <p:cNvGrpSpPr/>
              <p:nvPr/>
            </p:nvGrpSpPr>
            <p:grpSpPr>
              <a:xfrm rot="16200000">
                <a:off x="1584315" y="-264282"/>
                <a:ext cx="88982" cy="2257542"/>
                <a:chOff x="7817531" y="164145"/>
                <a:chExt cx="92241" cy="2142265"/>
              </a:xfrm>
            </p:grpSpPr>
            <p:sp>
              <p:nvSpPr>
                <p:cNvPr id="43" name="Овал 42"/>
                <p:cNvSpPr/>
                <p:nvPr/>
              </p:nvSpPr>
              <p:spPr>
                <a:xfrm>
                  <a:off x="7817531" y="164145"/>
                  <a:ext cx="71438" cy="71438"/>
                </a:xfrm>
                <a:prstGeom prst="ellipse">
                  <a:avLst/>
                </a:prstGeom>
                <a:solidFill>
                  <a:srgbClr val="000099"/>
                </a:solidFill>
                <a:ln>
                  <a:solidFill>
                    <a:srgbClr val="0000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4" name="Овал 43"/>
                <p:cNvSpPr/>
                <p:nvPr/>
              </p:nvSpPr>
              <p:spPr>
                <a:xfrm>
                  <a:off x="7838334" y="2234972"/>
                  <a:ext cx="71438" cy="71438"/>
                </a:xfrm>
                <a:prstGeom prst="ellipse">
                  <a:avLst/>
                </a:prstGeom>
                <a:solidFill>
                  <a:srgbClr val="000099"/>
                </a:solidFill>
                <a:ln>
                  <a:solidFill>
                    <a:srgbClr val="0000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cxnSp>
            <p:nvCxnSpPr>
              <p:cNvPr id="52" name="Прямая соединительная линия 51"/>
              <p:cNvCxnSpPr/>
              <p:nvPr/>
            </p:nvCxnSpPr>
            <p:spPr>
              <a:xfrm rot="10800000" flipH="1">
                <a:off x="511058" y="857233"/>
                <a:ext cx="2172481" cy="54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Овал 52"/>
            <p:cNvSpPr/>
            <p:nvPr/>
          </p:nvSpPr>
          <p:spPr>
            <a:xfrm>
              <a:off x="928662" y="783856"/>
              <a:ext cx="428628" cy="42567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Text Box 36"/>
            <p:cNvSpPr txBox="1">
              <a:spLocks noChangeArrowheads="1"/>
            </p:cNvSpPr>
            <p:nvPr/>
          </p:nvSpPr>
          <p:spPr bwMode="auto">
            <a:xfrm>
              <a:off x="906637" y="785794"/>
              <a:ext cx="631434" cy="339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ru-RU" sz="16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18</a:t>
              </a:r>
              <a:r>
                <a:rPr kumimoji="0" lang="ru-RU" sz="160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В</a:t>
              </a:r>
              <a:endParaRPr kumimoji="0" lang="ru-RU" sz="3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" name="Скругленный прямоугольник 49"/>
          <p:cNvSpPr/>
          <p:nvPr/>
        </p:nvSpPr>
        <p:spPr>
          <a:xfrm>
            <a:off x="989622" y="797986"/>
            <a:ext cx="214314" cy="357190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0" y="4214818"/>
            <a:ext cx="2286016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Найду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</a:t>
            </a:r>
            <a:endParaRPr lang="ru-RU" sz="28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0" y="4714884"/>
            <a:ext cx="4071934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АБ</a:t>
            </a:r>
            <a:r>
              <a:rPr lang="el-GR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962952" y="4786322"/>
            <a:ext cx="1537346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831770" y="4834900"/>
            <a:ext cx="428628" cy="428628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4929190" y="1857364"/>
            <a:ext cx="2571768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Найду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</a:t>
            </a:r>
            <a:endParaRPr lang="ru-RU" sz="28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4429124" y="2357430"/>
            <a:ext cx="4714876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6+14=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5559940" y="2416676"/>
            <a:ext cx="1203016" cy="428628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7000892" y="2406008"/>
            <a:ext cx="857256" cy="428628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8026742" y="2406008"/>
            <a:ext cx="320042" cy="428628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4429124" y="2857496"/>
            <a:ext cx="2571768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 Найду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4286248" y="3357562"/>
            <a:ext cx="4857752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l-GR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·3A=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5072066" y="3475038"/>
            <a:ext cx="1357322" cy="428628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6689740" y="3475038"/>
            <a:ext cx="1143008" cy="428628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8358214" y="3500438"/>
            <a:ext cx="428628" cy="428628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1" name="Группа 70"/>
          <p:cNvGrpSpPr/>
          <p:nvPr/>
        </p:nvGrpSpPr>
        <p:grpSpPr>
          <a:xfrm>
            <a:off x="3116606" y="1214422"/>
            <a:ext cx="1643074" cy="877987"/>
            <a:chOff x="7016518" y="14844"/>
            <a:chExt cx="1643074" cy="877987"/>
          </a:xfrm>
        </p:grpSpPr>
        <p:grpSp>
          <p:nvGrpSpPr>
            <p:cNvPr id="72" name="Group 34"/>
            <p:cNvGrpSpPr>
              <a:grpSpLocks/>
            </p:cNvGrpSpPr>
            <p:nvPr/>
          </p:nvGrpSpPr>
          <p:grpSpPr bwMode="auto">
            <a:xfrm>
              <a:off x="7038862" y="81790"/>
              <a:ext cx="1591053" cy="811041"/>
              <a:chOff x="9458" y="4744"/>
              <a:chExt cx="1062" cy="513"/>
            </a:xfrm>
          </p:grpSpPr>
          <p:grpSp>
            <p:nvGrpSpPr>
              <p:cNvPr id="75" name="Group 35"/>
              <p:cNvGrpSpPr>
                <a:grpSpLocks/>
              </p:cNvGrpSpPr>
              <p:nvPr/>
            </p:nvGrpSpPr>
            <p:grpSpPr bwMode="auto">
              <a:xfrm>
                <a:off x="9758" y="4928"/>
                <a:ext cx="490" cy="329"/>
                <a:chOff x="9758" y="4928"/>
                <a:chExt cx="490" cy="329"/>
              </a:xfrm>
            </p:grpSpPr>
            <p:sp>
              <p:nvSpPr>
                <p:cNvPr id="80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9758" y="4941"/>
                  <a:ext cx="490" cy="3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42</a:t>
                  </a:r>
                  <a:r>
                    <a:rPr kumimoji="0" lang="ru-RU" sz="2000" i="0" u="none" strike="noStrike" cap="none" normalizeH="0" baseline="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В</a:t>
                  </a:r>
                  <a:endParaRPr kumimoji="0" lang="ru-RU" sz="320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1" name="Oval 37"/>
                <p:cNvSpPr>
                  <a:spLocks noChangeArrowheads="1"/>
                </p:cNvSpPr>
                <p:nvPr/>
              </p:nvSpPr>
              <p:spPr bwMode="auto">
                <a:xfrm>
                  <a:off x="9779" y="4928"/>
                  <a:ext cx="346" cy="271"/>
                </a:xfrm>
                <a:prstGeom prst="ellipse">
                  <a:avLst/>
                </a:prstGeom>
                <a:noFill/>
                <a:ln w="1270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76" name="Line 38"/>
              <p:cNvSpPr>
                <a:spLocks noChangeShapeType="1"/>
              </p:cNvSpPr>
              <p:nvPr/>
            </p:nvSpPr>
            <p:spPr bwMode="auto">
              <a:xfrm>
                <a:off x="10112" y="5061"/>
                <a:ext cx="40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7" name="Line 39"/>
              <p:cNvSpPr>
                <a:spLocks noChangeShapeType="1"/>
              </p:cNvSpPr>
              <p:nvPr/>
            </p:nvSpPr>
            <p:spPr bwMode="auto">
              <a:xfrm>
                <a:off x="9458" y="5083"/>
                <a:ext cx="31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8" name="Line 40"/>
              <p:cNvSpPr>
                <a:spLocks noChangeShapeType="1"/>
              </p:cNvSpPr>
              <p:nvPr/>
            </p:nvSpPr>
            <p:spPr bwMode="auto">
              <a:xfrm>
                <a:off x="9458" y="4745"/>
                <a:ext cx="0" cy="34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9" name="Line 41"/>
              <p:cNvSpPr>
                <a:spLocks noChangeShapeType="1"/>
              </p:cNvSpPr>
              <p:nvPr/>
            </p:nvSpPr>
            <p:spPr bwMode="auto">
              <a:xfrm>
                <a:off x="10514" y="4744"/>
                <a:ext cx="0" cy="31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3" name="Овал 72"/>
            <p:cNvSpPr/>
            <p:nvPr/>
          </p:nvSpPr>
          <p:spPr>
            <a:xfrm>
              <a:off x="7016518" y="26274"/>
              <a:ext cx="71438" cy="71438"/>
            </a:xfrm>
            <a:prstGeom prst="ellipse">
              <a:avLst/>
            </a:prstGeom>
            <a:solidFill>
              <a:srgbClr val="000099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8588154" y="14844"/>
              <a:ext cx="71438" cy="71438"/>
            </a:xfrm>
            <a:prstGeom prst="ellipse">
              <a:avLst/>
            </a:prstGeom>
            <a:solidFill>
              <a:srgbClr val="000099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2" name="Прямоугольник 81"/>
          <p:cNvSpPr/>
          <p:nvPr/>
        </p:nvSpPr>
        <p:spPr>
          <a:xfrm>
            <a:off x="3000364" y="5283595"/>
            <a:ext cx="6143636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14AC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6. Найду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28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3А·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60В=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180Вт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0" y="5857892"/>
            <a:ext cx="9144000" cy="1077218"/>
          </a:xfrm>
          <a:prstGeom prst="rect">
            <a:avLst/>
          </a:prstGeom>
          <a:ln w="38100"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 общее сопротивление 20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общее напряжение 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60В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общая мощность 180Вт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5537270" y="5357826"/>
            <a:ext cx="892118" cy="428628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6655894" y="5357826"/>
            <a:ext cx="1143008" cy="428628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8001024" y="5357826"/>
            <a:ext cx="500066" cy="428628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3000364" y="4000504"/>
            <a:ext cx="6143636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 Найду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l-GR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5796924" y="4082420"/>
            <a:ext cx="1857388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8572496" y="4643446"/>
            <a:ext cx="571504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Скругленный прямоугольник 89"/>
          <p:cNvSpPr/>
          <p:nvPr/>
        </p:nvSpPr>
        <p:spPr>
          <a:xfrm>
            <a:off x="7929586" y="4131188"/>
            <a:ext cx="428628" cy="428628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3631114" y="1618666"/>
            <a:ext cx="357190" cy="357190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7" grpId="0" animBg="1"/>
      <p:bldP spid="28" grpId="0" animBg="1"/>
      <p:bldP spid="29" grpId="0"/>
      <p:bldP spid="30" grpId="0"/>
      <p:bldP spid="35" grpId="0" animBg="1"/>
      <p:bldP spid="40" grpId="0" animBg="1"/>
      <p:bldP spid="50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Рисунок 412"/>
          <p:cNvPicPr>
            <a:picLocks noChangeAspect="1" noChangeArrowheads="1"/>
          </p:cNvPicPr>
          <p:nvPr/>
        </p:nvPicPr>
        <p:blipFill>
          <a:blip r:embed="rId7" cstate="print"/>
          <a:srcRect b="11583"/>
          <a:stretch>
            <a:fillRect/>
          </a:stretch>
        </p:blipFill>
        <p:spPr bwMode="auto">
          <a:xfrm>
            <a:off x="3783929" y="1142984"/>
            <a:ext cx="5360071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в1-з1. стр.11.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Определить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сопротивление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цепи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напряжение и мощность на всем участке.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714744" y="2359820"/>
            <a:ext cx="642942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 flipH="1" flipV="1">
            <a:off x="4036183" y="1994207"/>
            <a:ext cx="50006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4036183" y="2708587"/>
            <a:ext cx="50006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786182" y="2571744"/>
            <a:ext cx="357190" cy="35719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6193559" y="1929596"/>
            <a:ext cx="357190" cy="35719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5872881" y="2106603"/>
            <a:ext cx="50006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5872881" y="2678107"/>
            <a:ext cx="50006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143636" y="2412330"/>
            <a:ext cx="642942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8379138" y="2387910"/>
            <a:ext cx="642942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8"/>
          <p:cNvGrpSpPr/>
          <p:nvPr/>
        </p:nvGrpSpPr>
        <p:grpSpPr>
          <a:xfrm>
            <a:off x="142844" y="2317918"/>
            <a:ext cx="870694" cy="1000132"/>
            <a:chOff x="4143372" y="4000504"/>
            <a:chExt cx="870694" cy="1000132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 flipH="1">
              <a:off x="4214809" y="448446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 Box 10"/>
            <p:cNvSpPr txBox="1">
              <a:spLocks noChangeArrowheads="1"/>
            </p:cNvSpPr>
            <p:nvPr/>
          </p:nvSpPr>
          <p:spPr bwMode="auto">
            <a:xfrm>
              <a:off x="4286059" y="4000504"/>
              <a:ext cx="428817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4143372" y="4429132"/>
              <a:ext cx="87069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АБ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Группа 22"/>
          <p:cNvGrpSpPr/>
          <p:nvPr/>
        </p:nvGrpSpPr>
        <p:grpSpPr>
          <a:xfrm>
            <a:off x="928665" y="2291983"/>
            <a:ext cx="1096112" cy="874419"/>
            <a:chOff x="5082777" y="4000504"/>
            <a:chExt cx="1054741" cy="874419"/>
          </a:xfrm>
        </p:grpSpPr>
        <p:sp>
          <p:nvSpPr>
            <p:cNvPr id="19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0" name="Группа 198"/>
            <p:cNvGrpSpPr/>
            <p:nvPr/>
          </p:nvGrpSpPr>
          <p:grpSpPr>
            <a:xfrm>
              <a:off x="5082777" y="4000504"/>
              <a:ext cx="709301" cy="874419"/>
              <a:chOff x="5082777" y="4000504"/>
              <a:chExt cx="709301" cy="874419"/>
            </a:xfrm>
          </p:grpSpPr>
          <p:sp>
            <p:nvSpPr>
              <p:cNvPr id="21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 Box 11"/>
              <p:cNvSpPr txBox="1">
                <a:spLocks noChangeArrowheads="1"/>
              </p:cNvSpPr>
              <p:nvPr/>
            </p:nvSpPr>
            <p:spPr bwMode="auto">
              <a:xfrm>
                <a:off x="5082777" y="4441419"/>
                <a:ext cx="586595" cy="433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4" name="Группа 203"/>
          <p:cNvGrpSpPr/>
          <p:nvPr/>
        </p:nvGrpSpPr>
        <p:grpSpPr>
          <a:xfrm>
            <a:off x="1949065" y="2293512"/>
            <a:ext cx="577325" cy="885009"/>
            <a:chOff x="5214753" y="4000504"/>
            <a:chExt cx="577325" cy="885009"/>
          </a:xfrm>
        </p:grpSpPr>
        <p:sp>
          <p:nvSpPr>
            <p:cNvPr id="25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 Box 10"/>
            <p:cNvSpPr txBox="1">
              <a:spLocks noChangeArrowheads="1"/>
            </p:cNvSpPr>
            <p:nvPr/>
          </p:nvSpPr>
          <p:spPr bwMode="auto">
            <a:xfrm>
              <a:off x="5246652" y="4000504"/>
              <a:ext cx="396918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 Box 11"/>
            <p:cNvSpPr txBox="1">
              <a:spLocks noChangeArrowheads="1"/>
            </p:cNvSpPr>
            <p:nvPr/>
          </p:nvSpPr>
          <p:spPr bwMode="auto">
            <a:xfrm>
              <a:off x="5214942" y="4453538"/>
              <a:ext cx="551044" cy="43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15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0" y="1643050"/>
            <a:ext cx="2286016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Найду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</a:t>
            </a:r>
            <a:endParaRPr lang="ru-RU" sz="2800" dirty="0"/>
          </a:p>
        </p:txBody>
      </p:sp>
      <p:grpSp>
        <p:nvGrpSpPr>
          <p:cNvPr id="29" name="Группа 203"/>
          <p:cNvGrpSpPr/>
          <p:nvPr/>
        </p:nvGrpSpPr>
        <p:grpSpPr>
          <a:xfrm>
            <a:off x="3000175" y="2294497"/>
            <a:ext cx="577325" cy="952116"/>
            <a:chOff x="5214753" y="4000504"/>
            <a:chExt cx="577325" cy="1012419"/>
          </a:xfrm>
        </p:grpSpPr>
        <p:sp>
          <p:nvSpPr>
            <p:cNvPr id="30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 Box 10"/>
            <p:cNvSpPr txBox="1">
              <a:spLocks noChangeArrowheads="1"/>
            </p:cNvSpPr>
            <p:nvPr/>
          </p:nvSpPr>
          <p:spPr bwMode="auto">
            <a:xfrm>
              <a:off x="5246652" y="4000504"/>
              <a:ext cx="396918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32" name="Text Box 11"/>
            <p:cNvSpPr txBox="1">
              <a:spLocks noChangeArrowheads="1"/>
            </p:cNvSpPr>
            <p:nvPr/>
          </p:nvSpPr>
          <p:spPr bwMode="auto">
            <a:xfrm>
              <a:off x="5214942" y="4441419"/>
              <a:ext cx="57150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30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2500298" y="2523460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724826" y="2541264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000364" y="2273800"/>
            <a:ext cx="357190" cy="4013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0" y="3286124"/>
            <a:ext cx="3214678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АБ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        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800" dirty="0"/>
          </a:p>
        </p:txBody>
      </p:sp>
      <p:grpSp>
        <p:nvGrpSpPr>
          <p:cNvPr id="37" name="Группа 203"/>
          <p:cNvGrpSpPr/>
          <p:nvPr/>
        </p:nvGrpSpPr>
        <p:grpSpPr>
          <a:xfrm>
            <a:off x="1071381" y="3087050"/>
            <a:ext cx="643099" cy="857256"/>
            <a:chOff x="5214753" y="4000504"/>
            <a:chExt cx="643099" cy="857256"/>
          </a:xfrm>
          <a:solidFill>
            <a:schemeClr val="bg1"/>
          </a:solidFill>
        </p:grpSpPr>
        <p:sp>
          <p:nvSpPr>
            <p:cNvPr id="38" name="Text Box 10"/>
            <p:cNvSpPr txBox="1">
              <a:spLocks noChangeArrowheads="1"/>
            </p:cNvSpPr>
            <p:nvPr/>
          </p:nvSpPr>
          <p:spPr bwMode="auto">
            <a:xfrm>
              <a:off x="5246652" y="4000504"/>
              <a:ext cx="611200" cy="44106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30</a:t>
              </a:r>
            </a:p>
          </p:txBody>
        </p:sp>
        <p:sp>
          <p:nvSpPr>
            <p:cNvPr id="39" name="Text Box 11"/>
            <p:cNvSpPr txBox="1">
              <a:spLocks noChangeArrowheads="1"/>
            </p:cNvSpPr>
            <p:nvPr/>
          </p:nvSpPr>
          <p:spPr bwMode="auto">
            <a:xfrm>
              <a:off x="5286380" y="4441419"/>
              <a:ext cx="571472" cy="41634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577325" cy="0"/>
            </a:xfrm>
            <a:prstGeom prst="line">
              <a:avLst/>
            </a:prstGeom>
            <a:grp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0" y="3929066"/>
            <a:ext cx="4929190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Найду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6+14  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8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627934" y="3985264"/>
            <a:ext cx="1000100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3929058" y="4000528"/>
            <a:ext cx="928694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0" y="4500570"/>
            <a:ext cx="2786050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Найду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</a:t>
            </a:r>
            <a:endParaRPr lang="ru-RU" sz="28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0" y="5068685"/>
            <a:ext cx="3143240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общ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l-GR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0" y="5715016"/>
            <a:ext cx="4071934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общ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el-GR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071802" y="5827412"/>
            <a:ext cx="428628" cy="428628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2928926" y="4558737"/>
            <a:ext cx="6357982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14AC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Найду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28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А·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60В=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180Вт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5485454" y="4628206"/>
            <a:ext cx="857256" cy="428628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500826" y="4643446"/>
            <a:ext cx="1285884" cy="428628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7929586" y="4643446"/>
            <a:ext cx="500066" cy="428628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929222" y="5042142"/>
            <a:ext cx="4286248" cy="1815882"/>
          </a:xfrm>
          <a:prstGeom prst="rect">
            <a:avLst/>
          </a:prstGeom>
          <a:ln w="38100"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общее сопротивление …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общее напряжение ….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общая мощность …..Вт.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969752" y="3403282"/>
            <a:ext cx="744860" cy="4013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8" grpId="0" animBg="1"/>
      <p:bldP spid="33" grpId="0"/>
      <p:bldP spid="34" grpId="0"/>
      <p:bldP spid="35" grpId="0" animBg="1"/>
      <p:bldP spid="36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Рисунок 442"/>
          <p:cNvPicPr>
            <a:picLocks noChangeAspect="1" noChangeArrowheads="1"/>
          </p:cNvPicPr>
          <p:nvPr/>
        </p:nvPicPr>
        <p:blipFill>
          <a:blip r:embed="rId10" cstate="print"/>
          <a:srcRect r="5980"/>
          <a:stretch>
            <a:fillRect/>
          </a:stretch>
        </p:blipFill>
        <p:spPr bwMode="auto">
          <a:xfrm>
            <a:off x="2214546" y="71414"/>
            <a:ext cx="6982200" cy="278605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8339490" y="1214398"/>
            <a:ext cx="785818" cy="71438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8429652" y="1344027"/>
            <a:ext cx="71438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10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24288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в1-з2.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Определить по данной схеме общее сопротивление и мощность на всей цепи.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753066" y="1543498"/>
            <a:ext cx="642942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 flipH="1" flipV="1">
            <a:off x="4074505" y="1177885"/>
            <a:ext cx="50006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4074505" y="1892265"/>
            <a:ext cx="50006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7537471" y="1249323"/>
            <a:ext cx="50006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7537471" y="1892265"/>
            <a:ext cx="50006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820048" y="1544624"/>
            <a:ext cx="642942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418430" y="1103604"/>
            <a:ext cx="357189" cy="357190"/>
          </a:xfrm>
          <a:prstGeom prst="rect">
            <a:avLst/>
          </a:prstGeom>
          <a:solidFill>
            <a:schemeClr val="bg2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8001024" y="1000108"/>
            <a:ext cx="357190" cy="357190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71406" y="2597679"/>
            <a:ext cx="870694" cy="1000132"/>
            <a:chOff x="4143372" y="4000504"/>
            <a:chExt cx="870694" cy="1000132"/>
          </a:xfrm>
        </p:grpSpPr>
        <p:sp>
          <p:nvSpPr>
            <p:cNvPr id="16" name="Line 6"/>
            <p:cNvSpPr>
              <a:spLocks noChangeShapeType="1"/>
            </p:cNvSpPr>
            <p:nvPr/>
          </p:nvSpPr>
          <p:spPr bwMode="auto">
            <a:xfrm flipH="1">
              <a:off x="4214809" y="448446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4286059" y="4000504"/>
              <a:ext cx="428817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4143372" y="4429132"/>
              <a:ext cx="87069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АБ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109917" y="2571744"/>
            <a:ext cx="922765" cy="1012419"/>
            <a:chOff x="5214753" y="4000504"/>
            <a:chExt cx="922765" cy="1012419"/>
          </a:xfrm>
        </p:grpSpPr>
        <p:sp>
          <p:nvSpPr>
            <p:cNvPr id="20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1" name="Группа 198"/>
            <p:cNvGrpSpPr/>
            <p:nvPr/>
          </p:nvGrpSpPr>
          <p:grpSpPr>
            <a:xfrm>
              <a:off x="5214753" y="4000504"/>
              <a:ext cx="577325" cy="1012419"/>
              <a:chOff x="5214753" y="4000504"/>
              <a:chExt cx="577325" cy="1012419"/>
            </a:xfrm>
          </p:grpSpPr>
          <p:sp>
            <p:nvSpPr>
              <p:cNvPr id="22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Text Box 11"/>
              <p:cNvSpPr txBox="1">
                <a:spLocks noChangeArrowheads="1"/>
              </p:cNvSpPr>
              <p:nvPr/>
            </p:nvSpPr>
            <p:spPr bwMode="auto">
              <a:xfrm>
                <a:off x="5247812" y="4441419"/>
                <a:ext cx="46149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5" name="Группа 203"/>
          <p:cNvGrpSpPr/>
          <p:nvPr/>
        </p:nvGrpSpPr>
        <p:grpSpPr>
          <a:xfrm>
            <a:off x="2071271" y="2584031"/>
            <a:ext cx="643341" cy="1012419"/>
            <a:chOff x="5214753" y="4000504"/>
            <a:chExt cx="643341" cy="1012419"/>
          </a:xfrm>
        </p:grpSpPr>
        <p:sp>
          <p:nvSpPr>
            <p:cNvPr id="26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>
              <a:off x="5246652" y="4000504"/>
              <a:ext cx="396918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 Box 11"/>
            <p:cNvSpPr txBox="1">
              <a:spLocks noChangeArrowheads="1"/>
            </p:cNvSpPr>
            <p:nvPr/>
          </p:nvSpPr>
          <p:spPr bwMode="auto">
            <a:xfrm>
              <a:off x="5286380" y="4441419"/>
              <a:ext cx="57171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0" y="2071678"/>
            <a:ext cx="2286016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Найду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АБ</a:t>
            </a:r>
            <a:endParaRPr lang="ru-RU" sz="28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643314"/>
            <a:ext cx="3214678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АБ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        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2,1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800" dirty="0"/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714348" y="2785764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32" name="Группа 203"/>
          <p:cNvGrpSpPr/>
          <p:nvPr/>
        </p:nvGrpSpPr>
        <p:grpSpPr>
          <a:xfrm>
            <a:off x="3000364" y="2580316"/>
            <a:ext cx="785818" cy="1012419"/>
            <a:chOff x="5143504" y="4000504"/>
            <a:chExt cx="785818" cy="1012419"/>
          </a:xfrm>
        </p:grpSpPr>
        <p:sp>
          <p:nvSpPr>
            <p:cNvPr id="33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 Box 10"/>
            <p:cNvSpPr txBox="1">
              <a:spLocks noChangeArrowheads="1"/>
            </p:cNvSpPr>
            <p:nvPr/>
          </p:nvSpPr>
          <p:spPr bwMode="auto">
            <a:xfrm>
              <a:off x="5246652" y="4000504"/>
              <a:ext cx="539794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10</a:t>
              </a:r>
            </a:p>
          </p:txBody>
        </p:sp>
        <p:sp>
          <p:nvSpPr>
            <p:cNvPr id="35" name="Text Box 11"/>
            <p:cNvSpPr txBox="1">
              <a:spLocks noChangeArrowheads="1"/>
            </p:cNvSpPr>
            <p:nvPr/>
          </p:nvSpPr>
          <p:spPr bwMode="auto">
            <a:xfrm>
              <a:off x="5143504" y="4441419"/>
              <a:ext cx="785818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21</a:t>
              </a: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3202486" y="2599064"/>
            <a:ext cx="357190" cy="4013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987532" y="3742072"/>
            <a:ext cx="369890" cy="4013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8" name="Группа 203"/>
          <p:cNvGrpSpPr/>
          <p:nvPr/>
        </p:nvGrpSpPr>
        <p:grpSpPr>
          <a:xfrm>
            <a:off x="1071381" y="3429000"/>
            <a:ext cx="643099" cy="857256"/>
            <a:chOff x="5214753" y="4000504"/>
            <a:chExt cx="643099" cy="857256"/>
          </a:xfrm>
          <a:solidFill>
            <a:schemeClr val="bg1"/>
          </a:solidFill>
        </p:grpSpPr>
        <p:sp>
          <p:nvSpPr>
            <p:cNvPr id="39" name="Text Box 10"/>
            <p:cNvSpPr txBox="1">
              <a:spLocks noChangeArrowheads="1"/>
            </p:cNvSpPr>
            <p:nvPr/>
          </p:nvSpPr>
          <p:spPr bwMode="auto">
            <a:xfrm>
              <a:off x="5246652" y="4000504"/>
              <a:ext cx="611200" cy="44106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21</a:t>
              </a:r>
            </a:p>
          </p:txBody>
        </p:sp>
        <p:sp>
          <p:nvSpPr>
            <p:cNvPr id="40" name="Text Box 11"/>
            <p:cNvSpPr txBox="1">
              <a:spLocks noChangeArrowheads="1"/>
            </p:cNvSpPr>
            <p:nvPr/>
          </p:nvSpPr>
          <p:spPr bwMode="auto">
            <a:xfrm>
              <a:off x="5286380" y="4441419"/>
              <a:ext cx="571472" cy="41634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577325" cy="0"/>
            </a:xfrm>
            <a:prstGeom prst="line">
              <a:avLst/>
            </a:prstGeom>
            <a:grp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2714612" y="2761674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4306788" y="1003061"/>
            <a:ext cx="3517349" cy="425675"/>
            <a:chOff x="-579469" y="783856"/>
            <a:chExt cx="3517349" cy="425675"/>
          </a:xfrm>
        </p:grpSpPr>
        <p:grpSp>
          <p:nvGrpSpPr>
            <p:cNvPr id="44" name="Группа 54"/>
            <p:cNvGrpSpPr/>
            <p:nvPr/>
          </p:nvGrpSpPr>
          <p:grpSpPr>
            <a:xfrm>
              <a:off x="-579469" y="934146"/>
              <a:ext cx="3517349" cy="88315"/>
              <a:chOff x="-579469" y="819975"/>
              <a:chExt cx="3517349" cy="88928"/>
            </a:xfrm>
          </p:grpSpPr>
          <p:grpSp>
            <p:nvGrpSpPr>
              <p:cNvPr id="47" name="Группа 40"/>
              <p:cNvGrpSpPr/>
              <p:nvPr/>
            </p:nvGrpSpPr>
            <p:grpSpPr>
              <a:xfrm rot="16200000">
                <a:off x="1134742" y="-894236"/>
                <a:ext cx="88928" cy="3517349"/>
                <a:chOff x="7817526" y="-860235"/>
                <a:chExt cx="92184" cy="3337745"/>
              </a:xfrm>
            </p:grpSpPr>
            <p:sp>
              <p:nvSpPr>
                <p:cNvPr id="49" name="Овал 48"/>
                <p:cNvSpPr/>
                <p:nvPr/>
              </p:nvSpPr>
              <p:spPr>
                <a:xfrm>
                  <a:off x="7817526" y="-860235"/>
                  <a:ext cx="71438" cy="71438"/>
                </a:xfrm>
                <a:prstGeom prst="ellipse">
                  <a:avLst/>
                </a:prstGeom>
                <a:solidFill>
                  <a:srgbClr val="000099"/>
                </a:solidFill>
                <a:ln>
                  <a:solidFill>
                    <a:srgbClr val="0000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0" name="Овал 49"/>
                <p:cNvSpPr/>
                <p:nvPr/>
              </p:nvSpPr>
              <p:spPr>
                <a:xfrm>
                  <a:off x="7838272" y="2406072"/>
                  <a:ext cx="71438" cy="71438"/>
                </a:xfrm>
                <a:prstGeom prst="ellipse">
                  <a:avLst/>
                </a:prstGeom>
                <a:solidFill>
                  <a:srgbClr val="000099"/>
                </a:solidFill>
                <a:ln>
                  <a:solidFill>
                    <a:srgbClr val="0000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cxnSp>
            <p:nvCxnSpPr>
              <p:cNvPr id="48" name="Прямая соединительная линия 47"/>
              <p:cNvCxnSpPr/>
              <p:nvPr/>
            </p:nvCxnSpPr>
            <p:spPr>
              <a:xfrm rot="10800000" flipH="1">
                <a:off x="-555547" y="857236"/>
                <a:ext cx="3456000" cy="54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Овал 44"/>
            <p:cNvSpPr/>
            <p:nvPr/>
          </p:nvSpPr>
          <p:spPr>
            <a:xfrm>
              <a:off x="928662" y="783856"/>
              <a:ext cx="428628" cy="42567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 Box 36"/>
            <p:cNvSpPr txBox="1">
              <a:spLocks noChangeArrowheads="1"/>
            </p:cNvSpPr>
            <p:nvPr/>
          </p:nvSpPr>
          <p:spPr bwMode="auto">
            <a:xfrm>
              <a:off x="906637" y="785794"/>
              <a:ext cx="631434" cy="339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ru-RU" sz="16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21</a:t>
              </a:r>
              <a:r>
                <a:rPr kumimoji="0" lang="ru-RU" sz="160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В</a:t>
              </a:r>
              <a:endParaRPr kumimoji="0" lang="ru-RU" sz="32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1" name="Скругленный прямоугольник 50"/>
          <p:cNvSpPr/>
          <p:nvPr/>
        </p:nvSpPr>
        <p:spPr>
          <a:xfrm>
            <a:off x="5857884" y="1071546"/>
            <a:ext cx="214314" cy="357190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0" y="4214818"/>
            <a:ext cx="2286016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Найду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</a:t>
            </a:r>
            <a:endParaRPr lang="ru-RU" sz="280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0" y="4714884"/>
            <a:ext cx="3929058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АБ</a:t>
            </a:r>
            <a:r>
              <a:rPr lang="el-GR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962952" y="4786322"/>
            <a:ext cx="1537346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831770" y="4857760"/>
            <a:ext cx="428628" cy="428628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0" y="5357826"/>
            <a:ext cx="2571768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Найду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</a:t>
            </a:r>
            <a:endParaRPr lang="ru-RU" sz="280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0" y="5857892"/>
            <a:ext cx="4929190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=2,1+7,9=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1143516" y="5901684"/>
            <a:ext cx="1203016" cy="428628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2576498" y="5914384"/>
            <a:ext cx="1071570" cy="428628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3857620" y="5929330"/>
            <a:ext cx="320042" cy="428628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4429124" y="2500306"/>
            <a:ext cx="2143140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 Найду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4071934" y="3000372"/>
            <a:ext cx="5072066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l-GR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7,9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A=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79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4694238" y="3084510"/>
            <a:ext cx="1163646" cy="428628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6072198" y="3084510"/>
            <a:ext cx="1643074" cy="428628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7870848" y="3109910"/>
            <a:ext cx="428628" cy="428628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6" name="Группа 65"/>
          <p:cNvGrpSpPr/>
          <p:nvPr/>
        </p:nvGrpSpPr>
        <p:grpSpPr>
          <a:xfrm>
            <a:off x="2528814" y="-8870"/>
            <a:ext cx="1757434" cy="1509044"/>
            <a:chOff x="6902158" y="355250"/>
            <a:chExt cx="1757434" cy="1509044"/>
          </a:xfrm>
        </p:grpSpPr>
        <p:grpSp>
          <p:nvGrpSpPr>
            <p:cNvPr id="67" name="Group 34"/>
            <p:cNvGrpSpPr>
              <a:grpSpLocks/>
            </p:cNvGrpSpPr>
            <p:nvPr/>
          </p:nvGrpSpPr>
          <p:grpSpPr bwMode="auto">
            <a:xfrm>
              <a:off x="6929468" y="355250"/>
              <a:ext cx="1691427" cy="1462394"/>
              <a:chOff x="9385" y="4917"/>
              <a:chExt cx="1129" cy="925"/>
            </a:xfrm>
          </p:grpSpPr>
          <p:grpSp>
            <p:nvGrpSpPr>
              <p:cNvPr id="70" name="Group 35"/>
              <p:cNvGrpSpPr>
                <a:grpSpLocks/>
              </p:cNvGrpSpPr>
              <p:nvPr/>
            </p:nvGrpSpPr>
            <p:grpSpPr bwMode="auto">
              <a:xfrm>
                <a:off x="9731" y="4917"/>
                <a:ext cx="519" cy="349"/>
                <a:chOff x="9731" y="4917"/>
                <a:chExt cx="519" cy="349"/>
              </a:xfrm>
            </p:grpSpPr>
            <p:sp>
              <p:nvSpPr>
                <p:cNvPr id="75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9731" y="4950"/>
                  <a:ext cx="519" cy="3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79</a:t>
                  </a:r>
                  <a:r>
                    <a:rPr kumimoji="0" lang="ru-RU" sz="2400" i="0" u="none" strike="noStrike" cap="none" normalizeH="0" baseline="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В</a:t>
                  </a:r>
                  <a:endParaRPr kumimoji="0" lang="ru-RU" sz="360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6" name="Oval 37"/>
                <p:cNvSpPr>
                  <a:spLocks noChangeArrowheads="1"/>
                </p:cNvSpPr>
                <p:nvPr/>
              </p:nvSpPr>
              <p:spPr bwMode="auto">
                <a:xfrm>
                  <a:off x="9779" y="4917"/>
                  <a:ext cx="346" cy="334"/>
                </a:xfrm>
                <a:prstGeom prst="ellipse">
                  <a:avLst/>
                </a:prstGeom>
                <a:noFill/>
                <a:ln w="12700">
                  <a:solidFill>
                    <a:srgbClr val="000099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71" name="Line 38"/>
              <p:cNvSpPr>
                <a:spLocks noChangeShapeType="1"/>
              </p:cNvSpPr>
              <p:nvPr/>
            </p:nvSpPr>
            <p:spPr bwMode="auto">
              <a:xfrm>
                <a:off x="10127" y="5092"/>
                <a:ext cx="3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Line 39"/>
              <p:cNvSpPr>
                <a:spLocks noChangeShapeType="1"/>
              </p:cNvSpPr>
              <p:nvPr/>
            </p:nvSpPr>
            <p:spPr bwMode="auto">
              <a:xfrm>
                <a:off x="9390" y="5093"/>
                <a:ext cx="3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" name="Line 40"/>
              <p:cNvSpPr>
                <a:spLocks noChangeShapeType="1"/>
              </p:cNvSpPr>
              <p:nvPr/>
            </p:nvSpPr>
            <p:spPr bwMode="auto">
              <a:xfrm>
                <a:off x="9385" y="5091"/>
                <a:ext cx="0" cy="75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Line 41"/>
              <p:cNvSpPr>
                <a:spLocks noChangeShapeType="1"/>
              </p:cNvSpPr>
              <p:nvPr/>
            </p:nvSpPr>
            <p:spPr bwMode="auto">
              <a:xfrm>
                <a:off x="10514" y="5091"/>
                <a:ext cx="0" cy="75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8" name="Овал 67"/>
            <p:cNvSpPr/>
            <p:nvPr/>
          </p:nvSpPr>
          <p:spPr>
            <a:xfrm>
              <a:off x="6902158" y="1792856"/>
              <a:ext cx="71438" cy="71438"/>
            </a:xfrm>
            <a:prstGeom prst="ellipse">
              <a:avLst/>
            </a:prstGeom>
            <a:solidFill>
              <a:srgbClr val="000099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8588154" y="1781705"/>
              <a:ext cx="71438" cy="71438"/>
            </a:xfrm>
            <a:prstGeom prst="ellipse">
              <a:avLst/>
            </a:prstGeom>
            <a:solidFill>
              <a:srgbClr val="000099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7" name="Скругленный прямоугольник 76"/>
          <p:cNvSpPr/>
          <p:nvPr/>
        </p:nvSpPr>
        <p:spPr>
          <a:xfrm>
            <a:off x="3122602" y="104752"/>
            <a:ext cx="357190" cy="357190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3357554" y="3571876"/>
            <a:ext cx="6000760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 Найду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l-GR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000760" y="3643338"/>
            <a:ext cx="1857388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8215338" y="3714752"/>
            <a:ext cx="571504" cy="428628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2965440" y="4234885"/>
            <a:ext cx="6357982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14AC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6. Найду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28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А·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100В=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5429256" y="4286256"/>
            <a:ext cx="857256" cy="428628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6584964" y="4332294"/>
            <a:ext cx="1285884" cy="428628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8251852" y="4306323"/>
            <a:ext cx="500066" cy="428628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4929222" y="5042142"/>
            <a:ext cx="4286248" cy="1815882"/>
          </a:xfrm>
          <a:prstGeom prst="rect">
            <a:avLst/>
          </a:prstGeom>
          <a:ln w="38100"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общее сопротивление 10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общее напряжение 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100В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общая мощность 1кВт. 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4995" grpId="0"/>
      <p:bldP spid="13" grpId="0" animBg="1"/>
      <p:bldP spid="14" grpId="0" animBg="1"/>
      <p:bldP spid="29" grpId="0" animBg="1"/>
      <p:bldP spid="30" grpId="0" animBg="1"/>
      <p:bldP spid="31" grpId="0"/>
      <p:bldP spid="36" grpId="0" animBg="1"/>
      <p:bldP spid="37" grpId="0" animBg="1"/>
      <p:bldP spid="42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6" cstate="print"/>
          <a:srcRect r="21286"/>
          <a:stretch>
            <a:fillRect/>
          </a:stretch>
        </p:blipFill>
        <p:spPr bwMode="auto">
          <a:xfrm>
            <a:off x="1331640" y="188640"/>
            <a:ext cx="676875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2411760" y="2780928"/>
            <a:ext cx="4823181" cy="701677"/>
            <a:chOff x="1273" y="3570"/>
            <a:chExt cx="1791" cy="234"/>
          </a:xfrm>
        </p:grpSpPr>
        <p:sp>
          <p:nvSpPr>
            <p:cNvPr id="14" name="Oval 32"/>
            <p:cNvSpPr>
              <a:spLocks noChangeArrowheads="1"/>
            </p:cNvSpPr>
            <p:nvPr/>
          </p:nvSpPr>
          <p:spPr bwMode="auto">
            <a:xfrm>
              <a:off x="2129" y="3570"/>
              <a:ext cx="269" cy="23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D4D1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Line 33"/>
            <p:cNvSpPr>
              <a:spLocks noChangeShapeType="1"/>
            </p:cNvSpPr>
            <p:nvPr/>
          </p:nvSpPr>
          <p:spPr bwMode="auto">
            <a:xfrm>
              <a:off x="2396" y="3683"/>
              <a:ext cx="668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D4D1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Line 34"/>
            <p:cNvSpPr>
              <a:spLocks noChangeShapeType="1"/>
            </p:cNvSpPr>
            <p:nvPr/>
          </p:nvSpPr>
          <p:spPr bwMode="auto">
            <a:xfrm>
              <a:off x="1273" y="3683"/>
              <a:ext cx="856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D4D1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716016" y="2852936"/>
            <a:ext cx="648072" cy="42862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6В</a:t>
            </a:r>
          </a:p>
        </p:txBody>
      </p:sp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6156176" y="2319510"/>
            <a:ext cx="576442" cy="605434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0"/>
            <a:ext cx="414337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В№1,зад№3, Стр.12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46"/>
          <p:cNvSpPr>
            <a:spLocks noChangeArrowheads="1"/>
          </p:cNvSpPr>
          <p:nvPr/>
        </p:nvSpPr>
        <p:spPr bwMode="auto">
          <a:xfrm>
            <a:off x="6169567" y="2455007"/>
            <a:ext cx="610931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 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7308304" y="1544917"/>
            <a:ext cx="936104" cy="864096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46"/>
          <p:cNvSpPr>
            <a:spLocks noChangeArrowheads="1"/>
          </p:cNvSpPr>
          <p:nvPr/>
        </p:nvSpPr>
        <p:spPr bwMode="auto">
          <a:xfrm>
            <a:off x="7452320" y="1746133"/>
            <a:ext cx="647314" cy="46166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 rot="16200000">
            <a:off x="185061" y="1418333"/>
            <a:ext cx="1728192" cy="1141018"/>
            <a:chOff x="9385" y="4778"/>
            <a:chExt cx="1122" cy="1027"/>
          </a:xfrm>
        </p:grpSpPr>
        <p:sp>
          <p:nvSpPr>
            <p:cNvPr id="23" name="Line 38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Line 39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Line 40"/>
            <p:cNvSpPr>
              <a:spLocks noChangeShapeType="1"/>
            </p:cNvSpPr>
            <p:nvPr/>
          </p:nvSpPr>
          <p:spPr bwMode="auto">
            <a:xfrm>
              <a:off x="9385" y="5091"/>
              <a:ext cx="0" cy="71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Line 41"/>
            <p:cNvSpPr>
              <a:spLocks noChangeShapeType="1"/>
            </p:cNvSpPr>
            <p:nvPr/>
          </p:nvSpPr>
          <p:spPr bwMode="auto">
            <a:xfrm>
              <a:off x="10501" y="5092"/>
              <a:ext cx="0" cy="71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Oval 37"/>
            <p:cNvSpPr>
              <a:spLocks noChangeArrowheads="1"/>
            </p:cNvSpPr>
            <p:nvPr/>
          </p:nvSpPr>
          <p:spPr bwMode="auto">
            <a:xfrm>
              <a:off x="9779" y="4778"/>
              <a:ext cx="466" cy="64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395536" y="1700808"/>
            <a:ext cx="785818" cy="42862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18В</a:t>
            </a: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 rot="10800000">
            <a:off x="4716016" y="608814"/>
            <a:ext cx="1728192" cy="1141018"/>
            <a:chOff x="9385" y="4778"/>
            <a:chExt cx="1122" cy="1027"/>
          </a:xfrm>
        </p:grpSpPr>
        <p:sp>
          <p:nvSpPr>
            <p:cNvPr id="30" name="Line 38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Line 39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Line 40"/>
            <p:cNvSpPr>
              <a:spLocks noChangeShapeType="1"/>
            </p:cNvSpPr>
            <p:nvPr/>
          </p:nvSpPr>
          <p:spPr bwMode="auto">
            <a:xfrm>
              <a:off x="9385" y="5091"/>
              <a:ext cx="0" cy="71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Line 41"/>
            <p:cNvSpPr>
              <a:spLocks noChangeShapeType="1"/>
            </p:cNvSpPr>
            <p:nvPr/>
          </p:nvSpPr>
          <p:spPr bwMode="auto">
            <a:xfrm>
              <a:off x="10501" y="5092"/>
              <a:ext cx="0" cy="71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9779" y="4778"/>
              <a:ext cx="466" cy="64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5148064" y="1136619"/>
            <a:ext cx="785818" cy="42862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24В</a:t>
            </a:r>
          </a:p>
        </p:txBody>
      </p:sp>
      <p:grpSp>
        <p:nvGrpSpPr>
          <p:cNvPr id="6" name="Группа 42"/>
          <p:cNvGrpSpPr/>
          <p:nvPr/>
        </p:nvGrpSpPr>
        <p:grpSpPr>
          <a:xfrm>
            <a:off x="11875" y="3633953"/>
            <a:ext cx="1287491" cy="1307215"/>
            <a:chOff x="11875" y="3633953"/>
            <a:chExt cx="1287491" cy="1307215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11875" y="3907234"/>
              <a:ext cx="38504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I</a:t>
              </a:r>
              <a:endParaRPr lang="ru-RU" sz="4000" dirty="0"/>
            </a:p>
          </p:txBody>
        </p:sp>
        <p:sp>
          <p:nvSpPr>
            <p:cNvPr id="37" name="Text Box 10"/>
            <p:cNvSpPr txBox="1">
              <a:spLocks noChangeArrowheads="1"/>
            </p:cNvSpPr>
            <p:nvPr/>
          </p:nvSpPr>
          <p:spPr bwMode="auto">
            <a:xfrm>
              <a:off x="711530" y="3633953"/>
              <a:ext cx="476094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U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 Box 11"/>
            <p:cNvSpPr txBox="1">
              <a:spLocks noChangeArrowheads="1"/>
            </p:cNvSpPr>
            <p:nvPr/>
          </p:nvSpPr>
          <p:spPr bwMode="auto">
            <a:xfrm>
              <a:off x="739201" y="4326649"/>
              <a:ext cx="560165" cy="614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1"/>
            <p:cNvSpPr>
              <a:spLocks noChangeArrowheads="1"/>
            </p:cNvSpPr>
            <p:nvPr/>
          </p:nvSpPr>
          <p:spPr bwMode="auto">
            <a:xfrm>
              <a:off x="280496" y="4027859"/>
              <a:ext cx="3593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kumimoji="0" lang="ru-RU" sz="2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40" name="Line 6"/>
            <p:cNvSpPr>
              <a:spLocks noChangeShapeType="1"/>
            </p:cNvSpPr>
            <p:nvPr/>
          </p:nvSpPr>
          <p:spPr bwMode="auto">
            <a:xfrm flipH="1">
              <a:off x="683568" y="4254641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Скругленный прямоугольник 40"/>
          <p:cNvSpPr/>
          <p:nvPr/>
        </p:nvSpPr>
        <p:spPr>
          <a:xfrm>
            <a:off x="0" y="3645024"/>
            <a:ext cx="1403648" cy="126876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0" y="5643578"/>
            <a:ext cx="2759001" cy="584775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smtClean="0">
                <a:solidFill>
                  <a:srgbClr val="2D4D1B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сд</a:t>
            </a:r>
            <a:r>
              <a:rPr lang="ru-RU" sz="3200" b="1" baseline="-25000" dirty="0" smtClean="0">
                <a:solidFill>
                  <a:srgbClr val="2D4D1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сд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сд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5286380" y="4786322"/>
            <a:ext cx="3071834" cy="58477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= …</a:t>
            </a:r>
            <a:endParaRPr lang="ru-RU" sz="3200" dirty="0"/>
          </a:p>
        </p:txBody>
      </p:sp>
      <p:sp>
        <p:nvSpPr>
          <p:cNvPr id="45" name="Text Box 13"/>
          <p:cNvSpPr txBox="1">
            <a:spLocks noChangeArrowheads="1"/>
          </p:cNvSpPr>
          <p:nvPr/>
        </p:nvSpPr>
        <p:spPr bwMode="auto">
          <a:xfrm>
            <a:off x="1871321" y="3321367"/>
            <a:ext cx="500065" cy="35719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13"/>
          <p:cNvSpPr txBox="1">
            <a:spLocks noChangeArrowheads="1"/>
          </p:cNvSpPr>
          <p:nvPr/>
        </p:nvSpPr>
        <p:spPr bwMode="auto">
          <a:xfrm>
            <a:off x="7308304" y="3356992"/>
            <a:ext cx="500065" cy="35719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500694" y="5415993"/>
            <a:ext cx="3143272" cy="584775"/>
          </a:xfrm>
          <a:prstGeom prst="rect">
            <a:avLst/>
          </a:prstGeom>
          <a:ln w="38100">
            <a:solidFill>
              <a:srgbClr val="0014AC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….В</a:t>
            </a:r>
            <a:endParaRPr lang="ru-RU" sz="32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5572132" y="6000768"/>
            <a:ext cx="2476062" cy="584775"/>
          </a:xfrm>
          <a:prstGeom prst="rect">
            <a:avLst/>
          </a:prstGeom>
          <a:ln w="38100">
            <a:solidFill>
              <a:srgbClr val="0014AC"/>
            </a:solidFill>
          </a:ln>
        </p:spPr>
        <p:txBody>
          <a:bodyPr wrap="none">
            <a:spAutoFit/>
          </a:bodyPr>
          <a:lstStyle/>
          <a:p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СД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dirty="0"/>
          </a:p>
        </p:txBody>
      </p:sp>
      <p:sp>
        <p:nvSpPr>
          <p:cNvPr id="49" name="Rectangle 46"/>
          <p:cNvSpPr>
            <a:spLocks noChangeArrowheads="1"/>
          </p:cNvSpPr>
          <p:nvPr/>
        </p:nvSpPr>
        <p:spPr bwMode="auto">
          <a:xfrm>
            <a:off x="5508104" y="3140968"/>
            <a:ext cx="1008112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1 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0" y="3500438"/>
            <a:ext cx="500034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endParaRPr lang="ru-RU" sz="3200" dirty="0"/>
          </a:p>
        </p:txBody>
      </p:sp>
      <p:grpSp>
        <p:nvGrpSpPr>
          <p:cNvPr id="50" name="Группа 42"/>
          <p:cNvGrpSpPr/>
          <p:nvPr/>
        </p:nvGrpSpPr>
        <p:grpSpPr>
          <a:xfrm>
            <a:off x="1428728" y="3621983"/>
            <a:ext cx="1274545" cy="1307215"/>
            <a:chOff x="370672" y="3633953"/>
            <a:chExt cx="1274545" cy="1307215"/>
          </a:xfrm>
        </p:grpSpPr>
        <p:sp>
          <p:nvSpPr>
            <p:cNvPr id="52" name="Text Box 10"/>
            <p:cNvSpPr txBox="1">
              <a:spLocks noChangeArrowheads="1"/>
            </p:cNvSpPr>
            <p:nvPr/>
          </p:nvSpPr>
          <p:spPr bwMode="auto">
            <a:xfrm>
              <a:off x="711530" y="3633953"/>
              <a:ext cx="873588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6В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 Box 11"/>
            <p:cNvSpPr txBox="1">
              <a:spLocks noChangeArrowheads="1"/>
            </p:cNvSpPr>
            <p:nvPr/>
          </p:nvSpPr>
          <p:spPr bwMode="auto">
            <a:xfrm>
              <a:off x="584986" y="4326649"/>
              <a:ext cx="1060231" cy="614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kumimoji="0" lang="ru-RU" sz="320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Ом</a:t>
              </a:r>
              <a:endParaRPr kumimoji="0" lang="ru-RU" sz="36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Rectangle 1"/>
            <p:cNvSpPr>
              <a:spLocks noChangeArrowheads="1"/>
            </p:cNvSpPr>
            <p:nvPr/>
          </p:nvSpPr>
          <p:spPr bwMode="auto">
            <a:xfrm>
              <a:off x="370672" y="4012474"/>
              <a:ext cx="3593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kumimoji="0" lang="ru-RU" sz="2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55" name="Line 6"/>
            <p:cNvSpPr>
              <a:spLocks noChangeShapeType="1"/>
            </p:cNvSpPr>
            <p:nvPr/>
          </p:nvSpPr>
          <p:spPr bwMode="auto">
            <a:xfrm flipH="1">
              <a:off x="683568" y="4254641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6" name="Прямоугольник 55"/>
          <p:cNvSpPr/>
          <p:nvPr/>
        </p:nvSpPr>
        <p:spPr>
          <a:xfrm>
            <a:off x="0" y="4929198"/>
            <a:ext cx="2786050" cy="707886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1. Найду </a:t>
            </a:r>
            <a:r>
              <a:rPr lang="en-US" sz="4000" b="1" dirty="0" smtClean="0">
                <a:solidFill>
                  <a:srgbClr val="2D4D1B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2928926" y="4214818"/>
            <a:ext cx="2357454" cy="58477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 Найду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5286380" y="4214818"/>
            <a:ext cx="3357586" cy="58477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 Найду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общую</a:t>
            </a:r>
            <a:endParaRPr lang="ru-RU" sz="3200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3357554" y="5429264"/>
            <a:ext cx="2143140" cy="523220"/>
          </a:xfrm>
          <a:prstGeom prst="rect">
            <a:avLst/>
          </a:prstGeom>
          <a:ln w="38100">
            <a:solidFill>
              <a:srgbClr val="0014AC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 Найду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2928926" y="6049052"/>
            <a:ext cx="2643206" cy="523220"/>
          </a:xfrm>
          <a:prstGeom prst="rect">
            <a:avLst/>
          </a:prstGeom>
          <a:ln w="38100">
            <a:solidFill>
              <a:srgbClr val="0014AC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 Найду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3357554" y="0"/>
            <a:ext cx="2286016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14AC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Найду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5813527" y="0"/>
            <a:ext cx="3330473" cy="584775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baseline="-25000" dirty="0" smtClean="0">
                <a:solidFill>
                  <a:srgbClr val="2D4D1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8143900" y="27296"/>
            <a:ext cx="1000100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20" grpId="0" animBg="1"/>
      <p:bldP spid="21" grpId="0" animBg="1"/>
      <p:bldP spid="28" grpId="0" animBg="1"/>
      <p:bldP spid="35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3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Рисунок 546"/>
          <p:cNvPicPr>
            <a:picLocks noChangeAspect="1" noChangeArrowheads="1"/>
          </p:cNvPicPr>
          <p:nvPr/>
        </p:nvPicPr>
        <p:blipFill>
          <a:blip r:embed="rId7" cstate="print"/>
          <a:srcRect b="7692"/>
          <a:stretch>
            <a:fillRect/>
          </a:stretch>
        </p:blipFill>
        <p:spPr bwMode="auto">
          <a:xfrm>
            <a:off x="-5548" y="571504"/>
            <a:ext cx="6149184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928662" y="571480"/>
            <a:ext cx="1071570" cy="42862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12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357686" y="3085458"/>
            <a:ext cx="857256" cy="42862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ru-RU" sz="24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endParaRPr kumimoji="0" lang="ru-RU" sz="2400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642910" y="1643050"/>
            <a:ext cx="500065" cy="35719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785918" y="1643050"/>
            <a:ext cx="500065" cy="35719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857620" y="1500174"/>
            <a:ext cx="500065" cy="35719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5572132" y="1357298"/>
            <a:ext cx="500065" cy="35719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0" y="1830068"/>
            <a:ext cx="642942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321439" y="1464455"/>
            <a:ext cx="50006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321439" y="2178835"/>
            <a:ext cx="50006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2108183" y="1535099"/>
            <a:ext cx="50006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2108183" y="2106603"/>
            <a:ext cx="50006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217876" y="1830068"/>
            <a:ext cx="642942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 flipH="1" flipV="1">
            <a:off x="3536943" y="1320785"/>
            <a:ext cx="50006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3536943" y="2320917"/>
            <a:ext cx="50006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5265103" y="1463661"/>
            <a:ext cx="50006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5309245" y="2178041"/>
            <a:ext cx="50006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640372" y="1826870"/>
            <a:ext cx="642942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6072198" y="1428736"/>
            <a:ext cx="785818" cy="785818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6072198" y="1553621"/>
            <a:ext cx="867975" cy="7018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6221370" y="25911"/>
            <a:ext cx="870694" cy="1000132"/>
            <a:chOff x="4143372" y="4000504"/>
            <a:chExt cx="870694" cy="1000132"/>
          </a:xfrm>
        </p:grpSpPr>
        <p:sp>
          <p:nvSpPr>
            <p:cNvPr id="43" name="Line 6"/>
            <p:cNvSpPr>
              <a:spLocks noChangeShapeType="1"/>
            </p:cNvSpPr>
            <p:nvPr/>
          </p:nvSpPr>
          <p:spPr bwMode="auto">
            <a:xfrm flipH="1">
              <a:off x="4214809" y="448446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 Box 10"/>
            <p:cNvSpPr txBox="1">
              <a:spLocks noChangeArrowheads="1"/>
            </p:cNvSpPr>
            <p:nvPr/>
          </p:nvSpPr>
          <p:spPr bwMode="auto">
            <a:xfrm>
              <a:off x="4286059" y="4000504"/>
              <a:ext cx="428817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 Box 11"/>
            <p:cNvSpPr txBox="1">
              <a:spLocks noChangeArrowheads="1"/>
            </p:cNvSpPr>
            <p:nvPr/>
          </p:nvSpPr>
          <p:spPr bwMode="auto">
            <a:xfrm>
              <a:off x="4143372" y="4429132"/>
              <a:ext cx="87069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АБ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7188632" y="-24"/>
            <a:ext cx="994014" cy="1012419"/>
            <a:chOff x="5143504" y="4000504"/>
            <a:chExt cx="994014" cy="1012419"/>
          </a:xfrm>
        </p:grpSpPr>
        <p:sp>
          <p:nvSpPr>
            <p:cNvPr id="47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48" name="Группа 198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49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12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4" name="Группа 203"/>
          <p:cNvGrpSpPr/>
          <p:nvPr/>
        </p:nvGrpSpPr>
        <p:grpSpPr>
          <a:xfrm>
            <a:off x="8149986" y="12263"/>
            <a:ext cx="785818" cy="1012419"/>
            <a:chOff x="5143504" y="4000504"/>
            <a:chExt cx="785818" cy="1012419"/>
          </a:xfrm>
        </p:grpSpPr>
        <p:sp>
          <p:nvSpPr>
            <p:cNvPr id="55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Text Box 10"/>
            <p:cNvSpPr txBox="1">
              <a:spLocks noChangeArrowheads="1"/>
            </p:cNvSpPr>
            <p:nvPr/>
          </p:nvSpPr>
          <p:spPr bwMode="auto">
            <a:xfrm>
              <a:off x="5246652" y="4000504"/>
              <a:ext cx="396918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Text Box 11"/>
            <p:cNvSpPr txBox="1">
              <a:spLocks noChangeArrowheads="1"/>
            </p:cNvSpPr>
            <p:nvPr/>
          </p:nvSpPr>
          <p:spPr bwMode="auto">
            <a:xfrm>
              <a:off x="5143504" y="4441419"/>
              <a:ext cx="785818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8" name="Rectangle 1"/>
          <p:cNvSpPr>
            <a:spLocks noChangeArrowheads="1"/>
          </p:cNvSpPr>
          <p:nvPr/>
        </p:nvSpPr>
        <p:spPr bwMode="auto">
          <a:xfrm>
            <a:off x="6935750" y="232401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3929058" y="0"/>
            <a:ext cx="2286016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Найду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</a:t>
            </a:r>
            <a:endParaRPr lang="ru-RU" sz="28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7358050" y="928670"/>
            <a:ext cx="1785982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8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6857984" y="2214554"/>
            <a:ext cx="2286016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Найду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СД</a:t>
            </a:r>
            <a:endParaRPr lang="ru-RU" sz="2800" dirty="0"/>
          </a:p>
        </p:txBody>
      </p:sp>
      <p:grpSp>
        <p:nvGrpSpPr>
          <p:cNvPr id="62" name="Группа 61"/>
          <p:cNvGrpSpPr/>
          <p:nvPr/>
        </p:nvGrpSpPr>
        <p:grpSpPr>
          <a:xfrm>
            <a:off x="5286380" y="2928934"/>
            <a:ext cx="870694" cy="1000132"/>
            <a:chOff x="4143372" y="4000504"/>
            <a:chExt cx="870694" cy="1000132"/>
          </a:xfrm>
        </p:grpSpPr>
        <p:sp>
          <p:nvSpPr>
            <p:cNvPr id="63" name="Line 6"/>
            <p:cNvSpPr>
              <a:spLocks noChangeShapeType="1"/>
            </p:cNvSpPr>
            <p:nvPr/>
          </p:nvSpPr>
          <p:spPr bwMode="auto">
            <a:xfrm flipH="1">
              <a:off x="4214809" y="448446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Text Box 10"/>
            <p:cNvSpPr txBox="1">
              <a:spLocks noChangeArrowheads="1"/>
            </p:cNvSpPr>
            <p:nvPr/>
          </p:nvSpPr>
          <p:spPr bwMode="auto">
            <a:xfrm>
              <a:off x="4286059" y="4000504"/>
              <a:ext cx="428817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Text Box 11"/>
            <p:cNvSpPr txBox="1">
              <a:spLocks noChangeArrowheads="1"/>
            </p:cNvSpPr>
            <p:nvPr/>
          </p:nvSpPr>
          <p:spPr bwMode="auto">
            <a:xfrm>
              <a:off x="4143372" y="4429132"/>
              <a:ext cx="87069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СД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6253453" y="2928934"/>
            <a:ext cx="922765" cy="1012419"/>
            <a:chOff x="5214753" y="4000504"/>
            <a:chExt cx="922765" cy="1012419"/>
          </a:xfrm>
        </p:grpSpPr>
        <p:sp>
          <p:nvSpPr>
            <p:cNvPr id="67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68" name="Группа 198"/>
            <p:cNvGrpSpPr/>
            <p:nvPr/>
          </p:nvGrpSpPr>
          <p:grpSpPr>
            <a:xfrm>
              <a:off x="5214753" y="4000504"/>
              <a:ext cx="577325" cy="1012419"/>
              <a:chOff x="5214753" y="4000504"/>
              <a:chExt cx="577325" cy="1012419"/>
            </a:xfrm>
          </p:grpSpPr>
          <p:sp>
            <p:nvSpPr>
              <p:cNvPr id="69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Text Box 11"/>
              <p:cNvSpPr txBox="1">
                <a:spLocks noChangeArrowheads="1"/>
              </p:cNvSpPr>
              <p:nvPr/>
            </p:nvSpPr>
            <p:spPr bwMode="auto">
              <a:xfrm>
                <a:off x="5214942" y="4441419"/>
                <a:ext cx="532936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72" name="Rectangle 1"/>
          <p:cNvSpPr>
            <a:spLocks noChangeArrowheads="1"/>
          </p:cNvSpPr>
          <p:nvPr/>
        </p:nvSpPr>
        <p:spPr bwMode="auto">
          <a:xfrm>
            <a:off x="5929322" y="3161359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7215017" y="2928934"/>
            <a:ext cx="922765" cy="1012419"/>
            <a:chOff x="5214753" y="4000504"/>
            <a:chExt cx="922765" cy="1012419"/>
          </a:xfrm>
        </p:grpSpPr>
        <p:sp>
          <p:nvSpPr>
            <p:cNvPr id="74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75" name="Группа 198"/>
            <p:cNvGrpSpPr/>
            <p:nvPr/>
          </p:nvGrpSpPr>
          <p:grpSpPr>
            <a:xfrm>
              <a:off x="5214753" y="4000504"/>
              <a:ext cx="577325" cy="1012419"/>
              <a:chOff x="5214753" y="4000504"/>
              <a:chExt cx="577325" cy="1012419"/>
            </a:xfrm>
          </p:grpSpPr>
          <p:sp>
            <p:nvSpPr>
              <p:cNvPr id="76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7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8" name="Text Box 11"/>
              <p:cNvSpPr txBox="1">
                <a:spLocks noChangeArrowheads="1"/>
              </p:cNvSpPr>
              <p:nvPr/>
            </p:nvSpPr>
            <p:spPr bwMode="auto">
              <a:xfrm>
                <a:off x="5286380" y="4441419"/>
                <a:ext cx="42862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79" name="Группа 203"/>
          <p:cNvGrpSpPr/>
          <p:nvPr/>
        </p:nvGrpSpPr>
        <p:grpSpPr>
          <a:xfrm>
            <a:off x="8143711" y="2928934"/>
            <a:ext cx="577325" cy="1012419"/>
            <a:chOff x="5214753" y="4000504"/>
            <a:chExt cx="577325" cy="1012419"/>
          </a:xfrm>
        </p:grpSpPr>
        <p:sp>
          <p:nvSpPr>
            <p:cNvPr id="80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Text Box 10"/>
            <p:cNvSpPr txBox="1">
              <a:spLocks noChangeArrowheads="1"/>
            </p:cNvSpPr>
            <p:nvPr/>
          </p:nvSpPr>
          <p:spPr bwMode="auto">
            <a:xfrm>
              <a:off x="5246652" y="4000504"/>
              <a:ext cx="396918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Text Box 11"/>
            <p:cNvSpPr txBox="1">
              <a:spLocks noChangeArrowheads="1"/>
            </p:cNvSpPr>
            <p:nvPr/>
          </p:nvSpPr>
          <p:spPr bwMode="auto">
            <a:xfrm>
              <a:off x="5286380" y="4441419"/>
              <a:ext cx="428628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3" name="Прямоугольник 82"/>
          <p:cNvSpPr/>
          <p:nvPr/>
        </p:nvSpPr>
        <p:spPr>
          <a:xfrm>
            <a:off x="7358018" y="3857628"/>
            <a:ext cx="1785982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СД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800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0" y="3487167"/>
            <a:ext cx="4786314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Найду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=6+5+1=12Ом</a:t>
            </a:r>
            <a:endParaRPr lang="ru-RU" sz="2800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2571736" y="3544580"/>
            <a:ext cx="1000100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3786182" y="3538184"/>
            <a:ext cx="928694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0" y="4071942"/>
            <a:ext cx="6000760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 Найду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l-GR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2646372" y="4143380"/>
            <a:ext cx="1785950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4832034" y="4160226"/>
            <a:ext cx="571504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0" y="4714884"/>
            <a:ext cx="6500826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 Найду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l-GR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1200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Вт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2714612" y="4816816"/>
            <a:ext cx="1857388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Прямоугольник 94"/>
          <p:cNvSpPr/>
          <p:nvPr/>
        </p:nvSpPr>
        <p:spPr>
          <a:xfrm>
            <a:off x="4929190" y="4786322"/>
            <a:ext cx="857256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0" y="6110607"/>
            <a:ext cx="9144000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Ответ: Общее напряжение …В, а общая мощность …Вт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0" y="0"/>
            <a:ext cx="342899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В№  ,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зад№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, Стр.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5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0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0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5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4" grpId="0" animBg="1"/>
      <p:bldP spid="25" grpId="0"/>
      <p:bldP spid="58" grpId="0"/>
      <p:bldP spid="59" grpId="0" animBg="1"/>
      <p:bldP spid="60" grpId="0" animBg="1"/>
      <p:bldP spid="61" grpId="0" animBg="1"/>
      <p:bldP spid="72" grpId="0"/>
      <p:bldP spid="83" grpId="0" animBg="1"/>
      <p:bldP spid="84" grpId="0" animBg="1"/>
      <p:bldP spid="86" grpId="0" animBg="1"/>
      <p:bldP spid="87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Рисунок 706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 r="18098"/>
          <a:stretch>
            <a:fillRect/>
          </a:stretch>
        </p:blipFill>
        <p:spPr bwMode="auto">
          <a:xfrm>
            <a:off x="2998654" y="1214422"/>
            <a:ext cx="6145346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В1з№4.стр.12.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Определить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силу тока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проходящего по каждому из сопротивлений 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мощность на R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, если вольтметр показывает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 В.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52" name="Picture 8"/>
          <p:cNvPicPr>
            <a:picLocks noChangeAspect="1" noChangeArrowheads="1"/>
          </p:cNvPicPr>
          <p:nvPr/>
        </p:nvPicPr>
        <p:blipFill>
          <a:blip r:embed="rId8" cstate="print"/>
          <a:srcRect l="3125" t="23633" r="3125" b="25097"/>
          <a:stretch>
            <a:fillRect/>
          </a:stretch>
        </p:blipFill>
        <p:spPr bwMode="auto">
          <a:xfrm>
            <a:off x="-32" y="885295"/>
            <a:ext cx="5643602" cy="246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0"/>
            <a:ext cx="300036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в№1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з№4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Стр.12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-117508" y="1882764"/>
            <a:ext cx="714380" cy="58949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10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571604" y="2285992"/>
            <a:ext cx="357190" cy="35719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214943" y="1643050"/>
            <a:ext cx="357190" cy="35719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475484" y="2115026"/>
            <a:ext cx="642942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 flipH="1" flipV="1">
            <a:off x="1796923" y="1749413"/>
            <a:ext cx="50006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1796923" y="2463793"/>
            <a:ext cx="50006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4894265" y="1820057"/>
            <a:ext cx="50006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4894265" y="2391561"/>
            <a:ext cx="50006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307896" y="2125784"/>
            <a:ext cx="642942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8"/>
          <p:cNvGrpSpPr/>
          <p:nvPr/>
        </p:nvGrpSpPr>
        <p:grpSpPr>
          <a:xfrm>
            <a:off x="5786446" y="80186"/>
            <a:ext cx="870694" cy="1000132"/>
            <a:chOff x="4143372" y="4000504"/>
            <a:chExt cx="870694" cy="1000132"/>
          </a:xfrm>
        </p:grpSpPr>
        <p:sp>
          <p:nvSpPr>
            <p:cNvPr id="20" name="Line 6"/>
            <p:cNvSpPr>
              <a:spLocks noChangeShapeType="1"/>
            </p:cNvSpPr>
            <p:nvPr/>
          </p:nvSpPr>
          <p:spPr bwMode="auto">
            <a:xfrm flipH="1">
              <a:off x="4214809" y="448446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4286059" y="4000504"/>
              <a:ext cx="428817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 Box 11"/>
            <p:cNvSpPr txBox="1">
              <a:spLocks noChangeArrowheads="1"/>
            </p:cNvSpPr>
            <p:nvPr/>
          </p:nvSpPr>
          <p:spPr bwMode="auto">
            <a:xfrm>
              <a:off x="4143372" y="4429132"/>
              <a:ext cx="87069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АБ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22"/>
          <p:cNvGrpSpPr/>
          <p:nvPr/>
        </p:nvGrpSpPr>
        <p:grpSpPr>
          <a:xfrm>
            <a:off x="6635370" y="54251"/>
            <a:ext cx="1033002" cy="1012419"/>
            <a:chOff x="5143504" y="4000504"/>
            <a:chExt cx="994014" cy="1012419"/>
          </a:xfrm>
        </p:grpSpPr>
        <p:sp>
          <p:nvSpPr>
            <p:cNvPr id="24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4" name="Группа 198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26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" name="Группа 203"/>
          <p:cNvGrpSpPr/>
          <p:nvPr/>
        </p:nvGrpSpPr>
        <p:grpSpPr>
          <a:xfrm>
            <a:off x="7521418" y="55780"/>
            <a:ext cx="785818" cy="1012419"/>
            <a:chOff x="5143504" y="4000504"/>
            <a:chExt cx="785818" cy="1012419"/>
          </a:xfrm>
        </p:grpSpPr>
        <p:sp>
          <p:nvSpPr>
            <p:cNvPr id="30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 Box 10"/>
            <p:cNvSpPr txBox="1">
              <a:spLocks noChangeArrowheads="1"/>
            </p:cNvSpPr>
            <p:nvPr/>
          </p:nvSpPr>
          <p:spPr bwMode="auto">
            <a:xfrm>
              <a:off x="5246652" y="4000504"/>
              <a:ext cx="396918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 Box 11"/>
            <p:cNvSpPr txBox="1">
              <a:spLocks noChangeArrowheads="1"/>
            </p:cNvSpPr>
            <p:nvPr/>
          </p:nvSpPr>
          <p:spPr bwMode="auto">
            <a:xfrm>
              <a:off x="5143504" y="4441419"/>
              <a:ext cx="785818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15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3500430" y="54275"/>
            <a:ext cx="2286016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Найду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</a:t>
            </a:r>
            <a:endParaRPr lang="ru-RU" sz="28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358018" y="1067654"/>
            <a:ext cx="1785982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800" dirty="0"/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6379466" y="355528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8143900" y="357166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6" name="Группа 203"/>
          <p:cNvGrpSpPr/>
          <p:nvPr/>
        </p:nvGrpSpPr>
        <p:grpSpPr>
          <a:xfrm>
            <a:off x="8379698" y="56764"/>
            <a:ext cx="785818" cy="1012419"/>
            <a:chOff x="5143504" y="4000504"/>
            <a:chExt cx="785818" cy="1012419"/>
          </a:xfrm>
        </p:grpSpPr>
        <p:sp>
          <p:nvSpPr>
            <p:cNvPr id="38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 Box 10"/>
            <p:cNvSpPr txBox="1">
              <a:spLocks noChangeArrowheads="1"/>
            </p:cNvSpPr>
            <p:nvPr/>
          </p:nvSpPr>
          <p:spPr bwMode="auto">
            <a:xfrm>
              <a:off x="5246652" y="4000504"/>
              <a:ext cx="396918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40" name="Text Box 11"/>
            <p:cNvSpPr txBox="1">
              <a:spLocks noChangeArrowheads="1"/>
            </p:cNvSpPr>
            <p:nvPr/>
          </p:nvSpPr>
          <p:spPr bwMode="auto">
            <a:xfrm>
              <a:off x="5143504" y="4441419"/>
              <a:ext cx="785818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30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8429652" y="-24"/>
            <a:ext cx="571504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214942" y="2357430"/>
            <a:ext cx="3929058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Найду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8+6=14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600" i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7429520" y="2385836"/>
            <a:ext cx="571472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165416" y="2454252"/>
            <a:ext cx="357190" cy="324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0" y="3357562"/>
            <a:ext cx="6000760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Найду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l-GR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643174" y="3429000"/>
            <a:ext cx="1857388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4857752" y="3429000"/>
            <a:ext cx="571504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0" y="4000504"/>
            <a:ext cx="6000760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 Найду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АБ</a:t>
            </a:r>
            <a:r>
              <a:rPr lang="el-GR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400454" y="4078832"/>
            <a:ext cx="1571636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5000628" y="4643446"/>
            <a:ext cx="417870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3389828" y="2839505"/>
            <a:ext cx="714380" cy="58949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60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42"/>
          <p:cNvGrpSpPr/>
          <p:nvPr/>
        </p:nvGrpSpPr>
        <p:grpSpPr>
          <a:xfrm>
            <a:off x="6060006" y="4122049"/>
            <a:ext cx="1869580" cy="1307215"/>
            <a:chOff x="-226506" y="3633953"/>
            <a:chExt cx="1869580" cy="1307215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-226506" y="3968194"/>
              <a:ext cx="78581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I</a:t>
              </a:r>
              <a:r>
                <a:rPr lang="ru-RU" sz="2000" dirty="0" err="1" smtClean="0">
                  <a:latin typeface="Times New Roman" pitchFamily="18" charset="0"/>
                  <a:sym typeface="Symbol" pitchFamily="18" charset="2"/>
                </a:rPr>
                <a:t>врх</a:t>
              </a:r>
              <a:endParaRPr lang="ru-RU" sz="4000" dirty="0"/>
            </a:p>
          </p:txBody>
        </p:sp>
        <p:sp>
          <p:nvSpPr>
            <p:cNvPr id="54" name="Text Box 10"/>
            <p:cNvSpPr txBox="1">
              <a:spLocks noChangeArrowheads="1"/>
            </p:cNvSpPr>
            <p:nvPr/>
          </p:nvSpPr>
          <p:spPr bwMode="auto">
            <a:xfrm>
              <a:off x="711530" y="3633953"/>
              <a:ext cx="931544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АВ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 Box 11"/>
            <p:cNvSpPr txBox="1">
              <a:spLocks noChangeArrowheads="1"/>
            </p:cNvSpPr>
            <p:nvPr/>
          </p:nvSpPr>
          <p:spPr bwMode="auto">
            <a:xfrm>
              <a:off x="739201" y="4326649"/>
              <a:ext cx="903873" cy="614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2,3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Rectangle 1"/>
            <p:cNvSpPr>
              <a:spLocks noChangeArrowheads="1"/>
            </p:cNvSpPr>
            <p:nvPr/>
          </p:nvSpPr>
          <p:spPr bwMode="auto">
            <a:xfrm>
              <a:off x="280496" y="4027859"/>
              <a:ext cx="3593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kumimoji="0" lang="ru-RU" sz="2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57" name="Line 6"/>
            <p:cNvSpPr>
              <a:spLocks noChangeShapeType="1"/>
            </p:cNvSpPr>
            <p:nvPr/>
          </p:nvSpPr>
          <p:spPr bwMode="auto">
            <a:xfrm flipH="1">
              <a:off x="683568" y="4254641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8" name="Прямоугольник 57"/>
          <p:cNvSpPr/>
          <p:nvPr/>
        </p:nvSpPr>
        <p:spPr>
          <a:xfrm>
            <a:off x="6286512" y="3988534"/>
            <a:ext cx="500034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endParaRPr lang="ru-RU" sz="3200" dirty="0"/>
          </a:p>
        </p:txBody>
      </p:sp>
      <p:grpSp>
        <p:nvGrpSpPr>
          <p:cNvPr id="8" name="Группа 42"/>
          <p:cNvGrpSpPr/>
          <p:nvPr/>
        </p:nvGrpSpPr>
        <p:grpSpPr>
          <a:xfrm>
            <a:off x="7715240" y="4110079"/>
            <a:ext cx="1428760" cy="1307215"/>
            <a:chOff x="370672" y="3633953"/>
            <a:chExt cx="1428760" cy="1307215"/>
          </a:xfrm>
        </p:grpSpPr>
        <p:sp>
          <p:nvSpPr>
            <p:cNvPr id="60" name="Text Box 10"/>
            <p:cNvSpPr txBox="1">
              <a:spLocks noChangeArrowheads="1"/>
            </p:cNvSpPr>
            <p:nvPr/>
          </p:nvSpPr>
          <p:spPr bwMode="auto">
            <a:xfrm>
              <a:off x="711530" y="3633953"/>
              <a:ext cx="1087902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60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В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 Box 11"/>
            <p:cNvSpPr txBox="1">
              <a:spLocks noChangeArrowheads="1"/>
            </p:cNvSpPr>
            <p:nvPr/>
          </p:nvSpPr>
          <p:spPr bwMode="auto">
            <a:xfrm>
              <a:off x="584986" y="4326649"/>
              <a:ext cx="1214446" cy="614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kumimoji="0" lang="ru-RU" sz="280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Ом</a:t>
              </a:r>
              <a:endParaRPr kumimoji="0" lang="ru-RU" sz="32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Rectangle 1"/>
            <p:cNvSpPr>
              <a:spLocks noChangeArrowheads="1"/>
            </p:cNvSpPr>
            <p:nvPr/>
          </p:nvSpPr>
          <p:spPr bwMode="auto">
            <a:xfrm>
              <a:off x="370672" y="4012474"/>
              <a:ext cx="3593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kumimoji="0" lang="ru-RU" sz="2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63" name="Line 6"/>
            <p:cNvSpPr>
              <a:spLocks noChangeShapeType="1"/>
            </p:cNvSpPr>
            <p:nvPr/>
          </p:nvSpPr>
          <p:spPr bwMode="auto">
            <a:xfrm flipH="1">
              <a:off x="683568" y="4254641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4" name="Прямоугольник 63"/>
          <p:cNvSpPr/>
          <p:nvPr/>
        </p:nvSpPr>
        <p:spPr>
          <a:xfrm>
            <a:off x="6072166" y="3487167"/>
            <a:ext cx="3071866" cy="523220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5.Найду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/верхняя</a:t>
            </a:r>
            <a:endParaRPr lang="ru-RU" sz="2800" dirty="0"/>
          </a:p>
        </p:txBody>
      </p:sp>
      <p:sp>
        <p:nvSpPr>
          <p:cNvPr id="65" name="Rectangle 46"/>
          <p:cNvSpPr>
            <a:spLocks noChangeArrowheads="1"/>
          </p:cNvSpPr>
          <p:nvPr/>
        </p:nvSpPr>
        <p:spPr bwMode="auto">
          <a:xfrm>
            <a:off x="3469357" y="1385816"/>
            <a:ext cx="500066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6А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0" y="4786322"/>
            <a:ext cx="2143108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14AC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Найду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2143108" y="4714884"/>
            <a:ext cx="3687663" cy="584775"/>
          </a:xfrm>
          <a:prstGeom prst="rect">
            <a:avLst/>
          </a:prstGeom>
          <a:ln w="38100"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-25000" dirty="0" smtClean="0">
                <a:solidFill>
                  <a:srgbClr val="2D4D1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108Вт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357686" y="4751460"/>
            <a:ext cx="642942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0" y="6110607"/>
            <a:ext cx="8358214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Ответ: Общее напряжение …В, а мощность на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…Вт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70" name="Rectangle 46"/>
          <p:cNvSpPr>
            <a:spLocks noChangeArrowheads="1"/>
          </p:cNvSpPr>
          <p:nvPr/>
        </p:nvSpPr>
        <p:spPr bwMode="auto">
          <a:xfrm>
            <a:off x="3451662" y="2394006"/>
            <a:ext cx="500066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33" grpId="0" animBg="1"/>
      <p:bldP spid="34" grpId="0" animBg="1"/>
      <p:bldP spid="35" grpId="0"/>
      <p:bldP spid="36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/>
      <p:bldP spid="58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idx="4294967295"/>
          </p:nvPr>
        </p:nvSpPr>
        <p:spPr>
          <a:xfrm>
            <a:off x="-285720" y="142852"/>
            <a:ext cx="9429720" cy="6072230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Вариант №2</a:t>
            </a:r>
            <a:endParaRPr lang="ru-RU" sz="7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idx="4294967295"/>
          </p:nvPr>
        </p:nvSpPr>
        <p:spPr>
          <a:xfrm>
            <a:off x="-285720" y="142852"/>
            <a:ext cx="9429720" cy="6072230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 решения задач на соединения проводников.</a:t>
            </a:r>
          </a:p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1.Дать имя сопротивлениям.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Расставить токи и дать имя точкам ветвления.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Найти сопротивления участков, начиная с дальнего. 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(Сколько веток –столько слагаемых)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 Найти общее сопротивление.</a:t>
            </a: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По закону Ома найти общий ток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ru-RU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Найти напряжения на участках  </a:t>
            </a:r>
          </a:p>
          <a:p>
            <a:pPr algn="ctr"/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8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АБ </a:t>
            </a: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АБ</a:t>
            </a: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АБ  </a:t>
            </a: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8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сд</a:t>
            </a:r>
            <a:r>
              <a:rPr lang="ru-RU" sz="28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сд</a:t>
            </a:r>
            <a:r>
              <a:rPr lang="ru-RU" sz="28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сд</a:t>
            </a:r>
            <a:r>
              <a:rPr lang="ru-RU" sz="28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endParaRPr lang="ru-RU" sz="2800" b="1" dirty="0" smtClean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Найти токи в ветвях.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4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   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 Найти мощности на  любом, искомом участке. </a:t>
            </a:r>
          </a:p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 </a:t>
            </a:r>
            <a:r>
              <a:rPr lang="ru-RU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сд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сд</a:t>
            </a:r>
            <a:r>
              <a:rPr lang="ru-RU" sz="24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4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сд</a:t>
            </a:r>
            <a:r>
              <a:rPr lang="ru-RU" sz="24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данные и найденное выносить на схему!</a:t>
            </a:r>
          </a:p>
          <a:p>
            <a:pPr>
              <a:defRPr/>
            </a:pPr>
            <a:r>
              <a:rPr lang="ru-RU" sz="2000" dirty="0" smtClean="0"/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1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1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1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1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50"/>
                            </p:stCondLst>
                            <p:childTnLst>
                              <p:par>
                                <p:cTn id="3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1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1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1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1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1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1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"/>
                            </p:stCondLst>
                            <p:childTnLst>
                              <p:par>
                                <p:cTn id="5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2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2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2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1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1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00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1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1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00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950"/>
                            </p:stCondLst>
                            <p:childTnLst>
                              <p:par>
                                <p:cTn id="7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500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500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500"/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500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500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500"/>
                                        <p:tgtEl>
                                          <p:spTgt spid="112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500"/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500"/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500"/>
                                        <p:tgtEl>
                                          <p:spTgt spid="112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В2 з№1.стр.13.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Найти общее сопротивление цепи   и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общую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мощность.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186054" y="1142984"/>
            <a:ext cx="5957946" cy="3128008"/>
            <a:chOff x="3186054" y="1214446"/>
            <a:chExt cx="5957946" cy="3128008"/>
          </a:xfrm>
        </p:grpSpPr>
        <p:pic>
          <p:nvPicPr>
            <p:cNvPr id="88066" name="Рисунок 847"/>
            <p:cNvPicPr>
              <a:picLocks noChangeAspect="1" noChangeArrowheads="1"/>
            </p:cNvPicPr>
            <p:nvPr/>
          </p:nvPicPr>
          <p:blipFill>
            <a:blip r:embed="rId2" cstate="print"/>
            <a:srcRect r="6023"/>
            <a:stretch>
              <a:fillRect/>
            </a:stretch>
          </p:blipFill>
          <p:spPr bwMode="auto">
            <a:xfrm>
              <a:off x="3186054" y="1214446"/>
              <a:ext cx="5957946" cy="2857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3428992" y="1285860"/>
              <a:ext cx="2428892" cy="714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469950" y="3628074"/>
              <a:ext cx="2428892" cy="7143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9" cstate="print"/>
          <a:srcRect l="23438" t="35156" r="5077" b="14306"/>
          <a:stretch>
            <a:fillRect/>
          </a:stretch>
        </p:blipFill>
        <p:spPr bwMode="auto">
          <a:xfrm>
            <a:off x="500066" y="500042"/>
            <a:ext cx="4857752" cy="334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342899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В№2,зад№1, Стр.13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-32" y="2035101"/>
            <a:ext cx="642942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rot="10800000">
            <a:off x="1417577" y="1615671"/>
            <a:ext cx="1588" cy="360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>
            <a:off x="1203894" y="2258527"/>
            <a:ext cx="396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2339092" y="1837446"/>
            <a:ext cx="324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>
            <a:off x="2500298" y="2071678"/>
            <a:ext cx="1588" cy="396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>
            <a:off x="2928926" y="1500174"/>
            <a:ext cx="1588" cy="53578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2567530" y="2421644"/>
            <a:ext cx="67866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083085" y="966655"/>
            <a:ext cx="64294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071934" y="1631620"/>
            <a:ext cx="64294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071934" y="2428868"/>
            <a:ext cx="64294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071934" y="3143248"/>
            <a:ext cx="64294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000100" y="2143116"/>
            <a:ext cx="357190" cy="35719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2500298" y="2071678"/>
            <a:ext cx="357190" cy="35719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4786314" y="1643050"/>
            <a:ext cx="357190" cy="35719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824299" y="2044844"/>
            <a:ext cx="642942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/>
          <p:cNvGrpSpPr/>
          <p:nvPr/>
        </p:nvGrpSpPr>
        <p:grpSpPr>
          <a:xfrm>
            <a:off x="5715008" y="25911"/>
            <a:ext cx="870694" cy="1000132"/>
            <a:chOff x="4143372" y="4000504"/>
            <a:chExt cx="870694" cy="1000132"/>
          </a:xfrm>
        </p:grpSpPr>
        <p:sp>
          <p:nvSpPr>
            <p:cNvPr id="20" name="Line 6"/>
            <p:cNvSpPr>
              <a:spLocks noChangeShapeType="1"/>
            </p:cNvSpPr>
            <p:nvPr/>
          </p:nvSpPr>
          <p:spPr bwMode="auto">
            <a:xfrm flipH="1">
              <a:off x="4214809" y="448446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4286059" y="4000504"/>
              <a:ext cx="428817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 Box 11"/>
            <p:cNvSpPr txBox="1">
              <a:spLocks noChangeArrowheads="1"/>
            </p:cNvSpPr>
            <p:nvPr/>
          </p:nvSpPr>
          <p:spPr bwMode="auto">
            <a:xfrm>
              <a:off x="4143372" y="4429132"/>
              <a:ext cx="87069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АБ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664311" y="-24"/>
            <a:ext cx="823365" cy="1012419"/>
            <a:chOff x="5214753" y="4000504"/>
            <a:chExt cx="823365" cy="1012419"/>
          </a:xfrm>
        </p:grpSpPr>
        <p:sp>
          <p:nvSpPr>
            <p:cNvPr id="24" name="Rectangle 1"/>
            <p:cNvSpPr>
              <a:spLocks noChangeArrowheads="1"/>
            </p:cNvSpPr>
            <p:nvPr/>
          </p:nvSpPr>
          <p:spPr bwMode="auto">
            <a:xfrm>
              <a:off x="5648268" y="4225139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5" name="Группа 198"/>
            <p:cNvGrpSpPr/>
            <p:nvPr/>
          </p:nvGrpSpPr>
          <p:grpSpPr>
            <a:xfrm>
              <a:off x="5214753" y="4000504"/>
              <a:ext cx="624841" cy="1012419"/>
              <a:chOff x="5214753" y="4000504"/>
              <a:chExt cx="624841" cy="1012419"/>
            </a:xfrm>
          </p:grpSpPr>
          <p:sp>
            <p:nvSpPr>
              <p:cNvPr id="26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468000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Text Box 11"/>
              <p:cNvSpPr txBox="1">
                <a:spLocks noChangeArrowheads="1"/>
              </p:cNvSpPr>
              <p:nvPr/>
            </p:nvSpPr>
            <p:spPr bwMode="auto">
              <a:xfrm>
                <a:off x="5312954" y="4441419"/>
                <a:ext cx="526640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9" name="Группа 203"/>
          <p:cNvGrpSpPr/>
          <p:nvPr/>
        </p:nvGrpSpPr>
        <p:grpSpPr>
          <a:xfrm>
            <a:off x="7429520" y="4311"/>
            <a:ext cx="493980" cy="948215"/>
            <a:chOff x="5200041" y="4000504"/>
            <a:chExt cx="493980" cy="948215"/>
          </a:xfrm>
        </p:grpSpPr>
        <p:sp>
          <p:nvSpPr>
            <p:cNvPr id="30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432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 Box 10"/>
            <p:cNvSpPr txBox="1">
              <a:spLocks noChangeArrowheads="1"/>
            </p:cNvSpPr>
            <p:nvPr/>
          </p:nvSpPr>
          <p:spPr bwMode="auto">
            <a:xfrm>
              <a:off x="5246652" y="4000504"/>
              <a:ext cx="396918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 Box 11"/>
            <p:cNvSpPr txBox="1">
              <a:spLocks noChangeArrowheads="1"/>
            </p:cNvSpPr>
            <p:nvPr/>
          </p:nvSpPr>
          <p:spPr bwMode="auto">
            <a:xfrm>
              <a:off x="5200041" y="4424797"/>
              <a:ext cx="493980" cy="523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3500430" y="0"/>
            <a:ext cx="2286016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Найду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</a:t>
            </a:r>
            <a:endParaRPr lang="ru-RU" sz="28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072330" y="928670"/>
            <a:ext cx="207167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=2,4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800" dirty="0"/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6324497" y="232401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7830316" y="230064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37" name="Группа 203"/>
          <p:cNvGrpSpPr/>
          <p:nvPr/>
        </p:nvGrpSpPr>
        <p:grpSpPr>
          <a:xfrm>
            <a:off x="8195458" y="7952"/>
            <a:ext cx="591384" cy="948215"/>
            <a:chOff x="5200041" y="4000504"/>
            <a:chExt cx="591384" cy="948215"/>
          </a:xfrm>
        </p:grpSpPr>
        <p:sp>
          <p:nvSpPr>
            <p:cNvPr id="38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432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 Box 10"/>
            <p:cNvSpPr txBox="1">
              <a:spLocks noChangeArrowheads="1"/>
            </p:cNvSpPr>
            <p:nvPr/>
          </p:nvSpPr>
          <p:spPr bwMode="auto">
            <a:xfrm>
              <a:off x="5246652" y="4000504"/>
              <a:ext cx="396918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40" name="Text Box 11"/>
            <p:cNvSpPr txBox="1">
              <a:spLocks noChangeArrowheads="1"/>
            </p:cNvSpPr>
            <p:nvPr/>
          </p:nvSpPr>
          <p:spPr bwMode="auto">
            <a:xfrm>
              <a:off x="5200041" y="4424797"/>
              <a:ext cx="591384" cy="523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8132470" y="-60008"/>
            <a:ext cx="571504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500694" y="1785926"/>
            <a:ext cx="2286016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Найду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БС</a:t>
            </a:r>
            <a:endParaRPr lang="ru-RU" sz="2800" dirty="0"/>
          </a:p>
        </p:txBody>
      </p:sp>
      <p:grpSp>
        <p:nvGrpSpPr>
          <p:cNvPr id="43" name="Группа 42"/>
          <p:cNvGrpSpPr/>
          <p:nvPr/>
        </p:nvGrpSpPr>
        <p:grpSpPr>
          <a:xfrm>
            <a:off x="5072066" y="2357430"/>
            <a:ext cx="870694" cy="1000132"/>
            <a:chOff x="4143372" y="4000504"/>
            <a:chExt cx="870694" cy="1000132"/>
          </a:xfrm>
        </p:grpSpPr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H="1">
              <a:off x="4214809" y="448446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 Box 10"/>
            <p:cNvSpPr txBox="1">
              <a:spLocks noChangeArrowheads="1"/>
            </p:cNvSpPr>
            <p:nvPr/>
          </p:nvSpPr>
          <p:spPr bwMode="auto">
            <a:xfrm>
              <a:off x="4286059" y="4000504"/>
              <a:ext cx="428817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 Box 11"/>
            <p:cNvSpPr txBox="1">
              <a:spLocks noChangeArrowheads="1"/>
            </p:cNvSpPr>
            <p:nvPr/>
          </p:nvSpPr>
          <p:spPr bwMode="auto">
            <a:xfrm>
              <a:off x="4143372" y="4429132"/>
              <a:ext cx="87069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БС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5703578" y="2571744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5992188" y="2334570"/>
            <a:ext cx="865828" cy="1023849"/>
            <a:chOff x="5183321" y="4000504"/>
            <a:chExt cx="854797" cy="1023849"/>
          </a:xfrm>
        </p:grpSpPr>
        <p:sp>
          <p:nvSpPr>
            <p:cNvPr id="49" name="Rectangle 1"/>
            <p:cNvSpPr>
              <a:spLocks noChangeArrowheads="1"/>
            </p:cNvSpPr>
            <p:nvPr/>
          </p:nvSpPr>
          <p:spPr bwMode="auto">
            <a:xfrm>
              <a:off x="5648268" y="4225139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50" name="Группа 198"/>
            <p:cNvGrpSpPr/>
            <p:nvPr/>
          </p:nvGrpSpPr>
          <p:grpSpPr>
            <a:xfrm>
              <a:off x="5183321" y="4000504"/>
              <a:ext cx="576263" cy="1023849"/>
              <a:chOff x="5183321" y="4000504"/>
              <a:chExt cx="576263" cy="1023849"/>
            </a:xfrm>
          </p:grpSpPr>
          <p:sp>
            <p:nvSpPr>
              <p:cNvPr id="51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468000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Text Box 11"/>
              <p:cNvSpPr txBox="1">
                <a:spLocks noChangeArrowheads="1"/>
              </p:cNvSpPr>
              <p:nvPr/>
            </p:nvSpPr>
            <p:spPr bwMode="auto">
              <a:xfrm>
                <a:off x="5183321" y="4452849"/>
                <a:ext cx="576263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12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4" name="Группа 53"/>
          <p:cNvGrpSpPr/>
          <p:nvPr/>
        </p:nvGrpSpPr>
        <p:grpSpPr>
          <a:xfrm>
            <a:off x="6755146" y="2320282"/>
            <a:ext cx="865828" cy="1023849"/>
            <a:chOff x="5183321" y="4000504"/>
            <a:chExt cx="854797" cy="1023849"/>
          </a:xfrm>
        </p:grpSpPr>
        <p:sp>
          <p:nvSpPr>
            <p:cNvPr id="55" name="Rectangle 1"/>
            <p:cNvSpPr>
              <a:spLocks noChangeArrowheads="1"/>
            </p:cNvSpPr>
            <p:nvPr/>
          </p:nvSpPr>
          <p:spPr bwMode="auto">
            <a:xfrm>
              <a:off x="5648268" y="4225139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56" name="Группа 198"/>
            <p:cNvGrpSpPr/>
            <p:nvPr/>
          </p:nvGrpSpPr>
          <p:grpSpPr>
            <a:xfrm>
              <a:off x="5183321" y="4000504"/>
              <a:ext cx="576263" cy="1023849"/>
              <a:chOff x="5183321" y="4000504"/>
              <a:chExt cx="576263" cy="1023849"/>
            </a:xfrm>
          </p:grpSpPr>
          <p:sp>
            <p:nvSpPr>
              <p:cNvPr id="57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468000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Text Box 11"/>
              <p:cNvSpPr txBox="1">
                <a:spLocks noChangeArrowheads="1"/>
              </p:cNvSpPr>
              <p:nvPr/>
            </p:nvSpPr>
            <p:spPr bwMode="auto">
              <a:xfrm>
                <a:off x="5183321" y="4452849"/>
                <a:ext cx="576263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60" name="Группа 59"/>
          <p:cNvGrpSpPr/>
          <p:nvPr/>
        </p:nvGrpSpPr>
        <p:grpSpPr>
          <a:xfrm>
            <a:off x="7526676" y="2323140"/>
            <a:ext cx="865828" cy="1023849"/>
            <a:chOff x="5183321" y="4000504"/>
            <a:chExt cx="854797" cy="1023849"/>
          </a:xfrm>
        </p:grpSpPr>
        <p:sp>
          <p:nvSpPr>
            <p:cNvPr id="61" name="Rectangle 1"/>
            <p:cNvSpPr>
              <a:spLocks noChangeArrowheads="1"/>
            </p:cNvSpPr>
            <p:nvPr/>
          </p:nvSpPr>
          <p:spPr bwMode="auto">
            <a:xfrm>
              <a:off x="5648268" y="4225139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62" name="Группа 198"/>
            <p:cNvGrpSpPr/>
            <p:nvPr/>
          </p:nvGrpSpPr>
          <p:grpSpPr>
            <a:xfrm>
              <a:off x="5183321" y="4000504"/>
              <a:ext cx="576263" cy="1023849"/>
              <a:chOff x="5183321" y="4000504"/>
              <a:chExt cx="576263" cy="1023849"/>
            </a:xfrm>
          </p:grpSpPr>
          <p:sp>
            <p:nvSpPr>
              <p:cNvPr id="63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468000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Text Box 11"/>
              <p:cNvSpPr txBox="1">
                <a:spLocks noChangeArrowheads="1"/>
              </p:cNvSpPr>
              <p:nvPr/>
            </p:nvSpPr>
            <p:spPr bwMode="auto">
              <a:xfrm>
                <a:off x="5183321" y="4452849"/>
                <a:ext cx="576263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66" name="Группа 203"/>
          <p:cNvGrpSpPr/>
          <p:nvPr/>
        </p:nvGrpSpPr>
        <p:grpSpPr>
          <a:xfrm>
            <a:off x="8309636" y="2325998"/>
            <a:ext cx="620082" cy="948215"/>
            <a:chOff x="5200041" y="4000504"/>
            <a:chExt cx="620082" cy="948215"/>
          </a:xfrm>
        </p:grpSpPr>
        <p:sp>
          <p:nvSpPr>
            <p:cNvPr id="67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432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Text Box 10"/>
            <p:cNvSpPr txBox="1">
              <a:spLocks noChangeArrowheads="1"/>
            </p:cNvSpPr>
            <p:nvPr/>
          </p:nvSpPr>
          <p:spPr bwMode="auto">
            <a:xfrm>
              <a:off x="5246652" y="4000504"/>
              <a:ext cx="396918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Text Box 11"/>
            <p:cNvSpPr txBox="1">
              <a:spLocks noChangeArrowheads="1"/>
            </p:cNvSpPr>
            <p:nvPr/>
          </p:nvSpPr>
          <p:spPr bwMode="auto">
            <a:xfrm>
              <a:off x="5200041" y="4424797"/>
              <a:ext cx="620082" cy="523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0" name="Rectangle 1"/>
          <p:cNvSpPr>
            <a:spLocks noChangeArrowheads="1"/>
          </p:cNvSpPr>
          <p:nvPr/>
        </p:nvSpPr>
        <p:spPr bwMode="auto">
          <a:xfrm>
            <a:off x="5566416" y="3454716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71" name="Группа 203"/>
          <p:cNvGrpSpPr/>
          <p:nvPr/>
        </p:nvGrpSpPr>
        <p:grpSpPr>
          <a:xfrm>
            <a:off x="5929322" y="3214686"/>
            <a:ext cx="620082" cy="948215"/>
            <a:chOff x="5200041" y="4000504"/>
            <a:chExt cx="620082" cy="948215"/>
          </a:xfrm>
        </p:grpSpPr>
        <p:sp>
          <p:nvSpPr>
            <p:cNvPr id="72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432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Text Box 10"/>
            <p:cNvSpPr txBox="1">
              <a:spLocks noChangeArrowheads="1"/>
            </p:cNvSpPr>
            <p:nvPr/>
          </p:nvSpPr>
          <p:spPr bwMode="auto">
            <a:xfrm>
              <a:off x="5246652" y="4000504"/>
              <a:ext cx="396918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74" name="Text Box 11"/>
            <p:cNvSpPr txBox="1">
              <a:spLocks noChangeArrowheads="1"/>
            </p:cNvSpPr>
            <p:nvPr/>
          </p:nvSpPr>
          <p:spPr bwMode="auto">
            <a:xfrm>
              <a:off x="5200041" y="4424797"/>
              <a:ext cx="620082" cy="523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6" name="Группа 203"/>
          <p:cNvGrpSpPr/>
          <p:nvPr/>
        </p:nvGrpSpPr>
        <p:grpSpPr>
          <a:xfrm>
            <a:off x="6572264" y="3195165"/>
            <a:ext cx="620082" cy="948215"/>
            <a:chOff x="5200041" y="4000504"/>
            <a:chExt cx="620082" cy="948215"/>
          </a:xfrm>
        </p:grpSpPr>
        <p:sp>
          <p:nvSpPr>
            <p:cNvPr id="77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432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Text Box 10"/>
            <p:cNvSpPr txBox="1">
              <a:spLocks noChangeArrowheads="1"/>
            </p:cNvSpPr>
            <p:nvPr/>
          </p:nvSpPr>
          <p:spPr bwMode="auto">
            <a:xfrm>
              <a:off x="5246652" y="4000504"/>
              <a:ext cx="396918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79" name="Text Box 11"/>
            <p:cNvSpPr txBox="1">
              <a:spLocks noChangeArrowheads="1"/>
            </p:cNvSpPr>
            <p:nvPr/>
          </p:nvSpPr>
          <p:spPr bwMode="auto">
            <a:xfrm>
              <a:off x="5200041" y="4424797"/>
              <a:ext cx="620082" cy="523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5" name="Прямоугольник 74"/>
          <p:cNvSpPr/>
          <p:nvPr/>
        </p:nvSpPr>
        <p:spPr>
          <a:xfrm>
            <a:off x="7072330" y="3415729"/>
            <a:ext cx="207167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БС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=1,5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800" dirty="0"/>
          </a:p>
        </p:txBody>
      </p:sp>
      <p:grpSp>
        <p:nvGrpSpPr>
          <p:cNvPr id="80" name="Группа 203"/>
          <p:cNvGrpSpPr/>
          <p:nvPr/>
        </p:nvGrpSpPr>
        <p:grpSpPr>
          <a:xfrm>
            <a:off x="8738264" y="0"/>
            <a:ext cx="620082" cy="948215"/>
            <a:chOff x="5200041" y="4000504"/>
            <a:chExt cx="620082" cy="948215"/>
          </a:xfrm>
        </p:grpSpPr>
        <p:sp>
          <p:nvSpPr>
            <p:cNvPr id="81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432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Text Box 10"/>
            <p:cNvSpPr txBox="1">
              <a:spLocks noChangeArrowheads="1"/>
            </p:cNvSpPr>
            <p:nvPr/>
          </p:nvSpPr>
          <p:spPr bwMode="auto">
            <a:xfrm>
              <a:off x="5246652" y="4000504"/>
              <a:ext cx="396918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83" name="Text Box 11"/>
            <p:cNvSpPr txBox="1">
              <a:spLocks noChangeArrowheads="1"/>
            </p:cNvSpPr>
            <p:nvPr/>
          </p:nvSpPr>
          <p:spPr bwMode="auto">
            <a:xfrm>
              <a:off x="5200041" y="4424797"/>
              <a:ext cx="620082" cy="523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4" name="Прямоугольник 83"/>
          <p:cNvSpPr/>
          <p:nvPr/>
        </p:nvSpPr>
        <p:spPr>
          <a:xfrm>
            <a:off x="0" y="3763524"/>
            <a:ext cx="4572000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Найду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=2,4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+1,5=3,9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600" i="1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2263156" y="3780476"/>
            <a:ext cx="1022960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3477570" y="3851914"/>
            <a:ext cx="357190" cy="324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 Box 7"/>
          <p:cNvSpPr txBox="1">
            <a:spLocks noChangeArrowheads="1"/>
          </p:cNvSpPr>
          <p:nvPr/>
        </p:nvSpPr>
        <p:spPr bwMode="auto">
          <a:xfrm>
            <a:off x="537182" y="1751636"/>
            <a:ext cx="714380" cy="58949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10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0" y="4286256"/>
            <a:ext cx="6000760" cy="646331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 Найду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l-GR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39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2646372" y="4357694"/>
            <a:ext cx="1785950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4772026" y="4349122"/>
            <a:ext cx="428628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0" y="4929198"/>
            <a:ext cx="6000760" cy="646331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 Найду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БС</a:t>
            </a:r>
            <a:r>
              <a:rPr lang="el-GR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2345992" y="5003494"/>
            <a:ext cx="1785950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4297678" y="5026354"/>
            <a:ext cx="488636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 Box 7"/>
          <p:cNvSpPr txBox="1">
            <a:spLocks noChangeArrowheads="1"/>
          </p:cNvSpPr>
          <p:nvPr/>
        </p:nvSpPr>
        <p:spPr bwMode="auto">
          <a:xfrm>
            <a:off x="3463282" y="3343274"/>
            <a:ext cx="714380" cy="58949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15В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5" name="Группа 42"/>
          <p:cNvGrpSpPr/>
          <p:nvPr/>
        </p:nvGrpSpPr>
        <p:grpSpPr>
          <a:xfrm>
            <a:off x="6143636" y="4869730"/>
            <a:ext cx="1501805" cy="1307215"/>
            <a:chOff x="11875" y="3633953"/>
            <a:chExt cx="1287491" cy="1307215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11875" y="3907234"/>
              <a:ext cx="41804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I</a:t>
              </a:r>
              <a:r>
                <a:rPr lang="ru-RU" sz="1600" b="1" dirty="0" smtClean="0">
                  <a:latin typeface="Times New Roman" pitchFamily="18" charset="0"/>
                  <a:sym typeface="Symbol" pitchFamily="18" charset="2"/>
                </a:rPr>
                <a:t>4</a:t>
              </a:r>
              <a:endParaRPr lang="ru-RU" sz="4000" dirty="0"/>
            </a:p>
          </p:txBody>
        </p:sp>
        <p:sp>
          <p:nvSpPr>
            <p:cNvPr id="97" name="Text Box 10"/>
            <p:cNvSpPr txBox="1">
              <a:spLocks noChangeArrowheads="1"/>
            </p:cNvSpPr>
            <p:nvPr/>
          </p:nvSpPr>
          <p:spPr bwMode="auto">
            <a:xfrm>
              <a:off x="711529" y="3633953"/>
              <a:ext cx="586458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Text Box 11"/>
            <p:cNvSpPr txBox="1">
              <a:spLocks noChangeArrowheads="1"/>
            </p:cNvSpPr>
            <p:nvPr/>
          </p:nvSpPr>
          <p:spPr bwMode="auto">
            <a:xfrm>
              <a:off x="739201" y="4326649"/>
              <a:ext cx="560165" cy="614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Rectangle 1"/>
            <p:cNvSpPr>
              <a:spLocks noChangeArrowheads="1"/>
            </p:cNvSpPr>
            <p:nvPr/>
          </p:nvSpPr>
          <p:spPr bwMode="auto">
            <a:xfrm>
              <a:off x="280496" y="4027859"/>
              <a:ext cx="3593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kumimoji="0" lang="ru-RU" sz="2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0" name="Line 6"/>
            <p:cNvSpPr>
              <a:spLocks noChangeShapeType="1"/>
            </p:cNvSpPr>
            <p:nvPr/>
          </p:nvSpPr>
          <p:spPr bwMode="auto">
            <a:xfrm flipH="1">
              <a:off x="683568" y="4254641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2" name="Группа 42"/>
          <p:cNvGrpSpPr/>
          <p:nvPr/>
        </p:nvGrpSpPr>
        <p:grpSpPr>
          <a:xfrm>
            <a:off x="7774803" y="4857760"/>
            <a:ext cx="1320265" cy="1170055"/>
            <a:chOff x="370672" y="3633953"/>
            <a:chExt cx="1320265" cy="1170055"/>
          </a:xfrm>
        </p:grpSpPr>
        <p:sp>
          <p:nvSpPr>
            <p:cNvPr id="103" name="Text Box 10"/>
            <p:cNvSpPr txBox="1">
              <a:spLocks noChangeArrowheads="1"/>
            </p:cNvSpPr>
            <p:nvPr/>
          </p:nvSpPr>
          <p:spPr bwMode="auto">
            <a:xfrm>
              <a:off x="642949" y="3633953"/>
              <a:ext cx="1028339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15В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" name="Text Box 11"/>
            <p:cNvSpPr txBox="1">
              <a:spLocks noChangeArrowheads="1"/>
            </p:cNvSpPr>
            <p:nvPr/>
          </p:nvSpPr>
          <p:spPr bwMode="auto">
            <a:xfrm>
              <a:off x="630706" y="4189489"/>
              <a:ext cx="1060231" cy="614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kumimoji="0" lang="ru-RU" sz="320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Ом</a:t>
              </a:r>
              <a:endParaRPr kumimoji="0" lang="ru-RU" sz="36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Rectangle 1"/>
            <p:cNvSpPr>
              <a:spLocks noChangeArrowheads="1"/>
            </p:cNvSpPr>
            <p:nvPr/>
          </p:nvSpPr>
          <p:spPr bwMode="auto">
            <a:xfrm>
              <a:off x="370672" y="4012474"/>
              <a:ext cx="3593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kumimoji="0" lang="ru-RU" sz="2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6" name="Line 6"/>
            <p:cNvSpPr>
              <a:spLocks noChangeShapeType="1"/>
            </p:cNvSpPr>
            <p:nvPr/>
          </p:nvSpPr>
          <p:spPr bwMode="auto">
            <a:xfrm flipH="1">
              <a:off x="683568" y="4254641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7" name="Прямоугольник 106"/>
          <p:cNvSpPr/>
          <p:nvPr/>
        </p:nvSpPr>
        <p:spPr>
          <a:xfrm>
            <a:off x="6786546" y="4214818"/>
            <a:ext cx="2357454" cy="58477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6. Найду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108" name="Text Box 7"/>
          <p:cNvSpPr txBox="1">
            <a:spLocks noChangeArrowheads="1"/>
          </p:cNvSpPr>
          <p:nvPr/>
        </p:nvSpPr>
        <p:spPr bwMode="auto">
          <a:xfrm>
            <a:off x="2963216" y="1483029"/>
            <a:ext cx="631512" cy="5172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2,5А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Text Box 7"/>
          <p:cNvSpPr txBox="1">
            <a:spLocks noChangeArrowheads="1"/>
          </p:cNvSpPr>
          <p:nvPr/>
        </p:nvSpPr>
        <p:spPr bwMode="auto">
          <a:xfrm>
            <a:off x="3023224" y="2257416"/>
            <a:ext cx="631512" cy="5172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5А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Rectangle 46"/>
          <p:cNvSpPr>
            <a:spLocks noChangeArrowheads="1"/>
          </p:cNvSpPr>
          <p:nvPr/>
        </p:nvSpPr>
        <p:spPr bwMode="auto">
          <a:xfrm>
            <a:off x="4857752" y="1038509"/>
            <a:ext cx="857256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1,25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1" name="Rectangle 46"/>
          <p:cNvSpPr>
            <a:spLocks noChangeArrowheads="1"/>
          </p:cNvSpPr>
          <p:nvPr/>
        </p:nvSpPr>
        <p:spPr bwMode="auto">
          <a:xfrm>
            <a:off x="4214810" y="3214686"/>
            <a:ext cx="857256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1,25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0" y="5652150"/>
            <a:ext cx="2143108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7. Найду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2143108" y="5580712"/>
            <a:ext cx="3687663" cy="58477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baseline="-25000" dirty="0" smtClean="0">
                <a:solidFill>
                  <a:srgbClr val="2D4D1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37,5Вт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4357686" y="5617860"/>
            <a:ext cx="714380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0" y="6286520"/>
            <a:ext cx="8358214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Ответ: Общее напряжение …В, а мощность на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…Вт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2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8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9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4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4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4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2" dur="20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3" dur="100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33" grpId="0" animBg="1"/>
      <p:bldP spid="34" grpId="0" animBg="1"/>
      <p:bldP spid="35" grpId="0"/>
      <p:bldP spid="36" grpId="0"/>
      <p:bldP spid="41" grpId="0" animBg="1"/>
      <p:bldP spid="42" grpId="0" animBg="1"/>
      <p:bldP spid="47" grpId="0"/>
      <p:bldP spid="70" grpId="0"/>
      <p:bldP spid="75" grpId="0" animBg="1"/>
      <p:bldP spid="84" grpId="0" animBg="1"/>
      <p:bldP spid="85" grpId="0" animBg="1"/>
      <p:bldP spid="86" grpId="0" animBg="1"/>
      <p:bldP spid="87" grpId="0"/>
      <p:bldP spid="87" grpId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/>
      <p:bldP spid="107" grpId="0" animBg="1"/>
      <p:bldP spid="108" grpId="0"/>
      <p:bldP spid="109" grpId="0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785794"/>
            <a:ext cx="8786842" cy="4857784"/>
            <a:chOff x="3428992" y="1714488"/>
            <a:chExt cx="5007472" cy="3000396"/>
          </a:xfrm>
        </p:grpSpPr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428992" y="1714488"/>
              <a:ext cx="5007472" cy="3000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>
              <a:off x="4929190" y="3161177"/>
              <a:ext cx="857256" cy="0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714348" y="2214554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1472" y="264318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3174" y="264318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6578" y="2500306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36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-285784" y="3071810"/>
            <a:ext cx="857256" cy="1588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-116408" y="2315030"/>
            <a:ext cx="857224" cy="1588"/>
          </a:xfrm>
          <a:prstGeom prst="straightConnector1">
            <a:avLst/>
          </a:prstGeom>
          <a:ln w="44450">
            <a:solidFill>
              <a:srgbClr val="0014AC"/>
            </a:solidFill>
            <a:tailEnd type="arrow"/>
          </a:ln>
          <a:scene3d>
            <a:camera prst="orthographicFront">
              <a:rot lat="30000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285852" y="3143248"/>
            <a:ext cx="571504" cy="1588"/>
          </a:xfrm>
          <a:prstGeom prst="straightConnector1">
            <a:avLst/>
          </a:prstGeom>
          <a:ln w="47625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05572" y="1398533"/>
            <a:ext cx="135732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800" b="1" dirty="0"/>
              <a:t>R</a:t>
            </a:r>
            <a:r>
              <a:rPr lang="en-US" sz="2800" b="1" baseline="-25000" dirty="0"/>
              <a:t>4</a:t>
            </a:r>
            <a:r>
              <a:rPr lang="ru-RU" sz="2800" b="1" dirty="0" smtClean="0"/>
              <a:t>= 6</a:t>
            </a:r>
            <a:endParaRPr lang="ru-RU" sz="2800" strike="sngStrik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91358" y="3133285"/>
            <a:ext cx="150019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800" b="1" dirty="0" smtClean="0"/>
              <a:t>R</a:t>
            </a:r>
            <a:r>
              <a:rPr lang="ru-RU" sz="2800" b="1" baseline="-25000" dirty="0" smtClean="0"/>
              <a:t>5</a:t>
            </a:r>
            <a:r>
              <a:rPr lang="ru-RU" sz="2800" b="1" dirty="0" smtClean="0"/>
              <a:t>= 12</a:t>
            </a:r>
            <a:endParaRPr lang="ru-RU" sz="2800" strike="sngStrik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43768" y="2311461"/>
            <a:ext cx="150019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</a:t>
            </a:r>
            <a:r>
              <a:rPr lang="en-US" sz="2800" b="1" dirty="0" smtClean="0"/>
              <a:t>R</a:t>
            </a:r>
            <a:r>
              <a:rPr lang="ru-RU" sz="2800" b="1" baseline="-25000" dirty="0" smtClean="0"/>
              <a:t>6</a:t>
            </a:r>
            <a:r>
              <a:rPr lang="ru-RU" sz="2800" b="1" dirty="0" smtClean="0"/>
              <a:t>= 5</a:t>
            </a:r>
            <a:endParaRPr lang="ru-RU" sz="2800" strike="sngStrike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2857488" y="3357562"/>
            <a:ext cx="1143008" cy="1588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214414" y="328612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baseline="-25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strike="sngStrike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406" y="321468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strike="sngStrike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904" y="1075058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strike="sngStrike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406" y="447741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strike="sngStrike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13260" y="3412870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strike="sngStrike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35798" y="396464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strike="sngStrike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57620" y="1785926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baseline="-250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strike="sngStrike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7557406" y="3451956"/>
            <a:ext cx="1000132" cy="1588"/>
          </a:xfrm>
          <a:prstGeom prst="straightConnector1">
            <a:avLst/>
          </a:prstGeom>
          <a:ln w="444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193192" y="338734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strike="sngStrike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3929058" y="2570156"/>
            <a:ext cx="571504" cy="1588"/>
          </a:xfrm>
          <a:prstGeom prst="straightConnector1">
            <a:avLst/>
          </a:prstGeom>
          <a:ln w="44450">
            <a:solidFill>
              <a:srgbClr val="0014AC"/>
            </a:solidFill>
            <a:tailEnd type="arrow"/>
          </a:ln>
          <a:scene3d>
            <a:camera prst="orthographicFront">
              <a:rot lat="30000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-134942" y="4346216"/>
            <a:ext cx="867792" cy="6378"/>
          </a:xfrm>
          <a:prstGeom prst="straightConnector1">
            <a:avLst/>
          </a:prstGeom>
          <a:ln w="44450">
            <a:solidFill>
              <a:srgbClr val="0014AC"/>
            </a:solidFill>
            <a:tailEnd type="arrow"/>
          </a:ln>
          <a:scene3d>
            <a:camera prst="orthographicFront">
              <a:rot lat="30000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4000496" y="3927478"/>
            <a:ext cx="571504" cy="1588"/>
          </a:xfrm>
          <a:prstGeom prst="straightConnector1">
            <a:avLst/>
          </a:prstGeom>
          <a:ln w="44450">
            <a:solidFill>
              <a:srgbClr val="0014AC"/>
            </a:solidFill>
            <a:tailEnd type="arrow"/>
          </a:ln>
          <a:scene3d>
            <a:camera prst="orthographicFront">
              <a:rot lat="30000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579" name="Group 3"/>
          <p:cNvGrpSpPr>
            <a:grpSpLocks/>
          </p:cNvGrpSpPr>
          <p:nvPr/>
        </p:nvGrpSpPr>
        <p:grpSpPr bwMode="auto">
          <a:xfrm>
            <a:off x="4500840" y="2616553"/>
            <a:ext cx="2143140" cy="741009"/>
            <a:chOff x="3592" y="4924"/>
            <a:chExt cx="1174" cy="530"/>
          </a:xfrm>
        </p:grpSpPr>
        <p:grpSp>
          <p:nvGrpSpPr>
            <p:cNvPr id="24580" name="Group 4"/>
            <p:cNvGrpSpPr>
              <a:grpSpLocks/>
            </p:cNvGrpSpPr>
            <p:nvPr/>
          </p:nvGrpSpPr>
          <p:grpSpPr bwMode="auto">
            <a:xfrm>
              <a:off x="3929" y="4924"/>
              <a:ext cx="630" cy="530"/>
              <a:chOff x="9711" y="4873"/>
              <a:chExt cx="599" cy="530"/>
            </a:xfrm>
          </p:grpSpPr>
          <p:sp>
            <p:nvSpPr>
              <p:cNvPr id="24581" name="Text Box 5"/>
              <p:cNvSpPr txBox="1">
                <a:spLocks noChangeArrowheads="1"/>
              </p:cNvSpPr>
              <p:nvPr/>
            </p:nvSpPr>
            <p:spPr bwMode="auto">
              <a:xfrm>
                <a:off x="9711" y="4873"/>
                <a:ext cx="59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V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4582" name="Oval 6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28575">
                <a:solidFill>
                  <a:srgbClr val="365D2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4583" name="Line 7"/>
            <p:cNvSpPr>
              <a:spLocks noChangeShapeType="1"/>
            </p:cNvSpPr>
            <p:nvPr/>
          </p:nvSpPr>
          <p:spPr bwMode="auto">
            <a:xfrm>
              <a:off x="4366" y="5143"/>
              <a:ext cx="400" cy="0"/>
            </a:xfrm>
            <a:prstGeom prst="line">
              <a:avLst/>
            </a:prstGeom>
            <a:noFill/>
            <a:ln w="28575">
              <a:solidFill>
                <a:srgbClr val="365D2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84" name="Line 8"/>
            <p:cNvSpPr>
              <a:spLocks noChangeShapeType="1"/>
            </p:cNvSpPr>
            <p:nvPr/>
          </p:nvSpPr>
          <p:spPr bwMode="auto">
            <a:xfrm>
              <a:off x="3592" y="5144"/>
              <a:ext cx="399" cy="0"/>
            </a:xfrm>
            <a:prstGeom prst="line">
              <a:avLst/>
            </a:prstGeom>
            <a:noFill/>
            <a:ln w="28575">
              <a:solidFill>
                <a:srgbClr val="365D2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4585" name="Group 9"/>
          <p:cNvGrpSpPr>
            <a:grpSpLocks/>
          </p:cNvGrpSpPr>
          <p:nvPr/>
        </p:nvGrpSpPr>
        <p:grpSpPr bwMode="auto">
          <a:xfrm rot="10800000">
            <a:off x="6643702" y="3194533"/>
            <a:ext cx="2041614" cy="1394570"/>
            <a:chOff x="9377" y="4873"/>
            <a:chExt cx="1130" cy="760"/>
          </a:xfrm>
        </p:grpSpPr>
        <p:grpSp>
          <p:nvGrpSpPr>
            <p:cNvPr id="24586" name="Group 10"/>
            <p:cNvGrpSpPr>
              <a:grpSpLocks/>
            </p:cNvGrpSpPr>
            <p:nvPr/>
          </p:nvGrpSpPr>
          <p:grpSpPr bwMode="auto">
            <a:xfrm>
              <a:off x="9711" y="4873"/>
              <a:ext cx="599" cy="530"/>
              <a:chOff x="9711" y="4873"/>
              <a:chExt cx="599" cy="530"/>
            </a:xfrm>
          </p:grpSpPr>
          <p:sp>
            <p:nvSpPr>
              <p:cNvPr id="24587" name="Text Box 11"/>
              <p:cNvSpPr txBox="1">
                <a:spLocks noChangeArrowheads="1"/>
              </p:cNvSpPr>
              <p:nvPr/>
            </p:nvSpPr>
            <p:spPr bwMode="auto">
              <a:xfrm>
                <a:off x="9711" y="4873"/>
                <a:ext cx="59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V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4588" name="Oval 12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28575">
                <a:solidFill>
                  <a:srgbClr val="365D2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4589" name="Line 13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28575">
              <a:solidFill>
                <a:srgbClr val="365D2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90" name="Line 14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28575">
              <a:solidFill>
                <a:srgbClr val="365D2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91" name="Line 15"/>
            <p:cNvSpPr>
              <a:spLocks noChangeShapeType="1"/>
            </p:cNvSpPr>
            <p:nvPr/>
          </p:nvSpPr>
          <p:spPr bwMode="auto">
            <a:xfrm>
              <a:off x="9377" y="5091"/>
              <a:ext cx="0" cy="542"/>
            </a:xfrm>
            <a:prstGeom prst="line">
              <a:avLst/>
            </a:prstGeom>
            <a:noFill/>
            <a:ln w="28575">
              <a:solidFill>
                <a:srgbClr val="365D2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592" name="Line 16"/>
            <p:cNvSpPr>
              <a:spLocks noChangeShapeType="1"/>
            </p:cNvSpPr>
            <p:nvPr/>
          </p:nvSpPr>
          <p:spPr bwMode="auto">
            <a:xfrm>
              <a:off x="10495" y="5091"/>
              <a:ext cx="0" cy="542"/>
            </a:xfrm>
            <a:prstGeom prst="line">
              <a:avLst/>
            </a:prstGeom>
            <a:noFill/>
            <a:ln w="28575">
              <a:solidFill>
                <a:srgbClr val="365D2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300710" y="3253087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=3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strike="sngStrik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414002" y="3429000"/>
            <a:ext cx="982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=3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strike="sngStrik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107646" y="2681583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12В</a:t>
            </a:r>
            <a:endParaRPr lang="ru-RU" sz="2400" strike="sngStrike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228825" y="3951387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15В</a:t>
            </a:r>
            <a:endParaRPr lang="ru-RU" sz="2400" strike="sngStrike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75184" y="1038509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</a:rPr>
              <a:t> </a:t>
            </a:r>
            <a:r>
              <a:rPr lang="ru-RU" sz="2000" b="1" dirty="0" smtClean="0">
                <a:solidFill>
                  <a:srgbClr val="0014AC"/>
                </a:solidFill>
              </a:rPr>
              <a:t>=1,8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strike="sngStrike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482237" y="3268195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</a:rPr>
              <a:t> </a:t>
            </a:r>
            <a:r>
              <a:rPr lang="ru-RU" sz="2000" b="1" dirty="0" smtClean="0">
                <a:solidFill>
                  <a:srgbClr val="0014AC"/>
                </a:solidFill>
              </a:rPr>
              <a:t>=0,9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strike="sngStrike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51006" y="4476763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</a:rPr>
              <a:t> </a:t>
            </a:r>
            <a:r>
              <a:rPr lang="ru-RU" sz="2000" b="1" dirty="0" smtClean="0">
                <a:solidFill>
                  <a:srgbClr val="0014AC"/>
                </a:solidFill>
              </a:rPr>
              <a:t>=0,3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strike="sngStrike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286248" y="3964646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</a:rPr>
              <a:t> </a:t>
            </a:r>
            <a:r>
              <a:rPr lang="ru-RU" sz="2000" b="1" dirty="0" smtClean="0">
                <a:solidFill>
                  <a:srgbClr val="0014AC"/>
                </a:solidFill>
              </a:rPr>
              <a:t>=1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strike="sngStrike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071934" y="1752889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14AC"/>
                </a:solidFill>
              </a:rPr>
              <a:t> </a:t>
            </a:r>
            <a:r>
              <a:rPr lang="ru-RU" sz="2000" b="1" dirty="0" smtClean="0">
                <a:solidFill>
                  <a:srgbClr val="0014AC"/>
                </a:solidFill>
              </a:rPr>
              <a:t>=2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strike="sngStrike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909614" y="2688152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4" name="Прямая со стрелкой 73"/>
          <p:cNvCxnSpPr/>
          <p:nvPr/>
        </p:nvCxnSpPr>
        <p:spPr>
          <a:xfrm>
            <a:off x="2500298" y="3786190"/>
            <a:ext cx="571504" cy="1588"/>
          </a:xfrm>
          <a:prstGeom prst="straightConnector1">
            <a:avLst/>
          </a:prstGeom>
          <a:ln w="44450">
            <a:solidFill>
              <a:srgbClr val="0014AC"/>
            </a:solidFill>
            <a:tailEnd type="arrow"/>
          </a:ln>
          <a:scene3d>
            <a:camera prst="orthographicFront">
              <a:rot lat="30000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2481796" y="2424414"/>
            <a:ext cx="571504" cy="1588"/>
          </a:xfrm>
          <a:prstGeom prst="straightConnector1">
            <a:avLst/>
          </a:prstGeom>
          <a:ln w="44450">
            <a:solidFill>
              <a:srgbClr val="0014AC"/>
            </a:solidFill>
            <a:tailEnd type="arrow"/>
          </a:ln>
          <a:scene3d>
            <a:camera prst="orthographicFront">
              <a:rot lat="30000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>
            <a:off x="6440866" y="2686564"/>
            <a:ext cx="571504" cy="1588"/>
          </a:xfrm>
          <a:prstGeom prst="straightConnector1">
            <a:avLst/>
          </a:prstGeom>
          <a:ln w="44450">
            <a:solidFill>
              <a:srgbClr val="0014AC"/>
            </a:solidFill>
            <a:tailEnd type="arrow"/>
          </a:ln>
          <a:scene3d>
            <a:camera prst="orthographicFront">
              <a:rot lat="30000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>
            <a:off x="6440866" y="3628324"/>
            <a:ext cx="571504" cy="1588"/>
          </a:xfrm>
          <a:prstGeom prst="straightConnector1">
            <a:avLst/>
          </a:prstGeom>
          <a:ln w="44450">
            <a:solidFill>
              <a:srgbClr val="0014AC"/>
            </a:solidFill>
            <a:tailEnd type="arrow"/>
          </a:ln>
          <a:scene3d>
            <a:camera prst="orthographicFront">
              <a:rot lat="30000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7358050" y="-23178"/>
            <a:ext cx="1785950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=36 В</a:t>
            </a:r>
            <a:endParaRPr lang="ru-RU" sz="2800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4616142" y="2330134"/>
            <a:ext cx="357190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1255636" y="1946731"/>
            <a:ext cx="856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9В</a:t>
            </a:r>
            <a:endParaRPr lang="ru-RU" sz="2400" strike="sngStrike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4" name="Group 3"/>
          <p:cNvGrpSpPr>
            <a:grpSpLocks/>
          </p:cNvGrpSpPr>
          <p:nvPr/>
        </p:nvGrpSpPr>
        <p:grpSpPr bwMode="auto">
          <a:xfrm>
            <a:off x="623591" y="1874459"/>
            <a:ext cx="1928826" cy="741009"/>
            <a:chOff x="3592" y="4924"/>
            <a:chExt cx="1174" cy="530"/>
          </a:xfrm>
        </p:grpSpPr>
        <p:grpSp>
          <p:nvGrpSpPr>
            <p:cNvPr id="45" name="Group 4"/>
            <p:cNvGrpSpPr>
              <a:grpSpLocks/>
            </p:cNvGrpSpPr>
            <p:nvPr/>
          </p:nvGrpSpPr>
          <p:grpSpPr bwMode="auto">
            <a:xfrm>
              <a:off x="3929" y="4924"/>
              <a:ext cx="630" cy="530"/>
              <a:chOff x="9711" y="4873"/>
              <a:chExt cx="599" cy="530"/>
            </a:xfrm>
          </p:grpSpPr>
          <p:sp>
            <p:nvSpPr>
              <p:cNvPr id="48" name="Text Box 5"/>
              <p:cNvSpPr txBox="1">
                <a:spLocks noChangeArrowheads="1"/>
              </p:cNvSpPr>
              <p:nvPr/>
            </p:nvSpPr>
            <p:spPr bwMode="auto">
              <a:xfrm>
                <a:off x="9711" y="4873"/>
                <a:ext cx="59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V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9" name="Oval 6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28575">
                <a:solidFill>
                  <a:srgbClr val="365D2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46" name="Line 7"/>
            <p:cNvSpPr>
              <a:spLocks noChangeShapeType="1"/>
            </p:cNvSpPr>
            <p:nvPr/>
          </p:nvSpPr>
          <p:spPr bwMode="auto">
            <a:xfrm>
              <a:off x="4366" y="5143"/>
              <a:ext cx="400" cy="0"/>
            </a:xfrm>
            <a:prstGeom prst="line">
              <a:avLst/>
            </a:prstGeom>
            <a:noFill/>
            <a:ln w="28575">
              <a:solidFill>
                <a:srgbClr val="365D2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Line 8"/>
            <p:cNvSpPr>
              <a:spLocks noChangeShapeType="1"/>
            </p:cNvSpPr>
            <p:nvPr/>
          </p:nvSpPr>
          <p:spPr bwMode="auto">
            <a:xfrm>
              <a:off x="3592" y="5144"/>
              <a:ext cx="399" cy="0"/>
            </a:xfrm>
            <a:prstGeom prst="line">
              <a:avLst/>
            </a:prstGeom>
            <a:noFill/>
            <a:ln w="28575">
              <a:solidFill>
                <a:srgbClr val="365D2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0" name="Прямоугольник 79"/>
          <p:cNvSpPr/>
          <p:nvPr/>
        </p:nvSpPr>
        <p:spPr>
          <a:xfrm>
            <a:off x="4786314" y="2989922"/>
            <a:ext cx="35719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1000100" y="4857760"/>
            <a:ext cx="1571636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5000628" y="4286256"/>
            <a:ext cx="1928826" cy="1143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7" name="Группа 96"/>
          <p:cNvGrpSpPr/>
          <p:nvPr/>
        </p:nvGrpSpPr>
        <p:grpSpPr>
          <a:xfrm>
            <a:off x="57758" y="682116"/>
            <a:ext cx="8302044" cy="2518922"/>
            <a:chOff x="57758" y="682116"/>
            <a:chExt cx="8302044" cy="2518922"/>
          </a:xfrm>
        </p:grpSpPr>
        <p:cxnSp>
          <p:nvCxnSpPr>
            <p:cNvPr id="91" name="Прямая соединительная линия 90"/>
            <p:cNvCxnSpPr/>
            <p:nvPr/>
          </p:nvCxnSpPr>
          <p:spPr>
            <a:xfrm rot="10800000">
              <a:off x="68240" y="717038"/>
              <a:ext cx="1588" cy="2484000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/>
          </p:nvCxnSpPr>
          <p:spPr>
            <a:xfrm rot="10800000">
              <a:off x="57758" y="712770"/>
              <a:ext cx="8286808" cy="1587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>
            <a:xfrm rot="10800000">
              <a:off x="8358214" y="682116"/>
              <a:ext cx="1588" cy="2448000"/>
            </a:xfrm>
            <a:prstGeom prst="line">
              <a:avLst/>
            </a:prstGeom>
            <a:ln w="381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Овал 87"/>
          <p:cNvSpPr/>
          <p:nvPr/>
        </p:nvSpPr>
        <p:spPr>
          <a:xfrm>
            <a:off x="5000628" y="428604"/>
            <a:ext cx="714380" cy="642942"/>
          </a:xfrm>
          <a:prstGeom prst="ellipse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TextBox 88"/>
          <p:cNvSpPr txBox="1"/>
          <p:nvPr/>
        </p:nvSpPr>
        <p:spPr>
          <a:xfrm>
            <a:off x="4986980" y="500042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36В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019800"/>
            <a:ext cx="9144000" cy="838200"/>
          </a:xfrm>
          <a:noFill/>
        </p:spPr>
        <p:txBody>
          <a:bodyPr>
            <a:normAutofit fontScale="90000"/>
          </a:bodyPr>
          <a:lstStyle/>
          <a:p>
            <a:r>
              <a:rPr lang="ru-RU" sz="2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Определить общее сопротивление цепи и </a:t>
            </a:r>
            <a:r>
              <a:rPr lang="ru-RU" sz="2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мощность,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потребляемую </a:t>
            </a:r>
            <a:r>
              <a:rPr lang="en-US" sz="2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cap="none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если  общее напряжение </a:t>
            </a:r>
            <a:r>
              <a:rPr lang="ru-RU" sz="28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36В.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357422" y="4508536"/>
            <a:ext cx="20002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=3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800" strike="sngStrike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238908" y="4521558"/>
            <a:ext cx="200026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СД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4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800" strike="sngStrike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572396" y="4508536"/>
            <a:ext cx="2000264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=12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800" strike="sngStrike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 flipH="1">
            <a:off x="4000496" y="4572008"/>
            <a:ext cx="4138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+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 flipH="1">
            <a:off x="6000760" y="4572008"/>
            <a:ext cx="4138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+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320172" y="4486922"/>
            <a:ext cx="127818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5</a:t>
            </a:r>
            <a:endParaRPr lang="ru-RU" sz="2800" strike="sngStrik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 flipH="1">
            <a:off x="7358082" y="4572008"/>
            <a:ext cx="4138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=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0" y="0"/>
            <a:ext cx="3214677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Вариант№2 з№2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9" name="Группа 98"/>
          <p:cNvGrpSpPr/>
          <p:nvPr/>
        </p:nvGrpSpPr>
        <p:grpSpPr>
          <a:xfrm>
            <a:off x="2836605" y="714356"/>
            <a:ext cx="1306767" cy="941133"/>
            <a:chOff x="4357686" y="4488131"/>
            <a:chExt cx="1306767" cy="941133"/>
          </a:xfrm>
        </p:grpSpPr>
        <p:sp>
          <p:nvSpPr>
            <p:cNvPr id="100" name="Прямоугольник 99"/>
            <p:cNvSpPr/>
            <p:nvPr/>
          </p:nvSpPr>
          <p:spPr>
            <a:xfrm>
              <a:off x="4357686" y="4634024"/>
              <a:ext cx="6270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I</a:t>
              </a:r>
              <a:r>
                <a:rPr lang="ru-RU" sz="2000" b="1" dirty="0" smtClean="0">
                  <a:latin typeface="Times New Roman" pitchFamily="18" charset="0"/>
                  <a:sym typeface="Symbol" pitchFamily="18" charset="2"/>
                </a:rPr>
                <a:t>0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=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  <p:sp>
          <p:nvSpPr>
            <p:cNvPr id="101" name="Text Box 10"/>
            <p:cNvSpPr txBox="1">
              <a:spLocks noChangeArrowheads="1"/>
            </p:cNvSpPr>
            <p:nvPr/>
          </p:nvSpPr>
          <p:spPr bwMode="auto">
            <a:xfrm>
              <a:off x="5000628" y="4488131"/>
              <a:ext cx="663825" cy="512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b="1" dirty="0" smtClean="0">
                  <a:solidFill>
                    <a:srgbClr val="006600"/>
                  </a:solidFill>
                  <a:latin typeface="Times New Roman" pitchFamily="18" charset="0"/>
                  <a:sym typeface="Symbol" pitchFamily="18" charset="2"/>
                </a:rPr>
                <a:t>0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Text Box 11"/>
            <p:cNvSpPr txBox="1">
              <a:spLocks noChangeArrowheads="1"/>
            </p:cNvSpPr>
            <p:nvPr/>
          </p:nvSpPr>
          <p:spPr bwMode="auto">
            <a:xfrm>
              <a:off x="4988565" y="4929198"/>
              <a:ext cx="583567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1600" b="1" dirty="0" smtClean="0">
                  <a:latin typeface="Times New Roman" pitchFamily="18" charset="0"/>
                  <a:sym typeface="Symbol" pitchFamily="18" charset="2"/>
                </a:rPr>
                <a:t>0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" name="Line 6"/>
            <p:cNvSpPr>
              <a:spLocks noChangeShapeType="1"/>
            </p:cNvSpPr>
            <p:nvPr/>
          </p:nvSpPr>
          <p:spPr bwMode="auto">
            <a:xfrm flipH="1">
              <a:off x="5006682" y="4988761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4" name="Прямоугольник 103"/>
          <p:cNvSpPr/>
          <p:nvPr/>
        </p:nvSpPr>
        <p:spPr>
          <a:xfrm>
            <a:off x="-32" y="5130241"/>
            <a:ext cx="2696572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АВ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АВ </a:t>
            </a:r>
            <a:endParaRPr lang="ru-RU" sz="3200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2571736" y="5143512"/>
            <a:ext cx="1069524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dirty="0"/>
          </a:p>
        </p:txBody>
      </p:sp>
      <p:grpSp>
        <p:nvGrpSpPr>
          <p:cNvPr id="106" name="Группа 105"/>
          <p:cNvGrpSpPr/>
          <p:nvPr/>
        </p:nvGrpSpPr>
        <p:grpSpPr>
          <a:xfrm>
            <a:off x="3836737" y="5072074"/>
            <a:ext cx="1306767" cy="941133"/>
            <a:chOff x="4357686" y="4488131"/>
            <a:chExt cx="1306767" cy="941133"/>
          </a:xfrm>
        </p:grpSpPr>
        <p:sp>
          <p:nvSpPr>
            <p:cNvPr id="107" name="Прямоугольник 106"/>
            <p:cNvSpPr/>
            <p:nvPr/>
          </p:nvSpPr>
          <p:spPr>
            <a:xfrm>
              <a:off x="4357686" y="4634024"/>
              <a:ext cx="6270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I</a:t>
              </a:r>
              <a:r>
                <a:rPr lang="ru-RU" sz="2000" b="1" dirty="0" smtClean="0">
                  <a:latin typeface="Times New Roman" pitchFamily="18" charset="0"/>
                  <a:sym typeface="Symbol" pitchFamily="18" charset="2"/>
                </a:rPr>
                <a:t>1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=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  <p:sp>
          <p:nvSpPr>
            <p:cNvPr id="108" name="Text Box 10"/>
            <p:cNvSpPr txBox="1">
              <a:spLocks noChangeArrowheads="1"/>
            </p:cNvSpPr>
            <p:nvPr/>
          </p:nvSpPr>
          <p:spPr bwMode="auto">
            <a:xfrm>
              <a:off x="5000628" y="4488131"/>
              <a:ext cx="663825" cy="512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b="1" dirty="0" smtClean="0">
                  <a:solidFill>
                    <a:srgbClr val="006600"/>
                  </a:solidFill>
                  <a:latin typeface="Times New Roman" pitchFamily="18" charset="0"/>
                  <a:sym typeface="Symbol" pitchFamily="18" charset="2"/>
                </a:rPr>
                <a:t>1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" name="Text Box 11"/>
            <p:cNvSpPr txBox="1">
              <a:spLocks noChangeArrowheads="1"/>
            </p:cNvSpPr>
            <p:nvPr/>
          </p:nvSpPr>
          <p:spPr bwMode="auto">
            <a:xfrm>
              <a:off x="4988565" y="4929198"/>
              <a:ext cx="583567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1600" b="1" dirty="0" smtClean="0">
                  <a:latin typeface="Times New Roman" pitchFamily="18" charset="0"/>
                  <a:sym typeface="Symbol" pitchFamily="18" charset="2"/>
                </a:rPr>
                <a:t>1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0" name="Line 6"/>
            <p:cNvSpPr>
              <a:spLocks noChangeShapeType="1"/>
            </p:cNvSpPr>
            <p:nvPr/>
          </p:nvSpPr>
          <p:spPr bwMode="auto">
            <a:xfrm flipH="1">
              <a:off x="5006682" y="4988761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1" name="Прямоугольник 110"/>
          <p:cNvSpPr/>
          <p:nvPr/>
        </p:nvSpPr>
        <p:spPr>
          <a:xfrm>
            <a:off x="2786050" y="785794"/>
            <a:ext cx="1428760" cy="7858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/>
        </p:nvSpPr>
        <p:spPr>
          <a:xfrm>
            <a:off x="3786182" y="5143512"/>
            <a:ext cx="1428760" cy="7858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000"/>
                            </p:stCondLst>
                            <p:childTnLst>
                              <p:par>
                                <p:cTn id="7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10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100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32 -0.30435 L 1.66667E-6 8.32562E-8 " pathEditMode="relative" rAng="0" ptsTypes="AA">
                                      <p:cBhvr>
                                        <p:cTn id="11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6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6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6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2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24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5" dur="20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6" dur="100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000"/>
                            </p:stCondLst>
                            <p:childTnLst>
                              <p:par>
                                <p:cTn id="2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000"/>
                            </p:stCondLst>
                            <p:childTnLst>
                              <p:par>
                                <p:cTn id="27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20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0" dur="100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2000"/>
                            </p:stCondLst>
                            <p:childTnLst>
                              <p:par>
                                <p:cTn id="282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3316 0 " pathEditMode="relative" ptsTypes="AA">
                                      <p:cBhvr>
                                        <p:cTn id="28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4000"/>
                            </p:stCondLst>
                            <p:childTnLst>
                              <p:par>
                                <p:cTn id="28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9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0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000"/>
                            </p:stCondLst>
                            <p:childTnLst>
                              <p:par>
                                <p:cTn id="302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0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6000"/>
                            </p:stCondLst>
                            <p:childTnLst>
                              <p:par>
                                <p:cTn id="305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0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1" calcmode="lin" valueType="num">
                                      <p:cBhvr override="childStyle">
                                        <p:cTn id="31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4" presetClass="emph" presetSubtype="2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1" calcmode="lin" valueType="num">
                                      <p:cBhvr override="childStyle">
                                        <p:cTn id="31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000"/>
                            </p:stCondLst>
                            <p:childTnLst>
                              <p:par>
                                <p:cTn id="316" presetID="4" presetClass="emph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1" calcmode="lin" valueType="num">
                                      <p:cBhvr override="childStyle">
                                        <p:cTn id="3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4000"/>
                            </p:stCondLst>
                            <p:childTnLst>
                              <p:par>
                                <p:cTn id="319" presetID="4" presetClass="emph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32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4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to="1.1" calcmode="lin" valueType="num">
                                      <p:cBhvr override="childStyle">
                                        <p:cTn id="32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2000"/>
                            </p:stCondLst>
                            <p:childTnLst>
                              <p:par>
                                <p:cTn id="326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1" calcmode="lin" valueType="num">
                                      <p:cBhvr override="childStyle">
                                        <p:cTn id="32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1" calcmode="lin" valueType="num">
                                      <p:cBhvr override="childStyle">
                                        <p:cTn id="331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4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to="1.1" calcmode="lin" valueType="num">
                                      <p:cBhvr override="childStyle">
                                        <p:cTn id="335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21" grpId="0" autoUpdateAnimBg="0"/>
      <p:bldP spid="26" grpId="0"/>
      <p:bldP spid="27" grpId="0"/>
      <p:bldP spid="28" grpId="0"/>
      <p:bldP spid="29" grpId="0"/>
      <p:bldP spid="31" grpId="0"/>
      <p:bldP spid="32" grpId="0"/>
      <p:bldP spid="64" grpId="0"/>
      <p:bldP spid="64" grpId="1"/>
      <p:bldP spid="64" grpId="2"/>
      <p:bldP spid="65" grpId="0"/>
      <p:bldP spid="65" grpId="1"/>
      <p:bldP spid="65" grpId="2"/>
      <p:bldP spid="66" grpId="0"/>
      <p:bldP spid="66" grpId="1"/>
      <p:bldP spid="66" grpId="2"/>
      <p:bldP spid="67" grpId="1"/>
      <p:bldP spid="67" grpId="2"/>
      <p:bldP spid="67" grpId="3"/>
      <p:bldP spid="68" grpId="0"/>
      <p:bldP spid="69" grpId="0"/>
      <p:bldP spid="70" grpId="0"/>
      <p:bldP spid="71" grpId="0"/>
      <p:bldP spid="72" grpId="0"/>
      <p:bldP spid="73" grpId="0"/>
      <p:bldP spid="73" grpId="1"/>
      <p:bldP spid="86" grpId="0" animBg="1"/>
      <p:bldP spid="86" grpId="1" animBg="1"/>
      <p:bldP spid="86" grpId="2" animBg="1"/>
      <p:bldP spid="62" grpId="0"/>
      <p:bldP spid="62" grpId="1"/>
      <p:bldP spid="62" grpId="2"/>
      <p:bldP spid="89" grpId="0"/>
      <p:bldP spid="89" grpId="1"/>
      <p:bldP spid="89" grpId="2"/>
      <p:bldP spid="58" grpId="0" animBg="1"/>
      <p:bldP spid="59" grpId="0" animBg="1"/>
      <p:bldP spid="60" grpId="0" autoUpdateAnimBg="0"/>
      <p:bldP spid="82" grpId="0" animBg="1"/>
      <p:bldP spid="83" grpId="0" animBg="1"/>
      <p:bldP spid="85" grpId="0" animBg="1"/>
      <p:bldP spid="84" grpId="0" animBg="1"/>
      <p:bldP spid="104" grpId="0" animBg="1"/>
      <p:bldP spid="10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9" cstate="print">
            <a:lum bright="-20000" contrast="40000"/>
          </a:blip>
          <a:srcRect l="2895" t="23769" r="58027" b="53564"/>
          <a:stretch>
            <a:fillRect/>
          </a:stretch>
        </p:blipFill>
        <p:spPr bwMode="auto">
          <a:xfrm>
            <a:off x="4211960" y="500042"/>
            <a:ext cx="43924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-500098" y="5715"/>
            <a:ext cx="961256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В2з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Определить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мощность,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потребляемую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третьей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лампой, если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=2А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8680"/>
            <a:ext cx="2699792" cy="95410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вариант2  З№ 3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стр.14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60032" y="2352300"/>
            <a:ext cx="1368152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=60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004048" y="476672"/>
            <a:ext cx="1440160" cy="4286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2000" b="1" i="0" u="none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=30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115444" y="1660241"/>
            <a:ext cx="64294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 flipH="1" flipV="1">
            <a:off x="4473428" y="1397445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4473428" y="1841750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698955" y="1171414"/>
            <a:ext cx="121444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687080" y="2101684"/>
            <a:ext cx="7200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6847037" y="1412403"/>
            <a:ext cx="432000" cy="794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 flipH="1" flipV="1">
            <a:off x="6829037" y="1877217"/>
            <a:ext cx="468000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062452" y="1607989"/>
            <a:ext cx="64294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15950" y="1052736"/>
            <a:ext cx="500066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64288" y="1844824"/>
            <a:ext cx="500066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17"/>
          <p:cNvGrpSpPr/>
          <p:nvPr/>
        </p:nvGrpSpPr>
        <p:grpSpPr>
          <a:xfrm>
            <a:off x="108764" y="1988840"/>
            <a:ext cx="2591028" cy="1035945"/>
            <a:chOff x="343909" y="5214950"/>
            <a:chExt cx="2591028" cy="1035945"/>
          </a:xfrm>
        </p:grpSpPr>
        <p:sp>
          <p:nvSpPr>
            <p:cNvPr id="19" name="Line 6"/>
            <p:cNvSpPr>
              <a:spLocks noChangeShapeType="1"/>
            </p:cNvSpPr>
            <p:nvPr/>
          </p:nvSpPr>
          <p:spPr bwMode="auto">
            <a:xfrm flipH="1">
              <a:off x="428784" y="569890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Line 6"/>
            <p:cNvSpPr>
              <a:spLocks noChangeShapeType="1"/>
            </p:cNvSpPr>
            <p:nvPr/>
          </p:nvSpPr>
          <p:spPr bwMode="auto">
            <a:xfrm flipH="1">
              <a:off x="1428728" y="5715016"/>
              <a:ext cx="432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 flipH="1">
              <a:off x="2286173" y="5726570"/>
              <a:ext cx="612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Группа 140"/>
            <p:cNvGrpSpPr/>
            <p:nvPr/>
          </p:nvGrpSpPr>
          <p:grpSpPr>
            <a:xfrm>
              <a:off x="343909" y="5214950"/>
              <a:ext cx="2591028" cy="1035945"/>
              <a:chOff x="336269" y="4125107"/>
              <a:chExt cx="2591028" cy="1035945"/>
            </a:xfrm>
          </p:grpSpPr>
          <p:sp>
            <p:nvSpPr>
              <p:cNvPr id="23" name="Rectangle 1"/>
              <p:cNvSpPr>
                <a:spLocks noChangeArrowheads="1"/>
              </p:cNvSpPr>
              <p:nvPr/>
            </p:nvSpPr>
            <p:spPr bwMode="auto">
              <a:xfrm>
                <a:off x="1060905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24" name="Rectangle 1"/>
              <p:cNvSpPr>
                <a:spLocks noChangeArrowheads="1"/>
              </p:cNvSpPr>
              <p:nvPr/>
            </p:nvSpPr>
            <p:spPr bwMode="auto">
              <a:xfrm>
                <a:off x="1921343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18" name="Группа 139"/>
              <p:cNvGrpSpPr/>
              <p:nvPr/>
            </p:nvGrpSpPr>
            <p:grpSpPr>
              <a:xfrm>
                <a:off x="336269" y="4125107"/>
                <a:ext cx="2591028" cy="1035945"/>
                <a:chOff x="336269" y="4125107"/>
                <a:chExt cx="2591028" cy="1035945"/>
              </a:xfrm>
            </p:grpSpPr>
            <p:sp>
              <p:nvSpPr>
                <p:cNvPr id="2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92394" y="4125107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36269" y="4572008"/>
                  <a:ext cx="87069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АВ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52987" y="4154013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349839" y="4553735"/>
                  <a:ext cx="642942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sz="20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355793" y="4589548"/>
                  <a:ext cx="57150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sz="1600" b="1" dirty="0" smtClean="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ru-RU" sz="3600" dirty="0" smtClean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spcAft>
                      <a:spcPts val="1000"/>
                    </a:spcAft>
                  </a:pP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355793" y="4160920"/>
                  <a:ext cx="42862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22" name="Группа 31"/>
          <p:cNvGrpSpPr/>
          <p:nvPr/>
        </p:nvGrpSpPr>
        <p:grpSpPr>
          <a:xfrm>
            <a:off x="179512" y="2969119"/>
            <a:ext cx="2591028" cy="1035945"/>
            <a:chOff x="343909" y="5214950"/>
            <a:chExt cx="2591028" cy="1035945"/>
          </a:xfrm>
        </p:grpSpPr>
        <p:sp>
          <p:nvSpPr>
            <p:cNvPr id="33" name="Line 6"/>
            <p:cNvSpPr>
              <a:spLocks noChangeShapeType="1"/>
            </p:cNvSpPr>
            <p:nvPr/>
          </p:nvSpPr>
          <p:spPr bwMode="auto">
            <a:xfrm flipH="1">
              <a:off x="428784" y="569890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Line 6"/>
            <p:cNvSpPr>
              <a:spLocks noChangeShapeType="1"/>
            </p:cNvSpPr>
            <p:nvPr/>
          </p:nvSpPr>
          <p:spPr bwMode="auto">
            <a:xfrm flipH="1">
              <a:off x="1428728" y="5715016"/>
              <a:ext cx="432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Line 6"/>
            <p:cNvSpPr>
              <a:spLocks noChangeShapeType="1"/>
            </p:cNvSpPr>
            <p:nvPr/>
          </p:nvSpPr>
          <p:spPr bwMode="auto">
            <a:xfrm flipH="1">
              <a:off x="2286173" y="5726570"/>
              <a:ext cx="612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5" name="Группа 140"/>
            <p:cNvGrpSpPr/>
            <p:nvPr/>
          </p:nvGrpSpPr>
          <p:grpSpPr>
            <a:xfrm>
              <a:off x="343909" y="5214950"/>
              <a:ext cx="2591028" cy="1035945"/>
              <a:chOff x="336269" y="4125107"/>
              <a:chExt cx="2591028" cy="1035945"/>
            </a:xfrm>
          </p:grpSpPr>
          <p:sp>
            <p:nvSpPr>
              <p:cNvPr id="37" name="Rectangle 1"/>
              <p:cNvSpPr>
                <a:spLocks noChangeArrowheads="1"/>
              </p:cNvSpPr>
              <p:nvPr/>
            </p:nvSpPr>
            <p:spPr bwMode="auto">
              <a:xfrm>
                <a:off x="1060905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38" name="Rectangle 1"/>
              <p:cNvSpPr>
                <a:spLocks noChangeArrowheads="1"/>
              </p:cNvSpPr>
              <p:nvPr/>
            </p:nvSpPr>
            <p:spPr bwMode="auto">
              <a:xfrm>
                <a:off x="1921343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78848" name="Группа 139"/>
              <p:cNvGrpSpPr/>
              <p:nvPr/>
            </p:nvGrpSpPr>
            <p:grpSpPr>
              <a:xfrm>
                <a:off x="336269" y="4125107"/>
                <a:ext cx="2591028" cy="1035945"/>
                <a:chOff x="336269" y="4125107"/>
                <a:chExt cx="2591028" cy="1035945"/>
              </a:xfrm>
            </p:grpSpPr>
            <p:sp>
              <p:nvSpPr>
                <p:cNvPr id="4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92394" y="4125107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36269" y="4572008"/>
                  <a:ext cx="87069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АВ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52987" y="4154013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349839" y="4553735"/>
                  <a:ext cx="642942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ru-RU" sz="28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r>
                    <a:rPr lang="en-US" sz="28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4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355793" y="4589548"/>
                  <a:ext cx="57150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ru-RU" sz="2800" b="1" dirty="0" smtClean="0">
                      <a:latin typeface="Times New Roman" pitchFamily="18" charset="0"/>
                      <a:cs typeface="Times New Roman" pitchFamily="18" charset="0"/>
                    </a:rPr>
                    <a:t>60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355793" y="4160920"/>
                  <a:ext cx="42862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78850" name="Группа 45"/>
          <p:cNvGrpSpPr/>
          <p:nvPr/>
        </p:nvGrpSpPr>
        <p:grpSpPr>
          <a:xfrm>
            <a:off x="2822718" y="2969119"/>
            <a:ext cx="928694" cy="971226"/>
            <a:chOff x="1068545" y="5243856"/>
            <a:chExt cx="928694" cy="971226"/>
          </a:xfrm>
        </p:grpSpPr>
        <p:sp>
          <p:nvSpPr>
            <p:cNvPr id="47" name="Line 6"/>
            <p:cNvSpPr>
              <a:spLocks noChangeShapeType="1"/>
            </p:cNvSpPr>
            <p:nvPr/>
          </p:nvSpPr>
          <p:spPr bwMode="auto">
            <a:xfrm flipH="1">
              <a:off x="1428728" y="5715016"/>
              <a:ext cx="432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8851" name="Группа 140"/>
            <p:cNvGrpSpPr/>
            <p:nvPr/>
          </p:nvGrpSpPr>
          <p:grpSpPr>
            <a:xfrm>
              <a:off x="1068545" y="5243856"/>
              <a:ext cx="928694" cy="971226"/>
              <a:chOff x="1060905" y="4154013"/>
              <a:chExt cx="928694" cy="971226"/>
            </a:xfrm>
          </p:grpSpPr>
          <p:sp>
            <p:nvSpPr>
              <p:cNvPr id="49" name="Rectangle 1"/>
              <p:cNvSpPr>
                <a:spLocks noChangeArrowheads="1"/>
              </p:cNvSpPr>
              <p:nvPr/>
            </p:nvSpPr>
            <p:spPr bwMode="auto">
              <a:xfrm>
                <a:off x="1060905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78852" name="Группа 139"/>
              <p:cNvGrpSpPr/>
              <p:nvPr/>
            </p:nvGrpSpPr>
            <p:grpSpPr>
              <a:xfrm>
                <a:off x="1349839" y="4154013"/>
                <a:ext cx="639760" cy="971226"/>
                <a:chOff x="1349839" y="4154013"/>
                <a:chExt cx="639760" cy="971226"/>
              </a:xfrm>
            </p:grpSpPr>
            <p:sp>
              <p:nvSpPr>
                <p:cNvPr id="5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52987" y="4154013"/>
                  <a:ext cx="393736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</a:p>
              </p:txBody>
            </p:sp>
            <p:sp>
              <p:nvSpPr>
                <p:cNvPr id="5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349839" y="4553735"/>
                  <a:ext cx="639760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ru-RU" sz="28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6</a:t>
                  </a:r>
                  <a:r>
                    <a:rPr lang="en-US" sz="2800" b="1" dirty="0" smtClean="0">
                      <a:solidFill>
                        <a:srgbClr val="C00000"/>
                      </a:solidFill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142844" y="4000504"/>
            <a:ext cx="101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 Box 11"/>
          <p:cNvSpPr txBox="1">
            <a:spLocks noChangeArrowheads="1"/>
          </p:cNvSpPr>
          <p:nvPr/>
        </p:nvSpPr>
        <p:spPr bwMode="auto">
          <a:xfrm>
            <a:off x="1000100" y="4071942"/>
            <a:ext cx="126764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/>
        </p:nvSpPr>
        <p:spPr bwMode="auto">
          <a:xfrm>
            <a:off x="142844" y="4500570"/>
            <a:ext cx="101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/>
        </p:nvSpPr>
        <p:spPr bwMode="auto">
          <a:xfrm>
            <a:off x="857224" y="4500570"/>
            <a:ext cx="121444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25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8853" name="Group 29"/>
          <p:cNvGrpSpPr>
            <a:grpSpLocks/>
          </p:cNvGrpSpPr>
          <p:nvPr/>
        </p:nvGrpSpPr>
        <p:grpSpPr bwMode="auto">
          <a:xfrm>
            <a:off x="4788846" y="1292130"/>
            <a:ext cx="2295080" cy="701677"/>
            <a:chOff x="1897" y="3570"/>
            <a:chExt cx="865" cy="234"/>
          </a:xfrm>
        </p:grpSpPr>
        <p:sp>
          <p:nvSpPr>
            <p:cNvPr id="59" name="Line 33"/>
            <p:cNvSpPr>
              <a:spLocks noChangeShapeType="1"/>
            </p:cNvSpPr>
            <p:nvPr/>
          </p:nvSpPr>
          <p:spPr bwMode="auto">
            <a:xfrm>
              <a:off x="2396" y="3683"/>
              <a:ext cx="366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D4D1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Line 34"/>
            <p:cNvSpPr>
              <a:spLocks noChangeShapeType="1"/>
            </p:cNvSpPr>
            <p:nvPr/>
          </p:nvSpPr>
          <p:spPr bwMode="auto">
            <a:xfrm>
              <a:off x="1897" y="3690"/>
              <a:ext cx="244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D4D1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Oval 32"/>
            <p:cNvSpPr>
              <a:spLocks noChangeArrowheads="1"/>
            </p:cNvSpPr>
            <p:nvPr/>
          </p:nvSpPr>
          <p:spPr bwMode="auto">
            <a:xfrm>
              <a:off x="2129" y="3570"/>
              <a:ext cx="269" cy="23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D4D1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1" name="Прямоугольник 60"/>
          <p:cNvSpPr/>
          <p:nvPr/>
        </p:nvSpPr>
        <p:spPr>
          <a:xfrm>
            <a:off x="5724128" y="2708920"/>
            <a:ext cx="1965603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endParaRPr lang="ru-RU" sz="32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7546855" y="2708920"/>
            <a:ext cx="1377300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=12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dirty="0"/>
          </a:p>
        </p:txBody>
      </p:sp>
      <p:grpSp>
        <p:nvGrpSpPr>
          <p:cNvPr id="78854" name="Группа 62"/>
          <p:cNvGrpSpPr/>
          <p:nvPr/>
        </p:nvGrpSpPr>
        <p:grpSpPr>
          <a:xfrm>
            <a:off x="5606738" y="3354712"/>
            <a:ext cx="1306767" cy="941133"/>
            <a:chOff x="4357686" y="4488131"/>
            <a:chExt cx="1306767" cy="941133"/>
          </a:xfrm>
        </p:grpSpPr>
        <p:sp>
          <p:nvSpPr>
            <p:cNvPr id="64" name="Прямоугольник 63"/>
            <p:cNvSpPr/>
            <p:nvPr/>
          </p:nvSpPr>
          <p:spPr>
            <a:xfrm>
              <a:off x="4357686" y="4634024"/>
              <a:ext cx="6270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I</a:t>
              </a:r>
              <a:r>
                <a:rPr lang="ru-RU" sz="2000" b="1" dirty="0" smtClean="0">
                  <a:latin typeface="Times New Roman" pitchFamily="18" charset="0"/>
                  <a:sym typeface="Symbol" pitchFamily="18" charset="2"/>
                </a:rPr>
                <a:t>1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=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  <p:sp>
          <p:nvSpPr>
            <p:cNvPr id="65" name="Text Box 10"/>
            <p:cNvSpPr txBox="1">
              <a:spLocks noChangeArrowheads="1"/>
            </p:cNvSpPr>
            <p:nvPr/>
          </p:nvSpPr>
          <p:spPr bwMode="auto">
            <a:xfrm>
              <a:off x="5000628" y="4488131"/>
              <a:ext cx="663825" cy="512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b="1" dirty="0" smtClean="0">
                  <a:latin typeface="Times New Roman" pitchFamily="18" charset="0"/>
                  <a:sym typeface="Symbol" pitchFamily="18" charset="2"/>
                </a:rPr>
                <a:t>1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Text Box 11"/>
            <p:cNvSpPr txBox="1">
              <a:spLocks noChangeArrowheads="1"/>
            </p:cNvSpPr>
            <p:nvPr/>
          </p:nvSpPr>
          <p:spPr bwMode="auto">
            <a:xfrm>
              <a:off x="4988565" y="4929198"/>
              <a:ext cx="583567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1600" b="1" dirty="0" smtClean="0">
                  <a:latin typeface="Times New Roman" pitchFamily="18" charset="0"/>
                  <a:sym typeface="Symbol" pitchFamily="18" charset="2"/>
                </a:rPr>
                <a:t>1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Line 6"/>
            <p:cNvSpPr>
              <a:spLocks noChangeShapeType="1"/>
            </p:cNvSpPr>
            <p:nvPr/>
          </p:nvSpPr>
          <p:spPr bwMode="auto">
            <a:xfrm flipH="1">
              <a:off x="5006682" y="4988761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8855" name="Группа 67"/>
          <p:cNvGrpSpPr/>
          <p:nvPr/>
        </p:nvGrpSpPr>
        <p:grpSpPr>
          <a:xfrm>
            <a:off x="6833435" y="3401648"/>
            <a:ext cx="1345071" cy="941133"/>
            <a:chOff x="4607061" y="4488131"/>
            <a:chExt cx="1345071" cy="941133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4607061" y="4693399"/>
              <a:ext cx="3593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=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  <p:sp>
          <p:nvSpPr>
            <p:cNvPr id="70" name="Text Box 10"/>
            <p:cNvSpPr txBox="1">
              <a:spLocks noChangeArrowheads="1"/>
            </p:cNvSpPr>
            <p:nvPr/>
          </p:nvSpPr>
          <p:spPr bwMode="auto">
            <a:xfrm>
              <a:off x="5000628" y="4488131"/>
              <a:ext cx="945398" cy="512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120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В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Text Box 11"/>
            <p:cNvSpPr txBox="1">
              <a:spLocks noChangeArrowheads="1"/>
            </p:cNvSpPr>
            <p:nvPr/>
          </p:nvSpPr>
          <p:spPr bwMode="auto">
            <a:xfrm>
              <a:off x="4988565" y="4929198"/>
              <a:ext cx="963567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30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Ом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Line 6"/>
            <p:cNvSpPr>
              <a:spLocks noChangeShapeType="1"/>
            </p:cNvSpPr>
            <p:nvPr/>
          </p:nvSpPr>
          <p:spPr bwMode="auto">
            <a:xfrm flipH="1">
              <a:off x="5089807" y="4941261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3" name="Прямоугольник 72"/>
          <p:cNvSpPr/>
          <p:nvPr/>
        </p:nvSpPr>
        <p:spPr>
          <a:xfrm>
            <a:off x="8119131" y="3497588"/>
            <a:ext cx="989373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6228184" y="908720"/>
            <a:ext cx="612668" cy="461665"/>
          </a:xfrm>
          <a:prstGeom prst="rect">
            <a:avLst/>
          </a:prstGeom>
          <a:solidFill>
            <a:schemeClr val="bg2"/>
          </a:solidFill>
          <a:ln>
            <a:solidFill>
              <a:srgbClr val="0000CC"/>
            </a:solidFill>
          </a:ln>
        </p:spPr>
        <p:txBody>
          <a:bodyPr wrap="none">
            <a:spAutoFit/>
          </a:bodyPr>
          <a:lstStyle/>
          <a:p>
            <a:r>
              <a:rPr lang="ru-RU" sz="2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4499992" y="4221088"/>
            <a:ext cx="2452916" cy="58477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7341904" y="4256713"/>
            <a:ext cx="1441420" cy="58477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6А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8100392" y="1412776"/>
            <a:ext cx="612668" cy="461665"/>
          </a:xfrm>
          <a:prstGeom prst="rect">
            <a:avLst/>
          </a:prstGeom>
          <a:solidFill>
            <a:schemeClr val="bg2"/>
          </a:solidFill>
          <a:ln>
            <a:solidFill>
              <a:srgbClr val="0000CC"/>
            </a:solidFill>
          </a:ln>
        </p:spPr>
        <p:txBody>
          <a:bodyPr wrap="none">
            <a:spAutoFit/>
          </a:bodyPr>
          <a:lstStyle/>
          <a:p>
            <a:r>
              <a:rPr lang="ru-RU" sz="2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3923928" y="4869160"/>
            <a:ext cx="2101857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79" name="Прямоугольник 78"/>
          <p:cNvSpPr/>
          <p:nvPr/>
        </p:nvSpPr>
        <p:spPr>
          <a:xfrm>
            <a:off x="7147758" y="4869160"/>
            <a:ext cx="1579278" cy="584775"/>
          </a:xfrm>
          <a:prstGeom prst="rect">
            <a:avLst/>
          </a:prstGeom>
          <a:solidFill>
            <a:schemeClr val="bg2"/>
          </a:solidFill>
          <a:ln>
            <a:solidFill>
              <a:srgbClr val="0000CC"/>
            </a:solidFill>
          </a:ln>
        </p:spPr>
        <p:txBody>
          <a:bodyPr wrap="none">
            <a:spAutoFit/>
          </a:bodyPr>
          <a:lstStyle/>
          <a:p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Вт</a:t>
            </a:r>
            <a:endParaRPr lang="ru-RU" sz="3200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5868144" y="4869160"/>
            <a:ext cx="1418978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•5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81" name="Rectangle 4"/>
          <p:cNvSpPr>
            <a:spLocks noChangeArrowheads="1"/>
          </p:cNvSpPr>
          <p:nvPr/>
        </p:nvSpPr>
        <p:spPr bwMode="auto">
          <a:xfrm>
            <a:off x="0" y="5445224"/>
            <a:ext cx="9144000" cy="95410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мощность, потребляемая лампой №3 равна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Вт, т.е. за каждую секунду потребляет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180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10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0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53" grpId="0"/>
      <p:bldP spid="54" grpId="0"/>
      <p:bldP spid="55" grpId="0"/>
      <p:bldP spid="56" grpId="0"/>
      <p:bldP spid="61" grpId="0" animBg="1"/>
      <p:bldP spid="6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2-4.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стр.14.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Определить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силу тока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проходящего по каждому из сопротивлений и общую мощность, если амперметр показывает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0,2А,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 сопротивления соответственно равны: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 6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Ом;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=3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Ом;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= 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Ом;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7" cstate="print"/>
          <a:srcRect r="18689"/>
          <a:stretch>
            <a:fillRect/>
          </a:stretch>
        </p:blipFill>
        <p:spPr bwMode="auto">
          <a:xfrm>
            <a:off x="4313862" y="1285884"/>
            <a:ext cx="4973046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010" name="AutoShape 2"/>
          <p:cNvCxnSpPr>
            <a:cxnSpLocks noChangeShapeType="1"/>
          </p:cNvCxnSpPr>
          <p:nvPr/>
        </p:nvCxnSpPr>
        <p:spPr bwMode="auto">
          <a:xfrm>
            <a:off x="5046928" y="3459822"/>
            <a:ext cx="3500462" cy="1588"/>
          </a:xfrm>
          <a:prstGeom prst="straightConnector1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</p:spPr>
      </p:cxnSp>
      <p:sp>
        <p:nvSpPr>
          <p:cNvPr id="43011" name="Oval 3"/>
          <p:cNvSpPr>
            <a:spLocks noChangeArrowheads="1"/>
          </p:cNvSpPr>
          <p:nvPr/>
        </p:nvSpPr>
        <p:spPr bwMode="auto">
          <a:xfrm>
            <a:off x="6725894" y="3265576"/>
            <a:ext cx="417513" cy="397806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Oval 3"/>
          <p:cNvSpPr>
            <a:spLocks noChangeArrowheads="1"/>
          </p:cNvSpPr>
          <p:nvPr/>
        </p:nvSpPr>
        <p:spPr bwMode="auto">
          <a:xfrm>
            <a:off x="7286644" y="2857496"/>
            <a:ext cx="417513" cy="397806"/>
          </a:xfrm>
          <a:prstGeom prst="ellipse">
            <a:avLst/>
          </a:prstGeom>
          <a:solidFill>
            <a:srgbClr val="FFFFFF"/>
          </a:solidFill>
          <a:ln w="19050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4317911" y="3000852"/>
            <a:ext cx="417513" cy="397806"/>
          </a:xfrm>
          <a:prstGeom prst="ellipse">
            <a:avLst/>
          </a:prstGeom>
          <a:solidFill>
            <a:srgbClr val="FFFFFF"/>
          </a:solidFill>
          <a:ln w="19050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4429125" y="3643314"/>
            <a:ext cx="500065" cy="35719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8588515" y="3684879"/>
            <a:ext cx="341203" cy="35719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436232" y="3533512"/>
            <a:ext cx="642942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 flipH="1" flipV="1">
            <a:off x="4822827" y="3249611"/>
            <a:ext cx="50006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4822827" y="3882279"/>
            <a:ext cx="50006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8250263" y="3238543"/>
            <a:ext cx="50006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8250263" y="3810047"/>
            <a:ext cx="50006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8501058" y="3570288"/>
            <a:ext cx="642942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0" y="1571612"/>
            <a:ext cx="43576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Участок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параллельное соединение,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общая проводимость равна сумме проводимостей.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71406" y="2714620"/>
            <a:ext cx="870694" cy="1000132"/>
            <a:chOff x="4143372" y="4000504"/>
            <a:chExt cx="870694" cy="1000132"/>
          </a:xfrm>
        </p:grpSpPr>
        <p:sp>
          <p:nvSpPr>
            <p:cNvPr id="21" name="Line 6"/>
            <p:cNvSpPr>
              <a:spLocks noChangeShapeType="1"/>
            </p:cNvSpPr>
            <p:nvPr/>
          </p:nvSpPr>
          <p:spPr bwMode="auto">
            <a:xfrm flipH="1">
              <a:off x="4214809" y="448446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4286059" y="4000504"/>
              <a:ext cx="428817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4143372" y="4429132"/>
              <a:ext cx="87069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АВ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038479" y="2714620"/>
            <a:ext cx="922765" cy="1012419"/>
            <a:chOff x="5214753" y="4000504"/>
            <a:chExt cx="922765" cy="1012419"/>
          </a:xfrm>
        </p:grpSpPr>
        <p:sp>
          <p:nvSpPr>
            <p:cNvPr id="25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6" name="Группа 198"/>
            <p:cNvGrpSpPr/>
            <p:nvPr/>
          </p:nvGrpSpPr>
          <p:grpSpPr>
            <a:xfrm>
              <a:off x="5214753" y="4000504"/>
              <a:ext cx="533125" cy="1012419"/>
              <a:chOff x="5214753" y="4000504"/>
              <a:chExt cx="533125" cy="1012419"/>
            </a:xfrm>
          </p:grpSpPr>
          <p:sp>
            <p:nvSpPr>
              <p:cNvPr id="27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396000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Text Box 11"/>
              <p:cNvSpPr txBox="1">
                <a:spLocks noChangeArrowheads="1"/>
              </p:cNvSpPr>
              <p:nvPr/>
            </p:nvSpPr>
            <p:spPr bwMode="auto">
              <a:xfrm>
                <a:off x="5214942" y="4441419"/>
                <a:ext cx="532936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714348" y="2928934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2000043" y="2714620"/>
            <a:ext cx="922765" cy="1012419"/>
            <a:chOff x="5214753" y="4000504"/>
            <a:chExt cx="922765" cy="1012419"/>
          </a:xfrm>
        </p:grpSpPr>
        <p:sp>
          <p:nvSpPr>
            <p:cNvPr id="32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33" name="Группа 198"/>
            <p:cNvGrpSpPr/>
            <p:nvPr/>
          </p:nvGrpSpPr>
          <p:grpSpPr>
            <a:xfrm>
              <a:off x="5214753" y="4000504"/>
              <a:ext cx="500255" cy="1012419"/>
              <a:chOff x="5214753" y="4000504"/>
              <a:chExt cx="500255" cy="1012419"/>
            </a:xfrm>
          </p:grpSpPr>
          <p:sp>
            <p:nvSpPr>
              <p:cNvPr id="34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396000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Text Box 11"/>
              <p:cNvSpPr txBox="1">
                <a:spLocks noChangeArrowheads="1"/>
              </p:cNvSpPr>
              <p:nvPr/>
            </p:nvSpPr>
            <p:spPr bwMode="auto">
              <a:xfrm>
                <a:off x="5286380" y="4441419"/>
                <a:ext cx="42862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37" name="Группа 36"/>
          <p:cNvGrpSpPr/>
          <p:nvPr/>
        </p:nvGrpSpPr>
        <p:grpSpPr>
          <a:xfrm>
            <a:off x="2857488" y="2714620"/>
            <a:ext cx="717646" cy="1012419"/>
            <a:chOff x="5214753" y="4000504"/>
            <a:chExt cx="717646" cy="1012419"/>
          </a:xfrm>
        </p:grpSpPr>
        <p:sp>
          <p:nvSpPr>
            <p:cNvPr id="38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184731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39" name="Группа 198"/>
            <p:cNvGrpSpPr/>
            <p:nvPr/>
          </p:nvGrpSpPr>
          <p:grpSpPr>
            <a:xfrm>
              <a:off x="5214753" y="4000504"/>
              <a:ext cx="500255" cy="1012419"/>
              <a:chOff x="5214753" y="4000504"/>
              <a:chExt cx="500255" cy="1012419"/>
            </a:xfrm>
          </p:grpSpPr>
          <p:sp>
            <p:nvSpPr>
              <p:cNvPr id="40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396000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42" name="Text Box 11"/>
              <p:cNvSpPr txBox="1">
                <a:spLocks noChangeArrowheads="1"/>
              </p:cNvSpPr>
              <p:nvPr/>
            </p:nvSpPr>
            <p:spPr bwMode="auto">
              <a:xfrm>
                <a:off x="5286380" y="4441419"/>
                <a:ext cx="42862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3" name="Прямоугольник 42"/>
          <p:cNvSpPr/>
          <p:nvPr/>
        </p:nvSpPr>
        <p:spPr>
          <a:xfrm>
            <a:off x="-32" y="3683370"/>
            <a:ext cx="1785982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8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0" y="4214818"/>
            <a:ext cx="5429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Напряжение на участке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0" y="4714884"/>
            <a:ext cx="5072066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0,2А·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Ом=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143108" y="4786322"/>
            <a:ext cx="1714512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4143372" y="4786322"/>
            <a:ext cx="500066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6715140" y="3286124"/>
            <a:ext cx="500065" cy="3571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1,2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0" y="5357826"/>
            <a:ext cx="32146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Сила тока на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u-RU" sz="28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0" name="Группа 62"/>
          <p:cNvGrpSpPr/>
          <p:nvPr/>
        </p:nvGrpSpPr>
        <p:grpSpPr>
          <a:xfrm>
            <a:off x="2143108" y="5702577"/>
            <a:ext cx="1306767" cy="941133"/>
            <a:chOff x="4357686" y="4488131"/>
            <a:chExt cx="1306767" cy="941133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4357686" y="4634024"/>
              <a:ext cx="6270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I</a:t>
              </a:r>
              <a:r>
                <a:rPr lang="en-US" sz="2000" b="1" dirty="0" smtClean="0">
                  <a:latin typeface="Times New Roman" pitchFamily="18" charset="0"/>
                  <a:sym typeface="Symbol" pitchFamily="18" charset="2"/>
                </a:rPr>
                <a:t>2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=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  <p:sp>
          <p:nvSpPr>
            <p:cNvPr id="52" name="Text Box 10"/>
            <p:cNvSpPr txBox="1">
              <a:spLocks noChangeArrowheads="1"/>
            </p:cNvSpPr>
            <p:nvPr/>
          </p:nvSpPr>
          <p:spPr bwMode="auto">
            <a:xfrm>
              <a:off x="5000628" y="4488131"/>
              <a:ext cx="663825" cy="512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b="1" dirty="0" smtClean="0">
                  <a:solidFill>
                    <a:srgbClr val="0000CC"/>
                  </a:solidFill>
                  <a:latin typeface="Times New Roman" pitchFamily="18" charset="0"/>
                  <a:sym typeface="Symbol" pitchFamily="18" charset="2"/>
                </a:rPr>
                <a:t>2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 Box 11"/>
            <p:cNvSpPr txBox="1">
              <a:spLocks noChangeArrowheads="1"/>
            </p:cNvSpPr>
            <p:nvPr/>
          </p:nvSpPr>
          <p:spPr bwMode="auto">
            <a:xfrm>
              <a:off x="4988565" y="4929198"/>
              <a:ext cx="583567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1600" b="1" dirty="0" smtClean="0">
                  <a:latin typeface="Times New Roman" pitchFamily="18" charset="0"/>
                  <a:sym typeface="Symbol" pitchFamily="18" charset="2"/>
                </a:rPr>
                <a:t>2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Line 6"/>
            <p:cNvSpPr>
              <a:spLocks noChangeShapeType="1"/>
            </p:cNvSpPr>
            <p:nvPr/>
          </p:nvSpPr>
          <p:spPr bwMode="auto">
            <a:xfrm flipH="1">
              <a:off x="5006682" y="4988761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5" name="Группа 62"/>
          <p:cNvGrpSpPr/>
          <p:nvPr/>
        </p:nvGrpSpPr>
        <p:grpSpPr>
          <a:xfrm>
            <a:off x="3357554" y="5701161"/>
            <a:ext cx="1428760" cy="941133"/>
            <a:chOff x="4597506" y="4488131"/>
            <a:chExt cx="1428760" cy="941133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4597506" y="4740846"/>
              <a:ext cx="3593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=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  <p:sp>
          <p:nvSpPr>
            <p:cNvPr id="57" name="Text Box 10"/>
            <p:cNvSpPr txBox="1">
              <a:spLocks noChangeArrowheads="1"/>
            </p:cNvSpPr>
            <p:nvPr/>
          </p:nvSpPr>
          <p:spPr bwMode="auto">
            <a:xfrm>
              <a:off x="5000628" y="4488131"/>
              <a:ext cx="1025638" cy="512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В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Text Box 11"/>
            <p:cNvSpPr txBox="1">
              <a:spLocks noChangeArrowheads="1"/>
            </p:cNvSpPr>
            <p:nvPr/>
          </p:nvSpPr>
          <p:spPr bwMode="auto">
            <a:xfrm>
              <a:off x="4988565" y="4929198"/>
              <a:ext cx="894825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kumimoji="0" lang="ru-RU" sz="240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Ом</a:t>
              </a:r>
              <a:endParaRPr kumimoji="0" lang="ru-RU" sz="28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Line 6"/>
            <p:cNvSpPr>
              <a:spLocks noChangeShapeType="1"/>
            </p:cNvSpPr>
            <p:nvPr/>
          </p:nvSpPr>
          <p:spPr bwMode="auto">
            <a:xfrm flipH="1">
              <a:off x="5006682" y="4988761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0" name="Text Box 13"/>
          <p:cNvSpPr txBox="1">
            <a:spLocks noChangeArrowheads="1"/>
          </p:cNvSpPr>
          <p:nvPr/>
        </p:nvSpPr>
        <p:spPr bwMode="auto">
          <a:xfrm>
            <a:off x="7258934" y="2871351"/>
            <a:ext cx="500065" cy="3571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0,4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929322" y="4429132"/>
            <a:ext cx="32146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4.Общая сила тока и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ила тока на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u-RU" sz="24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 Box 13"/>
          <p:cNvSpPr txBox="1">
            <a:spLocks noChangeArrowheads="1"/>
          </p:cNvSpPr>
          <p:nvPr/>
        </p:nvSpPr>
        <p:spPr bwMode="auto">
          <a:xfrm>
            <a:off x="4286248" y="3023522"/>
            <a:ext cx="500065" cy="3571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0,6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072066" y="5643578"/>
            <a:ext cx="3857620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Найду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857356" y="3643314"/>
            <a:ext cx="2000264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9" grpId="0" build="p"/>
      <p:bldP spid="30" grpId="0"/>
      <p:bldP spid="43" grpId="0" animBg="1"/>
      <p:bldP spid="44" grpId="0" build="p"/>
      <p:bldP spid="45" grpId="0" animBg="1"/>
      <p:bldP spid="46" grpId="0" animBg="1"/>
      <p:bldP spid="47" grpId="0" animBg="1"/>
      <p:bldP spid="48" grpId="0"/>
      <p:bldP spid="49" grpId="0" build="p"/>
      <p:bldP spid="60" grpId="0"/>
      <p:bldP spid="61" grpId="0" build="p"/>
      <p:bldP spid="62" grpId="0"/>
      <p:bldP spid="63" grpId="0" animBg="1"/>
      <p:bldP spid="6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idx="4294967295"/>
          </p:nvPr>
        </p:nvSpPr>
        <p:spPr>
          <a:xfrm>
            <a:off x="-285720" y="142852"/>
            <a:ext cx="9429720" cy="6072230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Вариант №3</a:t>
            </a:r>
            <a:endParaRPr lang="ru-RU" sz="7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Рисунок 753"/>
          <p:cNvPicPr>
            <a:picLocks noChangeAspect="1" noChangeArrowheads="1"/>
          </p:cNvPicPr>
          <p:nvPr/>
        </p:nvPicPr>
        <p:blipFill>
          <a:blip r:embed="rId8" cstate="print">
            <a:lum bright="-10000" contrast="30000"/>
          </a:blip>
          <a:srcRect l="21532" r="11371"/>
          <a:stretch>
            <a:fillRect/>
          </a:stretch>
        </p:blipFill>
        <p:spPr bwMode="auto">
          <a:xfrm>
            <a:off x="3428960" y="642918"/>
            <a:ext cx="5715040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3-1.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стр.15.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Определите общее сопротивление  цепи,  напряжение на всем участке  и мощность на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= 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Ом,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= 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Ом,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= 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7247750" y="2000240"/>
            <a:ext cx="610398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>
            <a:off x="7115701" y="2230429"/>
            <a:ext cx="355602" cy="381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 flipH="1" flipV="1">
            <a:off x="7126242" y="1710868"/>
            <a:ext cx="358778" cy="317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500958" y="2143116"/>
            <a:ext cx="357190" cy="35719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786314" y="2071678"/>
            <a:ext cx="357190" cy="35719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 flipH="1" flipV="1">
            <a:off x="5014852" y="2306630"/>
            <a:ext cx="358778" cy="317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5019615" y="1730363"/>
            <a:ext cx="355602" cy="381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6"/>
          <p:cNvSpPr>
            <a:spLocks noChangeArrowheads="1"/>
          </p:cNvSpPr>
          <p:nvPr/>
        </p:nvSpPr>
        <p:spPr bwMode="auto">
          <a:xfrm>
            <a:off x="5819594" y="1237092"/>
            <a:ext cx="942600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Ом</a:t>
            </a: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" name="Rectangle 46"/>
          <p:cNvSpPr>
            <a:spLocks noChangeArrowheads="1"/>
          </p:cNvSpPr>
          <p:nvPr/>
        </p:nvSpPr>
        <p:spPr bwMode="auto">
          <a:xfrm>
            <a:off x="3857620" y="1761542"/>
            <a:ext cx="942600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Ом</a:t>
            </a: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10800000" flipV="1">
            <a:off x="4643438" y="2000240"/>
            <a:ext cx="610398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46"/>
          <p:cNvSpPr>
            <a:spLocks noChangeArrowheads="1"/>
          </p:cNvSpPr>
          <p:nvPr/>
        </p:nvSpPr>
        <p:spPr bwMode="auto">
          <a:xfrm>
            <a:off x="5788160" y="2296470"/>
            <a:ext cx="942600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6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Ом</a:t>
            </a: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1" name="Line 33"/>
          <p:cNvSpPr>
            <a:spLocks noChangeShapeType="1"/>
          </p:cNvSpPr>
          <p:nvPr/>
        </p:nvSpPr>
        <p:spPr bwMode="auto">
          <a:xfrm>
            <a:off x="5214942" y="1995525"/>
            <a:ext cx="20520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2D4D1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32"/>
          <p:cNvSpPr>
            <a:spLocks noChangeArrowheads="1"/>
          </p:cNvSpPr>
          <p:nvPr/>
        </p:nvSpPr>
        <p:spPr bwMode="auto">
          <a:xfrm>
            <a:off x="6072198" y="1790228"/>
            <a:ext cx="571504" cy="42432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66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2D4D1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val 32"/>
          <p:cNvSpPr>
            <a:spLocks noChangeArrowheads="1"/>
          </p:cNvSpPr>
          <p:nvPr/>
        </p:nvSpPr>
        <p:spPr bwMode="auto">
          <a:xfrm>
            <a:off x="6776100" y="1273668"/>
            <a:ext cx="493095" cy="424326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2D4D1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32"/>
          <p:cNvSpPr>
            <a:spLocks noChangeArrowheads="1"/>
          </p:cNvSpPr>
          <p:nvPr/>
        </p:nvSpPr>
        <p:spPr bwMode="auto">
          <a:xfrm>
            <a:off x="6750002" y="2333046"/>
            <a:ext cx="493095" cy="424326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2D4D1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46"/>
          <p:cNvSpPr>
            <a:spLocks noChangeArrowheads="1"/>
          </p:cNvSpPr>
          <p:nvPr/>
        </p:nvSpPr>
        <p:spPr bwMode="auto">
          <a:xfrm>
            <a:off x="8201400" y="2857496"/>
            <a:ext cx="942600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857232"/>
            <a:ext cx="33575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Участок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параллельное соединение,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общая проводимость равна сумме проводимостей.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Группа 18"/>
          <p:cNvGrpSpPr/>
          <p:nvPr/>
        </p:nvGrpSpPr>
        <p:grpSpPr>
          <a:xfrm>
            <a:off x="142844" y="2294764"/>
            <a:ext cx="870694" cy="1000132"/>
            <a:chOff x="4143372" y="4000504"/>
            <a:chExt cx="870694" cy="1000132"/>
          </a:xfrm>
        </p:grpSpPr>
        <p:sp>
          <p:nvSpPr>
            <p:cNvPr id="27" name="Line 6"/>
            <p:cNvSpPr>
              <a:spLocks noChangeShapeType="1"/>
            </p:cNvSpPr>
            <p:nvPr/>
          </p:nvSpPr>
          <p:spPr bwMode="auto">
            <a:xfrm flipH="1">
              <a:off x="4214809" y="448446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 Box 10"/>
            <p:cNvSpPr txBox="1">
              <a:spLocks noChangeArrowheads="1"/>
            </p:cNvSpPr>
            <p:nvPr/>
          </p:nvSpPr>
          <p:spPr bwMode="auto">
            <a:xfrm>
              <a:off x="4286059" y="4000504"/>
              <a:ext cx="428817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 Box 11"/>
            <p:cNvSpPr txBox="1">
              <a:spLocks noChangeArrowheads="1"/>
            </p:cNvSpPr>
            <p:nvPr/>
          </p:nvSpPr>
          <p:spPr bwMode="auto">
            <a:xfrm>
              <a:off x="4143372" y="4429132"/>
              <a:ext cx="87069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АБ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0" name="Группа 22"/>
          <p:cNvGrpSpPr/>
          <p:nvPr/>
        </p:nvGrpSpPr>
        <p:grpSpPr>
          <a:xfrm>
            <a:off x="1065815" y="2268829"/>
            <a:ext cx="958959" cy="874419"/>
            <a:chOff x="5214753" y="4000504"/>
            <a:chExt cx="922765" cy="874419"/>
          </a:xfrm>
        </p:grpSpPr>
        <p:sp>
          <p:nvSpPr>
            <p:cNvPr id="31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32" name="Группа 198"/>
            <p:cNvGrpSpPr/>
            <p:nvPr/>
          </p:nvGrpSpPr>
          <p:grpSpPr>
            <a:xfrm>
              <a:off x="5214753" y="4000504"/>
              <a:ext cx="577325" cy="874419"/>
              <a:chOff x="5214753" y="4000504"/>
              <a:chExt cx="577325" cy="874419"/>
            </a:xfrm>
          </p:grpSpPr>
          <p:sp>
            <p:nvSpPr>
              <p:cNvPr id="33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Text Box 11"/>
              <p:cNvSpPr txBox="1">
                <a:spLocks noChangeArrowheads="1"/>
              </p:cNvSpPr>
              <p:nvPr/>
            </p:nvSpPr>
            <p:spPr bwMode="auto">
              <a:xfrm>
                <a:off x="5248904" y="4441419"/>
                <a:ext cx="420468" cy="433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36" name="Группа 203"/>
          <p:cNvGrpSpPr/>
          <p:nvPr/>
        </p:nvGrpSpPr>
        <p:grpSpPr>
          <a:xfrm>
            <a:off x="1877816" y="2270358"/>
            <a:ext cx="648574" cy="872890"/>
            <a:chOff x="5143504" y="4000504"/>
            <a:chExt cx="648574" cy="872890"/>
          </a:xfrm>
        </p:grpSpPr>
        <p:sp>
          <p:nvSpPr>
            <p:cNvPr id="37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 Box 10"/>
            <p:cNvSpPr txBox="1">
              <a:spLocks noChangeArrowheads="1"/>
            </p:cNvSpPr>
            <p:nvPr/>
          </p:nvSpPr>
          <p:spPr bwMode="auto">
            <a:xfrm>
              <a:off x="5246652" y="4000504"/>
              <a:ext cx="396918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 Box 11"/>
            <p:cNvSpPr txBox="1">
              <a:spLocks noChangeArrowheads="1"/>
            </p:cNvSpPr>
            <p:nvPr/>
          </p:nvSpPr>
          <p:spPr bwMode="auto">
            <a:xfrm>
              <a:off x="5143504" y="4441419"/>
              <a:ext cx="479606" cy="43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0" name="Группа 203"/>
          <p:cNvGrpSpPr/>
          <p:nvPr/>
        </p:nvGrpSpPr>
        <p:grpSpPr>
          <a:xfrm>
            <a:off x="3000175" y="2271342"/>
            <a:ext cx="577325" cy="1012419"/>
            <a:chOff x="5214753" y="4000504"/>
            <a:chExt cx="577325" cy="1012419"/>
          </a:xfrm>
        </p:grpSpPr>
        <p:sp>
          <p:nvSpPr>
            <p:cNvPr id="41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 Box 10"/>
            <p:cNvSpPr txBox="1">
              <a:spLocks noChangeArrowheads="1"/>
            </p:cNvSpPr>
            <p:nvPr/>
          </p:nvSpPr>
          <p:spPr bwMode="auto">
            <a:xfrm>
              <a:off x="5246652" y="4000504"/>
              <a:ext cx="396918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43" name="Text Box 11"/>
            <p:cNvSpPr txBox="1">
              <a:spLocks noChangeArrowheads="1"/>
            </p:cNvSpPr>
            <p:nvPr/>
          </p:nvSpPr>
          <p:spPr bwMode="auto">
            <a:xfrm>
              <a:off x="5286380" y="4441419"/>
              <a:ext cx="500066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3286116" y="2214554"/>
            <a:ext cx="571504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714348" y="2441568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6" name="Rectangle 1"/>
          <p:cNvSpPr>
            <a:spLocks noChangeArrowheads="1"/>
          </p:cNvSpPr>
          <p:nvPr/>
        </p:nvSpPr>
        <p:spPr bwMode="auto">
          <a:xfrm>
            <a:off x="2500298" y="2500306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0" y="3214686"/>
            <a:ext cx="207167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АБ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=2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8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-32" y="3786190"/>
            <a:ext cx="4786346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Найду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600" i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3857620" y="3786214"/>
            <a:ext cx="165546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0" y="4286256"/>
            <a:ext cx="5143504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Найду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АБ</a:t>
            </a:r>
            <a:r>
              <a:rPr lang="el-GR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400454" y="4364584"/>
            <a:ext cx="1571636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286248" y="4357694"/>
            <a:ext cx="428628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Rectangle 46"/>
          <p:cNvSpPr>
            <a:spLocks noChangeArrowheads="1"/>
          </p:cNvSpPr>
          <p:nvPr/>
        </p:nvSpPr>
        <p:spPr bwMode="auto">
          <a:xfrm>
            <a:off x="6072198" y="1752889"/>
            <a:ext cx="571504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4В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0" y="4929198"/>
            <a:ext cx="5715008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 Найду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l-GR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643174" y="5000636"/>
            <a:ext cx="1857388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4786314" y="5000660"/>
            <a:ext cx="500066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0" y="5620424"/>
            <a:ext cx="2143108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14AC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 Найду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2143108" y="5548986"/>
            <a:ext cx="3687663" cy="584775"/>
          </a:xfrm>
          <a:prstGeom prst="rect">
            <a:avLst/>
          </a:prstGeom>
          <a:ln w="38100"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baseline="-25000" dirty="0" smtClean="0">
                <a:solidFill>
                  <a:srgbClr val="2D4D1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Вт</a:t>
            </a:r>
            <a:endParaRPr lang="ru-RU" sz="3200" i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4061456" y="5584332"/>
            <a:ext cx="428628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Rectangle 46"/>
          <p:cNvSpPr>
            <a:spLocks noChangeArrowheads="1"/>
          </p:cNvSpPr>
          <p:nvPr/>
        </p:nvSpPr>
        <p:spPr bwMode="auto">
          <a:xfrm>
            <a:off x="6788292" y="1279516"/>
            <a:ext cx="571504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1,3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2" name="Rectangle 46"/>
          <p:cNvSpPr>
            <a:spLocks noChangeArrowheads="1"/>
          </p:cNvSpPr>
          <p:nvPr/>
        </p:nvSpPr>
        <p:spPr bwMode="auto">
          <a:xfrm>
            <a:off x="6715140" y="2357430"/>
            <a:ext cx="571504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0,7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285984" y="3786190"/>
            <a:ext cx="1285884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7" grpId="0" animBg="1"/>
      <p:bldP spid="18" grpId="0" animBg="1"/>
      <p:bldP spid="19" grpId="0" animBg="1"/>
      <p:bldP spid="25" grpId="0" build="p"/>
      <p:bldP spid="44" grpId="0" animBg="1"/>
      <p:bldP spid="45" grpId="0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1" grpId="0"/>
      <p:bldP spid="62" grpId="0"/>
      <p:bldP spid="6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Рисунок 706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 r="18849" b="15740"/>
          <a:stretch>
            <a:fillRect/>
          </a:stretch>
        </p:blipFill>
        <p:spPr bwMode="auto">
          <a:xfrm>
            <a:off x="642910" y="857232"/>
            <a:ext cx="442679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3-2.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стр. 15.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Определите по данной схеме общее сопротивление цепи и мощность на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общая сила тока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2А.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42844" y="1500174"/>
            <a:ext cx="785818" cy="785818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38666" y="1594593"/>
            <a:ext cx="857224" cy="63043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52" name="Picture 8"/>
          <p:cNvPicPr>
            <a:picLocks noChangeAspect="1" noChangeArrowheads="1"/>
          </p:cNvPicPr>
          <p:nvPr/>
        </p:nvPicPr>
        <p:blipFill>
          <a:blip r:embed="rId8" cstate="print"/>
          <a:srcRect l="3125" t="23633" r="3125" b="25097"/>
          <a:stretch>
            <a:fillRect/>
          </a:stretch>
        </p:blipFill>
        <p:spPr bwMode="auto">
          <a:xfrm>
            <a:off x="-71470" y="885295"/>
            <a:ext cx="5643602" cy="246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0" y="0"/>
            <a:ext cx="300036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в№3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з№2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Стр.15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-71470" y="1857364"/>
            <a:ext cx="714380" cy="58949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571604" y="2285992"/>
            <a:ext cx="357190" cy="35719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214943" y="1643050"/>
            <a:ext cx="357190" cy="35719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475484" y="2115026"/>
            <a:ext cx="642942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 flipH="1" flipV="1">
            <a:off x="1796923" y="1749413"/>
            <a:ext cx="50006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1796923" y="2463793"/>
            <a:ext cx="50006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4894265" y="1820057"/>
            <a:ext cx="50006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 flipH="1" flipV="1">
            <a:off x="4894265" y="2391561"/>
            <a:ext cx="50006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307896" y="2125784"/>
            <a:ext cx="642942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8"/>
          <p:cNvGrpSpPr/>
          <p:nvPr/>
        </p:nvGrpSpPr>
        <p:grpSpPr>
          <a:xfrm>
            <a:off x="5786446" y="80186"/>
            <a:ext cx="870694" cy="1000132"/>
            <a:chOff x="4143372" y="4000504"/>
            <a:chExt cx="870694" cy="1000132"/>
          </a:xfrm>
        </p:grpSpPr>
        <p:sp>
          <p:nvSpPr>
            <p:cNvPr id="20" name="Line 6"/>
            <p:cNvSpPr>
              <a:spLocks noChangeShapeType="1"/>
            </p:cNvSpPr>
            <p:nvPr/>
          </p:nvSpPr>
          <p:spPr bwMode="auto">
            <a:xfrm flipH="1">
              <a:off x="4214809" y="448446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4286059" y="4000504"/>
              <a:ext cx="428817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 Box 11"/>
            <p:cNvSpPr txBox="1">
              <a:spLocks noChangeArrowheads="1"/>
            </p:cNvSpPr>
            <p:nvPr/>
          </p:nvSpPr>
          <p:spPr bwMode="auto">
            <a:xfrm>
              <a:off x="4143372" y="4429132"/>
              <a:ext cx="87069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АБ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22"/>
          <p:cNvGrpSpPr/>
          <p:nvPr/>
        </p:nvGrpSpPr>
        <p:grpSpPr>
          <a:xfrm>
            <a:off x="6635370" y="54251"/>
            <a:ext cx="1033002" cy="1012419"/>
            <a:chOff x="5143504" y="4000504"/>
            <a:chExt cx="994014" cy="1012419"/>
          </a:xfrm>
        </p:grpSpPr>
        <p:sp>
          <p:nvSpPr>
            <p:cNvPr id="24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4" name="Группа 198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26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" name="Группа 203"/>
          <p:cNvGrpSpPr/>
          <p:nvPr/>
        </p:nvGrpSpPr>
        <p:grpSpPr>
          <a:xfrm>
            <a:off x="7521418" y="55780"/>
            <a:ext cx="785818" cy="1012419"/>
            <a:chOff x="5143504" y="4000504"/>
            <a:chExt cx="785818" cy="1012419"/>
          </a:xfrm>
        </p:grpSpPr>
        <p:sp>
          <p:nvSpPr>
            <p:cNvPr id="30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 Box 10"/>
            <p:cNvSpPr txBox="1">
              <a:spLocks noChangeArrowheads="1"/>
            </p:cNvSpPr>
            <p:nvPr/>
          </p:nvSpPr>
          <p:spPr bwMode="auto">
            <a:xfrm>
              <a:off x="5246652" y="4000504"/>
              <a:ext cx="396918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 Box 11"/>
            <p:cNvSpPr txBox="1">
              <a:spLocks noChangeArrowheads="1"/>
            </p:cNvSpPr>
            <p:nvPr/>
          </p:nvSpPr>
          <p:spPr bwMode="auto">
            <a:xfrm>
              <a:off x="5143504" y="4441419"/>
              <a:ext cx="785818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15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3500430" y="54275"/>
            <a:ext cx="2286016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Найду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</a:t>
            </a:r>
            <a:endParaRPr lang="ru-RU" sz="28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358018" y="1067654"/>
            <a:ext cx="1785982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800" dirty="0"/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6379466" y="355528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8143900" y="357166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6" name="Группа 203"/>
          <p:cNvGrpSpPr/>
          <p:nvPr/>
        </p:nvGrpSpPr>
        <p:grpSpPr>
          <a:xfrm>
            <a:off x="8379698" y="56764"/>
            <a:ext cx="785818" cy="1012419"/>
            <a:chOff x="5143504" y="4000504"/>
            <a:chExt cx="785818" cy="1012419"/>
          </a:xfrm>
        </p:grpSpPr>
        <p:sp>
          <p:nvSpPr>
            <p:cNvPr id="38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 Box 10"/>
            <p:cNvSpPr txBox="1">
              <a:spLocks noChangeArrowheads="1"/>
            </p:cNvSpPr>
            <p:nvPr/>
          </p:nvSpPr>
          <p:spPr bwMode="auto">
            <a:xfrm>
              <a:off x="5246652" y="4000504"/>
              <a:ext cx="396918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40" name="Text Box 11"/>
            <p:cNvSpPr txBox="1">
              <a:spLocks noChangeArrowheads="1"/>
            </p:cNvSpPr>
            <p:nvPr/>
          </p:nvSpPr>
          <p:spPr bwMode="auto">
            <a:xfrm>
              <a:off x="5143504" y="4441419"/>
              <a:ext cx="785818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30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8429652" y="-24"/>
            <a:ext cx="571504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214942" y="2357430"/>
            <a:ext cx="3929058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Найду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8+6=14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600" i="1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7429520" y="2385836"/>
            <a:ext cx="571472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215338" y="2857496"/>
            <a:ext cx="357190" cy="324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0" y="3357562"/>
            <a:ext cx="5715008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Найду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l-GR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643174" y="3429000"/>
            <a:ext cx="1857388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0" y="4000504"/>
            <a:ext cx="6000760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 Найду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АБ</a:t>
            </a:r>
            <a:r>
              <a:rPr lang="el-GR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400454" y="4078832"/>
            <a:ext cx="1571636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5000628" y="4643446"/>
            <a:ext cx="417870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3320978" y="2834826"/>
            <a:ext cx="714380" cy="58949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12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42"/>
          <p:cNvGrpSpPr/>
          <p:nvPr/>
        </p:nvGrpSpPr>
        <p:grpSpPr>
          <a:xfrm>
            <a:off x="6298387" y="4122049"/>
            <a:ext cx="1287491" cy="1307215"/>
            <a:chOff x="11875" y="3633953"/>
            <a:chExt cx="1287491" cy="1307215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11875" y="3907234"/>
              <a:ext cx="38504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I</a:t>
              </a:r>
              <a:endParaRPr lang="ru-RU" sz="4000" dirty="0"/>
            </a:p>
          </p:txBody>
        </p:sp>
        <p:sp>
          <p:nvSpPr>
            <p:cNvPr id="54" name="Text Box 10"/>
            <p:cNvSpPr txBox="1">
              <a:spLocks noChangeArrowheads="1"/>
            </p:cNvSpPr>
            <p:nvPr/>
          </p:nvSpPr>
          <p:spPr bwMode="auto">
            <a:xfrm>
              <a:off x="711530" y="3633953"/>
              <a:ext cx="476094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U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 Box 11"/>
            <p:cNvSpPr txBox="1">
              <a:spLocks noChangeArrowheads="1"/>
            </p:cNvSpPr>
            <p:nvPr/>
          </p:nvSpPr>
          <p:spPr bwMode="auto">
            <a:xfrm>
              <a:off x="739201" y="4326649"/>
              <a:ext cx="560165" cy="614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Rectangle 1"/>
            <p:cNvSpPr>
              <a:spLocks noChangeArrowheads="1"/>
            </p:cNvSpPr>
            <p:nvPr/>
          </p:nvSpPr>
          <p:spPr bwMode="auto">
            <a:xfrm>
              <a:off x="280496" y="4027859"/>
              <a:ext cx="3593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kumimoji="0" lang="ru-RU" sz="2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57" name="Line 6"/>
            <p:cNvSpPr>
              <a:spLocks noChangeShapeType="1"/>
            </p:cNvSpPr>
            <p:nvPr/>
          </p:nvSpPr>
          <p:spPr bwMode="auto">
            <a:xfrm flipH="1">
              <a:off x="683568" y="4254641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8" name="Прямоугольник 57"/>
          <p:cNvSpPr/>
          <p:nvPr/>
        </p:nvSpPr>
        <p:spPr>
          <a:xfrm>
            <a:off x="6286512" y="3988534"/>
            <a:ext cx="500034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endParaRPr lang="ru-RU" sz="3200" dirty="0"/>
          </a:p>
        </p:txBody>
      </p:sp>
      <p:grpSp>
        <p:nvGrpSpPr>
          <p:cNvPr id="8" name="Группа 42"/>
          <p:cNvGrpSpPr/>
          <p:nvPr/>
        </p:nvGrpSpPr>
        <p:grpSpPr>
          <a:xfrm>
            <a:off x="7715240" y="4110079"/>
            <a:ext cx="1428760" cy="1307215"/>
            <a:chOff x="370672" y="3633953"/>
            <a:chExt cx="1428760" cy="1307215"/>
          </a:xfrm>
        </p:grpSpPr>
        <p:sp>
          <p:nvSpPr>
            <p:cNvPr id="60" name="Text Box 10"/>
            <p:cNvSpPr txBox="1">
              <a:spLocks noChangeArrowheads="1"/>
            </p:cNvSpPr>
            <p:nvPr/>
          </p:nvSpPr>
          <p:spPr bwMode="auto">
            <a:xfrm>
              <a:off x="711530" y="3633953"/>
              <a:ext cx="1087902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12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В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 Box 11"/>
            <p:cNvSpPr txBox="1">
              <a:spLocks noChangeArrowheads="1"/>
            </p:cNvSpPr>
            <p:nvPr/>
          </p:nvSpPr>
          <p:spPr bwMode="auto">
            <a:xfrm>
              <a:off x="584986" y="4326649"/>
              <a:ext cx="1214446" cy="614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kumimoji="0" lang="ru-RU" sz="2800" i="1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Ом</a:t>
              </a:r>
              <a:endParaRPr kumimoji="0" lang="ru-RU" sz="320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Rectangle 1"/>
            <p:cNvSpPr>
              <a:spLocks noChangeArrowheads="1"/>
            </p:cNvSpPr>
            <p:nvPr/>
          </p:nvSpPr>
          <p:spPr bwMode="auto">
            <a:xfrm>
              <a:off x="370672" y="4012474"/>
              <a:ext cx="3593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kumimoji="0" lang="ru-RU" sz="2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63" name="Line 6"/>
            <p:cNvSpPr>
              <a:spLocks noChangeShapeType="1"/>
            </p:cNvSpPr>
            <p:nvPr/>
          </p:nvSpPr>
          <p:spPr bwMode="auto">
            <a:xfrm flipH="1">
              <a:off x="683568" y="4254641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4" name="Прямоугольник 63"/>
          <p:cNvSpPr/>
          <p:nvPr/>
        </p:nvSpPr>
        <p:spPr>
          <a:xfrm>
            <a:off x="6072166" y="3487167"/>
            <a:ext cx="3071866" cy="523220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5.Найду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/верхняя</a:t>
            </a:r>
            <a:endParaRPr lang="ru-RU" sz="2800" dirty="0"/>
          </a:p>
        </p:txBody>
      </p:sp>
      <p:sp>
        <p:nvSpPr>
          <p:cNvPr id="65" name="Rectangle 46"/>
          <p:cNvSpPr>
            <a:spLocks noChangeArrowheads="1"/>
          </p:cNvSpPr>
          <p:nvPr/>
        </p:nvSpPr>
        <p:spPr bwMode="auto">
          <a:xfrm>
            <a:off x="3286116" y="1357298"/>
            <a:ext cx="683307" cy="36933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1,2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0" y="4786322"/>
            <a:ext cx="2143108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0014AC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Найду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2143108" y="4714884"/>
            <a:ext cx="3687663" cy="584775"/>
          </a:xfrm>
          <a:prstGeom prst="rect">
            <a:avLst/>
          </a:prstGeom>
          <a:ln w="38100">
            <a:solidFill>
              <a:srgbClr val="000099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-25000" dirty="0" smtClean="0">
                <a:solidFill>
                  <a:srgbClr val="2D4D1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4,32Вт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394262" y="4751460"/>
            <a:ext cx="642942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0" y="6110607"/>
            <a:ext cx="8358214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Ответ: Общее напряжение …В, а мощность на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…Вт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786314" y="3429000"/>
            <a:ext cx="500066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4345494" y="4096326"/>
            <a:ext cx="428628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33" grpId="0" animBg="1"/>
      <p:bldP spid="34" grpId="0" animBg="1"/>
      <p:bldP spid="35" grpId="0"/>
      <p:bldP spid="36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49" grpId="0" animBg="1"/>
      <p:bldP spid="50" grpId="0" animBg="1"/>
      <p:bldP spid="51" grpId="0"/>
      <p:bldP spid="58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47" grpId="0" animBg="1"/>
      <p:bldP spid="7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/>
          <p:cNvSpPr/>
          <p:nvPr/>
        </p:nvSpPr>
        <p:spPr>
          <a:xfrm>
            <a:off x="3857620" y="3857628"/>
            <a:ext cx="1785950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Найду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/>
          </a:p>
        </p:txBody>
      </p:sp>
      <p:pic>
        <p:nvPicPr>
          <p:cNvPr id="86018" name="Рисунок 707"/>
          <p:cNvPicPr>
            <a:picLocks noChangeAspect="1" noChangeArrowheads="1"/>
          </p:cNvPicPr>
          <p:nvPr/>
        </p:nvPicPr>
        <p:blipFill>
          <a:blip r:embed="rId8" cstate="print">
            <a:lum bright="-10000" contrast="30000"/>
          </a:blip>
          <a:srcRect r="67231"/>
          <a:stretch>
            <a:fillRect/>
          </a:stretch>
        </p:blipFill>
        <p:spPr bwMode="auto">
          <a:xfrm>
            <a:off x="4286248" y="0"/>
            <a:ext cx="4214811" cy="280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1" y="0"/>
            <a:ext cx="392905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в3,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з№3.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Чему равно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напряжение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источника тока, питающего цепь и мощность на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7964511" y="1534305"/>
            <a:ext cx="64453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0800000">
            <a:off x="7429520" y="2357430"/>
            <a:ext cx="50006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0800000">
            <a:off x="7358082" y="1500174"/>
            <a:ext cx="57309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001024" y="1928802"/>
            <a:ext cx="357190" cy="35719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605338" y="2000240"/>
            <a:ext cx="357190" cy="35719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8"/>
          <p:cNvGrpSpPr/>
          <p:nvPr/>
        </p:nvGrpSpPr>
        <p:grpSpPr>
          <a:xfrm>
            <a:off x="142844" y="2794830"/>
            <a:ext cx="870694" cy="1000132"/>
            <a:chOff x="4143372" y="4000504"/>
            <a:chExt cx="870694" cy="1000132"/>
          </a:xfrm>
        </p:grpSpPr>
        <p:sp>
          <p:nvSpPr>
            <p:cNvPr id="16" name="Line 6"/>
            <p:cNvSpPr>
              <a:spLocks noChangeShapeType="1"/>
            </p:cNvSpPr>
            <p:nvPr/>
          </p:nvSpPr>
          <p:spPr bwMode="auto">
            <a:xfrm flipH="1">
              <a:off x="4214809" y="448446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4286059" y="4000504"/>
              <a:ext cx="428817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4143372" y="4429132"/>
              <a:ext cx="87069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АБ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22"/>
          <p:cNvGrpSpPr/>
          <p:nvPr/>
        </p:nvGrpSpPr>
        <p:grpSpPr>
          <a:xfrm>
            <a:off x="1065815" y="2768895"/>
            <a:ext cx="958959" cy="874419"/>
            <a:chOff x="5214753" y="4000504"/>
            <a:chExt cx="922765" cy="874419"/>
          </a:xfrm>
        </p:grpSpPr>
        <p:sp>
          <p:nvSpPr>
            <p:cNvPr id="20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4" name="Группа 198"/>
            <p:cNvGrpSpPr/>
            <p:nvPr/>
          </p:nvGrpSpPr>
          <p:grpSpPr>
            <a:xfrm>
              <a:off x="5214753" y="4000504"/>
              <a:ext cx="577325" cy="874419"/>
              <a:chOff x="5214753" y="4000504"/>
              <a:chExt cx="577325" cy="874419"/>
            </a:xfrm>
          </p:grpSpPr>
          <p:sp>
            <p:nvSpPr>
              <p:cNvPr id="22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Text Box 11"/>
              <p:cNvSpPr txBox="1">
                <a:spLocks noChangeArrowheads="1"/>
              </p:cNvSpPr>
              <p:nvPr/>
            </p:nvSpPr>
            <p:spPr bwMode="auto">
              <a:xfrm>
                <a:off x="5248904" y="4441419"/>
                <a:ext cx="420468" cy="433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8" name="Группа 203"/>
          <p:cNvGrpSpPr/>
          <p:nvPr/>
        </p:nvGrpSpPr>
        <p:grpSpPr>
          <a:xfrm>
            <a:off x="1877816" y="2770424"/>
            <a:ext cx="648574" cy="872890"/>
            <a:chOff x="5143504" y="4000504"/>
            <a:chExt cx="648574" cy="872890"/>
          </a:xfrm>
        </p:grpSpPr>
        <p:sp>
          <p:nvSpPr>
            <p:cNvPr id="26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>
              <a:off x="5246652" y="4000504"/>
              <a:ext cx="396918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 Box 11"/>
            <p:cNvSpPr txBox="1">
              <a:spLocks noChangeArrowheads="1"/>
            </p:cNvSpPr>
            <p:nvPr/>
          </p:nvSpPr>
          <p:spPr bwMode="auto">
            <a:xfrm>
              <a:off x="5143504" y="4441419"/>
              <a:ext cx="479606" cy="43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0" y="2119962"/>
            <a:ext cx="2286016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Найду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</a:t>
            </a:r>
            <a:endParaRPr lang="ru-RU" sz="28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714752"/>
            <a:ext cx="207167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1,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800" dirty="0"/>
          </a:p>
        </p:txBody>
      </p:sp>
      <p:grpSp>
        <p:nvGrpSpPr>
          <p:cNvPr id="9" name="Группа 203"/>
          <p:cNvGrpSpPr/>
          <p:nvPr/>
        </p:nvGrpSpPr>
        <p:grpSpPr>
          <a:xfrm>
            <a:off x="3000175" y="2771408"/>
            <a:ext cx="577325" cy="1012419"/>
            <a:chOff x="5214753" y="4000504"/>
            <a:chExt cx="577325" cy="1012419"/>
          </a:xfrm>
        </p:grpSpPr>
        <p:sp>
          <p:nvSpPr>
            <p:cNvPr id="32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 Box 10"/>
            <p:cNvSpPr txBox="1">
              <a:spLocks noChangeArrowheads="1"/>
            </p:cNvSpPr>
            <p:nvPr/>
          </p:nvSpPr>
          <p:spPr bwMode="auto">
            <a:xfrm>
              <a:off x="5246652" y="4000504"/>
              <a:ext cx="396918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34" name="Text Box 11"/>
            <p:cNvSpPr txBox="1">
              <a:spLocks noChangeArrowheads="1"/>
            </p:cNvSpPr>
            <p:nvPr/>
          </p:nvSpPr>
          <p:spPr bwMode="auto">
            <a:xfrm>
              <a:off x="5286380" y="4441419"/>
              <a:ext cx="500066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3000364" y="2714620"/>
            <a:ext cx="571504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714348" y="2941634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0" name="Group 3"/>
          <p:cNvGrpSpPr>
            <a:grpSpLocks/>
          </p:cNvGrpSpPr>
          <p:nvPr/>
        </p:nvGrpSpPr>
        <p:grpSpPr bwMode="auto">
          <a:xfrm>
            <a:off x="4572004" y="2402239"/>
            <a:ext cx="3692998" cy="1026761"/>
            <a:chOff x="3332" y="4924"/>
            <a:chExt cx="2023" cy="530"/>
          </a:xfrm>
        </p:grpSpPr>
        <p:grpSp>
          <p:nvGrpSpPr>
            <p:cNvPr id="13" name="Group 4"/>
            <p:cNvGrpSpPr>
              <a:grpSpLocks/>
            </p:cNvGrpSpPr>
            <p:nvPr/>
          </p:nvGrpSpPr>
          <p:grpSpPr bwMode="auto">
            <a:xfrm>
              <a:off x="3929" y="4924"/>
              <a:ext cx="630" cy="530"/>
              <a:chOff x="9711" y="4873"/>
              <a:chExt cx="599" cy="530"/>
            </a:xfrm>
          </p:grpSpPr>
          <p:sp>
            <p:nvSpPr>
              <p:cNvPr id="41" name="Text Box 5"/>
              <p:cNvSpPr txBox="1">
                <a:spLocks noChangeArrowheads="1"/>
              </p:cNvSpPr>
              <p:nvPr/>
            </p:nvSpPr>
            <p:spPr bwMode="auto">
              <a:xfrm>
                <a:off x="9711" y="4873"/>
                <a:ext cx="59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2" name="Oval 6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28575">
                <a:solidFill>
                  <a:srgbClr val="365D2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9" name="Line 7"/>
            <p:cNvSpPr>
              <a:spLocks noChangeShapeType="1"/>
            </p:cNvSpPr>
            <p:nvPr/>
          </p:nvSpPr>
          <p:spPr bwMode="auto">
            <a:xfrm>
              <a:off x="4349" y="5143"/>
              <a:ext cx="1006" cy="0"/>
            </a:xfrm>
            <a:prstGeom prst="line">
              <a:avLst/>
            </a:prstGeom>
            <a:noFill/>
            <a:ln w="28575">
              <a:solidFill>
                <a:srgbClr val="365D2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Line 8"/>
            <p:cNvSpPr>
              <a:spLocks noChangeShapeType="1"/>
            </p:cNvSpPr>
            <p:nvPr/>
          </p:nvSpPr>
          <p:spPr bwMode="auto">
            <a:xfrm>
              <a:off x="3332" y="5144"/>
              <a:ext cx="690" cy="0"/>
            </a:xfrm>
            <a:prstGeom prst="line">
              <a:avLst/>
            </a:prstGeom>
            <a:noFill/>
            <a:ln w="28575">
              <a:solidFill>
                <a:srgbClr val="365D2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5786446" y="2643182"/>
            <a:ext cx="714380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0,8В</a:t>
            </a:r>
            <a:endParaRPr lang="ru-RU" sz="2000" dirty="0"/>
          </a:p>
        </p:txBody>
      </p:sp>
      <p:sp>
        <p:nvSpPr>
          <p:cNvPr id="51" name="Line 15"/>
          <p:cNvSpPr>
            <a:spLocks noChangeShapeType="1"/>
          </p:cNvSpPr>
          <p:nvPr/>
        </p:nvSpPr>
        <p:spPr bwMode="auto">
          <a:xfrm rot="16200000">
            <a:off x="4082601" y="2364026"/>
            <a:ext cx="936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Line 15"/>
          <p:cNvSpPr>
            <a:spLocks noChangeShapeType="1"/>
          </p:cNvSpPr>
          <p:nvPr/>
        </p:nvSpPr>
        <p:spPr bwMode="auto">
          <a:xfrm rot="16200000">
            <a:off x="7788076" y="2341412"/>
            <a:ext cx="972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500562" y="3201415"/>
            <a:ext cx="3429024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Найду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3 </a:t>
            </a:r>
            <a:endParaRPr lang="ru-RU" sz="32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7823487" y="3201415"/>
            <a:ext cx="1274708" cy="584775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0,8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dirty="0"/>
          </a:p>
        </p:txBody>
      </p:sp>
      <p:grpSp>
        <p:nvGrpSpPr>
          <p:cNvPr id="14" name="Группа 170"/>
          <p:cNvGrpSpPr/>
          <p:nvPr/>
        </p:nvGrpSpPr>
        <p:grpSpPr>
          <a:xfrm>
            <a:off x="5642266" y="3895091"/>
            <a:ext cx="1306767" cy="941133"/>
            <a:chOff x="4357686" y="4488131"/>
            <a:chExt cx="1306767" cy="941133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4357686" y="4634024"/>
              <a:ext cx="6270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I</a:t>
              </a:r>
              <a:r>
                <a:rPr lang="ru-RU" sz="2000" b="1" dirty="0" smtClean="0">
                  <a:latin typeface="Times New Roman" pitchFamily="18" charset="0"/>
                  <a:sym typeface="Symbol" pitchFamily="18" charset="2"/>
                </a:rPr>
                <a:t>2</a:t>
              </a:r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=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  <p:sp>
          <p:nvSpPr>
            <p:cNvPr id="57" name="Text Box 10"/>
            <p:cNvSpPr txBox="1">
              <a:spLocks noChangeArrowheads="1"/>
            </p:cNvSpPr>
            <p:nvPr/>
          </p:nvSpPr>
          <p:spPr bwMode="auto">
            <a:xfrm>
              <a:off x="5000628" y="4488131"/>
              <a:ext cx="663825" cy="512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b="1" dirty="0" smtClean="0">
                  <a:latin typeface="Times New Roman" pitchFamily="18" charset="0"/>
                  <a:sym typeface="Symbol" pitchFamily="18" charset="2"/>
                </a:rPr>
                <a:t>2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Text Box 11"/>
            <p:cNvSpPr txBox="1">
              <a:spLocks noChangeArrowheads="1"/>
            </p:cNvSpPr>
            <p:nvPr/>
          </p:nvSpPr>
          <p:spPr bwMode="auto">
            <a:xfrm>
              <a:off x="4988565" y="4929198"/>
              <a:ext cx="583567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1600" b="1" dirty="0" smtClean="0">
                  <a:latin typeface="Times New Roman" pitchFamily="18" charset="0"/>
                  <a:sym typeface="Symbol" pitchFamily="18" charset="2"/>
                </a:rPr>
                <a:t>2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Line 6"/>
            <p:cNvSpPr>
              <a:spLocks noChangeShapeType="1"/>
            </p:cNvSpPr>
            <p:nvPr/>
          </p:nvSpPr>
          <p:spPr bwMode="auto">
            <a:xfrm flipH="1">
              <a:off x="5006682" y="4988761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Группа 171"/>
          <p:cNvGrpSpPr/>
          <p:nvPr/>
        </p:nvGrpSpPr>
        <p:grpSpPr>
          <a:xfrm>
            <a:off x="6856263" y="3916627"/>
            <a:ext cx="1154571" cy="941133"/>
            <a:chOff x="4797561" y="4488131"/>
            <a:chExt cx="1154571" cy="941133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4797561" y="4718799"/>
              <a:ext cx="3593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=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  <p:sp>
          <p:nvSpPr>
            <p:cNvPr id="62" name="Text Box 10"/>
            <p:cNvSpPr txBox="1">
              <a:spLocks noChangeArrowheads="1"/>
            </p:cNvSpPr>
            <p:nvPr/>
          </p:nvSpPr>
          <p:spPr bwMode="auto">
            <a:xfrm>
              <a:off x="5000628" y="4488131"/>
              <a:ext cx="880066" cy="512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0,8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В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 Box 11"/>
            <p:cNvSpPr txBox="1">
              <a:spLocks noChangeArrowheads="1"/>
            </p:cNvSpPr>
            <p:nvPr/>
          </p:nvSpPr>
          <p:spPr bwMode="auto">
            <a:xfrm>
              <a:off x="4988565" y="4929198"/>
              <a:ext cx="963567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Ом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Line 6"/>
            <p:cNvSpPr>
              <a:spLocks noChangeShapeType="1"/>
            </p:cNvSpPr>
            <p:nvPr/>
          </p:nvSpPr>
          <p:spPr bwMode="auto">
            <a:xfrm flipH="1">
              <a:off x="5089807" y="4941261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5" name="Прямоугольник 64"/>
          <p:cNvSpPr/>
          <p:nvPr/>
        </p:nvSpPr>
        <p:spPr>
          <a:xfrm>
            <a:off x="7786710" y="4071942"/>
            <a:ext cx="1297150" cy="584775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0,4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6500826" y="1303322"/>
            <a:ext cx="734496" cy="400110"/>
          </a:xfrm>
          <a:prstGeom prst="rect">
            <a:avLst/>
          </a:prstGeom>
          <a:solidFill>
            <a:schemeClr val="bg2"/>
          </a:solidFill>
          <a:ln>
            <a:solidFill>
              <a:srgbClr val="0000CC"/>
            </a:solidFill>
          </a:ln>
        </p:spPr>
        <p:txBody>
          <a:bodyPr wrap="none">
            <a:spAutoFit/>
          </a:bodyPr>
          <a:lstStyle/>
          <a:p>
            <a:r>
              <a:rPr lang="ru-RU" sz="2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0,4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0" y="4357694"/>
            <a:ext cx="2357422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Найду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endParaRPr lang="ru-RU" sz="2800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0" y="4912538"/>
            <a:ext cx="2285984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2112946" y="4915927"/>
            <a:ext cx="1063112" cy="584775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5429256" y="66652"/>
            <a:ext cx="734496" cy="400110"/>
          </a:xfrm>
          <a:prstGeom prst="rect">
            <a:avLst/>
          </a:prstGeom>
          <a:solidFill>
            <a:schemeClr val="bg2"/>
          </a:solidFill>
          <a:ln>
            <a:solidFill>
              <a:srgbClr val="0000CC"/>
            </a:solidFill>
          </a:ln>
        </p:spPr>
        <p:txBody>
          <a:bodyPr wrap="none">
            <a:spAutoFit/>
          </a:bodyPr>
          <a:lstStyle/>
          <a:p>
            <a:r>
              <a:rPr lang="ru-RU" sz="2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dirty="0"/>
          </a:p>
        </p:txBody>
      </p:sp>
      <p:cxnSp>
        <p:nvCxnSpPr>
          <p:cNvPr id="74" name="Прямая со стрелкой 73"/>
          <p:cNvCxnSpPr/>
          <p:nvPr/>
        </p:nvCxnSpPr>
        <p:spPr>
          <a:xfrm rot="16200000" flipV="1">
            <a:off x="4225923" y="1535099"/>
            <a:ext cx="642942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3214678" y="4929198"/>
            <a:ext cx="1857388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Найду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4903790" y="4883160"/>
            <a:ext cx="1212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5929322" y="4875222"/>
            <a:ext cx="1011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6858016" y="4857760"/>
            <a:ext cx="20345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Ом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462129" y="5357826"/>
            <a:ext cx="1681871" cy="584775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0,75Вт</a:t>
            </a:r>
            <a:endParaRPr lang="ru-RU" sz="3200" dirty="0"/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0" y="6027027"/>
            <a:ext cx="9144000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мощность, потребляемая сопротивлением №1 равна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0,19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Вт, т.е. за каждую секунду оно потребляет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0,19Дж.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1"/>
          <p:cNvSpPr>
            <a:spLocks noChangeArrowheads="1"/>
          </p:cNvSpPr>
          <p:nvPr/>
        </p:nvSpPr>
        <p:spPr bwMode="auto">
          <a:xfrm>
            <a:off x="2500298" y="3000372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11" grpId="0" animBg="1"/>
      <p:bldP spid="12" grpId="0" animBg="1"/>
      <p:bldP spid="29" grpId="0" animBg="1"/>
      <p:bldP spid="30" grpId="0" animBg="1"/>
      <p:bldP spid="35" grpId="0" animBg="1"/>
      <p:bldP spid="36" grpId="0"/>
      <p:bldP spid="43" grpId="0" animBg="1"/>
      <p:bldP spid="51" grpId="0" animBg="1"/>
      <p:bldP spid="52" grpId="0" animBg="1"/>
      <p:bldP spid="53" grpId="0" animBg="1"/>
      <p:bldP spid="54" grpId="0" animBg="1"/>
      <p:bldP spid="65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6" grpId="0" animBg="1"/>
      <p:bldP spid="77" grpId="0"/>
      <p:bldP spid="78" grpId="0"/>
      <p:bldP spid="80" grpId="0"/>
      <p:bldP spid="81" grpId="0" animBg="1"/>
      <p:bldP spid="82" grpId="0" animBg="1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10" cstate="print">
            <a:lum bright="-20000" contrast="40000"/>
          </a:blip>
          <a:srcRect l="3614" t="27826" r="76968" b="57260"/>
          <a:stretch>
            <a:fillRect/>
          </a:stretch>
        </p:blipFill>
        <p:spPr bwMode="auto">
          <a:xfrm>
            <a:off x="0" y="404664"/>
            <a:ext cx="608416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03648" y="142852"/>
            <a:ext cx="50405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7614" y="3643314"/>
            <a:ext cx="50405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1406" y="3857628"/>
            <a:ext cx="3357586" cy="1018405"/>
            <a:chOff x="285909" y="5214950"/>
            <a:chExt cx="3357586" cy="1018405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H="1">
              <a:off x="428784" y="569890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H="1">
              <a:off x="1428728" y="571501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H="1">
              <a:off x="2637542" y="5690757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Группа 140"/>
            <p:cNvGrpSpPr/>
            <p:nvPr/>
          </p:nvGrpSpPr>
          <p:grpSpPr>
            <a:xfrm>
              <a:off x="285909" y="5214950"/>
              <a:ext cx="3357586" cy="1018405"/>
              <a:chOff x="278269" y="4125107"/>
              <a:chExt cx="3357586" cy="1018405"/>
            </a:xfrm>
          </p:grpSpPr>
          <p:sp>
            <p:nvSpPr>
              <p:cNvPr id="10" name="Rectangle 1"/>
              <p:cNvSpPr>
                <a:spLocks noChangeArrowheads="1"/>
              </p:cNvSpPr>
              <p:nvPr/>
            </p:nvSpPr>
            <p:spPr bwMode="auto">
              <a:xfrm>
                <a:off x="1060905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1" name="Rectangle 1"/>
              <p:cNvSpPr>
                <a:spLocks noChangeArrowheads="1"/>
              </p:cNvSpPr>
              <p:nvPr/>
            </p:nvSpPr>
            <p:spPr bwMode="auto">
              <a:xfrm>
                <a:off x="2071670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12" name="Группа 139"/>
              <p:cNvGrpSpPr/>
              <p:nvPr/>
            </p:nvGrpSpPr>
            <p:grpSpPr>
              <a:xfrm>
                <a:off x="278269" y="4125107"/>
                <a:ext cx="3357586" cy="1018405"/>
                <a:chOff x="278269" y="4125107"/>
                <a:chExt cx="3357586" cy="1018405"/>
              </a:xfrm>
            </p:grpSpPr>
            <p:sp>
              <p:nvSpPr>
                <p:cNvPr id="1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92394" y="4125107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8269" y="4572008"/>
                  <a:ext cx="87069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АВ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52987" y="4154013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206963" y="4566022"/>
                  <a:ext cx="1357321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sz="20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en-US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421409" y="4572008"/>
                  <a:ext cx="1214446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ru-RU" sz="1600" b="1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r>
                    <a:rPr kumimoji="0" lang="ru-RU" sz="2800" b="1" i="0" u="none" strike="noStrike" cap="none" normalizeH="0" baseline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sz="2000" b="1" dirty="0" smtClean="0"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719224" y="4143380"/>
                  <a:ext cx="42862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9" name="Группа 18"/>
          <p:cNvGrpSpPr/>
          <p:nvPr/>
        </p:nvGrpSpPr>
        <p:grpSpPr>
          <a:xfrm>
            <a:off x="-32" y="4643446"/>
            <a:ext cx="3203880" cy="1000132"/>
            <a:chOff x="285909" y="5214950"/>
            <a:chExt cx="3054862" cy="1018405"/>
          </a:xfrm>
        </p:grpSpPr>
        <p:sp>
          <p:nvSpPr>
            <p:cNvPr id="20" name="Line 6"/>
            <p:cNvSpPr>
              <a:spLocks noChangeShapeType="1"/>
            </p:cNvSpPr>
            <p:nvPr/>
          </p:nvSpPr>
          <p:spPr bwMode="auto">
            <a:xfrm flipH="1">
              <a:off x="428784" y="569890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 flipH="1">
              <a:off x="1428728" y="571501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 flipH="1">
              <a:off x="2637542" y="5690757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3" name="Группа 161"/>
            <p:cNvGrpSpPr/>
            <p:nvPr/>
          </p:nvGrpSpPr>
          <p:grpSpPr>
            <a:xfrm>
              <a:off x="285909" y="5214950"/>
              <a:ext cx="3054862" cy="1018405"/>
              <a:chOff x="278269" y="4125107"/>
              <a:chExt cx="3054862" cy="1018405"/>
            </a:xfrm>
          </p:grpSpPr>
          <p:sp>
            <p:nvSpPr>
              <p:cNvPr id="24" name="Rectangle 1"/>
              <p:cNvSpPr>
                <a:spLocks noChangeArrowheads="1"/>
              </p:cNvSpPr>
              <p:nvPr/>
            </p:nvSpPr>
            <p:spPr bwMode="auto">
              <a:xfrm>
                <a:off x="1060905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25" name="Rectangle 1"/>
              <p:cNvSpPr>
                <a:spLocks noChangeArrowheads="1"/>
              </p:cNvSpPr>
              <p:nvPr/>
            </p:nvSpPr>
            <p:spPr bwMode="auto">
              <a:xfrm>
                <a:off x="2071670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26" name="Группа 164"/>
              <p:cNvGrpSpPr/>
              <p:nvPr/>
            </p:nvGrpSpPr>
            <p:grpSpPr>
              <a:xfrm>
                <a:off x="278269" y="4125107"/>
                <a:ext cx="3054862" cy="1018405"/>
                <a:chOff x="278269" y="4125107"/>
                <a:chExt cx="3054862" cy="1018405"/>
              </a:xfrm>
            </p:grpSpPr>
            <p:sp>
              <p:nvSpPr>
                <p:cNvPr id="2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92394" y="4125107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8269" y="4572008"/>
                  <a:ext cx="87069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АВ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52987" y="4154013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273367" y="4553735"/>
                  <a:ext cx="647976" cy="4611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10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07161" y="4572008"/>
                  <a:ext cx="625970" cy="4817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ru-RU" sz="2800" b="1" dirty="0" smtClean="0">
                      <a:latin typeface="Times New Roman" pitchFamily="18" charset="0"/>
                      <a:cs typeface="Times New Roman" pitchFamily="18" charset="0"/>
                    </a:rPr>
                    <a:t>15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719224" y="4143380"/>
                  <a:ext cx="42862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142844" y="5643578"/>
            <a:ext cx="101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1000100" y="5674072"/>
            <a:ext cx="835596" cy="57150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6948264" y="620688"/>
            <a:ext cx="101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7846496" y="664830"/>
            <a:ext cx="1045984" cy="57150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4173646" y="1647184"/>
            <a:ext cx="61266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60В</a:t>
            </a:r>
            <a:endParaRPr kumimoji="0" lang="ru-RU" sz="1100" b="0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283968" y="4650856"/>
            <a:ext cx="3850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I</a:t>
            </a:r>
            <a:endParaRPr lang="ru-RU" sz="4000" dirty="0"/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4995498" y="4365104"/>
            <a:ext cx="476094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5023169" y="5057800"/>
            <a:ext cx="560165" cy="61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4564464" y="4759010"/>
            <a:ext cx="359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2" name="Line 6"/>
          <p:cNvSpPr>
            <a:spLocks noChangeShapeType="1"/>
          </p:cNvSpPr>
          <p:nvPr/>
        </p:nvSpPr>
        <p:spPr bwMode="auto">
          <a:xfrm flipH="1">
            <a:off x="4967536" y="4985792"/>
            <a:ext cx="5773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283968" y="4415596"/>
            <a:ext cx="1512168" cy="126876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Rectangle 46"/>
          <p:cNvSpPr>
            <a:spLocks noChangeArrowheads="1"/>
          </p:cNvSpPr>
          <p:nvPr/>
        </p:nvSpPr>
        <p:spPr bwMode="auto">
          <a:xfrm>
            <a:off x="7308304" y="1340768"/>
            <a:ext cx="1388522" cy="5847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45" name="Group 28"/>
          <p:cNvGrpSpPr>
            <a:grpSpLocks/>
          </p:cNvGrpSpPr>
          <p:nvPr/>
        </p:nvGrpSpPr>
        <p:grpSpPr bwMode="auto">
          <a:xfrm rot="16200000">
            <a:off x="1694743" y="1847886"/>
            <a:ext cx="2920944" cy="673331"/>
            <a:chOff x="5458" y="3716"/>
            <a:chExt cx="2697" cy="522"/>
          </a:xfrm>
        </p:grpSpPr>
        <p:grpSp>
          <p:nvGrpSpPr>
            <p:cNvPr id="46" name="Group 29"/>
            <p:cNvGrpSpPr>
              <a:grpSpLocks/>
            </p:cNvGrpSpPr>
            <p:nvPr/>
          </p:nvGrpSpPr>
          <p:grpSpPr bwMode="auto">
            <a:xfrm>
              <a:off x="6291" y="3716"/>
              <a:ext cx="1864" cy="522"/>
              <a:chOff x="1778" y="3539"/>
              <a:chExt cx="1464" cy="371"/>
            </a:xfrm>
          </p:grpSpPr>
          <p:grpSp>
            <p:nvGrpSpPr>
              <p:cNvPr id="48" name="Group 30"/>
              <p:cNvGrpSpPr>
                <a:grpSpLocks/>
              </p:cNvGrpSpPr>
              <p:nvPr/>
            </p:nvGrpSpPr>
            <p:grpSpPr bwMode="auto">
              <a:xfrm>
                <a:off x="1778" y="3539"/>
                <a:ext cx="465" cy="371"/>
                <a:chOff x="9730" y="4873"/>
                <a:chExt cx="599" cy="530"/>
              </a:xfrm>
            </p:grpSpPr>
            <p:sp>
              <p:nvSpPr>
                <p:cNvPr id="50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9730" y="4873"/>
                  <a:ext cx="599" cy="53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1" name="Oval 32"/>
                <p:cNvSpPr>
                  <a:spLocks noChangeArrowheads="1"/>
                </p:cNvSpPr>
                <p:nvPr/>
              </p:nvSpPr>
              <p:spPr bwMode="auto">
                <a:xfrm>
                  <a:off x="9779" y="4917"/>
                  <a:ext cx="346" cy="334"/>
                </a:xfrm>
                <a:prstGeom prst="ellipse">
                  <a:avLst/>
                </a:prstGeom>
                <a:noFill/>
                <a:ln w="28575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9" name="Line 33"/>
              <p:cNvSpPr>
                <a:spLocks noChangeShapeType="1"/>
              </p:cNvSpPr>
              <p:nvPr/>
            </p:nvSpPr>
            <p:spPr bwMode="auto">
              <a:xfrm>
                <a:off x="2093" y="3683"/>
                <a:ext cx="1149" cy="0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7" name="Line 36"/>
            <p:cNvSpPr>
              <a:spLocks noChangeShapeType="1"/>
            </p:cNvSpPr>
            <p:nvPr/>
          </p:nvSpPr>
          <p:spPr bwMode="auto">
            <a:xfrm>
              <a:off x="5458" y="3915"/>
              <a:ext cx="864" cy="0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6215644" y="2060848"/>
            <a:ext cx="2585964" cy="584775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 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6143636" y="2636912"/>
            <a:ext cx="2686954" cy="584775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6415413" y="3226624"/>
            <a:ext cx="1789272" cy="584775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dirty="0"/>
          </a:p>
        </p:txBody>
      </p:sp>
      <p:sp>
        <p:nvSpPr>
          <p:cNvPr id="55" name="Rectangle 46"/>
          <p:cNvSpPr>
            <a:spLocks noChangeArrowheads="1"/>
          </p:cNvSpPr>
          <p:nvPr/>
        </p:nvSpPr>
        <p:spPr bwMode="auto">
          <a:xfrm rot="16200000">
            <a:off x="1673483" y="1458384"/>
            <a:ext cx="857255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3 </a:t>
            </a:r>
            <a:r>
              <a:rPr kumimoji="0" lang="ru-RU" b="1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56" name="Rectangle 46"/>
          <p:cNvSpPr>
            <a:spLocks noChangeArrowheads="1"/>
          </p:cNvSpPr>
          <p:nvPr/>
        </p:nvSpPr>
        <p:spPr bwMode="auto">
          <a:xfrm rot="16200000">
            <a:off x="1697024" y="2793035"/>
            <a:ext cx="857255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7 </a:t>
            </a:r>
            <a:r>
              <a:rPr kumimoji="0" lang="ru-RU" b="1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57" name="Rectangle 46"/>
          <p:cNvSpPr>
            <a:spLocks noChangeArrowheads="1"/>
          </p:cNvSpPr>
          <p:nvPr/>
        </p:nvSpPr>
        <p:spPr bwMode="auto">
          <a:xfrm rot="16200000">
            <a:off x="815386" y="2768651"/>
            <a:ext cx="857255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10 </a:t>
            </a:r>
            <a:r>
              <a:rPr kumimoji="0" lang="ru-RU" b="1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58" name="Rectangle 46"/>
          <p:cNvSpPr>
            <a:spLocks noChangeArrowheads="1"/>
          </p:cNvSpPr>
          <p:nvPr/>
        </p:nvSpPr>
        <p:spPr bwMode="auto">
          <a:xfrm rot="16200000">
            <a:off x="862439" y="1386945"/>
            <a:ext cx="857255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5 </a:t>
            </a:r>
            <a:r>
              <a:rPr kumimoji="0" lang="ru-RU" b="1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59" name="Rectangle 46"/>
          <p:cNvSpPr>
            <a:spLocks noChangeArrowheads="1"/>
          </p:cNvSpPr>
          <p:nvPr/>
        </p:nvSpPr>
        <p:spPr bwMode="auto">
          <a:xfrm rot="16200000">
            <a:off x="4756667" y="2029888"/>
            <a:ext cx="1428759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24  </a:t>
            </a:r>
            <a:r>
              <a:rPr kumimoji="0" lang="ru-RU" b="1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1857356" y="6858000"/>
            <a:ext cx="7286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В№3 зад 3.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Определить общее сопротивление цепи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мощность,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потребляемую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третьим сопротивлением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если  общее напряжение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60В.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715140" y="0"/>
            <a:ext cx="242886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13-1, стр.23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143636" y="3929066"/>
            <a:ext cx="1745991" cy="584775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0,8А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143636" y="4500570"/>
            <a:ext cx="1745991" cy="584775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3,4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1,2А</a:t>
            </a:r>
            <a:endParaRPr lang="ru-RU" sz="3200" dirty="0">
              <a:solidFill>
                <a:srgbClr val="C00000"/>
              </a:solidFill>
            </a:endParaRPr>
          </a:p>
        </p:txBody>
      </p:sp>
      <p:cxnSp>
        <p:nvCxnSpPr>
          <p:cNvPr id="64" name="Прямая со стрелкой 63"/>
          <p:cNvCxnSpPr/>
          <p:nvPr/>
        </p:nvCxnSpPr>
        <p:spPr>
          <a:xfrm rot="5400000">
            <a:off x="5214942" y="1142984"/>
            <a:ext cx="571504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46"/>
          <p:cNvSpPr>
            <a:spLocks noChangeArrowheads="1"/>
          </p:cNvSpPr>
          <p:nvPr/>
        </p:nvSpPr>
        <p:spPr bwMode="auto">
          <a:xfrm>
            <a:off x="5643570" y="1000108"/>
            <a:ext cx="481222" cy="5847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67" name="Прямая со стрелкой 66"/>
          <p:cNvCxnSpPr/>
          <p:nvPr/>
        </p:nvCxnSpPr>
        <p:spPr>
          <a:xfrm rot="10800000">
            <a:off x="2143108" y="3643314"/>
            <a:ext cx="64453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46"/>
          <p:cNvSpPr>
            <a:spLocks noChangeArrowheads="1"/>
          </p:cNvSpPr>
          <p:nvPr/>
        </p:nvSpPr>
        <p:spPr bwMode="auto">
          <a:xfrm>
            <a:off x="2786050" y="3357562"/>
            <a:ext cx="481222" cy="5847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70" name="Прямая со стрелкой 69"/>
          <p:cNvCxnSpPr>
            <a:stCxn id="56" idx="3"/>
            <a:endCxn id="55" idx="1"/>
          </p:cNvCxnSpPr>
          <p:nvPr/>
        </p:nvCxnSpPr>
        <p:spPr>
          <a:xfrm rot="16200000" flipV="1">
            <a:off x="1875184" y="2298605"/>
            <a:ext cx="477396" cy="2354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2285984" y="2000240"/>
            <a:ext cx="633507" cy="584775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3,4</a:t>
            </a:r>
            <a:endParaRPr lang="ru-RU" sz="3200" dirty="0">
              <a:solidFill>
                <a:srgbClr val="C00000"/>
              </a:solidFill>
            </a:endParaRPr>
          </a:p>
        </p:txBody>
      </p:sp>
      <p:cxnSp>
        <p:nvCxnSpPr>
          <p:cNvPr id="74" name="Прямая со стрелкой 73"/>
          <p:cNvCxnSpPr/>
          <p:nvPr/>
        </p:nvCxnSpPr>
        <p:spPr>
          <a:xfrm rot="16200000" flipV="1">
            <a:off x="987486" y="2227167"/>
            <a:ext cx="477396" cy="2354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428596" y="2000240"/>
            <a:ext cx="633507" cy="584775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1,2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7119628" y="2643182"/>
            <a:ext cx="238454" cy="571504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7715272" y="2643182"/>
            <a:ext cx="238454" cy="571504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7358082" y="3214686"/>
            <a:ext cx="428628" cy="571504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8215338" y="3357562"/>
            <a:ext cx="569387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2857488" y="2285992"/>
            <a:ext cx="569387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dirty="0"/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6929454" y="3929066"/>
            <a:ext cx="571504" cy="571504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7929586" y="4059800"/>
            <a:ext cx="639919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0,8А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6929454" y="4500570"/>
            <a:ext cx="571504" cy="571504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7929586" y="4500570"/>
            <a:ext cx="639919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1,2А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5" name="Rectangle 46"/>
          <p:cNvSpPr>
            <a:spLocks noChangeArrowheads="1"/>
          </p:cNvSpPr>
          <p:nvPr/>
        </p:nvSpPr>
        <p:spPr bwMode="auto">
          <a:xfrm>
            <a:off x="6072198" y="1071546"/>
            <a:ext cx="562975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4 -0.00162 L -0.86632 -0.23844 " pathEditMode="relative" rAng="0" ptsTypes="AA">
                                      <p:cBhvr>
                                        <p:cTn id="20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" y="-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26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38668E-6 L -0.77222 -0.4859 " pathEditMode="relative" rAng="0" ptsTypes="AA">
                                      <p:cBhvr>
                                        <p:cTn id="22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" y="-2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47549E-8 L -0.66979 -0.53955 " pathEditMode="relative" rAng="0" ptsTypes="AA">
                                      <p:cBhvr>
                                        <p:cTn id="24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" y="-2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33" grpId="0"/>
      <p:bldP spid="34" grpId="0" animBg="1"/>
      <p:bldP spid="35" grpId="0"/>
      <p:bldP spid="36" grpId="0" animBg="1"/>
      <p:bldP spid="37" grpId="0" animBg="1"/>
      <p:bldP spid="38" grpId="0"/>
      <p:bldP spid="39" grpId="0"/>
      <p:bldP spid="40" grpId="0"/>
      <p:bldP spid="41" grpId="0"/>
      <p:bldP spid="42" grpId="0" animBg="1"/>
      <p:bldP spid="43" grpId="0" animBg="1"/>
      <p:bldP spid="44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2" grpId="0" animBg="1"/>
      <p:bldP spid="63" grpId="0" animBg="1"/>
      <p:bldP spid="66" grpId="0" animBg="1"/>
      <p:bldP spid="69" grpId="0" animBg="1"/>
      <p:bldP spid="73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79" grpId="1" animBg="1"/>
      <p:bldP spid="80" grpId="0" animBg="1"/>
      <p:bldP spid="81" grpId="0" animBg="1"/>
      <p:bldP spid="82" grpId="0" animBg="1"/>
      <p:bldP spid="82" grpId="1" animBg="1"/>
      <p:bldP spid="83" grpId="0" animBg="1"/>
      <p:bldP spid="84" grpId="0" animBg="1"/>
      <p:bldP spid="84" grpId="1" animBg="1"/>
      <p:bldP spid="8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 Box 11"/>
          <p:cNvSpPr txBox="1">
            <a:spLocks noChangeArrowheads="1"/>
          </p:cNvSpPr>
          <p:nvPr/>
        </p:nvSpPr>
        <p:spPr bwMode="auto">
          <a:xfrm>
            <a:off x="5436096" y="4221088"/>
            <a:ext cx="785818" cy="42862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94" name="Text Box 11"/>
          <p:cNvSpPr txBox="1">
            <a:spLocks noChangeArrowheads="1"/>
          </p:cNvSpPr>
          <p:nvPr/>
        </p:nvSpPr>
        <p:spPr bwMode="auto">
          <a:xfrm>
            <a:off x="3071802" y="3857628"/>
            <a:ext cx="785818" cy="42862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pic>
        <p:nvPicPr>
          <p:cNvPr id="2" name="Рисунок 1"/>
          <p:cNvPicPr/>
          <p:nvPr/>
        </p:nvPicPr>
        <p:blipFill>
          <a:blip r:embed="rId9" cstate="print"/>
          <a:srcRect b="11073"/>
          <a:stretch>
            <a:fillRect/>
          </a:stretch>
        </p:blipFill>
        <p:spPr bwMode="auto">
          <a:xfrm>
            <a:off x="1547664" y="476672"/>
            <a:ext cx="547260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2555776" y="548680"/>
            <a:ext cx="1008112" cy="296863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1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12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67744" y="2420888"/>
            <a:ext cx="1224136" cy="432048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148064" y="32274"/>
            <a:ext cx="1224136" cy="432048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076056" y="1844824"/>
            <a:ext cx="1224136" cy="432048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5051672" y="2721112"/>
            <a:ext cx="1224136" cy="432048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20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Ом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844798" y="1595092"/>
            <a:ext cx="64294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 flipH="1" flipV="1">
            <a:off x="1772812" y="1327792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H="1" flipV="1">
            <a:off x="1797196" y="1905552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267744" y="1123156"/>
            <a:ext cx="121444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 flipV="1">
            <a:off x="3360842" y="1398654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 flipH="1" flipV="1">
            <a:off x="3348650" y="1877182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267744" y="2100856"/>
            <a:ext cx="121444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055711" y="1412776"/>
            <a:ext cx="500065" cy="3571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279847" y="1412776"/>
            <a:ext cx="500065" cy="3571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3851920" y="1592224"/>
            <a:ext cx="64294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4647082" y="1265686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 flipH="1" flipV="1">
            <a:off x="4647082" y="1910326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7"/>
          <p:cNvSpPr>
            <a:spLocks noChangeArrowheads="1"/>
          </p:cNvSpPr>
          <p:nvPr/>
        </p:nvSpPr>
        <p:spPr bwMode="auto">
          <a:xfrm>
            <a:off x="1493496" y="1421696"/>
            <a:ext cx="324503" cy="37013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1475656" y="1328566"/>
            <a:ext cx="481346" cy="4110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4860032" y="1628800"/>
            <a:ext cx="64294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4932040" y="692696"/>
            <a:ext cx="64294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932040" y="2492896"/>
            <a:ext cx="64294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 flipH="1" flipV="1">
            <a:off x="6231258" y="1265686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 flipH="1" flipV="1">
            <a:off x="6220500" y="1913758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6948264" y="1628800"/>
            <a:ext cx="64294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7"/>
          <p:cNvSpPr>
            <a:spLocks noChangeArrowheads="1"/>
          </p:cNvSpPr>
          <p:nvPr/>
        </p:nvSpPr>
        <p:spPr bwMode="auto">
          <a:xfrm>
            <a:off x="6803870" y="1455414"/>
            <a:ext cx="324503" cy="37013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6756748" y="1364518"/>
            <a:ext cx="481346" cy="4110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6"/>
          <p:cNvGrpSpPr/>
          <p:nvPr/>
        </p:nvGrpSpPr>
        <p:grpSpPr>
          <a:xfrm>
            <a:off x="71406" y="2924944"/>
            <a:ext cx="3175932" cy="1018405"/>
            <a:chOff x="285909" y="5214950"/>
            <a:chExt cx="3175932" cy="1018405"/>
          </a:xfrm>
        </p:grpSpPr>
        <p:sp>
          <p:nvSpPr>
            <p:cNvPr id="38" name="Line 6"/>
            <p:cNvSpPr>
              <a:spLocks noChangeShapeType="1"/>
            </p:cNvSpPr>
            <p:nvPr/>
          </p:nvSpPr>
          <p:spPr bwMode="auto">
            <a:xfrm flipH="1">
              <a:off x="428784" y="569890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Line 6"/>
            <p:cNvSpPr>
              <a:spLocks noChangeShapeType="1"/>
            </p:cNvSpPr>
            <p:nvPr/>
          </p:nvSpPr>
          <p:spPr bwMode="auto">
            <a:xfrm flipH="1">
              <a:off x="1428728" y="571501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Line 6"/>
            <p:cNvSpPr>
              <a:spLocks noChangeShapeType="1"/>
            </p:cNvSpPr>
            <p:nvPr/>
          </p:nvSpPr>
          <p:spPr bwMode="auto">
            <a:xfrm flipH="1">
              <a:off x="2357611" y="5690757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0" name="Группа 140"/>
            <p:cNvGrpSpPr/>
            <p:nvPr/>
          </p:nvGrpSpPr>
          <p:grpSpPr>
            <a:xfrm>
              <a:off x="285909" y="5214950"/>
              <a:ext cx="3175932" cy="1018405"/>
              <a:chOff x="278269" y="4125107"/>
              <a:chExt cx="3175932" cy="1018405"/>
            </a:xfrm>
          </p:grpSpPr>
          <p:sp>
            <p:nvSpPr>
              <p:cNvPr id="42" name="Rectangle 1"/>
              <p:cNvSpPr>
                <a:spLocks noChangeArrowheads="1"/>
              </p:cNvSpPr>
              <p:nvPr/>
            </p:nvSpPr>
            <p:spPr bwMode="auto">
              <a:xfrm>
                <a:off x="1060905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43" name="Rectangle 1"/>
              <p:cNvSpPr>
                <a:spLocks noChangeArrowheads="1"/>
              </p:cNvSpPr>
              <p:nvPr/>
            </p:nvSpPr>
            <p:spPr bwMode="auto">
              <a:xfrm>
                <a:off x="1992781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21" name="Группа 139"/>
              <p:cNvGrpSpPr/>
              <p:nvPr/>
            </p:nvGrpSpPr>
            <p:grpSpPr>
              <a:xfrm>
                <a:off x="278269" y="4125107"/>
                <a:ext cx="2772402" cy="1018405"/>
                <a:chOff x="278269" y="4125107"/>
                <a:chExt cx="2772402" cy="1018405"/>
              </a:xfrm>
            </p:grpSpPr>
            <p:sp>
              <p:nvSpPr>
                <p:cNvPr id="4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92394" y="4125107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8269" y="4572008"/>
                  <a:ext cx="87069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АВ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52987" y="4154013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394487" y="4566022"/>
                  <a:ext cx="619572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ru-RU" sz="28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12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421409" y="4572008"/>
                  <a:ext cx="629262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ru-RU" sz="28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12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503200" y="4143380"/>
                  <a:ext cx="42862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22" name="Rectangle 1"/>
              <p:cNvSpPr>
                <a:spLocks noChangeArrowheads="1"/>
              </p:cNvSpPr>
              <p:nvPr/>
            </p:nvSpPr>
            <p:spPr bwMode="auto">
              <a:xfrm>
                <a:off x="3064351" y="4343411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</p:grpSp>
      <p:sp>
        <p:nvSpPr>
          <p:cNvPr id="51" name="Text Box 11"/>
          <p:cNvSpPr txBox="1">
            <a:spLocks noChangeArrowheads="1"/>
          </p:cNvSpPr>
          <p:nvPr/>
        </p:nvSpPr>
        <p:spPr bwMode="auto">
          <a:xfrm>
            <a:off x="142844" y="3861048"/>
            <a:ext cx="101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1000100" y="3891542"/>
            <a:ext cx="1013570" cy="49123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grpSp>
        <p:nvGrpSpPr>
          <p:cNvPr id="22" name="Группа 52"/>
          <p:cNvGrpSpPr/>
          <p:nvPr/>
        </p:nvGrpSpPr>
        <p:grpSpPr>
          <a:xfrm>
            <a:off x="4392514" y="3220956"/>
            <a:ext cx="870694" cy="1000132"/>
            <a:chOff x="4143372" y="4000504"/>
            <a:chExt cx="870694" cy="1000132"/>
          </a:xfrm>
        </p:grpSpPr>
        <p:sp>
          <p:nvSpPr>
            <p:cNvPr id="54" name="Line 6"/>
            <p:cNvSpPr>
              <a:spLocks noChangeShapeType="1"/>
            </p:cNvSpPr>
            <p:nvPr/>
          </p:nvSpPr>
          <p:spPr bwMode="auto">
            <a:xfrm flipH="1">
              <a:off x="4214809" y="448446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 Box 10"/>
            <p:cNvSpPr txBox="1">
              <a:spLocks noChangeArrowheads="1"/>
            </p:cNvSpPr>
            <p:nvPr/>
          </p:nvSpPr>
          <p:spPr bwMode="auto">
            <a:xfrm>
              <a:off x="4286059" y="4000504"/>
              <a:ext cx="428817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Text Box 11"/>
            <p:cNvSpPr txBox="1">
              <a:spLocks noChangeArrowheads="1"/>
            </p:cNvSpPr>
            <p:nvPr/>
          </p:nvSpPr>
          <p:spPr bwMode="auto">
            <a:xfrm>
              <a:off x="4143372" y="4429132"/>
              <a:ext cx="87069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СД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56"/>
          <p:cNvGrpSpPr/>
          <p:nvPr/>
        </p:nvGrpSpPr>
        <p:grpSpPr>
          <a:xfrm>
            <a:off x="5359776" y="3195021"/>
            <a:ext cx="994014" cy="1012419"/>
            <a:chOff x="5143504" y="4000504"/>
            <a:chExt cx="994014" cy="1012419"/>
          </a:xfrm>
        </p:grpSpPr>
        <p:sp>
          <p:nvSpPr>
            <p:cNvPr id="58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4" name="Группа 198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60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5" name="Группа 62"/>
          <p:cNvGrpSpPr/>
          <p:nvPr/>
        </p:nvGrpSpPr>
        <p:grpSpPr>
          <a:xfrm>
            <a:off x="6392379" y="3207308"/>
            <a:ext cx="922765" cy="1012419"/>
            <a:chOff x="5214753" y="4000504"/>
            <a:chExt cx="922765" cy="1012419"/>
          </a:xfrm>
        </p:grpSpPr>
        <p:sp>
          <p:nvSpPr>
            <p:cNvPr id="64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6" name="Группа 203"/>
            <p:cNvGrpSpPr/>
            <p:nvPr/>
          </p:nvGrpSpPr>
          <p:grpSpPr>
            <a:xfrm>
              <a:off x="5214753" y="4000504"/>
              <a:ext cx="577325" cy="1012419"/>
              <a:chOff x="5214753" y="4000504"/>
              <a:chExt cx="577325" cy="1012419"/>
            </a:xfrm>
          </p:grpSpPr>
          <p:sp>
            <p:nvSpPr>
              <p:cNvPr id="66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7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Text Box 11"/>
              <p:cNvSpPr txBox="1">
                <a:spLocks noChangeArrowheads="1"/>
              </p:cNvSpPr>
              <p:nvPr/>
            </p:nvSpPr>
            <p:spPr bwMode="auto">
              <a:xfrm>
                <a:off x="5251762" y="4441419"/>
                <a:ext cx="46544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37" name="Группа 68"/>
          <p:cNvGrpSpPr/>
          <p:nvPr/>
        </p:nvGrpSpPr>
        <p:grpSpPr>
          <a:xfrm>
            <a:off x="7249635" y="3190462"/>
            <a:ext cx="922765" cy="1012419"/>
            <a:chOff x="5214753" y="4000504"/>
            <a:chExt cx="922765" cy="1012419"/>
          </a:xfrm>
        </p:grpSpPr>
        <p:sp>
          <p:nvSpPr>
            <p:cNvPr id="70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41" name="Группа 209"/>
            <p:cNvGrpSpPr/>
            <p:nvPr/>
          </p:nvGrpSpPr>
          <p:grpSpPr>
            <a:xfrm>
              <a:off x="5214753" y="4000504"/>
              <a:ext cx="577325" cy="1012419"/>
              <a:chOff x="5214753" y="4000504"/>
              <a:chExt cx="577325" cy="1012419"/>
            </a:xfrm>
          </p:grpSpPr>
          <p:sp>
            <p:nvSpPr>
              <p:cNvPr id="72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Text Box 11"/>
              <p:cNvSpPr txBox="1">
                <a:spLocks noChangeArrowheads="1"/>
              </p:cNvSpPr>
              <p:nvPr/>
            </p:nvSpPr>
            <p:spPr bwMode="auto">
              <a:xfrm>
                <a:off x="5286380" y="4441419"/>
                <a:ext cx="46544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75" name="Text Box 11"/>
          <p:cNvSpPr txBox="1">
            <a:spLocks noChangeArrowheads="1"/>
          </p:cNvSpPr>
          <p:nvPr/>
        </p:nvSpPr>
        <p:spPr bwMode="auto">
          <a:xfrm>
            <a:off x="7130330" y="4149080"/>
            <a:ext cx="101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СД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 Box 11"/>
          <p:cNvSpPr txBox="1">
            <a:spLocks noChangeArrowheads="1"/>
          </p:cNvSpPr>
          <p:nvPr/>
        </p:nvSpPr>
        <p:spPr bwMode="auto">
          <a:xfrm>
            <a:off x="7987586" y="4179574"/>
            <a:ext cx="1013570" cy="47356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77" name="Text Box 11"/>
          <p:cNvSpPr txBox="1">
            <a:spLocks noChangeArrowheads="1"/>
          </p:cNvSpPr>
          <p:nvPr/>
        </p:nvSpPr>
        <p:spPr bwMode="auto">
          <a:xfrm>
            <a:off x="7176828" y="2276872"/>
            <a:ext cx="101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 Box 11"/>
          <p:cNvSpPr txBox="1">
            <a:spLocks noChangeArrowheads="1"/>
          </p:cNvSpPr>
          <p:nvPr/>
        </p:nvSpPr>
        <p:spPr bwMode="auto">
          <a:xfrm>
            <a:off x="7918504" y="2348310"/>
            <a:ext cx="1045984" cy="57150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79" name="Rectangle 46"/>
          <p:cNvSpPr>
            <a:spLocks noChangeArrowheads="1"/>
          </p:cNvSpPr>
          <p:nvPr/>
        </p:nvSpPr>
        <p:spPr bwMode="auto">
          <a:xfrm>
            <a:off x="7452320" y="0"/>
            <a:ext cx="169629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2800" b="1" i="0" strike="noStrike" cap="none" normalizeH="0" baseline="-3000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120В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1875" y="273281"/>
            <a:ext cx="3850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I</a:t>
            </a:r>
            <a:endParaRPr lang="ru-RU" sz="4000" dirty="0"/>
          </a:p>
        </p:txBody>
      </p:sp>
      <p:sp>
        <p:nvSpPr>
          <p:cNvPr id="81" name="Text Box 10"/>
          <p:cNvSpPr txBox="1">
            <a:spLocks noChangeArrowheads="1"/>
          </p:cNvSpPr>
          <p:nvPr/>
        </p:nvSpPr>
        <p:spPr bwMode="auto">
          <a:xfrm>
            <a:off x="711530" y="0"/>
            <a:ext cx="476094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 Box 11"/>
          <p:cNvSpPr txBox="1">
            <a:spLocks noChangeArrowheads="1"/>
          </p:cNvSpPr>
          <p:nvPr/>
        </p:nvSpPr>
        <p:spPr bwMode="auto">
          <a:xfrm>
            <a:off x="739201" y="573946"/>
            <a:ext cx="560165" cy="61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1"/>
          <p:cNvSpPr>
            <a:spLocks noChangeArrowheads="1"/>
          </p:cNvSpPr>
          <p:nvPr/>
        </p:nvSpPr>
        <p:spPr bwMode="auto">
          <a:xfrm>
            <a:off x="280496" y="393906"/>
            <a:ext cx="359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4" name="Line 6"/>
          <p:cNvSpPr>
            <a:spLocks noChangeShapeType="1"/>
          </p:cNvSpPr>
          <p:nvPr/>
        </p:nvSpPr>
        <p:spPr bwMode="auto">
          <a:xfrm flipH="1">
            <a:off x="683568" y="620688"/>
            <a:ext cx="5773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0" y="0"/>
            <a:ext cx="1403648" cy="126876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Rectangle 46"/>
          <p:cNvSpPr>
            <a:spLocks noChangeArrowheads="1"/>
          </p:cNvSpPr>
          <p:nvPr/>
        </p:nvSpPr>
        <p:spPr bwMode="auto">
          <a:xfrm>
            <a:off x="0" y="1371545"/>
            <a:ext cx="1115616" cy="46166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10А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44" name="Group 29"/>
          <p:cNvGrpSpPr>
            <a:grpSpLocks/>
          </p:cNvGrpSpPr>
          <p:nvPr/>
        </p:nvGrpSpPr>
        <p:grpSpPr bwMode="auto">
          <a:xfrm>
            <a:off x="1878165" y="1315509"/>
            <a:ext cx="1740377" cy="673331"/>
            <a:chOff x="1143" y="3539"/>
            <a:chExt cx="1256" cy="371"/>
          </a:xfrm>
        </p:grpSpPr>
        <p:grpSp>
          <p:nvGrpSpPr>
            <p:cNvPr id="53" name="Group 30"/>
            <p:cNvGrpSpPr>
              <a:grpSpLocks/>
            </p:cNvGrpSpPr>
            <p:nvPr/>
          </p:nvGrpSpPr>
          <p:grpSpPr bwMode="auto">
            <a:xfrm>
              <a:off x="1778" y="3539"/>
              <a:ext cx="465" cy="371"/>
              <a:chOff x="9730" y="4873"/>
              <a:chExt cx="599" cy="530"/>
            </a:xfrm>
          </p:grpSpPr>
          <p:sp>
            <p:nvSpPr>
              <p:cNvPr id="91" name="Text Box 31"/>
              <p:cNvSpPr txBox="1">
                <a:spLocks noChangeArrowheads="1"/>
              </p:cNvSpPr>
              <p:nvPr/>
            </p:nvSpPr>
            <p:spPr bwMode="auto">
              <a:xfrm>
                <a:off x="9730" y="4873"/>
                <a:ext cx="599" cy="53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D4D1B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D4D1B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" name="Oval 32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2D4D1B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9" name="Line 33"/>
            <p:cNvSpPr>
              <a:spLocks noChangeShapeType="1"/>
            </p:cNvSpPr>
            <p:nvPr/>
          </p:nvSpPr>
          <p:spPr bwMode="auto">
            <a:xfrm>
              <a:off x="2087" y="3683"/>
              <a:ext cx="31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D4D1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0" name="Line 34"/>
            <p:cNvSpPr>
              <a:spLocks noChangeShapeType="1"/>
            </p:cNvSpPr>
            <p:nvPr/>
          </p:nvSpPr>
          <p:spPr bwMode="auto">
            <a:xfrm>
              <a:off x="1143" y="3683"/>
              <a:ext cx="650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D4D1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3" name="Text Box 11"/>
          <p:cNvSpPr txBox="1">
            <a:spLocks noChangeArrowheads="1"/>
          </p:cNvSpPr>
          <p:nvPr/>
        </p:nvSpPr>
        <p:spPr bwMode="auto">
          <a:xfrm>
            <a:off x="2339752" y="3861048"/>
            <a:ext cx="1368152" cy="43204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=6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101" name="Text Box 13"/>
          <p:cNvSpPr txBox="1">
            <a:spLocks noChangeArrowheads="1"/>
          </p:cNvSpPr>
          <p:nvPr/>
        </p:nvSpPr>
        <p:spPr bwMode="auto">
          <a:xfrm>
            <a:off x="4929190" y="1285860"/>
            <a:ext cx="500065" cy="3571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 Box 13"/>
          <p:cNvSpPr txBox="1">
            <a:spLocks noChangeArrowheads="1"/>
          </p:cNvSpPr>
          <p:nvPr/>
        </p:nvSpPr>
        <p:spPr bwMode="auto">
          <a:xfrm>
            <a:off x="6143636" y="1643050"/>
            <a:ext cx="500065" cy="3571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 Box 11"/>
          <p:cNvSpPr txBox="1">
            <a:spLocks noChangeArrowheads="1"/>
          </p:cNvSpPr>
          <p:nvPr/>
        </p:nvSpPr>
        <p:spPr bwMode="auto">
          <a:xfrm>
            <a:off x="4644008" y="4221088"/>
            <a:ext cx="1584176" cy="43204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сд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grpSp>
        <p:nvGrpSpPr>
          <p:cNvPr id="57" name="Group 34"/>
          <p:cNvGrpSpPr>
            <a:grpSpLocks/>
          </p:cNvGrpSpPr>
          <p:nvPr/>
        </p:nvGrpSpPr>
        <p:grpSpPr bwMode="auto">
          <a:xfrm rot="10800000">
            <a:off x="3754315" y="1629451"/>
            <a:ext cx="900025" cy="796603"/>
            <a:chOff x="9385" y="4917"/>
            <a:chExt cx="1122" cy="717"/>
          </a:xfrm>
        </p:grpSpPr>
        <p:sp>
          <p:nvSpPr>
            <p:cNvPr id="106" name="Line 38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" name="Line 39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8" name="Line 40"/>
            <p:cNvSpPr>
              <a:spLocks noChangeShapeType="1"/>
            </p:cNvSpPr>
            <p:nvPr/>
          </p:nvSpPr>
          <p:spPr bwMode="auto">
            <a:xfrm>
              <a:off x="9385" y="5091"/>
              <a:ext cx="0" cy="5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9" name="Line 41"/>
            <p:cNvSpPr>
              <a:spLocks noChangeShapeType="1"/>
            </p:cNvSpPr>
            <p:nvPr/>
          </p:nvSpPr>
          <p:spPr bwMode="auto">
            <a:xfrm>
              <a:off x="10501" y="5092"/>
              <a:ext cx="0" cy="54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1" name="Oval 37"/>
            <p:cNvSpPr>
              <a:spLocks noChangeArrowheads="1"/>
            </p:cNvSpPr>
            <p:nvPr/>
          </p:nvSpPr>
          <p:spPr bwMode="auto">
            <a:xfrm>
              <a:off x="9779" y="4917"/>
              <a:ext cx="466" cy="33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2" name="Rectangle 46"/>
          <p:cNvSpPr>
            <a:spLocks noChangeArrowheads="1"/>
          </p:cNvSpPr>
          <p:nvPr/>
        </p:nvSpPr>
        <p:spPr bwMode="auto">
          <a:xfrm>
            <a:off x="2411760" y="4776245"/>
            <a:ext cx="3744416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2800" b="1" i="0" strike="noStrike" cap="none" normalizeH="0" baseline="-3000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120В</a:t>
            </a:r>
            <a:endParaRPr kumimoji="0" lang="ru-RU" sz="2800" b="0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 Box 11"/>
          <p:cNvSpPr txBox="1">
            <a:spLocks noChangeArrowheads="1"/>
          </p:cNvSpPr>
          <p:nvPr/>
        </p:nvSpPr>
        <p:spPr bwMode="auto">
          <a:xfrm>
            <a:off x="2195736" y="4797152"/>
            <a:ext cx="785818" cy="42862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115" name="Rectangle 46"/>
          <p:cNvSpPr>
            <a:spLocks noChangeArrowheads="1"/>
          </p:cNvSpPr>
          <p:nvPr/>
        </p:nvSpPr>
        <p:spPr bwMode="auto">
          <a:xfrm>
            <a:off x="2087345" y="966589"/>
            <a:ext cx="515931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5А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6" name="Rectangle 46"/>
          <p:cNvSpPr>
            <a:spLocks noChangeArrowheads="1"/>
          </p:cNvSpPr>
          <p:nvPr/>
        </p:nvSpPr>
        <p:spPr bwMode="auto">
          <a:xfrm>
            <a:off x="2148236" y="1916832"/>
            <a:ext cx="515931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5А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7" name="Rectangle 46"/>
          <p:cNvSpPr>
            <a:spLocks noChangeArrowheads="1"/>
          </p:cNvSpPr>
          <p:nvPr/>
        </p:nvSpPr>
        <p:spPr bwMode="auto">
          <a:xfrm>
            <a:off x="5940152" y="548680"/>
            <a:ext cx="515931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8" name="Rectangle 46"/>
          <p:cNvSpPr>
            <a:spLocks noChangeArrowheads="1"/>
          </p:cNvSpPr>
          <p:nvPr/>
        </p:nvSpPr>
        <p:spPr bwMode="auto">
          <a:xfrm>
            <a:off x="5940152" y="2348880"/>
            <a:ext cx="515931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9" name="Rectangle 46"/>
          <p:cNvSpPr>
            <a:spLocks noChangeArrowheads="1"/>
          </p:cNvSpPr>
          <p:nvPr/>
        </p:nvSpPr>
        <p:spPr bwMode="auto">
          <a:xfrm>
            <a:off x="5952027" y="1425409"/>
            <a:ext cx="515931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0" name="Rectangle 46"/>
          <p:cNvSpPr>
            <a:spLocks noChangeArrowheads="1"/>
          </p:cNvSpPr>
          <p:nvPr/>
        </p:nvSpPr>
        <p:spPr bwMode="auto">
          <a:xfrm>
            <a:off x="7524328" y="1340768"/>
            <a:ext cx="1405390" cy="52322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10А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1" name="Text Box 2"/>
          <p:cNvSpPr txBox="1">
            <a:spLocks noChangeArrowheads="1"/>
          </p:cNvSpPr>
          <p:nvPr/>
        </p:nvSpPr>
        <p:spPr bwMode="auto">
          <a:xfrm>
            <a:off x="5099048" y="908720"/>
            <a:ext cx="1224136" cy="432048"/>
          </a:xfrm>
          <a:prstGeom prst="rect">
            <a:avLst/>
          </a:prstGeom>
          <a:solidFill>
            <a:srgbClr val="FFFFFF"/>
          </a:solidFill>
          <a:ln w="3175">
            <a:noFill/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9" name="Group 29"/>
          <p:cNvGrpSpPr>
            <a:grpSpLocks/>
          </p:cNvGrpSpPr>
          <p:nvPr/>
        </p:nvGrpSpPr>
        <p:grpSpPr bwMode="auto">
          <a:xfrm>
            <a:off x="4924040" y="948360"/>
            <a:ext cx="1560242" cy="673331"/>
            <a:chOff x="1273" y="3539"/>
            <a:chExt cx="1126" cy="371"/>
          </a:xfrm>
        </p:grpSpPr>
        <p:grpSp>
          <p:nvGrpSpPr>
            <p:cNvPr id="63" name="Group 30"/>
            <p:cNvGrpSpPr>
              <a:grpSpLocks/>
            </p:cNvGrpSpPr>
            <p:nvPr/>
          </p:nvGrpSpPr>
          <p:grpSpPr bwMode="auto">
            <a:xfrm>
              <a:off x="1778" y="3539"/>
              <a:ext cx="465" cy="371"/>
              <a:chOff x="9730" y="4873"/>
              <a:chExt cx="599" cy="530"/>
            </a:xfrm>
          </p:grpSpPr>
          <p:sp>
            <p:nvSpPr>
              <p:cNvPr id="99" name="Text Box 31"/>
              <p:cNvSpPr txBox="1">
                <a:spLocks noChangeArrowheads="1"/>
              </p:cNvSpPr>
              <p:nvPr/>
            </p:nvSpPr>
            <p:spPr bwMode="auto">
              <a:xfrm>
                <a:off x="9730" y="4873"/>
                <a:ext cx="599" cy="53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D4D1B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D4D1B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0" name="Oval 32"/>
              <p:cNvSpPr>
                <a:spLocks noChangeArrowheads="1"/>
              </p:cNvSpPr>
              <p:nvPr/>
            </p:nvSpPr>
            <p:spPr bwMode="auto">
              <a:xfrm>
                <a:off x="9779" y="4911"/>
                <a:ext cx="346" cy="33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2D4D1B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7" name="Line 33"/>
            <p:cNvSpPr>
              <a:spLocks noChangeShapeType="1"/>
            </p:cNvSpPr>
            <p:nvPr/>
          </p:nvSpPr>
          <p:spPr bwMode="auto">
            <a:xfrm>
              <a:off x="2087" y="3683"/>
              <a:ext cx="31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D4D1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Line 34"/>
            <p:cNvSpPr>
              <a:spLocks noChangeShapeType="1"/>
            </p:cNvSpPr>
            <p:nvPr/>
          </p:nvSpPr>
          <p:spPr bwMode="auto">
            <a:xfrm>
              <a:off x="1273" y="3683"/>
              <a:ext cx="546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D4D1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3" name="Rectangle 1"/>
          <p:cNvSpPr>
            <a:spLocks noChangeArrowheads="1"/>
          </p:cNvSpPr>
          <p:nvPr/>
        </p:nvSpPr>
        <p:spPr bwMode="auto">
          <a:xfrm>
            <a:off x="5076056" y="3441633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0" y="6286520"/>
            <a:ext cx="464343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В№3,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зад№4 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СР-3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Стр. 16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5" name="Группа 124"/>
          <p:cNvGrpSpPr/>
          <p:nvPr/>
        </p:nvGrpSpPr>
        <p:grpSpPr>
          <a:xfrm>
            <a:off x="3143240" y="2928934"/>
            <a:ext cx="736951" cy="1000132"/>
            <a:chOff x="396709" y="5214950"/>
            <a:chExt cx="571505" cy="1000132"/>
          </a:xfrm>
        </p:grpSpPr>
        <p:sp>
          <p:nvSpPr>
            <p:cNvPr id="126" name="Line 6"/>
            <p:cNvSpPr>
              <a:spLocks noChangeShapeType="1"/>
            </p:cNvSpPr>
            <p:nvPr/>
          </p:nvSpPr>
          <p:spPr bwMode="auto">
            <a:xfrm flipH="1">
              <a:off x="428784" y="5698906"/>
              <a:ext cx="36293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9" name="Группа 139"/>
            <p:cNvGrpSpPr/>
            <p:nvPr/>
          </p:nvGrpSpPr>
          <p:grpSpPr>
            <a:xfrm>
              <a:off x="396709" y="5214950"/>
              <a:ext cx="571505" cy="1000132"/>
              <a:chOff x="389069" y="4125107"/>
              <a:chExt cx="571505" cy="1000132"/>
            </a:xfrm>
          </p:grpSpPr>
          <p:sp>
            <p:nvSpPr>
              <p:cNvPr id="134" name="Text Box 10"/>
              <p:cNvSpPr txBox="1">
                <a:spLocks noChangeArrowheads="1"/>
              </p:cNvSpPr>
              <p:nvPr/>
            </p:nvSpPr>
            <p:spPr bwMode="auto">
              <a:xfrm>
                <a:off x="492394" y="4125107"/>
                <a:ext cx="339876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5" name="Text Box 11"/>
              <p:cNvSpPr txBox="1">
                <a:spLocks noChangeArrowheads="1"/>
              </p:cNvSpPr>
              <p:nvPr/>
            </p:nvSpPr>
            <p:spPr bwMode="auto">
              <a:xfrm>
                <a:off x="389069" y="4553735"/>
                <a:ext cx="571505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12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71" name="Группа 139"/>
          <p:cNvGrpSpPr/>
          <p:nvPr/>
        </p:nvGrpSpPr>
        <p:grpSpPr>
          <a:xfrm>
            <a:off x="8183784" y="3202999"/>
            <a:ext cx="589706" cy="1000132"/>
            <a:chOff x="428784" y="5214950"/>
            <a:chExt cx="457316" cy="1000132"/>
          </a:xfrm>
        </p:grpSpPr>
        <p:sp>
          <p:nvSpPr>
            <p:cNvPr id="141" name="Line 6"/>
            <p:cNvSpPr>
              <a:spLocks noChangeShapeType="1"/>
            </p:cNvSpPr>
            <p:nvPr/>
          </p:nvSpPr>
          <p:spPr bwMode="auto">
            <a:xfrm flipH="1">
              <a:off x="428784" y="5698906"/>
              <a:ext cx="36293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7" name="Группа 139"/>
            <p:cNvGrpSpPr/>
            <p:nvPr/>
          </p:nvGrpSpPr>
          <p:grpSpPr>
            <a:xfrm>
              <a:off x="500034" y="5214950"/>
              <a:ext cx="386066" cy="1000132"/>
              <a:chOff x="492394" y="4125107"/>
              <a:chExt cx="386066" cy="1000132"/>
            </a:xfrm>
          </p:grpSpPr>
          <p:sp>
            <p:nvSpPr>
              <p:cNvPr id="143" name="Text Box 10"/>
              <p:cNvSpPr txBox="1">
                <a:spLocks noChangeArrowheads="1"/>
              </p:cNvSpPr>
              <p:nvPr/>
            </p:nvSpPr>
            <p:spPr bwMode="auto">
              <a:xfrm>
                <a:off x="492394" y="4125107"/>
                <a:ext cx="339876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4" name="Text Box 11"/>
              <p:cNvSpPr txBox="1">
                <a:spLocks noChangeArrowheads="1"/>
              </p:cNvSpPr>
              <p:nvPr/>
            </p:nvSpPr>
            <p:spPr bwMode="auto">
              <a:xfrm>
                <a:off x="499869" y="4553735"/>
                <a:ext cx="378591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45" name="Скругленный прямоугольник 144"/>
          <p:cNvSpPr/>
          <p:nvPr/>
        </p:nvSpPr>
        <p:spPr>
          <a:xfrm>
            <a:off x="3714744" y="857232"/>
            <a:ext cx="1071570" cy="571504"/>
          </a:xfrm>
          <a:prstGeom prst="round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1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3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24312E-6 L -0.06927 -0.36733 " pathEditMode="relative" rAng="0" ptsTypes="AA">
                                      <p:cBhvr>
                                        <p:cTn id="26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7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66512E-7 L -0.0073 -0.4734 " pathEditMode="relative" rAng="0" ptsTypes="AA">
                                      <p:cBhvr>
                                        <p:cTn id="28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2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9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0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00833E-6 L 0.16979 -0.38783 " pathEditMode="relative" rAng="0" ptsTypes="AA">
                                      <p:cBhvr>
                                        <p:cTn id="31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-1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35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4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3" grpId="1" animBg="1"/>
      <p:bldP spid="113" grpId="2" animBg="1"/>
      <p:bldP spid="94" grpId="0" animBg="1"/>
      <p:bldP spid="94" grpId="1" animBg="1"/>
      <p:bldP spid="75778" grpId="0" animBg="1"/>
      <p:bldP spid="4" grpId="0" animBg="1"/>
      <p:bldP spid="5" grpId="0" animBg="1"/>
      <p:bldP spid="5" grpId="1" animBg="1"/>
      <p:bldP spid="6" grpId="0" animBg="1"/>
      <p:bldP spid="7" grpId="0" animBg="1"/>
      <p:bldP spid="15" grpId="0"/>
      <p:bldP spid="16" grpId="0"/>
      <p:bldP spid="51" grpId="0"/>
      <p:bldP spid="52" grpId="0" animBg="1"/>
      <p:bldP spid="52" grpId="1" animBg="1"/>
      <p:bldP spid="75" grpId="0"/>
      <p:bldP spid="76" grpId="0" animBg="1"/>
      <p:bldP spid="76" grpId="1" animBg="1"/>
      <p:bldP spid="77" grpId="0"/>
      <p:bldP spid="78" grpId="0" animBg="1"/>
      <p:bldP spid="79" grpId="0" animBg="1"/>
      <p:bldP spid="80" grpId="0"/>
      <p:bldP spid="81" grpId="0"/>
      <p:bldP spid="82" grpId="0"/>
      <p:bldP spid="83" grpId="0"/>
      <p:bldP spid="84" grpId="0" animBg="1"/>
      <p:bldP spid="85" grpId="0" animBg="1"/>
      <p:bldP spid="86" grpId="0" animBg="1"/>
      <p:bldP spid="93" grpId="0" animBg="1"/>
      <p:bldP spid="101" grpId="0"/>
      <p:bldP spid="102" grpId="0"/>
      <p:bldP spid="103" grpId="0" animBg="1"/>
      <p:bldP spid="112" grpId="0" animBg="1"/>
      <p:bldP spid="112" grpId="1" animBg="1"/>
      <p:bldP spid="114" grpId="0" animBg="1"/>
      <p:bldP spid="114" grpId="1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3" grpId="0"/>
      <p:bldP spid="14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idx="4294967295"/>
          </p:nvPr>
        </p:nvSpPr>
        <p:spPr>
          <a:xfrm>
            <a:off x="1071538" y="142852"/>
            <a:ext cx="8072462" cy="1714512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Вариант №4</a:t>
            </a:r>
            <a:endParaRPr lang="ru-RU" sz="7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Рисунок 35"/>
          <p:cNvPicPr>
            <a:picLocks noChangeAspect="1" noChangeArrowheads="1"/>
          </p:cNvPicPr>
          <p:nvPr/>
        </p:nvPicPr>
        <p:blipFill>
          <a:blip r:embed="rId9" cstate="print">
            <a:lum bright="-60000" contrast="80000"/>
          </a:blip>
          <a:srcRect l="4456" t="33534" r="52987" b="48328"/>
          <a:stretch>
            <a:fillRect/>
          </a:stretch>
        </p:blipFill>
        <p:spPr bwMode="auto">
          <a:xfrm>
            <a:off x="2643142" y="1214421"/>
            <a:ext cx="6500858" cy="185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в4з1.стр.17.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Определите общее  сопротивление цепи,  напряжение на всем участке  и мощность на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(рис. 3).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4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Ом,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6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Ом,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15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Ом,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24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=4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46"/>
          <p:cNvSpPr>
            <a:spLocks noChangeArrowheads="1"/>
          </p:cNvSpPr>
          <p:nvPr/>
        </p:nvSpPr>
        <p:spPr bwMode="auto">
          <a:xfrm>
            <a:off x="4143372" y="2444119"/>
            <a:ext cx="1000132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15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Ом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" name="Rectangle 46"/>
          <p:cNvSpPr>
            <a:spLocks noChangeArrowheads="1"/>
          </p:cNvSpPr>
          <p:nvPr/>
        </p:nvSpPr>
        <p:spPr bwMode="auto">
          <a:xfrm>
            <a:off x="3714744" y="1312686"/>
            <a:ext cx="785818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Ом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" name="Rectangle 46"/>
          <p:cNvSpPr>
            <a:spLocks noChangeArrowheads="1"/>
          </p:cNvSpPr>
          <p:nvPr/>
        </p:nvSpPr>
        <p:spPr bwMode="auto">
          <a:xfrm>
            <a:off x="4857752" y="1335836"/>
            <a:ext cx="785818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6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Ом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Rectangle 46"/>
          <p:cNvSpPr>
            <a:spLocks noChangeArrowheads="1"/>
          </p:cNvSpPr>
          <p:nvPr/>
        </p:nvSpPr>
        <p:spPr bwMode="auto">
          <a:xfrm>
            <a:off x="3786182" y="885750"/>
            <a:ext cx="571504" cy="40011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en-US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ru-RU" sz="20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Rectangle 46"/>
          <p:cNvSpPr>
            <a:spLocks noChangeArrowheads="1"/>
          </p:cNvSpPr>
          <p:nvPr/>
        </p:nvSpPr>
        <p:spPr bwMode="auto">
          <a:xfrm>
            <a:off x="6703565" y="1894077"/>
            <a:ext cx="785818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Ом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" name="Rectangle 46"/>
          <p:cNvSpPr>
            <a:spLocks noChangeArrowheads="1"/>
          </p:cNvSpPr>
          <p:nvPr/>
        </p:nvSpPr>
        <p:spPr bwMode="auto">
          <a:xfrm>
            <a:off x="4975490" y="903532"/>
            <a:ext cx="571504" cy="40011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en-US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ru-RU" sz="2000" b="1" baseline="-30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" name="Line 33"/>
          <p:cNvSpPr>
            <a:spLocks noChangeShapeType="1"/>
          </p:cNvSpPr>
          <p:nvPr/>
        </p:nvSpPr>
        <p:spPr bwMode="auto">
          <a:xfrm>
            <a:off x="3385112" y="2143116"/>
            <a:ext cx="25560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2D4D1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32"/>
          <p:cNvSpPr>
            <a:spLocks noChangeArrowheads="1"/>
          </p:cNvSpPr>
          <p:nvPr/>
        </p:nvSpPr>
        <p:spPr bwMode="auto">
          <a:xfrm>
            <a:off x="4985635" y="1908012"/>
            <a:ext cx="372183" cy="424326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00C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2D4D1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37"/>
          <p:cNvSpPr>
            <a:spLocks noChangeArrowheads="1"/>
          </p:cNvSpPr>
          <p:nvPr/>
        </p:nvSpPr>
        <p:spPr bwMode="auto">
          <a:xfrm rot="10800000">
            <a:off x="3597006" y="2475168"/>
            <a:ext cx="373807" cy="371081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37"/>
          <p:cNvSpPr>
            <a:spLocks noChangeArrowheads="1"/>
          </p:cNvSpPr>
          <p:nvPr/>
        </p:nvSpPr>
        <p:spPr bwMode="auto">
          <a:xfrm rot="10800000">
            <a:off x="4500562" y="1380448"/>
            <a:ext cx="373807" cy="371081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2643174" y="2118408"/>
            <a:ext cx="64294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 flipH="1" flipV="1">
            <a:off x="3082143" y="1851108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 flipH="1" flipV="1">
            <a:off x="3071802" y="2428868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 flipH="1" flipV="1">
            <a:off x="5690664" y="1796707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5715802" y="2428074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023910" y="2108391"/>
            <a:ext cx="64294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0" y="1142984"/>
            <a:ext cx="278605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Участок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параллельное соединение,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общая проводимость равна сумме проводимостей.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Группа 18"/>
          <p:cNvGrpSpPr/>
          <p:nvPr/>
        </p:nvGrpSpPr>
        <p:grpSpPr>
          <a:xfrm>
            <a:off x="-13470" y="2711015"/>
            <a:ext cx="870694" cy="1000132"/>
            <a:chOff x="4143372" y="4000504"/>
            <a:chExt cx="870694" cy="1000132"/>
          </a:xfrm>
        </p:grpSpPr>
        <p:sp>
          <p:nvSpPr>
            <p:cNvPr id="26" name="Line 6"/>
            <p:cNvSpPr>
              <a:spLocks noChangeShapeType="1"/>
            </p:cNvSpPr>
            <p:nvPr/>
          </p:nvSpPr>
          <p:spPr bwMode="auto">
            <a:xfrm flipH="1">
              <a:off x="4214809" y="448446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 Box 10"/>
            <p:cNvSpPr txBox="1">
              <a:spLocks noChangeArrowheads="1"/>
            </p:cNvSpPr>
            <p:nvPr/>
          </p:nvSpPr>
          <p:spPr bwMode="auto">
            <a:xfrm>
              <a:off x="4286059" y="4000504"/>
              <a:ext cx="428817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 Box 11"/>
            <p:cNvSpPr txBox="1">
              <a:spLocks noChangeArrowheads="1"/>
            </p:cNvSpPr>
            <p:nvPr/>
          </p:nvSpPr>
          <p:spPr bwMode="auto">
            <a:xfrm>
              <a:off x="4143372" y="4429132"/>
              <a:ext cx="87069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АБ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Группа 22"/>
          <p:cNvGrpSpPr/>
          <p:nvPr/>
        </p:nvGrpSpPr>
        <p:grpSpPr>
          <a:xfrm>
            <a:off x="928662" y="2715866"/>
            <a:ext cx="826512" cy="1013403"/>
            <a:chOff x="5211606" y="4000504"/>
            <a:chExt cx="826512" cy="1012419"/>
          </a:xfrm>
        </p:grpSpPr>
        <p:sp>
          <p:nvSpPr>
            <p:cNvPr id="30" name="Rectangle 1"/>
            <p:cNvSpPr>
              <a:spLocks noChangeArrowheads="1"/>
            </p:cNvSpPr>
            <p:nvPr/>
          </p:nvSpPr>
          <p:spPr bwMode="auto">
            <a:xfrm>
              <a:off x="5648268" y="4225139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31" name="Группа 198"/>
            <p:cNvGrpSpPr/>
            <p:nvPr/>
          </p:nvGrpSpPr>
          <p:grpSpPr>
            <a:xfrm>
              <a:off x="5211606" y="4000504"/>
              <a:ext cx="627988" cy="1012419"/>
              <a:chOff x="5211606" y="4000504"/>
              <a:chExt cx="627988" cy="1012419"/>
            </a:xfrm>
          </p:grpSpPr>
          <p:sp>
            <p:nvSpPr>
              <p:cNvPr id="32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468000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Text Box 11"/>
              <p:cNvSpPr txBox="1">
                <a:spLocks noChangeArrowheads="1"/>
              </p:cNvSpPr>
              <p:nvPr/>
            </p:nvSpPr>
            <p:spPr bwMode="auto">
              <a:xfrm>
                <a:off x="5211606" y="4441419"/>
                <a:ext cx="62798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4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15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5" name="Прямоугольник 34"/>
          <p:cNvSpPr/>
          <p:nvPr/>
        </p:nvSpPr>
        <p:spPr>
          <a:xfrm>
            <a:off x="0" y="3643314"/>
            <a:ext cx="1857388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=6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800" dirty="0"/>
          </a:p>
        </p:txBody>
      </p:sp>
      <p:grpSp>
        <p:nvGrpSpPr>
          <p:cNvPr id="36" name="Группа 203"/>
          <p:cNvGrpSpPr/>
          <p:nvPr/>
        </p:nvGrpSpPr>
        <p:grpSpPr>
          <a:xfrm>
            <a:off x="2747950" y="2723842"/>
            <a:ext cx="591384" cy="948215"/>
            <a:chOff x="5200041" y="4000504"/>
            <a:chExt cx="591384" cy="948215"/>
          </a:xfrm>
        </p:grpSpPr>
        <p:sp>
          <p:nvSpPr>
            <p:cNvPr id="37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432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 Box 10"/>
            <p:cNvSpPr txBox="1">
              <a:spLocks noChangeArrowheads="1"/>
            </p:cNvSpPr>
            <p:nvPr/>
          </p:nvSpPr>
          <p:spPr bwMode="auto">
            <a:xfrm>
              <a:off x="5246652" y="4000504"/>
              <a:ext cx="396918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39" name="Text Box 11"/>
            <p:cNvSpPr txBox="1">
              <a:spLocks noChangeArrowheads="1"/>
            </p:cNvSpPr>
            <p:nvPr/>
          </p:nvSpPr>
          <p:spPr bwMode="auto">
            <a:xfrm>
              <a:off x="5200041" y="4424797"/>
              <a:ext cx="591384" cy="523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30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2712977" y="2681883"/>
            <a:ext cx="571504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" name="Группа 203"/>
          <p:cNvGrpSpPr/>
          <p:nvPr/>
        </p:nvGrpSpPr>
        <p:grpSpPr>
          <a:xfrm>
            <a:off x="1652566" y="2692154"/>
            <a:ext cx="785818" cy="948215"/>
            <a:chOff x="5060603" y="4000504"/>
            <a:chExt cx="785818" cy="948215"/>
          </a:xfrm>
        </p:grpSpPr>
        <p:sp>
          <p:nvSpPr>
            <p:cNvPr id="42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432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 Box 10"/>
            <p:cNvSpPr txBox="1">
              <a:spLocks noChangeArrowheads="1"/>
            </p:cNvSpPr>
            <p:nvPr/>
          </p:nvSpPr>
          <p:spPr bwMode="auto">
            <a:xfrm>
              <a:off x="5246652" y="4000504"/>
              <a:ext cx="396918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 Box 11"/>
            <p:cNvSpPr txBox="1">
              <a:spLocks noChangeArrowheads="1"/>
            </p:cNvSpPr>
            <p:nvPr/>
          </p:nvSpPr>
          <p:spPr bwMode="auto">
            <a:xfrm>
              <a:off x="5060603" y="4424797"/>
              <a:ext cx="785818" cy="523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4+6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579295" y="2917355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6" name="Rectangle 1"/>
          <p:cNvSpPr>
            <a:spLocks noChangeArrowheads="1"/>
          </p:cNvSpPr>
          <p:nvPr/>
        </p:nvSpPr>
        <p:spPr bwMode="auto">
          <a:xfrm>
            <a:off x="2396200" y="2910698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857356" y="3678327"/>
            <a:ext cx="2357422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Найду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общ</a:t>
            </a:r>
            <a:endParaRPr lang="ru-RU" sz="28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0" y="4214818"/>
            <a:ext cx="2643174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2643174" y="4231478"/>
            <a:ext cx="1119217" cy="584775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32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0" y="4786322"/>
            <a:ext cx="5286380" cy="954107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514350" indent="-51435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Найду </a:t>
            </a:r>
          </a:p>
          <a:p>
            <a:pPr marL="514350" indent="-514350"/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l-GR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Ом·0,5А=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926938" y="5180225"/>
            <a:ext cx="1357322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4512137" y="5263238"/>
            <a:ext cx="357190" cy="3571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4940620" y="1911656"/>
            <a:ext cx="488636" cy="44577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6100714" y="991272"/>
            <a:ext cx="1757434" cy="1151844"/>
            <a:chOff x="6902158" y="355260"/>
            <a:chExt cx="1757434" cy="1151844"/>
          </a:xfrm>
        </p:grpSpPr>
        <p:grpSp>
          <p:nvGrpSpPr>
            <p:cNvPr id="56" name="Group 34"/>
            <p:cNvGrpSpPr>
              <a:grpSpLocks/>
            </p:cNvGrpSpPr>
            <p:nvPr/>
          </p:nvGrpSpPr>
          <p:grpSpPr bwMode="auto">
            <a:xfrm>
              <a:off x="6929470" y="355260"/>
              <a:ext cx="1691427" cy="1103516"/>
              <a:chOff x="9385" y="4917"/>
              <a:chExt cx="1129" cy="698"/>
            </a:xfrm>
          </p:grpSpPr>
          <p:sp>
            <p:nvSpPr>
              <p:cNvPr id="65" name="Oval 37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Line 38"/>
              <p:cNvSpPr>
                <a:spLocks noChangeShapeType="1"/>
              </p:cNvSpPr>
              <p:nvPr/>
            </p:nvSpPr>
            <p:spPr bwMode="auto">
              <a:xfrm>
                <a:off x="10127" y="5092"/>
                <a:ext cx="3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Line 39"/>
              <p:cNvSpPr>
                <a:spLocks noChangeShapeType="1"/>
              </p:cNvSpPr>
              <p:nvPr/>
            </p:nvSpPr>
            <p:spPr bwMode="auto">
              <a:xfrm>
                <a:off x="9390" y="5093"/>
                <a:ext cx="38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Line 40"/>
              <p:cNvSpPr>
                <a:spLocks noChangeShapeType="1"/>
              </p:cNvSpPr>
              <p:nvPr/>
            </p:nvSpPr>
            <p:spPr bwMode="auto">
              <a:xfrm>
                <a:off x="9385" y="5091"/>
                <a:ext cx="0" cy="5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Line 41"/>
              <p:cNvSpPr>
                <a:spLocks noChangeShapeType="1"/>
              </p:cNvSpPr>
              <p:nvPr/>
            </p:nvSpPr>
            <p:spPr bwMode="auto">
              <a:xfrm>
                <a:off x="10514" y="5091"/>
                <a:ext cx="0" cy="5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7" name="Овал 56"/>
            <p:cNvSpPr/>
            <p:nvPr/>
          </p:nvSpPr>
          <p:spPr>
            <a:xfrm>
              <a:off x="6902158" y="1435666"/>
              <a:ext cx="71438" cy="71438"/>
            </a:xfrm>
            <a:prstGeom prst="ellipse">
              <a:avLst/>
            </a:prstGeom>
            <a:solidFill>
              <a:srgbClr val="000099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8588154" y="1435666"/>
              <a:ext cx="71438" cy="71438"/>
            </a:xfrm>
            <a:prstGeom prst="ellipse">
              <a:avLst/>
            </a:prstGeom>
            <a:solidFill>
              <a:srgbClr val="000099"/>
            </a:solidFill>
            <a:ln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6" name="Прямоугольник 65"/>
          <p:cNvSpPr/>
          <p:nvPr/>
        </p:nvSpPr>
        <p:spPr>
          <a:xfrm>
            <a:off x="0" y="5715016"/>
            <a:ext cx="3857620" cy="954107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514350" indent="-51435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Найду </a:t>
            </a:r>
          </a:p>
          <a:p>
            <a:pPr marL="514350" indent="-514350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l-GR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Ом·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А=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714480" y="6143644"/>
            <a:ext cx="1285884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3288104" y="6215082"/>
            <a:ext cx="212326" cy="3571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 Box 7"/>
          <p:cNvSpPr txBox="1">
            <a:spLocks noChangeArrowheads="1"/>
          </p:cNvSpPr>
          <p:nvPr/>
        </p:nvSpPr>
        <p:spPr bwMode="auto">
          <a:xfrm>
            <a:off x="6763428" y="1059971"/>
            <a:ext cx="488636" cy="44577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2В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571868" y="3143248"/>
            <a:ext cx="2143108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 Найду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4357686" y="3678331"/>
            <a:ext cx="4143404" cy="523220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baseline="-25000" dirty="0" smtClean="0">
                <a:solidFill>
                  <a:srgbClr val="2D4D1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0,5А</a:t>
            </a: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Вт</a:t>
            </a:r>
            <a:endParaRPr lang="ru-RU" sz="2800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7929554" y="3108958"/>
            <a:ext cx="714380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6072198" y="3714776"/>
            <a:ext cx="1214446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7622672" y="3714752"/>
            <a:ext cx="235476" cy="3571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6535551" y="2500306"/>
            <a:ext cx="1214446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5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4" grpId="0" build="p"/>
      <p:bldP spid="35" grpId="0" animBg="1"/>
      <p:bldP spid="35" grpId="1" animBg="1"/>
      <p:bldP spid="40" grpId="0" animBg="1"/>
      <p:bldP spid="45" grpId="0"/>
      <p:bldP spid="46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/>
      <p:bldP spid="66" grpId="0" animBg="1"/>
      <p:bldP spid="67" grpId="0" animBg="1"/>
      <p:bldP spid="68" grpId="0" animBg="1"/>
      <p:bldP spid="69" grpId="0"/>
      <p:bldP spid="70" grpId="0" animBg="1"/>
      <p:bldP spid="71" grpId="0" animBg="1"/>
      <p:bldP spid="72" grpId="0" animBg="1"/>
      <p:bldP spid="74" grpId="0" animBg="1"/>
      <p:bldP spid="7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9" cstate="print"/>
          <a:srcRect l="23438" t="35156" r="5077" b="14306"/>
          <a:stretch>
            <a:fillRect/>
          </a:stretch>
        </p:blipFill>
        <p:spPr bwMode="auto">
          <a:xfrm>
            <a:off x="500066" y="500042"/>
            <a:ext cx="4857752" cy="334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342899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В№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,зад№2, Стр.1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-32" y="2035101"/>
            <a:ext cx="642942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rot="10800000">
            <a:off x="1417577" y="1615671"/>
            <a:ext cx="1588" cy="360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>
            <a:off x="1203894" y="2258527"/>
            <a:ext cx="396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2339092" y="1837446"/>
            <a:ext cx="324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>
            <a:off x="2500298" y="2071678"/>
            <a:ext cx="1588" cy="396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>
            <a:off x="2928926" y="1500174"/>
            <a:ext cx="1588" cy="53578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2567530" y="2421644"/>
            <a:ext cx="67866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083085" y="966655"/>
            <a:ext cx="64294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071934" y="1631620"/>
            <a:ext cx="64294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071934" y="2428868"/>
            <a:ext cx="64294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071934" y="3143248"/>
            <a:ext cx="64294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000100" y="2143116"/>
            <a:ext cx="357190" cy="35719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2500298" y="2071678"/>
            <a:ext cx="357190" cy="35719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4786314" y="1643050"/>
            <a:ext cx="357190" cy="35719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824299" y="2044844"/>
            <a:ext cx="642942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8"/>
          <p:cNvGrpSpPr/>
          <p:nvPr/>
        </p:nvGrpSpPr>
        <p:grpSpPr>
          <a:xfrm>
            <a:off x="5715008" y="25911"/>
            <a:ext cx="870694" cy="1000132"/>
            <a:chOff x="4143372" y="4000504"/>
            <a:chExt cx="870694" cy="1000132"/>
          </a:xfrm>
        </p:grpSpPr>
        <p:sp>
          <p:nvSpPr>
            <p:cNvPr id="20" name="Line 6"/>
            <p:cNvSpPr>
              <a:spLocks noChangeShapeType="1"/>
            </p:cNvSpPr>
            <p:nvPr/>
          </p:nvSpPr>
          <p:spPr bwMode="auto">
            <a:xfrm flipH="1">
              <a:off x="4214809" y="448446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 Box 10"/>
            <p:cNvSpPr txBox="1">
              <a:spLocks noChangeArrowheads="1"/>
            </p:cNvSpPr>
            <p:nvPr/>
          </p:nvSpPr>
          <p:spPr bwMode="auto">
            <a:xfrm>
              <a:off x="4286059" y="4000504"/>
              <a:ext cx="428817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 Box 11"/>
            <p:cNvSpPr txBox="1">
              <a:spLocks noChangeArrowheads="1"/>
            </p:cNvSpPr>
            <p:nvPr/>
          </p:nvSpPr>
          <p:spPr bwMode="auto">
            <a:xfrm>
              <a:off x="4143372" y="4429132"/>
              <a:ext cx="87069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АБ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Группа 22"/>
          <p:cNvGrpSpPr/>
          <p:nvPr/>
        </p:nvGrpSpPr>
        <p:grpSpPr>
          <a:xfrm>
            <a:off x="6664311" y="-24"/>
            <a:ext cx="823365" cy="1012419"/>
            <a:chOff x="5214753" y="4000504"/>
            <a:chExt cx="823365" cy="1012419"/>
          </a:xfrm>
        </p:grpSpPr>
        <p:sp>
          <p:nvSpPr>
            <p:cNvPr id="24" name="Rectangle 1"/>
            <p:cNvSpPr>
              <a:spLocks noChangeArrowheads="1"/>
            </p:cNvSpPr>
            <p:nvPr/>
          </p:nvSpPr>
          <p:spPr bwMode="auto">
            <a:xfrm>
              <a:off x="5648268" y="4225139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3" name="Группа 198"/>
            <p:cNvGrpSpPr/>
            <p:nvPr/>
          </p:nvGrpSpPr>
          <p:grpSpPr>
            <a:xfrm>
              <a:off x="5214753" y="4000504"/>
              <a:ext cx="624841" cy="1012419"/>
              <a:chOff x="5214753" y="4000504"/>
              <a:chExt cx="624841" cy="1012419"/>
            </a:xfrm>
          </p:grpSpPr>
          <p:sp>
            <p:nvSpPr>
              <p:cNvPr id="26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468000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Text Box 11"/>
              <p:cNvSpPr txBox="1">
                <a:spLocks noChangeArrowheads="1"/>
              </p:cNvSpPr>
              <p:nvPr/>
            </p:nvSpPr>
            <p:spPr bwMode="auto">
              <a:xfrm>
                <a:off x="5312954" y="4441419"/>
                <a:ext cx="526640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5" name="Группа 203"/>
          <p:cNvGrpSpPr/>
          <p:nvPr/>
        </p:nvGrpSpPr>
        <p:grpSpPr>
          <a:xfrm>
            <a:off x="7429520" y="4311"/>
            <a:ext cx="493980" cy="948215"/>
            <a:chOff x="5200041" y="4000504"/>
            <a:chExt cx="493980" cy="948215"/>
          </a:xfrm>
        </p:grpSpPr>
        <p:sp>
          <p:nvSpPr>
            <p:cNvPr id="30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432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 Box 10"/>
            <p:cNvSpPr txBox="1">
              <a:spLocks noChangeArrowheads="1"/>
            </p:cNvSpPr>
            <p:nvPr/>
          </p:nvSpPr>
          <p:spPr bwMode="auto">
            <a:xfrm>
              <a:off x="5246652" y="4000504"/>
              <a:ext cx="396918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 Box 11"/>
            <p:cNvSpPr txBox="1">
              <a:spLocks noChangeArrowheads="1"/>
            </p:cNvSpPr>
            <p:nvPr/>
          </p:nvSpPr>
          <p:spPr bwMode="auto">
            <a:xfrm>
              <a:off x="5200041" y="4424797"/>
              <a:ext cx="493980" cy="523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3500430" y="0"/>
            <a:ext cx="2286016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Найду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</a:t>
            </a:r>
            <a:endParaRPr lang="ru-RU" sz="28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072330" y="928670"/>
            <a:ext cx="207167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=2,4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800" dirty="0"/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6324497" y="232401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7830316" y="230064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9" name="Группа 203"/>
          <p:cNvGrpSpPr/>
          <p:nvPr/>
        </p:nvGrpSpPr>
        <p:grpSpPr>
          <a:xfrm>
            <a:off x="8195458" y="7952"/>
            <a:ext cx="591384" cy="948215"/>
            <a:chOff x="5200041" y="4000504"/>
            <a:chExt cx="591384" cy="948215"/>
          </a:xfrm>
        </p:grpSpPr>
        <p:sp>
          <p:nvSpPr>
            <p:cNvPr id="38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432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 Box 10"/>
            <p:cNvSpPr txBox="1">
              <a:spLocks noChangeArrowheads="1"/>
            </p:cNvSpPr>
            <p:nvPr/>
          </p:nvSpPr>
          <p:spPr bwMode="auto">
            <a:xfrm>
              <a:off x="5246652" y="4000504"/>
              <a:ext cx="396918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40" name="Text Box 11"/>
            <p:cNvSpPr txBox="1">
              <a:spLocks noChangeArrowheads="1"/>
            </p:cNvSpPr>
            <p:nvPr/>
          </p:nvSpPr>
          <p:spPr bwMode="auto">
            <a:xfrm>
              <a:off x="5200041" y="4424797"/>
              <a:ext cx="591384" cy="523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8132470" y="-60008"/>
            <a:ext cx="571504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5500694" y="1785926"/>
            <a:ext cx="2286016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Найду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БС</a:t>
            </a:r>
            <a:endParaRPr lang="ru-RU" sz="2800" dirty="0"/>
          </a:p>
        </p:txBody>
      </p:sp>
      <p:grpSp>
        <p:nvGrpSpPr>
          <p:cNvPr id="37" name="Группа 42"/>
          <p:cNvGrpSpPr/>
          <p:nvPr/>
        </p:nvGrpSpPr>
        <p:grpSpPr>
          <a:xfrm>
            <a:off x="5072066" y="2357430"/>
            <a:ext cx="870694" cy="1000132"/>
            <a:chOff x="4143372" y="4000504"/>
            <a:chExt cx="870694" cy="1000132"/>
          </a:xfrm>
        </p:grpSpPr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H="1">
              <a:off x="4214809" y="448446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 Box 10"/>
            <p:cNvSpPr txBox="1">
              <a:spLocks noChangeArrowheads="1"/>
            </p:cNvSpPr>
            <p:nvPr/>
          </p:nvSpPr>
          <p:spPr bwMode="auto">
            <a:xfrm>
              <a:off x="4286059" y="4000504"/>
              <a:ext cx="428817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 Box 11"/>
            <p:cNvSpPr txBox="1">
              <a:spLocks noChangeArrowheads="1"/>
            </p:cNvSpPr>
            <p:nvPr/>
          </p:nvSpPr>
          <p:spPr bwMode="auto">
            <a:xfrm>
              <a:off x="4143372" y="4429132"/>
              <a:ext cx="87069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БС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5703578" y="2571744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43" name="Группа 47"/>
          <p:cNvGrpSpPr/>
          <p:nvPr/>
        </p:nvGrpSpPr>
        <p:grpSpPr>
          <a:xfrm>
            <a:off x="5992188" y="2334570"/>
            <a:ext cx="865828" cy="1023849"/>
            <a:chOff x="5183321" y="4000504"/>
            <a:chExt cx="854797" cy="1023849"/>
          </a:xfrm>
        </p:grpSpPr>
        <p:sp>
          <p:nvSpPr>
            <p:cNvPr id="49" name="Rectangle 1"/>
            <p:cNvSpPr>
              <a:spLocks noChangeArrowheads="1"/>
            </p:cNvSpPr>
            <p:nvPr/>
          </p:nvSpPr>
          <p:spPr bwMode="auto">
            <a:xfrm>
              <a:off x="5648268" y="4225139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48" name="Группа 198"/>
            <p:cNvGrpSpPr/>
            <p:nvPr/>
          </p:nvGrpSpPr>
          <p:grpSpPr>
            <a:xfrm>
              <a:off x="5183321" y="4000504"/>
              <a:ext cx="576263" cy="1023849"/>
              <a:chOff x="5183321" y="4000504"/>
              <a:chExt cx="576263" cy="1023849"/>
            </a:xfrm>
          </p:grpSpPr>
          <p:sp>
            <p:nvSpPr>
              <p:cNvPr id="51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468000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Text Box 11"/>
              <p:cNvSpPr txBox="1">
                <a:spLocks noChangeArrowheads="1"/>
              </p:cNvSpPr>
              <p:nvPr/>
            </p:nvSpPr>
            <p:spPr bwMode="auto">
              <a:xfrm>
                <a:off x="5183321" y="4452849"/>
                <a:ext cx="576263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12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0" name="Группа 53"/>
          <p:cNvGrpSpPr/>
          <p:nvPr/>
        </p:nvGrpSpPr>
        <p:grpSpPr>
          <a:xfrm>
            <a:off x="6755146" y="2320282"/>
            <a:ext cx="865828" cy="1023849"/>
            <a:chOff x="5183321" y="4000504"/>
            <a:chExt cx="854797" cy="1023849"/>
          </a:xfrm>
        </p:grpSpPr>
        <p:sp>
          <p:nvSpPr>
            <p:cNvPr id="55" name="Rectangle 1"/>
            <p:cNvSpPr>
              <a:spLocks noChangeArrowheads="1"/>
            </p:cNvSpPr>
            <p:nvPr/>
          </p:nvSpPr>
          <p:spPr bwMode="auto">
            <a:xfrm>
              <a:off x="5648268" y="4225139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54" name="Группа 198"/>
            <p:cNvGrpSpPr/>
            <p:nvPr/>
          </p:nvGrpSpPr>
          <p:grpSpPr>
            <a:xfrm>
              <a:off x="5183321" y="4000504"/>
              <a:ext cx="576263" cy="1023849"/>
              <a:chOff x="5183321" y="4000504"/>
              <a:chExt cx="576263" cy="1023849"/>
            </a:xfrm>
          </p:grpSpPr>
          <p:sp>
            <p:nvSpPr>
              <p:cNvPr id="57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468000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Text Box 11"/>
              <p:cNvSpPr txBox="1">
                <a:spLocks noChangeArrowheads="1"/>
              </p:cNvSpPr>
              <p:nvPr/>
            </p:nvSpPr>
            <p:spPr bwMode="auto">
              <a:xfrm>
                <a:off x="5183321" y="4452849"/>
                <a:ext cx="576263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6" name="Группа 59"/>
          <p:cNvGrpSpPr/>
          <p:nvPr/>
        </p:nvGrpSpPr>
        <p:grpSpPr>
          <a:xfrm>
            <a:off x="7526676" y="2323140"/>
            <a:ext cx="865828" cy="1023849"/>
            <a:chOff x="5183321" y="4000504"/>
            <a:chExt cx="854797" cy="1023849"/>
          </a:xfrm>
        </p:grpSpPr>
        <p:sp>
          <p:nvSpPr>
            <p:cNvPr id="61" name="Rectangle 1"/>
            <p:cNvSpPr>
              <a:spLocks noChangeArrowheads="1"/>
            </p:cNvSpPr>
            <p:nvPr/>
          </p:nvSpPr>
          <p:spPr bwMode="auto">
            <a:xfrm>
              <a:off x="5648268" y="4225139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60" name="Группа 198"/>
            <p:cNvGrpSpPr/>
            <p:nvPr/>
          </p:nvGrpSpPr>
          <p:grpSpPr>
            <a:xfrm>
              <a:off x="5183321" y="4000504"/>
              <a:ext cx="576263" cy="1023849"/>
              <a:chOff x="5183321" y="4000504"/>
              <a:chExt cx="576263" cy="1023849"/>
            </a:xfrm>
          </p:grpSpPr>
          <p:sp>
            <p:nvSpPr>
              <p:cNvPr id="63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468000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5" name="Text Box 11"/>
              <p:cNvSpPr txBox="1">
                <a:spLocks noChangeArrowheads="1"/>
              </p:cNvSpPr>
              <p:nvPr/>
            </p:nvSpPr>
            <p:spPr bwMode="auto">
              <a:xfrm>
                <a:off x="5183321" y="4452849"/>
                <a:ext cx="576263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62" name="Группа 203"/>
          <p:cNvGrpSpPr/>
          <p:nvPr/>
        </p:nvGrpSpPr>
        <p:grpSpPr>
          <a:xfrm>
            <a:off x="8309636" y="2325998"/>
            <a:ext cx="620082" cy="948215"/>
            <a:chOff x="5200041" y="4000504"/>
            <a:chExt cx="620082" cy="948215"/>
          </a:xfrm>
        </p:grpSpPr>
        <p:sp>
          <p:nvSpPr>
            <p:cNvPr id="67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432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Text Box 10"/>
            <p:cNvSpPr txBox="1">
              <a:spLocks noChangeArrowheads="1"/>
            </p:cNvSpPr>
            <p:nvPr/>
          </p:nvSpPr>
          <p:spPr bwMode="auto">
            <a:xfrm>
              <a:off x="5246652" y="4000504"/>
              <a:ext cx="396918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Text Box 11"/>
            <p:cNvSpPr txBox="1">
              <a:spLocks noChangeArrowheads="1"/>
            </p:cNvSpPr>
            <p:nvPr/>
          </p:nvSpPr>
          <p:spPr bwMode="auto">
            <a:xfrm>
              <a:off x="5200041" y="4424797"/>
              <a:ext cx="620082" cy="523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0" name="Rectangle 1"/>
          <p:cNvSpPr>
            <a:spLocks noChangeArrowheads="1"/>
          </p:cNvSpPr>
          <p:nvPr/>
        </p:nvSpPr>
        <p:spPr bwMode="auto">
          <a:xfrm>
            <a:off x="5566416" y="3454716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66" name="Группа 203"/>
          <p:cNvGrpSpPr/>
          <p:nvPr/>
        </p:nvGrpSpPr>
        <p:grpSpPr>
          <a:xfrm>
            <a:off x="5929322" y="3214686"/>
            <a:ext cx="620082" cy="948215"/>
            <a:chOff x="5200041" y="4000504"/>
            <a:chExt cx="620082" cy="948215"/>
          </a:xfrm>
        </p:grpSpPr>
        <p:sp>
          <p:nvSpPr>
            <p:cNvPr id="72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432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Text Box 10"/>
            <p:cNvSpPr txBox="1">
              <a:spLocks noChangeArrowheads="1"/>
            </p:cNvSpPr>
            <p:nvPr/>
          </p:nvSpPr>
          <p:spPr bwMode="auto">
            <a:xfrm>
              <a:off x="5246652" y="4000504"/>
              <a:ext cx="396918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74" name="Text Box 11"/>
            <p:cNvSpPr txBox="1">
              <a:spLocks noChangeArrowheads="1"/>
            </p:cNvSpPr>
            <p:nvPr/>
          </p:nvSpPr>
          <p:spPr bwMode="auto">
            <a:xfrm>
              <a:off x="5200041" y="4424797"/>
              <a:ext cx="620082" cy="523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1" name="Группа 203"/>
          <p:cNvGrpSpPr/>
          <p:nvPr/>
        </p:nvGrpSpPr>
        <p:grpSpPr>
          <a:xfrm>
            <a:off x="6572264" y="3195165"/>
            <a:ext cx="620082" cy="948215"/>
            <a:chOff x="5200041" y="4000504"/>
            <a:chExt cx="620082" cy="948215"/>
          </a:xfrm>
        </p:grpSpPr>
        <p:sp>
          <p:nvSpPr>
            <p:cNvPr id="77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432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" name="Text Box 10"/>
            <p:cNvSpPr txBox="1">
              <a:spLocks noChangeArrowheads="1"/>
            </p:cNvSpPr>
            <p:nvPr/>
          </p:nvSpPr>
          <p:spPr bwMode="auto">
            <a:xfrm>
              <a:off x="5246652" y="4000504"/>
              <a:ext cx="396918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79" name="Text Box 11"/>
            <p:cNvSpPr txBox="1">
              <a:spLocks noChangeArrowheads="1"/>
            </p:cNvSpPr>
            <p:nvPr/>
          </p:nvSpPr>
          <p:spPr bwMode="auto">
            <a:xfrm>
              <a:off x="5200041" y="4424797"/>
              <a:ext cx="620082" cy="523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5" name="Прямоугольник 74"/>
          <p:cNvSpPr/>
          <p:nvPr/>
        </p:nvSpPr>
        <p:spPr>
          <a:xfrm>
            <a:off x="7072330" y="3415729"/>
            <a:ext cx="207167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БС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=1,5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800" dirty="0"/>
          </a:p>
        </p:txBody>
      </p:sp>
      <p:grpSp>
        <p:nvGrpSpPr>
          <p:cNvPr id="76" name="Группа 203"/>
          <p:cNvGrpSpPr/>
          <p:nvPr/>
        </p:nvGrpSpPr>
        <p:grpSpPr>
          <a:xfrm>
            <a:off x="8738264" y="0"/>
            <a:ext cx="620082" cy="948215"/>
            <a:chOff x="5200041" y="4000504"/>
            <a:chExt cx="620082" cy="948215"/>
          </a:xfrm>
        </p:grpSpPr>
        <p:sp>
          <p:nvSpPr>
            <p:cNvPr id="81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432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Text Box 10"/>
            <p:cNvSpPr txBox="1">
              <a:spLocks noChangeArrowheads="1"/>
            </p:cNvSpPr>
            <p:nvPr/>
          </p:nvSpPr>
          <p:spPr bwMode="auto">
            <a:xfrm>
              <a:off x="5246652" y="4000504"/>
              <a:ext cx="396918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83" name="Text Box 11"/>
            <p:cNvSpPr txBox="1">
              <a:spLocks noChangeArrowheads="1"/>
            </p:cNvSpPr>
            <p:nvPr/>
          </p:nvSpPr>
          <p:spPr bwMode="auto">
            <a:xfrm>
              <a:off x="5200041" y="4424797"/>
              <a:ext cx="620082" cy="523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4" name="Прямоугольник 83"/>
          <p:cNvSpPr/>
          <p:nvPr/>
        </p:nvSpPr>
        <p:spPr>
          <a:xfrm>
            <a:off x="0" y="3763524"/>
            <a:ext cx="4572000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Найду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=2,4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+1,5=3,9</a:t>
            </a: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600" i="1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2263156" y="3780476"/>
            <a:ext cx="1022960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3477570" y="3851914"/>
            <a:ext cx="357190" cy="324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 Box 7"/>
          <p:cNvSpPr txBox="1">
            <a:spLocks noChangeArrowheads="1"/>
          </p:cNvSpPr>
          <p:nvPr/>
        </p:nvSpPr>
        <p:spPr bwMode="auto">
          <a:xfrm>
            <a:off x="537182" y="1751636"/>
            <a:ext cx="714380" cy="58949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10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0" y="4286256"/>
            <a:ext cx="6000760" cy="646331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 Найду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l-GR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39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2646372" y="4357694"/>
            <a:ext cx="1785950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4772026" y="4349122"/>
            <a:ext cx="428628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0" y="4929198"/>
            <a:ext cx="6000760" cy="646331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 Найду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БС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БС</a:t>
            </a:r>
            <a:r>
              <a:rPr lang="el-GR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2345992" y="5003494"/>
            <a:ext cx="1785950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4297678" y="5026354"/>
            <a:ext cx="488636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 Box 7"/>
          <p:cNvSpPr txBox="1">
            <a:spLocks noChangeArrowheads="1"/>
          </p:cNvSpPr>
          <p:nvPr/>
        </p:nvSpPr>
        <p:spPr bwMode="auto">
          <a:xfrm>
            <a:off x="3463282" y="3343274"/>
            <a:ext cx="714380" cy="58949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15В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0" name="Группа 42"/>
          <p:cNvGrpSpPr/>
          <p:nvPr/>
        </p:nvGrpSpPr>
        <p:grpSpPr>
          <a:xfrm>
            <a:off x="6143636" y="4869730"/>
            <a:ext cx="1501805" cy="1307215"/>
            <a:chOff x="11875" y="3633953"/>
            <a:chExt cx="1287491" cy="1307215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11875" y="3907234"/>
              <a:ext cx="41804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I</a:t>
              </a:r>
              <a:r>
                <a:rPr lang="ru-RU" sz="1600" b="1" dirty="0" smtClean="0">
                  <a:latin typeface="Times New Roman" pitchFamily="18" charset="0"/>
                  <a:sym typeface="Symbol" pitchFamily="18" charset="2"/>
                </a:rPr>
                <a:t>4</a:t>
              </a:r>
              <a:endParaRPr lang="ru-RU" sz="4000" dirty="0"/>
            </a:p>
          </p:txBody>
        </p:sp>
        <p:sp>
          <p:nvSpPr>
            <p:cNvPr id="97" name="Text Box 10"/>
            <p:cNvSpPr txBox="1">
              <a:spLocks noChangeArrowheads="1"/>
            </p:cNvSpPr>
            <p:nvPr/>
          </p:nvSpPr>
          <p:spPr bwMode="auto">
            <a:xfrm>
              <a:off x="711529" y="3633953"/>
              <a:ext cx="586458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8" name="Text Box 11"/>
            <p:cNvSpPr txBox="1">
              <a:spLocks noChangeArrowheads="1"/>
            </p:cNvSpPr>
            <p:nvPr/>
          </p:nvSpPr>
          <p:spPr bwMode="auto">
            <a:xfrm>
              <a:off x="739201" y="4326649"/>
              <a:ext cx="560165" cy="614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Rectangle 1"/>
            <p:cNvSpPr>
              <a:spLocks noChangeArrowheads="1"/>
            </p:cNvSpPr>
            <p:nvPr/>
          </p:nvSpPr>
          <p:spPr bwMode="auto">
            <a:xfrm>
              <a:off x="280496" y="4027859"/>
              <a:ext cx="3593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kumimoji="0" lang="ru-RU" sz="2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0" name="Line 6"/>
            <p:cNvSpPr>
              <a:spLocks noChangeShapeType="1"/>
            </p:cNvSpPr>
            <p:nvPr/>
          </p:nvSpPr>
          <p:spPr bwMode="auto">
            <a:xfrm flipH="1">
              <a:off x="683568" y="4254641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5" name="Группа 42"/>
          <p:cNvGrpSpPr/>
          <p:nvPr/>
        </p:nvGrpSpPr>
        <p:grpSpPr>
          <a:xfrm>
            <a:off x="7774803" y="4857760"/>
            <a:ext cx="1320265" cy="1170055"/>
            <a:chOff x="370672" y="3633953"/>
            <a:chExt cx="1320265" cy="1170055"/>
          </a:xfrm>
        </p:grpSpPr>
        <p:sp>
          <p:nvSpPr>
            <p:cNvPr id="103" name="Text Box 10"/>
            <p:cNvSpPr txBox="1">
              <a:spLocks noChangeArrowheads="1"/>
            </p:cNvSpPr>
            <p:nvPr/>
          </p:nvSpPr>
          <p:spPr bwMode="auto">
            <a:xfrm>
              <a:off x="642949" y="3633953"/>
              <a:ext cx="1028339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15В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" name="Text Box 11"/>
            <p:cNvSpPr txBox="1">
              <a:spLocks noChangeArrowheads="1"/>
            </p:cNvSpPr>
            <p:nvPr/>
          </p:nvSpPr>
          <p:spPr bwMode="auto">
            <a:xfrm>
              <a:off x="630706" y="4189489"/>
              <a:ext cx="1060231" cy="614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kumimoji="0" lang="ru-RU" sz="320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Ом</a:t>
              </a:r>
              <a:endParaRPr kumimoji="0" lang="ru-RU" sz="36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Rectangle 1"/>
            <p:cNvSpPr>
              <a:spLocks noChangeArrowheads="1"/>
            </p:cNvSpPr>
            <p:nvPr/>
          </p:nvSpPr>
          <p:spPr bwMode="auto">
            <a:xfrm>
              <a:off x="370672" y="4012474"/>
              <a:ext cx="3593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kumimoji="0" lang="ru-RU" sz="2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06" name="Line 6"/>
            <p:cNvSpPr>
              <a:spLocks noChangeShapeType="1"/>
            </p:cNvSpPr>
            <p:nvPr/>
          </p:nvSpPr>
          <p:spPr bwMode="auto">
            <a:xfrm flipH="1">
              <a:off x="683568" y="4254641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7" name="Прямоугольник 106"/>
          <p:cNvSpPr/>
          <p:nvPr/>
        </p:nvSpPr>
        <p:spPr>
          <a:xfrm>
            <a:off x="6786546" y="4214818"/>
            <a:ext cx="2357454" cy="58477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6. Найду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108" name="Text Box 7"/>
          <p:cNvSpPr txBox="1">
            <a:spLocks noChangeArrowheads="1"/>
          </p:cNvSpPr>
          <p:nvPr/>
        </p:nvSpPr>
        <p:spPr bwMode="auto">
          <a:xfrm>
            <a:off x="2963216" y="1483029"/>
            <a:ext cx="631512" cy="5172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2,5А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Text Box 7"/>
          <p:cNvSpPr txBox="1">
            <a:spLocks noChangeArrowheads="1"/>
          </p:cNvSpPr>
          <p:nvPr/>
        </p:nvSpPr>
        <p:spPr bwMode="auto">
          <a:xfrm>
            <a:off x="3023224" y="2257416"/>
            <a:ext cx="631512" cy="5172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5А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Rectangle 46"/>
          <p:cNvSpPr>
            <a:spLocks noChangeArrowheads="1"/>
          </p:cNvSpPr>
          <p:nvPr/>
        </p:nvSpPr>
        <p:spPr bwMode="auto">
          <a:xfrm>
            <a:off x="4857752" y="1038509"/>
            <a:ext cx="857256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1,25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1" name="Rectangle 46"/>
          <p:cNvSpPr>
            <a:spLocks noChangeArrowheads="1"/>
          </p:cNvSpPr>
          <p:nvPr/>
        </p:nvSpPr>
        <p:spPr bwMode="auto">
          <a:xfrm>
            <a:off x="4214810" y="3214686"/>
            <a:ext cx="857256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1,25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0" y="5652150"/>
            <a:ext cx="2143108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6. Найду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113" name="Прямоугольник 112"/>
          <p:cNvSpPr/>
          <p:nvPr/>
        </p:nvSpPr>
        <p:spPr>
          <a:xfrm>
            <a:off x="2143108" y="5580712"/>
            <a:ext cx="3687663" cy="58477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baseline="-25000" dirty="0" smtClean="0">
                <a:solidFill>
                  <a:srgbClr val="2D4D1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37,5Вт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4357686" y="5617860"/>
            <a:ext cx="714380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0" y="6286520"/>
            <a:ext cx="8358214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Ответ: Общее напряжение …В, а мощность на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…Вт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2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00"/>
                            </p:stCondLst>
                            <p:childTnLst>
                              <p:par>
                                <p:cTn id="18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8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9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4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4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4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8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2" dur="20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3" dur="100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8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1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3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33" grpId="0" animBg="1"/>
      <p:bldP spid="34" grpId="0" animBg="1"/>
      <p:bldP spid="35" grpId="0"/>
      <p:bldP spid="36" grpId="0"/>
      <p:bldP spid="41" grpId="0" animBg="1"/>
      <p:bldP spid="42" grpId="0" animBg="1"/>
      <p:bldP spid="47" grpId="0"/>
      <p:bldP spid="70" grpId="0"/>
      <p:bldP spid="75" grpId="0" animBg="1"/>
      <p:bldP spid="84" grpId="0" animBg="1"/>
      <p:bldP spid="85" grpId="0" animBg="1"/>
      <p:bldP spid="86" grpId="0" animBg="1"/>
      <p:bldP spid="87" grpId="0"/>
      <p:bldP spid="87" grpId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/>
      <p:bldP spid="107" grpId="0" animBg="1"/>
      <p:bldP spid="108" grpId="0"/>
      <p:bldP spid="109" grpId="0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Рисунок 35"/>
          <p:cNvPicPr>
            <a:picLocks noChangeAspect="1" noChangeArrowheads="1"/>
          </p:cNvPicPr>
          <p:nvPr/>
        </p:nvPicPr>
        <p:blipFill>
          <a:blip r:embed="rId9" cstate="print">
            <a:lum bright="-20000" contrast="40000"/>
          </a:blip>
          <a:srcRect l="2542" t="64590" r="47073" b="8971"/>
          <a:stretch>
            <a:fillRect/>
          </a:stretch>
        </p:blipFill>
        <p:spPr bwMode="auto">
          <a:xfrm>
            <a:off x="3164967" y="0"/>
            <a:ext cx="5979033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0" y="0"/>
            <a:ext cx="3357554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в4,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з3стр.18.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Чему равно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пряжение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всем участке цепи и мощность на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357554" y="1289363"/>
            <a:ext cx="642942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0800000">
            <a:off x="4054279" y="869933"/>
            <a:ext cx="1588" cy="360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3840596" y="1512789"/>
            <a:ext cx="396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571868" y="785794"/>
            <a:ext cx="357190" cy="35719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6883416" y="869932"/>
            <a:ext cx="357190" cy="35719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8"/>
          <p:cNvGrpSpPr/>
          <p:nvPr/>
        </p:nvGrpSpPr>
        <p:grpSpPr>
          <a:xfrm>
            <a:off x="-13470" y="2353825"/>
            <a:ext cx="870694" cy="1000132"/>
            <a:chOff x="4143372" y="4000504"/>
            <a:chExt cx="870694" cy="1000132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 flipH="1">
              <a:off x="4214809" y="448446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4286059" y="4000504"/>
              <a:ext cx="428817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4143372" y="4429132"/>
              <a:ext cx="87069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АБ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22"/>
          <p:cNvGrpSpPr/>
          <p:nvPr/>
        </p:nvGrpSpPr>
        <p:grpSpPr>
          <a:xfrm>
            <a:off x="931809" y="2358676"/>
            <a:ext cx="823365" cy="1013403"/>
            <a:chOff x="5214753" y="4000504"/>
            <a:chExt cx="823365" cy="1012419"/>
          </a:xfrm>
        </p:grpSpPr>
        <p:sp>
          <p:nvSpPr>
            <p:cNvPr id="15" name="Rectangle 1"/>
            <p:cNvSpPr>
              <a:spLocks noChangeArrowheads="1"/>
            </p:cNvSpPr>
            <p:nvPr/>
          </p:nvSpPr>
          <p:spPr bwMode="auto">
            <a:xfrm>
              <a:off x="5648268" y="4225139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4" name="Группа 198"/>
            <p:cNvGrpSpPr/>
            <p:nvPr/>
          </p:nvGrpSpPr>
          <p:grpSpPr>
            <a:xfrm>
              <a:off x="5214753" y="4000504"/>
              <a:ext cx="624841" cy="1012419"/>
              <a:chOff x="5214753" y="4000504"/>
              <a:chExt cx="624841" cy="1012419"/>
            </a:xfrm>
          </p:grpSpPr>
          <p:sp>
            <p:nvSpPr>
              <p:cNvPr id="17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468000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Text Box 11"/>
              <p:cNvSpPr txBox="1">
                <a:spLocks noChangeArrowheads="1"/>
              </p:cNvSpPr>
              <p:nvPr/>
            </p:nvSpPr>
            <p:spPr bwMode="auto">
              <a:xfrm>
                <a:off x="5312954" y="4441419"/>
                <a:ext cx="526640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0" name="Прямоугольник 19"/>
          <p:cNvSpPr/>
          <p:nvPr/>
        </p:nvSpPr>
        <p:spPr>
          <a:xfrm>
            <a:off x="0" y="1785926"/>
            <a:ext cx="2286016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Найду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</a:t>
            </a:r>
            <a:endParaRPr lang="ru-RU" sz="2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3286124"/>
            <a:ext cx="1857388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800" dirty="0"/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579295" y="2591101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2396200" y="2584444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0" name="Группа 203"/>
          <p:cNvGrpSpPr/>
          <p:nvPr/>
        </p:nvGrpSpPr>
        <p:grpSpPr>
          <a:xfrm>
            <a:off x="2747950" y="2366652"/>
            <a:ext cx="591384" cy="948215"/>
            <a:chOff x="5200041" y="4000504"/>
            <a:chExt cx="591384" cy="948215"/>
          </a:xfrm>
        </p:grpSpPr>
        <p:sp>
          <p:nvSpPr>
            <p:cNvPr id="25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432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 Box 10"/>
            <p:cNvSpPr txBox="1">
              <a:spLocks noChangeArrowheads="1"/>
            </p:cNvSpPr>
            <p:nvPr/>
          </p:nvSpPr>
          <p:spPr bwMode="auto">
            <a:xfrm>
              <a:off x="5246652" y="4000504"/>
              <a:ext cx="396918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27" name="Text Box 11"/>
            <p:cNvSpPr txBox="1">
              <a:spLocks noChangeArrowheads="1"/>
            </p:cNvSpPr>
            <p:nvPr/>
          </p:nvSpPr>
          <p:spPr bwMode="auto">
            <a:xfrm>
              <a:off x="5200041" y="4424797"/>
              <a:ext cx="591384" cy="523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2488868" y="2285992"/>
            <a:ext cx="571504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203"/>
          <p:cNvGrpSpPr/>
          <p:nvPr/>
        </p:nvGrpSpPr>
        <p:grpSpPr>
          <a:xfrm>
            <a:off x="1652566" y="2334964"/>
            <a:ext cx="785818" cy="948215"/>
            <a:chOff x="5060603" y="4000504"/>
            <a:chExt cx="785818" cy="948215"/>
          </a:xfrm>
        </p:grpSpPr>
        <p:sp>
          <p:nvSpPr>
            <p:cNvPr id="34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432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 Box 10"/>
            <p:cNvSpPr txBox="1">
              <a:spLocks noChangeArrowheads="1"/>
            </p:cNvSpPr>
            <p:nvPr/>
          </p:nvSpPr>
          <p:spPr bwMode="auto">
            <a:xfrm>
              <a:off x="5246652" y="4000504"/>
              <a:ext cx="396918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 Box 11"/>
            <p:cNvSpPr txBox="1">
              <a:spLocks noChangeArrowheads="1"/>
            </p:cNvSpPr>
            <p:nvPr/>
          </p:nvSpPr>
          <p:spPr bwMode="auto">
            <a:xfrm>
              <a:off x="5060603" y="4424797"/>
              <a:ext cx="785818" cy="523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2+4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8488390" y="857232"/>
            <a:ext cx="357190" cy="357190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29"/>
          <p:cNvGrpSpPr>
            <a:grpSpLocks/>
          </p:cNvGrpSpPr>
          <p:nvPr/>
        </p:nvGrpSpPr>
        <p:grpSpPr bwMode="auto">
          <a:xfrm>
            <a:off x="4059155" y="1041157"/>
            <a:ext cx="2793473" cy="673331"/>
            <a:chOff x="876" y="3539"/>
            <a:chExt cx="2016" cy="371"/>
          </a:xfrm>
        </p:grpSpPr>
        <p:grpSp>
          <p:nvGrpSpPr>
            <p:cNvPr id="24" name="Group 30"/>
            <p:cNvGrpSpPr>
              <a:grpSpLocks/>
            </p:cNvGrpSpPr>
            <p:nvPr/>
          </p:nvGrpSpPr>
          <p:grpSpPr bwMode="auto">
            <a:xfrm>
              <a:off x="1778" y="3539"/>
              <a:ext cx="465" cy="371"/>
              <a:chOff x="9730" y="4873"/>
              <a:chExt cx="599" cy="530"/>
            </a:xfrm>
          </p:grpSpPr>
          <p:sp>
            <p:nvSpPr>
              <p:cNvPr id="42" name="Text Box 31"/>
              <p:cNvSpPr txBox="1">
                <a:spLocks noChangeArrowheads="1"/>
              </p:cNvSpPr>
              <p:nvPr/>
            </p:nvSpPr>
            <p:spPr bwMode="auto">
              <a:xfrm>
                <a:off x="9730" y="4873"/>
                <a:ext cx="599" cy="53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D4D1B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D4D1B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Oval 32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2D4D1B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0" name="Line 33"/>
            <p:cNvSpPr>
              <a:spLocks noChangeShapeType="1"/>
            </p:cNvSpPr>
            <p:nvPr/>
          </p:nvSpPr>
          <p:spPr bwMode="auto">
            <a:xfrm>
              <a:off x="2087" y="3683"/>
              <a:ext cx="805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D4D1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Line 34"/>
            <p:cNvSpPr>
              <a:spLocks noChangeShapeType="1"/>
            </p:cNvSpPr>
            <p:nvPr/>
          </p:nvSpPr>
          <p:spPr bwMode="auto">
            <a:xfrm>
              <a:off x="876" y="3676"/>
              <a:ext cx="935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D4D1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0" y="3857628"/>
            <a:ext cx="2286016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Найду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</a:t>
            </a:r>
            <a:endParaRPr lang="ru-RU" sz="28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2285984" y="3857628"/>
            <a:ext cx="2857520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l-GR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416424" y="3929066"/>
            <a:ext cx="571504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5286380" y="1132931"/>
            <a:ext cx="539230" cy="375181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0" y="4357694"/>
            <a:ext cx="2286016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Найду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2800" dirty="0">
              <a:solidFill>
                <a:srgbClr val="C00000"/>
              </a:solidFill>
            </a:endParaRPr>
          </a:p>
        </p:txBody>
      </p:sp>
      <p:grpSp>
        <p:nvGrpSpPr>
          <p:cNvPr id="29" name="Группа 22"/>
          <p:cNvGrpSpPr/>
          <p:nvPr/>
        </p:nvGrpSpPr>
        <p:grpSpPr>
          <a:xfrm>
            <a:off x="2834180" y="4595720"/>
            <a:ext cx="868040" cy="1013403"/>
            <a:chOff x="5170078" y="4000504"/>
            <a:chExt cx="868040" cy="1012419"/>
          </a:xfrm>
        </p:grpSpPr>
        <p:sp>
          <p:nvSpPr>
            <p:cNvPr id="51" name="Rectangle 1"/>
            <p:cNvSpPr>
              <a:spLocks noChangeArrowheads="1"/>
            </p:cNvSpPr>
            <p:nvPr/>
          </p:nvSpPr>
          <p:spPr bwMode="auto">
            <a:xfrm>
              <a:off x="5648268" y="4225139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30" name="Группа 198"/>
            <p:cNvGrpSpPr/>
            <p:nvPr/>
          </p:nvGrpSpPr>
          <p:grpSpPr>
            <a:xfrm>
              <a:off x="5170078" y="4000504"/>
              <a:ext cx="666250" cy="1012419"/>
              <a:chOff x="5170078" y="4000504"/>
              <a:chExt cx="666250" cy="1012419"/>
            </a:xfrm>
          </p:grpSpPr>
          <p:sp>
            <p:nvSpPr>
              <p:cNvPr id="53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468000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Text Box 11"/>
              <p:cNvSpPr txBox="1">
                <a:spLocks noChangeArrowheads="1"/>
              </p:cNvSpPr>
              <p:nvPr/>
            </p:nvSpPr>
            <p:spPr bwMode="auto">
              <a:xfrm>
                <a:off x="5170078" y="4441419"/>
                <a:ext cx="666250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6" name="Rectangle 1"/>
          <p:cNvSpPr>
            <a:spLocks noChangeArrowheads="1"/>
          </p:cNvSpPr>
          <p:nvPr/>
        </p:nvSpPr>
        <p:spPr bwMode="auto">
          <a:xfrm>
            <a:off x="4305146" y="4811722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31" name="Группа 203"/>
          <p:cNvGrpSpPr/>
          <p:nvPr/>
        </p:nvGrpSpPr>
        <p:grpSpPr>
          <a:xfrm>
            <a:off x="4694996" y="4616396"/>
            <a:ext cx="591384" cy="935515"/>
            <a:chOff x="5200041" y="4013204"/>
            <a:chExt cx="591384" cy="935515"/>
          </a:xfrm>
        </p:grpSpPr>
        <p:sp>
          <p:nvSpPr>
            <p:cNvPr id="58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432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Text Box 10"/>
            <p:cNvSpPr txBox="1">
              <a:spLocks noChangeArrowheads="1"/>
            </p:cNvSpPr>
            <p:nvPr/>
          </p:nvSpPr>
          <p:spPr bwMode="auto">
            <a:xfrm>
              <a:off x="5219921" y="4013204"/>
              <a:ext cx="396918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Text Box 11"/>
            <p:cNvSpPr txBox="1">
              <a:spLocks noChangeArrowheads="1"/>
            </p:cNvSpPr>
            <p:nvPr/>
          </p:nvSpPr>
          <p:spPr bwMode="auto">
            <a:xfrm>
              <a:off x="5200041" y="4424797"/>
              <a:ext cx="591384" cy="523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1" name="Прямоугольник 60"/>
          <p:cNvSpPr/>
          <p:nvPr/>
        </p:nvSpPr>
        <p:spPr>
          <a:xfrm>
            <a:off x="4643438" y="4500570"/>
            <a:ext cx="571504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2" name="Группа 203"/>
          <p:cNvGrpSpPr/>
          <p:nvPr/>
        </p:nvGrpSpPr>
        <p:grpSpPr>
          <a:xfrm>
            <a:off x="3671050" y="4572008"/>
            <a:ext cx="686636" cy="948215"/>
            <a:chOff x="5132041" y="4000504"/>
            <a:chExt cx="686636" cy="948215"/>
          </a:xfrm>
        </p:grpSpPr>
        <p:sp>
          <p:nvSpPr>
            <p:cNvPr id="63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432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Text Box 10"/>
            <p:cNvSpPr txBox="1">
              <a:spLocks noChangeArrowheads="1"/>
            </p:cNvSpPr>
            <p:nvPr/>
          </p:nvSpPr>
          <p:spPr bwMode="auto">
            <a:xfrm>
              <a:off x="5246652" y="4000504"/>
              <a:ext cx="396918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Text Box 11"/>
            <p:cNvSpPr txBox="1">
              <a:spLocks noChangeArrowheads="1"/>
            </p:cNvSpPr>
            <p:nvPr/>
          </p:nvSpPr>
          <p:spPr bwMode="auto">
            <a:xfrm>
              <a:off x="5132041" y="4424797"/>
              <a:ext cx="686636" cy="523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10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3" name="Группа 18"/>
          <p:cNvGrpSpPr/>
          <p:nvPr/>
        </p:nvGrpSpPr>
        <p:grpSpPr>
          <a:xfrm>
            <a:off x="2000232" y="4624334"/>
            <a:ext cx="870694" cy="1000132"/>
            <a:chOff x="4143372" y="4000504"/>
            <a:chExt cx="870694" cy="1000132"/>
          </a:xfrm>
        </p:grpSpPr>
        <p:sp>
          <p:nvSpPr>
            <p:cNvPr id="67" name="Line 6"/>
            <p:cNvSpPr>
              <a:spLocks noChangeShapeType="1"/>
            </p:cNvSpPr>
            <p:nvPr/>
          </p:nvSpPr>
          <p:spPr bwMode="auto">
            <a:xfrm flipH="1">
              <a:off x="4214809" y="448446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Text Box 10"/>
            <p:cNvSpPr txBox="1">
              <a:spLocks noChangeArrowheads="1"/>
            </p:cNvSpPr>
            <p:nvPr/>
          </p:nvSpPr>
          <p:spPr bwMode="auto">
            <a:xfrm>
              <a:off x="4286059" y="4000504"/>
              <a:ext cx="428817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Text Box 11"/>
            <p:cNvSpPr txBox="1">
              <a:spLocks noChangeArrowheads="1"/>
            </p:cNvSpPr>
            <p:nvPr/>
          </p:nvSpPr>
          <p:spPr bwMode="auto">
            <a:xfrm>
              <a:off x="4143372" y="4429132"/>
              <a:ext cx="87069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БС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0" name="Rectangle 1"/>
          <p:cNvSpPr>
            <a:spLocks noChangeArrowheads="1"/>
          </p:cNvSpPr>
          <p:nvPr/>
        </p:nvSpPr>
        <p:spPr bwMode="auto">
          <a:xfrm>
            <a:off x="2592997" y="4843524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0" y="4844489"/>
            <a:ext cx="1857388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800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3643306" y="2500306"/>
            <a:ext cx="2286016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Найду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5798032" y="2630711"/>
            <a:ext cx="82027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I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=</a:t>
            </a:r>
            <a:endParaRPr lang="ru-RU" sz="4000" dirty="0"/>
          </a:p>
        </p:txBody>
      </p:sp>
      <p:sp>
        <p:nvSpPr>
          <p:cNvPr id="74" name="Text Box 10"/>
          <p:cNvSpPr txBox="1">
            <a:spLocks noChangeArrowheads="1"/>
          </p:cNvSpPr>
          <p:nvPr/>
        </p:nvSpPr>
        <p:spPr bwMode="auto">
          <a:xfrm>
            <a:off x="6523088" y="2357430"/>
            <a:ext cx="476094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 Box 11"/>
          <p:cNvSpPr txBox="1">
            <a:spLocks noChangeArrowheads="1"/>
          </p:cNvSpPr>
          <p:nvPr/>
        </p:nvSpPr>
        <p:spPr bwMode="auto">
          <a:xfrm>
            <a:off x="6550759" y="2907626"/>
            <a:ext cx="560165" cy="61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Line 6"/>
          <p:cNvSpPr>
            <a:spLocks noChangeShapeType="1"/>
          </p:cNvSpPr>
          <p:nvPr/>
        </p:nvSpPr>
        <p:spPr bwMode="auto">
          <a:xfrm flipH="1">
            <a:off x="6495126" y="2978118"/>
            <a:ext cx="5773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5811558" y="2357430"/>
            <a:ext cx="1403648" cy="126876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8" name="Группа 81"/>
          <p:cNvGrpSpPr/>
          <p:nvPr/>
        </p:nvGrpSpPr>
        <p:grpSpPr>
          <a:xfrm>
            <a:off x="7345136" y="2285992"/>
            <a:ext cx="1727458" cy="1164715"/>
            <a:chOff x="7273698" y="2307300"/>
            <a:chExt cx="1727458" cy="1164715"/>
          </a:xfrm>
        </p:grpSpPr>
        <p:sp>
          <p:nvSpPr>
            <p:cNvPr id="78" name="Прямоугольник 77"/>
            <p:cNvSpPr/>
            <p:nvPr/>
          </p:nvSpPr>
          <p:spPr>
            <a:xfrm>
              <a:off x="7273698" y="2580581"/>
              <a:ext cx="727326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I</a:t>
              </a:r>
              <a:r>
                <a:rPr lang="ru-RU" sz="4000" b="1" dirty="0" smtClean="0">
                  <a:latin typeface="Times New Roman" pitchFamily="18" charset="0"/>
                  <a:sym typeface="Symbol" pitchFamily="18" charset="2"/>
                </a:rPr>
                <a:t>=</a:t>
              </a:r>
              <a:endParaRPr lang="ru-RU" sz="4000" dirty="0"/>
            </a:p>
          </p:txBody>
        </p:sp>
        <p:sp>
          <p:nvSpPr>
            <p:cNvPr id="79" name="Text Box 10"/>
            <p:cNvSpPr txBox="1">
              <a:spLocks noChangeArrowheads="1"/>
            </p:cNvSpPr>
            <p:nvPr/>
          </p:nvSpPr>
          <p:spPr bwMode="auto">
            <a:xfrm>
              <a:off x="7973352" y="2307300"/>
              <a:ext cx="813490" cy="548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kumimoji="0" lang="ru-RU" sz="360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В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Text Box 11"/>
            <p:cNvSpPr txBox="1">
              <a:spLocks noChangeArrowheads="1"/>
            </p:cNvSpPr>
            <p:nvPr/>
          </p:nvSpPr>
          <p:spPr bwMode="auto">
            <a:xfrm>
              <a:off x="8001024" y="2857496"/>
              <a:ext cx="1000132" cy="614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kumimoji="0" lang="ru-RU" sz="320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Ом</a:t>
              </a:r>
              <a:endParaRPr kumimoji="0" lang="ru-RU" sz="4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Line 6"/>
            <p:cNvSpPr>
              <a:spLocks noChangeShapeType="1"/>
            </p:cNvSpPr>
            <p:nvPr/>
          </p:nvSpPr>
          <p:spPr bwMode="auto">
            <a:xfrm flipH="1">
              <a:off x="7945391" y="2927988"/>
              <a:ext cx="577325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3" name="Rectangle 46"/>
          <p:cNvSpPr>
            <a:spLocks noChangeArrowheads="1"/>
          </p:cNvSpPr>
          <p:nvPr/>
        </p:nvSpPr>
        <p:spPr bwMode="auto">
          <a:xfrm>
            <a:off x="5357818" y="1600130"/>
            <a:ext cx="500066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643306" y="3214686"/>
            <a:ext cx="2500330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Найду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общ</a:t>
            </a:r>
            <a:endParaRPr lang="ru-RU" sz="2000" dirty="0"/>
          </a:p>
        </p:txBody>
      </p:sp>
      <p:cxnSp>
        <p:nvCxnSpPr>
          <p:cNvPr id="85" name="Прямая со стрелкой 84"/>
          <p:cNvCxnSpPr/>
          <p:nvPr/>
        </p:nvCxnSpPr>
        <p:spPr>
          <a:xfrm>
            <a:off x="6853254" y="1319198"/>
            <a:ext cx="642942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Прямоугольник 85"/>
          <p:cNvSpPr/>
          <p:nvPr/>
        </p:nvSpPr>
        <p:spPr>
          <a:xfrm>
            <a:off x="5929322" y="3449425"/>
            <a:ext cx="3357586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2,3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= 3А</a:t>
            </a:r>
            <a:endParaRPr lang="ru-RU" dirty="0"/>
          </a:p>
        </p:txBody>
      </p:sp>
      <p:sp>
        <p:nvSpPr>
          <p:cNvPr id="87" name="Прямоугольник 86"/>
          <p:cNvSpPr/>
          <p:nvPr/>
        </p:nvSpPr>
        <p:spPr>
          <a:xfrm>
            <a:off x="8370914" y="3532190"/>
            <a:ext cx="487366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Rectangle 46"/>
          <p:cNvSpPr>
            <a:spLocks noChangeArrowheads="1"/>
          </p:cNvSpPr>
          <p:nvPr/>
        </p:nvSpPr>
        <p:spPr bwMode="auto">
          <a:xfrm>
            <a:off x="8501090" y="1071546"/>
            <a:ext cx="500066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5143504" y="4176718"/>
            <a:ext cx="2286016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Найду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БС</a:t>
            </a:r>
            <a:endParaRPr lang="ru-RU" sz="2800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7215206" y="4117980"/>
            <a:ext cx="2286016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БС</a:t>
            </a:r>
            <a:r>
              <a:rPr lang="el-GR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7429520" y="4676784"/>
            <a:ext cx="1714544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=5·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</p:txBody>
      </p:sp>
      <p:grpSp>
        <p:nvGrpSpPr>
          <p:cNvPr id="39" name="Group 29"/>
          <p:cNvGrpSpPr>
            <a:grpSpLocks/>
          </p:cNvGrpSpPr>
          <p:nvPr/>
        </p:nvGrpSpPr>
        <p:grpSpPr bwMode="auto">
          <a:xfrm>
            <a:off x="7335725" y="1050908"/>
            <a:ext cx="1125148" cy="673331"/>
            <a:chOff x="1587" y="3539"/>
            <a:chExt cx="812" cy="371"/>
          </a:xfrm>
        </p:grpSpPr>
        <p:grpSp>
          <p:nvGrpSpPr>
            <p:cNvPr id="47" name="Group 30"/>
            <p:cNvGrpSpPr>
              <a:grpSpLocks/>
            </p:cNvGrpSpPr>
            <p:nvPr/>
          </p:nvGrpSpPr>
          <p:grpSpPr bwMode="auto">
            <a:xfrm>
              <a:off x="1778" y="3539"/>
              <a:ext cx="465" cy="371"/>
              <a:chOff x="9730" y="4873"/>
              <a:chExt cx="599" cy="530"/>
            </a:xfrm>
          </p:grpSpPr>
          <p:sp>
            <p:nvSpPr>
              <p:cNvPr id="96" name="Text Box 31"/>
              <p:cNvSpPr txBox="1">
                <a:spLocks noChangeArrowheads="1"/>
              </p:cNvSpPr>
              <p:nvPr/>
            </p:nvSpPr>
            <p:spPr bwMode="auto">
              <a:xfrm>
                <a:off x="9730" y="4873"/>
                <a:ext cx="599" cy="53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D4D1B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D4D1B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7" name="Oval 32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2D4D1B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4" name="Line 33"/>
            <p:cNvSpPr>
              <a:spLocks noChangeShapeType="1"/>
            </p:cNvSpPr>
            <p:nvPr/>
          </p:nvSpPr>
          <p:spPr bwMode="auto">
            <a:xfrm>
              <a:off x="2087" y="3683"/>
              <a:ext cx="31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D4D1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5" name="Line 34"/>
            <p:cNvSpPr>
              <a:spLocks noChangeShapeType="1"/>
            </p:cNvSpPr>
            <p:nvPr/>
          </p:nvSpPr>
          <p:spPr bwMode="auto">
            <a:xfrm>
              <a:off x="1587" y="3687"/>
              <a:ext cx="234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D4D1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7597796" y="1130284"/>
            <a:ext cx="617542" cy="375181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15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5438907" y="5000636"/>
            <a:ext cx="2143108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Найду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5170617" y="5523856"/>
            <a:ext cx="3687663" cy="461665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1,5·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22,5Вт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7610496" y="5561956"/>
            <a:ext cx="527179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0" y="6143644"/>
            <a:ext cx="9144000" cy="52322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14350" lvl="0" indent="-514350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Общее напряжение 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21В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а мощность на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…Вт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03" name="Rectangle 46"/>
          <p:cNvSpPr>
            <a:spLocks noChangeArrowheads="1"/>
          </p:cNvSpPr>
          <p:nvPr/>
        </p:nvSpPr>
        <p:spPr bwMode="auto">
          <a:xfrm>
            <a:off x="7215206" y="634980"/>
            <a:ext cx="500066" cy="36933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1,5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4" name="Rectangle 46"/>
          <p:cNvSpPr>
            <a:spLocks noChangeArrowheads="1"/>
          </p:cNvSpPr>
          <p:nvPr/>
        </p:nvSpPr>
        <p:spPr bwMode="auto">
          <a:xfrm>
            <a:off x="7202506" y="1592250"/>
            <a:ext cx="500066" cy="36933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1,5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8488682" y="4740284"/>
            <a:ext cx="331790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/>
          <p:cNvSpPr/>
          <p:nvPr/>
        </p:nvSpPr>
        <p:spPr>
          <a:xfrm>
            <a:off x="8286776" y="1928802"/>
            <a:ext cx="857224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500"/>
                            </p:stCondLst>
                            <p:childTnLst>
                              <p:par>
                                <p:cTn id="1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000"/>
                            </p:stCondLst>
                            <p:childTnLst>
                              <p:par>
                                <p:cTn id="24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2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3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9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35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8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/>
      <p:bldP spid="8" grpId="0" animBg="1"/>
      <p:bldP spid="9" grpId="0" animBg="1"/>
      <p:bldP spid="20" grpId="0" animBg="1"/>
      <p:bldP spid="21" grpId="0" animBg="1"/>
      <p:bldP spid="21" grpId="1" animBg="1"/>
      <p:bldP spid="22" grpId="0"/>
      <p:bldP spid="23" grpId="0"/>
      <p:bldP spid="28" grpId="0" animBg="1"/>
      <p:bldP spid="37" grpId="0" animBg="1"/>
      <p:bldP spid="44" grpId="0" animBg="1"/>
      <p:bldP spid="45" grpId="0" animBg="1"/>
      <p:bldP spid="46" grpId="0" animBg="1"/>
      <p:bldP spid="48" grpId="0" animBg="1"/>
      <p:bldP spid="49" grpId="0" animBg="1"/>
      <p:bldP spid="56" grpId="0"/>
      <p:bldP spid="61" grpId="0" animBg="1"/>
      <p:bldP spid="70" grpId="0"/>
      <p:bldP spid="71" grpId="0" animBg="1"/>
      <p:bldP spid="71" grpId="1" animBg="1"/>
      <p:bldP spid="72" grpId="0" animBg="1"/>
      <p:bldP spid="73" grpId="0" animBg="1"/>
      <p:bldP spid="74" grpId="0"/>
      <p:bldP spid="75" grpId="0"/>
      <p:bldP spid="76" grpId="0" animBg="1"/>
      <p:bldP spid="77" grpId="0" animBg="1"/>
      <p:bldP spid="83" grpId="0" animBg="1"/>
      <p:bldP spid="84" grpId="0" animBg="1"/>
      <p:bldP spid="86" grpId="0" animBg="1"/>
      <p:bldP spid="87" grpId="0" animBg="1"/>
      <p:bldP spid="88" grpId="0" animBg="1"/>
      <p:bldP spid="88" grpId="1" animBg="1"/>
      <p:bldP spid="89" grpId="0" animBg="1"/>
      <p:bldP spid="90" grpId="0" animBg="1"/>
      <p:bldP spid="91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3" grpId="1" animBg="1"/>
      <p:bldP spid="104" grpId="0" animBg="1"/>
      <p:bldP spid="104" grpId="1" animBg="1"/>
      <p:bldP spid="10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714612" y="6273225"/>
            <a:ext cx="6429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стр.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2413" y="-24"/>
            <a:ext cx="5144165" cy="83099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СР3б</a:t>
            </a: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Темы №13,14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2" name="Группа 17"/>
          <p:cNvGrpSpPr/>
          <p:nvPr/>
        </p:nvGrpSpPr>
        <p:grpSpPr>
          <a:xfrm>
            <a:off x="7000892" y="3842097"/>
            <a:ext cx="1857388" cy="2087233"/>
            <a:chOff x="4929190" y="4056411"/>
            <a:chExt cx="1857388" cy="2087233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5929322" y="4056411"/>
              <a:ext cx="857256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929190" y="4643446"/>
              <a:ext cx="1000132" cy="110799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6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66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6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929322" y="5127981"/>
              <a:ext cx="785818" cy="1015663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60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6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1025686">
            <a:off x="-77302" y="1495327"/>
            <a:ext cx="7795418" cy="14417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Решение задач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785794"/>
            <a:ext cx="1142976" cy="14465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88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8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1857356" y="3000372"/>
            <a:ext cx="6072230" cy="142876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cap="all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 разделу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33CC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067381">
            <a:off x="332669" y="4647092"/>
            <a:ext cx="3504486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80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utoUpdateAnimBg="0"/>
      <p:bldP spid="12" grpId="0" animBg="1"/>
      <p:bldP spid="2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5" cstate="print">
            <a:lum bright="-20000" contrast="40000"/>
          </a:blip>
          <a:srcRect l="3682" t="76147" r="74573" b="10935"/>
          <a:stretch>
            <a:fillRect/>
          </a:stretch>
        </p:blipFill>
        <p:spPr bwMode="auto">
          <a:xfrm>
            <a:off x="251520" y="260648"/>
            <a:ext cx="532859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2"/>
          <p:cNvGrpSpPr/>
          <p:nvPr/>
        </p:nvGrpSpPr>
        <p:grpSpPr>
          <a:xfrm>
            <a:off x="251520" y="3675518"/>
            <a:ext cx="870694" cy="1000132"/>
            <a:chOff x="4143372" y="4000504"/>
            <a:chExt cx="870694" cy="1000132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 flipH="1">
              <a:off x="4214809" y="448446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4286059" y="4000504"/>
              <a:ext cx="428817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/>
          </p:nvSpPr>
          <p:spPr bwMode="auto">
            <a:xfrm>
              <a:off x="4143372" y="4429132"/>
              <a:ext cx="87069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АВ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218782" y="3649583"/>
            <a:ext cx="994014" cy="1012419"/>
            <a:chOff x="5143504" y="4000504"/>
            <a:chExt cx="994014" cy="1012419"/>
          </a:xfrm>
        </p:grpSpPr>
        <p:sp>
          <p:nvSpPr>
            <p:cNvPr id="8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9" name="Группа 198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10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3" name="Группа 12"/>
          <p:cNvGrpSpPr/>
          <p:nvPr/>
        </p:nvGrpSpPr>
        <p:grpSpPr>
          <a:xfrm>
            <a:off x="2180136" y="3661870"/>
            <a:ext cx="994014" cy="1012419"/>
            <a:chOff x="5143504" y="4000504"/>
            <a:chExt cx="994014" cy="1012419"/>
          </a:xfrm>
        </p:grpSpPr>
        <p:sp>
          <p:nvSpPr>
            <p:cNvPr id="14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15" name="Группа 203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16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9" name="Группа 209"/>
          <p:cNvGrpSpPr/>
          <p:nvPr/>
        </p:nvGrpSpPr>
        <p:grpSpPr>
          <a:xfrm>
            <a:off x="3037392" y="3645024"/>
            <a:ext cx="785818" cy="1012419"/>
            <a:chOff x="5143504" y="4000504"/>
            <a:chExt cx="785818" cy="1012419"/>
          </a:xfrm>
        </p:grpSpPr>
        <p:sp>
          <p:nvSpPr>
            <p:cNvPr id="22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5246652" y="4000504"/>
              <a:ext cx="396918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5143504" y="4441419"/>
              <a:ext cx="785818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2800" b="1" dirty="0" smtClean="0">
                  <a:solidFill>
                    <a:srgbClr val="2D4D1B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000" b="1" dirty="0" smtClean="0">
                  <a:solidFill>
                    <a:srgbClr val="2D4D1B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>
                <a:spcAft>
                  <a:spcPts val="1000"/>
                </a:spcAft>
              </a:pP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899592" y="3933056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251520" y="4725144"/>
            <a:ext cx="101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1108776" y="4755638"/>
            <a:ext cx="835596" cy="57150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grpSp>
        <p:nvGrpSpPr>
          <p:cNvPr id="20" name="Группа 39"/>
          <p:cNvGrpSpPr/>
          <p:nvPr/>
        </p:nvGrpSpPr>
        <p:grpSpPr>
          <a:xfrm>
            <a:off x="5667720" y="1138392"/>
            <a:ext cx="870694" cy="1000132"/>
            <a:chOff x="4143372" y="4000504"/>
            <a:chExt cx="870694" cy="1000132"/>
          </a:xfrm>
        </p:grpSpPr>
        <p:sp>
          <p:nvSpPr>
            <p:cNvPr id="41" name="Line 6"/>
            <p:cNvSpPr>
              <a:spLocks noChangeShapeType="1"/>
            </p:cNvSpPr>
            <p:nvPr/>
          </p:nvSpPr>
          <p:spPr bwMode="auto">
            <a:xfrm flipH="1">
              <a:off x="4214809" y="448446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 Box 10"/>
            <p:cNvSpPr txBox="1">
              <a:spLocks noChangeArrowheads="1"/>
            </p:cNvSpPr>
            <p:nvPr/>
          </p:nvSpPr>
          <p:spPr bwMode="auto">
            <a:xfrm>
              <a:off x="4286059" y="4000504"/>
              <a:ext cx="428817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 Box 11"/>
            <p:cNvSpPr txBox="1">
              <a:spLocks noChangeArrowheads="1"/>
            </p:cNvSpPr>
            <p:nvPr/>
          </p:nvSpPr>
          <p:spPr bwMode="auto">
            <a:xfrm>
              <a:off x="4143372" y="4429132"/>
              <a:ext cx="87069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СД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" name="Группа 43"/>
          <p:cNvGrpSpPr/>
          <p:nvPr/>
        </p:nvGrpSpPr>
        <p:grpSpPr>
          <a:xfrm>
            <a:off x="6634982" y="1112457"/>
            <a:ext cx="994014" cy="1012419"/>
            <a:chOff x="5143504" y="4000504"/>
            <a:chExt cx="994014" cy="1012419"/>
          </a:xfrm>
        </p:grpSpPr>
        <p:sp>
          <p:nvSpPr>
            <p:cNvPr id="45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6" name="Группа 198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47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" name="Группа 203"/>
          <p:cNvGrpSpPr/>
          <p:nvPr/>
        </p:nvGrpSpPr>
        <p:grpSpPr>
          <a:xfrm>
            <a:off x="7596336" y="1124744"/>
            <a:ext cx="785818" cy="1012419"/>
            <a:chOff x="5143504" y="4000504"/>
            <a:chExt cx="785818" cy="1012419"/>
          </a:xfrm>
        </p:grpSpPr>
        <p:sp>
          <p:nvSpPr>
            <p:cNvPr id="53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Text Box 10"/>
            <p:cNvSpPr txBox="1">
              <a:spLocks noChangeArrowheads="1"/>
            </p:cNvSpPr>
            <p:nvPr/>
          </p:nvSpPr>
          <p:spPr bwMode="auto">
            <a:xfrm>
              <a:off x="5246652" y="4000504"/>
              <a:ext cx="396918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 Box 11"/>
            <p:cNvSpPr txBox="1">
              <a:spLocks noChangeArrowheads="1"/>
            </p:cNvSpPr>
            <p:nvPr/>
          </p:nvSpPr>
          <p:spPr bwMode="auto">
            <a:xfrm>
              <a:off x="5143504" y="4441419"/>
              <a:ext cx="785818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6" name="Rectangle 1"/>
          <p:cNvSpPr>
            <a:spLocks noChangeArrowheads="1"/>
          </p:cNvSpPr>
          <p:nvPr/>
        </p:nvSpPr>
        <p:spPr bwMode="auto">
          <a:xfrm>
            <a:off x="6315792" y="1395930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/>
        </p:nvSpPr>
        <p:spPr bwMode="auto">
          <a:xfrm>
            <a:off x="6091008" y="2102362"/>
            <a:ext cx="101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СД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/>
        </p:nvSpPr>
        <p:spPr bwMode="auto">
          <a:xfrm>
            <a:off x="7048772" y="2132856"/>
            <a:ext cx="835596" cy="57150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59" name="Text Box 11"/>
          <p:cNvSpPr txBox="1">
            <a:spLocks noChangeArrowheads="1"/>
          </p:cNvSpPr>
          <p:nvPr/>
        </p:nvSpPr>
        <p:spPr bwMode="auto">
          <a:xfrm>
            <a:off x="5940152" y="2996952"/>
            <a:ext cx="101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11"/>
          <p:cNvSpPr txBox="1">
            <a:spLocks noChangeArrowheads="1"/>
          </p:cNvSpPr>
          <p:nvPr/>
        </p:nvSpPr>
        <p:spPr bwMode="auto">
          <a:xfrm>
            <a:off x="6838384" y="3041094"/>
            <a:ext cx="1045984" cy="57150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11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8" grpId="0"/>
      <p:bldP spid="39" grpId="0" animBg="1"/>
      <p:bldP spid="56" grpId="0"/>
      <p:bldP spid="57" grpId="0"/>
      <p:bldP spid="58" grpId="0" animBg="1"/>
      <p:bldP spid="59" grpId="0"/>
      <p:bldP spid="6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5000628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5214942" y="142852"/>
            <a:ext cx="4192632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3,5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Ом,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Ом,</a:t>
            </a:r>
          </a:p>
          <a:p>
            <a:pPr marL="0" marR="0" lvl="0" indent="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Ом,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2,5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Ом,</a:t>
            </a:r>
          </a:p>
          <a:p>
            <a:pPr marL="0" marR="0" lvl="0" indent="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Ом,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1,5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Ом.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23849" y="88162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3,5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93352" y="3153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 rot="18620672">
            <a:off x="4136547" y="934964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1,5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185736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95485" y="1857364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2,5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07534" y="100010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3071810"/>
            <a:ext cx="29145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ru-RU" sz="4000" b="1" baseline="-300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1,5</a:t>
            </a:r>
            <a:r>
              <a:rPr lang="ru-RU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 </a:t>
            </a:r>
            <a:endParaRPr lang="ru-RU" sz="4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167248" y="2214554"/>
            <a:ext cx="481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71670" y="-189192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dirty="0">
              <a:solidFill>
                <a:srgbClr val="000099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43372" y="4026763"/>
            <a:ext cx="2787943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ru-RU" sz="4800" b="1" baseline="-300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9</a:t>
            </a:r>
            <a:r>
              <a:rPr lang="ru-RU" sz="4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 </a:t>
            </a:r>
            <a:endParaRPr lang="ru-RU" sz="4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429256" y="1285860"/>
            <a:ext cx="20008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97172" y="4071942"/>
            <a:ext cx="1603324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0"/>
            <a:ext cx="2000232" cy="2571744"/>
          </a:xfrm>
          <a:prstGeom prst="rect">
            <a:avLst/>
          </a:prstGeom>
          <a:solidFill>
            <a:schemeClr val="accent1">
              <a:lumMod val="20000"/>
              <a:lumOff val="80000"/>
              <a:alpha val="9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0" y="2857496"/>
            <a:ext cx="4214842" cy="1018405"/>
            <a:chOff x="285909" y="5214950"/>
            <a:chExt cx="4214842" cy="1018405"/>
          </a:xfrm>
        </p:grpSpPr>
        <p:sp>
          <p:nvSpPr>
            <p:cNvPr id="20" name="Line 6"/>
            <p:cNvSpPr>
              <a:spLocks noChangeShapeType="1"/>
            </p:cNvSpPr>
            <p:nvPr/>
          </p:nvSpPr>
          <p:spPr bwMode="auto">
            <a:xfrm flipH="1">
              <a:off x="428784" y="569890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 flipH="1">
              <a:off x="1428728" y="571501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 flipH="1">
              <a:off x="2637541" y="5690757"/>
              <a:ext cx="140400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3" name="Группа 140"/>
            <p:cNvGrpSpPr/>
            <p:nvPr/>
          </p:nvGrpSpPr>
          <p:grpSpPr>
            <a:xfrm>
              <a:off x="285909" y="5214950"/>
              <a:ext cx="4214842" cy="1018405"/>
              <a:chOff x="278269" y="4125107"/>
              <a:chExt cx="4214842" cy="1018405"/>
            </a:xfrm>
          </p:grpSpPr>
          <p:sp>
            <p:nvSpPr>
              <p:cNvPr id="24" name="Rectangle 1"/>
              <p:cNvSpPr>
                <a:spLocks noChangeArrowheads="1"/>
              </p:cNvSpPr>
              <p:nvPr/>
            </p:nvSpPr>
            <p:spPr bwMode="auto">
              <a:xfrm>
                <a:off x="1060905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25" name="Rectangle 1"/>
              <p:cNvSpPr>
                <a:spLocks noChangeArrowheads="1"/>
              </p:cNvSpPr>
              <p:nvPr/>
            </p:nvSpPr>
            <p:spPr bwMode="auto">
              <a:xfrm>
                <a:off x="2071670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26" name="Группа 139"/>
              <p:cNvGrpSpPr/>
              <p:nvPr/>
            </p:nvGrpSpPr>
            <p:grpSpPr>
              <a:xfrm>
                <a:off x="278269" y="4125107"/>
                <a:ext cx="4214842" cy="1018405"/>
                <a:chOff x="278269" y="4125107"/>
                <a:chExt cx="4214842" cy="1018405"/>
              </a:xfrm>
            </p:grpSpPr>
            <p:sp>
              <p:nvSpPr>
                <p:cNvPr id="2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92394" y="4125107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8269" y="4572008"/>
                  <a:ext cx="87069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АВ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52987" y="4154013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421277" y="4566022"/>
                  <a:ext cx="642942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ru-RU" sz="20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5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492847" y="4482297"/>
                  <a:ext cx="200026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sz="16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sz="2000" b="1" dirty="0" smtClean="0"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r>
                    <a:rPr lang="ru-RU" sz="3200" b="1" dirty="0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r>
                    <a:rPr lang="en-US" sz="3200" b="1" dirty="0" smtClean="0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ru-RU" sz="2400" b="1" dirty="0" smtClean="0">
                      <a:latin typeface="Times New Roman" pitchFamily="18" charset="0"/>
                      <a:cs typeface="Times New Roman" pitchFamily="18" charset="0"/>
                    </a:rPr>
                    <a:t>6</a:t>
                  </a:r>
                  <a:endParaRPr lang="ru-RU" sz="36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>
                    <a:spcAft>
                      <a:spcPts val="1000"/>
                    </a:spcAft>
                  </a:pP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064351" y="4125107"/>
                  <a:ext cx="42862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33" name="Группа 32"/>
          <p:cNvGrpSpPr/>
          <p:nvPr/>
        </p:nvGrpSpPr>
        <p:grpSpPr>
          <a:xfrm>
            <a:off x="0" y="3643314"/>
            <a:ext cx="2143140" cy="1655513"/>
            <a:chOff x="6765695" y="4416693"/>
            <a:chExt cx="2143140" cy="1655513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6765695" y="4848338"/>
              <a:ext cx="73129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 smtClean="0">
                  <a:solidFill>
                    <a:srgbClr val="2D4D1B"/>
                  </a:solidFill>
                  <a:latin typeface="Times New Roman" pitchFamily="18" charset="0"/>
                  <a:sym typeface="Symbol" pitchFamily="18" charset="2"/>
                </a:rPr>
                <a:t>I</a:t>
              </a:r>
              <a:r>
                <a:rPr lang="ru-RU" sz="4400" b="1" dirty="0" smtClean="0">
                  <a:solidFill>
                    <a:srgbClr val="2D4D1B"/>
                  </a:solidFill>
                  <a:latin typeface="Times New Roman" pitchFamily="18" charset="0"/>
                  <a:sym typeface="Symbol" pitchFamily="18" charset="2"/>
                </a:rPr>
                <a:t>о</a:t>
              </a:r>
              <a:endParaRPr lang="ru-RU" sz="4800" dirty="0">
                <a:solidFill>
                  <a:srgbClr val="2D4D1B"/>
                </a:solidFill>
              </a:endParaRPr>
            </a:p>
          </p:txBody>
        </p:sp>
        <p:sp>
          <p:nvSpPr>
            <p:cNvPr id="35" name="Text Box 10"/>
            <p:cNvSpPr txBox="1">
              <a:spLocks noChangeArrowheads="1"/>
            </p:cNvSpPr>
            <p:nvPr/>
          </p:nvSpPr>
          <p:spPr bwMode="auto">
            <a:xfrm>
              <a:off x="7744944" y="4416693"/>
              <a:ext cx="949577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sz="4800" b="1" dirty="0" smtClean="0">
                  <a:solidFill>
                    <a:srgbClr val="C00000"/>
                  </a:solidFill>
                  <a:latin typeface="Times New Roman" pitchFamily="18" charset="0"/>
                  <a:sym typeface="Symbol" pitchFamily="18" charset="2"/>
                </a:rPr>
                <a:t>о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 Box 11"/>
            <p:cNvSpPr txBox="1">
              <a:spLocks noChangeArrowheads="1"/>
            </p:cNvSpPr>
            <p:nvPr/>
          </p:nvSpPr>
          <p:spPr bwMode="auto">
            <a:xfrm>
              <a:off x="7825202" y="5143512"/>
              <a:ext cx="1083633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4800" b="1" dirty="0" smtClean="0">
                  <a:solidFill>
                    <a:srgbClr val="2D4D1B"/>
                  </a:solidFill>
                  <a:latin typeface="Times New Roman" pitchFamily="18" charset="0"/>
                  <a:sym typeface="Symbol" pitchFamily="18" charset="2"/>
                </a:rPr>
                <a:t>о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Line 6"/>
            <p:cNvSpPr>
              <a:spLocks noChangeShapeType="1"/>
            </p:cNvSpPr>
            <p:nvPr/>
          </p:nvSpPr>
          <p:spPr bwMode="auto">
            <a:xfrm flipH="1">
              <a:off x="7908891" y="5262638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 1"/>
            <p:cNvSpPr>
              <a:spLocks noChangeArrowheads="1"/>
            </p:cNvSpPr>
            <p:nvPr/>
          </p:nvSpPr>
          <p:spPr bwMode="auto">
            <a:xfrm>
              <a:off x="7337199" y="4857760"/>
              <a:ext cx="50687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kumimoji="0" lang="ru-RU" sz="4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6811310" y="3071810"/>
            <a:ext cx="243207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4,5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929454" y="4000504"/>
            <a:ext cx="848309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500826" y="4857760"/>
            <a:ext cx="136127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2,6,4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691358" y="4000504"/>
            <a:ext cx="1452642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2,25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691358" y="4857760"/>
            <a:ext cx="1452642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0,75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000364" y="5786454"/>
            <a:ext cx="200086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143504" y="5786454"/>
            <a:ext cx="200086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143131" y="5786454"/>
            <a:ext cx="200086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0" y="5000636"/>
            <a:ext cx="2143140" cy="1655513"/>
            <a:chOff x="6765695" y="4416693"/>
            <a:chExt cx="2143140" cy="1655513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6765695" y="4848338"/>
              <a:ext cx="60305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 smtClean="0">
                  <a:solidFill>
                    <a:srgbClr val="2D4D1B"/>
                  </a:solidFill>
                  <a:latin typeface="Times New Roman" pitchFamily="18" charset="0"/>
                  <a:sym typeface="Symbol" pitchFamily="18" charset="2"/>
                </a:rPr>
                <a:t>I</a:t>
              </a:r>
              <a:r>
                <a:rPr lang="ru-RU" sz="2800" b="1" dirty="0" smtClean="0">
                  <a:solidFill>
                    <a:srgbClr val="2D4D1B"/>
                  </a:solidFill>
                  <a:latin typeface="Times New Roman" pitchFamily="18" charset="0"/>
                  <a:sym typeface="Symbol" pitchFamily="18" charset="2"/>
                </a:rPr>
                <a:t>5</a:t>
              </a:r>
              <a:endParaRPr lang="ru-RU" sz="4800" dirty="0">
                <a:solidFill>
                  <a:srgbClr val="2D4D1B"/>
                </a:solidFill>
              </a:endParaRPr>
            </a:p>
          </p:txBody>
        </p:sp>
        <p:sp>
          <p:nvSpPr>
            <p:cNvPr id="50" name="Text Box 10"/>
            <p:cNvSpPr txBox="1">
              <a:spLocks noChangeArrowheads="1"/>
            </p:cNvSpPr>
            <p:nvPr/>
          </p:nvSpPr>
          <p:spPr bwMode="auto">
            <a:xfrm>
              <a:off x="7744944" y="4416693"/>
              <a:ext cx="949577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sz="3200" b="1" dirty="0" smtClean="0">
                  <a:solidFill>
                    <a:srgbClr val="C00000"/>
                  </a:solidFill>
                  <a:latin typeface="Times New Roman" pitchFamily="18" charset="0"/>
                  <a:sym typeface="Symbol" pitchFamily="18" charset="2"/>
                </a:rPr>
                <a:t>5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Text Box 11"/>
            <p:cNvSpPr txBox="1">
              <a:spLocks noChangeArrowheads="1"/>
            </p:cNvSpPr>
            <p:nvPr/>
          </p:nvSpPr>
          <p:spPr bwMode="auto">
            <a:xfrm>
              <a:off x="7825202" y="5143512"/>
              <a:ext cx="1083633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3600" b="1" dirty="0" smtClean="0">
                  <a:solidFill>
                    <a:srgbClr val="2D4D1B"/>
                  </a:solidFill>
                  <a:latin typeface="Times New Roman" pitchFamily="18" charset="0"/>
                  <a:sym typeface="Symbol" pitchFamily="18" charset="2"/>
                </a:rPr>
                <a:t>5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Line 6"/>
            <p:cNvSpPr>
              <a:spLocks noChangeShapeType="1"/>
            </p:cNvSpPr>
            <p:nvPr/>
          </p:nvSpPr>
          <p:spPr bwMode="auto">
            <a:xfrm flipH="1">
              <a:off x="7908891" y="5262638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Rectangle 1"/>
            <p:cNvSpPr>
              <a:spLocks noChangeArrowheads="1"/>
            </p:cNvSpPr>
            <p:nvPr/>
          </p:nvSpPr>
          <p:spPr bwMode="auto">
            <a:xfrm>
              <a:off x="7337199" y="4857760"/>
              <a:ext cx="50687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kumimoji="0" lang="ru-RU" sz="4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4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4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4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 animBg="1"/>
      <p:bldP spid="16" grpId="0"/>
      <p:bldP spid="17" grpId="0" animBg="1"/>
      <p:bldP spid="18" grpId="0" animBg="1"/>
      <p:bldP spid="18" grpId="1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4162424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714876" y="-24"/>
            <a:ext cx="407196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=15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=10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 </a:t>
            </a:r>
          </a:p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 </a:t>
            </a:r>
          </a:p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7,5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86578" y="857232"/>
            <a:ext cx="1196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204" y="1428736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 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785794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71736" y="1428736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76026" y="2071678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3000372"/>
            <a:ext cx="5341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</a:t>
            </a:r>
            <a:endParaRPr lang="ru-RU" sz="2800" dirty="0">
              <a:solidFill>
                <a:srgbClr val="0066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42976" y="1428736"/>
            <a:ext cx="5132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endParaRPr lang="ru-RU" sz="2800" dirty="0">
              <a:solidFill>
                <a:srgbClr val="0066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43372" y="1428736"/>
            <a:ext cx="5341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</a:t>
            </a:r>
            <a:endParaRPr lang="ru-RU" sz="2800" dirty="0">
              <a:solidFill>
                <a:srgbClr val="0066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15932" y="-126128"/>
            <a:ext cx="5212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 </a:t>
            </a:r>
            <a:endParaRPr lang="ru-RU" sz="2800" dirty="0">
              <a:solidFill>
                <a:srgbClr val="0066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52212" y="1428736"/>
            <a:ext cx="29995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ru-RU" sz="4800" b="1" baseline="-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</a:t>
            </a:r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4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 </a:t>
            </a:r>
            <a:endParaRPr lang="ru-RU" sz="4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252212" y="2285992"/>
            <a:ext cx="35573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ru-RU" sz="4800" b="1" baseline="-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2,3,4</a:t>
            </a:r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</a:t>
            </a:r>
            <a:r>
              <a:rPr lang="ru-RU" sz="4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 </a:t>
            </a:r>
            <a:endParaRPr lang="ru-RU" sz="4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252212" y="3143248"/>
            <a:ext cx="34631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ru-RU" sz="48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</a:t>
            </a:r>
            <a:r>
              <a:rPr lang="ru-RU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7,5</a:t>
            </a:r>
            <a:r>
              <a:rPr lang="ru-RU" sz="4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Ом </a:t>
            </a:r>
            <a:endParaRPr lang="ru-RU" sz="4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57158" y="4929198"/>
            <a:ext cx="16033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1А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3714744" y="1857364"/>
            <a:ext cx="714379" cy="73638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71868" y="1857364"/>
            <a:ext cx="8643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1А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571736" y="5857892"/>
            <a:ext cx="19880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57554" y="5857892"/>
            <a:ext cx="697627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0"/>
            <a:ext cx="1285852" cy="3000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142976" y="1714488"/>
            <a:ext cx="3214710" cy="1402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 стрелкой 27"/>
          <p:cNvCxnSpPr/>
          <p:nvPr/>
        </p:nvCxnSpPr>
        <p:spPr>
          <a:xfrm rot="10800000">
            <a:off x="1928794" y="2928934"/>
            <a:ext cx="71438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2164252" y="3000372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rot="10800000">
            <a:off x="785786" y="3071810"/>
            <a:ext cx="71438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928662" y="3143248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rot="5400000" flipH="1" flipV="1">
            <a:off x="1099650" y="2429662"/>
            <a:ext cx="57309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928662" y="2324393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 rot="5400000" flipH="1" flipV="1">
            <a:off x="1071538" y="1071546"/>
            <a:ext cx="57309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928662" y="78579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flipV="1">
            <a:off x="2714612" y="1357298"/>
            <a:ext cx="50006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2786050" y="78579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flipV="1">
            <a:off x="928662" y="285728"/>
            <a:ext cx="50006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500034" y="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9"/>
          <p:cNvSpPr>
            <a:spLocks noChangeArrowheads="1"/>
          </p:cNvSpPr>
          <p:nvPr/>
        </p:nvSpPr>
        <p:spPr bwMode="auto">
          <a:xfrm>
            <a:off x="357158" y="5827114"/>
            <a:ext cx="24288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3600" b="1" i="0" strike="noStrike" cap="none" normalizeH="0" baseline="-3000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 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3600" b="1" i="0" strike="noStrike" cap="none" normalizeH="0" baseline="-3000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 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3600" b="1" i="0" strike="noStrike" cap="none" normalizeH="0" baseline="-3000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                               </a:t>
            </a:r>
          </a:p>
        </p:txBody>
      </p:sp>
      <p:grpSp>
        <p:nvGrpSpPr>
          <p:cNvPr id="50" name="Группа 49"/>
          <p:cNvGrpSpPr/>
          <p:nvPr/>
        </p:nvGrpSpPr>
        <p:grpSpPr>
          <a:xfrm>
            <a:off x="214282" y="3429000"/>
            <a:ext cx="2143140" cy="1655513"/>
            <a:chOff x="6765695" y="4416693"/>
            <a:chExt cx="2143140" cy="1655513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6765695" y="4848338"/>
              <a:ext cx="73129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 smtClean="0">
                  <a:solidFill>
                    <a:srgbClr val="2D4D1B"/>
                  </a:solidFill>
                  <a:latin typeface="Times New Roman" pitchFamily="18" charset="0"/>
                  <a:sym typeface="Symbol" pitchFamily="18" charset="2"/>
                </a:rPr>
                <a:t>I</a:t>
              </a:r>
              <a:r>
                <a:rPr lang="ru-RU" sz="4400" b="1" dirty="0" smtClean="0">
                  <a:solidFill>
                    <a:srgbClr val="2D4D1B"/>
                  </a:solidFill>
                  <a:latin typeface="Times New Roman" pitchFamily="18" charset="0"/>
                  <a:sym typeface="Symbol" pitchFamily="18" charset="2"/>
                </a:rPr>
                <a:t>о</a:t>
              </a:r>
              <a:endParaRPr lang="ru-RU" sz="4800" dirty="0">
                <a:solidFill>
                  <a:srgbClr val="2D4D1B"/>
                </a:solidFill>
              </a:endParaRPr>
            </a:p>
          </p:txBody>
        </p:sp>
        <p:sp>
          <p:nvSpPr>
            <p:cNvPr id="46" name="Text Box 10"/>
            <p:cNvSpPr txBox="1">
              <a:spLocks noChangeArrowheads="1"/>
            </p:cNvSpPr>
            <p:nvPr/>
          </p:nvSpPr>
          <p:spPr bwMode="auto">
            <a:xfrm>
              <a:off x="7744944" y="4416693"/>
              <a:ext cx="949577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sz="4800" b="1" dirty="0" smtClean="0">
                  <a:solidFill>
                    <a:srgbClr val="C00000"/>
                  </a:solidFill>
                  <a:latin typeface="Times New Roman" pitchFamily="18" charset="0"/>
                  <a:sym typeface="Symbol" pitchFamily="18" charset="2"/>
                </a:rPr>
                <a:t>о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 Box 11"/>
            <p:cNvSpPr txBox="1">
              <a:spLocks noChangeArrowheads="1"/>
            </p:cNvSpPr>
            <p:nvPr/>
          </p:nvSpPr>
          <p:spPr bwMode="auto">
            <a:xfrm>
              <a:off x="7825202" y="5143512"/>
              <a:ext cx="1083633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4800" b="1" dirty="0" smtClean="0">
                  <a:solidFill>
                    <a:srgbClr val="2D4D1B"/>
                  </a:solidFill>
                  <a:latin typeface="Times New Roman" pitchFamily="18" charset="0"/>
                  <a:sym typeface="Symbol" pitchFamily="18" charset="2"/>
                </a:rPr>
                <a:t>о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Line 6"/>
            <p:cNvSpPr>
              <a:spLocks noChangeShapeType="1"/>
            </p:cNvSpPr>
            <p:nvPr/>
          </p:nvSpPr>
          <p:spPr bwMode="auto">
            <a:xfrm flipH="1">
              <a:off x="7908891" y="5262638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6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1"/>
            <p:cNvSpPr>
              <a:spLocks noChangeArrowheads="1"/>
            </p:cNvSpPr>
            <p:nvPr/>
          </p:nvSpPr>
          <p:spPr bwMode="auto">
            <a:xfrm>
              <a:off x="7337199" y="4857760"/>
              <a:ext cx="50687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</a:t>
              </a:r>
              <a:endParaRPr kumimoji="0" lang="ru-RU" sz="44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  <p:sp>
        <p:nvSpPr>
          <p:cNvPr id="51" name="Прямоугольник 50"/>
          <p:cNvSpPr/>
          <p:nvPr/>
        </p:nvSpPr>
        <p:spPr>
          <a:xfrm>
            <a:off x="1857356" y="-156171"/>
            <a:ext cx="6864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 b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1,3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 flipV="1">
            <a:off x="2000232" y="498454"/>
            <a:ext cx="500066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2714612" y="142852"/>
            <a:ext cx="41549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49"/>
          <p:cNvSpPr>
            <a:spLocks noChangeArrowheads="1"/>
          </p:cNvSpPr>
          <p:nvPr/>
        </p:nvSpPr>
        <p:spPr bwMode="auto">
          <a:xfrm>
            <a:off x="5715008" y="4714884"/>
            <a:ext cx="228601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3600" b="1" i="0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 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3600" b="1" i="0" strike="noStrike" cap="none" normalizeH="0" baseline="-3000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 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3600" b="1" i="0" strike="noStrike" cap="none" normalizeH="0" baseline="-3000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                               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3428992" y="5701745"/>
            <a:ext cx="697627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49"/>
          <p:cNvSpPr>
            <a:spLocks noChangeArrowheads="1"/>
          </p:cNvSpPr>
          <p:nvPr/>
        </p:nvSpPr>
        <p:spPr bwMode="auto">
          <a:xfrm>
            <a:off x="4786314" y="4023658"/>
            <a:ext cx="2000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3600" b="1" i="0" strike="noStrike" cap="none" normalizeH="0" baseline="-3000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 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3600" b="1" i="0" strike="noStrike" cap="none" normalizeH="0" baseline="-3000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 </a:t>
            </a: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3600" b="1" i="0" strike="noStrike" cap="none" normalizeH="0" baseline="-3000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                               </a:t>
            </a:r>
          </a:p>
        </p:txBody>
      </p:sp>
      <p:sp>
        <p:nvSpPr>
          <p:cNvPr id="57" name="Rectangle 49"/>
          <p:cNvSpPr>
            <a:spLocks noChangeArrowheads="1"/>
          </p:cNvSpPr>
          <p:nvPr/>
        </p:nvSpPr>
        <p:spPr bwMode="auto">
          <a:xfrm>
            <a:off x="6929454" y="4023658"/>
            <a:ext cx="10715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3600" b="1" i="0" strike="noStrike" cap="none" normalizeH="0" baseline="-3000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</a:t>
            </a:r>
            <a:r>
              <a:rPr lang="ru-RU" sz="3600" b="1" dirty="0" smtClean="0">
                <a:solidFill>
                  <a:srgbClr val="2D4D1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                               </a:t>
            </a:r>
          </a:p>
        </p:txBody>
      </p:sp>
      <p:sp>
        <p:nvSpPr>
          <p:cNvPr id="58" name="Rectangle 49"/>
          <p:cNvSpPr>
            <a:spLocks noChangeArrowheads="1"/>
          </p:cNvSpPr>
          <p:nvPr/>
        </p:nvSpPr>
        <p:spPr bwMode="auto">
          <a:xfrm>
            <a:off x="7612302" y="4016270"/>
            <a:ext cx="15001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0,25А                                                              </a:t>
            </a:r>
          </a:p>
        </p:txBody>
      </p:sp>
      <p:sp>
        <p:nvSpPr>
          <p:cNvPr id="59" name="Rectangle 49"/>
          <p:cNvSpPr>
            <a:spLocks noChangeArrowheads="1"/>
          </p:cNvSpPr>
          <p:nvPr/>
        </p:nvSpPr>
        <p:spPr bwMode="auto">
          <a:xfrm>
            <a:off x="8001024" y="3929066"/>
            <a:ext cx="85725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0,25                                                              </a:t>
            </a:r>
          </a:p>
        </p:txBody>
      </p:sp>
      <p:sp>
        <p:nvSpPr>
          <p:cNvPr id="60" name="Rectangle 49"/>
          <p:cNvSpPr>
            <a:spLocks noChangeArrowheads="1"/>
          </p:cNvSpPr>
          <p:nvPr/>
        </p:nvSpPr>
        <p:spPr bwMode="auto">
          <a:xfrm>
            <a:off x="1928794" y="1428736"/>
            <a:ext cx="85725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0,25                                                              </a:t>
            </a:r>
          </a:p>
        </p:txBody>
      </p:sp>
      <p:sp>
        <p:nvSpPr>
          <p:cNvPr id="61" name="Rectangle 49"/>
          <p:cNvSpPr>
            <a:spLocks noChangeArrowheads="1"/>
          </p:cNvSpPr>
          <p:nvPr/>
        </p:nvSpPr>
        <p:spPr bwMode="auto">
          <a:xfrm>
            <a:off x="4786314" y="5500702"/>
            <a:ext cx="35719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3600" b="1" i="0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=0,5</a:t>
            </a:r>
            <a:r>
              <a:rPr kumimoji="0" lang="ru-RU" sz="3600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+0,25</a:t>
            </a:r>
            <a:r>
              <a:rPr kumimoji="0" lang="ru-RU" sz="3600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А=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                                </a:t>
            </a:r>
          </a:p>
        </p:txBody>
      </p:sp>
      <p:sp>
        <p:nvSpPr>
          <p:cNvPr id="62" name="Rectangle 49"/>
          <p:cNvSpPr>
            <a:spLocks noChangeArrowheads="1"/>
          </p:cNvSpPr>
          <p:nvPr/>
        </p:nvSpPr>
        <p:spPr bwMode="auto">
          <a:xfrm>
            <a:off x="8001024" y="5500702"/>
            <a:ext cx="135732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0,75</a:t>
            </a:r>
            <a:r>
              <a:rPr kumimoji="0" lang="ru-RU" sz="3200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                                </a:t>
            </a:r>
          </a:p>
        </p:txBody>
      </p:sp>
      <p:sp>
        <p:nvSpPr>
          <p:cNvPr id="63" name="Rectangle 49"/>
          <p:cNvSpPr>
            <a:spLocks noChangeArrowheads="1"/>
          </p:cNvSpPr>
          <p:nvPr/>
        </p:nvSpPr>
        <p:spPr bwMode="auto">
          <a:xfrm>
            <a:off x="8072462" y="5500702"/>
            <a:ext cx="85725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0,75                                                                </a:t>
            </a:r>
          </a:p>
        </p:txBody>
      </p:sp>
      <p:sp>
        <p:nvSpPr>
          <p:cNvPr id="65" name="Rectangle 49"/>
          <p:cNvSpPr>
            <a:spLocks noChangeArrowheads="1"/>
          </p:cNvSpPr>
          <p:nvPr/>
        </p:nvSpPr>
        <p:spPr bwMode="auto">
          <a:xfrm>
            <a:off x="7429520" y="857232"/>
            <a:ext cx="1357322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0,75</a:t>
            </a:r>
            <a:r>
              <a:rPr kumimoji="0" lang="ru-RU" sz="3200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                                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05273E-7 L -0.33038 -0.53284 " pathEditMode="relative" rAng="0" ptsTypes="AA">
                                      <p:cBhvr>
                                        <p:cTn id="2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-26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-0.22014 -0.58402 " pathEditMode="relative" rAng="0" ptsTypes="AA">
                                      <p:cBhvr>
                                        <p:cTn id="2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-29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35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4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-0.729 -0.51018 " pathEditMode="relative" rAng="0" ptsTypes="AA">
                                      <p:cBhvr>
                                        <p:cTn id="29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00" y="-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-0.61077 -0.77084 " pathEditMode="relative" rAng="0" ptsTypes="AA">
                                      <p:cBhvr>
                                        <p:cTn id="3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00" y="-38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500"/>
                            </p:stCondLst>
                            <p:childTnLst>
                              <p:par>
                                <p:cTn id="3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7" dur="1000" fill="hold"/>
                                        <p:tgtEl>
                                          <p:spTgt spid="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7" grpId="0"/>
      <p:bldP spid="8" grpId="0"/>
      <p:bldP spid="8" grpId="1"/>
      <p:bldP spid="9" grpId="0"/>
      <p:bldP spid="9" grpId="2"/>
      <p:bldP spid="10" grpId="0"/>
      <p:bldP spid="10" grpId="2"/>
      <p:bldP spid="11" grpId="0"/>
      <p:bldP spid="12" grpId="0"/>
      <p:bldP spid="13" grpId="0"/>
      <p:bldP spid="14" grpId="0"/>
      <p:bldP spid="15" grpId="0"/>
      <p:bldP spid="16" grpId="0"/>
      <p:bldP spid="17" grpId="0"/>
      <p:bldP spid="17" grpId="1"/>
      <p:bldP spid="18" grpId="0"/>
      <p:bldP spid="19" grpId="0"/>
      <p:bldP spid="21" grpId="0" animBg="1"/>
      <p:bldP spid="22" grpId="0"/>
      <p:bldP spid="22" grpId="1"/>
      <p:bldP spid="23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30" grpId="0"/>
      <p:bldP spid="32" grpId="0"/>
      <p:bldP spid="35" grpId="0"/>
      <p:bldP spid="37" grpId="0"/>
      <p:bldP spid="40" grpId="0"/>
      <p:bldP spid="42" grpId="0"/>
      <p:bldP spid="44" grpId="0"/>
      <p:bldP spid="51" grpId="0"/>
      <p:bldP spid="53" grpId="0" animBg="1"/>
      <p:bldP spid="54" grpId="0" animBg="1"/>
      <p:bldP spid="55" grpId="0" animBg="1"/>
      <p:bldP spid="55" grpId="1" animBg="1"/>
      <p:bldP spid="56" grpId="0"/>
      <p:bldP spid="57" grpId="0"/>
      <p:bldP spid="58" grpId="0"/>
      <p:bldP spid="59" grpId="0" animBg="1"/>
      <p:bldP spid="59" grpId="1" animBg="1"/>
      <p:bldP spid="60" grpId="0" animBg="1"/>
      <p:bldP spid="61" grpId="0" animBg="1"/>
      <p:bldP spid="62" grpId="0" animBg="1"/>
      <p:bldP spid="63" grpId="0" animBg="1"/>
      <p:bldP spid="63" grpId="1" animBg="1"/>
      <p:bldP spid="65" grpId="0" animBg="1"/>
      <p:bldP spid="65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0"/>
            <a:ext cx="6500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Дерево задач на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КПД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786921" y="2644205"/>
            <a:ext cx="1543190" cy="141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520495" y="2143116"/>
            <a:ext cx="3529208" cy="137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5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полезн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614428" y="3124523"/>
            <a:ext cx="2814828" cy="116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Азатр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2951607" y="3141375"/>
            <a:ext cx="2303602" cy="0"/>
          </a:xfrm>
          <a:prstGeom prst="line">
            <a:avLst/>
          </a:prstGeom>
          <a:noFill/>
          <a:ln w="38100">
            <a:solidFill>
              <a:srgbClr val="0014A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1500166" y="2143116"/>
            <a:ext cx="4357718" cy="2071702"/>
          </a:xfrm>
          <a:prstGeom prst="flowChartConnector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9176084">
            <a:off x="-20517" y="1333773"/>
            <a:ext cx="1928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A = F s 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4"/>
          <p:cNvGrpSpPr/>
          <p:nvPr/>
        </p:nvGrpSpPr>
        <p:grpSpPr>
          <a:xfrm>
            <a:off x="2357422" y="1071546"/>
            <a:ext cx="3804716" cy="646331"/>
            <a:chOff x="2357422" y="1071546"/>
            <a:chExt cx="3804716" cy="646331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357422" y="1071546"/>
              <a:ext cx="210185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Q=cm</a:t>
              </a:r>
              <a:r>
                <a:rPr lang="ru-RU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ru-RU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600" b="1" baseline="30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1" name="Text Box 7"/>
            <p:cNvSpPr txBox="1">
              <a:spLocks noChangeArrowheads="1"/>
            </p:cNvSpPr>
            <p:nvPr/>
          </p:nvSpPr>
          <p:spPr bwMode="auto">
            <a:xfrm>
              <a:off x="4090436" y="1101526"/>
              <a:ext cx="2071702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3600" b="1" dirty="0" smtClean="0">
                  <a:solidFill>
                    <a:srgbClr val="0014AC"/>
                  </a:solidFill>
                  <a:latin typeface="Times New Roman" pitchFamily="18" charset="0"/>
                  <a:sym typeface="Symbol" pitchFamily="18" charset="2"/>
                </a:rPr>
                <a:t> +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sym typeface="Symbol" pitchFamily="18" charset="2"/>
                </a:rPr>
                <a:t>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</a:rPr>
                <a:t>m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</a:rPr>
                <a:t> + ..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</a:rPr>
                <a:t>      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 rot="1512667">
            <a:off x="53688" y="4106444"/>
            <a:ext cx="2301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A=</a:t>
            </a:r>
            <a:r>
              <a:rPr lang="en-US" sz="36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UIt</a:t>
            </a:r>
            <a:endParaRPr lang="ru-RU" sz="36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0915586">
            <a:off x="4521033" y="4916791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baseline="-25000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=N</a:t>
            </a:r>
            <a:r>
              <a:rPr lang="ru-RU" sz="3600" b="1" baseline="-25000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затр</a:t>
            </a:r>
            <a:r>
              <a:rPr lang="ru-RU" sz="36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      </a:t>
            </a:r>
            <a:endParaRPr lang="ru-RU" sz="36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2428860" y="4643446"/>
            <a:ext cx="21431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Q=I</a:t>
            </a:r>
            <a:r>
              <a:rPr kumimoji="0" lang="en-US" sz="3600" b="1" i="0" u="none" strike="noStrike" cap="none" normalizeH="0" baseline="3000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Rt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170400">
            <a:off x="6286512" y="1428736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=N</a:t>
            </a:r>
            <a:r>
              <a:rPr lang="ru-RU" sz="36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полезн</a:t>
            </a:r>
            <a:r>
              <a:rPr lang="ru-RU" sz="36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      </a:t>
            </a:r>
            <a:endParaRPr lang="ru-RU" sz="36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 rot="19230261">
            <a:off x="-18675" y="1418061"/>
            <a:ext cx="2000264" cy="659358"/>
          </a:xfrm>
          <a:prstGeom prst="wedgeRectCallout">
            <a:avLst>
              <a:gd name="adj1" fmla="val 51990"/>
              <a:gd name="adj2" fmla="val 28883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2357422" y="1076714"/>
            <a:ext cx="3643338" cy="659358"/>
          </a:xfrm>
          <a:prstGeom prst="wedgeRectCallout">
            <a:avLst>
              <a:gd name="adj1" fmla="val -23430"/>
              <a:gd name="adj2" fmla="val 13715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ая выноска 20"/>
          <p:cNvSpPr/>
          <p:nvPr/>
        </p:nvSpPr>
        <p:spPr>
          <a:xfrm rot="1310100">
            <a:off x="6270335" y="1472729"/>
            <a:ext cx="2347975" cy="659358"/>
          </a:xfrm>
          <a:prstGeom prst="wedgeRectCallout">
            <a:avLst>
              <a:gd name="adj1" fmla="val -143515"/>
              <a:gd name="adj2" fmla="val 2995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ьная выноска 21"/>
          <p:cNvSpPr/>
          <p:nvPr/>
        </p:nvSpPr>
        <p:spPr>
          <a:xfrm rot="1344196">
            <a:off x="115252" y="3891486"/>
            <a:ext cx="1870320" cy="975193"/>
          </a:xfrm>
          <a:prstGeom prst="wedgeEllipseCallout">
            <a:avLst>
              <a:gd name="adj1" fmla="val 78550"/>
              <a:gd name="adj2" fmla="val -106338"/>
            </a:avLst>
          </a:prstGeom>
          <a:noFill/>
          <a:ln w="38100">
            <a:solidFill>
              <a:srgbClr val="00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ьная выноска 22"/>
          <p:cNvSpPr/>
          <p:nvPr/>
        </p:nvSpPr>
        <p:spPr>
          <a:xfrm rot="203535">
            <a:off x="2285984" y="4429132"/>
            <a:ext cx="2071702" cy="994077"/>
          </a:xfrm>
          <a:prstGeom prst="wedgeEllipseCallout">
            <a:avLst>
              <a:gd name="adj1" fmla="val -5954"/>
              <a:gd name="adj2" fmla="val -86191"/>
            </a:avLst>
          </a:prstGeom>
          <a:noFill/>
          <a:ln w="38100">
            <a:solidFill>
              <a:srgbClr val="00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ьная выноска 23"/>
          <p:cNvSpPr/>
          <p:nvPr/>
        </p:nvSpPr>
        <p:spPr>
          <a:xfrm rot="20842646">
            <a:off x="4221873" y="4788385"/>
            <a:ext cx="2601079" cy="994077"/>
          </a:xfrm>
          <a:prstGeom prst="wedgeEllipseCallout">
            <a:avLst>
              <a:gd name="adj1" fmla="val -34190"/>
              <a:gd name="adj2" fmla="val -161510"/>
            </a:avLst>
          </a:prstGeom>
          <a:noFill/>
          <a:ln w="38100">
            <a:solidFill>
              <a:srgbClr val="00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1"/>
          <p:cNvGrpSpPr/>
          <p:nvPr/>
        </p:nvGrpSpPr>
        <p:grpSpPr>
          <a:xfrm>
            <a:off x="80314" y="4805766"/>
            <a:ext cx="1451716" cy="1131530"/>
            <a:chOff x="500034" y="4940676"/>
            <a:chExt cx="1451716" cy="1131530"/>
          </a:xfrm>
        </p:grpSpPr>
        <p:sp>
          <p:nvSpPr>
            <p:cNvPr id="1035" name="Text Box 11"/>
            <p:cNvSpPr txBox="1">
              <a:spLocks noChangeArrowheads="1"/>
            </p:cNvSpPr>
            <p:nvPr/>
          </p:nvSpPr>
          <p:spPr bwMode="auto">
            <a:xfrm>
              <a:off x="500034" y="5207073"/>
              <a:ext cx="1148395" cy="73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 =       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948668" y="4940676"/>
              <a:ext cx="1003082" cy="719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</a:rPr>
                <a:t>   U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934951" y="5399928"/>
              <a:ext cx="968852" cy="672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</a:rPr>
                <a:t>   R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039" name="Line 15"/>
            <p:cNvSpPr>
              <a:spLocks noChangeShapeType="1"/>
            </p:cNvSpPr>
            <p:nvPr/>
          </p:nvSpPr>
          <p:spPr bwMode="auto">
            <a:xfrm>
              <a:off x="992026" y="5459244"/>
              <a:ext cx="76645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/>
            </a:p>
          </p:txBody>
        </p:sp>
      </p:grp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40" name="Object 16"/>
          <p:cNvGraphicFramePr>
            <a:graphicFrameLocks noChangeAspect="1"/>
          </p:cNvGraphicFramePr>
          <p:nvPr/>
        </p:nvGraphicFramePr>
        <p:xfrm>
          <a:off x="44970" y="5621564"/>
          <a:ext cx="1883824" cy="1071546"/>
        </p:xfrm>
        <a:graphic>
          <a:graphicData uri="http://schemas.openxmlformats.org/presentationml/2006/ole">
            <p:oleObj spid="_x0000_s29699" name="Формула" r:id="rId10" imgW="469696" imgH="393529" progId="Equation.3">
              <p:embed/>
            </p:oleObj>
          </a:graphicData>
        </a:graphic>
      </p:graphicFrame>
      <p:sp>
        <p:nvSpPr>
          <p:cNvPr id="29" name="Овальная выноска 28"/>
          <p:cNvSpPr/>
          <p:nvPr/>
        </p:nvSpPr>
        <p:spPr>
          <a:xfrm rot="19870534">
            <a:off x="5937176" y="3348421"/>
            <a:ext cx="2588299" cy="994077"/>
          </a:xfrm>
          <a:prstGeom prst="wedgeEllipseCallout">
            <a:avLst>
              <a:gd name="adj1" fmla="val -78103"/>
              <a:gd name="adj2" fmla="val -148200"/>
            </a:avLst>
          </a:prstGeom>
          <a:noFill/>
          <a:ln w="38100">
            <a:solidFill>
              <a:srgbClr val="00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19896426">
            <a:off x="6073056" y="3481942"/>
            <a:ext cx="2540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baseline="-25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=q m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топл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36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29454" y="6457914"/>
            <a:ext cx="221454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ср3Б       Стр.35</a:t>
            </a:r>
          </a:p>
          <a:p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4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4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4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29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7" grpId="0"/>
      <p:bldP spid="1028" grpId="0"/>
      <p:bldP spid="1028" grpId="1"/>
      <p:bldP spid="1028" grpId="2"/>
      <p:bldP spid="1029" grpId="0"/>
      <p:bldP spid="1029" grpId="1"/>
      <p:bldP spid="1029" grpId="2"/>
      <p:bldP spid="9" grpId="0"/>
      <p:bldP spid="12" grpId="0"/>
      <p:bldP spid="13" grpId="0"/>
      <p:bldP spid="1033" grpId="0"/>
      <p:bldP spid="16" grpId="0"/>
      <p:bldP spid="17" grpId="0" animBg="1"/>
      <p:bldP spid="19" grpId="0" animBg="1"/>
      <p:bldP spid="21" grpId="0" animBg="1"/>
      <p:bldP spid="22" grpId="0" animBg="1"/>
      <p:bldP spid="23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8" cstate="print">
            <a:lum bright="-20000" contrast="40000"/>
          </a:blip>
          <a:srcRect l="3614" t="27826" r="76968" b="57260"/>
          <a:stretch>
            <a:fillRect/>
          </a:stretch>
        </p:blipFill>
        <p:spPr bwMode="auto">
          <a:xfrm>
            <a:off x="0" y="404664"/>
            <a:ext cx="608416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03648" y="142852"/>
            <a:ext cx="50405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7614" y="3643314"/>
            <a:ext cx="50405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1406" y="3857628"/>
            <a:ext cx="3357586" cy="1018405"/>
            <a:chOff x="285909" y="5214950"/>
            <a:chExt cx="3357586" cy="1018405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 flipH="1">
              <a:off x="428784" y="569890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H="1">
              <a:off x="1428728" y="571501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H="1">
              <a:off x="2637542" y="5690757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Группа 140"/>
            <p:cNvGrpSpPr/>
            <p:nvPr/>
          </p:nvGrpSpPr>
          <p:grpSpPr>
            <a:xfrm>
              <a:off x="285909" y="5214950"/>
              <a:ext cx="3357586" cy="1018405"/>
              <a:chOff x="278269" y="4125107"/>
              <a:chExt cx="3357586" cy="1018405"/>
            </a:xfrm>
          </p:grpSpPr>
          <p:sp>
            <p:nvSpPr>
              <p:cNvPr id="10" name="Rectangle 1"/>
              <p:cNvSpPr>
                <a:spLocks noChangeArrowheads="1"/>
              </p:cNvSpPr>
              <p:nvPr/>
            </p:nvSpPr>
            <p:spPr bwMode="auto">
              <a:xfrm>
                <a:off x="1060905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1" name="Rectangle 1"/>
              <p:cNvSpPr>
                <a:spLocks noChangeArrowheads="1"/>
              </p:cNvSpPr>
              <p:nvPr/>
            </p:nvSpPr>
            <p:spPr bwMode="auto">
              <a:xfrm>
                <a:off x="2071670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12" name="Группа 139"/>
              <p:cNvGrpSpPr/>
              <p:nvPr/>
            </p:nvGrpSpPr>
            <p:grpSpPr>
              <a:xfrm>
                <a:off x="278269" y="4125107"/>
                <a:ext cx="3357586" cy="1018405"/>
                <a:chOff x="278269" y="4125107"/>
                <a:chExt cx="3357586" cy="1018405"/>
              </a:xfrm>
            </p:grpSpPr>
            <p:sp>
              <p:nvSpPr>
                <p:cNvPr id="1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92394" y="4125107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8269" y="4572008"/>
                  <a:ext cx="87069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АВ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52987" y="4154013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206963" y="4566022"/>
                  <a:ext cx="1357321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sz="20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en-US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421409" y="4572008"/>
                  <a:ext cx="1214446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ru-RU" sz="1600" b="1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r>
                    <a:rPr kumimoji="0" lang="ru-RU" sz="2800" b="1" i="0" u="none" strike="noStrike" cap="none" normalizeH="0" baseline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sz="2000" b="1" dirty="0" smtClean="0"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719224" y="4143380"/>
                  <a:ext cx="42862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9" name="Группа 18"/>
          <p:cNvGrpSpPr/>
          <p:nvPr/>
        </p:nvGrpSpPr>
        <p:grpSpPr>
          <a:xfrm>
            <a:off x="-32" y="4643446"/>
            <a:ext cx="3203880" cy="1000132"/>
            <a:chOff x="285909" y="5214950"/>
            <a:chExt cx="3054862" cy="1018405"/>
          </a:xfrm>
        </p:grpSpPr>
        <p:sp>
          <p:nvSpPr>
            <p:cNvPr id="20" name="Line 6"/>
            <p:cNvSpPr>
              <a:spLocks noChangeShapeType="1"/>
            </p:cNvSpPr>
            <p:nvPr/>
          </p:nvSpPr>
          <p:spPr bwMode="auto">
            <a:xfrm flipH="1">
              <a:off x="428784" y="569890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 flipH="1">
              <a:off x="1428728" y="571501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Line 6"/>
            <p:cNvSpPr>
              <a:spLocks noChangeShapeType="1"/>
            </p:cNvSpPr>
            <p:nvPr/>
          </p:nvSpPr>
          <p:spPr bwMode="auto">
            <a:xfrm flipH="1">
              <a:off x="2637542" y="5690757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3" name="Группа 161"/>
            <p:cNvGrpSpPr/>
            <p:nvPr/>
          </p:nvGrpSpPr>
          <p:grpSpPr>
            <a:xfrm>
              <a:off x="285909" y="5214950"/>
              <a:ext cx="3054862" cy="1018405"/>
              <a:chOff x="278269" y="4125107"/>
              <a:chExt cx="3054862" cy="1018405"/>
            </a:xfrm>
          </p:grpSpPr>
          <p:sp>
            <p:nvSpPr>
              <p:cNvPr id="24" name="Rectangle 1"/>
              <p:cNvSpPr>
                <a:spLocks noChangeArrowheads="1"/>
              </p:cNvSpPr>
              <p:nvPr/>
            </p:nvSpPr>
            <p:spPr bwMode="auto">
              <a:xfrm>
                <a:off x="1060905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25" name="Rectangle 1"/>
              <p:cNvSpPr>
                <a:spLocks noChangeArrowheads="1"/>
              </p:cNvSpPr>
              <p:nvPr/>
            </p:nvSpPr>
            <p:spPr bwMode="auto">
              <a:xfrm>
                <a:off x="2071670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26" name="Группа 164"/>
              <p:cNvGrpSpPr/>
              <p:nvPr/>
            </p:nvGrpSpPr>
            <p:grpSpPr>
              <a:xfrm>
                <a:off x="278269" y="4125107"/>
                <a:ext cx="3054862" cy="1018405"/>
                <a:chOff x="278269" y="4125107"/>
                <a:chExt cx="3054862" cy="1018405"/>
              </a:xfrm>
            </p:grpSpPr>
            <p:sp>
              <p:nvSpPr>
                <p:cNvPr id="2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92394" y="4125107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8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8269" y="4572008"/>
                  <a:ext cx="87069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АВ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52987" y="4154013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273367" y="4553735"/>
                  <a:ext cx="647976" cy="46112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10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07161" y="4572008"/>
                  <a:ext cx="625970" cy="4817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ru-RU" sz="2800" b="1" dirty="0" smtClean="0">
                      <a:latin typeface="Times New Roman" pitchFamily="18" charset="0"/>
                      <a:cs typeface="Times New Roman" pitchFamily="18" charset="0"/>
                    </a:rPr>
                    <a:t>15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719224" y="4143380"/>
                  <a:ext cx="42862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142844" y="5643578"/>
            <a:ext cx="101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1000100" y="5674072"/>
            <a:ext cx="835596" cy="57150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6948264" y="620688"/>
            <a:ext cx="101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7846496" y="664830"/>
            <a:ext cx="1045984" cy="57150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37" name="Rectangle 46"/>
          <p:cNvSpPr>
            <a:spLocks noChangeArrowheads="1"/>
          </p:cNvSpPr>
          <p:nvPr/>
        </p:nvSpPr>
        <p:spPr bwMode="auto">
          <a:xfrm>
            <a:off x="4173646" y="1647184"/>
            <a:ext cx="612668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60В</a:t>
            </a:r>
            <a:endParaRPr kumimoji="0" lang="ru-RU" sz="1100" b="0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283968" y="4650856"/>
            <a:ext cx="3850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I</a:t>
            </a:r>
            <a:endParaRPr lang="ru-RU" sz="4000" dirty="0"/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4995498" y="4365104"/>
            <a:ext cx="476094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5023169" y="5057800"/>
            <a:ext cx="560165" cy="61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14A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4564464" y="4759010"/>
            <a:ext cx="359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2" name="Line 6"/>
          <p:cNvSpPr>
            <a:spLocks noChangeShapeType="1"/>
          </p:cNvSpPr>
          <p:nvPr/>
        </p:nvSpPr>
        <p:spPr bwMode="auto">
          <a:xfrm flipH="1">
            <a:off x="4967536" y="4985792"/>
            <a:ext cx="577325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283968" y="4415596"/>
            <a:ext cx="1512168" cy="126876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Rectangle 46"/>
          <p:cNvSpPr>
            <a:spLocks noChangeArrowheads="1"/>
          </p:cNvSpPr>
          <p:nvPr/>
        </p:nvSpPr>
        <p:spPr bwMode="auto">
          <a:xfrm>
            <a:off x="7308304" y="1340768"/>
            <a:ext cx="1388522" cy="5847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45" name="Group 28"/>
          <p:cNvGrpSpPr>
            <a:grpSpLocks/>
          </p:cNvGrpSpPr>
          <p:nvPr/>
        </p:nvGrpSpPr>
        <p:grpSpPr bwMode="auto">
          <a:xfrm rot="16200000">
            <a:off x="1694743" y="1847886"/>
            <a:ext cx="2920944" cy="673331"/>
            <a:chOff x="5458" y="3716"/>
            <a:chExt cx="2697" cy="522"/>
          </a:xfrm>
        </p:grpSpPr>
        <p:grpSp>
          <p:nvGrpSpPr>
            <p:cNvPr id="46" name="Group 29"/>
            <p:cNvGrpSpPr>
              <a:grpSpLocks/>
            </p:cNvGrpSpPr>
            <p:nvPr/>
          </p:nvGrpSpPr>
          <p:grpSpPr bwMode="auto">
            <a:xfrm>
              <a:off x="6291" y="3716"/>
              <a:ext cx="1864" cy="522"/>
              <a:chOff x="1778" y="3539"/>
              <a:chExt cx="1464" cy="371"/>
            </a:xfrm>
          </p:grpSpPr>
          <p:grpSp>
            <p:nvGrpSpPr>
              <p:cNvPr id="48" name="Group 30"/>
              <p:cNvGrpSpPr>
                <a:grpSpLocks/>
              </p:cNvGrpSpPr>
              <p:nvPr/>
            </p:nvGrpSpPr>
            <p:grpSpPr bwMode="auto">
              <a:xfrm>
                <a:off x="1778" y="3539"/>
                <a:ext cx="465" cy="371"/>
                <a:chOff x="9730" y="4873"/>
                <a:chExt cx="599" cy="530"/>
              </a:xfrm>
            </p:grpSpPr>
            <p:sp>
              <p:nvSpPr>
                <p:cNvPr id="50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9730" y="4873"/>
                  <a:ext cx="599" cy="53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1" name="Oval 32"/>
                <p:cNvSpPr>
                  <a:spLocks noChangeArrowheads="1"/>
                </p:cNvSpPr>
                <p:nvPr/>
              </p:nvSpPr>
              <p:spPr bwMode="auto">
                <a:xfrm>
                  <a:off x="9779" y="4917"/>
                  <a:ext cx="346" cy="334"/>
                </a:xfrm>
                <a:prstGeom prst="ellipse">
                  <a:avLst/>
                </a:prstGeom>
                <a:noFill/>
                <a:ln w="28575">
                  <a:solidFill>
                    <a:srgbClr val="0033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9" name="Line 33"/>
              <p:cNvSpPr>
                <a:spLocks noChangeShapeType="1"/>
              </p:cNvSpPr>
              <p:nvPr/>
            </p:nvSpPr>
            <p:spPr bwMode="auto">
              <a:xfrm>
                <a:off x="2093" y="3683"/>
                <a:ext cx="1149" cy="0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7" name="Line 36"/>
            <p:cNvSpPr>
              <a:spLocks noChangeShapeType="1"/>
            </p:cNvSpPr>
            <p:nvPr/>
          </p:nvSpPr>
          <p:spPr bwMode="auto">
            <a:xfrm>
              <a:off x="5458" y="3915"/>
              <a:ext cx="864" cy="0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6215644" y="2060848"/>
            <a:ext cx="2585964" cy="584775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 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6143636" y="2636912"/>
            <a:ext cx="3097323" cy="584775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=…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•…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6415413" y="3226624"/>
            <a:ext cx="1891865" cy="584775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=….В</a:t>
            </a:r>
            <a:endParaRPr lang="ru-RU" sz="3200" dirty="0"/>
          </a:p>
        </p:txBody>
      </p:sp>
      <p:sp>
        <p:nvSpPr>
          <p:cNvPr id="55" name="Rectangle 46"/>
          <p:cNvSpPr>
            <a:spLocks noChangeArrowheads="1"/>
          </p:cNvSpPr>
          <p:nvPr/>
        </p:nvSpPr>
        <p:spPr bwMode="auto">
          <a:xfrm rot="16200000">
            <a:off x="1673483" y="1458384"/>
            <a:ext cx="857255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3 </a:t>
            </a:r>
            <a:r>
              <a:rPr kumimoji="0" lang="ru-RU" b="1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56" name="Rectangle 46"/>
          <p:cNvSpPr>
            <a:spLocks noChangeArrowheads="1"/>
          </p:cNvSpPr>
          <p:nvPr/>
        </p:nvSpPr>
        <p:spPr bwMode="auto">
          <a:xfrm rot="16200000">
            <a:off x="1697024" y="2793035"/>
            <a:ext cx="857255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7 </a:t>
            </a:r>
            <a:r>
              <a:rPr kumimoji="0" lang="ru-RU" b="1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57" name="Rectangle 46"/>
          <p:cNvSpPr>
            <a:spLocks noChangeArrowheads="1"/>
          </p:cNvSpPr>
          <p:nvPr/>
        </p:nvSpPr>
        <p:spPr bwMode="auto">
          <a:xfrm rot="16200000">
            <a:off x="815386" y="2768651"/>
            <a:ext cx="857255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10 </a:t>
            </a:r>
            <a:r>
              <a:rPr kumimoji="0" lang="ru-RU" b="1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58" name="Rectangle 46"/>
          <p:cNvSpPr>
            <a:spLocks noChangeArrowheads="1"/>
          </p:cNvSpPr>
          <p:nvPr/>
        </p:nvSpPr>
        <p:spPr bwMode="auto">
          <a:xfrm rot="16200000">
            <a:off x="862439" y="1386945"/>
            <a:ext cx="857255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5 </a:t>
            </a:r>
            <a:r>
              <a:rPr kumimoji="0" lang="ru-RU" b="1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59" name="Rectangle 46"/>
          <p:cNvSpPr>
            <a:spLocks noChangeArrowheads="1"/>
          </p:cNvSpPr>
          <p:nvPr/>
        </p:nvSpPr>
        <p:spPr bwMode="auto">
          <a:xfrm rot="16200000">
            <a:off x="4756667" y="2029888"/>
            <a:ext cx="1428759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24  </a:t>
            </a:r>
            <a:r>
              <a:rPr kumimoji="0" lang="ru-RU" b="1" i="1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1857356" y="6858000"/>
            <a:ext cx="7286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В№3 зад 3.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Определить общее сопротивление цепи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мощность,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потребляемую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третьим сопротивлением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если  общее напряжение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60В.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715140" y="0"/>
            <a:ext cx="242886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13-1, стр.23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143636" y="3929066"/>
            <a:ext cx="1745991" cy="584775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1,2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=….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143636" y="4500570"/>
            <a:ext cx="1745991" cy="584775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3,4</a:t>
            </a:r>
            <a:r>
              <a:rPr lang="ru-RU" sz="32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=….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dirty="0">
              <a:solidFill>
                <a:srgbClr val="C00000"/>
              </a:solidFill>
            </a:endParaRPr>
          </a:p>
        </p:txBody>
      </p:sp>
      <p:cxnSp>
        <p:nvCxnSpPr>
          <p:cNvPr id="64" name="Прямая со стрелкой 63"/>
          <p:cNvCxnSpPr/>
          <p:nvPr/>
        </p:nvCxnSpPr>
        <p:spPr>
          <a:xfrm rot="5400000">
            <a:off x="5214942" y="1142984"/>
            <a:ext cx="571504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46"/>
          <p:cNvSpPr>
            <a:spLocks noChangeArrowheads="1"/>
          </p:cNvSpPr>
          <p:nvPr/>
        </p:nvSpPr>
        <p:spPr bwMode="auto">
          <a:xfrm>
            <a:off x="5643570" y="1000108"/>
            <a:ext cx="481222" cy="5847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67" name="Прямая со стрелкой 66"/>
          <p:cNvCxnSpPr/>
          <p:nvPr/>
        </p:nvCxnSpPr>
        <p:spPr>
          <a:xfrm rot="10800000">
            <a:off x="2143108" y="3643314"/>
            <a:ext cx="64453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46"/>
          <p:cNvSpPr>
            <a:spLocks noChangeArrowheads="1"/>
          </p:cNvSpPr>
          <p:nvPr/>
        </p:nvSpPr>
        <p:spPr bwMode="auto">
          <a:xfrm>
            <a:off x="2786050" y="3357562"/>
            <a:ext cx="481222" cy="5847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70" name="Прямая со стрелкой 69"/>
          <p:cNvCxnSpPr>
            <a:stCxn id="56" idx="3"/>
            <a:endCxn id="55" idx="1"/>
          </p:cNvCxnSpPr>
          <p:nvPr/>
        </p:nvCxnSpPr>
        <p:spPr>
          <a:xfrm rot="16200000" flipV="1">
            <a:off x="1875184" y="2298605"/>
            <a:ext cx="477396" cy="2354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2285984" y="2000240"/>
            <a:ext cx="633507" cy="584775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3,4</a:t>
            </a:r>
            <a:endParaRPr lang="ru-RU" sz="3200" dirty="0">
              <a:solidFill>
                <a:srgbClr val="C00000"/>
              </a:solidFill>
            </a:endParaRPr>
          </a:p>
        </p:txBody>
      </p:sp>
      <p:cxnSp>
        <p:nvCxnSpPr>
          <p:cNvPr id="74" name="Прямая со стрелкой 73"/>
          <p:cNvCxnSpPr/>
          <p:nvPr/>
        </p:nvCxnSpPr>
        <p:spPr>
          <a:xfrm rot="16200000" flipV="1">
            <a:off x="987486" y="2227167"/>
            <a:ext cx="477396" cy="2354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428596" y="2000240"/>
            <a:ext cx="633507" cy="584775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1,2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33" grpId="0"/>
      <p:bldP spid="34" grpId="0" animBg="1"/>
      <p:bldP spid="35" grpId="0"/>
      <p:bldP spid="36" grpId="0" animBg="1"/>
      <p:bldP spid="37" grpId="0" animBg="1"/>
      <p:bldP spid="38" grpId="0"/>
      <p:bldP spid="39" grpId="0"/>
      <p:bldP spid="40" grpId="0"/>
      <p:bldP spid="41" grpId="0"/>
      <p:bldP spid="42" grpId="0" animBg="1"/>
      <p:bldP spid="43" grpId="0" animBg="1"/>
      <p:bldP spid="44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2" grpId="0" animBg="1"/>
      <p:bldP spid="63" grpId="0" animBg="1"/>
      <p:bldP spid="66" grpId="0" animBg="1"/>
      <p:bldP spid="69" grpId="0" animBg="1"/>
      <p:bldP spid="73" grpId="0" animBg="1"/>
      <p:bldP spid="7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285720" y="643941"/>
            <a:ext cx="1543190" cy="141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1571604" y="285728"/>
            <a:ext cx="1571636" cy="85725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54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mgh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541855" y="1124259"/>
            <a:ext cx="1601385" cy="8759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UIt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1451409" y="1122838"/>
            <a:ext cx="2303602" cy="0"/>
          </a:xfrm>
          <a:prstGeom prst="line">
            <a:avLst/>
          </a:prstGeom>
          <a:noFill/>
          <a:ln w="38100">
            <a:solidFill>
              <a:srgbClr val="0014A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214282" y="124579"/>
            <a:ext cx="3429024" cy="2071702"/>
          </a:xfrm>
          <a:prstGeom prst="flowChartConnector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-71470" y="5287411"/>
            <a:ext cx="1543190" cy="14123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049043" y="4857760"/>
            <a:ext cx="2094197" cy="85725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54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114230" y="5767729"/>
            <a:ext cx="2171886" cy="11617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5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5400" b="1" baseline="-25000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затр</a:t>
            </a:r>
            <a:r>
              <a:rPr lang="ru-RU" sz="54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1165657" y="5784581"/>
            <a:ext cx="2303602" cy="0"/>
          </a:xfrm>
          <a:prstGeom prst="line">
            <a:avLst/>
          </a:prstGeom>
          <a:noFill/>
          <a:ln w="38100">
            <a:solidFill>
              <a:srgbClr val="0014A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Блок-схема: узел 24"/>
          <p:cNvSpPr/>
          <p:nvPr/>
        </p:nvSpPr>
        <p:spPr>
          <a:xfrm>
            <a:off x="-32" y="4786322"/>
            <a:ext cx="3549405" cy="2071702"/>
          </a:xfrm>
          <a:prstGeom prst="flowChartConnector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500166" y="2143116"/>
            <a:ext cx="6734279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Измерение КПД электродвигателя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3334" y="2928934"/>
            <a:ext cx="846494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Изм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КПД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электронагревательного прибора.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3714744" y="-142900"/>
            <a:ext cx="3071834" cy="85725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mg=</a:t>
            </a: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0,5Н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3714744" y="714356"/>
            <a:ext cx="2643206" cy="85725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h=</a:t>
            </a: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0,6м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6643702" y="-71462"/>
            <a:ext cx="2428892" cy="87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U=</a:t>
            </a:r>
            <a:r>
              <a:rPr lang="ru-RU" sz="5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2в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6685391" y="642918"/>
            <a:ext cx="2530079" cy="87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I=</a:t>
            </a:r>
            <a:r>
              <a:rPr lang="ru-RU" sz="5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0,7А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6643702" y="1357298"/>
            <a:ext cx="1857388" cy="87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t=</a:t>
            </a:r>
            <a:r>
              <a:rPr lang="ru-RU" sz="5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9с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3071802" y="3286124"/>
            <a:ext cx="235745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5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54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3286116" y="3786190"/>
            <a:ext cx="235745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m=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3357554" y="4357694"/>
            <a:ext cx="235745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54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0" y="3500438"/>
            <a:ext cx="3286148" cy="7858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b="1" baseline="-25000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затр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2,2кВт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0" y="4286256"/>
            <a:ext cx="2428860" cy="7858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t=</a:t>
            </a:r>
            <a:r>
              <a:rPr lang="ru-RU" sz="4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4м25с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rot="5400000" flipH="1" flipV="1">
            <a:off x="5790647" y="5392751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6643702" y="6571478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8532334" y="6000768"/>
            <a:ext cx="68313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  <a:hlinkClick r:id="rId7" action="ppaction://hlinkfile"/>
              </a:rPr>
              <a:t>к</a:t>
            </a:r>
            <a:endParaRPr lang="ru-RU" sz="2400" u="sng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606614" y="5986326"/>
            <a:ext cx="595035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flipV="1">
            <a:off x="7188001" y="4572008"/>
            <a:ext cx="1955999" cy="1645152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7245668" y="4572008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6500826" y="4324657"/>
            <a:ext cx="748923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325422" y="3896029"/>
            <a:ext cx="389850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2" name="Группа 32"/>
          <p:cNvGrpSpPr/>
          <p:nvPr/>
        </p:nvGrpSpPr>
        <p:grpSpPr>
          <a:xfrm>
            <a:off x="32" y="0"/>
            <a:ext cx="9144000" cy="6858000"/>
            <a:chOff x="-3857684" y="0"/>
            <a:chExt cx="9144000" cy="6858000"/>
          </a:xfrm>
        </p:grpSpPr>
        <p:grpSp>
          <p:nvGrpSpPr>
            <p:cNvPr id="3" name="Группа 20"/>
            <p:cNvGrpSpPr/>
            <p:nvPr/>
          </p:nvGrpSpPr>
          <p:grpSpPr>
            <a:xfrm>
              <a:off x="-3857684" y="0"/>
              <a:ext cx="9144000" cy="6858000"/>
              <a:chOff x="3571868" y="-3429000"/>
              <a:chExt cx="9144000" cy="6858000"/>
            </a:xfrm>
          </p:grpSpPr>
          <p:grpSp>
            <p:nvGrpSpPr>
              <p:cNvPr id="4" name="Группа 125"/>
              <p:cNvGrpSpPr/>
              <p:nvPr/>
            </p:nvGrpSpPr>
            <p:grpSpPr>
              <a:xfrm>
                <a:off x="3571868" y="-3429000"/>
                <a:ext cx="9144000" cy="6858000"/>
                <a:chOff x="-3214742" y="1285908"/>
                <a:chExt cx="9144000" cy="6858000"/>
              </a:xfrm>
            </p:grpSpPr>
            <p:grpSp>
              <p:nvGrpSpPr>
                <p:cNvPr id="5" name="Группа 114"/>
                <p:cNvGrpSpPr/>
                <p:nvPr/>
              </p:nvGrpSpPr>
              <p:grpSpPr>
                <a:xfrm>
                  <a:off x="-3214742" y="1285908"/>
                  <a:ext cx="9144000" cy="6858000"/>
                  <a:chOff x="0" y="0"/>
                  <a:chExt cx="9144000" cy="6858000"/>
                </a:xfrm>
              </p:grpSpPr>
              <p:sp>
                <p:nvSpPr>
                  <p:cNvPr id="71" name="Прямоугольник 70"/>
                  <p:cNvSpPr/>
                  <p:nvPr/>
                </p:nvSpPr>
                <p:spPr>
                  <a:xfrm>
                    <a:off x="0" y="0"/>
                    <a:ext cx="9144000" cy="6858000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  <a:lumOff val="25000"/>
                      <a:alpha val="69000"/>
                    </a:schemeClr>
                  </a:solidFill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>
                      <a:spcAft>
                        <a:spcPts val="1000"/>
                      </a:spcAft>
                    </a:pPr>
                    <a:endParaRPr lang="ru-RU" sz="9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lvl="0" algn="ctr">
                      <a:spcAft>
                        <a:spcPts val="1000"/>
                      </a:spcAft>
                    </a:pPr>
                    <a:endParaRPr lang="ru-RU" sz="96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72" name="Прямоугольник 71"/>
                  <p:cNvSpPr/>
                  <p:nvPr/>
                </p:nvSpPr>
                <p:spPr>
                  <a:xfrm>
                    <a:off x="357158" y="5143512"/>
                    <a:ext cx="1992853" cy="1015663"/>
                  </a:xfrm>
                  <a:prstGeom prst="rect">
                    <a:avLst/>
                  </a:prstGeom>
                  <a:solidFill>
                    <a:schemeClr val="bg2">
                      <a:lumMod val="90000"/>
                    </a:schemeClr>
                  </a:solidFill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6000" b="1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A</a:t>
                    </a:r>
                    <a:r>
                      <a:rPr lang="en-US" sz="6000" b="1" dirty="0" smtClean="0"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r>
                      <a:rPr lang="en-US" sz="6000" b="1" dirty="0" err="1" smtClean="0">
                        <a:latin typeface="Times New Roman" pitchFamily="18" charset="0"/>
                        <a:cs typeface="Times New Roman" pitchFamily="18" charset="0"/>
                      </a:rPr>
                      <a:t>Nt</a:t>
                    </a:r>
                    <a:endParaRPr lang="ru-RU" sz="6000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6" name="Группа 123"/>
                <p:cNvGrpSpPr/>
                <p:nvPr/>
              </p:nvGrpSpPr>
              <p:grpSpPr>
                <a:xfrm>
                  <a:off x="-3000460" y="1500135"/>
                  <a:ext cx="7425913" cy="1562510"/>
                  <a:chOff x="-3152860" y="-910440"/>
                  <a:chExt cx="7425913" cy="1562510"/>
                </a:xfrm>
                <a:solidFill>
                  <a:schemeClr val="bg2">
                    <a:lumMod val="90000"/>
                  </a:schemeClr>
                </a:solidFill>
              </p:grpSpPr>
              <p:sp>
                <p:nvSpPr>
                  <p:cNvPr id="63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3152860" y="-646758"/>
                    <a:ext cx="930056" cy="71438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U</a:t>
                    </a: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r>
                      <a: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     </a:t>
                    </a: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7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-2399564" y="-910440"/>
                    <a:ext cx="6672617" cy="1562510"/>
                    <a:chOff x="-957" y="2602"/>
                    <a:chExt cx="4370" cy="1036"/>
                  </a:xfrm>
                  <a:grpFill/>
                </p:grpSpPr>
                <p:grpSp>
                  <p:nvGrpSpPr>
                    <p:cNvPr id="9" name="Group 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931" y="2602"/>
                      <a:ext cx="4344" cy="1036"/>
                      <a:chOff x="6918" y="2902"/>
                      <a:chExt cx="5277" cy="1036"/>
                    </a:xfrm>
                    <a:grpFill/>
                  </p:grpSpPr>
                  <p:sp>
                    <p:nvSpPr>
                      <p:cNvPr id="67" name="Line 4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567" y="3938"/>
                        <a:ext cx="628" cy="0"/>
                      </a:xfrm>
                      <a:prstGeom prst="line">
                        <a:avLst/>
                      </a:prstGeom>
                      <a:grpFill/>
                      <a:ln w="19050">
                        <a:noFill/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10" name="Group 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918" y="2902"/>
                        <a:ext cx="605" cy="829"/>
                        <a:chOff x="7325" y="3170"/>
                        <a:chExt cx="484" cy="829"/>
                      </a:xfrm>
                      <a:grpFill/>
                    </p:grpSpPr>
                    <p:sp>
                      <p:nvSpPr>
                        <p:cNvPr id="69" name="Text Box 4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361" y="3170"/>
                          <a:ext cx="448" cy="379"/>
                        </a:xfrm>
                        <a:prstGeom prst="rect">
                          <a:avLst/>
                        </a:prstGeom>
                        <a:grp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2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А</a:t>
                          </a:r>
                          <a:endParaRPr kumimoji="0" lang="ru-RU" sz="4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70" name="Text Box 4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325" y="3549"/>
                          <a:ext cx="484" cy="450"/>
                        </a:xfrm>
                        <a:prstGeom prst="rect">
                          <a:avLst/>
                        </a:prstGeom>
                        <a:grp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</a:t>
                          </a:r>
                          <a:r>
                            <a:rPr kumimoji="0" lang="en-US" sz="3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6600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q</a:t>
                          </a:r>
                          <a:endParaRPr kumimoji="0" lang="ru-RU" sz="4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66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66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-957" y="2981"/>
                      <a:ext cx="583" cy="0"/>
                    </a:xfrm>
                    <a:prstGeom prst="line">
                      <a:avLst/>
                    </a:prstGeom>
                    <a:grpFill/>
                    <a:ln w="571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11" name="Группа 17"/>
                <p:cNvGrpSpPr/>
                <p:nvPr/>
              </p:nvGrpSpPr>
              <p:grpSpPr>
                <a:xfrm>
                  <a:off x="-2071766" y="4418965"/>
                  <a:ext cx="6643766" cy="1938993"/>
                  <a:chOff x="214250" y="4019985"/>
                  <a:chExt cx="6643766" cy="1938993"/>
                </a:xfrm>
              </p:grpSpPr>
              <p:sp>
                <p:nvSpPr>
                  <p:cNvPr id="58" name="Прямоугольник 57"/>
                  <p:cNvSpPr/>
                  <p:nvPr/>
                </p:nvSpPr>
                <p:spPr>
                  <a:xfrm>
                    <a:off x="6000760" y="4019985"/>
                    <a:ext cx="857256" cy="1107996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66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U</a:t>
                    </a:r>
                    <a:endParaRPr lang="ru-RU" sz="6600" b="1" dirty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9" name="Прямоугольник 58"/>
                  <p:cNvSpPr/>
                  <p:nvPr/>
                </p:nvSpPr>
                <p:spPr>
                  <a:xfrm>
                    <a:off x="4929190" y="4643446"/>
                    <a:ext cx="1000132" cy="1107996"/>
                  </a:xfrm>
                  <a:prstGeom prst="rect">
                    <a:avLst/>
                  </a:prstGeom>
                  <a:solidFill>
                    <a:schemeClr val="accent4">
                      <a:lumMod val="60000"/>
                      <a:lumOff val="40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6600" b="1" cap="all" dirty="0" smtClean="0">
                        <a:solidFill>
                          <a:srgbClr val="0066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I</a:t>
                    </a:r>
                    <a:r>
                      <a:rPr lang="en-US" sz="6600" b="1" cap="all" dirty="0" smtClean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=</a:t>
                    </a:r>
                    <a:endParaRPr lang="ru-RU" sz="6600" b="1" dirty="0">
                      <a:solidFill>
                        <a:srgbClr val="000099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0" name="Прямоугольник 59"/>
                  <p:cNvSpPr/>
                  <p:nvPr/>
                </p:nvSpPr>
                <p:spPr>
                  <a:xfrm>
                    <a:off x="5929322" y="5127981"/>
                    <a:ext cx="857224" cy="830997"/>
                  </a:xfrm>
                  <a:prstGeom prst="rect">
                    <a:avLst/>
                  </a:prstGeom>
                  <a:solidFill>
                    <a:schemeClr val="bg2">
                      <a:lumMod val="75000"/>
                    </a:schemeClr>
                  </a:solidFill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4800" b="1" cap="all" dirty="0" smtClean="0">
                        <a:latin typeface="Times New Roman" pitchFamily="18" charset="0"/>
                        <a:cs typeface="Times New Roman" pitchFamily="18" charset="0"/>
                      </a:rPr>
                      <a:t>R</a:t>
                    </a:r>
                    <a:endParaRPr lang="ru-RU" sz="4800" b="1" dirty="0">
                      <a:solidFill>
                        <a:srgbClr val="0066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61" name="Прямая соединительная линия 60"/>
                  <p:cNvCxnSpPr/>
                  <p:nvPr/>
                </p:nvCxnSpPr>
                <p:spPr>
                  <a:xfrm>
                    <a:off x="5929322" y="5199419"/>
                    <a:ext cx="714380" cy="1588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Прямая соединительная линия 61"/>
                  <p:cNvCxnSpPr/>
                  <p:nvPr/>
                </p:nvCxnSpPr>
                <p:spPr>
                  <a:xfrm>
                    <a:off x="214250" y="4030176"/>
                    <a:ext cx="714380" cy="1588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2" name="Группа 145"/>
              <p:cNvGrpSpPr/>
              <p:nvPr/>
            </p:nvGrpSpPr>
            <p:grpSpPr>
              <a:xfrm>
                <a:off x="3643274" y="-1139909"/>
                <a:ext cx="1808967" cy="1701831"/>
                <a:chOff x="3940901" y="3717875"/>
                <a:chExt cx="1808967" cy="1701831"/>
              </a:xfrm>
              <a:solidFill>
                <a:schemeClr val="tx2">
                  <a:lumMod val="20000"/>
                  <a:lumOff val="80000"/>
                </a:schemeClr>
              </a:solidFill>
            </p:grpSpPr>
            <p:sp>
              <p:nvSpPr>
                <p:cNvPr id="51" name="Line 1"/>
                <p:cNvSpPr>
                  <a:spLocks noChangeShapeType="1"/>
                </p:cNvSpPr>
                <p:nvPr/>
              </p:nvSpPr>
              <p:spPr bwMode="auto">
                <a:xfrm rot="21420000">
                  <a:off x="5000799" y="4509576"/>
                  <a:ext cx="571504" cy="53509"/>
                </a:xfrm>
                <a:prstGeom prst="line">
                  <a:avLst/>
                </a:prstGeom>
                <a:grp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2" name="Rectangle 152"/>
                <p:cNvSpPr>
                  <a:spLocks noChangeArrowheads="1"/>
                </p:cNvSpPr>
                <p:nvPr/>
              </p:nvSpPr>
              <p:spPr bwMode="auto">
                <a:xfrm>
                  <a:off x="5072034" y="3717875"/>
                  <a:ext cx="677834" cy="76944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4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q                       </a:t>
                  </a:r>
                  <a:endParaRPr kumimoji="0" lang="nb-NO" sz="54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3" name="Text Box 153"/>
                <p:cNvSpPr txBox="1">
                  <a:spLocks noChangeArrowheads="1"/>
                </p:cNvSpPr>
                <p:nvPr/>
              </p:nvSpPr>
              <p:spPr bwMode="auto">
                <a:xfrm>
                  <a:off x="3940901" y="4009516"/>
                  <a:ext cx="1071538" cy="91970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5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I</a:t>
                  </a:r>
                  <a:r>
                    <a:rPr kumimoji="0" lang="en-US" sz="4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6000" b="0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endParaRPr kumimoji="0" lang="ru-RU" sz="6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4" name="Rectangle 152"/>
                <p:cNvSpPr>
                  <a:spLocks noChangeArrowheads="1"/>
                </p:cNvSpPr>
                <p:nvPr/>
              </p:nvSpPr>
              <p:spPr bwMode="auto">
                <a:xfrm rot="21540000">
                  <a:off x="5163141" y="4650265"/>
                  <a:ext cx="428628" cy="769441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44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t                       </a:t>
                  </a:r>
                  <a:endParaRPr kumimoji="0" lang="nb-NO" sz="54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48" name="Прямоугольник 47"/>
            <p:cNvSpPr/>
            <p:nvPr/>
          </p:nvSpPr>
          <p:spPr>
            <a:xfrm>
              <a:off x="1714480" y="1500174"/>
              <a:ext cx="3504486" cy="132343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sz="8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80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8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8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en-US" sz="80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8000" b="1" dirty="0" err="1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8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8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3929058" y="6457890"/>
            <a:ext cx="221454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Стр. 14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400"/>
                            </p:stCondLst>
                            <p:childTnLst>
                              <p:par>
                                <p:cTn id="10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900"/>
                            </p:stCondLst>
                            <p:childTnLst>
                              <p:par>
                                <p:cTn id="10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000"/>
                            </p:stCondLst>
                            <p:childTnLst>
                              <p:par>
                                <p:cTn id="1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1028" grpId="0" animBg="1"/>
      <p:bldP spid="1028" grpId="1" animBg="1"/>
      <p:bldP spid="1029" grpId="0" animBg="1"/>
      <p:bldP spid="1029" grpId="1" animBg="1"/>
      <p:bldP spid="18" grpId="0" animBg="1"/>
      <p:bldP spid="20" grpId="0" animBg="1"/>
      <p:bldP spid="20" grpId="1" animBg="1"/>
      <p:bldP spid="21" grpId="0" animBg="1"/>
      <p:bldP spid="21" grpId="1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4" grpId="0"/>
      <p:bldP spid="35" grpId="0"/>
      <p:bldP spid="36" grpId="0"/>
      <p:bldP spid="37" grpId="0" animBg="1"/>
      <p:bldP spid="38" grpId="0" animBg="1"/>
      <p:bldP spid="41" grpId="0" animBg="1"/>
      <p:bldP spid="42" grpId="0" animBg="1"/>
      <p:bldP spid="45" grpId="0" animBg="1"/>
      <p:bldP spid="4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0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15" name="Rectangle 35"/>
          <p:cNvSpPr>
            <a:spLocks noChangeArrowheads="1"/>
          </p:cNvSpPr>
          <p:nvPr/>
        </p:nvSpPr>
        <p:spPr bwMode="auto">
          <a:xfrm>
            <a:off x="0" y="0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сколько градусов за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минут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нагревается медный электропаяльник массой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0,5кг,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включенный в сеть с напряжением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120 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силе тока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2,5 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с=380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Дж/(кг·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С).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1286564"/>
            <a:ext cx="2714612" cy="278537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=0,5кг</a:t>
            </a:r>
          </a:p>
          <a:p>
            <a:pPr lvl="0">
              <a:lnSpc>
                <a:spcPts val="35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0В</a:t>
            </a:r>
            <a:endParaRPr lang="ru-RU" sz="3200" b="1" baseline="30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2,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5A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c=380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(кг·</a:t>
            </a:r>
            <a:r>
              <a:rPr lang="ru-RU" sz="2400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С)</a:t>
            </a:r>
            <a:endParaRPr lang="ru-RU" sz="3200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t=300c</a:t>
            </a:r>
          </a:p>
          <a:p>
            <a:pPr>
              <a:lnSpc>
                <a:spcPts val="3500"/>
              </a:lnSpc>
            </a:pPr>
            <a:r>
              <a:rPr lang="el-GR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rot="5400000" flipH="1" flipV="1">
            <a:off x="6226495" y="1797347"/>
            <a:ext cx="1548000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913156" y="2428844"/>
            <a:ext cx="2088000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6484528" y="714356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914176" y="2571744"/>
            <a:ext cx="683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сек</a:t>
            </a:r>
            <a:endParaRPr lang="ru-RU" sz="2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6505428" y="2211987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488308" y="108197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rot="5400000" flipH="1" flipV="1">
            <a:off x="6923789" y="1346641"/>
            <a:ext cx="928694" cy="785818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6413090" y="1895741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0099"/>
              </a:solidFill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6970946" y="2200882"/>
            <a:ext cx="1260000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984594" y="1285836"/>
            <a:ext cx="1692000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2363523" y="1428736"/>
            <a:ext cx="3994427" cy="523220"/>
          </a:xfrm>
          <a:prstGeom prst="rect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txBody>
          <a:bodyPr wrap="none">
            <a:spAutoFit/>
          </a:bodyPr>
          <a:lstStyle/>
          <a:p>
            <a:r>
              <a:rPr lang="ru-RU" sz="28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714612" y="1928802"/>
            <a:ext cx="3429024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</a:t>
            </a:r>
            <a:r>
              <a:rPr lang="en-US" sz="4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</a:t>
            </a:r>
            <a:r>
              <a:rPr lang="el-GR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786050" y="2928934"/>
            <a:ext cx="3857652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l-GR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</a:t>
            </a:r>
            <a:r>
              <a:rPr lang="en-US" sz="4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</a:t>
            </a:r>
            <a:r>
              <a:rPr lang="el-G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786050" y="4006998"/>
            <a:ext cx="107157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l-GR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786182" y="3669573"/>
            <a:ext cx="1571636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</a:t>
            </a:r>
            <a:r>
              <a:rPr lang="en-US" sz="4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</a:t>
            </a:r>
            <a:r>
              <a:rPr lang="el-GR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929058" y="4357694"/>
            <a:ext cx="1071570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3786182" y="4435626"/>
            <a:ext cx="1692000" cy="16846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5"/>
          <p:cNvSpPr txBox="1">
            <a:spLocks noChangeArrowheads="1"/>
          </p:cNvSpPr>
          <p:nvPr/>
        </p:nvSpPr>
        <p:spPr bwMode="auto">
          <a:xfrm>
            <a:off x="7929587" y="3643314"/>
            <a:ext cx="1214414" cy="85723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Стр. 51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В4,№3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3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3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3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3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3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3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 animBg="1"/>
      <p:bldP spid="41" grpId="0" animBg="1"/>
      <p:bldP spid="42" grpId="0" animBg="1"/>
      <p:bldP spid="43" grpId="0" animBg="1"/>
      <p:bldP spid="44" grpId="0" animBg="1"/>
      <p:bldP spid="46" grpId="0" animBg="1"/>
      <p:bldP spid="4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045076" y="142852"/>
            <a:ext cx="4093231" cy="2500330"/>
            <a:chOff x="9180" y="9540"/>
            <a:chExt cx="2157" cy="1480"/>
          </a:xfrm>
        </p:grpSpPr>
        <p:sp>
          <p:nvSpPr>
            <p:cNvPr id="4098" name="Text Box 2"/>
            <p:cNvSpPr txBox="1">
              <a:spLocks noChangeArrowheads="1"/>
            </p:cNvSpPr>
            <p:nvPr/>
          </p:nvSpPr>
          <p:spPr bwMode="auto">
            <a:xfrm>
              <a:off x="10437" y="9720"/>
              <a:ext cx="90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Рис. 3</a:t>
              </a:r>
              <a:endPara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9180" y="9540"/>
              <a:ext cx="2085" cy="1480"/>
              <a:chOff x="7909" y="8280"/>
              <a:chExt cx="2085" cy="1480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7909" y="8280"/>
                <a:ext cx="2085" cy="1480"/>
                <a:chOff x="1469" y="2644"/>
                <a:chExt cx="2085" cy="1480"/>
              </a:xfrm>
            </p:grpSpPr>
            <p:sp>
              <p:nvSpPr>
                <p:cNvPr id="4101" name="Rectangle 5"/>
                <p:cNvSpPr>
                  <a:spLocks noChangeArrowheads="1"/>
                </p:cNvSpPr>
                <p:nvPr/>
              </p:nvSpPr>
              <p:spPr bwMode="auto">
                <a:xfrm>
                  <a:off x="1848" y="3341"/>
                  <a:ext cx="529" cy="161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6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5" name="Group 6"/>
                <p:cNvGrpSpPr>
                  <a:grpSpLocks/>
                </p:cNvGrpSpPr>
                <p:nvPr/>
              </p:nvGrpSpPr>
              <p:grpSpPr bwMode="auto">
                <a:xfrm>
                  <a:off x="1469" y="2644"/>
                  <a:ext cx="2085" cy="1480"/>
                  <a:chOff x="1637" y="2644"/>
                  <a:chExt cx="2085" cy="1480"/>
                </a:xfrm>
              </p:grpSpPr>
              <p:sp>
                <p:nvSpPr>
                  <p:cNvPr id="4103" name="Line 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59" y="3412"/>
                    <a:ext cx="35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6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6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637" y="2644"/>
                    <a:ext cx="2085" cy="1342"/>
                    <a:chOff x="1637" y="2644"/>
                    <a:chExt cx="2085" cy="1342"/>
                  </a:xfrm>
                </p:grpSpPr>
                <p:sp>
                  <p:nvSpPr>
                    <p:cNvPr id="4105" name="Line 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55" y="3412"/>
                      <a:ext cx="357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6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grpSp>
                  <p:nvGrpSpPr>
                    <p:cNvPr id="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13" y="3172"/>
                      <a:ext cx="809" cy="725"/>
                      <a:chOff x="5000" y="7596"/>
                      <a:chExt cx="809" cy="725"/>
                    </a:xfrm>
                  </p:grpSpPr>
                  <p:grpSp>
                    <p:nvGrpSpPr>
                      <p:cNvPr id="8" name="Group 1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107" y="7596"/>
                        <a:ext cx="702" cy="725"/>
                        <a:chOff x="5107" y="7596"/>
                        <a:chExt cx="702" cy="725"/>
                      </a:xfrm>
                    </p:grpSpPr>
                    <p:sp>
                      <p:nvSpPr>
                        <p:cNvPr id="4108" name="Text Box 1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107" y="7596"/>
                          <a:ext cx="702" cy="72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ru-RU" sz="40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  </a:t>
                          </a:r>
                          <a:r>
                            <a:rPr kumimoji="0" lang="ru-RU" sz="4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А</a:t>
                          </a:r>
                          <a:endParaRPr kumimoji="0" lang="ru-RU" sz="6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4109" name="Oval 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256" y="7664"/>
                          <a:ext cx="300" cy="335"/>
                        </a:xfrm>
                        <a:prstGeom prst="ellipse">
                          <a:avLst/>
                        </a:prstGeom>
                        <a:noFill/>
                        <a:ln w="190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6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4110" name="Line 1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000" y="7834"/>
                        <a:ext cx="230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60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4111" name="Line 15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5564" y="7834"/>
                        <a:ext cx="230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60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grpSp>
                  <p:nvGrpSpPr>
                    <p:cNvPr id="9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77" y="2644"/>
                      <a:ext cx="1096" cy="760"/>
                      <a:chOff x="9377" y="4873"/>
                      <a:chExt cx="1130" cy="760"/>
                    </a:xfrm>
                  </p:grpSpPr>
                  <p:grpSp>
                    <p:nvGrpSpPr>
                      <p:cNvPr id="10" name="Group 1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9779" y="4873"/>
                        <a:ext cx="646" cy="530"/>
                        <a:chOff x="9779" y="4873"/>
                        <a:chExt cx="646" cy="530"/>
                      </a:xfrm>
                    </p:grpSpPr>
                    <p:sp>
                      <p:nvSpPr>
                        <p:cNvPr id="4114" name="Text Box 18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826" y="4873"/>
                          <a:ext cx="599" cy="530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ts val="100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4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cs typeface="Times New Roman" pitchFamily="18" charset="0"/>
                            </a:rPr>
                            <a:t>V</a:t>
                          </a:r>
                          <a:endParaRPr kumimoji="0" lang="ru-RU" sz="60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  <p:sp>
                      <p:nvSpPr>
                        <p:cNvPr id="4115" name="Oval 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79" y="4917"/>
                          <a:ext cx="346" cy="334"/>
                        </a:xfrm>
                        <a:prstGeom prst="ellips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endParaRPr lang="ru-RU" sz="600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p:txBody>
                    </p:sp>
                  </p:grpSp>
                  <p:sp>
                    <p:nvSpPr>
                      <p:cNvPr id="4116" name="Line 2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127" y="5092"/>
                        <a:ext cx="380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60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4117" name="Line 2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390" y="5093"/>
                        <a:ext cx="380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60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4118" name="Line 2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377" y="5091"/>
                        <a:ext cx="0" cy="54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60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4119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0495" y="5091"/>
                        <a:ext cx="0" cy="542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60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4120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09" y="3410"/>
                      <a:ext cx="0" cy="5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6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121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47" y="3398"/>
                      <a:ext cx="0" cy="5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6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122" name="Line 2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972" y="3985"/>
                      <a:ext cx="737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6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123" name="Line 2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637" y="3973"/>
                      <a:ext cx="737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6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1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2881" y="3848"/>
                    <a:ext cx="184" cy="276"/>
                    <a:chOff x="3503" y="4378"/>
                    <a:chExt cx="184" cy="276"/>
                  </a:xfrm>
                </p:grpSpPr>
                <p:sp>
                  <p:nvSpPr>
                    <p:cNvPr id="4125" name="Oval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5" y="4458"/>
                      <a:ext cx="141" cy="14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6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126" name="Line 3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503" y="4378"/>
                      <a:ext cx="184" cy="2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6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2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2294" y="3825"/>
                    <a:ext cx="184" cy="276"/>
                    <a:chOff x="3503" y="4378"/>
                    <a:chExt cx="184" cy="276"/>
                  </a:xfrm>
                </p:grpSpPr>
                <p:sp>
                  <p:nvSpPr>
                    <p:cNvPr id="4128" name="Oval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5" y="4458"/>
                      <a:ext cx="141" cy="14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6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129" name="Line 3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503" y="4378"/>
                      <a:ext cx="184" cy="27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60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</p:grpSp>
          </p:grpSp>
          <p:sp>
            <p:nvSpPr>
              <p:cNvPr id="4130" name="Text Box 34"/>
              <p:cNvSpPr txBox="1">
                <a:spLocks noChangeArrowheads="1"/>
              </p:cNvSpPr>
              <p:nvPr/>
            </p:nvSpPr>
            <p:spPr bwMode="auto">
              <a:xfrm>
                <a:off x="8704" y="8436"/>
                <a:ext cx="727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2В</a:t>
                </a:r>
                <a:endParaRPr kumimoji="0" lang="ru-RU" sz="6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31" name="Text Box 35"/>
              <p:cNvSpPr txBox="1">
                <a:spLocks noChangeArrowheads="1"/>
              </p:cNvSpPr>
              <p:nvPr/>
            </p:nvSpPr>
            <p:spPr bwMode="auto">
              <a:xfrm>
                <a:off x="9261" y="9120"/>
                <a:ext cx="727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4А</a:t>
                </a:r>
                <a:endParaRPr kumimoji="0" lang="ru-RU" sz="6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132" name="Text Box 36"/>
          <p:cNvSpPr txBox="1">
            <a:spLocks noChangeArrowheads="1"/>
          </p:cNvSpPr>
          <p:nvPr/>
        </p:nvSpPr>
        <p:spPr bwMode="auto">
          <a:xfrm>
            <a:off x="0" y="4714884"/>
            <a:ext cx="9144000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13.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Показания приборов приведены 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рис.3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ему  равна мощность?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195872" y="2772787"/>
            <a:ext cx="19511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/t=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922711" y="2779281"/>
            <a:ext cx="1007007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Вт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Рамка 46"/>
          <p:cNvSpPr/>
          <p:nvPr/>
        </p:nvSpPr>
        <p:spPr>
          <a:xfrm>
            <a:off x="5726883" y="2821871"/>
            <a:ext cx="928694" cy="7143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667320" y="2804427"/>
            <a:ext cx="11753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773814" y="2779343"/>
            <a:ext cx="12186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7"/>
          <p:cNvGrpSpPr/>
          <p:nvPr/>
        </p:nvGrpSpPr>
        <p:grpSpPr>
          <a:xfrm>
            <a:off x="142844" y="259936"/>
            <a:ext cx="1643041" cy="1168800"/>
            <a:chOff x="5053797" y="4569370"/>
            <a:chExt cx="1643041" cy="1168800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5993120" y="4569370"/>
              <a:ext cx="632282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endPara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5053797" y="4924925"/>
              <a:ext cx="1000100" cy="5847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R=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6072197" y="5214950"/>
              <a:ext cx="624641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2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4" name="Прямая соединительная линия 53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7"/>
          <p:cNvGrpSpPr/>
          <p:nvPr/>
        </p:nvGrpSpPr>
        <p:grpSpPr>
          <a:xfrm>
            <a:off x="1857324" y="188498"/>
            <a:ext cx="1714513" cy="1168800"/>
            <a:chOff x="5053797" y="4569370"/>
            <a:chExt cx="1714513" cy="1168800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5993120" y="4569370"/>
              <a:ext cx="775190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2В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5053797" y="4924925"/>
              <a:ext cx="1000100" cy="58477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R=</a:t>
              </a:r>
              <a:endParaRPr lang="ru-RU" sz="32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6072197" y="5214950"/>
              <a:ext cx="624641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28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4А</a:t>
              </a:r>
              <a:endPara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9" name="Прямая соединительная линия 58"/>
            <p:cNvCxnSpPr/>
            <p:nvPr/>
          </p:nvCxnSpPr>
          <p:spPr>
            <a:xfrm>
              <a:off x="5929322" y="5199419"/>
              <a:ext cx="714380" cy="158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Прямоугольник 59"/>
          <p:cNvSpPr/>
          <p:nvPr/>
        </p:nvSpPr>
        <p:spPr>
          <a:xfrm>
            <a:off x="0" y="1428736"/>
            <a:ext cx="4730077" cy="52322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800" b="1" noProof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Сопротивление (0,5 Ома) </a:t>
            </a:r>
            <a:endParaRPr lang="ru-RU" sz="2800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4881277" y="3786190"/>
            <a:ext cx="3834127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noProof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Мощность (8 Вт)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5429224" y="6457890"/>
            <a:ext cx="371477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ср3Б      вариант1-4 З№1,2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2" grpId="0"/>
      <p:bldP spid="44" grpId="0"/>
      <p:bldP spid="45" grpId="0" animBg="1"/>
      <p:bldP spid="47" grpId="0" animBg="1"/>
      <p:bldP spid="48" grpId="0"/>
      <p:bldP spid="49" grpId="0"/>
      <p:bldP spid="60" grpId="0" animBg="1"/>
      <p:bldP spid="60" grpId="1" animBg="1"/>
      <p:bldP spid="61" grpId="0" animBg="1"/>
      <p:bldP spid="61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9.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Что можно найти и чему оно равно если известно, что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 4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=8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Ом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2" name="Группа 71"/>
          <p:cNvGrpSpPr/>
          <p:nvPr/>
        </p:nvGrpSpPr>
        <p:grpSpPr>
          <a:xfrm>
            <a:off x="214282" y="2714620"/>
            <a:ext cx="1551930" cy="596159"/>
            <a:chOff x="7143768" y="4855359"/>
            <a:chExt cx="714001" cy="596159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7143768" y="4857760"/>
              <a:ext cx="352466" cy="59375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sz="32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7430502" y="4855359"/>
              <a:ext cx="427267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32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endParaRPr lang="ru-RU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71"/>
          <p:cNvGrpSpPr/>
          <p:nvPr/>
        </p:nvGrpSpPr>
        <p:grpSpPr>
          <a:xfrm>
            <a:off x="1928794" y="2714620"/>
            <a:ext cx="1551930" cy="596159"/>
            <a:chOff x="7143768" y="4855359"/>
            <a:chExt cx="714001" cy="596159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7143768" y="4857760"/>
              <a:ext cx="352466" cy="59375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3200" b="1" cap="all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U</a:t>
              </a:r>
              <a:r>
                <a:rPr lang="ru-RU" sz="3200" b="1" cap="all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430502" y="4855359"/>
              <a:ext cx="427267" cy="58477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32В</a:t>
              </a:r>
              <a:endParaRPr lang="ru-RU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214282" y="3429000"/>
            <a:ext cx="19511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/t=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79932" y="3429000"/>
            <a:ext cx="11753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676" y="3416937"/>
            <a:ext cx="12186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41121" y="3435494"/>
            <a:ext cx="15199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128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Вт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6290926" y="2428868"/>
            <a:ext cx="2638792" cy="1613146"/>
            <a:chOff x="7909" y="8247"/>
            <a:chExt cx="2079" cy="1513"/>
          </a:xfrm>
        </p:grpSpPr>
        <p:grpSp>
          <p:nvGrpSpPr>
            <p:cNvPr id="13" name="Group 5"/>
            <p:cNvGrpSpPr>
              <a:grpSpLocks/>
            </p:cNvGrpSpPr>
            <p:nvPr/>
          </p:nvGrpSpPr>
          <p:grpSpPr bwMode="auto">
            <a:xfrm>
              <a:off x="7909" y="8247"/>
              <a:ext cx="2072" cy="1513"/>
              <a:chOff x="1469" y="2611"/>
              <a:chExt cx="2072" cy="1513"/>
            </a:xfrm>
          </p:grpSpPr>
          <p:sp>
            <p:nvSpPr>
              <p:cNvPr id="6150" name="Rectangle 6"/>
              <p:cNvSpPr>
                <a:spLocks noChangeArrowheads="1"/>
              </p:cNvSpPr>
              <p:nvPr/>
            </p:nvSpPr>
            <p:spPr bwMode="auto">
              <a:xfrm>
                <a:off x="1848" y="3341"/>
                <a:ext cx="529" cy="16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8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5" name="Group 7"/>
              <p:cNvGrpSpPr>
                <a:grpSpLocks/>
              </p:cNvGrpSpPr>
              <p:nvPr/>
            </p:nvGrpSpPr>
            <p:grpSpPr bwMode="auto">
              <a:xfrm>
                <a:off x="1469" y="2611"/>
                <a:ext cx="2072" cy="1513"/>
                <a:chOff x="1637" y="2611"/>
                <a:chExt cx="2072" cy="1513"/>
              </a:xfrm>
            </p:grpSpPr>
            <p:sp>
              <p:nvSpPr>
                <p:cNvPr id="6152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1659" y="3412"/>
                  <a:ext cx="35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6" name="Group 9"/>
                <p:cNvGrpSpPr>
                  <a:grpSpLocks/>
                </p:cNvGrpSpPr>
                <p:nvPr/>
              </p:nvGrpSpPr>
              <p:grpSpPr bwMode="auto">
                <a:xfrm>
                  <a:off x="1637" y="2611"/>
                  <a:ext cx="2072" cy="1375"/>
                  <a:chOff x="1637" y="2611"/>
                  <a:chExt cx="2072" cy="1375"/>
                </a:xfrm>
              </p:grpSpPr>
              <p:sp>
                <p:nvSpPr>
                  <p:cNvPr id="6154" name="Line 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55" y="3412"/>
                    <a:ext cx="35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17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2913" y="3127"/>
                    <a:ext cx="794" cy="725"/>
                    <a:chOff x="5000" y="7551"/>
                    <a:chExt cx="794" cy="725"/>
                  </a:xfrm>
                </p:grpSpPr>
                <p:grpSp>
                  <p:nvGrpSpPr>
                    <p:cNvPr id="18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65" y="7551"/>
                      <a:ext cx="702" cy="725"/>
                      <a:chOff x="5065" y="7551"/>
                      <a:chExt cx="702" cy="725"/>
                    </a:xfrm>
                  </p:grpSpPr>
                  <p:sp>
                    <p:nvSpPr>
                      <p:cNvPr id="6157" name="Text Box 1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65" y="7551"/>
                        <a:ext cx="702" cy="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sz="32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 </a:t>
                        </a:r>
                        <a:r>
                          <a:rPr kumimoji="0" lang="ru-RU" sz="32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А</a:t>
                        </a:r>
                        <a:endParaRPr kumimoji="0" lang="ru-RU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6158" name="Oval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56" y="7664"/>
                        <a:ext cx="300" cy="335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8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6159" name="Line 1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00" y="7834"/>
                      <a:ext cx="23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8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160" name="Line 1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564" y="7834"/>
                      <a:ext cx="23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8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9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1877" y="2611"/>
                    <a:ext cx="1096" cy="793"/>
                    <a:chOff x="9377" y="4840"/>
                    <a:chExt cx="1130" cy="793"/>
                  </a:xfrm>
                </p:grpSpPr>
                <p:grpSp>
                  <p:nvGrpSpPr>
                    <p:cNvPr id="20" name="Group 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779" y="4840"/>
                      <a:ext cx="608" cy="530"/>
                      <a:chOff x="9779" y="4840"/>
                      <a:chExt cx="608" cy="530"/>
                    </a:xfrm>
                  </p:grpSpPr>
                  <p:sp>
                    <p:nvSpPr>
                      <p:cNvPr id="6163" name="Text Box 1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788" y="4840"/>
                        <a:ext cx="599" cy="53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32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V</a:t>
                        </a:r>
                        <a:endParaRPr kumimoji="0" lang="ru-RU" sz="4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6164" name="Oval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79" y="4917"/>
                        <a:ext cx="346" cy="334"/>
                      </a:xfrm>
                      <a:prstGeom prst="ellips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48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6165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127" y="5092"/>
                      <a:ext cx="38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8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166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390" y="5093"/>
                      <a:ext cx="38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8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167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377" y="5091"/>
                      <a:ext cx="0" cy="54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8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168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495" y="5091"/>
                      <a:ext cx="0" cy="54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48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6169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3709" y="3410"/>
                    <a:ext cx="0" cy="57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170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1647" y="3398"/>
                    <a:ext cx="0" cy="57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171" name="Line 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72" y="3985"/>
                    <a:ext cx="73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172" name="Line 2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37" y="3973"/>
                    <a:ext cx="73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21" name="Group 29"/>
                <p:cNvGrpSpPr>
                  <a:grpSpLocks/>
                </p:cNvGrpSpPr>
                <p:nvPr/>
              </p:nvGrpSpPr>
              <p:grpSpPr bwMode="auto">
                <a:xfrm>
                  <a:off x="2881" y="3848"/>
                  <a:ext cx="184" cy="276"/>
                  <a:chOff x="3503" y="4378"/>
                  <a:chExt cx="184" cy="276"/>
                </a:xfrm>
              </p:grpSpPr>
              <p:sp>
                <p:nvSpPr>
                  <p:cNvPr id="6174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3525" y="4458"/>
                    <a:ext cx="141" cy="14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175" name="Line 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3" y="4378"/>
                    <a:ext cx="184" cy="27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22" name="Group 32"/>
                <p:cNvGrpSpPr>
                  <a:grpSpLocks/>
                </p:cNvGrpSpPr>
                <p:nvPr/>
              </p:nvGrpSpPr>
              <p:grpSpPr bwMode="auto">
                <a:xfrm>
                  <a:off x="2294" y="3825"/>
                  <a:ext cx="184" cy="276"/>
                  <a:chOff x="3503" y="4378"/>
                  <a:chExt cx="184" cy="276"/>
                </a:xfrm>
              </p:grpSpPr>
              <p:sp>
                <p:nvSpPr>
                  <p:cNvPr id="6177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3525" y="4458"/>
                    <a:ext cx="141" cy="14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6178" name="Line 3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3" y="4378"/>
                    <a:ext cx="184" cy="27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48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sp>
          <p:nvSpPr>
            <p:cNvPr id="6179" name="Text Box 35"/>
            <p:cNvSpPr txBox="1">
              <a:spLocks noChangeArrowheads="1"/>
            </p:cNvSpPr>
            <p:nvPr/>
          </p:nvSpPr>
          <p:spPr bwMode="auto">
            <a:xfrm>
              <a:off x="8247" y="9017"/>
              <a:ext cx="901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8</a:t>
              </a:r>
              <a:r>
                <a: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Ом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80" name="Text Box 36"/>
            <p:cNvSpPr txBox="1">
              <a:spLocks noChangeArrowheads="1"/>
            </p:cNvSpPr>
            <p:nvPr/>
          </p:nvSpPr>
          <p:spPr bwMode="auto">
            <a:xfrm>
              <a:off x="9261" y="9120"/>
              <a:ext cx="727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4А</a:t>
              </a:r>
              <a:endPara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" name="Рамка 49"/>
          <p:cNvSpPr/>
          <p:nvPr/>
        </p:nvSpPr>
        <p:spPr>
          <a:xfrm>
            <a:off x="2857300" y="3429000"/>
            <a:ext cx="928694" cy="7143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29224" y="6457890"/>
            <a:ext cx="371477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ср3Б      вариант1-4 З№1,2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  <p:bldP spid="9" grpId="0"/>
      <p:bldP spid="10" grpId="0"/>
      <p:bldP spid="11" grpId="0"/>
      <p:bldP spid="12" grpId="0"/>
      <p:bldP spid="5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0" y="1785926"/>
            <a:ext cx="2214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357818" y="2516072"/>
            <a:ext cx="2621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rot="5400000" flipH="1" flipV="1">
            <a:off x="1679555" y="1535099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1456056" y="4143380"/>
            <a:ext cx="1507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Р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2794579" y="4206444"/>
            <a:ext cx="562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245304" y="4263102"/>
            <a:ext cx="1122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1341556" y="4802088"/>
            <a:ext cx="2000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•600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1100" b="1" dirty="0"/>
          </a:p>
        </p:txBody>
      </p:sp>
      <p:sp>
        <p:nvSpPr>
          <p:cNvPr id="83" name="Rectangle 1"/>
          <p:cNvSpPr>
            <a:spLocks noChangeArrowheads="1"/>
          </p:cNvSpPr>
          <p:nvPr/>
        </p:nvSpPr>
        <p:spPr bwMode="auto">
          <a:xfrm>
            <a:off x="3645838" y="5161773"/>
            <a:ext cx="418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4098374" y="5210523"/>
            <a:ext cx="1674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189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428860" y="5159278"/>
            <a:ext cx="1571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1200" b="1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3286116" y="4714884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ru-RU" sz="2800" b="1" dirty="0" smtClean="0"/>
              <a:t>•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г</a:t>
            </a:r>
            <a:r>
              <a:rPr lang="ru-RU" sz="2400" b="1" dirty="0" smtClean="0">
                <a:solidFill>
                  <a:srgbClr val="0014AC"/>
                </a:solidFill>
              </a:rPr>
              <a:t>•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1"/>
          <p:cNvSpPr>
            <a:spLocks noChangeArrowheads="1"/>
          </p:cNvSpPr>
          <p:nvPr/>
        </p:nvSpPr>
        <p:spPr bwMode="auto">
          <a:xfrm>
            <a:off x="2920552" y="4793714"/>
            <a:ext cx="5212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4" name="Rectangle 1"/>
          <p:cNvSpPr>
            <a:spLocks noChangeArrowheads="1"/>
          </p:cNvSpPr>
          <p:nvPr/>
        </p:nvSpPr>
        <p:spPr bwMode="auto">
          <a:xfrm>
            <a:off x="6643702" y="5143512"/>
            <a:ext cx="11320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Дж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286380" y="5524640"/>
            <a:ext cx="12144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1"/>
          <p:cNvSpPr>
            <a:spLocks noChangeArrowheads="1"/>
          </p:cNvSpPr>
          <p:nvPr/>
        </p:nvSpPr>
        <p:spPr bwMode="auto">
          <a:xfrm>
            <a:off x="6136832" y="5534523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6619604" y="5576313"/>
            <a:ext cx="1309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2547с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64413" y="954910"/>
            <a:ext cx="691963" cy="2371729"/>
            <a:chOff x="10944" y="4752"/>
            <a:chExt cx="294" cy="432"/>
          </a:xfrm>
        </p:grpSpPr>
        <p:sp>
          <p:nvSpPr>
            <p:cNvPr id="90" name="Rectangle 3"/>
            <p:cNvSpPr>
              <a:spLocks noChangeArrowheads="1"/>
            </p:cNvSpPr>
            <p:nvPr/>
          </p:nvSpPr>
          <p:spPr bwMode="auto">
            <a:xfrm>
              <a:off x="10950" y="4950"/>
              <a:ext cx="288" cy="23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Line 4"/>
            <p:cNvSpPr>
              <a:spLocks noChangeShapeType="1"/>
            </p:cNvSpPr>
            <p:nvPr/>
          </p:nvSpPr>
          <p:spPr bwMode="auto">
            <a:xfrm>
              <a:off x="10944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Line 5"/>
            <p:cNvSpPr>
              <a:spLocks noChangeShapeType="1"/>
            </p:cNvSpPr>
            <p:nvPr/>
          </p:nvSpPr>
          <p:spPr bwMode="auto">
            <a:xfrm>
              <a:off x="11232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Line 6"/>
            <p:cNvSpPr>
              <a:spLocks noChangeShapeType="1"/>
            </p:cNvSpPr>
            <p:nvPr/>
          </p:nvSpPr>
          <p:spPr bwMode="auto">
            <a:xfrm>
              <a:off x="10944" y="5184"/>
              <a:ext cx="288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03" name="Прямая со стрелкой 102"/>
          <p:cNvCxnSpPr/>
          <p:nvPr/>
        </p:nvCxnSpPr>
        <p:spPr>
          <a:xfrm rot="5400000" flipH="1" flipV="1">
            <a:off x="3321835" y="1535099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4643438" y="2214554"/>
            <a:ext cx="4357718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4214810" y="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914176" y="2214554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4235710" y="1997697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044638" y="867682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rot="5400000" flipH="1" flipV="1">
            <a:off x="4572000" y="1214422"/>
            <a:ext cx="928694" cy="642942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3"/>
          <p:cNvSpPr>
            <a:spLocks noChangeArrowheads="1"/>
          </p:cNvSpPr>
          <p:nvPr/>
        </p:nvSpPr>
        <p:spPr bwMode="auto">
          <a:xfrm>
            <a:off x="3189296" y="1228070"/>
            <a:ext cx="612000" cy="1415112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3600000" scaled="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5333720" y="1053112"/>
            <a:ext cx="785818" cy="184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34"/>
          <p:cNvGrpSpPr/>
          <p:nvPr/>
        </p:nvGrpSpPr>
        <p:grpSpPr>
          <a:xfrm>
            <a:off x="3400209" y="71414"/>
            <a:ext cx="502269" cy="3112841"/>
            <a:chOff x="1013726" y="547468"/>
            <a:chExt cx="502269" cy="3112841"/>
          </a:xfrm>
        </p:grpSpPr>
        <p:sp>
          <p:nvSpPr>
            <p:cNvPr id="128" name="AutoShape 8"/>
            <p:cNvSpPr>
              <a:spLocks noChangeArrowheads="1"/>
            </p:cNvSpPr>
            <p:nvPr/>
          </p:nvSpPr>
          <p:spPr bwMode="auto">
            <a:xfrm rot="856414">
              <a:off x="1348735" y="547468"/>
              <a:ext cx="167260" cy="28915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Rectangle 9"/>
            <p:cNvSpPr>
              <a:spLocks noChangeArrowheads="1"/>
            </p:cNvSpPr>
            <p:nvPr/>
          </p:nvSpPr>
          <p:spPr bwMode="auto">
            <a:xfrm rot="856414">
              <a:off x="1013726" y="3288542"/>
              <a:ext cx="83630" cy="37176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" name="Группа 133"/>
          <p:cNvGrpSpPr/>
          <p:nvPr/>
        </p:nvGrpSpPr>
        <p:grpSpPr>
          <a:xfrm>
            <a:off x="0" y="2500306"/>
            <a:ext cx="1714480" cy="658708"/>
            <a:chOff x="71406" y="2461905"/>
            <a:chExt cx="1350372" cy="6587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71406" y="2461905"/>
              <a:ext cx="135037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=10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b="1" dirty="0">
                <a:solidFill>
                  <a:srgbClr val="000099"/>
                </a:solidFill>
              </a:endParaRPr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214282" y="2658948"/>
              <a:ext cx="3626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err="1" smtClean="0"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2000" b="1" dirty="0"/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71406" y="515808"/>
            <a:ext cx="2214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Выкипело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Line 10"/>
          <p:cNvSpPr>
            <a:spLocks noChangeShapeType="1"/>
          </p:cNvSpPr>
          <p:nvPr/>
        </p:nvSpPr>
        <p:spPr bwMode="auto">
          <a:xfrm rot="856414">
            <a:off x="3683282" y="1129089"/>
            <a:ext cx="45719" cy="173926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9" name="Rectangle 1"/>
          <p:cNvSpPr>
            <a:spLocks noChangeArrowheads="1"/>
          </p:cNvSpPr>
          <p:nvPr/>
        </p:nvSpPr>
        <p:spPr bwMode="auto">
          <a:xfrm>
            <a:off x="0" y="2928934"/>
            <a:ext cx="14275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4"/>
          <p:cNvGrpSpPr/>
          <p:nvPr/>
        </p:nvGrpSpPr>
        <p:grpSpPr>
          <a:xfrm>
            <a:off x="1285852" y="2786058"/>
            <a:ext cx="1615308" cy="872023"/>
            <a:chOff x="1237454" y="4995752"/>
            <a:chExt cx="1984163" cy="872023"/>
          </a:xfrm>
        </p:grpSpPr>
        <p:sp>
          <p:nvSpPr>
            <p:cNvPr id="171" name="Прямоугольник 170"/>
            <p:cNvSpPr/>
            <p:nvPr/>
          </p:nvSpPr>
          <p:spPr>
            <a:xfrm>
              <a:off x="1237454" y="5281504"/>
              <a:ext cx="7781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2,3</a:t>
              </a:r>
              <a:endParaRPr lang="ru-RU" sz="1100" b="1" dirty="0"/>
            </a:p>
          </p:txBody>
        </p:sp>
        <p:grpSp>
          <p:nvGrpSpPr>
            <p:cNvPr id="7" name="Группа 50"/>
            <p:cNvGrpSpPr/>
            <p:nvPr/>
          </p:nvGrpSpPr>
          <p:grpSpPr>
            <a:xfrm>
              <a:off x="1868487" y="4995752"/>
              <a:ext cx="1353130" cy="872023"/>
              <a:chOff x="2469886" y="5355195"/>
              <a:chExt cx="1133576" cy="872023"/>
            </a:xfrm>
          </p:grpSpPr>
          <p:sp>
            <p:nvSpPr>
              <p:cNvPr id="173" name="Rectangle 1"/>
              <p:cNvSpPr>
                <a:spLocks noChangeArrowheads="1"/>
              </p:cNvSpPr>
              <p:nvPr/>
            </p:nvSpPr>
            <p:spPr bwMode="auto">
              <a:xfrm>
                <a:off x="2469886" y="5355195"/>
                <a:ext cx="113357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/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М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Дж </a:t>
                </a:r>
                <a:endPara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74" name="Прямоугольник 173"/>
              <p:cNvSpPr/>
              <p:nvPr/>
            </p:nvSpPr>
            <p:spPr>
              <a:xfrm>
                <a:off x="2853861" y="5827108"/>
                <a:ext cx="5281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кг </a:t>
                </a:r>
                <a:endParaRPr lang="ru-RU" sz="20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75" name="Прямая соединительная линия 174"/>
              <p:cNvCxnSpPr/>
              <p:nvPr/>
            </p:nvCxnSpPr>
            <p:spPr>
              <a:xfrm flipV="1">
                <a:off x="2643174" y="5860145"/>
                <a:ext cx="663569" cy="35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scene3d>
                <a:camera prst="orthographicFront">
                  <a:rot lat="0" lon="0" rev="2148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6" name="Прямоугольник 175"/>
          <p:cNvSpPr/>
          <p:nvPr/>
        </p:nvSpPr>
        <p:spPr>
          <a:xfrm>
            <a:off x="5143504" y="4184133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3129592" y="4157028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5429256" y="4643446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0,25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5572132" y="5237819"/>
            <a:ext cx="17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575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2428860" y="5619640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300</a:t>
            </a:r>
            <a:endParaRPr lang="ru-RU" sz="1200" b="1" dirty="0">
              <a:solidFill>
                <a:srgbClr val="0000FF"/>
              </a:solidFill>
            </a:endParaRPr>
          </a:p>
        </p:txBody>
      </p:sp>
      <p:sp>
        <p:nvSpPr>
          <p:cNvPr id="187" name="Прямоугольник 186"/>
          <p:cNvSpPr/>
          <p:nvPr/>
        </p:nvSpPr>
        <p:spPr>
          <a:xfrm>
            <a:off x="2915278" y="5572140"/>
            <a:ext cx="1013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" name="Rectangle 1"/>
          <p:cNvSpPr>
            <a:spLocks noChangeArrowheads="1"/>
          </p:cNvSpPr>
          <p:nvPr/>
        </p:nvSpPr>
        <p:spPr bwMode="auto">
          <a:xfrm>
            <a:off x="3714744" y="5620517"/>
            <a:ext cx="418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4000496" y="5628891"/>
            <a:ext cx="1428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764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000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4714876" y="108623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Прямоугольник 126"/>
          <p:cNvSpPr/>
          <p:nvPr/>
        </p:nvSpPr>
        <p:spPr>
          <a:xfrm>
            <a:off x="4143372" y="1681451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37" name="Прямая соединительная линия 136"/>
          <p:cNvCxnSpPr/>
          <p:nvPr/>
        </p:nvCxnSpPr>
        <p:spPr>
          <a:xfrm>
            <a:off x="4701228" y="198659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Овал 138"/>
          <p:cNvSpPr/>
          <p:nvPr/>
        </p:nvSpPr>
        <p:spPr>
          <a:xfrm>
            <a:off x="3570846" y="3187390"/>
            <a:ext cx="143898" cy="1428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Овал 139"/>
          <p:cNvSpPr/>
          <p:nvPr/>
        </p:nvSpPr>
        <p:spPr>
          <a:xfrm>
            <a:off x="3285094" y="3213109"/>
            <a:ext cx="71438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Rectangle 1"/>
          <p:cNvSpPr>
            <a:spLocks noChangeArrowheads="1"/>
          </p:cNvSpPr>
          <p:nvPr/>
        </p:nvSpPr>
        <p:spPr bwMode="auto">
          <a:xfrm>
            <a:off x="0" y="314324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электроплитке мощностью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600 Вт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имеющей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КПД 50 %,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нагрели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воды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10 °С до 100 °С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при этом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250 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ее обратили в пар. Как долго длилось нагревание?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2714612" y="3357562"/>
            <a:ext cx="1357322" cy="2857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0" y="1428736"/>
            <a:ext cx="2571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600 Вт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0" y="857232"/>
            <a:ext cx="2214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250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4786314" y="2786058"/>
            <a:ext cx="2362208" cy="423862"/>
            <a:chOff x="4608" y="9158"/>
            <a:chExt cx="1920" cy="668"/>
          </a:xfrm>
        </p:grpSpPr>
        <p:sp>
          <p:nvSpPr>
            <p:cNvPr id="1027" name="Line 3"/>
            <p:cNvSpPr>
              <a:spLocks noChangeShapeType="1"/>
            </p:cNvSpPr>
            <p:nvPr/>
          </p:nvSpPr>
          <p:spPr bwMode="auto">
            <a:xfrm>
              <a:off x="5232" y="9656"/>
              <a:ext cx="129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4608" y="9158"/>
              <a:ext cx="806" cy="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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0" name="Прямоугольник 109"/>
          <p:cNvSpPr/>
          <p:nvPr/>
        </p:nvSpPr>
        <p:spPr>
          <a:xfrm>
            <a:off x="5576886" y="3151622"/>
            <a:ext cx="18726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Rectangle 1"/>
          <p:cNvSpPr>
            <a:spLocks noChangeArrowheads="1"/>
          </p:cNvSpPr>
          <p:nvPr/>
        </p:nvSpPr>
        <p:spPr bwMode="auto">
          <a:xfrm>
            <a:off x="7286644" y="2786058"/>
            <a:ext cx="5212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4214810" y="3643314"/>
            <a:ext cx="2457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 </a:t>
            </a:r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=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6459706" y="3643314"/>
            <a:ext cx="2621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7786742" y="5558869"/>
            <a:ext cx="1500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42мин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285720" y="6072206"/>
            <a:ext cx="792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нагревание и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кипение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длилось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42мин.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429224" y="6457890"/>
            <a:ext cx="371477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ср3Б      вариант1-4 </a:t>
            </a:r>
            <a:r>
              <a:rPr lang="ru-RU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З№3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4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6" presetClass="emph" presetSubtype="0" repeatCount="3000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1000" fill="hold"/>
                                        <p:tgtEl>
                                          <p:spTgt spid="1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3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4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1000" fill="hold"/>
                                        <p:tgtEl>
                                          <p:spTgt spid="1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000"/>
                            </p:stCondLst>
                            <p:childTnLst>
                              <p:par>
                                <p:cTn id="19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00"/>
                            </p:stCondLst>
                            <p:childTnLst>
                              <p:par>
                                <p:cTn id="20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000"/>
                            </p:stCondLst>
                            <p:childTnLst>
                              <p:par>
                                <p:cTn id="2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000"/>
                            </p:stCondLst>
                            <p:childTnLst>
                              <p:par>
                                <p:cTn id="2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2" dur="2000" fill="hold"/>
                                        <p:tgtEl>
                                          <p:spTgt spid="18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5" dur="2000" fill="hold"/>
                                        <p:tgtEl>
                                          <p:spTgt spid="18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000"/>
                            </p:stCondLst>
                            <p:childTnLst>
                              <p:par>
                                <p:cTn id="28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1" dur="2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000"/>
                            </p:stCondLst>
                            <p:childTnLst>
                              <p:par>
                                <p:cTn id="2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5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000"/>
                            </p:stCondLst>
                            <p:childTnLst>
                              <p:par>
                                <p:cTn id="28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8" dur="2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8" grpId="0"/>
      <p:bldP spid="66" grpId="0"/>
      <p:bldP spid="68" grpId="0"/>
      <p:bldP spid="70" grpId="0"/>
      <p:bldP spid="81" grpId="0"/>
      <p:bldP spid="83" grpId="0"/>
      <p:bldP spid="84" grpId="0"/>
      <p:bldP spid="87" grpId="0"/>
      <p:bldP spid="91" grpId="0"/>
      <p:bldP spid="92" grpId="0"/>
      <p:bldP spid="94" grpId="0"/>
      <p:bldP spid="95" grpId="0"/>
      <p:bldP spid="96" grpId="0"/>
      <p:bldP spid="97" grpId="0"/>
      <p:bldP spid="111" grpId="0" animBg="1"/>
      <p:bldP spid="135" grpId="0"/>
      <p:bldP spid="169" grpId="0"/>
      <p:bldP spid="176" grpId="0"/>
      <p:bldP spid="177" grpId="0"/>
      <p:bldP spid="180" grpId="0"/>
      <p:bldP spid="183" grpId="0"/>
      <p:bldP spid="186" grpId="0"/>
      <p:bldP spid="186" grpId="1"/>
      <p:bldP spid="187" grpId="0"/>
      <p:bldP spid="188" grpId="0"/>
      <p:bldP spid="189" grpId="0"/>
      <p:bldP spid="189" grpId="1"/>
      <p:bldP spid="139" grpId="0" animBg="1"/>
      <p:bldP spid="139" grpId="1" animBg="1"/>
      <p:bldP spid="139" grpId="2" animBg="1"/>
      <p:bldP spid="139" grpId="3" animBg="1"/>
      <p:bldP spid="140" grpId="0" animBg="1"/>
      <p:bldP spid="140" grpId="1" animBg="1"/>
      <p:bldP spid="140" grpId="2" animBg="1"/>
      <p:bldP spid="140" grpId="3" animBg="1"/>
      <p:bldP spid="112" grpId="0"/>
      <p:bldP spid="86" grpId="0" animBg="1"/>
      <p:bldP spid="89" grpId="0"/>
      <p:bldP spid="93" grpId="0"/>
      <p:bldP spid="110" grpId="0"/>
      <p:bldP spid="113" grpId="0"/>
      <p:bldP spid="114" grpId="0"/>
      <p:bldP spid="116" grpId="0"/>
      <p:bldP spid="117" grpId="0"/>
      <p:bldP spid="117" grpId="1"/>
      <p:bldP spid="118" grpId="0"/>
      <p:bldP spid="118" grpId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786921" y="2644205"/>
            <a:ext cx="1543190" cy="141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663371" y="2143117"/>
            <a:ext cx="176575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5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 s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614428" y="3124523"/>
            <a:ext cx="2814828" cy="116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5400" b="1" baseline="-25000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затр</a:t>
            </a:r>
            <a:r>
              <a:rPr lang="ru-RU" sz="54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2951607" y="3141375"/>
            <a:ext cx="2303602" cy="0"/>
          </a:xfrm>
          <a:prstGeom prst="line">
            <a:avLst/>
          </a:prstGeom>
          <a:noFill/>
          <a:ln w="38100">
            <a:solidFill>
              <a:srgbClr val="0014A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1500166" y="2143116"/>
            <a:ext cx="4357718" cy="2071702"/>
          </a:xfrm>
          <a:prstGeom prst="flowChartConnector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0" y="-24"/>
            <a:ext cx="9144000" cy="20621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3. Электропоезд при движении со скоростью 54 км/ч потребляет мощность 9000 кВт. КПД электродвигателей 80 %. Определить силу тяги, развиваемую электродвигателями.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6643702" y="4143380"/>
            <a:ext cx="157163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1029" grpId="0"/>
      <p:bldP spid="31" grpId="0" animBg="1"/>
      <p:bldP spid="3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Picture 2" descr="K:\Физика (предмет)\ppsRZ2\Марон0004.jpg"/>
          <p:cNvPicPr>
            <a:picLocks noChangeAspect="1" noChangeArrowheads="1"/>
          </p:cNvPicPr>
          <p:nvPr/>
        </p:nvPicPr>
        <p:blipFill>
          <a:blip r:embed="rId2" cstate="print"/>
          <a:srcRect l="11352" t="16544" r="11856" b="6249"/>
          <a:stretch>
            <a:fillRect/>
          </a:stretch>
        </p:blipFill>
        <p:spPr bwMode="auto">
          <a:xfrm>
            <a:off x="0" y="0"/>
            <a:ext cx="91809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4214810" y="0"/>
            <a:ext cx="642942" cy="6858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" marR="36195">
              <a:spcAft>
                <a:spcPts val="0"/>
              </a:spcAft>
            </a:pP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Какое сопротивление имеет реостат, изготовленный из нихромовой проволоки площадью сечения 0,8 мм</a:t>
            </a:r>
            <a:r>
              <a:rPr lang="ru-RU" sz="28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длиной 5 м? 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425347"/>
            <a:ext cx="20002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40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1,1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465274" y="1383200"/>
            <a:ext cx="1428760" cy="992503"/>
            <a:chOff x="7358082" y="1747525"/>
            <a:chExt cx="1428760" cy="992503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7429520" y="2247591"/>
              <a:ext cx="1188000" cy="152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Прямоугольник 5"/>
            <p:cNvSpPr/>
            <p:nvPr/>
          </p:nvSpPr>
          <p:spPr>
            <a:xfrm>
              <a:off x="7358082" y="1747525"/>
              <a:ext cx="7560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ru-RU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2400" b="1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079597" y="1755432"/>
              <a:ext cx="70724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мм</a:t>
              </a:r>
              <a:r>
                <a:rPr lang="en-US" sz="24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400" dirty="0">
                <a:solidFill>
                  <a:srgbClr val="FF0000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7891840" y="2155253"/>
              <a:ext cx="46358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33C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</a:t>
              </a:r>
              <a:endParaRPr lang="ru-RU" sz="3200" dirty="0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0" y="2071678"/>
            <a:ext cx="1571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5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714620"/>
            <a:ext cx="25717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,8мм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3429000"/>
            <a:ext cx="128588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6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=?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3858252" y="2072313"/>
            <a:ext cx="3857654" cy="685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6071751" y="904536"/>
            <a:ext cx="2815436" cy="2453027"/>
            <a:chOff x="1469" y="2672"/>
            <a:chExt cx="2072" cy="1452"/>
          </a:xfrm>
        </p:grpSpPr>
        <p:sp>
          <p:nvSpPr>
            <p:cNvPr id="17" name="Rectangle 4"/>
            <p:cNvSpPr>
              <a:spLocks noChangeArrowheads="1"/>
            </p:cNvSpPr>
            <p:nvPr/>
          </p:nvSpPr>
          <p:spPr bwMode="auto">
            <a:xfrm>
              <a:off x="1848" y="3341"/>
              <a:ext cx="529" cy="161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5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4" name="Group 5"/>
            <p:cNvGrpSpPr>
              <a:grpSpLocks/>
            </p:cNvGrpSpPr>
            <p:nvPr/>
          </p:nvGrpSpPr>
          <p:grpSpPr bwMode="auto">
            <a:xfrm>
              <a:off x="1469" y="2672"/>
              <a:ext cx="2072" cy="1452"/>
              <a:chOff x="1637" y="2672"/>
              <a:chExt cx="2072" cy="1452"/>
            </a:xfrm>
          </p:grpSpPr>
          <p:sp>
            <p:nvSpPr>
              <p:cNvPr id="19" name="Line 6"/>
              <p:cNvSpPr>
                <a:spLocks noChangeShapeType="1"/>
              </p:cNvSpPr>
              <p:nvPr/>
            </p:nvSpPr>
            <p:spPr bwMode="auto">
              <a:xfrm flipH="1">
                <a:off x="1659" y="3412"/>
                <a:ext cx="35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5" name="Group 7"/>
              <p:cNvGrpSpPr>
                <a:grpSpLocks/>
              </p:cNvGrpSpPr>
              <p:nvPr/>
            </p:nvGrpSpPr>
            <p:grpSpPr bwMode="auto">
              <a:xfrm>
                <a:off x="1637" y="2672"/>
                <a:ext cx="2072" cy="1314"/>
                <a:chOff x="1637" y="2672"/>
                <a:chExt cx="2072" cy="1314"/>
              </a:xfrm>
            </p:grpSpPr>
            <p:sp>
              <p:nvSpPr>
                <p:cNvPr id="27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2555" y="3412"/>
                  <a:ext cx="35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6" name="Group 9"/>
                <p:cNvGrpSpPr>
                  <a:grpSpLocks/>
                </p:cNvGrpSpPr>
                <p:nvPr/>
              </p:nvGrpSpPr>
              <p:grpSpPr bwMode="auto">
                <a:xfrm>
                  <a:off x="2913" y="3172"/>
                  <a:ext cx="794" cy="725"/>
                  <a:chOff x="5000" y="7596"/>
                  <a:chExt cx="794" cy="725"/>
                </a:xfrm>
              </p:grpSpPr>
              <p:grpSp>
                <p:nvGrpSpPr>
                  <p:cNvPr id="18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5074" y="7596"/>
                    <a:ext cx="702" cy="725"/>
                    <a:chOff x="5074" y="7596"/>
                    <a:chExt cx="702" cy="725"/>
                  </a:xfrm>
                </p:grpSpPr>
                <p:sp>
                  <p:nvSpPr>
                    <p:cNvPr id="44" name="Text Box 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074" y="7596"/>
                      <a:ext cx="702" cy="72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5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5" name="Oval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6" y="7664"/>
                      <a:ext cx="300" cy="335"/>
                    </a:xfrm>
                    <a:prstGeom prst="ellips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42" name="Line 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00" y="7834"/>
                    <a:ext cx="23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43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564" y="7834"/>
                    <a:ext cx="23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20" name="Group 15"/>
                <p:cNvGrpSpPr>
                  <a:grpSpLocks/>
                </p:cNvGrpSpPr>
                <p:nvPr/>
              </p:nvGrpSpPr>
              <p:grpSpPr bwMode="auto">
                <a:xfrm>
                  <a:off x="1877" y="2672"/>
                  <a:ext cx="1096" cy="732"/>
                  <a:chOff x="9377" y="4901"/>
                  <a:chExt cx="1130" cy="732"/>
                </a:xfrm>
              </p:grpSpPr>
              <p:grpSp>
                <p:nvGrpSpPr>
                  <p:cNvPr id="21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9739" y="4901"/>
                    <a:ext cx="449" cy="381"/>
                    <a:chOff x="9739" y="4901"/>
                    <a:chExt cx="449" cy="381"/>
                  </a:xfrm>
                </p:grpSpPr>
                <p:sp>
                  <p:nvSpPr>
                    <p:cNvPr id="39" name="Text Box 1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739" y="4901"/>
                      <a:ext cx="449" cy="38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ru-RU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0" name="Oval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779" y="4917"/>
                      <a:ext cx="346" cy="334"/>
                    </a:xfrm>
                    <a:prstGeom prst="ellips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35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10127" y="5092"/>
                    <a:ext cx="38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9390" y="5093"/>
                    <a:ext cx="380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7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9377" y="5091"/>
                    <a:ext cx="0" cy="54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8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0495" y="5091"/>
                    <a:ext cx="0" cy="54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30" name="Line 23"/>
                <p:cNvSpPr>
                  <a:spLocks noChangeShapeType="1"/>
                </p:cNvSpPr>
                <p:nvPr/>
              </p:nvSpPr>
              <p:spPr bwMode="auto">
                <a:xfrm>
                  <a:off x="3709" y="3410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1" name="Line 24"/>
                <p:cNvSpPr>
                  <a:spLocks noChangeShapeType="1"/>
                </p:cNvSpPr>
                <p:nvPr/>
              </p:nvSpPr>
              <p:spPr bwMode="auto">
                <a:xfrm>
                  <a:off x="1647" y="3398"/>
                  <a:ext cx="0" cy="57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2972" y="3985"/>
                  <a:ext cx="73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1637" y="3973"/>
                  <a:ext cx="73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2" name="Group 27"/>
              <p:cNvGrpSpPr>
                <a:grpSpLocks/>
              </p:cNvGrpSpPr>
              <p:nvPr/>
            </p:nvGrpSpPr>
            <p:grpSpPr bwMode="auto">
              <a:xfrm>
                <a:off x="2881" y="3848"/>
                <a:ext cx="184" cy="276"/>
                <a:chOff x="3503" y="4378"/>
                <a:chExt cx="184" cy="276"/>
              </a:xfrm>
            </p:grpSpPr>
            <p:sp>
              <p:nvSpPr>
                <p:cNvPr id="25" name="Oval 28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6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8" name="Group 30"/>
              <p:cNvGrpSpPr>
                <a:grpSpLocks/>
              </p:cNvGrpSpPr>
              <p:nvPr/>
            </p:nvGrpSpPr>
            <p:grpSpPr bwMode="auto">
              <a:xfrm>
                <a:off x="2294" y="3825"/>
                <a:ext cx="184" cy="276"/>
                <a:chOff x="3503" y="4378"/>
                <a:chExt cx="184" cy="276"/>
              </a:xfrm>
            </p:grpSpPr>
            <p:sp>
              <p:nvSpPr>
                <p:cNvPr id="23" name="Oval 31"/>
                <p:cNvSpPr>
                  <a:spLocks noChangeArrowheads="1"/>
                </p:cNvSpPr>
                <p:nvPr/>
              </p:nvSpPr>
              <p:spPr bwMode="auto">
                <a:xfrm>
                  <a:off x="3525" y="4458"/>
                  <a:ext cx="141" cy="141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3503" y="4378"/>
                  <a:ext cx="184" cy="27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29" name="Группа 45"/>
          <p:cNvGrpSpPr/>
          <p:nvPr/>
        </p:nvGrpSpPr>
        <p:grpSpPr>
          <a:xfrm>
            <a:off x="3400086" y="997115"/>
            <a:ext cx="2000264" cy="1367756"/>
            <a:chOff x="3857620" y="2214554"/>
            <a:chExt cx="2000264" cy="1367756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3857620" y="2500306"/>
              <a:ext cx="107157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R=</a:t>
              </a: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endParaRPr lang="ru-RU" sz="4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4" name="Группа 53"/>
            <p:cNvGrpSpPr/>
            <p:nvPr/>
          </p:nvGrpSpPr>
          <p:grpSpPr>
            <a:xfrm>
              <a:off x="4714876" y="2214554"/>
              <a:ext cx="1143008" cy="1367756"/>
              <a:chOff x="7358082" y="2639793"/>
              <a:chExt cx="1143008" cy="1367756"/>
            </a:xfrm>
          </p:grpSpPr>
          <p:sp>
            <p:nvSpPr>
              <p:cNvPr id="49" name="Прямоугольник 48"/>
              <p:cNvSpPr/>
              <p:nvPr/>
            </p:nvSpPr>
            <p:spPr>
              <a:xfrm>
                <a:off x="7358082" y="2639793"/>
                <a:ext cx="114300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</a:t>
                </a:r>
                <a:r>
                  <a:rPr lang="en-US" sz="3600" b="1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endParaRPr lang="ru-RU" sz="36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7524708" y="3361218"/>
                <a:ext cx="61919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1" name="Прямая соединительная линия 50"/>
              <p:cNvCxnSpPr/>
              <p:nvPr/>
            </p:nvCxnSpPr>
            <p:spPr>
              <a:xfrm>
                <a:off x="7429520" y="3286124"/>
                <a:ext cx="71438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Группа 51"/>
          <p:cNvGrpSpPr/>
          <p:nvPr/>
        </p:nvGrpSpPr>
        <p:grpSpPr>
          <a:xfrm>
            <a:off x="2738362" y="2282603"/>
            <a:ext cx="2619456" cy="1360711"/>
            <a:chOff x="3857620" y="2143116"/>
            <a:chExt cx="2619456" cy="1360711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3857620" y="2500306"/>
              <a:ext cx="107157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R=</a:t>
              </a: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endParaRPr lang="ru-RU" sz="4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6" name="Группа 60"/>
            <p:cNvGrpSpPr/>
            <p:nvPr/>
          </p:nvGrpSpPr>
          <p:grpSpPr>
            <a:xfrm>
              <a:off x="4572000" y="2143116"/>
              <a:ext cx="1905076" cy="1360711"/>
              <a:chOff x="7215206" y="2568355"/>
              <a:chExt cx="1905076" cy="1360711"/>
            </a:xfrm>
          </p:grpSpPr>
          <p:sp>
            <p:nvSpPr>
              <p:cNvPr id="55" name="Прямоугольник 54"/>
              <p:cNvSpPr/>
              <p:nvPr/>
            </p:nvSpPr>
            <p:spPr>
              <a:xfrm>
                <a:off x="7215206" y="2568355"/>
                <a:ext cx="157163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36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en-US" sz="36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ru-RU" sz="3600" b="1" dirty="0" smtClean="0">
                    <a:solidFill>
                      <a:srgbClr val="0033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×</a:t>
                </a:r>
                <a:r>
                  <a:rPr lang="en-US" sz="3600" b="1" dirty="0" smtClean="0">
                    <a:solidFill>
                      <a:srgbClr val="0033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5</a:t>
                </a:r>
                <a:r>
                  <a:rPr lang="ru-RU" sz="3600" b="1" dirty="0" smtClean="0">
                    <a:solidFill>
                      <a:srgbClr val="0033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м</a:t>
                </a:r>
                <a:endParaRPr lang="ru-RU" sz="36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7358082" y="3282735"/>
                <a:ext cx="17622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0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,8мм</a:t>
                </a:r>
                <a:r>
                  <a:rPr lang="en-US" sz="36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7" name="Прямая соединительная линия 56"/>
              <p:cNvCxnSpPr/>
              <p:nvPr/>
            </p:nvCxnSpPr>
            <p:spPr>
              <a:xfrm flipV="1">
                <a:off x="7358082" y="3282735"/>
                <a:ext cx="1428760" cy="339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8" name="Прямоугольник 57"/>
          <p:cNvSpPr/>
          <p:nvPr/>
        </p:nvSpPr>
        <p:spPr>
          <a:xfrm>
            <a:off x="0" y="6211669"/>
            <a:ext cx="242886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№2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0" y="-24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68263" algn="l"/>
              </a:tabLst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Линия электропередачи имеет длину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200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км, площадь поперечного сечения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алюминиевой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токоведущей жилы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150 мм</a:t>
            </a:r>
            <a:r>
              <a:rPr kumimoji="0" lang="ru-RU" sz="2400" b="1" u="none" strike="noStrike" cap="none" normalizeH="0" baseline="30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сила тока в ней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50А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Определите падение напряжения на линии. 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571612"/>
            <a:ext cx="20002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40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0,028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3858252" y="2072313"/>
            <a:ext cx="3857654" cy="6856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rot="10800000">
            <a:off x="4558352" y="5827398"/>
            <a:ext cx="928694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0"/>
          <p:cNvGrpSpPr/>
          <p:nvPr/>
        </p:nvGrpSpPr>
        <p:grpSpPr>
          <a:xfrm>
            <a:off x="1857356" y="1445582"/>
            <a:ext cx="1428760" cy="992503"/>
            <a:chOff x="7358082" y="1747525"/>
            <a:chExt cx="1428760" cy="992503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7429520" y="2247591"/>
              <a:ext cx="1188000" cy="152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Прямоугольник 7"/>
            <p:cNvSpPr/>
            <p:nvPr/>
          </p:nvSpPr>
          <p:spPr>
            <a:xfrm>
              <a:off x="7358082" y="1747525"/>
              <a:ext cx="7560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ru-RU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м</a:t>
              </a:r>
              <a:endParaRPr lang="ru-RU" sz="2400" b="1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8079597" y="1755432"/>
              <a:ext cx="70724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мм</a:t>
              </a:r>
              <a:r>
                <a:rPr lang="en-US" sz="24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400" dirty="0">
                <a:solidFill>
                  <a:srgbClr val="FF0000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891840" y="2155253"/>
              <a:ext cx="46358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33C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</a:t>
              </a:r>
              <a:endParaRPr lang="ru-RU" sz="3200"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0" y="2285992"/>
            <a:ext cx="33575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=2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×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200</a:t>
            </a:r>
            <a:r>
              <a:rPr lang="en-US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endParaRPr lang="ru-RU" sz="4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000372"/>
            <a:ext cx="25717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S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150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мм</a:t>
            </a:r>
            <a:r>
              <a:rPr lang="en-US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6000313" y="1071546"/>
            <a:ext cx="2786529" cy="2500330"/>
            <a:chOff x="7909" y="8280"/>
            <a:chExt cx="2261" cy="1480"/>
          </a:xfrm>
        </p:grpSpPr>
        <p:grpSp>
          <p:nvGrpSpPr>
            <p:cNvPr id="11" name="Group 3"/>
            <p:cNvGrpSpPr>
              <a:grpSpLocks/>
            </p:cNvGrpSpPr>
            <p:nvPr/>
          </p:nvGrpSpPr>
          <p:grpSpPr bwMode="auto">
            <a:xfrm>
              <a:off x="7909" y="8280"/>
              <a:ext cx="2072" cy="1480"/>
              <a:chOff x="1469" y="2644"/>
              <a:chExt cx="2072" cy="1480"/>
            </a:xfrm>
          </p:grpSpPr>
          <p:sp>
            <p:nvSpPr>
              <p:cNvPr id="20" name="Rectangle 4"/>
              <p:cNvSpPr>
                <a:spLocks noChangeArrowheads="1"/>
              </p:cNvSpPr>
              <p:nvPr/>
            </p:nvSpPr>
            <p:spPr bwMode="auto">
              <a:xfrm>
                <a:off x="1848" y="3341"/>
                <a:ext cx="529" cy="161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5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2" name="Group 5"/>
              <p:cNvGrpSpPr>
                <a:grpSpLocks/>
              </p:cNvGrpSpPr>
              <p:nvPr/>
            </p:nvGrpSpPr>
            <p:grpSpPr bwMode="auto">
              <a:xfrm>
                <a:off x="1469" y="2644"/>
                <a:ext cx="2072" cy="1480"/>
                <a:chOff x="1637" y="2644"/>
                <a:chExt cx="2072" cy="1480"/>
              </a:xfrm>
            </p:grpSpPr>
            <p:sp>
              <p:nvSpPr>
                <p:cNvPr id="22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1659" y="3412"/>
                  <a:ext cx="35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5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5" name="Group 7"/>
                <p:cNvGrpSpPr>
                  <a:grpSpLocks/>
                </p:cNvGrpSpPr>
                <p:nvPr/>
              </p:nvGrpSpPr>
              <p:grpSpPr bwMode="auto">
                <a:xfrm>
                  <a:off x="1637" y="2644"/>
                  <a:ext cx="2072" cy="1342"/>
                  <a:chOff x="1637" y="2644"/>
                  <a:chExt cx="2072" cy="1342"/>
                </a:xfrm>
              </p:grpSpPr>
              <p:sp>
                <p:nvSpPr>
                  <p:cNvPr id="30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55" y="3412"/>
                    <a:ext cx="35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16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2913" y="3172"/>
                    <a:ext cx="794" cy="725"/>
                    <a:chOff x="5000" y="7596"/>
                    <a:chExt cx="794" cy="725"/>
                  </a:xfrm>
                </p:grpSpPr>
                <p:grpSp>
                  <p:nvGrpSpPr>
                    <p:cNvPr id="17" name="Group 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74" y="7596"/>
                      <a:ext cx="702" cy="725"/>
                      <a:chOff x="5074" y="7596"/>
                      <a:chExt cx="702" cy="725"/>
                    </a:xfrm>
                  </p:grpSpPr>
                  <p:sp>
                    <p:nvSpPr>
                      <p:cNvPr id="47" name="Text Box 1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074" y="7596"/>
                        <a:ext cx="702" cy="7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ru-RU" sz="36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  </a:t>
                        </a:r>
                        <a:r>
                          <a:rPr kumimoji="0" lang="ru-RU" sz="36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А</a:t>
                        </a:r>
                        <a:endParaRPr kumimoji="0" lang="ru-RU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48" name="Oval 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256" y="7664"/>
                        <a:ext cx="300" cy="335"/>
                      </a:xfrm>
                      <a:prstGeom prst="ellipse">
                        <a:avLst/>
                      </a:prstGeom>
                      <a:noFill/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5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45" name="Line 1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00" y="7834"/>
                      <a:ext cx="23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6" name="Line 1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564" y="7834"/>
                      <a:ext cx="23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21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1877" y="2644"/>
                    <a:ext cx="1096" cy="760"/>
                    <a:chOff x="9377" y="4873"/>
                    <a:chExt cx="1130" cy="760"/>
                  </a:xfrm>
                </p:grpSpPr>
                <p:grpSp>
                  <p:nvGrpSpPr>
                    <p:cNvPr id="23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711" y="4873"/>
                      <a:ext cx="599" cy="530"/>
                      <a:chOff x="9711" y="4873"/>
                      <a:chExt cx="599" cy="530"/>
                    </a:xfrm>
                  </p:grpSpPr>
                  <p:sp>
                    <p:nvSpPr>
                      <p:cNvPr id="42" name="Text Box 17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711" y="4873"/>
                        <a:ext cx="599" cy="53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ts val="100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n-US" sz="36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V</a:t>
                        </a:r>
                        <a:endParaRPr kumimoji="0" lang="ru-RU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  <p:sp>
                    <p:nvSpPr>
                      <p:cNvPr id="43" name="Oval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79" y="4917"/>
                        <a:ext cx="346" cy="334"/>
                      </a:xfrm>
                      <a:prstGeom prst="ellips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 sz="5400">
                          <a:latin typeface="Times New Roman" pitchFamily="18" charset="0"/>
                          <a:cs typeface="Times New Roman" pitchFamily="18" charset="0"/>
                        </a:endParaRPr>
                      </a:p>
                    </p:txBody>
                  </p:sp>
                </p:grpSp>
                <p:sp>
                  <p:nvSpPr>
                    <p:cNvPr id="38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127" y="5092"/>
                      <a:ext cx="38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39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390" y="5093"/>
                      <a:ext cx="380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0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377" y="5091"/>
                      <a:ext cx="0" cy="54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41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495" y="5091"/>
                      <a:ext cx="0" cy="542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 sz="540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33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3709" y="3410"/>
                    <a:ext cx="0" cy="57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4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647" y="3398"/>
                    <a:ext cx="0" cy="57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5" name="Line 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72" y="3985"/>
                    <a:ext cx="73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6" name="Line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37" y="3973"/>
                    <a:ext cx="737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24" name="Group 27"/>
                <p:cNvGrpSpPr>
                  <a:grpSpLocks/>
                </p:cNvGrpSpPr>
                <p:nvPr/>
              </p:nvGrpSpPr>
              <p:grpSpPr bwMode="auto">
                <a:xfrm>
                  <a:off x="2881" y="3848"/>
                  <a:ext cx="184" cy="276"/>
                  <a:chOff x="3503" y="4378"/>
                  <a:chExt cx="184" cy="276"/>
                </a:xfrm>
              </p:grpSpPr>
              <p:sp>
                <p:nvSpPr>
                  <p:cNvPr id="28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3525" y="4458"/>
                    <a:ext cx="141" cy="14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9" name="Line 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3" y="4378"/>
                    <a:ext cx="184" cy="27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25" name="Group 30"/>
                <p:cNvGrpSpPr>
                  <a:grpSpLocks/>
                </p:cNvGrpSpPr>
                <p:nvPr/>
              </p:nvGrpSpPr>
              <p:grpSpPr bwMode="auto">
                <a:xfrm>
                  <a:off x="2294" y="3825"/>
                  <a:ext cx="184" cy="276"/>
                  <a:chOff x="3503" y="4378"/>
                  <a:chExt cx="184" cy="276"/>
                </a:xfrm>
              </p:grpSpPr>
              <p:sp>
                <p:nvSpPr>
                  <p:cNvPr id="26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3525" y="4458"/>
                    <a:ext cx="141" cy="14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7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3" y="4378"/>
                    <a:ext cx="184" cy="276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54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</p:grp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8704" y="8436"/>
              <a:ext cx="727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?</a:t>
              </a:r>
              <a:r>
                <a: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В</a:t>
              </a:r>
              <a:endPara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 Box 34"/>
            <p:cNvSpPr txBox="1">
              <a:spLocks noChangeArrowheads="1"/>
            </p:cNvSpPr>
            <p:nvPr/>
          </p:nvSpPr>
          <p:spPr bwMode="auto">
            <a:xfrm>
              <a:off x="9261" y="9120"/>
              <a:ext cx="909" cy="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50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</a:t>
              </a:r>
              <a:endPara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9" name="Прямоугольник 48"/>
          <p:cNvSpPr/>
          <p:nvPr/>
        </p:nvSpPr>
        <p:spPr>
          <a:xfrm>
            <a:off x="6286512" y="2477152"/>
            <a:ext cx="15167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74,7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Ом </a:t>
            </a:r>
            <a:endParaRPr lang="ru-RU" sz="28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3929058" y="1357298"/>
            <a:ext cx="85725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36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786314" y="1357298"/>
            <a:ext cx="92869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14282" y="3643314"/>
            <a:ext cx="128588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36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=?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Группа 57"/>
          <p:cNvGrpSpPr/>
          <p:nvPr/>
        </p:nvGrpSpPr>
        <p:grpSpPr>
          <a:xfrm>
            <a:off x="3857620" y="2143116"/>
            <a:ext cx="2000264" cy="1367756"/>
            <a:chOff x="3857620" y="2214554"/>
            <a:chExt cx="2000264" cy="1367756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3857620" y="2500306"/>
              <a:ext cx="107157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R=</a:t>
              </a: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endParaRPr lang="ru-RU" sz="4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2" name="Группа 53"/>
            <p:cNvGrpSpPr/>
            <p:nvPr/>
          </p:nvGrpSpPr>
          <p:grpSpPr>
            <a:xfrm>
              <a:off x="4714876" y="2214554"/>
              <a:ext cx="1143008" cy="1367756"/>
              <a:chOff x="7358082" y="2639793"/>
              <a:chExt cx="1143008" cy="1367756"/>
            </a:xfrm>
          </p:grpSpPr>
          <p:sp>
            <p:nvSpPr>
              <p:cNvPr id="55" name="Прямоугольник 54"/>
              <p:cNvSpPr/>
              <p:nvPr/>
            </p:nvSpPr>
            <p:spPr>
              <a:xfrm>
                <a:off x="7358082" y="2639793"/>
                <a:ext cx="1143008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</a:t>
                </a:r>
                <a:r>
                  <a:rPr lang="en-US" sz="3600" b="1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L</a:t>
                </a:r>
                <a:endParaRPr lang="ru-RU" sz="36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7524708" y="3361218"/>
                <a:ext cx="61919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7" name="Прямая соединительная линия 56"/>
              <p:cNvCxnSpPr/>
              <p:nvPr/>
            </p:nvCxnSpPr>
            <p:spPr>
              <a:xfrm>
                <a:off x="7429520" y="3286124"/>
                <a:ext cx="71438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Группа 58"/>
          <p:cNvGrpSpPr/>
          <p:nvPr/>
        </p:nvGrpSpPr>
        <p:grpSpPr>
          <a:xfrm>
            <a:off x="2428860" y="3282735"/>
            <a:ext cx="3786214" cy="1360711"/>
            <a:chOff x="3857620" y="2143116"/>
            <a:chExt cx="3786214" cy="1360711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3857620" y="2500306"/>
              <a:ext cx="107157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R=</a:t>
              </a: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endParaRPr lang="ru-RU" sz="4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4" name="Группа 60"/>
            <p:cNvGrpSpPr/>
            <p:nvPr/>
          </p:nvGrpSpPr>
          <p:grpSpPr>
            <a:xfrm>
              <a:off x="4572000" y="2143116"/>
              <a:ext cx="3071834" cy="1360711"/>
              <a:chOff x="7215206" y="2568355"/>
              <a:chExt cx="3071834" cy="1360711"/>
            </a:xfrm>
          </p:grpSpPr>
          <p:sp>
            <p:nvSpPr>
              <p:cNvPr id="62" name="Прямоугольник 61"/>
              <p:cNvSpPr/>
              <p:nvPr/>
            </p:nvSpPr>
            <p:spPr>
              <a:xfrm>
                <a:off x="7215206" y="2568355"/>
                <a:ext cx="307183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3600" b="1" cap="all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0,028</a:t>
                </a:r>
                <a:r>
                  <a:rPr lang="ru-RU" sz="3600" b="1" dirty="0" smtClean="0">
                    <a:solidFill>
                      <a:srgbClr val="0033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×400000</a:t>
                </a:r>
                <a:endParaRPr lang="ru-RU" sz="36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7739022" y="3282735"/>
                <a:ext cx="17622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150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мм</a:t>
                </a:r>
                <a:r>
                  <a:rPr lang="en-US" sz="36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4" name="Прямая соединительная линия 63"/>
              <p:cNvCxnSpPr/>
              <p:nvPr/>
            </p:nvCxnSpPr>
            <p:spPr>
              <a:xfrm flipV="1">
                <a:off x="7429520" y="3282735"/>
                <a:ext cx="2571768" cy="338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Прямоугольник 65"/>
          <p:cNvSpPr/>
          <p:nvPr/>
        </p:nvSpPr>
        <p:spPr>
          <a:xfrm>
            <a:off x="428596" y="4643446"/>
            <a:ext cx="85725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36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214414" y="4643446"/>
            <a:ext cx="328614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50А</a:t>
            </a:r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×</a:t>
            </a:r>
            <a:r>
              <a:rPr lang="ru-RU" sz="36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74,7</a:t>
            </a:r>
            <a:r>
              <a:rPr lang="ru-RU" sz="3600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м=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 Box 33"/>
          <p:cNvSpPr txBox="1">
            <a:spLocks noChangeArrowheads="1"/>
          </p:cNvSpPr>
          <p:nvPr/>
        </p:nvSpPr>
        <p:spPr bwMode="auto">
          <a:xfrm>
            <a:off x="4429124" y="4643446"/>
            <a:ext cx="1714512" cy="75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11,2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к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1"/>
          <p:cNvSpPr>
            <a:spLocks noChangeArrowheads="1"/>
          </p:cNvSpPr>
          <p:nvPr/>
        </p:nvSpPr>
        <p:spPr bwMode="auto">
          <a:xfrm>
            <a:off x="0" y="5805264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68263" algn="l"/>
              </a:tabLst>
            </a:pP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Ответ:  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падение напряжения на этой линии составит 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11,2кВ</a:t>
            </a:r>
            <a:r>
              <a:rPr kumimoji="0" lang="ru-RU" sz="3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3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786710" y="0"/>
            <a:ext cx="1357322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№2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86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92229E-6 L 0.31563 -0.52521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-26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9" grpId="0"/>
      <p:bldP spid="3" grpId="0"/>
      <p:bldP spid="13" grpId="0"/>
      <p:bldP spid="14" grpId="0"/>
      <p:bldP spid="49" grpId="0"/>
      <p:bldP spid="50" grpId="0" animBg="1"/>
      <p:bldP spid="51" grpId="0" animBg="1"/>
      <p:bldP spid="52" grpId="0" animBg="1"/>
      <p:bldP spid="66" grpId="0" animBg="1"/>
      <p:bldP spid="67" grpId="0" animBg="1"/>
      <p:bldP spid="68" grpId="0"/>
      <p:bldP spid="68" grpId="1"/>
      <p:bldP spid="6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246221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Найдите сопротивление проводника, если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1мм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0,5м,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1,1 Ом×мм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(запишите численное значение)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428596" y="2071678"/>
          <a:ext cx="2530947" cy="1143008"/>
        </p:xfrm>
        <a:graphic>
          <a:graphicData uri="http://schemas.openxmlformats.org/presentationml/2006/ole">
            <p:oleObj spid="_x0000_s49154" name="Формула" r:id="rId7" imgW="469696" imgH="393529" progId="Equation.3">
              <p:embed/>
            </p:oleObj>
          </a:graphicData>
        </a:graphic>
      </p:graphicFrame>
      <p:grpSp>
        <p:nvGrpSpPr>
          <p:cNvPr id="2" name="Группа 8"/>
          <p:cNvGrpSpPr/>
          <p:nvPr/>
        </p:nvGrpSpPr>
        <p:grpSpPr>
          <a:xfrm>
            <a:off x="2786050" y="2000240"/>
            <a:ext cx="2428892" cy="1367756"/>
            <a:chOff x="214282" y="3204252"/>
            <a:chExt cx="2060878" cy="136775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14282" y="3490004"/>
              <a:ext cx="107157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000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R=</a:t>
              </a:r>
              <a:r>
                <a:rPr lang="en-US" sz="4000" b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endParaRPr lang="ru-RU" sz="4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Группа 4"/>
            <p:cNvGrpSpPr/>
            <p:nvPr/>
          </p:nvGrpSpPr>
          <p:grpSpPr>
            <a:xfrm>
              <a:off x="768468" y="3204252"/>
              <a:ext cx="1506692" cy="1367756"/>
              <a:chOff x="7055012" y="2639793"/>
              <a:chExt cx="1506692" cy="1367756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7055012" y="2639793"/>
                <a:ext cx="150669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1,1</a:t>
                </a:r>
                <a:r>
                  <a:rPr lang="ru-RU" sz="3600" b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×</a:t>
                </a:r>
                <a:r>
                  <a:rPr lang="ru-RU" sz="3600" b="1" dirty="0" smtClean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</a:rPr>
                  <a:t>0,5</a:t>
                </a:r>
                <a:endParaRPr lang="ru-RU" sz="3600" b="1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7524708" y="3361218"/>
                <a:ext cx="61919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3600" b="1" cap="all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36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7429520" y="3286124"/>
                <a:ext cx="714380" cy="1588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Прямоугольник 9"/>
          <p:cNvSpPr/>
          <p:nvPr/>
        </p:nvSpPr>
        <p:spPr>
          <a:xfrm rot="20896402">
            <a:off x="5488090" y="2180717"/>
            <a:ext cx="1854995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5,5 Ом</a:t>
            </a:r>
            <a:endParaRPr lang="ru-RU" sz="4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211669"/>
            <a:ext cx="242886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№2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91179"/>
            <a:ext cx="62865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13-2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схеме определите показания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амперметра и общее сопротивление в электрической цепи, если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ru-RU" sz="2800" b="1" i="1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5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ru-RU" sz="2800" b="1" i="1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3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2928958" y="2000240"/>
            <a:ext cx="671514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13-3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Каковы показания амперметра и общее сопротивление электрической  цепи,  если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ru-RU" sz="2800" b="1" i="1" u="none" strike="noStrike" cap="none" normalizeH="0" baseline="-300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10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ru-RU" sz="2800" b="1" i="1" u="none" strike="noStrike" cap="none" normalizeH="0" baseline="-300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2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0" y="3571876"/>
            <a:ext cx="700089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13-4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схеме,  определите показания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амперметра и сопротивление R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         если R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= 4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3643370" y="5500702"/>
            <a:ext cx="58578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13-5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Каковы показания вольтметра, если R1=3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R2 = 4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Arial" pitchFamily="34" charset="0"/>
            </a:endParaRPr>
          </a:p>
        </p:txBody>
      </p:sp>
      <p:grpSp>
        <p:nvGrpSpPr>
          <p:cNvPr id="2" name="Группа 32"/>
          <p:cNvGrpSpPr/>
          <p:nvPr/>
        </p:nvGrpSpPr>
        <p:grpSpPr>
          <a:xfrm>
            <a:off x="6000760" y="-24"/>
            <a:ext cx="3143272" cy="1957382"/>
            <a:chOff x="6000760" y="-24"/>
            <a:chExt cx="3143272" cy="1957382"/>
          </a:xfrm>
        </p:grpSpPr>
        <p:pic>
          <p:nvPicPr>
            <p:cNvPr id="18450" name="Рисунок 4"/>
            <p:cNvPicPr>
              <a:picLocks noChangeAspect="1" noChangeArrowheads="1"/>
            </p:cNvPicPr>
            <p:nvPr/>
          </p:nvPicPr>
          <p:blipFill>
            <a:blip r:embed="rId8" cstate="print"/>
            <a:srcRect l="3439"/>
            <a:stretch>
              <a:fillRect/>
            </a:stretch>
          </p:blipFill>
          <p:spPr bwMode="auto">
            <a:xfrm>
              <a:off x="6000760" y="-24"/>
              <a:ext cx="3143272" cy="1957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Прямоугольник 30"/>
            <p:cNvSpPr/>
            <p:nvPr/>
          </p:nvSpPr>
          <p:spPr>
            <a:xfrm>
              <a:off x="6500826" y="1285860"/>
              <a:ext cx="7873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5</a:t>
              </a:r>
              <a:r>
                <a:rPr lang="ru-RU" sz="24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Ом</a:t>
              </a:r>
              <a:endParaRPr lang="ru-RU" sz="2400" dirty="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7580770" y="1268589"/>
              <a:ext cx="7873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3</a:t>
              </a:r>
              <a:r>
                <a:rPr lang="ru-RU" sz="24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Ом</a:t>
              </a:r>
              <a:endParaRPr lang="ru-RU" sz="2400" dirty="0"/>
            </a:p>
          </p:txBody>
        </p:sp>
      </p:grpSp>
      <p:grpSp>
        <p:nvGrpSpPr>
          <p:cNvPr id="3" name="Группа 35"/>
          <p:cNvGrpSpPr/>
          <p:nvPr/>
        </p:nvGrpSpPr>
        <p:grpSpPr>
          <a:xfrm>
            <a:off x="-142908" y="1857364"/>
            <a:ext cx="3143273" cy="1714512"/>
            <a:chOff x="-142908" y="1857364"/>
            <a:chExt cx="3143273" cy="1714512"/>
          </a:xfrm>
        </p:grpSpPr>
        <p:pic>
          <p:nvPicPr>
            <p:cNvPr id="18451" name="Рисунок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-142908" y="1857364"/>
              <a:ext cx="3143273" cy="1714512"/>
            </a:xfrm>
            <a:prstGeom prst="rect">
              <a:avLst/>
            </a:prstGeom>
            <a:noFill/>
          </p:spPr>
        </p:pic>
        <p:sp>
          <p:nvSpPr>
            <p:cNvPr id="34" name="Прямоугольник 33"/>
            <p:cNvSpPr/>
            <p:nvPr/>
          </p:nvSpPr>
          <p:spPr>
            <a:xfrm>
              <a:off x="71406" y="2928934"/>
              <a:ext cx="9412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10</a:t>
              </a:r>
              <a:r>
                <a:rPr lang="ru-RU" sz="24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Ом</a:t>
              </a:r>
              <a:endParaRPr lang="ru-RU" sz="2400" dirty="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785918" y="2988230"/>
              <a:ext cx="7873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lang="ru-RU" sz="24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Ом</a:t>
              </a:r>
              <a:endParaRPr lang="ru-RU" sz="2400" dirty="0"/>
            </a:p>
          </p:txBody>
        </p:sp>
      </p:grpSp>
      <p:grpSp>
        <p:nvGrpSpPr>
          <p:cNvPr id="4" name="Группа 37"/>
          <p:cNvGrpSpPr/>
          <p:nvPr/>
        </p:nvGrpSpPr>
        <p:grpSpPr>
          <a:xfrm>
            <a:off x="6351647" y="3500438"/>
            <a:ext cx="2792353" cy="1643074"/>
            <a:chOff x="6351647" y="3500438"/>
            <a:chExt cx="2792353" cy="1643074"/>
          </a:xfrm>
        </p:grpSpPr>
        <p:pic>
          <p:nvPicPr>
            <p:cNvPr id="18457" name="Рисунок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351647" y="3500438"/>
              <a:ext cx="2792353" cy="1643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Прямоугольник 36"/>
            <p:cNvSpPr/>
            <p:nvPr/>
          </p:nvSpPr>
          <p:spPr>
            <a:xfrm>
              <a:off x="6735099" y="3897534"/>
              <a:ext cx="6864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FF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4</a:t>
              </a:r>
              <a:r>
                <a:rPr lang="ru-RU" sz="20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Ом</a:t>
              </a:r>
              <a:endParaRPr lang="ru-RU" sz="2000" dirty="0"/>
            </a:p>
          </p:txBody>
        </p:sp>
      </p:grpSp>
      <p:grpSp>
        <p:nvGrpSpPr>
          <p:cNvPr id="6" name="Группа 40"/>
          <p:cNvGrpSpPr/>
          <p:nvPr/>
        </p:nvGrpSpPr>
        <p:grpSpPr>
          <a:xfrm>
            <a:off x="-142908" y="5000636"/>
            <a:ext cx="3618174" cy="1857364"/>
            <a:chOff x="-142908" y="5000636"/>
            <a:chExt cx="3618174" cy="1857364"/>
          </a:xfrm>
        </p:grpSpPr>
        <p:pic>
          <p:nvPicPr>
            <p:cNvPr id="18455" name="Рисунок 1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-142908" y="5000636"/>
              <a:ext cx="3618174" cy="1857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Прямоугольник 38"/>
            <p:cNvSpPr/>
            <p:nvPr/>
          </p:nvSpPr>
          <p:spPr>
            <a:xfrm>
              <a:off x="1071538" y="5524842"/>
              <a:ext cx="7873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3</a:t>
              </a:r>
              <a:r>
                <a:rPr lang="ru-RU" sz="24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Ом</a:t>
              </a:r>
              <a:endParaRPr lang="ru-RU" sz="2400" dirty="0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143108" y="5563766"/>
              <a:ext cx="78739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4</a:t>
              </a:r>
              <a:r>
                <a:rPr lang="ru-RU" sz="2400" b="1" dirty="0" smtClean="0"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Ом</a:t>
              </a:r>
              <a:endParaRPr lang="ru-RU" sz="24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382323" y="642918"/>
            <a:ext cx="71437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2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strike="sngStrik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7452574" y="443072"/>
            <a:ext cx="905640" cy="843265"/>
            <a:chOff x="9385" y="4917"/>
            <a:chExt cx="1129" cy="759"/>
          </a:xfrm>
        </p:grpSpPr>
        <p:grpSp>
          <p:nvGrpSpPr>
            <p:cNvPr id="8" name="Group 35"/>
            <p:cNvGrpSpPr>
              <a:grpSpLocks/>
            </p:cNvGrpSpPr>
            <p:nvPr/>
          </p:nvGrpSpPr>
          <p:grpSpPr bwMode="auto">
            <a:xfrm>
              <a:off x="9684" y="4917"/>
              <a:ext cx="599" cy="543"/>
              <a:chOff x="9684" y="4917"/>
              <a:chExt cx="599" cy="543"/>
            </a:xfrm>
          </p:grpSpPr>
          <p:sp>
            <p:nvSpPr>
              <p:cNvPr id="30" name="Text Box 36"/>
              <p:cNvSpPr txBox="1">
                <a:spLocks noChangeArrowheads="1"/>
              </p:cNvSpPr>
              <p:nvPr/>
            </p:nvSpPr>
            <p:spPr bwMode="auto">
              <a:xfrm>
                <a:off x="9684" y="4930"/>
                <a:ext cx="59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6В</a:t>
                </a:r>
                <a:endPara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Oval 37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6" name="Line 38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Line 39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Line 40"/>
            <p:cNvSpPr>
              <a:spLocks noChangeShapeType="1"/>
            </p:cNvSpPr>
            <p:nvPr/>
          </p:nvSpPr>
          <p:spPr bwMode="auto">
            <a:xfrm>
              <a:off x="9385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Line 41"/>
            <p:cNvSpPr>
              <a:spLocks noChangeShapeType="1"/>
            </p:cNvSpPr>
            <p:nvPr/>
          </p:nvSpPr>
          <p:spPr bwMode="auto">
            <a:xfrm>
              <a:off x="10514" y="5134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285985" y="2385948"/>
            <a:ext cx="57150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1А</a:t>
            </a:r>
            <a:endParaRPr lang="ru-RU" sz="2000" strike="sngStrik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34"/>
          <p:cNvGrpSpPr>
            <a:grpSpLocks/>
          </p:cNvGrpSpPr>
          <p:nvPr/>
        </p:nvGrpSpPr>
        <p:grpSpPr bwMode="auto">
          <a:xfrm rot="10800000">
            <a:off x="1214414" y="2937308"/>
            <a:ext cx="905640" cy="843265"/>
            <a:chOff x="9385" y="4917"/>
            <a:chExt cx="1129" cy="759"/>
          </a:xfrm>
        </p:grpSpPr>
        <p:grpSp>
          <p:nvGrpSpPr>
            <p:cNvPr id="10" name="Group 35"/>
            <p:cNvGrpSpPr>
              <a:grpSpLocks/>
            </p:cNvGrpSpPr>
            <p:nvPr/>
          </p:nvGrpSpPr>
          <p:grpSpPr bwMode="auto">
            <a:xfrm>
              <a:off x="9684" y="4917"/>
              <a:ext cx="599" cy="543"/>
              <a:chOff x="9684" y="4917"/>
              <a:chExt cx="599" cy="543"/>
            </a:xfrm>
          </p:grpSpPr>
          <p:sp>
            <p:nvSpPr>
              <p:cNvPr id="50" name="Text Box 36"/>
              <p:cNvSpPr txBox="1">
                <a:spLocks noChangeArrowheads="1"/>
              </p:cNvSpPr>
              <p:nvPr/>
            </p:nvSpPr>
            <p:spPr bwMode="auto">
              <a:xfrm>
                <a:off x="9684" y="4930"/>
                <a:ext cx="59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Oval 37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6" name="Line 38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Line 39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Line 40"/>
            <p:cNvSpPr>
              <a:spLocks noChangeShapeType="1"/>
            </p:cNvSpPr>
            <p:nvPr/>
          </p:nvSpPr>
          <p:spPr bwMode="auto">
            <a:xfrm>
              <a:off x="9385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Line 41"/>
            <p:cNvSpPr>
              <a:spLocks noChangeShapeType="1"/>
            </p:cNvSpPr>
            <p:nvPr/>
          </p:nvSpPr>
          <p:spPr bwMode="auto">
            <a:xfrm>
              <a:off x="10514" y="5134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428728" y="3429000"/>
            <a:ext cx="571504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2В</a:t>
            </a:r>
            <a:endParaRPr lang="ru-RU" sz="2000" strike="sngStrike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7158" y="3286124"/>
            <a:ext cx="642942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10В</a:t>
            </a:r>
            <a:endParaRPr lang="ru-RU" sz="2000" strike="sngStrike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667182" y="5953470"/>
            <a:ext cx="714380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3,5В</a:t>
            </a:r>
            <a:endParaRPr lang="ru-RU" sz="2000" strike="sngStrike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1071538" y="4714884"/>
            <a:ext cx="905640" cy="843265"/>
            <a:chOff x="9385" y="4917"/>
            <a:chExt cx="1129" cy="759"/>
          </a:xfrm>
        </p:grpSpPr>
        <p:grpSp>
          <p:nvGrpSpPr>
            <p:cNvPr id="12" name="Group 35"/>
            <p:cNvGrpSpPr>
              <a:grpSpLocks/>
            </p:cNvGrpSpPr>
            <p:nvPr/>
          </p:nvGrpSpPr>
          <p:grpSpPr bwMode="auto">
            <a:xfrm>
              <a:off x="9642" y="4917"/>
              <a:ext cx="720" cy="335"/>
              <a:chOff x="9642" y="4917"/>
              <a:chExt cx="720" cy="335"/>
            </a:xfrm>
          </p:grpSpPr>
          <p:sp>
            <p:nvSpPr>
              <p:cNvPr id="62" name="Oval 37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1" name="Text Box 36"/>
              <p:cNvSpPr txBox="1">
                <a:spLocks noChangeArrowheads="1"/>
              </p:cNvSpPr>
              <p:nvPr/>
            </p:nvSpPr>
            <p:spPr bwMode="auto">
              <a:xfrm>
                <a:off x="9642" y="4944"/>
                <a:ext cx="720" cy="308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1,5В</a:t>
                </a:r>
                <a:endPara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7" name="Line 38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Line 39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Line 40"/>
            <p:cNvSpPr>
              <a:spLocks noChangeShapeType="1"/>
            </p:cNvSpPr>
            <p:nvPr/>
          </p:nvSpPr>
          <p:spPr bwMode="auto">
            <a:xfrm>
              <a:off x="9385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Line 41"/>
            <p:cNvSpPr>
              <a:spLocks noChangeShapeType="1"/>
            </p:cNvSpPr>
            <p:nvPr/>
          </p:nvSpPr>
          <p:spPr bwMode="auto">
            <a:xfrm>
              <a:off x="10514" y="5134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2071670" y="4699118"/>
            <a:ext cx="905640" cy="843265"/>
            <a:chOff x="9385" y="4917"/>
            <a:chExt cx="1129" cy="759"/>
          </a:xfrm>
        </p:grpSpPr>
        <p:grpSp>
          <p:nvGrpSpPr>
            <p:cNvPr id="14" name="Group 35"/>
            <p:cNvGrpSpPr>
              <a:grpSpLocks/>
            </p:cNvGrpSpPr>
            <p:nvPr/>
          </p:nvGrpSpPr>
          <p:grpSpPr bwMode="auto">
            <a:xfrm>
              <a:off x="9684" y="4917"/>
              <a:ext cx="599" cy="543"/>
              <a:chOff x="9684" y="4917"/>
              <a:chExt cx="599" cy="543"/>
            </a:xfrm>
          </p:grpSpPr>
          <p:sp>
            <p:nvSpPr>
              <p:cNvPr id="69" name="Text Box 36"/>
              <p:cNvSpPr txBox="1">
                <a:spLocks noChangeArrowheads="1"/>
              </p:cNvSpPr>
              <p:nvPr/>
            </p:nvSpPr>
            <p:spPr bwMode="auto">
              <a:xfrm>
                <a:off x="9684" y="4930"/>
                <a:ext cx="599" cy="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ru-RU" sz="16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В</a:t>
                </a:r>
                <a:endPara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Oval 37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127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5" name="Line 38"/>
            <p:cNvSpPr>
              <a:spLocks noChangeShapeType="1"/>
            </p:cNvSpPr>
            <p:nvPr/>
          </p:nvSpPr>
          <p:spPr bwMode="auto">
            <a:xfrm>
              <a:off x="10127" y="5092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Line 39"/>
            <p:cNvSpPr>
              <a:spLocks noChangeShapeType="1"/>
            </p:cNvSpPr>
            <p:nvPr/>
          </p:nvSpPr>
          <p:spPr bwMode="auto">
            <a:xfrm>
              <a:off x="9390" y="5093"/>
              <a:ext cx="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Line 40"/>
            <p:cNvSpPr>
              <a:spLocks noChangeShapeType="1"/>
            </p:cNvSpPr>
            <p:nvPr/>
          </p:nvSpPr>
          <p:spPr bwMode="auto">
            <a:xfrm>
              <a:off x="9385" y="5091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Line 41"/>
            <p:cNvSpPr>
              <a:spLocks noChangeShapeType="1"/>
            </p:cNvSpPr>
            <p:nvPr/>
          </p:nvSpPr>
          <p:spPr bwMode="auto">
            <a:xfrm>
              <a:off x="10514" y="5134"/>
              <a:ext cx="0" cy="5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7500958" y="3413234"/>
            <a:ext cx="57150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2А</a:t>
            </a:r>
            <a:endParaRPr lang="ru-RU" sz="2000" strike="sngStrik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286776" y="3357562"/>
            <a:ext cx="857224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000" strike="sngStrik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929454" y="6457890"/>
            <a:ext cx="221454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13-2,3,4,5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Стр.24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2000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3" grpId="0"/>
      <p:bldP spid="18454" grpId="0"/>
      <p:bldP spid="18456" grpId="0"/>
      <p:bldP spid="18460" grpId="0"/>
      <p:bldP spid="23" grpId="0" animBg="1"/>
      <p:bldP spid="43" grpId="0" animBg="1"/>
      <p:bldP spid="52" grpId="0" animBg="1"/>
      <p:bldP spid="53" grpId="0" animBg="1"/>
      <p:bldP spid="54" grpId="0" animBg="1"/>
      <p:bldP spid="71" grpId="0" animBg="1"/>
      <p:bldP spid="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Прямая со стрелкой 47"/>
          <p:cNvCxnSpPr/>
          <p:nvPr/>
        </p:nvCxnSpPr>
        <p:spPr>
          <a:xfrm>
            <a:off x="0" y="1357298"/>
            <a:ext cx="642942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1121697" y="1398347"/>
            <a:ext cx="3144047" cy="673331"/>
            <a:chOff x="5458" y="3716"/>
            <a:chExt cx="2903" cy="522"/>
          </a:xfrm>
        </p:grpSpPr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6294" y="3716"/>
              <a:ext cx="2067" cy="522"/>
              <a:chOff x="1778" y="3539"/>
              <a:chExt cx="1622" cy="371"/>
            </a:xfrm>
          </p:grpSpPr>
          <p:grpSp>
            <p:nvGrpSpPr>
              <p:cNvPr id="4" name="Group 30"/>
              <p:cNvGrpSpPr>
                <a:grpSpLocks/>
              </p:cNvGrpSpPr>
              <p:nvPr/>
            </p:nvGrpSpPr>
            <p:grpSpPr bwMode="auto">
              <a:xfrm>
                <a:off x="1778" y="3539"/>
                <a:ext cx="465" cy="371"/>
                <a:chOff x="9730" y="4873"/>
                <a:chExt cx="599" cy="530"/>
              </a:xfrm>
            </p:grpSpPr>
            <p:sp>
              <p:nvSpPr>
                <p:cNvPr id="19487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9730" y="4873"/>
                  <a:ext cx="599" cy="530"/>
                </a:xfrm>
                <a:prstGeom prst="rect">
                  <a:avLst/>
                </a:prstGeom>
                <a:noFill/>
                <a:ln w="2857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44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488" name="Oval 32"/>
                <p:cNvSpPr>
                  <a:spLocks noChangeArrowheads="1"/>
                </p:cNvSpPr>
                <p:nvPr/>
              </p:nvSpPr>
              <p:spPr bwMode="auto">
                <a:xfrm>
                  <a:off x="9775" y="4917"/>
                  <a:ext cx="401" cy="334"/>
                </a:xfrm>
                <a:prstGeom prst="ellips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9489" name="Line 33"/>
              <p:cNvSpPr>
                <a:spLocks noChangeShapeType="1"/>
              </p:cNvSpPr>
              <p:nvPr/>
            </p:nvSpPr>
            <p:spPr bwMode="auto">
              <a:xfrm>
                <a:off x="2122" y="3681"/>
                <a:ext cx="1278" cy="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9492" name="Line 36"/>
            <p:cNvSpPr>
              <a:spLocks noChangeShapeType="1"/>
            </p:cNvSpPr>
            <p:nvPr/>
          </p:nvSpPr>
          <p:spPr bwMode="auto">
            <a:xfrm>
              <a:off x="5458" y="3915"/>
              <a:ext cx="864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49" name="Прямая со стрелкой 48"/>
          <p:cNvCxnSpPr/>
          <p:nvPr/>
        </p:nvCxnSpPr>
        <p:spPr>
          <a:xfrm rot="5400000" flipH="1" flipV="1">
            <a:off x="785786" y="1214422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5400000" flipH="1" flipV="1">
            <a:off x="785786" y="1999446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1714480" y="714356"/>
            <a:ext cx="121444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5400000" flipH="1" flipV="1">
            <a:off x="4072728" y="1295699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5400000" flipH="1" flipV="1">
            <a:off x="4072728" y="1928008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1785918" y="2357430"/>
            <a:ext cx="121444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02" name="Rectangle 46"/>
          <p:cNvSpPr>
            <a:spLocks noChangeArrowheads="1"/>
          </p:cNvSpPr>
          <p:nvPr/>
        </p:nvSpPr>
        <p:spPr bwMode="auto">
          <a:xfrm>
            <a:off x="7341518" y="0"/>
            <a:ext cx="1516762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en-US" sz="2800" b="1" i="0" strike="noStrike" cap="none" normalizeH="0" baseline="-3000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50В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0" y="0"/>
            <a:ext cx="3348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смешенное соединение</a:t>
            </a:r>
            <a:endParaRPr lang="ru-RU" sz="2400" dirty="0"/>
          </a:p>
        </p:txBody>
      </p:sp>
      <p:sp>
        <p:nvSpPr>
          <p:cNvPr id="64" name="Rectangle 46"/>
          <p:cNvSpPr>
            <a:spLocks noChangeArrowheads="1"/>
          </p:cNvSpPr>
          <p:nvPr/>
        </p:nvSpPr>
        <p:spPr bwMode="auto">
          <a:xfrm>
            <a:off x="71406" y="3357562"/>
            <a:ext cx="1593706" cy="58477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en-US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10А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5" name="Группа 156"/>
          <p:cNvGrpSpPr/>
          <p:nvPr/>
        </p:nvGrpSpPr>
        <p:grpSpPr>
          <a:xfrm>
            <a:off x="71406" y="3857628"/>
            <a:ext cx="3357586" cy="1018405"/>
            <a:chOff x="285909" y="5214950"/>
            <a:chExt cx="3357586" cy="1018405"/>
          </a:xfrm>
        </p:grpSpPr>
        <p:sp>
          <p:nvSpPr>
            <p:cNvPr id="68" name="Line 6"/>
            <p:cNvSpPr>
              <a:spLocks noChangeShapeType="1"/>
            </p:cNvSpPr>
            <p:nvPr/>
          </p:nvSpPr>
          <p:spPr bwMode="auto">
            <a:xfrm flipH="1">
              <a:off x="428784" y="569890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Line 6"/>
            <p:cNvSpPr>
              <a:spLocks noChangeShapeType="1"/>
            </p:cNvSpPr>
            <p:nvPr/>
          </p:nvSpPr>
          <p:spPr bwMode="auto">
            <a:xfrm flipH="1">
              <a:off x="1428728" y="571501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4" name="Line 6"/>
            <p:cNvSpPr>
              <a:spLocks noChangeShapeType="1"/>
            </p:cNvSpPr>
            <p:nvPr/>
          </p:nvSpPr>
          <p:spPr bwMode="auto">
            <a:xfrm flipH="1">
              <a:off x="2637542" y="5690757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" name="Группа 140"/>
            <p:cNvGrpSpPr/>
            <p:nvPr/>
          </p:nvGrpSpPr>
          <p:grpSpPr>
            <a:xfrm>
              <a:off x="285909" y="5214950"/>
              <a:ext cx="3357586" cy="1018405"/>
              <a:chOff x="278269" y="4125107"/>
              <a:chExt cx="3357586" cy="1018405"/>
            </a:xfrm>
          </p:grpSpPr>
          <p:sp>
            <p:nvSpPr>
              <p:cNvPr id="69" name="Rectangle 1"/>
              <p:cNvSpPr>
                <a:spLocks noChangeArrowheads="1"/>
              </p:cNvSpPr>
              <p:nvPr/>
            </p:nvSpPr>
            <p:spPr bwMode="auto">
              <a:xfrm>
                <a:off x="1060905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73" name="Rectangle 1"/>
              <p:cNvSpPr>
                <a:spLocks noChangeArrowheads="1"/>
              </p:cNvSpPr>
              <p:nvPr/>
            </p:nvSpPr>
            <p:spPr bwMode="auto">
              <a:xfrm>
                <a:off x="2071670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7" name="Группа 139"/>
              <p:cNvGrpSpPr/>
              <p:nvPr/>
            </p:nvGrpSpPr>
            <p:grpSpPr>
              <a:xfrm>
                <a:off x="278269" y="4125107"/>
                <a:ext cx="3357586" cy="1018405"/>
                <a:chOff x="278269" y="4125107"/>
                <a:chExt cx="3357586" cy="1018405"/>
              </a:xfrm>
            </p:grpSpPr>
            <p:sp>
              <p:nvSpPr>
                <p:cNvPr id="6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92394" y="4125107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8269" y="4572008"/>
                  <a:ext cx="87069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АВ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52987" y="4154013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206963" y="4566022"/>
                  <a:ext cx="1357321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sz="20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en-US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421409" y="4572008"/>
                  <a:ext cx="1214446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en-US" sz="2800" b="1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ru-RU" sz="1600" b="1" smtClean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r>
                    <a:rPr kumimoji="0" lang="ru-RU" sz="2800" b="1" i="0" u="none" strike="noStrike" cap="none" normalizeH="0" baseline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r>
                    <a:rPr lang="en-US" sz="2800" b="1" dirty="0" smtClean="0"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en-US" sz="2000" b="1" dirty="0" smtClean="0"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719224" y="4143380"/>
                  <a:ext cx="42862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4887070" y="928670"/>
            <a:ext cx="1740377" cy="673331"/>
            <a:chOff x="1143" y="3539"/>
            <a:chExt cx="1256" cy="371"/>
          </a:xfrm>
        </p:grpSpPr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1778" y="3539"/>
              <a:ext cx="465" cy="371"/>
              <a:chOff x="9730" y="4873"/>
              <a:chExt cx="599" cy="530"/>
            </a:xfrm>
          </p:grpSpPr>
          <p:sp>
            <p:nvSpPr>
              <p:cNvPr id="114" name="Text Box 31"/>
              <p:cNvSpPr txBox="1">
                <a:spLocks noChangeArrowheads="1"/>
              </p:cNvSpPr>
              <p:nvPr/>
            </p:nvSpPr>
            <p:spPr bwMode="auto">
              <a:xfrm>
                <a:off x="9730" y="4873"/>
                <a:ext cx="599" cy="53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D4D1B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5" name="Oval 32"/>
              <p:cNvSpPr>
                <a:spLocks noChangeArrowheads="1"/>
              </p:cNvSpPr>
              <p:nvPr/>
            </p:nvSpPr>
            <p:spPr bwMode="auto">
              <a:xfrm>
                <a:off x="9779" y="4917"/>
                <a:ext cx="346" cy="334"/>
              </a:xfrm>
              <a:prstGeom prst="ellipse">
                <a:avLst/>
              </a:prstGeom>
              <a:noFill/>
              <a:ln w="2857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2D4D1B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12" name="Line 33"/>
            <p:cNvSpPr>
              <a:spLocks noChangeShapeType="1"/>
            </p:cNvSpPr>
            <p:nvPr/>
          </p:nvSpPr>
          <p:spPr bwMode="auto">
            <a:xfrm>
              <a:off x="2087" y="3683"/>
              <a:ext cx="312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D4D1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" name="Line 34"/>
            <p:cNvSpPr>
              <a:spLocks noChangeShapeType="1"/>
            </p:cNvSpPr>
            <p:nvPr/>
          </p:nvSpPr>
          <p:spPr bwMode="auto">
            <a:xfrm>
              <a:off x="1143" y="3683"/>
              <a:ext cx="650" cy="0"/>
            </a:xfrm>
            <a:prstGeom prst="line">
              <a:avLst/>
            </a:prstGeom>
            <a:noFill/>
            <a:ln w="28575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2D4D1B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2" name="Text Box 13"/>
          <p:cNvSpPr txBox="1">
            <a:spLocks noChangeArrowheads="1"/>
          </p:cNvSpPr>
          <p:nvPr/>
        </p:nvSpPr>
        <p:spPr bwMode="auto">
          <a:xfrm>
            <a:off x="1142976" y="1285860"/>
            <a:ext cx="500065" cy="3571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Text Box 13"/>
          <p:cNvSpPr txBox="1">
            <a:spLocks noChangeArrowheads="1"/>
          </p:cNvSpPr>
          <p:nvPr/>
        </p:nvSpPr>
        <p:spPr bwMode="auto">
          <a:xfrm>
            <a:off x="3786182" y="1285860"/>
            <a:ext cx="500065" cy="3571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4" name="Прямая со стрелкой 143"/>
          <p:cNvCxnSpPr/>
          <p:nvPr/>
        </p:nvCxnSpPr>
        <p:spPr>
          <a:xfrm rot="5400000" flipH="1" flipV="1">
            <a:off x="4501356" y="1285066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/>
          <p:nvPr/>
        </p:nvCxnSpPr>
        <p:spPr>
          <a:xfrm rot="5400000" flipH="1" flipV="1">
            <a:off x="4470862" y="1999446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 стрелкой 147"/>
          <p:cNvCxnSpPr/>
          <p:nvPr/>
        </p:nvCxnSpPr>
        <p:spPr>
          <a:xfrm>
            <a:off x="5500694" y="571480"/>
            <a:ext cx="648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 стрелкой 148"/>
          <p:cNvCxnSpPr/>
          <p:nvPr/>
        </p:nvCxnSpPr>
        <p:spPr>
          <a:xfrm>
            <a:off x="5500694" y="1472878"/>
            <a:ext cx="648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/>
          <p:cNvCxnSpPr/>
          <p:nvPr/>
        </p:nvCxnSpPr>
        <p:spPr>
          <a:xfrm>
            <a:off x="5572132" y="2214554"/>
            <a:ext cx="648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 стрелкой 150"/>
          <p:cNvCxnSpPr/>
          <p:nvPr/>
        </p:nvCxnSpPr>
        <p:spPr>
          <a:xfrm>
            <a:off x="5509284" y="2799706"/>
            <a:ext cx="6480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 стрелкой 151"/>
          <p:cNvCxnSpPr/>
          <p:nvPr/>
        </p:nvCxnSpPr>
        <p:spPr>
          <a:xfrm rot="5400000" flipH="1" flipV="1">
            <a:off x="6501620" y="1285066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 стрелкой 152"/>
          <p:cNvCxnSpPr/>
          <p:nvPr/>
        </p:nvCxnSpPr>
        <p:spPr>
          <a:xfrm rot="5400000" flipH="1" flipV="1">
            <a:off x="6518466" y="1996248"/>
            <a:ext cx="570710" cy="7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 Box 13"/>
          <p:cNvSpPr txBox="1">
            <a:spLocks noChangeArrowheads="1"/>
          </p:cNvSpPr>
          <p:nvPr/>
        </p:nvSpPr>
        <p:spPr bwMode="auto">
          <a:xfrm>
            <a:off x="4929190" y="1285860"/>
            <a:ext cx="500065" cy="3571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Text Box 13"/>
          <p:cNvSpPr txBox="1">
            <a:spLocks noChangeArrowheads="1"/>
          </p:cNvSpPr>
          <p:nvPr/>
        </p:nvSpPr>
        <p:spPr bwMode="auto">
          <a:xfrm>
            <a:off x="6143636" y="1643050"/>
            <a:ext cx="500065" cy="3571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6" name="Прямая со стрелкой 155"/>
          <p:cNvCxnSpPr/>
          <p:nvPr/>
        </p:nvCxnSpPr>
        <p:spPr>
          <a:xfrm>
            <a:off x="7072330" y="1857364"/>
            <a:ext cx="121444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157"/>
          <p:cNvGrpSpPr/>
          <p:nvPr/>
        </p:nvGrpSpPr>
        <p:grpSpPr>
          <a:xfrm>
            <a:off x="-32" y="4643446"/>
            <a:ext cx="3071834" cy="1000132"/>
            <a:chOff x="285909" y="5214950"/>
            <a:chExt cx="2928958" cy="1018405"/>
          </a:xfrm>
        </p:grpSpPr>
        <p:sp>
          <p:nvSpPr>
            <p:cNvPr id="159" name="Line 6"/>
            <p:cNvSpPr>
              <a:spLocks noChangeShapeType="1"/>
            </p:cNvSpPr>
            <p:nvPr/>
          </p:nvSpPr>
          <p:spPr bwMode="auto">
            <a:xfrm flipH="1">
              <a:off x="428784" y="569890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0" name="Line 6"/>
            <p:cNvSpPr>
              <a:spLocks noChangeShapeType="1"/>
            </p:cNvSpPr>
            <p:nvPr/>
          </p:nvSpPr>
          <p:spPr bwMode="auto">
            <a:xfrm flipH="1">
              <a:off x="1428728" y="5715016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1" name="Line 6"/>
            <p:cNvSpPr>
              <a:spLocks noChangeShapeType="1"/>
            </p:cNvSpPr>
            <p:nvPr/>
          </p:nvSpPr>
          <p:spPr bwMode="auto">
            <a:xfrm flipH="1">
              <a:off x="2637542" y="5690757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" name="Группа 161"/>
            <p:cNvGrpSpPr/>
            <p:nvPr/>
          </p:nvGrpSpPr>
          <p:grpSpPr>
            <a:xfrm>
              <a:off x="285909" y="5214950"/>
              <a:ext cx="2869583" cy="1018405"/>
              <a:chOff x="278269" y="4125107"/>
              <a:chExt cx="2869583" cy="1018405"/>
            </a:xfrm>
          </p:grpSpPr>
          <p:sp>
            <p:nvSpPr>
              <p:cNvPr id="163" name="Rectangle 1"/>
              <p:cNvSpPr>
                <a:spLocks noChangeArrowheads="1"/>
              </p:cNvSpPr>
              <p:nvPr/>
            </p:nvSpPr>
            <p:spPr bwMode="auto">
              <a:xfrm>
                <a:off x="1060905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64" name="Rectangle 1"/>
              <p:cNvSpPr>
                <a:spLocks noChangeArrowheads="1"/>
              </p:cNvSpPr>
              <p:nvPr/>
            </p:nvSpPr>
            <p:spPr bwMode="auto">
              <a:xfrm>
                <a:off x="2071670" y="4357694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12" name="Группа 164"/>
              <p:cNvGrpSpPr/>
              <p:nvPr/>
            </p:nvGrpSpPr>
            <p:grpSpPr>
              <a:xfrm>
                <a:off x="278269" y="4125107"/>
                <a:ext cx="2869583" cy="1018405"/>
                <a:chOff x="278269" y="4125107"/>
                <a:chExt cx="2869583" cy="1018405"/>
              </a:xfrm>
            </p:grpSpPr>
            <p:sp>
              <p:nvSpPr>
                <p:cNvPr id="16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92394" y="4125107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7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8269" y="4572008"/>
                  <a:ext cx="870694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АВ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452987" y="4154013"/>
                  <a:ext cx="642942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421277" y="4553735"/>
                  <a:ext cx="500066" cy="4286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707161" y="4572008"/>
                  <a:ext cx="428628" cy="4817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ru-RU" sz="2800" b="1" dirty="0" smtClean="0">
                      <a:latin typeface="Times New Roman" pitchFamily="18" charset="0"/>
                      <a:cs typeface="Times New Roman" pitchFamily="18" charset="0"/>
                    </a:rPr>
                    <a:t>6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71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2719224" y="4143380"/>
                  <a:ext cx="42862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172" name="Text Box 11"/>
          <p:cNvSpPr txBox="1">
            <a:spLocks noChangeArrowheads="1"/>
          </p:cNvSpPr>
          <p:nvPr/>
        </p:nvSpPr>
        <p:spPr bwMode="auto">
          <a:xfrm>
            <a:off x="142844" y="5643578"/>
            <a:ext cx="101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" name="Text Box 11"/>
          <p:cNvSpPr txBox="1">
            <a:spLocks noChangeArrowheads="1"/>
          </p:cNvSpPr>
          <p:nvPr/>
        </p:nvSpPr>
        <p:spPr bwMode="auto">
          <a:xfrm>
            <a:off x="1000100" y="5674072"/>
            <a:ext cx="1013570" cy="57150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2,4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grpSp>
        <p:nvGrpSpPr>
          <p:cNvPr id="13" name="Группа 182"/>
          <p:cNvGrpSpPr/>
          <p:nvPr/>
        </p:nvGrpSpPr>
        <p:grpSpPr>
          <a:xfrm>
            <a:off x="1643042" y="3429000"/>
            <a:ext cx="4599661" cy="535491"/>
            <a:chOff x="3901429" y="3465013"/>
            <a:chExt cx="4599661" cy="535491"/>
          </a:xfrm>
        </p:grpSpPr>
        <p:grpSp>
          <p:nvGrpSpPr>
            <p:cNvPr id="14" name="Группа 179"/>
            <p:cNvGrpSpPr/>
            <p:nvPr/>
          </p:nvGrpSpPr>
          <p:grpSpPr>
            <a:xfrm>
              <a:off x="3901429" y="3465013"/>
              <a:ext cx="4599661" cy="535491"/>
              <a:chOff x="3901429" y="3465013"/>
              <a:chExt cx="2527867" cy="249739"/>
            </a:xfrm>
          </p:grpSpPr>
          <p:sp>
            <p:nvSpPr>
              <p:cNvPr id="175" name="Line 22"/>
              <p:cNvSpPr>
                <a:spLocks noChangeShapeType="1"/>
              </p:cNvSpPr>
              <p:nvPr/>
            </p:nvSpPr>
            <p:spPr bwMode="auto">
              <a:xfrm flipH="1">
                <a:off x="3901429" y="3581065"/>
                <a:ext cx="248789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6" name="Rectangle 24"/>
              <p:cNvSpPr>
                <a:spLocks noChangeArrowheads="1"/>
              </p:cNvSpPr>
              <p:nvPr/>
            </p:nvSpPr>
            <p:spPr bwMode="auto">
              <a:xfrm>
                <a:off x="4149099" y="3477409"/>
                <a:ext cx="698559" cy="237343"/>
              </a:xfrm>
              <a:prstGeom prst="rect">
                <a:avLst/>
              </a:prstGeom>
              <a:solidFill>
                <a:srgbClr val="365D2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7" name="Line 26"/>
              <p:cNvSpPr>
                <a:spLocks noChangeShapeType="1"/>
              </p:cNvSpPr>
              <p:nvPr/>
            </p:nvSpPr>
            <p:spPr bwMode="auto">
              <a:xfrm rot="21540000" flipH="1" flipV="1">
                <a:off x="4862820" y="3594790"/>
                <a:ext cx="423468" cy="1418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8" name="Rectangle 24"/>
              <p:cNvSpPr>
                <a:spLocks noChangeArrowheads="1"/>
              </p:cNvSpPr>
              <p:nvPr/>
            </p:nvSpPr>
            <p:spPr bwMode="auto">
              <a:xfrm>
                <a:off x="5292107" y="3465013"/>
                <a:ext cx="698559" cy="237343"/>
              </a:xfrm>
              <a:prstGeom prst="rect">
                <a:avLst/>
              </a:prstGeom>
              <a:solidFill>
                <a:srgbClr val="FFFF00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9" name="Line 26"/>
              <p:cNvSpPr>
                <a:spLocks noChangeShapeType="1"/>
              </p:cNvSpPr>
              <p:nvPr/>
            </p:nvSpPr>
            <p:spPr bwMode="auto">
              <a:xfrm rot="21540000" flipH="1" flipV="1">
                <a:off x="6005828" y="3582394"/>
                <a:ext cx="423468" cy="14189"/>
              </a:xfrm>
              <a:prstGeom prst="line">
                <a:avLst/>
              </a:prstGeom>
              <a:solidFill>
                <a:srgbClr val="FFFF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81" name="Text Box 13"/>
            <p:cNvSpPr txBox="1">
              <a:spLocks noChangeArrowheads="1"/>
            </p:cNvSpPr>
            <p:nvPr/>
          </p:nvSpPr>
          <p:spPr bwMode="auto">
            <a:xfrm>
              <a:off x="4302761" y="3536451"/>
              <a:ext cx="642942" cy="42862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АВ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2" name="Text Box 13"/>
            <p:cNvSpPr txBox="1">
              <a:spLocks noChangeArrowheads="1"/>
            </p:cNvSpPr>
            <p:nvPr/>
          </p:nvSpPr>
          <p:spPr bwMode="auto">
            <a:xfrm>
              <a:off x="6330321" y="3500438"/>
              <a:ext cx="642942" cy="42862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СД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4" name="Text Box 11"/>
          <p:cNvSpPr txBox="1">
            <a:spLocks noChangeArrowheads="1"/>
          </p:cNvSpPr>
          <p:nvPr/>
        </p:nvSpPr>
        <p:spPr bwMode="auto">
          <a:xfrm>
            <a:off x="1071538" y="5786454"/>
            <a:ext cx="928694" cy="35719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2,4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190" name="Rectangle 1"/>
          <p:cNvSpPr>
            <a:spLocks noChangeArrowheads="1"/>
          </p:cNvSpPr>
          <p:nvPr/>
        </p:nvSpPr>
        <p:spPr bwMode="auto">
          <a:xfrm>
            <a:off x="4854570" y="4233091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15" name="Группа 200"/>
          <p:cNvGrpSpPr/>
          <p:nvPr/>
        </p:nvGrpSpPr>
        <p:grpSpPr>
          <a:xfrm>
            <a:off x="4215020" y="4014152"/>
            <a:ext cx="870694" cy="1000132"/>
            <a:chOff x="4143372" y="4000504"/>
            <a:chExt cx="870694" cy="1000132"/>
          </a:xfrm>
        </p:grpSpPr>
        <p:sp>
          <p:nvSpPr>
            <p:cNvPr id="186" name="Line 6"/>
            <p:cNvSpPr>
              <a:spLocks noChangeShapeType="1"/>
            </p:cNvSpPr>
            <p:nvPr/>
          </p:nvSpPr>
          <p:spPr bwMode="auto">
            <a:xfrm flipH="1">
              <a:off x="4214809" y="448446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3" name="Text Box 10"/>
            <p:cNvSpPr txBox="1">
              <a:spLocks noChangeArrowheads="1"/>
            </p:cNvSpPr>
            <p:nvPr/>
          </p:nvSpPr>
          <p:spPr bwMode="auto">
            <a:xfrm>
              <a:off x="4286059" y="4000504"/>
              <a:ext cx="428817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" name="Text Box 11"/>
            <p:cNvSpPr txBox="1">
              <a:spLocks noChangeArrowheads="1"/>
            </p:cNvSpPr>
            <p:nvPr/>
          </p:nvSpPr>
          <p:spPr bwMode="auto">
            <a:xfrm>
              <a:off x="4143372" y="4429132"/>
              <a:ext cx="87069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СД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199"/>
          <p:cNvGrpSpPr/>
          <p:nvPr/>
        </p:nvGrpSpPr>
        <p:grpSpPr>
          <a:xfrm>
            <a:off x="5182282" y="3988217"/>
            <a:ext cx="994014" cy="1012419"/>
            <a:chOff x="5143504" y="4000504"/>
            <a:chExt cx="994014" cy="1012419"/>
          </a:xfrm>
        </p:grpSpPr>
        <p:sp>
          <p:nvSpPr>
            <p:cNvPr id="191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17" name="Группа 198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187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5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6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solidFill>
                      <a:schemeClr val="bg2">
                        <a:lumMod val="2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8" name="Группа 201"/>
          <p:cNvGrpSpPr/>
          <p:nvPr/>
        </p:nvGrpSpPr>
        <p:grpSpPr>
          <a:xfrm>
            <a:off x="6143636" y="4000504"/>
            <a:ext cx="994014" cy="1012419"/>
            <a:chOff x="5143504" y="4000504"/>
            <a:chExt cx="994014" cy="1012419"/>
          </a:xfrm>
        </p:grpSpPr>
        <p:sp>
          <p:nvSpPr>
            <p:cNvPr id="203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19" name="Группа 203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205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6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7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" name="Группа 207"/>
          <p:cNvGrpSpPr/>
          <p:nvPr/>
        </p:nvGrpSpPr>
        <p:grpSpPr>
          <a:xfrm>
            <a:off x="7000892" y="3983658"/>
            <a:ext cx="994014" cy="1012419"/>
            <a:chOff x="5143504" y="4000504"/>
            <a:chExt cx="994014" cy="1012419"/>
          </a:xfrm>
        </p:grpSpPr>
        <p:sp>
          <p:nvSpPr>
            <p:cNvPr id="209" name="Rectangle 1"/>
            <p:cNvSpPr>
              <a:spLocks noChangeArrowheads="1"/>
            </p:cNvSpPr>
            <p:nvPr/>
          </p:nvSpPr>
          <p:spPr bwMode="auto">
            <a:xfrm>
              <a:off x="5747668" y="4233091"/>
              <a:ext cx="3898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+</a:t>
              </a:r>
              <a:endPara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grpSp>
          <p:nvGrpSpPr>
            <p:cNvPr id="21" name="Группа 209"/>
            <p:cNvGrpSpPr/>
            <p:nvPr/>
          </p:nvGrpSpPr>
          <p:grpSpPr>
            <a:xfrm>
              <a:off x="5143504" y="4000504"/>
              <a:ext cx="785818" cy="1012419"/>
              <a:chOff x="5143504" y="4000504"/>
              <a:chExt cx="785818" cy="1012419"/>
            </a:xfrm>
          </p:grpSpPr>
          <p:sp>
            <p:nvSpPr>
              <p:cNvPr id="211" name="Line 6"/>
              <p:cNvSpPr>
                <a:spLocks noChangeShapeType="1"/>
              </p:cNvSpPr>
              <p:nvPr/>
            </p:nvSpPr>
            <p:spPr bwMode="auto">
              <a:xfrm flipH="1">
                <a:off x="5214753" y="450057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2" name="Text Box 10"/>
              <p:cNvSpPr txBox="1">
                <a:spLocks noChangeArrowheads="1"/>
              </p:cNvSpPr>
              <p:nvPr/>
            </p:nvSpPr>
            <p:spPr bwMode="auto">
              <a:xfrm>
                <a:off x="5246652" y="4000504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3" name="Text Box 11"/>
              <p:cNvSpPr txBox="1">
                <a:spLocks noChangeArrowheads="1"/>
              </p:cNvSpPr>
              <p:nvPr/>
            </p:nvSpPr>
            <p:spPr bwMode="auto">
              <a:xfrm>
                <a:off x="5143504" y="4441419"/>
                <a:ext cx="785818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rgbClr val="2D4D1B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000" b="1" dirty="0" smtClean="0">
                    <a:solidFill>
                      <a:srgbClr val="2D4D1B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2D4D1B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2" name="Группа 215"/>
          <p:cNvGrpSpPr/>
          <p:nvPr/>
        </p:nvGrpSpPr>
        <p:grpSpPr>
          <a:xfrm>
            <a:off x="7871796" y="3970010"/>
            <a:ext cx="785818" cy="1012419"/>
            <a:chOff x="5143504" y="4000504"/>
            <a:chExt cx="785818" cy="1012419"/>
          </a:xfrm>
        </p:grpSpPr>
        <p:sp>
          <p:nvSpPr>
            <p:cNvPr id="217" name="Line 6"/>
            <p:cNvSpPr>
              <a:spLocks noChangeShapeType="1"/>
            </p:cNvSpPr>
            <p:nvPr/>
          </p:nvSpPr>
          <p:spPr bwMode="auto">
            <a:xfrm flipH="1">
              <a:off x="5214753" y="4500570"/>
              <a:ext cx="577325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8" name="Text Box 10"/>
            <p:cNvSpPr txBox="1">
              <a:spLocks noChangeArrowheads="1"/>
            </p:cNvSpPr>
            <p:nvPr/>
          </p:nvSpPr>
          <p:spPr bwMode="auto">
            <a:xfrm>
              <a:off x="5246652" y="4000504"/>
              <a:ext cx="396918" cy="441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9" name="Text Box 11"/>
            <p:cNvSpPr txBox="1">
              <a:spLocks noChangeArrowheads="1"/>
            </p:cNvSpPr>
            <p:nvPr/>
          </p:nvSpPr>
          <p:spPr bwMode="auto">
            <a:xfrm>
              <a:off x="5143504" y="4441419"/>
              <a:ext cx="785818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000" b="1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245"/>
          <p:cNvGrpSpPr/>
          <p:nvPr/>
        </p:nvGrpSpPr>
        <p:grpSpPr>
          <a:xfrm>
            <a:off x="4214810" y="5027932"/>
            <a:ext cx="4359942" cy="1044274"/>
            <a:chOff x="4214810" y="5027932"/>
            <a:chExt cx="4359942" cy="1044274"/>
          </a:xfrm>
        </p:grpSpPr>
        <p:grpSp>
          <p:nvGrpSpPr>
            <p:cNvPr id="24" name="Группа 219"/>
            <p:cNvGrpSpPr/>
            <p:nvPr/>
          </p:nvGrpSpPr>
          <p:grpSpPr>
            <a:xfrm>
              <a:off x="4214810" y="5072074"/>
              <a:ext cx="870694" cy="1000132"/>
              <a:chOff x="4143372" y="4000504"/>
              <a:chExt cx="870694" cy="1000132"/>
            </a:xfrm>
          </p:grpSpPr>
          <p:sp>
            <p:nvSpPr>
              <p:cNvPr id="221" name="Line 6"/>
              <p:cNvSpPr>
                <a:spLocks noChangeShapeType="1"/>
              </p:cNvSpPr>
              <p:nvPr/>
            </p:nvSpPr>
            <p:spPr bwMode="auto">
              <a:xfrm flipH="1">
                <a:off x="4214809" y="4484460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2" name="Text Box 10"/>
              <p:cNvSpPr txBox="1">
                <a:spLocks noChangeArrowheads="1"/>
              </p:cNvSpPr>
              <p:nvPr/>
            </p:nvSpPr>
            <p:spPr bwMode="auto">
              <a:xfrm>
                <a:off x="4286059" y="4000504"/>
                <a:ext cx="428817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3" name="Text Box 11"/>
              <p:cNvSpPr txBox="1">
                <a:spLocks noChangeArrowheads="1"/>
              </p:cNvSpPr>
              <p:nvPr/>
            </p:nvSpPr>
            <p:spPr bwMode="auto">
              <a:xfrm>
                <a:off x="4143372" y="4429132"/>
                <a:ext cx="870694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СД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5" name="Группа 223"/>
            <p:cNvGrpSpPr/>
            <p:nvPr/>
          </p:nvGrpSpPr>
          <p:grpSpPr>
            <a:xfrm>
              <a:off x="5253321" y="5046139"/>
              <a:ext cx="922765" cy="1012419"/>
              <a:chOff x="5214753" y="4000504"/>
              <a:chExt cx="922765" cy="1012419"/>
            </a:xfrm>
          </p:grpSpPr>
          <p:sp>
            <p:nvSpPr>
              <p:cNvPr id="225" name="Rectangle 1"/>
              <p:cNvSpPr>
                <a:spLocks noChangeArrowheads="1"/>
              </p:cNvSpPr>
              <p:nvPr/>
            </p:nvSpPr>
            <p:spPr bwMode="auto">
              <a:xfrm>
                <a:off x="5747668" y="4233091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26" name="Группа 225"/>
              <p:cNvGrpSpPr/>
              <p:nvPr/>
            </p:nvGrpSpPr>
            <p:grpSpPr>
              <a:xfrm>
                <a:off x="5214753" y="4000504"/>
                <a:ext cx="577325" cy="1012419"/>
                <a:chOff x="5214753" y="4000504"/>
                <a:chExt cx="577325" cy="1012419"/>
              </a:xfrm>
            </p:grpSpPr>
            <p:sp>
              <p:nvSpPr>
                <p:cNvPr id="227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5214753" y="4500570"/>
                  <a:ext cx="577325" cy="0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5246652" y="4000504"/>
                  <a:ext cx="39691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2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319250" y="4441419"/>
                  <a:ext cx="390060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ru-RU" sz="2800" b="1" dirty="0" smtClean="0">
                      <a:solidFill>
                        <a:schemeClr val="bg2">
                          <a:lumMod val="2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27" name="Группа 229"/>
            <p:cNvGrpSpPr/>
            <p:nvPr/>
          </p:nvGrpSpPr>
          <p:grpSpPr>
            <a:xfrm>
              <a:off x="6214675" y="5058426"/>
              <a:ext cx="922765" cy="1012419"/>
              <a:chOff x="5214753" y="4000504"/>
              <a:chExt cx="922765" cy="1012419"/>
            </a:xfrm>
          </p:grpSpPr>
          <p:sp>
            <p:nvSpPr>
              <p:cNvPr id="231" name="Rectangle 1"/>
              <p:cNvSpPr>
                <a:spLocks noChangeArrowheads="1"/>
              </p:cNvSpPr>
              <p:nvPr/>
            </p:nvSpPr>
            <p:spPr bwMode="auto">
              <a:xfrm>
                <a:off x="5747668" y="4233091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28" name="Группа 231"/>
              <p:cNvGrpSpPr/>
              <p:nvPr/>
            </p:nvGrpSpPr>
            <p:grpSpPr>
              <a:xfrm>
                <a:off x="5214753" y="4000504"/>
                <a:ext cx="577325" cy="1012419"/>
                <a:chOff x="5214753" y="4000504"/>
                <a:chExt cx="577325" cy="1012419"/>
              </a:xfrm>
            </p:grpSpPr>
            <p:sp>
              <p:nvSpPr>
                <p:cNvPr id="233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5214753" y="4500570"/>
                  <a:ext cx="577325" cy="0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5246652" y="4000504"/>
                  <a:ext cx="39691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3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286380" y="4441419"/>
                  <a:ext cx="500276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ru-RU" sz="2800" b="1" dirty="0" smtClean="0"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29" name="Группа 235"/>
            <p:cNvGrpSpPr/>
            <p:nvPr/>
          </p:nvGrpSpPr>
          <p:grpSpPr>
            <a:xfrm>
              <a:off x="7099227" y="5059787"/>
              <a:ext cx="922765" cy="1012419"/>
              <a:chOff x="5242049" y="4073303"/>
              <a:chExt cx="922765" cy="1012419"/>
            </a:xfrm>
          </p:grpSpPr>
          <p:sp>
            <p:nvSpPr>
              <p:cNvPr id="237" name="Rectangle 1"/>
              <p:cNvSpPr>
                <a:spLocks noChangeArrowheads="1"/>
              </p:cNvSpPr>
              <p:nvPr/>
            </p:nvSpPr>
            <p:spPr bwMode="auto">
              <a:xfrm>
                <a:off x="5774964" y="4287683"/>
                <a:ext cx="3898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+</a:t>
                </a:r>
                <a:endParaRPr kumimoji="0" lang="ru-RU" sz="2800" b="1" i="0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grpSp>
            <p:nvGrpSpPr>
              <p:cNvPr id="30" name="Группа 237"/>
              <p:cNvGrpSpPr/>
              <p:nvPr/>
            </p:nvGrpSpPr>
            <p:grpSpPr>
              <a:xfrm>
                <a:off x="5242049" y="4073303"/>
                <a:ext cx="577325" cy="1012419"/>
                <a:chOff x="5242049" y="4073303"/>
                <a:chExt cx="577325" cy="1012419"/>
              </a:xfrm>
            </p:grpSpPr>
            <p:sp>
              <p:nvSpPr>
                <p:cNvPr id="239" name="Line 6"/>
                <p:cNvSpPr>
                  <a:spLocks noChangeShapeType="1"/>
                </p:cNvSpPr>
                <p:nvPr/>
              </p:nvSpPr>
              <p:spPr bwMode="auto">
                <a:xfrm flipH="1">
                  <a:off x="5242049" y="4573369"/>
                  <a:ext cx="577325" cy="0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0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5273948" y="4073303"/>
                  <a:ext cx="396918" cy="4410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4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313676" y="4514218"/>
                  <a:ext cx="472980" cy="5715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>
                    <a:spcAft>
                      <a:spcPts val="1000"/>
                    </a:spcAft>
                  </a:pPr>
                  <a:r>
                    <a:rPr lang="ru-RU" sz="2800" b="1" dirty="0" smtClean="0">
                      <a:solidFill>
                        <a:srgbClr val="2D4D1B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rgbClr val="2D4D1B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grpSp>
          <p:nvGrpSpPr>
            <p:cNvPr id="31" name="Группа 241"/>
            <p:cNvGrpSpPr/>
            <p:nvPr/>
          </p:nvGrpSpPr>
          <p:grpSpPr>
            <a:xfrm>
              <a:off x="7997427" y="5027932"/>
              <a:ext cx="577325" cy="1012419"/>
              <a:chOff x="5282993" y="4041448"/>
              <a:chExt cx="577325" cy="1012419"/>
            </a:xfrm>
          </p:grpSpPr>
          <p:sp>
            <p:nvSpPr>
              <p:cNvPr id="243" name="Line 6"/>
              <p:cNvSpPr>
                <a:spLocks noChangeShapeType="1"/>
              </p:cNvSpPr>
              <p:nvPr/>
            </p:nvSpPr>
            <p:spPr bwMode="auto">
              <a:xfrm flipH="1">
                <a:off x="5282993" y="4541514"/>
                <a:ext cx="577325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4" name="Text Box 10"/>
              <p:cNvSpPr txBox="1">
                <a:spLocks noChangeArrowheads="1"/>
              </p:cNvSpPr>
              <p:nvPr/>
            </p:nvSpPr>
            <p:spPr bwMode="auto">
              <a:xfrm>
                <a:off x="5314892" y="4041448"/>
                <a:ext cx="396918" cy="4410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5" name="Text Box 11"/>
              <p:cNvSpPr txBox="1">
                <a:spLocks noChangeArrowheads="1"/>
              </p:cNvSpPr>
              <p:nvPr/>
            </p:nvSpPr>
            <p:spPr bwMode="auto">
              <a:xfrm>
                <a:off x="5354620" y="4482363"/>
                <a:ext cx="432036" cy="571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800" b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200" b="0" i="0" u="none" strike="noStrike" cap="none" normalizeH="0" baseline="0" dirty="0" smtClean="0">
                  <a:ln>
                    <a:noFill/>
                  </a:ln>
                  <a:solidFill>
                    <a:srgbClr val="0000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47" name="Rectangle 1"/>
          <p:cNvSpPr>
            <a:spLocks noChangeArrowheads="1"/>
          </p:cNvSpPr>
          <p:nvPr/>
        </p:nvSpPr>
        <p:spPr bwMode="auto">
          <a:xfrm>
            <a:off x="4857752" y="5286388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2800" b="1" i="0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48" name="Text Box 11"/>
          <p:cNvSpPr txBox="1">
            <a:spLocks noChangeArrowheads="1"/>
          </p:cNvSpPr>
          <p:nvPr/>
        </p:nvSpPr>
        <p:spPr bwMode="auto">
          <a:xfrm>
            <a:off x="4143372" y="5929330"/>
            <a:ext cx="101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СД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9" name="Text Box 11"/>
          <p:cNvSpPr txBox="1">
            <a:spLocks noChangeArrowheads="1"/>
          </p:cNvSpPr>
          <p:nvPr/>
        </p:nvSpPr>
        <p:spPr bwMode="auto">
          <a:xfrm>
            <a:off x="5000628" y="5959824"/>
            <a:ext cx="1013570" cy="57150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0,6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250" name="Text Box 11"/>
          <p:cNvSpPr txBox="1">
            <a:spLocks noChangeArrowheads="1"/>
          </p:cNvSpPr>
          <p:nvPr/>
        </p:nvSpPr>
        <p:spPr bwMode="auto">
          <a:xfrm>
            <a:off x="5143504" y="6143644"/>
            <a:ext cx="857256" cy="35719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0,6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251" name="Text Box 11"/>
          <p:cNvSpPr txBox="1">
            <a:spLocks noChangeArrowheads="1"/>
          </p:cNvSpPr>
          <p:nvPr/>
        </p:nvSpPr>
        <p:spPr bwMode="auto">
          <a:xfrm>
            <a:off x="7429520" y="3286124"/>
            <a:ext cx="101357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2" name="Text Box 11"/>
          <p:cNvSpPr txBox="1">
            <a:spLocks noChangeArrowheads="1"/>
          </p:cNvSpPr>
          <p:nvPr/>
        </p:nvSpPr>
        <p:spPr bwMode="auto">
          <a:xfrm>
            <a:off x="8171196" y="3357562"/>
            <a:ext cx="829960" cy="57150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Ом</a:t>
            </a:r>
          </a:p>
        </p:txBody>
      </p:sp>
      <p:sp>
        <p:nvSpPr>
          <p:cNvPr id="253" name="Text Box 11"/>
          <p:cNvSpPr txBox="1">
            <a:spLocks noChangeArrowheads="1"/>
          </p:cNvSpPr>
          <p:nvPr/>
        </p:nvSpPr>
        <p:spPr bwMode="auto">
          <a:xfrm>
            <a:off x="2357422" y="2857496"/>
            <a:ext cx="829960" cy="571504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24В</a:t>
            </a:r>
          </a:p>
        </p:txBody>
      </p:sp>
      <p:sp>
        <p:nvSpPr>
          <p:cNvPr id="254" name="Text Box 11"/>
          <p:cNvSpPr txBox="1">
            <a:spLocks noChangeArrowheads="1"/>
          </p:cNvSpPr>
          <p:nvPr/>
        </p:nvSpPr>
        <p:spPr bwMode="auto">
          <a:xfrm>
            <a:off x="2428860" y="2928934"/>
            <a:ext cx="785818" cy="42862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24В</a:t>
            </a:r>
          </a:p>
        </p:txBody>
      </p:sp>
      <p:sp>
        <p:nvSpPr>
          <p:cNvPr id="255" name="Text Box 11"/>
          <p:cNvSpPr txBox="1">
            <a:spLocks noChangeArrowheads="1"/>
          </p:cNvSpPr>
          <p:nvPr/>
        </p:nvSpPr>
        <p:spPr bwMode="auto">
          <a:xfrm>
            <a:off x="4500562" y="2928934"/>
            <a:ext cx="571504" cy="50006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" name="Text Box 11"/>
          <p:cNvSpPr txBox="1">
            <a:spLocks noChangeArrowheads="1"/>
          </p:cNvSpPr>
          <p:nvPr/>
        </p:nvSpPr>
        <p:spPr bwMode="auto">
          <a:xfrm>
            <a:off x="4572000" y="3000372"/>
            <a:ext cx="500066" cy="35719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3" name="Rectangle 46"/>
          <p:cNvSpPr>
            <a:spLocks noChangeArrowheads="1"/>
          </p:cNvSpPr>
          <p:nvPr/>
        </p:nvSpPr>
        <p:spPr bwMode="auto">
          <a:xfrm>
            <a:off x="8501091" y="1500174"/>
            <a:ext cx="571503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10А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32" name="Группа 138"/>
          <p:cNvGrpSpPr/>
          <p:nvPr/>
        </p:nvGrpSpPr>
        <p:grpSpPr>
          <a:xfrm>
            <a:off x="142844" y="428604"/>
            <a:ext cx="8458590" cy="2772434"/>
            <a:chOff x="142844" y="428604"/>
            <a:chExt cx="8458590" cy="2772434"/>
          </a:xfrm>
        </p:grpSpPr>
        <p:grpSp>
          <p:nvGrpSpPr>
            <p:cNvPr id="33" name="Группа 137"/>
            <p:cNvGrpSpPr/>
            <p:nvPr/>
          </p:nvGrpSpPr>
          <p:grpSpPr>
            <a:xfrm>
              <a:off x="142844" y="680694"/>
              <a:ext cx="8458590" cy="2462554"/>
              <a:chOff x="142844" y="680694"/>
              <a:chExt cx="8458590" cy="2462554"/>
            </a:xfrm>
          </p:grpSpPr>
          <p:sp>
            <p:nvSpPr>
              <p:cNvPr id="106" name="Line 37"/>
              <p:cNvSpPr>
                <a:spLocks noChangeShapeType="1"/>
              </p:cNvSpPr>
              <p:nvPr/>
            </p:nvSpPr>
            <p:spPr bwMode="auto">
              <a:xfrm flipH="1">
                <a:off x="6633069" y="785794"/>
                <a:ext cx="1083" cy="226800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34" name="Группа 136"/>
              <p:cNvGrpSpPr/>
              <p:nvPr/>
            </p:nvGrpSpPr>
            <p:grpSpPr>
              <a:xfrm>
                <a:off x="142844" y="680694"/>
                <a:ext cx="8458590" cy="2462554"/>
                <a:chOff x="142844" y="682457"/>
                <a:chExt cx="8458590" cy="2462554"/>
              </a:xfrm>
            </p:grpSpPr>
            <p:grpSp>
              <p:nvGrpSpPr>
                <p:cNvPr id="35" name="Group 4"/>
                <p:cNvGrpSpPr>
                  <a:grpSpLocks/>
                </p:cNvGrpSpPr>
                <p:nvPr/>
              </p:nvGrpSpPr>
              <p:grpSpPr bwMode="auto">
                <a:xfrm>
                  <a:off x="284906" y="1334707"/>
                  <a:ext cx="848035" cy="485038"/>
                  <a:chOff x="5010" y="7560"/>
                  <a:chExt cx="784" cy="439"/>
                </a:xfrm>
              </p:grpSpPr>
              <p:grpSp>
                <p:nvGrpSpPr>
                  <p:cNvPr id="36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5226" y="7560"/>
                    <a:ext cx="445" cy="439"/>
                    <a:chOff x="5226" y="7560"/>
                    <a:chExt cx="445" cy="439"/>
                  </a:xfrm>
                </p:grpSpPr>
                <p:sp>
                  <p:nvSpPr>
                    <p:cNvPr id="19462" name="Text Box 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226" y="7560"/>
                      <a:ext cx="445" cy="372"/>
                    </a:xfrm>
                    <a:prstGeom prst="rect">
                      <a:avLst/>
                    </a:prstGeom>
                    <a:noFill/>
                    <a:ln w="2857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9463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6" y="7664"/>
                      <a:ext cx="300" cy="335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19464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10" y="7834"/>
                    <a:ext cx="23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65" name="Line 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564" y="7834"/>
                    <a:ext cx="23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37" name="Group 11"/>
                <p:cNvGrpSpPr>
                  <a:grpSpLocks/>
                </p:cNvGrpSpPr>
                <p:nvPr/>
              </p:nvGrpSpPr>
              <p:grpSpPr bwMode="auto">
                <a:xfrm>
                  <a:off x="1132740" y="857228"/>
                  <a:ext cx="892423" cy="500506"/>
                  <a:chOff x="4980" y="7596"/>
                  <a:chExt cx="825" cy="453"/>
                </a:xfrm>
              </p:grpSpPr>
              <p:grpSp>
                <p:nvGrpSpPr>
                  <p:cNvPr id="38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5103" y="7596"/>
                    <a:ext cx="702" cy="453"/>
                    <a:chOff x="5103" y="7596"/>
                    <a:chExt cx="702" cy="453"/>
                  </a:xfrm>
                </p:grpSpPr>
                <p:sp>
                  <p:nvSpPr>
                    <p:cNvPr id="19469" name="Text Box 1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03" y="7596"/>
                      <a:ext cx="702" cy="453"/>
                    </a:xfrm>
                    <a:prstGeom prst="rect">
                      <a:avLst/>
                    </a:prstGeom>
                    <a:noFill/>
                    <a:ln w="2857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14A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14AC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9470" name="Oval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6" y="7664"/>
                      <a:ext cx="300" cy="335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19471" name="Line 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980" y="7824"/>
                    <a:ext cx="26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72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564" y="7834"/>
                    <a:ext cx="23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39" name="Group 17"/>
                <p:cNvGrpSpPr>
                  <a:grpSpLocks/>
                </p:cNvGrpSpPr>
                <p:nvPr/>
              </p:nvGrpSpPr>
              <p:grpSpPr bwMode="auto">
                <a:xfrm>
                  <a:off x="1142488" y="1912375"/>
                  <a:ext cx="870762" cy="801031"/>
                  <a:chOff x="5000" y="7596"/>
                  <a:chExt cx="805" cy="725"/>
                </a:xfrm>
              </p:grpSpPr>
              <p:grpSp>
                <p:nvGrpSpPr>
                  <p:cNvPr id="40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5103" y="7596"/>
                    <a:ext cx="702" cy="725"/>
                    <a:chOff x="5103" y="7596"/>
                    <a:chExt cx="702" cy="725"/>
                  </a:xfrm>
                </p:grpSpPr>
                <p:sp>
                  <p:nvSpPr>
                    <p:cNvPr id="19475" name="Text 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03" y="7596"/>
                      <a:ext cx="702" cy="725"/>
                    </a:xfrm>
                    <a:prstGeom prst="rect">
                      <a:avLst/>
                    </a:prstGeom>
                    <a:noFill/>
                    <a:ln w="2857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19476" name="Oval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56" y="7664"/>
                      <a:ext cx="300" cy="335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19477" name="Line 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000" y="7834"/>
                    <a:ext cx="23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78" name="Line 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564" y="7834"/>
                    <a:ext cx="23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41" name="Группа 79"/>
                <p:cNvGrpSpPr/>
                <p:nvPr/>
              </p:nvGrpSpPr>
              <p:grpSpPr>
                <a:xfrm>
                  <a:off x="2008918" y="979773"/>
                  <a:ext cx="1125276" cy="237343"/>
                  <a:chOff x="2008918" y="979773"/>
                  <a:chExt cx="1125276" cy="237343"/>
                </a:xfrm>
              </p:grpSpPr>
              <p:sp>
                <p:nvSpPr>
                  <p:cNvPr id="19466" name="Line 10"/>
                  <p:cNvSpPr>
                    <a:spLocks noChangeShapeType="1"/>
                  </p:cNvSpPr>
                  <p:nvPr/>
                </p:nvSpPr>
                <p:spPr bwMode="auto">
                  <a:xfrm rot="-120000" flipH="1" flipV="1">
                    <a:off x="2710726" y="1097154"/>
                    <a:ext cx="423468" cy="14189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79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008918" y="979773"/>
                    <a:ext cx="698559" cy="237343"/>
                  </a:xfrm>
                  <a:prstGeom prst="rect">
                    <a:avLst/>
                  </a:prstGeom>
                  <a:solidFill>
                    <a:srgbClr val="0033CC"/>
                  </a:solidFill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9481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6643702" y="1653683"/>
                  <a:ext cx="62383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42" name="Группа 83"/>
                <p:cNvGrpSpPr/>
                <p:nvPr/>
              </p:nvGrpSpPr>
              <p:grpSpPr>
                <a:xfrm>
                  <a:off x="2000232" y="2071678"/>
                  <a:ext cx="1137189" cy="237343"/>
                  <a:chOff x="2008918" y="2034916"/>
                  <a:chExt cx="1137189" cy="237343"/>
                </a:xfrm>
              </p:grpSpPr>
              <p:sp>
                <p:nvSpPr>
                  <p:cNvPr id="19480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2008918" y="2034916"/>
                    <a:ext cx="698559" cy="237343"/>
                  </a:xfrm>
                  <a:prstGeom prst="rect">
                    <a:avLst/>
                  </a:prstGeom>
                  <a:solidFill>
                    <a:srgbClr val="365D21"/>
                  </a:solidFill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82" name="Line 26"/>
                  <p:cNvSpPr>
                    <a:spLocks noChangeShapeType="1"/>
                  </p:cNvSpPr>
                  <p:nvPr/>
                </p:nvSpPr>
                <p:spPr bwMode="auto">
                  <a:xfrm rot="-60000" flipH="1" flipV="1">
                    <a:off x="2722639" y="2152297"/>
                    <a:ext cx="423468" cy="14189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43" name="Group 38"/>
                <p:cNvGrpSpPr>
                  <a:grpSpLocks/>
                </p:cNvGrpSpPr>
                <p:nvPr/>
              </p:nvGrpSpPr>
              <p:grpSpPr bwMode="auto">
                <a:xfrm>
                  <a:off x="142844" y="1419631"/>
                  <a:ext cx="199279" cy="356014"/>
                  <a:chOff x="3503" y="4378"/>
                  <a:chExt cx="184" cy="276"/>
                </a:xfrm>
              </p:grpSpPr>
              <p:sp>
                <p:nvSpPr>
                  <p:cNvPr id="19495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3525" y="4458"/>
                    <a:ext cx="141" cy="14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96" name="Line 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3" y="4378"/>
                    <a:ext cx="184" cy="27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44" name="Group 41"/>
                <p:cNvGrpSpPr>
                  <a:grpSpLocks/>
                </p:cNvGrpSpPr>
                <p:nvPr/>
              </p:nvGrpSpPr>
              <p:grpSpPr bwMode="auto">
                <a:xfrm>
                  <a:off x="8402155" y="1471268"/>
                  <a:ext cx="199279" cy="356014"/>
                  <a:chOff x="3503" y="4378"/>
                  <a:chExt cx="184" cy="276"/>
                </a:xfrm>
              </p:grpSpPr>
              <p:sp>
                <p:nvSpPr>
                  <p:cNvPr id="19498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3525" y="4458"/>
                    <a:ext cx="141" cy="141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499" name="Line 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3" y="4378"/>
                    <a:ext cx="184" cy="27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9500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1140321" y="1097154"/>
                  <a:ext cx="0" cy="107965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501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4264982" y="1071545"/>
                  <a:ext cx="0" cy="111600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45" name="Группа 80"/>
                <p:cNvGrpSpPr/>
                <p:nvPr/>
              </p:nvGrpSpPr>
              <p:grpSpPr>
                <a:xfrm>
                  <a:off x="3143240" y="971202"/>
                  <a:ext cx="1125276" cy="237343"/>
                  <a:chOff x="2008918" y="979773"/>
                  <a:chExt cx="1125276" cy="237343"/>
                </a:xfrm>
                <a:solidFill>
                  <a:schemeClr val="accent2"/>
                </a:solidFill>
              </p:grpSpPr>
              <p:sp>
                <p:nvSpPr>
                  <p:cNvPr id="82" name="Line 10"/>
                  <p:cNvSpPr>
                    <a:spLocks noChangeShapeType="1"/>
                  </p:cNvSpPr>
                  <p:nvPr/>
                </p:nvSpPr>
                <p:spPr bwMode="auto">
                  <a:xfrm rot="-120000" flipH="1" flipV="1">
                    <a:off x="2710726" y="1097154"/>
                    <a:ext cx="423468" cy="141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3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008918" y="979773"/>
                    <a:ext cx="698559" cy="237343"/>
                  </a:xfrm>
                  <a:prstGeom prst="rect">
                    <a:avLst/>
                  </a:prstGeom>
                  <a:grpFill/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46" name="Группа 84"/>
                <p:cNvGrpSpPr/>
                <p:nvPr/>
              </p:nvGrpSpPr>
              <p:grpSpPr>
                <a:xfrm>
                  <a:off x="3143240" y="2059282"/>
                  <a:ext cx="1137189" cy="237343"/>
                  <a:chOff x="2008918" y="2034916"/>
                  <a:chExt cx="1137189" cy="237343"/>
                </a:xfrm>
                <a:solidFill>
                  <a:srgbClr val="FFFF00"/>
                </a:solidFill>
              </p:grpSpPr>
              <p:sp>
                <p:nvSpPr>
                  <p:cNvPr id="86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2008918" y="2034916"/>
                    <a:ext cx="698559" cy="237343"/>
                  </a:xfrm>
                  <a:prstGeom prst="rect">
                    <a:avLst/>
                  </a:prstGeom>
                  <a:grpFill/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87" name="Line 26"/>
                  <p:cNvSpPr>
                    <a:spLocks noChangeShapeType="1"/>
                  </p:cNvSpPr>
                  <p:nvPr/>
                </p:nvSpPr>
                <p:spPr bwMode="auto">
                  <a:xfrm rot="-60000" flipH="1" flipV="1">
                    <a:off x="2722639" y="2152297"/>
                    <a:ext cx="423468" cy="141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88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4264982" y="1643050"/>
                  <a:ext cx="62383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9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4879018" y="763189"/>
                  <a:ext cx="1083" cy="226800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0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4868385" y="785794"/>
                  <a:ext cx="62383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4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4857752" y="1643050"/>
                  <a:ext cx="62383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95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4857752" y="2439501"/>
                  <a:ext cx="62383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47" name="Группа 98"/>
                <p:cNvGrpSpPr/>
                <p:nvPr/>
              </p:nvGrpSpPr>
              <p:grpSpPr>
                <a:xfrm>
                  <a:off x="5500694" y="2296625"/>
                  <a:ext cx="1137189" cy="237343"/>
                  <a:chOff x="2008918" y="2034916"/>
                  <a:chExt cx="1137189" cy="237343"/>
                </a:xfrm>
              </p:grpSpPr>
              <p:sp>
                <p:nvSpPr>
                  <p:cNvPr id="100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2008918" y="2034916"/>
                    <a:ext cx="698559" cy="237343"/>
                  </a:xfrm>
                  <a:prstGeom prst="rect">
                    <a:avLst/>
                  </a:prstGeom>
                  <a:solidFill>
                    <a:srgbClr val="365D21"/>
                  </a:solidFill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1" name="Line 26"/>
                  <p:cNvSpPr>
                    <a:spLocks noChangeShapeType="1"/>
                  </p:cNvSpPr>
                  <p:nvPr/>
                </p:nvSpPr>
                <p:spPr bwMode="auto">
                  <a:xfrm rot="-60000" flipH="1" flipV="1">
                    <a:off x="2722639" y="2152297"/>
                    <a:ext cx="423468" cy="14189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50" name="Группа 101"/>
                <p:cNvGrpSpPr/>
                <p:nvPr/>
              </p:nvGrpSpPr>
              <p:grpSpPr>
                <a:xfrm>
                  <a:off x="5518967" y="2907668"/>
                  <a:ext cx="1125276" cy="237343"/>
                  <a:chOff x="2008918" y="979773"/>
                  <a:chExt cx="1125276" cy="237343"/>
                </a:xfrm>
              </p:grpSpPr>
              <p:sp>
                <p:nvSpPr>
                  <p:cNvPr id="103" name="Line 10"/>
                  <p:cNvSpPr>
                    <a:spLocks noChangeShapeType="1"/>
                  </p:cNvSpPr>
                  <p:nvPr/>
                </p:nvSpPr>
                <p:spPr bwMode="auto">
                  <a:xfrm rot="-120000" flipH="1" flipV="1">
                    <a:off x="2710726" y="1097154"/>
                    <a:ext cx="423468" cy="14189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4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008918" y="979773"/>
                    <a:ext cx="698559" cy="237343"/>
                  </a:xfrm>
                  <a:prstGeom prst="rect">
                    <a:avLst/>
                  </a:prstGeom>
                  <a:solidFill>
                    <a:srgbClr val="0033CC"/>
                  </a:solidFill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05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4889651" y="3011005"/>
                  <a:ext cx="62383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51" name="Группа 95"/>
                <p:cNvGrpSpPr/>
                <p:nvPr/>
              </p:nvGrpSpPr>
              <p:grpSpPr>
                <a:xfrm>
                  <a:off x="5500694" y="1539713"/>
                  <a:ext cx="1137189" cy="237343"/>
                  <a:chOff x="2008918" y="2034916"/>
                  <a:chExt cx="1137189" cy="237343"/>
                </a:xfrm>
                <a:solidFill>
                  <a:srgbClr val="FFFF00"/>
                </a:solidFill>
              </p:grpSpPr>
              <p:sp>
                <p:nvSpPr>
                  <p:cNvPr id="97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2008918" y="2034916"/>
                    <a:ext cx="698559" cy="237343"/>
                  </a:xfrm>
                  <a:prstGeom prst="rect">
                    <a:avLst/>
                  </a:prstGeom>
                  <a:grpFill/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8" name="Line 26"/>
                  <p:cNvSpPr>
                    <a:spLocks noChangeShapeType="1"/>
                  </p:cNvSpPr>
                  <p:nvPr/>
                </p:nvSpPr>
                <p:spPr bwMode="auto">
                  <a:xfrm rot="-60000" flipH="1" flipV="1">
                    <a:off x="2722639" y="2152297"/>
                    <a:ext cx="423468" cy="141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54" name="Группа 115"/>
                <p:cNvGrpSpPr/>
                <p:nvPr/>
              </p:nvGrpSpPr>
              <p:grpSpPr>
                <a:xfrm>
                  <a:off x="7286644" y="1550346"/>
                  <a:ext cx="1125276" cy="237343"/>
                  <a:chOff x="2008918" y="979773"/>
                  <a:chExt cx="1125276" cy="237343"/>
                </a:xfrm>
              </p:grpSpPr>
              <p:sp>
                <p:nvSpPr>
                  <p:cNvPr id="117" name="Line 10"/>
                  <p:cNvSpPr>
                    <a:spLocks noChangeShapeType="1"/>
                  </p:cNvSpPr>
                  <p:nvPr/>
                </p:nvSpPr>
                <p:spPr bwMode="auto">
                  <a:xfrm rot="-120000" flipH="1" flipV="1">
                    <a:off x="2710726" y="1097154"/>
                    <a:ext cx="423468" cy="14189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18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008918" y="979773"/>
                    <a:ext cx="698559" cy="237343"/>
                  </a:xfrm>
                  <a:prstGeom prst="rect">
                    <a:avLst/>
                  </a:prstGeom>
                  <a:solidFill>
                    <a:srgbClr val="0033CC"/>
                  </a:solidFill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grpSp>
              <p:nvGrpSpPr>
                <p:cNvPr id="55" name="Группа 90"/>
                <p:cNvGrpSpPr/>
                <p:nvPr/>
              </p:nvGrpSpPr>
              <p:grpSpPr>
                <a:xfrm>
                  <a:off x="5500694" y="682457"/>
                  <a:ext cx="1125276" cy="237343"/>
                  <a:chOff x="2008918" y="979773"/>
                  <a:chExt cx="1125276" cy="237343"/>
                </a:xfrm>
                <a:solidFill>
                  <a:schemeClr val="accent2"/>
                </a:solidFill>
              </p:grpSpPr>
              <p:sp>
                <p:nvSpPr>
                  <p:cNvPr id="92" name="Line 10"/>
                  <p:cNvSpPr>
                    <a:spLocks noChangeShapeType="1"/>
                  </p:cNvSpPr>
                  <p:nvPr/>
                </p:nvSpPr>
                <p:spPr bwMode="auto">
                  <a:xfrm rot="-120000" flipH="1" flipV="1">
                    <a:off x="2710726" y="1097154"/>
                    <a:ext cx="423468" cy="14189"/>
                  </a:xfrm>
                  <a:prstGeom prst="line">
                    <a:avLst/>
                  </a:prstGeom>
                  <a:grp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93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008918" y="979773"/>
                    <a:ext cx="698559" cy="237343"/>
                  </a:xfrm>
                  <a:prstGeom prst="rect">
                    <a:avLst/>
                  </a:prstGeom>
                  <a:grpFill/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11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214546" y="928670"/>
                  <a:ext cx="357190" cy="35719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339281" y="928670"/>
                  <a:ext cx="357190" cy="35719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6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7429520" y="1500174"/>
                  <a:ext cx="357190" cy="35719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21" name="Text Box 13"/>
            <p:cNvSpPr txBox="1">
              <a:spLocks noChangeArrowheads="1"/>
            </p:cNvSpPr>
            <p:nvPr/>
          </p:nvSpPr>
          <p:spPr bwMode="auto">
            <a:xfrm>
              <a:off x="3286116" y="642918"/>
              <a:ext cx="500065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" name="Text Box 13"/>
            <p:cNvSpPr txBox="1">
              <a:spLocks noChangeArrowheads="1"/>
            </p:cNvSpPr>
            <p:nvPr/>
          </p:nvSpPr>
          <p:spPr bwMode="auto">
            <a:xfrm>
              <a:off x="2143108" y="614012"/>
              <a:ext cx="500065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" name="Text Box 13"/>
            <p:cNvSpPr txBox="1">
              <a:spLocks noChangeArrowheads="1"/>
            </p:cNvSpPr>
            <p:nvPr/>
          </p:nvSpPr>
          <p:spPr bwMode="auto">
            <a:xfrm>
              <a:off x="2143108" y="2285992"/>
              <a:ext cx="500065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2D4D1B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2D4D1B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" name="Text Box 13"/>
            <p:cNvSpPr txBox="1">
              <a:spLocks noChangeArrowheads="1"/>
            </p:cNvSpPr>
            <p:nvPr/>
          </p:nvSpPr>
          <p:spPr bwMode="auto">
            <a:xfrm>
              <a:off x="3246577" y="2214554"/>
              <a:ext cx="500065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5" name="Text Box 13"/>
            <p:cNvSpPr txBox="1">
              <a:spLocks noChangeArrowheads="1"/>
            </p:cNvSpPr>
            <p:nvPr/>
          </p:nvSpPr>
          <p:spPr bwMode="auto">
            <a:xfrm>
              <a:off x="6143636" y="428604"/>
              <a:ext cx="500065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6" name="Text Box 13"/>
            <p:cNvSpPr txBox="1">
              <a:spLocks noChangeArrowheads="1"/>
            </p:cNvSpPr>
            <p:nvPr/>
          </p:nvSpPr>
          <p:spPr bwMode="auto">
            <a:xfrm>
              <a:off x="6143637" y="1285860"/>
              <a:ext cx="500065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" name="Text Box 13"/>
            <p:cNvSpPr txBox="1">
              <a:spLocks noChangeArrowheads="1"/>
            </p:cNvSpPr>
            <p:nvPr/>
          </p:nvSpPr>
          <p:spPr bwMode="auto">
            <a:xfrm>
              <a:off x="6143636" y="2000240"/>
              <a:ext cx="500065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2D4D1B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2D4D1B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2D4D1B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8" name="Text Box 13"/>
            <p:cNvSpPr txBox="1">
              <a:spLocks noChangeArrowheads="1"/>
            </p:cNvSpPr>
            <p:nvPr/>
          </p:nvSpPr>
          <p:spPr bwMode="auto">
            <a:xfrm>
              <a:off x="6143636" y="2643182"/>
              <a:ext cx="500065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9" name="Text Box 13"/>
            <p:cNvSpPr txBox="1">
              <a:spLocks noChangeArrowheads="1"/>
            </p:cNvSpPr>
            <p:nvPr/>
          </p:nvSpPr>
          <p:spPr bwMode="auto">
            <a:xfrm>
              <a:off x="7429520" y="1857364"/>
              <a:ext cx="500065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9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0" name="Text Box 13"/>
            <p:cNvSpPr txBox="1">
              <a:spLocks noChangeArrowheads="1"/>
            </p:cNvSpPr>
            <p:nvPr/>
          </p:nvSpPr>
          <p:spPr bwMode="auto">
            <a:xfrm>
              <a:off x="2214546" y="2000240"/>
              <a:ext cx="357190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1" name="Text Box 13"/>
            <p:cNvSpPr txBox="1">
              <a:spLocks noChangeArrowheads="1"/>
            </p:cNvSpPr>
            <p:nvPr/>
          </p:nvSpPr>
          <p:spPr bwMode="auto">
            <a:xfrm>
              <a:off x="3286116" y="2000240"/>
              <a:ext cx="357190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2" name="Text Box 13"/>
            <p:cNvSpPr txBox="1">
              <a:spLocks noChangeArrowheads="1"/>
            </p:cNvSpPr>
            <p:nvPr/>
          </p:nvSpPr>
          <p:spPr bwMode="auto">
            <a:xfrm>
              <a:off x="5725641" y="1489541"/>
              <a:ext cx="357190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" name="Text Box 13"/>
            <p:cNvSpPr txBox="1">
              <a:spLocks noChangeArrowheads="1"/>
            </p:cNvSpPr>
            <p:nvPr/>
          </p:nvSpPr>
          <p:spPr bwMode="auto">
            <a:xfrm>
              <a:off x="5718206" y="629270"/>
              <a:ext cx="357190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4" name="Text Box 13"/>
            <p:cNvSpPr txBox="1">
              <a:spLocks noChangeArrowheads="1"/>
            </p:cNvSpPr>
            <p:nvPr/>
          </p:nvSpPr>
          <p:spPr bwMode="auto">
            <a:xfrm>
              <a:off x="5715008" y="2214554"/>
              <a:ext cx="357190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5" name="Text Box 13"/>
            <p:cNvSpPr txBox="1">
              <a:spLocks noChangeArrowheads="1"/>
            </p:cNvSpPr>
            <p:nvPr/>
          </p:nvSpPr>
          <p:spPr bwMode="auto">
            <a:xfrm>
              <a:off x="5745502" y="2843848"/>
              <a:ext cx="357190" cy="35719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6" name="Группа 276"/>
          <p:cNvGrpSpPr/>
          <p:nvPr/>
        </p:nvGrpSpPr>
        <p:grpSpPr>
          <a:xfrm>
            <a:off x="6215074" y="3500438"/>
            <a:ext cx="1314790" cy="386096"/>
            <a:chOff x="6215074" y="3500438"/>
            <a:chExt cx="1314790" cy="386096"/>
          </a:xfrm>
        </p:grpSpPr>
        <p:grpSp>
          <p:nvGrpSpPr>
            <p:cNvPr id="60" name="Группа 274"/>
            <p:cNvGrpSpPr/>
            <p:nvPr/>
          </p:nvGrpSpPr>
          <p:grpSpPr>
            <a:xfrm>
              <a:off x="6215074" y="3500438"/>
              <a:ext cx="1314790" cy="386096"/>
              <a:chOff x="6215074" y="3500438"/>
              <a:chExt cx="1314790" cy="386096"/>
            </a:xfrm>
          </p:grpSpPr>
          <p:sp>
            <p:nvSpPr>
              <p:cNvPr id="271" name="Line 43"/>
              <p:cNvSpPr>
                <a:spLocks noChangeShapeType="1"/>
              </p:cNvSpPr>
              <p:nvPr/>
            </p:nvSpPr>
            <p:spPr bwMode="auto">
              <a:xfrm flipV="1">
                <a:off x="7330585" y="3500438"/>
                <a:ext cx="199279" cy="35601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2" name="Line 10"/>
              <p:cNvSpPr>
                <a:spLocks noChangeShapeType="1"/>
              </p:cNvSpPr>
              <p:nvPr/>
            </p:nvSpPr>
            <p:spPr bwMode="auto">
              <a:xfrm rot="21480000" flipH="1" flipV="1">
                <a:off x="6916882" y="3696897"/>
                <a:ext cx="423468" cy="1418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3" name="Rectangle 23"/>
              <p:cNvSpPr>
                <a:spLocks noChangeArrowheads="1"/>
              </p:cNvSpPr>
              <p:nvPr/>
            </p:nvSpPr>
            <p:spPr bwMode="auto">
              <a:xfrm>
                <a:off x="6215074" y="3579516"/>
                <a:ext cx="698559" cy="237343"/>
              </a:xfrm>
              <a:prstGeom prst="rect">
                <a:avLst/>
              </a:prstGeom>
              <a:solidFill>
                <a:srgbClr val="0033CC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4" name="Text Box 13"/>
              <p:cNvSpPr txBox="1">
                <a:spLocks noChangeArrowheads="1"/>
              </p:cNvSpPr>
              <p:nvPr/>
            </p:nvSpPr>
            <p:spPr bwMode="auto">
              <a:xfrm>
                <a:off x="6357950" y="3529344"/>
                <a:ext cx="357190" cy="35719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76" name="Oval 42"/>
            <p:cNvSpPr>
              <a:spLocks noChangeArrowheads="1"/>
            </p:cNvSpPr>
            <p:nvPr/>
          </p:nvSpPr>
          <p:spPr bwMode="auto">
            <a:xfrm>
              <a:off x="7358883" y="3600782"/>
              <a:ext cx="152708" cy="181877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8" name="Rectangle 46"/>
          <p:cNvSpPr>
            <a:spLocks noChangeArrowheads="1"/>
          </p:cNvSpPr>
          <p:nvPr/>
        </p:nvSpPr>
        <p:spPr bwMode="auto">
          <a:xfrm>
            <a:off x="7143768" y="928670"/>
            <a:ext cx="1367682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ru-RU" sz="2800" b="1" i="0" strike="noStrike" cap="none" normalizeH="0" baseline="-3000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20В</a:t>
            </a:r>
            <a:endParaRPr kumimoji="0" lang="ru-RU" sz="1400" b="0" i="0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5" name="TextBox 264"/>
          <p:cNvSpPr txBox="1"/>
          <p:nvPr/>
        </p:nvSpPr>
        <p:spPr>
          <a:xfrm>
            <a:off x="6858048" y="6396359"/>
            <a:ext cx="235742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13-6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Стр. 24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4" name="Rectangle 46"/>
          <p:cNvSpPr>
            <a:spLocks noChangeArrowheads="1"/>
          </p:cNvSpPr>
          <p:nvPr/>
        </p:nvSpPr>
        <p:spPr bwMode="auto">
          <a:xfrm>
            <a:off x="857224" y="3500438"/>
            <a:ext cx="571504" cy="338554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10А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57" name="Rectangle 46"/>
          <p:cNvSpPr>
            <a:spLocks noChangeArrowheads="1"/>
          </p:cNvSpPr>
          <p:nvPr/>
        </p:nvSpPr>
        <p:spPr bwMode="auto">
          <a:xfrm>
            <a:off x="1357291" y="928670"/>
            <a:ext cx="500065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6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59" name="Rectangle 46"/>
          <p:cNvSpPr>
            <a:spLocks noChangeArrowheads="1"/>
          </p:cNvSpPr>
          <p:nvPr/>
        </p:nvSpPr>
        <p:spPr bwMode="auto">
          <a:xfrm>
            <a:off x="4929190" y="642918"/>
            <a:ext cx="500065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3А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61" name="Rectangle 46"/>
          <p:cNvSpPr>
            <a:spLocks noChangeArrowheads="1"/>
          </p:cNvSpPr>
          <p:nvPr/>
        </p:nvSpPr>
        <p:spPr bwMode="auto">
          <a:xfrm>
            <a:off x="4946036" y="1472878"/>
            <a:ext cx="483219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62" name="Rectangle 46"/>
          <p:cNvSpPr>
            <a:spLocks noChangeArrowheads="1"/>
          </p:cNvSpPr>
          <p:nvPr/>
        </p:nvSpPr>
        <p:spPr bwMode="auto">
          <a:xfrm>
            <a:off x="4932388" y="2228202"/>
            <a:ext cx="500065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60" name="Rectangle 46"/>
          <p:cNvSpPr>
            <a:spLocks noChangeArrowheads="1"/>
          </p:cNvSpPr>
          <p:nvPr/>
        </p:nvSpPr>
        <p:spPr bwMode="auto">
          <a:xfrm>
            <a:off x="5000629" y="2857496"/>
            <a:ext cx="500065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58" name="Rectangle 46"/>
          <p:cNvSpPr>
            <a:spLocks noChangeArrowheads="1"/>
          </p:cNvSpPr>
          <p:nvPr/>
        </p:nvSpPr>
        <p:spPr bwMode="auto">
          <a:xfrm>
            <a:off x="1362515" y="1997976"/>
            <a:ext cx="428628" cy="3385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19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1536E-6 L 0.15886 -0.31683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-15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0694E-6 L -0.06215 -0.35869 " pathEditMode="relative" rAng="0" ptsTypes="AA">
                                      <p:cBhvr>
                                        <p:cTn id="201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-17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04236 -0.27939 " pathEditMode="relative" rAng="0" ptsTypes="AA">
                                      <p:cBhvr>
                                        <p:cTn id="228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" y="-140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-0.06042 -0.21041 " pathEditMode="relative" rAng="0" ptsTypes="AA">
                                      <p:cBhvr>
                                        <p:cTn id="244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" y="-10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649 L 0.13021 -0.28496 " pathEditMode="relative" rAng="0" ptsTypes="AA">
                                      <p:cBhvr>
                                        <p:cTn id="260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00" y="-13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5"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69" dur="10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8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9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1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9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2" grpId="0" animBg="1"/>
      <p:bldP spid="19502" grpId="1" animBg="1"/>
      <p:bldP spid="64" grpId="0" animBg="1"/>
      <p:bldP spid="64" grpId="1" animBg="1"/>
      <p:bldP spid="64" grpId="2" animBg="1"/>
      <p:bldP spid="142" grpId="0"/>
      <p:bldP spid="143" grpId="0"/>
      <p:bldP spid="154" grpId="0"/>
      <p:bldP spid="155" grpId="0"/>
      <p:bldP spid="172" grpId="0"/>
      <p:bldP spid="174" grpId="0" animBg="1"/>
      <p:bldP spid="184" grpId="0" animBg="1"/>
      <p:bldP spid="184" grpId="1" animBg="1"/>
      <p:bldP spid="190" grpId="0"/>
      <p:bldP spid="247" grpId="0"/>
      <p:bldP spid="248" grpId="0"/>
      <p:bldP spid="249" grpId="0" animBg="1"/>
      <p:bldP spid="250" grpId="0" animBg="1"/>
      <p:bldP spid="250" grpId="1" animBg="1"/>
      <p:bldP spid="251" grpId="0"/>
      <p:bldP spid="252" grpId="0" animBg="1"/>
      <p:bldP spid="253" grpId="0" animBg="1"/>
      <p:bldP spid="254" grpId="0" animBg="1"/>
      <p:bldP spid="254" grpId="1" animBg="1"/>
      <p:bldP spid="255" grpId="0" animBg="1"/>
      <p:bldP spid="256" grpId="0" animBg="1"/>
      <p:bldP spid="256" grpId="1" animBg="1"/>
      <p:bldP spid="263" grpId="0" animBg="1"/>
      <p:bldP spid="278" grpId="0" animBg="1"/>
      <p:bldP spid="264" grpId="0" animBg="1"/>
      <p:bldP spid="264" grpId="1" animBg="1"/>
      <p:bldP spid="257" grpId="0" animBg="1"/>
      <p:bldP spid="259" grpId="0" animBg="1"/>
      <p:bldP spid="261" grpId="0" animBg="1"/>
      <p:bldP spid="262" grpId="0" animBg="1"/>
      <p:bldP spid="260" grpId="0" animBg="1"/>
      <p:bldP spid="2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10">
            <a:lum bright="-20000" contrast="40000"/>
          </a:blip>
          <a:srcRect t="3953" r="1757" b="80746"/>
          <a:stretch>
            <a:fillRect/>
          </a:stretch>
        </p:blipFill>
        <p:spPr bwMode="auto">
          <a:xfrm>
            <a:off x="357158" y="-24"/>
            <a:ext cx="8786874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48" y="6396359"/>
            <a:ext cx="235742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14-1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Стр. 25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10">
            <a:lum bright="-20000" contrast="40000"/>
          </a:blip>
          <a:srcRect l="32748" t="19254" r="1757" b="50143"/>
          <a:stretch>
            <a:fillRect/>
          </a:stretch>
        </p:blipFill>
        <p:spPr bwMode="auto">
          <a:xfrm>
            <a:off x="3428992" y="1071546"/>
            <a:ext cx="57150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10">
            <a:lum bright="-20000" contrast="40000"/>
          </a:blip>
          <a:srcRect t="18298" r="78434" b="55881"/>
          <a:stretch>
            <a:fillRect/>
          </a:stretch>
        </p:blipFill>
        <p:spPr bwMode="auto">
          <a:xfrm>
            <a:off x="0" y="1142984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10">
            <a:lum bright="-20000" contrast="40000"/>
          </a:blip>
          <a:srcRect t="49857" r="8147" b="39623"/>
          <a:stretch>
            <a:fillRect/>
          </a:stretch>
        </p:blipFill>
        <p:spPr bwMode="auto">
          <a:xfrm>
            <a:off x="785786" y="3214686"/>
            <a:ext cx="821537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110978" y="1670944"/>
            <a:ext cx="1164780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5894" y="2483298"/>
            <a:ext cx="1274998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0,45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6578" y="3209922"/>
            <a:ext cx="1143008" cy="70788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0" y="4000504"/>
            <a:ext cx="3071834" cy="1803619"/>
            <a:chOff x="0" y="4000504"/>
            <a:chExt cx="3071834" cy="1803619"/>
          </a:xfrm>
        </p:grpSpPr>
        <p:pic>
          <p:nvPicPr>
            <p:cNvPr id="8" name="Рисунок 7"/>
            <p:cNvPicPr/>
            <p:nvPr/>
          </p:nvPicPr>
          <p:blipFill>
            <a:blip r:embed="rId10">
              <a:lum bright="-20000" contrast="40000"/>
            </a:blip>
            <a:srcRect t="60376" r="65655" b="15715"/>
            <a:stretch>
              <a:fillRect/>
            </a:stretch>
          </p:blipFill>
          <p:spPr bwMode="auto">
            <a:xfrm>
              <a:off x="0" y="4000504"/>
              <a:ext cx="3071834" cy="17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>
              <a:off x="371618" y="5780332"/>
              <a:ext cx="22320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Овал 13"/>
            <p:cNvSpPr/>
            <p:nvPr/>
          </p:nvSpPr>
          <p:spPr>
            <a:xfrm>
              <a:off x="1269022" y="575840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6" name="Рисунок 15"/>
          <p:cNvPicPr/>
          <p:nvPr/>
        </p:nvPicPr>
        <p:blipFill>
          <a:blip r:embed="rId10">
            <a:lum bright="-20000" contrast="40000"/>
          </a:blip>
          <a:srcRect l="35943" t="60376" r="30511" b="24323"/>
          <a:stretch>
            <a:fillRect/>
          </a:stretch>
        </p:blipFill>
        <p:spPr bwMode="auto">
          <a:xfrm>
            <a:off x="3071802" y="3929066"/>
            <a:ext cx="300039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10">
            <a:lum bright="-20000" contrast="40000"/>
          </a:blip>
          <a:srcRect l="71886" t="60376" r="1757" b="24323"/>
          <a:stretch>
            <a:fillRect/>
          </a:stretch>
        </p:blipFill>
        <p:spPr bwMode="auto">
          <a:xfrm>
            <a:off x="6357950" y="4071942"/>
            <a:ext cx="235742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375336" y="4674543"/>
            <a:ext cx="500066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14141" y="4643446"/>
            <a:ext cx="500066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29422" y="4000504"/>
            <a:ext cx="928694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4,5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08399" y="4651852"/>
            <a:ext cx="1143008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29554" y="4214818"/>
            <a:ext cx="1143008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1,8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/>
          <p:cNvPicPr/>
          <p:nvPr/>
        </p:nvPicPr>
        <p:blipFill>
          <a:blip r:embed="rId10">
            <a:lum bright="-20000" contrast="40000"/>
          </a:blip>
          <a:srcRect l="41533" t="75678" r="33707" b="12847"/>
          <a:stretch>
            <a:fillRect/>
          </a:stretch>
        </p:blipFill>
        <p:spPr bwMode="auto">
          <a:xfrm>
            <a:off x="3000364" y="5214974"/>
            <a:ext cx="2214578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5143504" y="5286388"/>
            <a:ext cx="2643206" cy="5847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4,5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1,8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1с=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43834" y="5246047"/>
            <a:ext cx="1500166" cy="646331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8,1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Дж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32" y="-84909"/>
            <a:ext cx="78581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14-1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Рисунок 28"/>
          <p:cNvPicPr/>
          <p:nvPr/>
        </p:nvPicPr>
        <p:blipFill>
          <a:blip r:embed="rId10">
            <a:lum bright="-20000" contrast="40000"/>
          </a:blip>
          <a:srcRect t="91828" r="63109" b="4240"/>
          <a:stretch>
            <a:fillRect/>
          </a:stretch>
        </p:blipFill>
        <p:spPr bwMode="auto">
          <a:xfrm>
            <a:off x="1129561" y="6357958"/>
            <a:ext cx="3585315" cy="473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3857620" y="2214554"/>
            <a:ext cx="928694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4,5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86182" y="2786058"/>
            <a:ext cx="1164780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/>
          <p:cNvPicPr/>
          <p:nvPr/>
        </p:nvPicPr>
        <p:blipFill>
          <a:blip r:embed="rId10">
            <a:lum bright="-20000" contrast="40000"/>
          </a:blip>
          <a:srcRect t="86914" r="5751" b="8782"/>
          <a:stretch>
            <a:fillRect/>
          </a:stretch>
        </p:blipFill>
        <p:spPr bwMode="auto">
          <a:xfrm>
            <a:off x="0" y="5929330"/>
            <a:ext cx="842965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320577" y="4097080"/>
            <a:ext cx="1262734" cy="58477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2,5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Ом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5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35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1" grpId="0" animBg="1"/>
      <p:bldP spid="11" grpId="1" animBg="1"/>
      <p:bldP spid="18" grpId="0" animBg="1"/>
      <p:bldP spid="19" grpId="0" animBg="1"/>
      <p:bldP spid="20" grpId="0" animBg="1"/>
      <p:bldP spid="21" grpId="0" animBg="1"/>
      <p:bldP spid="21" grpId="1" animBg="1"/>
      <p:bldP spid="22" grpId="0" animBg="1"/>
      <p:bldP spid="25" grpId="0" animBg="1"/>
      <p:bldP spid="26" grpId="0" animBg="1"/>
      <p:bldP spid="26" grpId="1" animBg="1"/>
      <p:bldP spid="30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4">
            <a:lum bright="-20000" contrast="40000"/>
          </a:blip>
          <a:srcRect t="3953" r="1757" b="4240"/>
          <a:stretch>
            <a:fillRect/>
          </a:stretch>
        </p:blipFill>
        <p:spPr bwMode="auto">
          <a:xfrm>
            <a:off x="142844" y="0"/>
            <a:ext cx="87868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48" y="6396359"/>
            <a:ext cx="235742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14-1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Стр. 25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4495</TotalTime>
  <Words>4917</Words>
  <Application>Microsoft Office PowerPoint</Application>
  <PresentationFormat>Экран (4:3)</PresentationFormat>
  <Paragraphs>1658</Paragraphs>
  <Slides>59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1" baseType="lpstr">
      <vt:lpstr>Трек</vt:lpstr>
      <vt:lpstr>Формула</vt:lpstr>
      <vt:lpstr>Уроки физики    Вторушина С.В.  8 (10)  класс  (Постоянный ток)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1. Определить общее сопротивление цепи и мощность, потребляемую R6, если  общее напряжение 36В. 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User</cp:lastModifiedBy>
  <cp:revision>395</cp:revision>
  <dcterms:created xsi:type="dcterms:W3CDTF">2009-11-04T14:29:22Z</dcterms:created>
  <dcterms:modified xsi:type="dcterms:W3CDTF">2019-12-15T00:33:13Z</dcterms:modified>
</cp:coreProperties>
</file>