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1"/>
  </p:notesMasterIdLst>
  <p:sldIdLst>
    <p:sldId id="289" r:id="rId2"/>
    <p:sldId id="385" r:id="rId3"/>
    <p:sldId id="372" r:id="rId4"/>
    <p:sldId id="393" r:id="rId5"/>
    <p:sldId id="394" r:id="rId6"/>
    <p:sldId id="388" r:id="rId7"/>
    <p:sldId id="395" r:id="rId8"/>
    <p:sldId id="387" r:id="rId9"/>
    <p:sldId id="397" r:id="rId10"/>
    <p:sldId id="377" r:id="rId11"/>
    <p:sldId id="399" r:id="rId12"/>
    <p:sldId id="381" r:id="rId13"/>
    <p:sldId id="398" r:id="rId14"/>
    <p:sldId id="401" r:id="rId15"/>
    <p:sldId id="402" r:id="rId16"/>
    <p:sldId id="379" r:id="rId17"/>
    <p:sldId id="403" r:id="rId18"/>
    <p:sldId id="380" r:id="rId19"/>
    <p:sldId id="386" r:id="rId20"/>
    <p:sldId id="390" r:id="rId21"/>
    <p:sldId id="392" r:id="rId22"/>
    <p:sldId id="405" r:id="rId23"/>
    <p:sldId id="406" r:id="rId24"/>
    <p:sldId id="391" r:id="rId25"/>
    <p:sldId id="311" r:id="rId26"/>
    <p:sldId id="404" r:id="rId27"/>
    <p:sldId id="382" r:id="rId28"/>
    <p:sldId id="363" r:id="rId29"/>
    <p:sldId id="37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006600"/>
    <a:srgbClr val="66CCFF"/>
    <a:srgbClr val="000099"/>
    <a:srgbClr val="220FB1"/>
    <a:srgbClr val="003300"/>
    <a:srgbClr val="000000"/>
    <a:srgbClr val="365D21"/>
    <a:srgbClr val="0014AC"/>
    <a:srgbClr val="2706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55" autoAdjust="0"/>
    <p:restoredTop sz="94681" autoAdjust="0"/>
  </p:normalViewPr>
  <p:slideViewPr>
    <p:cSldViewPr>
      <p:cViewPr>
        <p:scale>
          <a:sx n="71" d="100"/>
          <a:sy n="71" d="100"/>
        </p:scale>
        <p:origin x="-194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48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6.wav"/><Relationship Id="rId10" Type="http://schemas.openxmlformats.org/officeDocument/2006/relationships/image" Target="../media/image14.jpeg"/><Relationship Id="rId4" Type="http://schemas.openxmlformats.org/officeDocument/2006/relationships/audio" Target="../media/audio2.wav"/><Relationship Id="rId9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1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10" Type="http://schemas.openxmlformats.org/officeDocument/2006/relationships/image" Target="../media/image15.emf"/><Relationship Id="rId4" Type="http://schemas.openxmlformats.org/officeDocument/2006/relationships/audio" Target="../media/audio4.wav"/><Relationship Id="rId9" Type="http://schemas.openxmlformats.org/officeDocument/2006/relationships/audio" Target="../media/audio10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1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10" Type="http://schemas.openxmlformats.org/officeDocument/2006/relationships/image" Target="../media/image16.jpeg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1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6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10" Type="http://schemas.openxmlformats.org/officeDocument/2006/relationships/audio" Target="../media/audio10.wav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11.wav"/><Relationship Id="rId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2.wav"/><Relationship Id="rId10" Type="http://schemas.openxmlformats.org/officeDocument/2006/relationships/image" Target="../media/image14.jpeg"/><Relationship Id="rId4" Type="http://schemas.openxmlformats.org/officeDocument/2006/relationships/audio" Target="../media/audio6.wav"/><Relationship Id="rId9" Type="http://schemas.openxmlformats.org/officeDocument/2006/relationships/audio" Target="../media/audio8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6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image" Target="../media/image11.jpeg"/><Relationship Id="rId5" Type="http://schemas.openxmlformats.org/officeDocument/2006/relationships/audio" Target="../media/audio1.wav"/><Relationship Id="rId10" Type="http://schemas.openxmlformats.org/officeDocument/2006/relationships/audio" Target="../media/audio10.wav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6.wav"/><Relationship Id="rId7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7.wav"/><Relationship Id="rId7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6.wav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12" Type="http://schemas.openxmlformats.org/officeDocument/2006/relationships/image" Target="../media/image12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audio" Target="../media/audio10.wav"/><Relationship Id="rId5" Type="http://schemas.openxmlformats.org/officeDocument/2006/relationships/audio" Target="../media/audio7.wav"/><Relationship Id="rId10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audio" Target="../media/audio9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1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5.wav"/><Relationship Id="rId9" Type="http://schemas.openxmlformats.org/officeDocument/2006/relationships/audio" Target="../media/audio10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13.png"/><Relationship Id="rId5" Type="http://schemas.openxmlformats.org/officeDocument/2006/relationships/audio" Target="../media/audio6.wav"/><Relationship Id="rId10" Type="http://schemas.openxmlformats.org/officeDocument/2006/relationships/audio" Target="../media/audio10.wav"/><Relationship Id="rId4" Type="http://schemas.openxmlformats.org/officeDocument/2006/relationships/audio" Target="../media/audio8.wav"/><Relationship Id="rId9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8" y="3786190"/>
          <a:ext cx="8929718" cy="2133600"/>
        </p:xfrm>
        <a:graphic>
          <a:graphicData uri="http://schemas.openxmlformats.org/drawingml/2006/table">
            <a:tbl>
              <a:tblPr/>
              <a:tblGrid>
                <a:gridCol w="6327809"/>
                <a:gridCol w="866963"/>
                <a:gridCol w="1027096"/>
                <a:gridCol w="70785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1.Консультация по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гр.8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2.Консультация по вопросам к зачету №1.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3. Работа с тренировочными упражнениями по газовым законам.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4. тренировочный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взаимоопрос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по вопросам к зачету №1.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Д.З.    гр.7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- 12 (МКТ и ТД )        раздел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ТЕМА:/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УПР.ГЗ/Обобщение по разделу «Основы термодинамики»</a:t>
            </a:r>
          </a:p>
          <a:p>
            <a:pPr lvl="0" algn="ctr" eaLnBrk="0" hangingPunct="0"/>
            <a:r>
              <a:rPr lang="ru-RU" sz="1600" u="sng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i="0" u="sng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РОЛЬ ТЕПЛОВЫХ ДВИГАТЕЛЕЙ И ОХРАНА ПРИРОДЫ.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ЦЕЛИ:1. Выделить основные умения учащихся по данному разделу и провести работу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переводу их в навык.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Закреплять знания по разделу.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72" y="2718005"/>
            <a:ext cx="6000760" cy="41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В герметически закрытом сосуде находятся вода и водяной пар. Как изменится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концентрация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молекул водяного пара при нагревании сосуда?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Увеличится.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Останется неизменным.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уменьшится.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может остаться неизменным или изменится.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Может остаться неизменным или увеличится.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 rot="16200000">
            <a:off x="6292883" y="2303450"/>
            <a:ext cx="2011350" cy="5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испарение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 rot="5400000">
            <a:off x="6938189" y="2729720"/>
            <a:ext cx="2405056" cy="4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конденсация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6929454" y="1857364"/>
            <a:ext cx="71438" cy="157479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8429652" y="1857365"/>
            <a:ext cx="51462" cy="159537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6511965" y="1630367"/>
            <a:ext cx="2345271" cy="2655890"/>
            <a:chOff x="1291" y="1716"/>
            <a:chExt cx="991" cy="1440"/>
          </a:xfrm>
        </p:grpSpPr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1291" y="1728"/>
              <a:ext cx="0" cy="14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2282" y="1716"/>
              <a:ext cx="0" cy="14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6500826" y="3032087"/>
            <a:ext cx="2351822" cy="1254170"/>
          </a:xfrm>
          <a:prstGeom prst="rect">
            <a:avLst/>
          </a:prstGeom>
          <a:solidFill>
            <a:srgbClr val="000099">
              <a:alpha val="42000"/>
            </a:srgbClr>
          </a:solidFill>
          <a:ln w="28575">
            <a:solidFill>
              <a:srgbClr val="0000FF">
                <a:alpha val="5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429388" y="1595711"/>
            <a:ext cx="264320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-71470" y="1643050"/>
            <a:ext cx="5709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428728" y="1928802"/>
            <a:ext cx="20804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3"/>
          <p:cNvSpPr>
            <a:spLocks noChangeShapeType="1"/>
          </p:cNvSpPr>
          <p:nvPr/>
        </p:nvSpPr>
        <p:spPr bwMode="auto">
          <a:xfrm>
            <a:off x="498067" y="1857364"/>
            <a:ext cx="0" cy="3071834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214282" y="4753991"/>
            <a:ext cx="28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 flipV="1">
            <a:off x="525552" y="2670553"/>
            <a:ext cx="2080897" cy="203963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rc 6"/>
          <p:cNvSpPr>
            <a:spLocks/>
          </p:cNvSpPr>
          <p:nvPr/>
        </p:nvSpPr>
        <p:spPr bwMode="auto">
          <a:xfrm rot="282076" flipV="1">
            <a:off x="596015" y="2395171"/>
            <a:ext cx="544716" cy="232720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2500298" y="4714884"/>
            <a:ext cx="45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14480" y="3500438"/>
            <a:ext cx="1375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4000496" y="3643314"/>
            <a:ext cx="0" cy="1571636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>
            <a:off x="5357818" y="3571876"/>
            <a:ext cx="0" cy="157163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32" y="6273249"/>
            <a:ext cx="214314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14546" y="3857628"/>
            <a:ext cx="884153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20712993">
            <a:off x="3712085" y="2214554"/>
            <a:ext cx="2917337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Увеличится. 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00000" y="2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1" grpId="1"/>
      <p:bldP spid="12" grpId="0"/>
      <p:bldP spid="13" grpId="0" animBg="1"/>
      <p:bldP spid="14" grpId="0" animBg="1"/>
      <p:bldP spid="18" grpId="0" animBg="1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30" grpId="0" animBg="1"/>
      <p:bldP spid="31" grpId="0" animBg="1"/>
      <p:bldP spid="32" grpId="0" build="allAtOnce" animBg="1"/>
      <p:bldP spid="32" grpId="1" uiExpand="1" build="p" animBg="1"/>
      <p:bldP spid="33" grpId="0" animBg="1"/>
      <p:bldP spid="33" grpId="1" animBg="1"/>
      <p:bldP spid="34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 rot="16200000">
            <a:off x="6197616" y="4646786"/>
            <a:ext cx="2011350" cy="5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испарение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 rot="5400000">
            <a:off x="6938189" y="5073056"/>
            <a:ext cx="2405056" cy="4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конденсация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6929454" y="4200700"/>
            <a:ext cx="71438" cy="157479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8429652" y="4200701"/>
            <a:ext cx="51462" cy="159537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511965" y="3973703"/>
            <a:ext cx="2345271" cy="2655890"/>
            <a:chOff x="1291" y="1716"/>
            <a:chExt cx="991" cy="1440"/>
          </a:xfrm>
        </p:grpSpPr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1291" y="1728"/>
              <a:ext cx="0" cy="14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2282" y="1716"/>
              <a:ext cx="0" cy="14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6500826" y="5375423"/>
            <a:ext cx="2351822" cy="1254170"/>
          </a:xfrm>
          <a:prstGeom prst="rect">
            <a:avLst/>
          </a:prstGeom>
          <a:solidFill>
            <a:srgbClr val="000099">
              <a:alpha val="42000"/>
            </a:srgbClr>
          </a:solidFill>
          <a:ln w="28575">
            <a:solidFill>
              <a:srgbClr val="0000FF">
                <a:alpha val="5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429388" y="3927478"/>
            <a:ext cx="264320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Температура кипения воды в открытом сосуде равна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100° С.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изменится  температура кипения,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нагревание воды производить в герметически закрытом сосуде?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Увеличится.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Останется неизменным.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уменьшится.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может остаться неизменным или изменится.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Может остаться неизменным или увеличится.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-32" y="3500438"/>
            <a:ext cx="5709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500166" y="3786190"/>
            <a:ext cx="20804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3"/>
          <p:cNvSpPr>
            <a:spLocks noChangeShapeType="1"/>
          </p:cNvSpPr>
          <p:nvPr/>
        </p:nvSpPr>
        <p:spPr bwMode="auto">
          <a:xfrm>
            <a:off x="569505" y="3714752"/>
            <a:ext cx="0" cy="3071834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285720" y="6611379"/>
            <a:ext cx="371794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 flipV="1">
            <a:off x="596990" y="4527941"/>
            <a:ext cx="2080897" cy="203963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rc 6"/>
          <p:cNvSpPr>
            <a:spLocks/>
          </p:cNvSpPr>
          <p:nvPr/>
        </p:nvSpPr>
        <p:spPr bwMode="auto">
          <a:xfrm rot="282076" flipV="1">
            <a:off x="667453" y="4252559"/>
            <a:ext cx="544716" cy="232720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684592" y="6058935"/>
            <a:ext cx="45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85918" y="5357826"/>
            <a:ext cx="1375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20712993">
            <a:off x="26321" y="2434202"/>
            <a:ext cx="2917337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Увеличится. </a:t>
            </a:r>
            <a:endParaRPr lang="ru-RU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7000892" y="6273249"/>
            <a:ext cx="214314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710" y="1932211"/>
            <a:ext cx="6000760" cy="41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6858016" y="3643314"/>
            <a:ext cx="0" cy="1571636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8"/>
          <p:cNvSpPr>
            <a:spLocks noChangeShapeType="1"/>
          </p:cNvSpPr>
          <p:nvPr/>
        </p:nvSpPr>
        <p:spPr bwMode="auto">
          <a:xfrm>
            <a:off x="8358214" y="3571876"/>
            <a:ext cx="0" cy="157163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8" grpId="0" animBg="1"/>
      <p:bldP spid="4097" grpId="0" build="p" animBg="1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 build="p" animBg="1"/>
      <p:bldP spid="30" grpId="0" build="allAtOnce" animBg="1"/>
      <p:bldP spid="30" grpId="1" build="p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857224" y="2428868"/>
            <a:ext cx="677841" cy="1643074"/>
          </a:xfrm>
          <a:prstGeom prst="rect">
            <a:avLst/>
          </a:prstGeom>
          <a:solidFill>
            <a:srgbClr val="0014A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35973" y="2428868"/>
            <a:ext cx="677841" cy="1643074"/>
          </a:xfrm>
          <a:prstGeom prst="rect">
            <a:avLst/>
          </a:prstGeom>
          <a:solidFill>
            <a:srgbClr val="0014A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66"/>
          <p:cNvGrpSpPr/>
          <p:nvPr/>
        </p:nvGrpSpPr>
        <p:grpSpPr>
          <a:xfrm>
            <a:off x="857224" y="642918"/>
            <a:ext cx="677841" cy="3429025"/>
            <a:chOff x="857224" y="642918"/>
            <a:chExt cx="677841" cy="3429025"/>
          </a:xfrm>
        </p:grpSpPr>
        <p:sp>
          <p:nvSpPr>
            <p:cNvPr id="3076" name="Line 4"/>
            <p:cNvSpPr>
              <a:spLocks noChangeShapeType="1"/>
            </p:cNvSpPr>
            <p:nvPr/>
          </p:nvSpPr>
          <p:spPr bwMode="auto">
            <a:xfrm>
              <a:off x="857224" y="642918"/>
              <a:ext cx="0" cy="342902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1535065" y="642919"/>
              <a:ext cx="0" cy="342902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>
              <a:off x="857224" y="4071943"/>
              <a:ext cx="67784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0"/>
            <a:ext cx="25717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кипение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4071942"/>
            <a:ext cx="1928826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857620" y="0"/>
            <a:ext cx="25002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конденсация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 flipH="1" flipV="1">
            <a:off x="1392215" y="2106603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500298" y="3285330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428860" y="42860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72198" y="328612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214546" y="275302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19010" y="1796376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2748895" y="2108833"/>
            <a:ext cx="860128" cy="785818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786050" y="205483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571868" y="2065282"/>
            <a:ext cx="71438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4177655" y="1465891"/>
            <a:ext cx="717252" cy="50006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V="1">
            <a:off x="4714876" y="1428736"/>
            <a:ext cx="714380" cy="571504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357818" y="2071678"/>
            <a:ext cx="71438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6200000" flipV="1">
            <a:off x="6072198" y="2071678"/>
            <a:ext cx="857256" cy="85725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786050" y="2500306"/>
            <a:ext cx="750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219930" y="2500306"/>
            <a:ext cx="1066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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3500430" y="1956098"/>
            <a:ext cx="1066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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352302" y="1081996"/>
            <a:ext cx="750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3786182" y="1081996"/>
            <a:ext cx="1066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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066814" y="1000108"/>
            <a:ext cx="845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000099"/>
                </a:solidFill>
                <a:sym typeface="Symbol"/>
              </a:rPr>
              <a:t>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5642201" y="1068157"/>
            <a:ext cx="930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000099"/>
                </a:solidFill>
                <a:sym typeface="Symbol"/>
              </a:rPr>
              <a:t> 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643702" y="2173610"/>
            <a:ext cx="845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000099"/>
                </a:solidFill>
                <a:sym typeface="Symbol"/>
              </a:rPr>
              <a:t>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7219089" y="2214554"/>
            <a:ext cx="930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000099"/>
                </a:solidFill>
                <a:sym typeface="Symbol"/>
              </a:rPr>
              <a:t> 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5356449" y="2000240"/>
            <a:ext cx="930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000099"/>
                </a:solidFill>
                <a:sym typeface="Symbol"/>
              </a:rPr>
              <a:t> 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755292" y="641330"/>
            <a:ext cx="85725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2108565" y="1000108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2786050" y="2071678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786050" y="1357298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1285852" y="3857628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1000100" y="3883347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 rot="5400000">
            <a:off x="-502365" y="2027839"/>
            <a:ext cx="3357588" cy="69693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37"/>
          <p:cNvGrpSpPr/>
          <p:nvPr/>
        </p:nvGrpSpPr>
        <p:grpSpPr>
          <a:xfrm rot="21023929">
            <a:off x="840587" y="765355"/>
            <a:ext cx="491013" cy="2919170"/>
            <a:chOff x="1011356" y="547468"/>
            <a:chExt cx="491013" cy="3071369"/>
          </a:xfrm>
        </p:grpSpPr>
        <p:grpSp>
          <p:nvGrpSpPr>
            <p:cNvPr id="4" name="Группа 34"/>
            <p:cNvGrpSpPr/>
            <p:nvPr/>
          </p:nvGrpSpPr>
          <p:grpSpPr>
            <a:xfrm>
              <a:off x="1011356" y="547468"/>
              <a:ext cx="491013" cy="3071369"/>
              <a:chOff x="1024982" y="547468"/>
              <a:chExt cx="491013" cy="3071369"/>
            </a:xfrm>
          </p:grpSpPr>
          <p:sp>
            <p:nvSpPr>
              <p:cNvPr id="3080" name="AutoShape 8"/>
              <p:cNvSpPr>
                <a:spLocks noChangeArrowheads="1"/>
              </p:cNvSpPr>
              <p:nvPr/>
            </p:nvSpPr>
            <p:spPr bwMode="auto">
              <a:xfrm rot="856414">
                <a:off x="1348735" y="547468"/>
                <a:ext cx="167260" cy="289152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 rot="856414">
                <a:off x="1024982" y="3247070"/>
                <a:ext cx="83630" cy="37176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 rot="856414">
              <a:off x="1294012" y="1459564"/>
              <a:ext cx="83630" cy="1487070"/>
              <a:chOff x="3456" y="2448"/>
              <a:chExt cx="144" cy="864"/>
            </a:xfrm>
          </p:grpSpPr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>
                <a:off x="3456" y="24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5" name="Line 13"/>
              <p:cNvSpPr>
                <a:spLocks noChangeShapeType="1"/>
              </p:cNvSpPr>
              <p:nvPr/>
            </p:nvSpPr>
            <p:spPr bwMode="auto">
              <a:xfrm>
                <a:off x="3456" y="262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6" name="Line 14"/>
              <p:cNvSpPr>
                <a:spLocks noChangeShapeType="1"/>
              </p:cNvSpPr>
              <p:nvPr/>
            </p:nvSpPr>
            <p:spPr bwMode="auto">
              <a:xfrm>
                <a:off x="3456" y="273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7" name="Line 15"/>
              <p:cNvSpPr>
                <a:spLocks noChangeShapeType="1"/>
              </p:cNvSpPr>
              <p:nvPr/>
            </p:nvSpPr>
            <p:spPr bwMode="auto">
              <a:xfrm>
                <a:off x="3456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8" name="Line 16"/>
              <p:cNvSpPr>
                <a:spLocks noChangeShapeType="1"/>
              </p:cNvSpPr>
              <p:nvPr/>
            </p:nvSpPr>
            <p:spPr bwMode="auto">
              <a:xfrm>
                <a:off x="3456" y="3024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9" name="Line 17"/>
              <p:cNvSpPr>
                <a:spLocks noChangeShapeType="1"/>
              </p:cNvSpPr>
              <p:nvPr/>
            </p:nvSpPr>
            <p:spPr bwMode="auto">
              <a:xfrm>
                <a:off x="3456" y="316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0" name="Line 18"/>
              <p:cNvSpPr>
                <a:spLocks noChangeShapeType="1"/>
              </p:cNvSpPr>
              <p:nvPr/>
            </p:nvSpPr>
            <p:spPr bwMode="auto">
              <a:xfrm>
                <a:off x="3456" y="3312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991046" y="1276806"/>
            <a:ext cx="642942" cy="89546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Line 10"/>
          <p:cNvSpPr>
            <a:spLocks noChangeShapeType="1"/>
          </p:cNvSpPr>
          <p:nvPr/>
        </p:nvSpPr>
        <p:spPr bwMode="auto">
          <a:xfrm rot="856414">
            <a:off x="1032773" y="1658886"/>
            <a:ext cx="337867" cy="167249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0" y="4645422"/>
            <a:ext cx="914400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78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Выделяется или поглощается теплота при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конденсации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водяного пара?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Выделяется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Поглощается.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выделяется и не поглощается.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Процесс может идти как с выделением, так и с погло­щением теплоты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Среди ответов А—Г нет правильного.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00860" y="6273225"/>
            <a:ext cx="214314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929190" y="4000504"/>
            <a:ext cx="261437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Выделяется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64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6" presetClass="emph" presetSubtype="0" repeatCount="500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4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6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3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1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52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2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3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3075" grpId="0" animBg="1"/>
      <p:bldP spid="3075" grpId="1" animBg="1"/>
      <p:bldP spid="3073" grpId="0"/>
      <p:bldP spid="23" grpId="0" animBg="1"/>
      <p:bldP spid="23" grpId="1" animBg="1"/>
      <p:bldP spid="24" grpId="0"/>
      <p:bldP spid="41" grpId="0"/>
      <p:bldP spid="42" grpId="0"/>
      <p:bldP spid="44" grpId="0"/>
      <p:bldP spid="46" grpId="0"/>
      <p:bldP spid="49" grpId="0"/>
      <p:bldP spid="50" grpId="0"/>
      <p:bldP spid="53" grpId="0"/>
      <p:bldP spid="54" grpId="0"/>
      <p:bldP spid="55" grpId="0"/>
      <p:bldP spid="56" grpId="0"/>
      <p:bldP spid="57" grpId="0" animBg="1"/>
      <p:bldP spid="57" grpId="1" animBg="1"/>
      <p:bldP spid="57" grpId="2" animBg="1"/>
      <p:bldP spid="57" grpId="3" animBg="1"/>
      <p:bldP spid="58" grpId="0" animBg="1"/>
      <p:bldP spid="58" grpId="1" animBg="1"/>
      <p:bldP spid="58" grpId="2" animBg="1"/>
      <p:bldP spid="58" grpId="3" animBg="1"/>
      <p:bldP spid="47" grpId="0" build="p" animBg="1"/>
      <p:bldP spid="47" grpId="1" build="allAtOnce" animBg="1"/>
      <p:bldP spid="3082" grpId="0" animBg="1"/>
      <p:bldP spid="3082" grpId="1" animBg="1"/>
      <p:bldP spid="59" grpId="0" animBg="1"/>
      <p:bldP spid="61" grpId="0" build="allAtOnce" animBg="1"/>
      <p:bldP spid="61" grpId="1" build="p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2212401" y="263249"/>
            <a:ext cx="5146377" cy="1810780"/>
            <a:chOff x="716" y="14299"/>
            <a:chExt cx="5450" cy="1730"/>
          </a:xfrm>
        </p:grpSpPr>
        <p:grpSp>
          <p:nvGrpSpPr>
            <p:cNvPr id="1026" name="Group 2"/>
            <p:cNvGrpSpPr>
              <a:grpSpLocks/>
            </p:cNvGrpSpPr>
            <p:nvPr/>
          </p:nvGrpSpPr>
          <p:grpSpPr bwMode="auto">
            <a:xfrm>
              <a:off x="716" y="14558"/>
              <a:ext cx="4586" cy="1471"/>
              <a:chOff x="1775" y="8733"/>
              <a:chExt cx="4586" cy="1471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930" y="8840"/>
                <a:ext cx="0" cy="13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b="1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775" y="10096"/>
                <a:ext cx="458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b="1"/>
              </a:p>
            </p:txBody>
          </p:sp>
          <p:grpSp>
            <p:nvGrpSpPr>
              <p:cNvPr id="1029" name="Group 5"/>
              <p:cNvGrpSpPr>
                <a:grpSpLocks/>
              </p:cNvGrpSpPr>
              <p:nvPr/>
            </p:nvGrpSpPr>
            <p:grpSpPr bwMode="auto">
              <a:xfrm>
                <a:off x="1930" y="8733"/>
                <a:ext cx="2083" cy="1363"/>
                <a:chOff x="1930" y="8732"/>
                <a:chExt cx="2083" cy="1363"/>
              </a:xfrm>
            </p:grpSpPr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930" y="9636"/>
                  <a:ext cx="353" cy="45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auto">
                <a:xfrm>
                  <a:off x="2283" y="9639"/>
                  <a:ext cx="505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791" y="9188"/>
                  <a:ext cx="353" cy="459"/>
                </a:xfrm>
                <a:prstGeom prst="line">
                  <a:avLst/>
                </a:prstGeom>
                <a:noFill/>
                <a:ln w="571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auto">
                <a:xfrm>
                  <a:off x="3156" y="9207"/>
                  <a:ext cx="505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3660" y="8732"/>
                  <a:ext cx="353" cy="45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</p:grpSp>
          <p:grpSp>
            <p:nvGrpSpPr>
              <p:cNvPr id="1035" name="Group 11"/>
              <p:cNvGrpSpPr>
                <a:grpSpLocks/>
              </p:cNvGrpSpPr>
              <p:nvPr/>
            </p:nvGrpSpPr>
            <p:grpSpPr bwMode="auto">
              <a:xfrm flipH="1">
                <a:off x="4015" y="8747"/>
                <a:ext cx="2072" cy="1373"/>
                <a:chOff x="1930" y="8722"/>
                <a:chExt cx="2072" cy="1373"/>
              </a:xfrm>
            </p:grpSpPr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930" y="9636"/>
                  <a:ext cx="353" cy="45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auto">
                <a:xfrm>
                  <a:off x="2283" y="9639"/>
                  <a:ext cx="505" cy="0"/>
                </a:xfrm>
                <a:prstGeom prst="line">
                  <a:avLst/>
                </a:prstGeom>
                <a:noFill/>
                <a:ln w="57150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791" y="9188"/>
                  <a:ext cx="353" cy="459"/>
                </a:xfrm>
                <a:prstGeom prst="line">
                  <a:avLst/>
                </a:prstGeom>
                <a:noFill/>
                <a:ln w="571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9" name="Line 15"/>
                <p:cNvSpPr>
                  <a:spLocks noChangeShapeType="1"/>
                </p:cNvSpPr>
                <p:nvPr/>
              </p:nvSpPr>
              <p:spPr bwMode="auto">
                <a:xfrm>
                  <a:off x="3145" y="9197"/>
                  <a:ext cx="505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4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649" y="8722"/>
                  <a:ext cx="353" cy="45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</p:grpSp>
        </p:grp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794" y="15460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1290" y="15462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3" name="Text Box 19"/>
            <p:cNvSpPr txBox="1">
              <a:spLocks noChangeArrowheads="1"/>
            </p:cNvSpPr>
            <p:nvPr/>
          </p:nvSpPr>
          <p:spPr bwMode="auto">
            <a:xfrm>
              <a:off x="1647" y="15044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4" name="Text Box 20"/>
            <p:cNvSpPr txBox="1">
              <a:spLocks noChangeArrowheads="1"/>
            </p:cNvSpPr>
            <p:nvPr/>
          </p:nvSpPr>
          <p:spPr bwMode="auto">
            <a:xfrm>
              <a:off x="2193" y="14746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5" name="Text Box 21"/>
            <p:cNvSpPr txBox="1">
              <a:spLocks noChangeArrowheads="1"/>
            </p:cNvSpPr>
            <p:nvPr/>
          </p:nvSpPr>
          <p:spPr bwMode="auto">
            <a:xfrm>
              <a:off x="2534" y="14572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6" name="Text Box 22"/>
            <p:cNvSpPr txBox="1">
              <a:spLocks noChangeArrowheads="1"/>
            </p:cNvSpPr>
            <p:nvPr/>
          </p:nvSpPr>
          <p:spPr bwMode="auto">
            <a:xfrm>
              <a:off x="3157" y="14577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7" name="Text Box 23"/>
            <p:cNvSpPr txBox="1">
              <a:spLocks noChangeArrowheads="1"/>
            </p:cNvSpPr>
            <p:nvPr/>
          </p:nvSpPr>
          <p:spPr bwMode="auto">
            <a:xfrm>
              <a:off x="3460" y="14766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8" name="Text Box 24"/>
            <p:cNvSpPr txBox="1">
              <a:spLocks noChangeArrowheads="1"/>
            </p:cNvSpPr>
            <p:nvPr/>
          </p:nvSpPr>
          <p:spPr bwMode="auto">
            <a:xfrm>
              <a:off x="3990" y="15052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9" name="Text Box 25"/>
            <p:cNvSpPr txBox="1">
              <a:spLocks noChangeArrowheads="1"/>
            </p:cNvSpPr>
            <p:nvPr/>
          </p:nvSpPr>
          <p:spPr bwMode="auto">
            <a:xfrm>
              <a:off x="4217" y="15462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0" name="Text Box 26"/>
            <p:cNvSpPr txBox="1">
              <a:spLocks noChangeArrowheads="1"/>
            </p:cNvSpPr>
            <p:nvPr/>
          </p:nvSpPr>
          <p:spPr bwMode="auto">
            <a:xfrm>
              <a:off x="4822" y="15530"/>
              <a:ext cx="436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1" name="Text Box 27"/>
            <p:cNvSpPr txBox="1">
              <a:spLocks noChangeArrowheads="1"/>
            </p:cNvSpPr>
            <p:nvPr/>
          </p:nvSpPr>
          <p:spPr bwMode="auto">
            <a:xfrm>
              <a:off x="5276" y="15530"/>
              <a:ext cx="890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,с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2" name="Text Box 28"/>
            <p:cNvSpPr txBox="1">
              <a:spLocks noChangeArrowheads="1"/>
            </p:cNvSpPr>
            <p:nvPr/>
          </p:nvSpPr>
          <p:spPr bwMode="auto">
            <a:xfrm>
              <a:off x="870" y="14299"/>
              <a:ext cx="540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0" y="2071678"/>
            <a:ext cx="9144000" cy="12557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5. Какими номерами  обозначены участки графика, описывающие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нагревание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твёрдого тела и конденсации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?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1.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(№1 и №9)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(№3 и №7)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(№1 и №7)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(№4 и №8)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5.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(№1 и №6)</a:t>
            </a: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6. Формулы процессов.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32" y="-24"/>
            <a:ext cx="2714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1.Нагревание твёрдого</a:t>
            </a:r>
          </a:p>
          <a:p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Плавление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Нагревание жидкого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Парообразование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Нагревание газа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9356" y="142852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Охлаждение газа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конденсация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8. охлаждение жидкого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9. отвердевание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 Охлаждение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твёрдого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2347652">
            <a:off x="4383903" y="578862"/>
            <a:ext cx="23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выделение энергии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9533546">
            <a:off x="2091219" y="42116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Поглощение энергии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43306" y="3643314"/>
            <a:ext cx="1625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720" y="3500438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1.Нагревание твёрдого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Нагревание жидкого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Нагревание газа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29322" y="3500438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Охлаждение газа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8. охлаждение жидкого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 Охлаждение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твёрдого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3050902" y="4648810"/>
            <a:ext cx="12089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029402" y="4675345"/>
            <a:ext cx="967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2664440" y="3664580"/>
            <a:ext cx="12089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5720" y="4824723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Парообразование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29256" y="4857760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конденсация</a:t>
            </a:r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3050902" y="5434628"/>
            <a:ext cx="15728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339984" y="5413728"/>
            <a:ext cx="11897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 </a:t>
            </a:r>
            <a:r>
              <a:rPr lang="en-US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2910" y="571501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Плавление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715008" y="571501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9. отвердевание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4107077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6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60"/>
                            </p:stCondLst>
                            <p:childTnLst>
                              <p:par>
                                <p:cTn id="1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7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8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4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5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2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3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9" dur="8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0" dur="8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8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22361 0.63241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31600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7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21598 0.61968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31000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" grpId="0" animBg="1"/>
      <p:bldP spid="32" grpId="0" build="p"/>
      <p:bldP spid="33" grpId="0" build="p"/>
      <p:bldP spid="34" grpId="0"/>
      <p:bldP spid="34" grpId="1"/>
      <p:bldP spid="34" grpId="2"/>
      <p:bldP spid="35" grpId="0"/>
      <p:bldP spid="35" grpId="1"/>
      <p:bldP spid="35" grpId="2"/>
      <p:bldP spid="36" grpId="0"/>
      <p:bldP spid="37" grpId="0" build="p"/>
      <p:bldP spid="38" grpId="0" build="p"/>
      <p:bldP spid="39" grpId="0"/>
      <p:bldP spid="40" grpId="0"/>
      <p:bldP spid="41" grpId="0"/>
      <p:bldP spid="42" grpId="0" build="p"/>
      <p:bldP spid="43" grpId="0" build="p"/>
      <p:bldP spid="44" grpId="0"/>
      <p:bldP spid="45" grpId="0"/>
      <p:bldP spid="46" grpId="0" build="p"/>
      <p:bldP spid="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06" y="-24"/>
            <a:ext cx="3118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кристаллы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-24"/>
            <a:ext cx="2779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u="sng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морфные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8"/>
          <p:cNvGrpSpPr/>
          <p:nvPr/>
        </p:nvGrpSpPr>
        <p:grpSpPr>
          <a:xfrm>
            <a:off x="2834316" y="71414"/>
            <a:ext cx="2023436" cy="1500198"/>
            <a:chOff x="119672" y="500042"/>
            <a:chExt cx="2465712" cy="1992086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306123" y="500042"/>
              <a:ext cx="2279261" cy="1976339"/>
              <a:chOff x="8791" y="1911"/>
              <a:chExt cx="934" cy="1007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 flipV="1">
                <a:off x="8847" y="2546"/>
                <a:ext cx="208" cy="23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8791" y="1911"/>
                <a:ext cx="934" cy="1007"/>
                <a:chOff x="9160" y="2027"/>
                <a:chExt cx="934" cy="1007"/>
              </a:xfrm>
            </p:grpSpPr>
            <p:sp>
              <p:nvSpPr>
                <p:cNvPr id="1029" name="AutoShape 5"/>
                <p:cNvSpPr>
                  <a:spLocks noChangeArrowheads="1"/>
                </p:cNvSpPr>
                <p:nvPr/>
              </p:nvSpPr>
              <p:spPr bwMode="auto">
                <a:xfrm>
                  <a:off x="9160" y="2106"/>
                  <a:ext cx="853" cy="853"/>
                </a:xfrm>
                <a:prstGeom prst="cube">
                  <a:avLst>
                    <a:gd name="adj" fmla="val 25000"/>
                  </a:avLst>
                </a:prstGeom>
                <a:noFill/>
                <a:ln w="38100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7" name="Group 6"/>
                <p:cNvGrpSpPr>
                  <a:grpSpLocks/>
                </p:cNvGrpSpPr>
                <p:nvPr/>
              </p:nvGrpSpPr>
              <p:grpSpPr bwMode="auto">
                <a:xfrm>
                  <a:off x="9377" y="2074"/>
                  <a:ext cx="657" cy="633"/>
                  <a:chOff x="9377" y="2074"/>
                  <a:chExt cx="657" cy="633"/>
                </a:xfrm>
              </p:grpSpPr>
              <p:sp>
                <p:nvSpPr>
                  <p:cNvPr id="1031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9389" y="2074"/>
                    <a:ext cx="0" cy="622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2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377" y="2707"/>
                    <a:ext cx="657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35" name="Oval 11"/>
                <p:cNvSpPr>
                  <a:spLocks noChangeArrowheads="1"/>
                </p:cNvSpPr>
                <p:nvPr/>
              </p:nvSpPr>
              <p:spPr bwMode="auto">
                <a:xfrm>
                  <a:off x="9309" y="2027"/>
                  <a:ext cx="141" cy="141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6" name="Oval 12"/>
                <p:cNvSpPr>
                  <a:spLocks noChangeArrowheads="1"/>
                </p:cNvSpPr>
                <p:nvPr/>
              </p:nvSpPr>
              <p:spPr bwMode="auto">
                <a:xfrm>
                  <a:off x="9942" y="2027"/>
                  <a:ext cx="141" cy="141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7" name="Oval 13"/>
                <p:cNvSpPr>
                  <a:spLocks noChangeArrowheads="1"/>
                </p:cNvSpPr>
                <p:nvPr/>
              </p:nvSpPr>
              <p:spPr bwMode="auto">
                <a:xfrm>
                  <a:off x="9953" y="2615"/>
                  <a:ext cx="141" cy="141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8" name="Oval 14"/>
                <p:cNvSpPr>
                  <a:spLocks noChangeArrowheads="1"/>
                </p:cNvSpPr>
                <p:nvPr/>
              </p:nvSpPr>
              <p:spPr bwMode="auto">
                <a:xfrm>
                  <a:off x="9751" y="2864"/>
                  <a:ext cx="176" cy="170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9" name="Oval 15"/>
                <p:cNvSpPr>
                  <a:spLocks noChangeArrowheads="1"/>
                </p:cNvSpPr>
                <p:nvPr/>
              </p:nvSpPr>
              <p:spPr bwMode="auto">
                <a:xfrm>
                  <a:off x="9331" y="2614"/>
                  <a:ext cx="141" cy="141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140572" y="2158157"/>
              <a:ext cx="430684" cy="33397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1712424" y="931868"/>
              <a:ext cx="430684" cy="33397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Oval 14"/>
            <p:cNvSpPr>
              <a:spLocks noChangeArrowheads="1"/>
            </p:cNvSpPr>
            <p:nvPr/>
          </p:nvSpPr>
          <p:spPr bwMode="auto">
            <a:xfrm>
              <a:off x="119672" y="928670"/>
              <a:ext cx="430684" cy="33397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42876" y="476888"/>
            <a:ext cx="3714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форма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(хрусталь)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5721882" y="642918"/>
            <a:ext cx="29935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нет своей…   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5715008" y="976954"/>
            <a:ext cx="29935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изотропны      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203158" y="1214422"/>
            <a:ext cx="2368578" cy="12858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Oval 20"/>
          <p:cNvSpPr>
            <a:spLocks noChangeArrowheads="1"/>
          </p:cNvSpPr>
          <p:nvPr/>
        </p:nvSpPr>
        <p:spPr bwMode="auto">
          <a:xfrm>
            <a:off x="714348" y="1500174"/>
            <a:ext cx="1285883" cy="617157"/>
          </a:xfrm>
          <a:prstGeom prst="ellipse">
            <a:avLst/>
          </a:prstGeom>
          <a:solidFill>
            <a:srgbClr val="CC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flipV="1">
            <a:off x="1357688" y="1483751"/>
            <a:ext cx="0" cy="3525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1345740" y="1823173"/>
            <a:ext cx="64621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5572132" y="1285860"/>
            <a:ext cx="2368578" cy="1285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9" name="Oval 25"/>
          <p:cNvSpPr>
            <a:spLocks noChangeArrowheads="1"/>
          </p:cNvSpPr>
          <p:nvPr/>
        </p:nvSpPr>
        <p:spPr bwMode="auto">
          <a:xfrm>
            <a:off x="6286512" y="1428735"/>
            <a:ext cx="1000132" cy="928695"/>
          </a:xfrm>
          <a:prstGeom prst="ellipse">
            <a:avLst/>
          </a:prstGeom>
          <a:solidFill>
            <a:srgbClr val="CCFFFF"/>
          </a:solidFill>
          <a:ln w="3810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101932" y="890924"/>
            <a:ext cx="3071802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анизотропные      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263645" y="2643182"/>
            <a:ext cx="1643074" cy="1012833"/>
            <a:chOff x="8698" y="2845"/>
            <a:chExt cx="921" cy="646"/>
          </a:xfrm>
        </p:grpSpPr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>
              <a:off x="8767" y="2845"/>
              <a:ext cx="0" cy="6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>
              <a:off x="8698" y="3433"/>
              <a:ext cx="92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 flipV="1">
              <a:off x="8767" y="3122"/>
              <a:ext cx="184" cy="31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>
              <a:off x="8948" y="3122"/>
              <a:ext cx="529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572132" y="2571744"/>
            <a:ext cx="1638620" cy="1016757"/>
            <a:chOff x="14182" y="2753"/>
            <a:chExt cx="921" cy="646"/>
          </a:xfrm>
        </p:grpSpPr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>
              <a:off x="14251" y="2753"/>
              <a:ext cx="0" cy="6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14182" y="3341"/>
              <a:ext cx="92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Arc 34"/>
            <p:cNvSpPr>
              <a:spLocks/>
            </p:cNvSpPr>
            <p:nvPr/>
          </p:nvSpPr>
          <p:spPr bwMode="auto">
            <a:xfrm flipH="1">
              <a:off x="14273" y="2972"/>
              <a:ext cx="553" cy="3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5860569" y="2928934"/>
            <a:ext cx="3283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разжижаются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35149" y="2500306"/>
            <a:ext cx="2665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cap="all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плавления 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5857884" y="357166"/>
            <a:ext cx="2857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71550" lvl="1" indent="-514350"/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жидкость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0" y="3749481"/>
            <a:ext cx="9144000" cy="310854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из перечисленных ниже физических свойств кристалла зависит от выбранного в кристалле направления: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механическая прочность;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2) электрическое сопротивление; 3) теплопроводность?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Только 1-е.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Только 2-е.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Только 3-е.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 одно из свойств не зависит от направления.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 три свойства зависят от направления.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00860" y="6273225"/>
            <a:ext cx="214314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№8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19799766">
            <a:off x="310586" y="4010387"/>
            <a:ext cx="893687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 Все три свойства зависят от направления.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C04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4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C04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4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4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C04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78261E-6 L 0.01649 0.25416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12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  <p:by x="100000" y="2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5" grpId="0"/>
      <p:bldP spid="26" grpId="0"/>
      <p:bldP spid="27" grpId="0"/>
      <p:bldP spid="1043" grpId="0" animBg="1"/>
      <p:bldP spid="1044" grpId="0" animBg="1"/>
      <p:bldP spid="1045" grpId="0" animBg="1"/>
      <p:bldP spid="1046" grpId="0" animBg="1"/>
      <p:bldP spid="1048" grpId="0" animBg="1"/>
      <p:bldP spid="1049" grpId="0" animBg="1"/>
      <p:bldP spid="28" grpId="0" uiExpand="1" build="p" animBg="1"/>
      <p:bldP spid="28" grpId="1" build="allAtOnce" animBg="1"/>
      <p:bldP spid="46" grpId="0"/>
      <p:bldP spid="47" grpId="0"/>
      <p:bldP spid="50" grpId="0"/>
      <p:bldP spid="45" grpId="0" animBg="1"/>
      <p:bldP spid="48" grpId="0" build="allAtOnce" animBg="1"/>
      <p:bldP spid="48" grpId="1" build="p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32" y="4158326"/>
            <a:ext cx="32470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растяжение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9975" y="4620292"/>
            <a:ext cx="11969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Тросс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47038" y="4229764"/>
            <a:ext cx="20637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сжатие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9487" y="4548854"/>
            <a:ext cx="1148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 flipH="1" flipV="1">
            <a:off x="5214942" y="3930047"/>
            <a:ext cx="53725" cy="271366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 flipV="1">
            <a:off x="4982066" y="6591754"/>
            <a:ext cx="3804776" cy="45719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291991" y="4663757"/>
            <a:ext cx="2437703" cy="1986447"/>
            <a:chOff x="8801" y="6594"/>
            <a:chExt cx="1660" cy="1654"/>
          </a:xfrm>
        </p:grpSpPr>
        <p:sp>
          <p:nvSpPr>
            <p:cNvPr id="4101" name="Line 5"/>
            <p:cNvSpPr>
              <a:spLocks noChangeShapeType="1"/>
            </p:cNvSpPr>
            <p:nvPr/>
          </p:nvSpPr>
          <p:spPr bwMode="auto">
            <a:xfrm flipV="1">
              <a:off x="8801" y="7661"/>
              <a:ext cx="185" cy="58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102" name="Arc 6"/>
            <p:cNvSpPr>
              <a:spLocks/>
            </p:cNvSpPr>
            <p:nvPr/>
          </p:nvSpPr>
          <p:spPr bwMode="auto">
            <a:xfrm rot="401359" flipH="1">
              <a:off x="8998" y="7392"/>
              <a:ext cx="392" cy="322"/>
            </a:xfrm>
            <a:custGeom>
              <a:avLst/>
              <a:gdLst>
                <a:gd name="G0" fmla="+- 9084 0 0"/>
                <a:gd name="G1" fmla="+- 21600 0 0"/>
                <a:gd name="G2" fmla="+- 21600 0 0"/>
                <a:gd name="T0" fmla="*/ 0 w 30684"/>
                <a:gd name="T1" fmla="*/ 2003 h 21600"/>
                <a:gd name="T2" fmla="*/ 30684 w 30684"/>
                <a:gd name="T3" fmla="*/ 21600 h 21600"/>
                <a:gd name="T4" fmla="*/ 9084 w 3068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84" h="21600" fill="none" extrusionOk="0">
                  <a:moveTo>
                    <a:pt x="0" y="2003"/>
                  </a:moveTo>
                  <a:cubicBezTo>
                    <a:pt x="2846" y="683"/>
                    <a:pt x="5946" y="-1"/>
                    <a:pt x="9084" y="0"/>
                  </a:cubicBezTo>
                  <a:cubicBezTo>
                    <a:pt x="21013" y="0"/>
                    <a:pt x="30684" y="9670"/>
                    <a:pt x="30684" y="21600"/>
                  </a:cubicBezTo>
                </a:path>
                <a:path w="30684" h="21600" stroke="0" extrusionOk="0">
                  <a:moveTo>
                    <a:pt x="0" y="2003"/>
                  </a:moveTo>
                  <a:cubicBezTo>
                    <a:pt x="2846" y="683"/>
                    <a:pt x="5946" y="-1"/>
                    <a:pt x="9084" y="0"/>
                  </a:cubicBezTo>
                  <a:cubicBezTo>
                    <a:pt x="21013" y="0"/>
                    <a:pt x="30684" y="9670"/>
                    <a:pt x="30684" y="21600"/>
                  </a:cubicBezTo>
                  <a:lnTo>
                    <a:pt x="9084" y="21600"/>
                  </a:lnTo>
                  <a:close/>
                </a:path>
              </a:pathLst>
            </a:custGeom>
            <a:noFill/>
            <a:ln w="762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3" name="Arc 7"/>
            <p:cNvSpPr>
              <a:spLocks/>
            </p:cNvSpPr>
            <p:nvPr/>
          </p:nvSpPr>
          <p:spPr bwMode="auto">
            <a:xfrm flipV="1">
              <a:off x="9399" y="6775"/>
              <a:ext cx="760" cy="726"/>
            </a:xfrm>
            <a:custGeom>
              <a:avLst/>
              <a:gdLst>
                <a:gd name="G0" fmla="+- 8459 0 0"/>
                <a:gd name="G1" fmla="+- 21600 0 0"/>
                <a:gd name="G2" fmla="+- 21600 0 0"/>
                <a:gd name="T0" fmla="*/ 0 w 30059"/>
                <a:gd name="T1" fmla="*/ 1725 h 21600"/>
                <a:gd name="T2" fmla="*/ 30059 w 30059"/>
                <a:gd name="T3" fmla="*/ 21600 h 21600"/>
                <a:gd name="T4" fmla="*/ 8459 w 3005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059" h="21600" fill="none" extrusionOk="0">
                  <a:moveTo>
                    <a:pt x="0" y="1725"/>
                  </a:moveTo>
                  <a:cubicBezTo>
                    <a:pt x="2674" y="586"/>
                    <a:pt x="5551" y="-1"/>
                    <a:pt x="8459" y="0"/>
                  </a:cubicBezTo>
                  <a:cubicBezTo>
                    <a:pt x="20388" y="0"/>
                    <a:pt x="30059" y="9670"/>
                    <a:pt x="30059" y="21600"/>
                  </a:cubicBezTo>
                </a:path>
                <a:path w="30059" h="21600" stroke="0" extrusionOk="0">
                  <a:moveTo>
                    <a:pt x="0" y="1725"/>
                  </a:moveTo>
                  <a:cubicBezTo>
                    <a:pt x="2674" y="586"/>
                    <a:pt x="5551" y="-1"/>
                    <a:pt x="8459" y="0"/>
                  </a:cubicBezTo>
                  <a:cubicBezTo>
                    <a:pt x="20388" y="0"/>
                    <a:pt x="30059" y="9670"/>
                    <a:pt x="30059" y="21600"/>
                  </a:cubicBezTo>
                  <a:lnTo>
                    <a:pt x="8459" y="21600"/>
                  </a:lnTo>
                  <a:close/>
                </a:path>
              </a:pathLst>
            </a:cu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4" name="Arc 8"/>
            <p:cNvSpPr>
              <a:spLocks/>
            </p:cNvSpPr>
            <p:nvPr/>
          </p:nvSpPr>
          <p:spPr bwMode="auto">
            <a:xfrm rot="401359" flipH="1">
              <a:off x="10174" y="6594"/>
              <a:ext cx="287" cy="209"/>
            </a:xfrm>
            <a:custGeom>
              <a:avLst/>
              <a:gdLst>
                <a:gd name="G0" fmla="+- 9084 0 0"/>
                <a:gd name="G1" fmla="+- 21600 0 0"/>
                <a:gd name="G2" fmla="+- 21600 0 0"/>
                <a:gd name="T0" fmla="*/ 0 w 30684"/>
                <a:gd name="T1" fmla="*/ 2003 h 21600"/>
                <a:gd name="T2" fmla="*/ 30684 w 30684"/>
                <a:gd name="T3" fmla="*/ 21600 h 21600"/>
                <a:gd name="T4" fmla="*/ 9084 w 3068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84" h="21600" fill="none" extrusionOk="0">
                  <a:moveTo>
                    <a:pt x="0" y="2003"/>
                  </a:moveTo>
                  <a:cubicBezTo>
                    <a:pt x="2846" y="683"/>
                    <a:pt x="5946" y="-1"/>
                    <a:pt x="9084" y="0"/>
                  </a:cubicBezTo>
                  <a:cubicBezTo>
                    <a:pt x="21013" y="0"/>
                    <a:pt x="30684" y="9670"/>
                    <a:pt x="30684" y="21600"/>
                  </a:cubicBezTo>
                </a:path>
                <a:path w="30684" h="21600" stroke="0" extrusionOk="0">
                  <a:moveTo>
                    <a:pt x="0" y="2003"/>
                  </a:moveTo>
                  <a:cubicBezTo>
                    <a:pt x="2846" y="683"/>
                    <a:pt x="5946" y="-1"/>
                    <a:pt x="9084" y="0"/>
                  </a:cubicBezTo>
                  <a:cubicBezTo>
                    <a:pt x="21013" y="0"/>
                    <a:pt x="30684" y="9670"/>
                    <a:pt x="30684" y="21600"/>
                  </a:cubicBezTo>
                  <a:lnTo>
                    <a:pt x="9084" y="21600"/>
                  </a:lnTo>
                  <a:close/>
                </a:path>
              </a:pathLst>
            </a:custGeom>
            <a:noFill/>
            <a:ln w="762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>
            <a:off x="5344170" y="5927742"/>
            <a:ext cx="2214578" cy="1588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286380" y="5561280"/>
            <a:ext cx="2304000" cy="1588"/>
          </a:xfrm>
          <a:prstGeom prst="line">
            <a:avLst/>
          </a:prstGeom>
          <a:ln w="38100">
            <a:solidFill>
              <a:srgbClr val="00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286380" y="4635364"/>
            <a:ext cx="2214578" cy="158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286380" y="4691730"/>
            <a:ext cx="2251257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прочности…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05733" y="5406110"/>
            <a:ext cx="2181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упругости…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00694" y="5841232"/>
            <a:ext cx="3659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пропорциональности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86314" y="3656302"/>
            <a:ext cx="494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86776" y="6007262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86314" y="4942186"/>
            <a:ext cx="494046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786314" y="5656566"/>
            <a:ext cx="494046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2" name="Oval 24"/>
          <p:cNvSpPr>
            <a:spLocks noChangeArrowheads="1"/>
          </p:cNvSpPr>
          <p:nvPr/>
        </p:nvSpPr>
        <p:spPr bwMode="auto">
          <a:xfrm>
            <a:off x="890916" y="3058162"/>
            <a:ext cx="645409" cy="614636"/>
          </a:xfrm>
          <a:prstGeom prst="ellips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rc 25"/>
          <p:cNvSpPr>
            <a:spLocks/>
          </p:cNvSpPr>
          <p:nvPr/>
        </p:nvSpPr>
        <p:spPr bwMode="auto">
          <a:xfrm>
            <a:off x="288950" y="3087942"/>
            <a:ext cx="596541" cy="602092"/>
          </a:xfrm>
          <a:custGeom>
            <a:avLst/>
            <a:gdLst>
              <a:gd name="G0" fmla="+- 12786 0 0"/>
              <a:gd name="G1" fmla="+- 21600 0 0"/>
              <a:gd name="G2" fmla="+- 21600 0 0"/>
              <a:gd name="T0" fmla="*/ 2799 w 34386"/>
              <a:gd name="T1" fmla="*/ 2448 h 43200"/>
              <a:gd name="T2" fmla="*/ 0 w 34386"/>
              <a:gd name="T3" fmla="*/ 39010 h 43200"/>
              <a:gd name="T4" fmla="*/ 12786 w 3438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386" h="43200" fill="none" extrusionOk="0">
                <a:moveTo>
                  <a:pt x="2798" y="2447"/>
                </a:moveTo>
                <a:cubicBezTo>
                  <a:pt x="5882" y="839"/>
                  <a:pt x="9308" y="-1"/>
                  <a:pt x="12786" y="0"/>
                </a:cubicBezTo>
                <a:cubicBezTo>
                  <a:pt x="24715" y="0"/>
                  <a:pt x="34386" y="9670"/>
                  <a:pt x="34386" y="21600"/>
                </a:cubicBezTo>
                <a:cubicBezTo>
                  <a:pt x="34386" y="33529"/>
                  <a:pt x="24715" y="43200"/>
                  <a:pt x="12786" y="43200"/>
                </a:cubicBezTo>
                <a:cubicBezTo>
                  <a:pt x="8186" y="43200"/>
                  <a:pt x="3707" y="41731"/>
                  <a:pt x="0" y="39009"/>
                </a:cubicBezTo>
              </a:path>
              <a:path w="34386" h="43200" stroke="0" extrusionOk="0">
                <a:moveTo>
                  <a:pt x="2798" y="2447"/>
                </a:moveTo>
                <a:cubicBezTo>
                  <a:pt x="5882" y="839"/>
                  <a:pt x="9308" y="-1"/>
                  <a:pt x="12786" y="0"/>
                </a:cubicBezTo>
                <a:cubicBezTo>
                  <a:pt x="24715" y="0"/>
                  <a:pt x="34386" y="9670"/>
                  <a:pt x="34386" y="21600"/>
                </a:cubicBezTo>
                <a:cubicBezTo>
                  <a:pt x="34386" y="33529"/>
                  <a:pt x="24715" y="43200"/>
                  <a:pt x="12786" y="43200"/>
                </a:cubicBezTo>
                <a:cubicBezTo>
                  <a:pt x="8186" y="43200"/>
                  <a:pt x="3707" y="41731"/>
                  <a:pt x="0" y="39009"/>
                </a:cubicBezTo>
                <a:lnTo>
                  <a:pt x="12786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Group 26"/>
          <p:cNvGrpSpPr>
            <a:grpSpLocks/>
          </p:cNvGrpSpPr>
          <p:nvPr/>
        </p:nvGrpSpPr>
        <p:grpSpPr bwMode="auto">
          <a:xfrm>
            <a:off x="758473" y="2285975"/>
            <a:ext cx="1329878" cy="1486832"/>
            <a:chOff x="1767" y="7683"/>
            <a:chExt cx="1161" cy="1778"/>
          </a:xfrm>
        </p:grpSpPr>
        <p:sp>
          <p:nvSpPr>
            <p:cNvPr id="55" name="Line 27"/>
            <p:cNvSpPr>
              <a:spLocks noChangeShapeType="1"/>
            </p:cNvSpPr>
            <p:nvPr/>
          </p:nvSpPr>
          <p:spPr bwMode="auto">
            <a:xfrm>
              <a:off x="1767" y="7683"/>
              <a:ext cx="317" cy="147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Arc 28"/>
            <p:cNvSpPr>
              <a:spLocks/>
            </p:cNvSpPr>
            <p:nvPr/>
          </p:nvSpPr>
          <p:spPr bwMode="auto">
            <a:xfrm rot="9817141">
              <a:off x="2111" y="9082"/>
              <a:ext cx="319" cy="379"/>
            </a:xfrm>
            <a:custGeom>
              <a:avLst/>
              <a:gdLst>
                <a:gd name="G0" fmla="+- 14337 0 0"/>
                <a:gd name="G1" fmla="+- 21600 0 0"/>
                <a:gd name="G2" fmla="+- 21600 0 0"/>
                <a:gd name="T0" fmla="*/ 0 w 35937"/>
                <a:gd name="T1" fmla="*/ 5444 h 21600"/>
                <a:gd name="T2" fmla="*/ 35937 w 35937"/>
                <a:gd name="T3" fmla="*/ 21600 h 21600"/>
                <a:gd name="T4" fmla="*/ 14337 w 3593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937" h="21600" fill="none" extrusionOk="0">
                  <a:moveTo>
                    <a:pt x="0" y="5444"/>
                  </a:moveTo>
                  <a:cubicBezTo>
                    <a:pt x="3952" y="1936"/>
                    <a:pt x="9053" y="-1"/>
                    <a:pt x="14337" y="0"/>
                  </a:cubicBezTo>
                  <a:cubicBezTo>
                    <a:pt x="26266" y="0"/>
                    <a:pt x="35937" y="9670"/>
                    <a:pt x="35937" y="21600"/>
                  </a:cubicBezTo>
                </a:path>
                <a:path w="35937" h="21600" stroke="0" extrusionOk="0">
                  <a:moveTo>
                    <a:pt x="0" y="5444"/>
                  </a:moveTo>
                  <a:cubicBezTo>
                    <a:pt x="3952" y="1936"/>
                    <a:pt x="9053" y="-1"/>
                    <a:pt x="14337" y="0"/>
                  </a:cubicBezTo>
                  <a:cubicBezTo>
                    <a:pt x="26266" y="0"/>
                    <a:pt x="35937" y="9670"/>
                    <a:pt x="35937" y="21600"/>
                  </a:cubicBezTo>
                  <a:lnTo>
                    <a:pt x="14337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Arc 29"/>
            <p:cNvSpPr>
              <a:spLocks/>
            </p:cNvSpPr>
            <p:nvPr/>
          </p:nvSpPr>
          <p:spPr bwMode="auto">
            <a:xfrm rot="11105323" flipV="1">
              <a:off x="2474" y="8703"/>
              <a:ext cx="454" cy="6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" name="Группа 60"/>
          <p:cNvGrpSpPr/>
          <p:nvPr/>
        </p:nvGrpSpPr>
        <p:grpSpPr>
          <a:xfrm>
            <a:off x="258456" y="1940489"/>
            <a:ext cx="146524" cy="1988577"/>
            <a:chOff x="4181966" y="1121335"/>
            <a:chExt cx="1636314" cy="2950607"/>
          </a:xfrm>
        </p:grpSpPr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4181966" y="1121335"/>
              <a:ext cx="1635585" cy="2319042"/>
              <a:chOff x="996" y="7099"/>
              <a:chExt cx="1635585" cy="1869"/>
            </a:xfrm>
          </p:grpSpPr>
          <p:sp>
            <p:nvSpPr>
              <p:cNvPr id="64" name="Line 22"/>
              <p:cNvSpPr>
                <a:spLocks noChangeShapeType="1"/>
              </p:cNvSpPr>
              <p:nvPr/>
            </p:nvSpPr>
            <p:spPr bwMode="auto">
              <a:xfrm>
                <a:off x="1636581" y="7099"/>
                <a:ext cx="0" cy="1869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Line 23"/>
              <p:cNvSpPr>
                <a:spLocks noChangeShapeType="1"/>
              </p:cNvSpPr>
              <p:nvPr/>
            </p:nvSpPr>
            <p:spPr bwMode="auto">
              <a:xfrm>
                <a:off x="996" y="8548"/>
                <a:ext cx="2374" cy="0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3" name="Line 30"/>
            <p:cNvSpPr>
              <a:spLocks noChangeShapeType="1"/>
            </p:cNvSpPr>
            <p:nvPr/>
          </p:nvSpPr>
          <p:spPr bwMode="auto">
            <a:xfrm>
              <a:off x="5818280" y="2819265"/>
              <a:ext cx="0" cy="1252677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-32" y="1905648"/>
            <a:ext cx="285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Line 3"/>
          <p:cNvSpPr>
            <a:spLocks noChangeShapeType="1"/>
          </p:cNvSpPr>
          <p:nvPr/>
        </p:nvSpPr>
        <p:spPr bwMode="auto">
          <a:xfrm flipV="1">
            <a:off x="142844" y="3374036"/>
            <a:ext cx="2503528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scene3d>
            <a:camera prst="orthographicFront">
              <a:rot lat="0" lon="0" rev="2154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42844" y="3327068"/>
            <a:ext cx="2542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                                 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786314" y="4170774"/>
            <a:ext cx="494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67" name="Rectangle 1"/>
          <p:cNvSpPr>
            <a:spLocks noChangeArrowheads="1"/>
          </p:cNvSpPr>
          <p:nvPr/>
        </p:nvSpPr>
        <p:spPr bwMode="auto">
          <a:xfrm>
            <a:off x="615582" y="2467269"/>
            <a:ext cx="235745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отталкивание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615550" y="3824591"/>
            <a:ext cx="214320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притяжение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071538" y="6000768"/>
            <a:ext cx="2584560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620662" y="6030274"/>
            <a:ext cx="1808858" cy="4770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82"/>
          <p:cNvGrpSpPr/>
          <p:nvPr/>
        </p:nvGrpSpPr>
        <p:grpSpPr>
          <a:xfrm>
            <a:off x="4357686" y="5965052"/>
            <a:ext cx="500066" cy="535782"/>
            <a:chOff x="3071802" y="5000636"/>
            <a:chExt cx="500066" cy="535782"/>
          </a:xfrm>
        </p:grpSpPr>
        <p:cxnSp>
          <p:nvCxnSpPr>
            <p:cNvPr id="78" name="Прямая со стрелкой 77"/>
            <p:cNvCxnSpPr/>
            <p:nvPr/>
          </p:nvCxnSpPr>
          <p:spPr>
            <a:xfrm>
              <a:off x="3071802" y="5072074"/>
              <a:ext cx="468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 Box 10"/>
            <p:cNvSpPr txBox="1">
              <a:spLocks noChangeArrowheads="1"/>
            </p:cNvSpPr>
            <p:nvPr/>
          </p:nvSpPr>
          <p:spPr bwMode="auto">
            <a:xfrm>
              <a:off x="3071802" y="5000636"/>
              <a:ext cx="500066" cy="535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1" name="Прямая со стрелкой 80"/>
          <p:cNvCxnSpPr/>
          <p:nvPr/>
        </p:nvCxnSpPr>
        <p:spPr>
          <a:xfrm>
            <a:off x="3643306" y="6070618"/>
            <a:ext cx="792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315538" y="6072206"/>
            <a:ext cx="756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86"/>
          <p:cNvGrpSpPr/>
          <p:nvPr/>
        </p:nvGrpSpPr>
        <p:grpSpPr>
          <a:xfrm>
            <a:off x="13648" y="6036490"/>
            <a:ext cx="500066" cy="535782"/>
            <a:chOff x="3071802" y="5000636"/>
            <a:chExt cx="500066" cy="535782"/>
          </a:xfrm>
        </p:grpSpPr>
        <p:cxnSp>
          <p:nvCxnSpPr>
            <p:cNvPr id="88" name="Прямая со стрелкой 87"/>
            <p:cNvCxnSpPr/>
            <p:nvPr/>
          </p:nvCxnSpPr>
          <p:spPr>
            <a:xfrm>
              <a:off x="3071802" y="5072074"/>
              <a:ext cx="468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 Box 10"/>
            <p:cNvSpPr txBox="1">
              <a:spLocks noChangeArrowheads="1"/>
            </p:cNvSpPr>
            <p:nvPr/>
          </p:nvSpPr>
          <p:spPr bwMode="auto">
            <a:xfrm>
              <a:off x="3071802" y="5000636"/>
              <a:ext cx="500066" cy="535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1173438" y="5572140"/>
            <a:ext cx="2584560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90"/>
          <p:cNvGrpSpPr/>
          <p:nvPr/>
        </p:nvGrpSpPr>
        <p:grpSpPr>
          <a:xfrm>
            <a:off x="4258952" y="4976538"/>
            <a:ext cx="500066" cy="535782"/>
            <a:chOff x="3071802" y="5000636"/>
            <a:chExt cx="500066" cy="535782"/>
          </a:xfrm>
        </p:grpSpPr>
        <p:cxnSp>
          <p:nvCxnSpPr>
            <p:cNvPr id="92" name="Прямая со стрелкой 91"/>
            <p:cNvCxnSpPr/>
            <p:nvPr/>
          </p:nvCxnSpPr>
          <p:spPr>
            <a:xfrm>
              <a:off x="3071802" y="5072074"/>
              <a:ext cx="468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 Box 10"/>
            <p:cNvSpPr txBox="1">
              <a:spLocks noChangeArrowheads="1"/>
            </p:cNvSpPr>
            <p:nvPr/>
          </p:nvSpPr>
          <p:spPr bwMode="auto">
            <a:xfrm>
              <a:off x="3071802" y="5000636"/>
              <a:ext cx="500066" cy="535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4" name="Прямая со стрелкой 93"/>
          <p:cNvCxnSpPr/>
          <p:nvPr/>
        </p:nvCxnSpPr>
        <p:spPr>
          <a:xfrm>
            <a:off x="3745206" y="5636326"/>
            <a:ext cx="1008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142844" y="5636326"/>
            <a:ext cx="1008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95"/>
          <p:cNvGrpSpPr/>
          <p:nvPr/>
        </p:nvGrpSpPr>
        <p:grpSpPr>
          <a:xfrm>
            <a:off x="258424" y="5072074"/>
            <a:ext cx="500066" cy="535782"/>
            <a:chOff x="3071802" y="5000636"/>
            <a:chExt cx="500066" cy="535782"/>
          </a:xfrm>
        </p:grpSpPr>
        <p:cxnSp>
          <p:nvCxnSpPr>
            <p:cNvPr id="97" name="Прямая со стрелкой 96"/>
            <p:cNvCxnSpPr/>
            <p:nvPr/>
          </p:nvCxnSpPr>
          <p:spPr>
            <a:xfrm>
              <a:off x="3071802" y="5072074"/>
              <a:ext cx="468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 Box 10"/>
            <p:cNvSpPr txBox="1">
              <a:spLocks noChangeArrowheads="1"/>
            </p:cNvSpPr>
            <p:nvPr/>
          </p:nvSpPr>
          <p:spPr bwMode="auto">
            <a:xfrm>
              <a:off x="3071802" y="5000636"/>
              <a:ext cx="500066" cy="535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9" name="Прямоугольник 98"/>
          <p:cNvSpPr/>
          <p:nvPr/>
        </p:nvSpPr>
        <p:spPr>
          <a:xfrm>
            <a:off x="6357950" y="3973208"/>
            <a:ext cx="1785950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99"/>
          <p:cNvGrpSpPr/>
          <p:nvPr/>
        </p:nvGrpSpPr>
        <p:grpSpPr>
          <a:xfrm>
            <a:off x="8657646" y="4115072"/>
            <a:ext cx="414948" cy="428628"/>
            <a:chOff x="3071802" y="5000636"/>
            <a:chExt cx="500066" cy="535782"/>
          </a:xfrm>
        </p:grpSpPr>
        <p:cxnSp>
          <p:nvCxnSpPr>
            <p:cNvPr id="101" name="Прямая со стрелкой 100"/>
            <p:cNvCxnSpPr/>
            <p:nvPr/>
          </p:nvCxnSpPr>
          <p:spPr>
            <a:xfrm>
              <a:off x="3071802" y="5072074"/>
              <a:ext cx="468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 Box 10"/>
            <p:cNvSpPr txBox="1">
              <a:spLocks noChangeArrowheads="1"/>
            </p:cNvSpPr>
            <p:nvPr/>
          </p:nvSpPr>
          <p:spPr bwMode="auto">
            <a:xfrm>
              <a:off x="3071802" y="5000636"/>
              <a:ext cx="500066" cy="535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>
            <a:off x="8143900" y="4036382"/>
            <a:ext cx="1008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5327356" y="4036382"/>
            <a:ext cx="1008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104"/>
          <p:cNvGrpSpPr/>
          <p:nvPr/>
        </p:nvGrpSpPr>
        <p:grpSpPr>
          <a:xfrm>
            <a:off x="5357818" y="4107664"/>
            <a:ext cx="428628" cy="535782"/>
            <a:chOff x="3071802" y="5000636"/>
            <a:chExt cx="500066" cy="535782"/>
          </a:xfrm>
        </p:grpSpPr>
        <p:cxnSp>
          <p:nvCxnSpPr>
            <p:cNvPr id="106" name="Прямая со стрелкой 105"/>
            <p:cNvCxnSpPr/>
            <p:nvPr/>
          </p:nvCxnSpPr>
          <p:spPr>
            <a:xfrm>
              <a:off x="3071802" y="5072074"/>
              <a:ext cx="468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 Box 10"/>
            <p:cNvSpPr txBox="1">
              <a:spLocks noChangeArrowheads="1"/>
            </p:cNvSpPr>
            <p:nvPr/>
          </p:nvSpPr>
          <p:spPr bwMode="auto">
            <a:xfrm>
              <a:off x="3071802" y="5000636"/>
              <a:ext cx="500066" cy="535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8" name="Прямоугольник 107"/>
          <p:cNvSpPr/>
          <p:nvPr/>
        </p:nvSpPr>
        <p:spPr>
          <a:xfrm>
            <a:off x="6357950" y="3972196"/>
            <a:ext cx="785818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7286644" y="3972196"/>
            <a:ext cx="857288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Rectangle 1"/>
          <p:cNvSpPr>
            <a:spLocks noChangeArrowheads="1"/>
          </p:cNvSpPr>
          <p:nvPr/>
        </p:nvSpPr>
        <p:spPr bwMode="auto">
          <a:xfrm>
            <a:off x="6786578" y="4881900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пластичные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рисунке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представлена диаграмма  растяжения      материала.   На  каком участке диаграммы  выполняется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 Гука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4-5.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0-1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-32" y="1357298"/>
            <a:ext cx="214314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№8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84" y="1278550"/>
            <a:ext cx="3214710" cy="265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6143636" y="3500438"/>
            <a:ext cx="277813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Диаграмма растяжения </a:t>
            </a:r>
            <a:endParaRPr kumimoji="0" lang="ru-RU" sz="16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929058" y="2143116"/>
            <a:ext cx="1367682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1-2</a:t>
            </a:r>
            <a:endParaRPr lang="ru-RU" sz="40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3929058" y="2143116"/>
            <a:ext cx="135005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12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2.6087E-6 L 0.02969 0.00601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3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C04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3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3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3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C04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3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3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"/>
                            </p:stCondLst>
                            <p:childTnLst>
                              <p:par>
                                <p:cTn id="160" presetID="6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500"/>
                            </p:stCondLst>
                            <p:childTnLst>
                              <p:par>
                                <p:cTn id="2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4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00"/>
                            </p:stCondLst>
                            <p:childTnLst>
                              <p:par>
                                <p:cTn id="2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000"/>
                            </p:stCondLst>
                            <p:childTnLst>
                              <p:par>
                                <p:cTn id="29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500"/>
                            </p:stCondLst>
                            <p:childTnLst>
                              <p:par>
                                <p:cTn id="3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99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9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8" presetID="5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5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5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5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0.00903 L -0.01458 0.01505 " pathEditMode="relative" rAng="0" ptsTypes="AA">
                                      <p:cBhvr>
                                        <p:cTn id="3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000"/>
                            </p:stCondLst>
                            <p:childTnLst>
                              <p:par>
                                <p:cTn id="37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6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4098" grpId="0" animBg="1"/>
      <p:bldP spid="4099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52" grpId="0" animBg="1"/>
      <p:bldP spid="52" grpId="1" animBg="1"/>
      <p:bldP spid="52" grpId="2" animBg="1"/>
      <p:bldP spid="53" grpId="0" animBg="1"/>
      <p:bldP spid="68" grpId="0"/>
      <p:bldP spid="84" grpId="0" animBg="1"/>
      <p:bldP spid="85" grpId="0"/>
      <p:bldP spid="66" grpId="0"/>
      <p:bldP spid="67" grpId="0" animBg="1"/>
      <p:bldP spid="69" grpId="0" animBg="1"/>
      <p:bldP spid="70" grpId="0" animBg="1"/>
      <p:bldP spid="70" grpId="1" animBg="1"/>
      <p:bldP spid="72" grpId="0" animBg="1"/>
      <p:bldP spid="90" grpId="0" animBg="1"/>
      <p:bldP spid="90" grpId="1" animBg="1"/>
      <p:bldP spid="99" grpId="0" animBg="1"/>
      <p:bldP spid="99" grpId="1" animBg="1"/>
      <p:bldP spid="108" grpId="0" animBg="1"/>
      <p:bldP spid="109" grpId="0" animBg="1"/>
      <p:bldP spid="110" grpId="0"/>
      <p:bldP spid="73" grpId="0" uiExpand="1" build="p" animBg="1"/>
      <p:bldP spid="74" grpId="0" build="allAtOnce" animBg="1"/>
      <p:bldP spid="74" grpId="1" build="p" animBg="1"/>
      <p:bldP spid="58" grpId="0" build="allAtOnce" animBg="1"/>
      <p:bldP spid="76" grpId="0" animBg="1"/>
      <p:bldP spid="77" grpId="0" animBg="1"/>
      <p:bldP spid="7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24"/>
            <a:ext cx="9144000" cy="230832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охлаждения вещество из газообразного состояния переходит в жидкое, а затем в твердое.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рисунке 4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 график зависимости температуры вещества от времени при условии постоянной мощности теплопередачи.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участок графика соответствует процессу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затвердевания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жидкости?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1—2.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2—3.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3—4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4—5.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5—6.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29" y="2357430"/>
            <a:ext cx="4071966" cy="386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32" y="2674806"/>
            <a:ext cx="5643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1-2. Охлаждение газа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2-3. конденсация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3-4. охлаждение жидкого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4-5. отвердевание/ кристаллизация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5-6. Охлаждение  твёрдого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5786446" y="4143380"/>
            <a:ext cx="428628" cy="11430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-32" y="5130241"/>
            <a:ext cx="214314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№4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4.0148E-6 L 0.16667 0.064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3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6" grpId="0" uiExpand="1" build="p"/>
      <p:bldP spid="7" grpId="0" animBg="1"/>
      <p:bldP spid="7" grpId="1" animBg="1"/>
      <p:bldP spid="8" grpId="0" build="allAtOnce" animBg="1"/>
      <p:bldP spid="8" grpI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857224" y="2588590"/>
            <a:ext cx="1071570" cy="1428760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4786314" y="2643182"/>
            <a:ext cx="4286280" cy="857256"/>
          </a:xfrm>
          <a:prstGeom prst="ellipse">
            <a:avLst/>
          </a:prstGeom>
          <a:solidFill>
            <a:srgbClr val="FFFF00">
              <a:alpha val="5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1615746" y="6000768"/>
            <a:ext cx="4286280" cy="857256"/>
          </a:xfrm>
          <a:prstGeom prst="ellipse">
            <a:avLst/>
          </a:prstGeom>
          <a:solidFill>
            <a:srgbClr val="FFFF00">
              <a:alpha val="5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4500561" y="5581346"/>
            <a:ext cx="128163" cy="441956"/>
          </a:xfrm>
          <a:prstGeom prst="rect">
            <a:avLst/>
          </a:prstGeom>
          <a:solidFill>
            <a:srgbClr val="FFCC00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153165" y="5083842"/>
            <a:ext cx="1242829" cy="94742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786578" y="3929066"/>
            <a:ext cx="2286016" cy="928694"/>
          </a:xfrm>
          <a:prstGeom prst="round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2854107"/>
            <a:ext cx="3508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 газа.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14546" y="3299773"/>
            <a:ext cx="569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71470" y="2871145"/>
            <a:ext cx="569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85852" y="357187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95549" y="3357562"/>
            <a:ext cx="780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96281" y="3384858"/>
            <a:ext cx="2047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25531" y="4139991"/>
            <a:ext cx="960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55673" y="4126343"/>
            <a:ext cx="1630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(h</a:t>
            </a:r>
            <a:r>
              <a:rPr lang="ru-RU" sz="36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-h</a:t>
            </a:r>
            <a:r>
              <a:rPr lang="ru-RU" sz="36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98635" y="4078436"/>
            <a:ext cx="2787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(V</a:t>
            </a:r>
            <a:r>
              <a:rPr lang="ru-RU" sz="40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–V</a:t>
            </a:r>
            <a:r>
              <a:rPr lang="ru-RU" sz="40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7572396" y="3929066"/>
            <a:ext cx="15001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58016" y="4000504"/>
            <a:ext cx="914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28596" y="4595814"/>
            <a:ext cx="2500330" cy="1619268"/>
            <a:chOff x="875" y="6403"/>
            <a:chExt cx="1149" cy="1149"/>
          </a:xfrm>
        </p:grpSpPr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>
              <a:off x="1003" y="6403"/>
              <a:ext cx="0" cy="1149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 rot="5400000">
              <a:off x="1450" y="6848"/>
              <a:ext cx="0" cy="1149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714348" y="5026692"/>
            <a:ext cx="1857388" cy="4571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60000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670436" y="5271776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983570" y="5186368"/>
            <a:ext cx="15001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7158" y="431006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286116" y="4837424"/>
            <a:ext cx="2000264" cy="1328754"/>
            <a:chOff x="875" y="6403"/>
            <a:chExt cx="1149" cy="1149"/>
          </a:xfrm>
        </p:grpSpPr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>
              <a:off x="1003" y="6403"/>
              <a:ext cx="0" cy="114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 rot="5400000">
              <a:off x="1450" y="6873"/>
              <a:ext cx="0" cy="114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98" name="Arc 26"/>
          <p:cNvSpPr>
            <a:spLocks/>
          </p:cNvSpPr>
          <p:nvPr/>
        </p:nvSpPr>
        <p:spPr bwMode="auto">
          <a:xfrm rot="4639363" flipV="1">
            <a:off x="4162242" y="4992608"/>
            <a:ext cx="652823" cy="68744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37"/>
              <a:gd name="T1" fmla="*/ 0 h 21600"/>
              <a:gd name="T2" fmla="*/ 21537 w 21537"/>
              <a:gd name="T3" fmla="*/ 19955 h 21600"/>
              <a:gd name="T4" fmla="*/ 0 w 2153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37" h="21600" fill="none" extrusionOk="0">
                <a:moveTo>
                  <a:pt x="-1" y="0"/>
                </a:moveTo>
                <a:cubicBezTo>
                  <a:pt x="11291" y="0"/>
                  <a:pt x="20677" y="8696"/>
                  <a:pt x="21537" y="19954"/>
                </a:cubicBezTo>
              </a:path>
              <a:path w="21537" h="21600" stroke="0" extrusionOk="0">
                <a:moveTo>
                  <a:pt x="-1" y="0"/>
                </a:moveTo>
                <a:cubicBezTo>
                  <a:pt x="11291" y="0"/>
                  <a:pt x="20677" y="8696"/>
                  <a:pt x="21537" y="19954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>
            <a:off x="3608381" y="5558161"/>
            <a:ext cx="928694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3098" idx="1"/>
          </p:cNvCxnSpPr>
          <p:nvPr/>
        </p:nvCxnSpPr>
        <p:spPr>
          <a:xfrm rot="16200000" flipH="1">
            <a:off x="4634922" y="5800469"/>
            <a:ext cx="432461" cy="1320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786446" y="4823776"/>
            <a:ext cx="2000264" cy="1328754"/>
            <a:chOff x="875" y="6403"/>
            <a:chExt cx="1149" cy="1149"/>
          </a:xfrm>
        </p:grpSpPr>
        <p:sp>
          <p:nvSpPr>
            <p:cNvPr id="55" name="Line 24"/>
            <p:cNvSpPr>
              <a:spLocks noChangeShapeType="1"/>
            </p:cNvSpPr>
            <p:nvPr/>
          </p:nvSpPr>
          <p:spPr bwMode="auto">
            <a:xfrm>
              <a:off x="1003" y="6403"/>
              <a:ext cx="0" cy="114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Line 25"/>
            <p:cNvSpPr>
              <a:spLocks noChangeShapeType="1"/>
            </p:cNvSpPr>
            <p:nvPr/>
          </p:nvSpPr>
          <p:spPr bwMode="auto">
            <a:xfrm rot="5400000">
              <a:off x="1450" y="6873"/>
              <a:ext cx="0" cy="114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65" name="Прямая соединительная линия 64"/>
          <p:cNvCxnSpPr/>
          <p:nvPr/>
        </p:nvCxnSpPr>
        <p:spPr>
          <a:xfrm rot="5400000">
            <a:off x="6108711" y="5501643"/>
            <a:ext cx="928694" cy="1588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6572264" y="5109528"/>
            <a:ext cx="928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2285984" y="6034627"/>
            <a:ext cx="49292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=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площади…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р,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6"/>
          <p:cNvGrpSpPr/>
          <p:nvPr/>
        </p:nvGrpSpPr>
        <p:grpSpPr>
          <a:xfrm>
            <a:off x="840378" y="2548502"/>
            <a:ext cx="1076693" cy="703895"/>
            <a:chOff x="1280729" y="1687192"/>
            <a:chExt cx="1076693" cy="703895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1280729" y="2143116"/>
              <a:ext cx="1076693" cy="247971"/>
            </a:xfrm>
            <a:prstGeom prst="rect">
              <a:avLst/>
            </a:prstGeom>
            <a:solidFill>
              <a:srgbClr val="003300"/>
            </a:solidFill>
            <a:ln w="38100">
              <a:solidFill>
                <a:srgbClr val="00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326796" y="1687192"/>
              <a:ext cx="1000132" cy="428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783669" y="4286256"/>
            <a:ext cx="428628" cy="500066"/>
            <a:chOff x="2880" y="6480"/>
            <a:chExt cx="166" cy="549"/>
          </a:xfrm>
        </p:grpSpPr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61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0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426479" y="2013889"/>
            <a:ext cx="1857388" cy="2071701"/>
            <a:chOff x="1011" y="5181"/>
            <a:chExt cx="1004" cy="1178"/>
          </a:xfrm>
        </p:grpSpPr>
        <p:sp>
          <p:nvSpPr>
            <p:cNvPr id="3074" name="Line 2"/>
            <p:cNvSpPr>
              <a:spLocks noChangeShapeType="1"/>
            </p:cNvSpPr>
            <p:nvPr/>
          </p:nvSpPr>
          <p:spPr bwMode="auto">
            <a:xfrm>
              <a:off x="1240" y="6343"/>
              <a:ext cx="58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1011" y="5181"/>
              <a:ext cx="1004" cy="1178"/>
              <a:chOff x="1011" y="5133"/>
              <a:chExt cx="1004" cy="1178"/>
            </a:xfrm>
          </p:grpSpPr>
          <p:sp>
            <p:nvSpPr>
              <p:cNvPr id="3076" name="Line 4"/>
              <p:cNvSpPr>
                <a:spLocks noChangeShapeType="1"/>
              </p:cNvSpPr>
              <p:nvPr/>
            </p:nvSpPr>
            <p:spPr bwMode="auto">
              <a:xfrm>
                <a:off x="1026" y="5430"/>
                <a:ext cx="0" cy="881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7" name="Line 5"/>
              <p:cNvSpPr>
                <a:spLocks noChangeShapeType="1"/>
              </p:cNvSpPr>
              <p:nvPr/>
            </p:nvSpPr>
            <p:spPr bwMode="auto">
              <a:xfrm>
                <a:off x="1241" y="5147"/>
                <a:ext cx="0" cy="116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8" name="Line 6"/>
              <p:cNvSpPr>
                <a:spLocks noChangeShapeType="1"/>
              </p:cNvSpPr>
              <p:nvPr/>
            </p:nvSpPr>
            <p:spPr bwMode="auto">
              <a:xfrm>
                <a:off x="1823" y="5133"/>
                <a:ext cx="0" cy="116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1240" y="5285"/>
                <a:ext cx="582" cy="141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1" name="Line 9"/>
              <p:cNvSpPr>
                <a:spLocks noChangeShapeType="1"/>
              </p:cNvSpPr>
              <p:nvPr/>
            </p:nvSpPr>
            <p:spPr bwMode="auto">
              <a:xfrm>
                <a:off x="1034" y="6287"/>
                <a:ext cx="521" cy="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2" name="Line 10"/>
              <p:cNvSpPr>
                <a:spLocks noChangeShapeType="1"/>
              </p:cNvSpPr>
              <p:nvPr/>
            </p:nvSpPr>
            <p:spPr bwMode="auto">
              <a:xfrm>
                <a:off x="1486" y="5828"/>
                <a:ext cx="521" cy="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3" name="Line 11"/>
              <p:cNvSpPr>
                <a:spLocks noChangeShapeType="1"/>
              </p:cNvSpPr>
              <p:nvPr/>
            </p:nvSpPr>
            <p:spPr bwMode="auto">
              <a:xfrm>
                <a:off x="1011" y="5421"/>
                <a:ext cx="521" cy="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>
                <a:off x="1494" y="6287"/>
                <a:ext cx="521" cy="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5" name="Line 13"/>
              <p:cNvSpPr>
                <a:spLocks noChangeShapeType="1"/>
              </p:cNvSpPr>
              <p:nvPr/>
            </p:nvSpPr>
            <p:spPr bwMode="auto">
              <a:xfrm flipV="1">
                <a:off x="1984" y="5844"/>
                <a:ext cx="0" cy="45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8" name="Rectangle 3"/>
          <p:cNvSpPr>
            <a:spLocks noChangeArrowheads="1"/>
          </p:cNvSpPr>
          <p:nvPr/>
        </p:nvSpPr>
        <p:spPr bwMode="auto">
          <a:xfrm>
            <a:off x="0" y="-71462"/>
            <a:ext cx="9144000" cy="224676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 газа из состояния М в состояние N совершается различными способами: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1, 2, 3, 4 (рис. 5).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каком способе работа   внешних  сил  над  газом  имеет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максимальное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значение?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.2.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 всех способах работа одинакова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45314" y="-71462"/>
            <a:ext cx="239871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7286644" y="6273249"/>
            <a:ext cx="185738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№5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500958" y="561030"/>
            <a:ext cx="1000132" cy="1714512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19870739">
            <a:off x="5390866" y="1642303"/>
            <a:ext cx="1067921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209 L 0.00035 -0.10361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D01A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2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9" grpId="0" animBg="1"/>
      <p:bldP spid="68" grpId="0" animBg="1"/>
      <p:bldP spid="3101" grpId="0" animBg="1"/>
      <p:bldP spid="3094" grpId="0" animBg="1"/>
      <p:bldP spid="30" grpId="0" animBg="1"/>
      <p:bldP spid="4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086" grpId="0"/>
      <p:bldP spid="3086" grpId="1"/>
      <p:bldP spid="3086" grpId="2"/>
      <p:bldP spid="29" grpId="0"/>
      <p:bldP spid="29" grpId="1"/>
      <p:bldP spid="29" grpId="2"/>
      <p:bldP spid="3093" grpId="0" animBg="1"/>
      <p:bldP spid="39" grpId="0"/>
      <p:bldP spid="40" grpId="0"/>
      <p:bldP spid="41" grpId="0"/>
      <p:bldP spid="3098" grpId="0" animBg="1"/>
      <p:bldP spid="66" grpId="0"/>
      <p:bldP spid="3110" grpId="0"/>
      <p:bldP spid="58" grpId="0" animBg="1"/>
      <p:bldP spid="63" grpId="0" build="allAtOnce" animBg="1"/>
      <p:bldP spid="63" grpId="1" build="p" animBg="1"/>
      <p:bldP spid="64" grpId="0" animBg="1"/>
      <p:bldP spid="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погружении в жидкость капиллярной стеклянной трубки уровень жидкости в ней поднялся 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мм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 уровнем жидкости в сосуде. Чему будет равна в этом капилляре высота подъема уровня жидкости, у которой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такой же коэффициент поверхностного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натяжения 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два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раза большая плотность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Приведите эскиз, решение, а ответ введите в мм.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rc 8"/>
          <p:cNvSpPr>
            <a:spLocks/>
          </p:cNvSpPr>
          <p:nvPr/>
        </p:nvSpPr>
        <p:spPr bwMode="auto">
          <a:xfrm flipV="1">
            <a:off x="-357222" y="5028258"/>
            <a:ext cx="916770" cy="54390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rc 9"/>
          <p:cNvSpPr>
            <a:spLocks/>
          </p:cNvSpPr>
          <p:nvPr/>
        </p:nvSpPr>
        <p:spPr bwMode="auto">
          <a:xfrm flipH="1" flipV="1">
            <a:off x="2285984" y="5034556"/>
            <a:ext cx="908042" cy="5375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H="1">
            <a:off x="2420891" y="2643206"/>
            <a:ext cx="45719" cy="240373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lg" len="lg"/>
            <a:tailEnd type="triangle" w="lg" len="lg"/>
          </a:ln>
          <a:scene3d>
            <a:camera prst="orthographicFront">
              <a:rot lat="60000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46108" y="2663250"/>
            <a:ext cx="1643074" cy="2908914"/>
          </a:xfrm>
          <a:prstGeom prst="rect">
            <a:avLst/>
          </a:prstGeom>
          <a:solidFill>
            <a:srgbClr val="66CC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 flipH="1" flipV="1">
            <a:off x="965175" y="3419807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965175" y="4365347"/>
            <a:ext cx="928694" cy="1588"/>
          </a:xfrm>
          <a:prstGeom prst="straightConnector1">
            <a:avLst/>
          </a:prstGeom>
          <a:ln w="57150">
            <a:solidFill>
              <a:srgbClr val="000099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697438" y="4487323"/>
            <a:ext cx="731290" cy="584775"/>
            <a:chOff x="4238415" y="3244334"/>
            <a:chExt cx="731290" cy="584775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238415" y="3244334"/>
              <a:ext cx="7312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2425818" y="3286124"/>
            <a:ext cx="1431802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4мм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 flipV="1">
            <a:off x="611958" y="5031290"/>
            <a:ext cx="1981974" cy="64753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scene3d>
            <a:camera prst="orthographicFront">
              <a:rot lat="0" lon="0" rev="2154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574670" y="2636520"/>
            <a:ext cx="2000264" cy="45719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scene3d>
            <a:camera prst="orthographicFront">
              <a:rot lat="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-55480" y="5572164"/>
            <a:ext cx="3270158" cy="1285860"/>
          </a:xfrm>
          <a:prstGeom prst="rect">
            <a:avLst/>
          </a:prstGeom>
          <a:solidFill>
            <a:srgbClr val="66CC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929322" y="5072074"/>
            <a:ext cx="2214578" cy="1143008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842400" y="3065502"/>
            <a:ext cx="997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23490" y="3735740"/>
            <a:ext cx="1355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332312" y="3095996"/>
            <a:ext cx="16770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740355" y="3684694"/>
            <a:ext cx="1221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366300" y="4364188"/>
            <a:ext cx="1799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11747" y="4303698"/>
            <a:ext cx="2289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h)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6903983" y="5044778"/>
            <a:ext cx="1094948" cy="5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sym typeface="Symbol" pitchFamily="18" charset="2"/>
              </a:rPr>
              <a:t>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915674" y="5274958"/>
            <a:ext cx="10182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000892" y="5641990"/>
            <a:ext cx="78581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6701492" y="5473406"/>
            <a:ext cx="1357322" cy="5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sym typeface="Symbol" pitchFamily="18" charset="2"/>
              </a:rPr>
              <a:t>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 r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772930" y="5687720"/>
            <a:ext cx="357190" cy="50006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428860" y="3286124"/>
            <a:ext cx="1508746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071802" y="3286124"/>
            <a:ext cx="441146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86644" y="1986969"/>
            <a:ext cx="185738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№7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Group 5"/>
          <p:cNvGrpSpPr>
            <a:grpSpLocks/>
          </p:cNvGrpSpPr>
          <p:nvPr/>
        </p:nvGrpSpPr>
        <p:grpSpPr bwMode="auto">
          <a:xfrm>
            <a:off x="613373" y="2571744"/>
            <a:ext cx="1669400" cy="3143272"/>
            <a:chOff x="12451" y="2588"/>
            <a:chExt cx="478" cy="1242"/>
          </a:xfrm>
        </p:grpSpPr>
        <p:sp>
          <p:nvSpPr>
            <p:cNvPr id="52" name="Line 6"/>
            <p:cNvSpPr>
              <a:spLocks noChangeShapeType="1"/>
            </p:cNvSpPr>
            <p:nvPr/>
          </p:nvSpPr>
          <p:spPr bwMode="auto">
            <a:xfrm>
              <a:off x="12451" y="2589"/>
              <a:ext cx="0" cy="12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Line 7"/>
            <p:cNvSpPr>
              <a:spLocks noChangeShapeType="1"/>
            </p:cNvSpPr>
            <p:nvPr/>
          </p:nvSpPr>
          <p:spPr bwMode="auto">
            <a:xfrm>
              <a:off x="12929" y="2588"/>
              <a:ext cx="0" cy="12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4" name="Line 11"/>
          <p:cNvSpPr>
            <a:spLocks noChangeShapeType="1"/>
          </p:cNvSpPr>
          <p:nvPr/>
        </p:nvSpPr>
        <p:spPr bwMode="auto">
          <a:xfrm>
            <a:off x="574670" y="2636496"/>
            <a:ext cx="2000264" cy="45719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scene3d>
            <a:camera prst="orthographicFront">
              <a:rot lat="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Хорда 54"/>
          <p:cNvSpPr/>
          <p:nvPr/>
        </p:nvSpPr>
        <p:spPr>
          <a:xfrm rot="16200000">
            <a:off x="966163" y="1700840"/>
            <a:ext cx="1000132" cy="1714512"/>
          </a:xfrm>
          <a:prstGeom prst="chord">
            <a:avLst>
              <a:gd name="adj1" fmla="val 5827388"/>
              <a:gd name="adj2" fmla="val 15853483"/>
            </a:avLst>
          </a:prstGeom>
          <a:solidFill>
            <a:schemeClr val="bg1">
              <a:alpha val="88000"/>
            </a:schemeClr>
          </a:solidFill>
          <a:ln>
            <a:solidFill>
              <a:srgbClr val="00B0F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785786" y="2428892"/>
            <a:ext cx="1043876" cy="584775"/>
            <a:chOff x="4238415" y="3244334"/>
            <a:chExt cx="1043876" cy="58477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238415" y="3244334"/>
              <a:ext cx="10438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ПОВ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Овал 55"/>
          <p:cNvSpPr/>
          <p:nvPr/>
        </p:nvSpPr>
        <p:spPr>
          <a:xfrm>
            <a:off x="642910" y="2571744"/>
            <a:ext cx="1643074" cy="5000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4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20" grpId="0" animBg="1"/>
      <p:bldP spid="21" grpId="0" animBg="1"/>
      <p:bldP spid="22" grpId="0" animBg="1"/>
      <p:bldP spid="23" grpId="0" animBg="1"/>
      <p:bldP spid="32" grpId="0" animBg="1"/>
      <p:bldP spid="33" grpId="0" animBg="1"/>
      <p:bldP spid="34" grpId="0" animBg="1"/>
      <p:bldP spid="34" grpId="1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 animBg="1"/>
      <p:bldP spid="48" grpId="0" animBg="1"/>
      <p:bldP spid="49" grpId="0" animBg="1"/>
      <p:bldP spid="49" grpId="1" animBg="1"/>
      <p:bldP spid="51" grpId="0" build="allAtOnce" animBg="1"/>
      <p:bldP spid="51" grpId="1" build="p" animBg="1"/>
      <p:bldP spid="54" grpId="0" animBg="1"/>
      <p:bldP spid="54" grpId="1" animBg="1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-24"/>
            <a:ext cx="428628" cy="392909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9756" y="3929066"/>
            <a:ext cx="714380" cy="1071570"/>
          </a:xfrm>
          <a:prstGeom prst="ellipse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526495" y="3947145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526495" y="4892685"/>
            <a:ext cx="928694" cy="1588"/>
          </a:xfrm>
          <a:prstGeom prst="straightConnector1">
            <a:avLst/>
          </a:prstGeom>
          <a:ln w="57150">
            <a:solidFill>
              <a:srgbClr val="000099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7"/>
          <p:cNvGrpSpPr/>
          <p:nvPr/>
        </p:nvGrpSpPr>
        <p:grpSpPr>
          <a:xfrm>
            <a:off x="71406" y="3201415"/>
            <a:ext cx="880369" cy="584775"/>
            <a:chOff x="4238415" y="3244334"/>
            <a:chExt cx="880369" cy="58477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38415" y="3244334"/>
              <a:ext cx="88036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8"/>
          <p:cNvGrpSpPr/>
          <p:nvPr/>
        </p:nvGrpSpPr>
        <p:grpSpPr>
          <a:xfrm>
            <a:off x="258758" y="5130241"/>
            <a:ext cx="731290" cy="584775"/>
            <a:chOff x="4238415" y="3244334"/>
            <a:chExt cx="731290" cy="58477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238415" y="3244334"/>
              <a:ext cx="7312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/>
          <p:nvPr/>
        </p:nvSpPr>
        <p:spPr>
          <a:xfrm>
            <a:off x="2279851" y="3071810"/>
            <a:ext cx="997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4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14414" y="3071810"/>
            <a:ext cx="13484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1571572" y="3811012"/>
            <a:ext cx="7572428" cy="30469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подвешивании груза проволока удлинилась 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 мм.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сколько удлинится такая же проволока,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 в 2 раза меньшей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длины, при подвешивании этого же груза?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Приведите эскиз, решение, а ответ введите в мм.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5643570" y="857232"/>
            <a:ext cx="1071570" cy="45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572264" y="428604"/>
            <a:ext cx="869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4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6572264" y="1142984"/>
            <a:ext cx="1224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7399355" y="544198"/>
            <a:ext cx="673107" cy="5273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6858016" y="1105238"/>
            <a:ext cx="783022" cy="53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00298" y="-45203"/>
            <a:ext cx="216604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-68900" y="0"/>
            <a:ext cx="22834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Гука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2616870" y="714356"/>
            <a:ext cx="500696" cy="947741"/>
            <a:chOff x="3503213" y="2838449"/>
            <a:chExt cx="500696" cy="947741"/>
          </a:xfrm>
        </p:grpSpPr>
        <p:grpSp>
          <p:nvGrpSpPr>
            <p:cNvPr id="54" name="Group 9"/>
            <p:cNvGrpSpPr>
              <a:grpSpLocks/>
            </p:cNvGrpSpPr>
            <p:nvPr/>
          </p:nvGrpSpPr>
          <p:grpSpPr bwMode="auto">
            <a:xfrm>
              <a:off x="3503213" y="2838449"/>
              <a:ext cx="500696" cy="947741"/>
              <a:chOff x="7293" y="2004"/>
              <a:chExt cx="385" cy="796"/>
            </a:xfrm>
          </p:grpSpPr>
          <p:sp>
            <p:nvSpPr>
              <p:cNvPr id="57" name="Text Box 10"/>
              <p:cNvSpPr txBox="1">
                <a:spLocks noChangeArrowheads="1"/>
              </p:cNvSpPr>
              <p:nvPr/>
            </p:nvSpPr>
            <p:spPr bwMode="auto">
              <a:xfrm>
                <a:off x="7304" y="2004"/>
                <a:ext cx="37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 Box 11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3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6" name="Прямая соединительная линия 55"/>
            <p:cNvCxnSpPr/>
            <p:nvPr/>
          </p:nvCxnSpPr>
          <p:spPr>
            <a:xfrm>
              <a:off x="3571400" y="3306424"/>
              <a:ext cx="33036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7286644" y="6286520"/>
            <a:ext cx="185738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№8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4071934" y="714356"/>
            <a:ext cx="669246" cy="857110"/>
            <a:chOff x="593429" y="500040"/>
            <a:chExt cx="669246" cy="857110"/>
          </a:xfrm>
        </p:grpSpPr>
        <p:grpSp>
          <p:nvGrpSpPr>
            <p:cNvPr id="64" name="Group 4"/>
            <p:cNvGrpSpPr>
              <a:grpSpLocks/>
            </p:cNvGrpSpPr>
            <p:nvPr/>
          </p:nvGrpSpPr>
          <p:grpSpPr bwMode="auto">
            <a:xfrm>
              <a:off x="593429" y="500040"/>
              <a:ext cx="669246" cy="857110"/>
              <a:chOff x="7293" y="2004"/>
              <a:chExt cx="498" cy="846"/>
            </a:xfrm>
          </p:grpSpPr>
          <p:sp>
            <p:nvSpPr>
              <p:cNvPr id="65" name="Text Box 5"/>
              <p:cNvSpPr txBox="1">
                <a:spLocks noChangeArrowheads="1"/>
              </p:cNvSpPr>
              <p:nvPr/>
            </p:nvSpPr>
            <p:spPr bwMode="auto">
              <a:xfrm>
                <a:off x="7304" y="2004"/>
                <a:ext cx="48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Text Box 6"/>
              <p:cNvSpPr txBox="1">
                <a:spLocks noChangeArrowheads="1"/>
              </p:cNvSpPr>
              <p:nvPr/>
            </p:nvSpPr>
            <p:spPr bwMode="auto">
              <a:xfrm>
                <a:off x="7293" y="2400"/>
                <a:ext cx="498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kumimoji="0" lang="en-US" sz="2400" b="1" i="0" u="none" strike="noStrike" cap="none" normalizeH="0" baseline="-2500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2" name="Прямая соединительная линия 61"/>
            <p:cNvCxnSpPr/>
            <p:nvPr/>
          </p:nvCxnSpPr>
          <p:spPr>
            <a:xfrm>
              <a:off x="697502" y="913434"/>
              <a:ext cx="33036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Прямоугольник 66"/>
          <p:cNvSpPr/>
          <p:nvPr/>
        </p:nvSpPr>
        <p:spPr>
          <a:xfrm>
            <a:off x="3116936" y="714356"/>
            <a:ext cx="100013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 rot="5400000" flipH="1" flipV="1">
            <a:off x="1678761" y="2035959"/>
            <a:ext cx="2000264" cy="35719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6286512" y="1857364"/>
            <a:ext cx="1500197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мм. </a:t>
            </a:r>
            <a:endParaRPr lang="ru-RU" sz="44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6286512" y="2428868"/>
            <a:ext cx="1500197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мм. </a:t>
            </a:r>
            <a:endParaRPr lang="ru-RU" sz="44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6215074" y="2445245"/>
            <a:ext cx="571504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1000" fill="hold"/>
                                        <p:tgtEl>
                                          <p:spTgt spid="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8" grpId="0"/>
      <p:bldP spid="20" grpId="0"/>
      <p:bldP spid="41" grpId="0" animBg="1"/>
      <p:bldP spid="49" grpId="0"/>
      <p:bldP spid="49" grpId="1"/>
      <p:bldP spid="50" grpId="0"/>
      <p:bldP spid="53" grpId="0" animBg="1"/>
      <p:bldP spid="53" grpId="1" animBg="1"/>
      <p:bldP spid="55" grpId="0"/>
      <p:bldP spid="47" grpId="0" animBg="1"/>
      <p:bldP spid="48" grpId="0"/>
      <p:bldP spid="59" grpId="0" build="allAtOnce" animBg="1"/>
      <p:bldP spid="59" grpId="1" build="p" animBg="1"/>
      <p:bldP spid="67" grpId="0" animBg="1"/>
      <p:bldP spid="70" grpId="0" animBg="1"/>
      <p:bldP spid="70" grpId="1" animBg="1"/>
      <p:bldP spid="71" grpId="0" animBg="1"/>
      <p:bldP spid="72" grpId="0" animBg="1"/>
      <p:bldP spid="7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0298" y="642918"/>
            <a:ext cx="4786346" cy="300039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Зачёту №2 </a:t>
            </a:r>
          </a:p>
          <a:p>
            <a:pPr>
              <a:spcBef>
                <a:spcPts val="0"/>
              </a:spcBef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баллов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5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гр5</a:t>
            </a:r>
          </a:p>
          <a:p>
            <a:pPr algn="ctr">
              <a:spcBef>
                <a:spcPts val="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 </a:t>
            </a:r>
            <a:r>
              <a:rPr lang="pl-PL" sz="4800" b="1" dirty="0" smtClean="0">
                <a:latin typeface="Times New Roman" pitchFamily="18" charset="0"/>
                <a:cs typeface="Times New Roman" pitchFamily="18" charset="0"/>
              </a:rPr>
              <a:t>741</a:t>
            </a:r>
            <a:r>
              <a:rPr lang="pl-PL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740</a:t>
            </a:r>
            <a:r>
              <a:rPr lang="pl-PL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800" b="1" dirty="0" smtClean="0">
                <a:latin typeface="Times New Roman" pitchFamily="18" charset="0"/>
                <a:cs typeface="Times New Roman" pitchFamily="18" charset="0"/>
              </a:rPr>
              <a:t>747</a:t>
            </a:r>
            <a:r>
              <a:rPr lang="pl-PL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749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pl-PL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800" b="1" dirty="0" smtClean="0">
                <a:latin typeface="Times New Roman" pitchFamily="18" charset="0"/>
                <a:cs typeface="Times New Roman" pitchFamily="18" charset="0"/>
              </a:rPr>
              <a:t>753</a:t>
            </a:r>
            <a:r>
              <a:rPr lang="pl-PL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32" y="6150114"/>
            <a:ext cx="550069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А9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МКТ,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термодинамика</a:t>
            </a:r>
          </a:p>
        </p:txBody>
      </p:sp>
      <p:grpSp>
        <p:nvGrpSpPr>
          <p:cNvPr id="2" name="Группа 37"/>
          <p:cNvGrpSpPr/>
          <p:nvPr/>
        </p:nvGrpSpPr>
        <p:grpSpPr>
          <a:xfrm>
            <a:off x="986452" y="357175"/>
            <a:ext cx="515917" cy="3357577"/>
            <a:chOff x="986452" y="547468"/>
            <a:chExt cx="515917" cy="3112840"/>
          </a:xfrm>
        </p:grpSpPr>
        <p:grpSp>
          <p:nvGrpSpPr>
            <p:cNvPr id="3" name="Группа 34"/>
            <p:cNvGrpSpPr/>
            <p:nvPr/>
          </p:nvGrpSpPr>
          <p:grpSpPr>
            <a:xfrm>
              <a:off x="986452" y="547468"/>
              <a:ext cx="515917" cy="3112840"/>
              <a:chOff x="1000078" y="547468"/>
              <a:chExt cx="515917" cy="3112840"/>
            </a:xfrm>
          </p:grpSpPr>
          <p:sp>
            <p:nvSpPr>
              <p:cNvPr id="29" name="AutoShape 8"/>
              <p:cNvSpPr>
                <a:spLocks noChangeArrowheads="1"/>
              </p:cNvSpPr>
              <p:nvPr/>
            </p:nvSpPr>
            <p:spPr bwMode="auto">
              <a:xfrm rot="856414">
                <a:off x="1348735" y="547468"/>
                <a:ext cx="167260" cy="289152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 rot="856414">
                <a:off x="1000078" y="3288540"/>
                <a:ext cx="83630" cy="3717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 rot="856414">
              <a:off x="1265760" y="1394368"/>
              <a:ext cx="112665" cy="1574189"/>
              <a:chOff x="3399" y="4152221"/>
              <a:chExt cx="194" cy="1574189"/>
            </a:xfrm>
          </p:grpSpPr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3449" y="4696247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423" y="4152221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3405" y="572641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>
                <a:off x="3447" y="4422297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3403" y="545335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Line 17"/>
              <p:cNvSpPr>
                <a:spLocks noChangeShapeType="1"/>
              </p:cNvSpPr>
              <p:nvPr/>
            </p:nvSpPr>
            <p:spPr bwMode="auto">
              <a:xfrm>
                <a:off x="3401" y="5180291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Line 18"/>
              <p:cNvSpPr>
                <a:spLocks noChangeShapeType="1"/>
              </p:cNvSpPr>
              <p:nvPr/>
            </p:nvSpPr>
            <p:spPr bwMode="auto">
              <a:xfrm>
                <a:off x="3399" y="4907229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rot="840000">
            <a:off x="1271595" y="1629155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340000" flipH="1" flipV="1">
            <a:off x="1273691" y="1228070"/>
            <a:ext cx="642942" cy="214314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-32" y="0"/>
            <a:ext cx="542928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Гигрометр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психрометрически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1472" y="285728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0"/>
            <a:ext cx="4857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Прямая со стрелкой 49"/>
          <p:cNvCxnSpPr/>
          <p:nvPr/>
        </p:nvCxnSpPr>
        <p:spPr>
          <a:xfrm>
            <a:off x="2679720" y="5774579"/>
            <a:ext cx="185738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блако 52"/>
          <p:cNvSpPr/>
          <p:nvPr/>
        </p:nvSpPr>
        <p:spPr>
          <a:xfrm>
            <a:off x="0" y="3357562"/>
            <a:ext cx="1928826" cy="1000132"/>
          </a:xfrm>
          <a:prstGeom prst="cloud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14282" y="1142984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85720" y="4071942"/>
            <a:ext cx="1285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262290" y="4071942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071670" y="4071942"/>
            <a:ext cx="1285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  <a:r>
              <a:rPr lang="ru-RU" sz="4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cxnSp>
        <p:nvCxnSpPr>
          <p:cNvPr id="58" name="Прямая со стрелкой 57"/>
          <p:cNvCxnSpPr/>
          <p:nvPr/>
        </p:nvCxnSpPr>
        <p:spPr>
          <a:xfrm rot="5400000">
            <a:off x="4466464" y="3310740"/>
            <a:ext cx="4714908" cy="1588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5643570" y="4572008"/>
            <a:ext cx="135732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63%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0" y="2214554"/>
            <a:ext cx="9144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16. Какова влажность воздуха при температуре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если влажная тряпка охладилась до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ru-RU" sz="28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2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2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2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2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2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-6.01295E-7 L 0.24357 -6.01295E-7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5" grpId="0" build="allAtOnce" animBg="1"/>
      <p:bldP spid="47" grpId="0"/>
      <p:bldP spid="53" grpId="0" animBg="1"/>
      <p:bldP spid="54" grpId="0"/>
      <p:bldP spid="54" grpId="1"/>
      <p:bldP spid="55" grpId="0"/>
      <p:bldP spid="56" grpId="0"/>
      <p:bldP spid="57" grpId="0"/>
      <p:bldP spid="60" grpId="0" animBg="1"/>
      <p:bldP spid="60" grpId="1" animBg="1"/>
      <p:bldP spid="65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Какова относительная влажность воздуха в комнате при температуре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если точка росы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(Используйте табличные данные).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42069" y="3714752"/>
            <a:ext cx="1523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н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9,4</a:t>
            </a:r>
            <a:endParaRPr lang="ru-RU" sz="3200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330725" y="1500174"/>
            <a:ext cx="2000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н20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=17,3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78089" y="3143248"/>
            <a:ext cx="1731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ru-RU" sz="28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РОСЫ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=10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42003" y="4464024"/>
            <a:ext cx="1257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6895137" y="4320480"/>
            <a:ext cx="1292976" cy="1037346"/>
            <a:chOff x="6422296" y="5531566"/>
            <a:chExt cx="1292976" cy="1037346"/>
          </a:xfrm>
        </p:grpSpPr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6422288" y="5531563"/>
              <a:ext cx="1292975" cy="1037345"/>
              <a:chOff x="7132" y="2027"/>
              <a:chExt cx="877" cy="773"/>
            </a:xfrm>
          </p:grpSpPr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7241" y="2027"/>
                <a:ext cx="768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8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8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9,4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7132" y="2350"/>
                <a:ext cx="72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8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8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17,3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11" name="Прямая соединительная линия 10"/>
            <p:cNvCxnSpPr/>
            <p:nvPr/>
          </p:nvCxnSpPr>
          <p:spPr>
            <a:xfrm>
              <a:off x="6715140" y="6000768"/>
              <a:ext cx="357190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8045237" y="4536448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0,54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61946" y="4435626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571636"/>
            <a:ext cx="5495863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/>
          <p:nvPr/>
        </p:nvCxnSpPr>
        <p:spPr>
          <a:xfrm>
            <a:off x="1170272" y="4612952"/>
            <a:ext cx="185738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-1428792" y="5715016"/>
            <a:ext cx="185738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57818" y="2143116"/>
            <a:ext cx="3786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Это, если насыщенный,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реально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39408E-6 L 0.19271 -4.39408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4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4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4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39408E-6 L 0.19271 -4.39408E-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14" grpId="0"/>
      <p:bldP spid="14" grpId="1"/>
      <p:bldP spid="15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0"/>
          <a:ext cx="8715403" cy="6325538"/>
        </p:xfrm>
        <a:graphic>
          <a:graphicData uri="http://schemas.openxmlformats.org/drawingml/2006/table">
            <a:tbl>
              <a:tblPr/>
              <a:tblGrid>
                <a:gridCol w="729759"/>
                <a:gridCol w="646357"/>
                <a:gridCol w="646357"/>
                <a:gridCol w="646357"/>
                <a:gridCol w="646357"/>
                <a:gridCol w="813160"/>
                <a:gridCol w="896562"/>
                <a:gridCol w="47157"/>
                <a:gridCol w="1099605"/>
                <a:gridCol w="688059"/>
                <a:gridCol w="1334417"/>
                <a:gridCol w="521256"/>
              </a:tblGrid>
              <a:tr h="200234"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писало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  качество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   успеваемость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 средний балл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5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"5"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"4"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8000"/>
                          </a:solidFill>
                          <a:latin typeface="Times New Roman"/>
                        </a:rPr>
                        <a:t>"3"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latin typeface="Times New Roman"/>
                        </a:rPr>
                        <a:t>"2"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0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/>
                        </a:rPr>
                        <a:t>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8,7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0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62,5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87,5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/>
                        </a:rPr>
                        <a:t>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9,75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4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/>
                        </a:rPr>
                        <a:t>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9,67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3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40,7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96,3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/>
                        </a:rPr>
                        <a:t>252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FF"/>
                          </a:solidFill>
                          <a:latin typeface="Times New Roman"/>
                        </a:rPr>
                        <a:t>9,3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31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600" b="1" i="1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Изменение внутренней энергии при различных изопроцессах.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FF00FF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01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600" b="1" i="1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Первое начало ТД для различных изопроцессов. (анализ)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FF00FF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1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600" b="1" i="1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Первое начало ТД для различных изопроцессов. (задача на формулу)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FF00FF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5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600" b="1" i="1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Работа газа как площадь под графиком.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FF00FF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5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600" b="1" i="1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КПД тепловой машины. (расчет по формуле)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FF00FF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5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600" b="1" i="1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График насыщенного и ненасыщеного пара, его изотермы.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FF00FF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5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600" b="1" i="1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Параметры насыщенного пара.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FF00FF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5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600" b="1" i="1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Зависимость температуры кипения от давления.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FF00FF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5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600" b="1" i="1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Работа психрометра.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FF00FF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5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600" b="1" i="1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Свойства кристаллических и аморфных тел.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FF00FF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5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600" b="1" i="1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Диаграмма растяжения.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FF00FF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5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600" b="1" i="1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Графики тепловых процессов (нагревание, плавление …).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FF00FF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5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600" b="1" i="1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Работа газа.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FF00FF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05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600" b="1" i="1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Капиллярные явления (подъём в капилляре).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FF00FF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600" b="1" i="1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Закон Гука. (задача)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FF00FF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1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2000" b="1" i="1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Определение влажности по точке росы или по психрометру.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FF00FF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32" y="6150114"/>
            <a:ext cx="550069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А9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МКТ,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термодинамика</a:t>
            </a:r>
          </a:p>
        </p:txBody>
      </p:sp>
      <p:grpSp>
        <p:nvGrpSpPr>
          <p:cNvPr id="2" name="Группа 37"/>
          <p:cNvGrpSpPr/>
          <p:nvPr/>
        </p:nvGrpSpPr>
        <p:grpSpPr>
          <a:xfrm>
            <a:off x="986452" y="357175"/>
            <a:ext cx="515917" cy="3357577"/>
            <a:chOff x="986452" y="547468"/>
            <a:chExt cx="515917" cy="3112840"/>
          </a:xfrm>
        </p:grpSpPr>
        <p:grpSp>
          <p:nvGrpSpPr>
            <p:cNvPr id="3" name="Группа 34"/>
            <p:cNvGrpSpPr/>
            <p:nvPr/>
          </p:nvGrpSpPr>
          <p:grpSpPr>
            <a:xfrm>
              <a:off x="986452" y="547468"/>
              <a:ext cx="515917" cy="3112840"/>
              <a:chOff x="1000078" y="547468"/>
              <a:chExt cx="515917" cy="3112840"/>
            </a:xfrm>
          </p:grpSpPr>
          <p:sp>
            <p:nvSpPr>
              <p:cNvPr id="29" name="AutoShape 8"/>
              <p:cNvSpPr>
                <a:spLocks noChangeArrowheads="1"/>
              </p:cNvSpPr>
              <p:nvPr/>
            </p:nvSpPr>
            <p:spPr bwMode="auto">
              <a:xfrm rot="856414">
                <a:off x="1348735" y="547468"/>
                <a:ext cx="167260" cy="289152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 rot="856414">
                <a:off x="1000078" y="3288540"/>
                <a:ext cx="83630" cy="3717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 rot="856414">
              <a:off x="1265760" y="1394368"/>
              <a:ext cx="112665" cy="1574189"/>
              <a:chOff x="3399" y="4152221"/>
              <a:chExt cx="194" cy="1574189"/>
            </a:xfrm>
          </p:grpSpPr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3449" y="4696247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423" y="4152221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3405" y="572641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>
                <a:off x="3447" y="4422297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3403" y="545335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Line 17"/>
              <p:cNvSpPr>
                <a:spLocks noChangeShapeType="1"/>
              </p:cNvSpPr>
              <p:nvPr/>
            </p:nvSpPr>
            <p:spPr bwMode="auto">
              <a:xfrm>
                <a:off x="3401" y="5180291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Line 18"/>
              <p:cNvSpPr>
                <a:spLocks noChangeShapeType="1"/>
              </p:cNvSpPr>
              <p:nvPr/>
            </p:nvSpPr>
            <p:spPr bwMode="auto">
              <a:xfrm>
                <a:off x="3399" y="4907229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rot="840000">
            <a:off x="1271595" y="1629155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340000" flipH="1" flipV="1">
            <a:off x="1273691" y="1228070"/>
            <a:ext cx="642942" cy="214314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-32" y="0"/>
            <a:ext cx="542928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Гигрометр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психрометрически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1472" y="285728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0"/>
            <a:ext cx="4857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Прямая со стрелкой 49"/>
          <p:cNvCxnSpPr/>
          <p:nvPr/>
        </p:nvCxnSpPr>
        <p:spPr>
          <a:xfrm>
            <a:off x="2679720" y="5774579"/>
            <a:ext cx="185738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блако 52"/>
          <p:cNvSpPr/>
          <p:nvPr/>
        </p:nvSpPr>
        <p:spPr>
          <a:xfrm>
            <a:off x="0" y="3357562"/>
            <a:ext cx="1928826" cy="1000132"/>
          </a:xfrm>
          <a:prstGeom prst="cloud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14282" y="1142984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85720" y="4071942"/>
            <a:ext cx="1285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262290" y="4071942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071670" y="4071942"/>
            <a:ext cx="1285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  <a:r>
              <a:rPr lang="ru-RU" sz="4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cxnSp>
        <p:nvCxnSpPr>
          <p:cNvPr id="58" name="Прямая со стрелкой 57"/>
          <p:cNvCxnSpPr/>
          <p:nvPr/>
        </p:nvCxnSpPr>
        <p:spPr>
          <a:xfrm rot="5400000">
            <a:off x="4466464" y="3310740"/>
            <a:ext cx="4714908" cy="1588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5643570" y="4572008"/>
            <a:ext cx="135732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63%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0" y="2214554"/>
            <a:ext cx="9144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16. Какова влажность воздуха при температуре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если влажная тряпка охладилась до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ru-RU" sz="28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2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2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2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2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2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-6.01295E-7 L 0.24357 -6.01295E-7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5" grpId="0" build="allAtOnce" animBg="1"/>
      <p:bldP spid="47" grpId="0"/>
      <p:bldP spid="53" grpId="0" animBg="1"/>
      <p:bldP spid="54" grpId="0"/>
      <p:bldP spid="54" grpId="1"/>
      <p:bldP spid="55" grpId="0"/>
      <p:bldP spid="56" grpId="0"/>
      <p:bldP spid="57" grpId="0"/>
      <p:bldP spid="60" grpId="0" animBg="1"/>
      <p:bldP spid="60" grpId="1" animBg="1"/>
      <p:bldP spid="6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718005"/>
            <a:ext cx="6000760" cy="41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Скругленный прямоугольник 47"/>
          <p:cNvSpPr/>
          <p:nvPr/>
        </p:nvSpPr>
        <p:spPr>
          <a:xfrm>
            <a:off x="71406" y="1714488"/>
            <a:ext cx="3571868" cy="1071570"/>
          </a:xfrm>
          <a:prstGeom prst="roundRect">
            <a:avLst/>
          </a:prstGeom>
          <a:solidFill>
            <a:srgbClr val="66CCFF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72198" y="4432492"/>
            <a:ext cx="3071834" cy="2428892"/>
          </a:xfrm>
          <a:prstGeom prst="round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634" y="1214422"/>
            <a:ext cx="4256614" cy="4392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относительная…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2" y="642918"/>
            <a:ext cx="34388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абсолютная… </a:t>
            </a:r>
            <a:r>
              <a:rPr kumimoji="0" lang="ru-RU" sz="32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200" b="1" i="0" u="sng" strike="noStrike" cap="none" normalizeH="0" baseline="-3000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98" y="1848990"/>
            <a:ext cx="10855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91064" y="1857364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0"/>
          <p:cNvGrpSpPr/>
          <p:nvPr/>
        </p:nvGrpSpPr>
        <p:grpSpPr>
          <a:xfrm>
            <a:off x="928662" y="1571612"/>
            <a:ext cx="857256" cy="1071570"/>
            <a:chOff x="928662" y="2000240"/>
            <a:chExt cx="857256" cy="107157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28662" y="2000240"/>
              <a:ext cx="857256" cy="1071570"/>
              <a:chOff x="7293" y="2004"/>
              <a:chExt cx="657" cy="796"/>
            </a:xfrm>
          </p:grpSpPr>
          <p:sp>
            <p:nvSpPr>
              <p:cNvPr id="5126" name="Text Box 6"/>
              <p:cNvSpPr txBox="1">
                <a:spLocks noChangeArrowheads="1"/>
              </p:cNvSpPr>
              <p:nvPr/>
            </p:nvSpPr>
            <p:spPr bwMode="auto">
              <a:xfrm>
                <a:off x="7304" y="2004"/>
                <a:ext cx="5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n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127" name="Text Box 7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65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n</a:t>
                </a:r>
                <a:r>
                  <a:rPr kumimoji="0" lang="ru-RU" sz="40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н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024240" y="2649676"/>
              <a:ext cx="357190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52"/>
          <p:cNvGrpSpPr/>
          <p:nvPr/>
        </p:nvGrpSpPr>
        <p:grpSpPr>
          <a:xfrm>
            <a:off x="2811172" y="1618910"/>
            <a:ext cx="903572" cy="1068212"/>
            <a:chOff x="2811172" y="2047538"/>
            <a:chExt cx="903572" cy="1068212"/>
          </a:xfrm>
        </p:grpSpPr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2811172" y="2047538"/>
              <a:ext cx="903572" cy="1068212"/>
              <a:chOff x="7293" y="2004"/>
              <a:chExt cx="657" cy="796"/>
            </a:xfrm>
          </p:grpSpPr>
          <p:sp>
            <p:nvSpPr>
              <p:cNvPr id="5123" name="Text Box 3"/>
              <p:cNvSpPr txBox="1">
                <a:spLocks noChangeArrowheads="1"/>
              </p:cNvSpPr>
              <p:nvPr/>
            </p:nvSpPr>
            <p:spPr bwMode="auto">
              <a:xfrm>
                <a:off x="7304" y="2004"/>
                <a:ext cx="5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p</a:t>
                </a:r>
                <a:r>
                  <a:rPr kumimoji="0" lang="ru-RU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 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124" name="Text Box 4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65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p</a:t>
                </a:r>
                <a:r>
                  <a:rPr kumimoji="0" lang="ru-RU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н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857488" y="2682106"/>
              <a:ext cx="357190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Прямоугольник 23"/>
          <p:cNvSpPr/>
          <p:nvPr/>
        </p:nvSpPr>
        <p:spPr>
          <a:xfrm>
            <a:off x="4214810" y="1986969"/>
            <a:ext cx="4572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=100%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(насыщенный)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6572296" y="2499177"/>
            <a:ext cx="2428860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гигрометр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РОСЫ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786578" y="3571876"/>
            <a:ext cx="2143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Таблицы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46442" y="1841598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51"/>
          <p:cNvGrpSpPr/>
          <p:nvPr/>
        </p:nvGrpSpPr>
        <p:grpSpPr>
          <a:xfrm>
            <a:off x="1785819" y="1587674"/>
            <a:ext cx="715156" cy="1198384"/>
            <a:chOff x="1880415" y="2860855"/>
            <a:chExt cx="715156" cy="1198384"/>
          </a:xfrm>
          <a:solidFill>
            <a:schemeClr val="bg2"/>
          </a:solidFill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1880415" y="2860855"/>
              <a:ext cx="715156" cy="1198384"/>
              <a:chOff x="7270" y="2004"/>
              <a:chExt cx="520" cy="893"/>
            </a:xfrm>
            <a:grpFill/>
          </p:grpSpPr>
          <p:sp>
            <p:nvSpPr>
              <p:cNvPr id="33" name="Text Box 3"/>
              <p:cNvSpPr txBox="1">
                <a:spLocks noChangeArrowheads="1"/>
              </p:cNvSpPr>
              <p:nvPr/>
            </p:nvSpPr>
            <p:spPr bwMode="auto">
              <a:xfrm>
                <a:off x="7356" y="2004"/>
                <a:ext cx="434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</a:t>
                </a:r>
                <a:r>
                  <a:rPr kumimoji="0" lang="ru-RU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4" name="Text Box 4"/>
              <p:cNvSpPr txBox="1">
                <a:spLocks noChangeArrowheads="1"/>
              </p:cNvSpPr>
              <p:nvPr/>
            </p:nvSpPr>
            <p:spPr bwMode="auto">
              <a:xfrm>
                <a:off x="7270" y="2447"/>
                <a:ext cx="519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2500"/>
                  </a:lnSpc>
                </a:pPr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</a:t>
                </a:r>
                <a:r>
                  <a:rPr kumimoji="0" lang="ru-RU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н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30" name="Прямая соединительная линия 29"/>
            <p:cNvCxnSpPr/>
            <p:nvPr/>
          </p:nvCxnSpPr>
          <p:spPr>
            <a:xfrm>
              <a:off x="2000232" y="3498850"/>
              <a:ext cx="540000" cy="1588"/>
            </a:xfrm>
            <a:prstGeom prst="line">
              <a:avLst/>
            </a:prstGeom>
            <a:grpFill/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Прямоугольник 36"/>
          <p:cNvSpPr/>
          <p:nvPr/>
        </p:nvSpPr>
        <p:spPr>
          <a:xfrm>
            <a:off x="6000760" y="5392718"/>
            <a:ext cx="1523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н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9,4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6143636" y="4415861"/>
            <a:ext cx="1643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н25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=23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15074" y="5000636"/>
            <a:ext cx="2928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Если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ru-RU" sz="28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РОСЫ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=10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lang="ru-RU" sz="28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112104" y="6084490"/>
            <a:ext cx="1257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53"/>
          <p:cNvGrpSpPr/>
          <p:nvPr/>
        </p:nvGrpSpPr>
        <p:grpSpPr>
          <a:xfrm>
            <a:off x="7193504" y="5963551"/>
            <a:ext cx="846258" cy="1005138"/>
            <a:chOff x="6550562" y="5531563"/>
            <a:chExt cx="846258" cy="1005138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6550562" y="5531563"/>
              <a:ext cx="846258" cy="1005138"/>
              <a:chOff x="7219" y="2027"/>
              <a:chExt cx="574" cy="749"/>
            </a:xfrm>
          </p:grpSpPr>
          <p:sp>
            <p:nvSpPr>
              <p:cNvPr id="42" name="Text Box 3"/>
              <p:cNvSpPr txBox="1">
                <a:spLocks noChangeArrowheads="1"/>
              </p:cNvSpPr>
              <p:nvPr/>
            </p:nvSpPr>
            <p:spPr bwMode="auto">
              <a:xfrm>
                <a:off x="7219" y="2027"/>
                <a:ext cx="574" cy="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9,4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3" name="Text Box 4"/>
              <p:cNvSpPr txBox="1">
                <a:spLocks noChangeArrowheads="1"/>
              </p:cNvSpPr>
              <p:nvPr/>
            </p:nvSpPr>
            <p:spPr bwMode="auto">
              <a:xfrm>
                <a:off x="7243" y="2326"/>
                <a:ext cx="441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8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8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23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44" name="Прямая соединительная линия 43"/>
            <p:cNvCxnSpPr/>
            <p:nvPr/>
          </p:nvCxnSpPr>
          <p:spPr>
            <a:xfrm>
              <a:off x="6715140" y="6000768"/>
              <a:ext cx="357190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Прямоугольник 44"/>
          <p:cNvSpPr/>
          <p:nvPr/>
        </p:nvSpPr>
        <p:spPr>
          <a:xfrm>
            <a:off x="7736538" y="6092326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215338" y="6179522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0,41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2456066" y="735622"/>
            <a:ext cx="1258678" cy="4193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ts val="2400"/>
              </a:lnSpc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</a:t>
            </a:r>
            <a:r>
              <a:rPr kumimoji="0" lang="ru-RU" sz="3200" b="1" i="0" u="sng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20461588">
            <a:off x="2947846" y="1510201"/>
            <a:ext cx="5432693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…далеко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ли до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насыщения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 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-82103" y="5824339"/>
            <a:ext cx="3357554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5058440" y="5664844"/>
            <a:ext cx="642942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-71470" y="6642122"/>
            <a:ext cx="571472" cy="1588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2193280" y="6540349"/>
            <a:ext cx="642942" cy="285752"/>
          </a:xfrm>
          <a:prstGeom prst="round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 rot="20821755">
            <a:off x="6976390" y="4520884"/>
            <a:ext cx="2143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максимально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1"/>
          <p:cNvSpPr>
            <a:spLocks noChangeArrowheads="1"/>
          </p:cNvSpPr>
          <p:nvPr/>
        </p:nvSpPr>
        <p:spPr bwMode="auto">
          <a:xfrm>
            <a:off x="7500958" y="5429264"/>
            <a:ext cx="1357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реально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643306" y="0"/>
            <a:ext cx="550069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А9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МКТ,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термодинамика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-25911" y="-136406"/>
            <a:ext cx="4169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ВЛАЖНОСТЬ =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2" y="262574"/>
            <a:ext cx="48517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пара в воздухе…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0" dur="1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6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6" grpId="0" animBg="1"/>
      <p:bldP spid="6" grpId="1" animBg="1"/>
      <p:bldP spid="7" grpId="0"/>
      <p:bldP spid="14" grpId="0"/>
      <p:bldP spid="15" grpId="0"/>
      <p:bldP spid="24" grpId="0"/>
      <p:bldP spid="26" grpId="0" animBg="1"/>
      <p:bldP spid="26" grpId="1" animBg="1"/>
      <p:bldP spid="29" grpId="0"/>
      <p:bldP spid="29" grpId="1"/>
      <p:bldP spid="29" grpId="2"/>
      <p:bldP spid="31" grpId="0"/>
      <p:bldP spid="37" grpId="0"/>
      <p:bldP spid="38" grpId="0"/>
      <p:bldP spid="39" grpId="0"/>
      <p:bldP spid="40" grpId="0"/>
      <p:bldP spid="45" grpId="0"/>
      <p:bldP spid="46" grpId="0"/>
      <p:bldP spid="46" grpId="1"/>
      <p:bldP spid="50" grpId="0" animBg="1"/>
      <p:bldP spid="23" grpId="0" animBg="1"/>
      <p:bldP spid="23" grpId="1" animBg="1"/>
      <p:bldP spid="23" grpId="2" animBg="1"/>
      <p:bldP spid="23" grpId="3" animBg="1"/>
      <p:bldP spid="53" grpId="0" animBg="1"/>
      <p:bldP spid="57" grpId="0" animBg="1"/>
      <p:bldP spid="49" grpId="0"/>
      <p:bldP spid="51" grpId="0"/>
      <p:bldP spid="5121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0298" y="857232"/>
            <a:ext cx="4786346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Зачёту №2 </a:t>
            </a:r>
          </a:p>
          <a:p>
            <a:pPr>
              <a:spcBef>
                <a:spcPts val="0"/>
              </a:spcBef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баллов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5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гр5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255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299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323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8773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Зачёт 10-2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Свойства жидкостей, паров и твёрдых тел. //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т№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6,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Картина поверхностного слоя жидкости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Поверхностная энергия.  Коэффициент поверхностного натяжения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От чего он зависит?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Сила 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поверхностного натяжения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Причины 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смачивания  и несмачивания. Высота  подъема (опускания) жидкости в капилляре.   Учет поверхностных явлений в технике.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Отличие кристаллических тел от аморфных  . 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Механическое напряжение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 Гука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Диаграмма растяжения.  Механические свойства твердых тел.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Насыщенный   и ненасыщенный пар. Изотерма реального газа.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Кипение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и его условия.     </a:t>
            </a:r>
            <a:r>
              <a:rPr lang="ru-RU" sz="28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Критическое состояние вещества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. 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Влажность 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 ее физический смысл. Способы определения влажности. Точка росы.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8773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Картина поверхностного слоя жидкости. Поверхностная энергия.</a:t>
            </a:r>
          </a:p>
          <a:p>
            <a:pPr marL="228600" indent="-228600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Коэффициент поверхностного натяжения. От чего он зависит?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Сила поверхностного натяжения.</a:t>
            </a:r>
          </a:p>
          <a:p>
            <a:pPr marL="228600" indent="-228600" eaLnBrk="0" hangingPunct="0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Причины смачивания и не смачивания.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5.Высота  подъема (опускания) жидкости в капилляре.</a:t>
            </a:r>
          </a:p>
          <a:p>
            <a:pPr marL="342900" indent="-342900" eaLnBrk="0" hangingPunct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Учет поверхностных явлений в технике.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Отличие кристаллических тел от аморфных.</a:t>
            </a:r>
          </a:p>
          <a:p>
            <a:pPr eaLnBrk="0" hangingPunct="0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Механическое напряжение. Закон Гука.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Диаграмма растяжения.</a:t>
            </a:r>
          </a:p>
          <a:p>
            <a:pPr eaLnBrk="0" hangingPunct="0"/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Как найти модуль упругости резины?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Насыщенный и ненасыщенный пар.</a:t>
            </a:r>
          </a:p>
          <a:p>
            <a:pPr eaLnBrk="0" hangingPunct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Изотерма реального газа.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Кипение и его условия.</a:t>
            </a:r>
          </a:p>
          <a:p>
            <a:pPr eaLnBrk="0" hangingPunct="0"/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Способы определения коэффициента поверхностного натяжения.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 Влажность и ее физический смысл.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16. Способы определение влажности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421933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0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0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0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0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30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30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8992" cy="276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500306"/>
            <a:ext cx="9144000" cy="18774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57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изменился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данного количества идеального газа при переходе из состояния 1  в состояние 2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(рис. 5)?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57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Увеличился..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Остался неизменным.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Уменьшился.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Мог увеличиться или уменьшиться.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Такой процесс невозможен.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857224" y="1630987"/>
            <a:ext cx="1928826" cy="50006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714612" y="1428736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857224" y="1000108"/>
            <a:ext cx="1785950" cy="111907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643174" y="642918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 rot="5400000">
            <a:off x="1221666" y="4742180"/>
            <a:ext cx="642942" cy="1643074"/>
            <a:chOff x="3000364" y="785794"/>
            <a:chExt cx="214314" cy="567409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-32" y="5255894"/>
            <a:ext cx="1066030" cy="602934"/>
            <a:chOff x="513682" y="5670874"/>
            <a:chExt cx="1066030" cy="870904"/>
          </a:xfrm>
        </p:grpSpPr>
        <p:grpSp>
          <p:nvGrpSpPr>
            <p:cNvPr id="15" name="Группа 113"/>
            <p:cNvGrpSpPr/>
            <p:nvPr/>
          </p:nvGrpSpPr>
          <p:grpSpPr>
            <a:xfrm>
              <a:off x="520966" y="5670874"/>
              <a:ext cx="1058746" cy="870904"/>
              <a:chOff x="-130084" y="5643578"/>
              <a:chExt cx="1058746" cy="870904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 rot="5400000">
            <a:off x="4079186" y="4742180"/>
            <a:ext cx="642942" cy="1643074"/>
            <a:chOff x="3000364" y="785794"/>
            <a:chExt cx="214314" cy="567409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421740" y="5254958"/>
            <a:ext cx="1066030" cy="602934"/>
            <a:chOff x="513682" y="5670874"/>
            <a:chExt cx="1066030" cy="870904"/>
          </a:xfrm>
        </p:grpSpPr>
        <p:grpSp>
          <p:nvGrpSpPr>
            <p:cNvPr id="23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4" name="Прямая соединительная линия 23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 rot="5400000">
            <a:off x="7436772" y="4670742"/>
            <a:ext cx="642942" cy="1643074"/>
            <a:chOff x="3000364" y="785794"/>
            <a:chExt cx="214314" cy="5674096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365202" y="5198104"/>
            <a:ext cx="1066030" cy="602934"/>
            <a:chOff x="513682" y="5670874"/>
            <a:chExt cx="1066030" cy="870904"/>
          </a:xfrm>
        </p:grpSpPr>
        <p:grpSp>
          <p:nvGrpSpPr>
            <p:cNvPr id="31" name="Группа 134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2" name="Прямая соединительная линия 31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Прямоугольник 34"/>
          <p:cNvSpPr/>
          <p:nvPr/>
        </p:nvSpPr>
        <p:spPr>
          <a:xfrm>
            <a:off x="1722734" y="528064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60144" y="5313685"/>
            <a:ext cx="428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24660" y="532733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903782" y="531368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793962" y="524224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118492" y="524224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41" name="Group 9"/>
          <p:cNvGrpSpPr>
            <a:grpSpLocks/>
          </p:cNvGrpSpPr>
          <p:nvPr/>
        </p:nvGrpSpPr>
        <p:grpSpPr bwMode="auto">
          <a:xfrm>
            <a:off x="4507814" y="5857892"/>
            <a:ext cx="428628" cy="500066"/>
            <a:chOff x="2880" y="6480"/>
            <a:chExt cx="166" cy="549"/>
          </a:xfrm>
        </p:grpSpPr>
        <p:grpSp>
          <p:nvGrpSpPr>
            <p:cNvPr id="42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44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00208 L 0.08333 0.000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1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0231 L -0.05573 0.0002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83996E-6 L 0.39393 -0.00879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8" grpId="0"/>
      <p:bldP spid="14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927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42852"/>
            <a:ext cx="68580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62206"/>
            <a:ext cx="2285984" cy="199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2357430"/>
            <a:ext cx="6929453" cy="242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 rot="5400000">
            <a:off x="1285852" y="4500570"/>
            <a:ext cx="642942" cy="1643074"/>
            <a:chOff x="3000364" y="785794"/>
            <a:chExt cx="214314" cy="567409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7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4154" y="5014284"/>
            <a:ext cx="1066030" cy="602934"/>
            <a:chOff x="513682" y="5670874"/>
            <a:chExt cx="1066030" cy="870904"/>
          </a:xfrm>
        </p:grpSpPr>
        <p:grpSp>
          <p:nvGrpSpPr>
            <p:cNvPr id="11" name="Группа 113"/>
            <p:cNvGrpSpPr/>
            <p:nvPr/>
          </p:nvGrpSpPr>
          <p:grpSpPr>
            <a:xfrm>
              <a:off x="520966" y="5670874"/>
              <a:ext cx="1058746" cy="870904"/>
              <a:chOff x="-130084" y="5643578"/>
              <a:chExt cx="1058746" cy="87090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 rot="5400000">
            <a:off x="4143372" y="4500570"/>
            <a:ext cx="642942" cy="1643074"/>
            <a:chOff x="3000364" y="785794"/>
            <a:chExt cx="214314" cy="567409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7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485926" y="5013348"/>
            <a:ext cx="1066030" cy="602934"/>
            <a:chOff x="513682" y="5670874"/>
            <a:chExt cx="1066030" cy="870904"/>
          </a:xfrm>
        </p:grpSpPr>
        <p:grpSp>
          <p:nvGrpSpPr>
            <p:cNvPr id="19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 rot="5400000">
            <a:off x="7500958" y="4429132"/>
            <a:ext cx="642942" cy="1643074"/>
            <a:chOff x="3000364" y="785794"/>
            <a:chExt cx="214314" cy="5674096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7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429388" y="4956494"/>
            <a:ext cx="1066030" cy="602934"/>
            <a:chOff x="513682" y="5670874"/>
            <a:chExt cx="1066030" cy="870904"/>
          </a:xfrm>
        </p:grpSpPr>
        <p:grpSp>
          <p:nvGrpSpPr>
            <p:cNvPr id="27" name="Группа 134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 30"/>
          <p:cNvSpPr/>
          <p:nvPr/>
        </p:nvSpPr>
        <p:spPr>
          <a:xfrm>
            <a:off x="1786920" y="503903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24330" y="5072075"/>
            <a:ext cx="428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88846" y="508572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67968" y="507207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858148" y="500063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182678" y="500063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37" name="Group 9"/>
          <p:cNvGrpSpPr>
            <a:grpSpLocks/>
          </p:cNvGrpSpPr>
          <p:nvPr/>
        </p:nvGrpSpPr>
        <p:grpSpPr bwMode="auto">
          <a:xfrm>
            <a:off x="4572000" y="5616282"/>
            <a:ext cx="428628" cy="500066"/>
            <a:chOff x="2880" y="6480"/>
            <a:chExt cx="166" cy="549"/>
          </a:xfrm>
        </p:grpSpPr>
        <p:grpSp>
          <p:nvGrpSpPr>
            <p:cNvPr id="38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40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00208 L 0.08333 0.00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0231 L -0.05573 0.0002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83996E-6 L 0.39393 -0.00879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357158" y="928670"/>
            <a:ext cx="7000924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Обобщение по разделу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8028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№4-8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965956">
            <a:off x="213189" y="2708046"/>
            <a:ext cx="8728495" cy="200026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«свойства Г,Ж </a:t>
            </a:r>
            <a:r>
              <a:rPr lang="ru-RU" sz="6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</a:t>
            </a:r>
            <a:r>
              <a:rPr lang="ru-RU" sz="6000" b="1" u="sng" cap="all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60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Группа 38"/>
          <p:cNvGrpSpPr/>
          <p:nvPr/>
        </p:nvGrpSpPr>
        <p:grpSpPr>
          <a:xfrm rot="5400000">
            <a:off x="1214414" y="4956494"/>
            <a:ext cx="642942" cy="1643074"/>
            <a:chOff x="3000364" y="785794"/>
            <a:chExt cx="214314" cy="5674096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1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1"/>
          <p:cNvGrpSpPr/>
          <p:nvPr/>
        </p:nvGrpSpPr>
        <p:grpSpPr>
          <a:xfrm>
            <a:off x="-32" y="5470208"/>
            <a:ext cx="1066030" cy="602934"/>
            <a:chOff x="513682" y="5670874"/>
            <a:chExt cx="1066030" cy="870904"/>
          </a:xfrm>
        </p:grpSpPr>
        <p:grpSp>
          <p:nvGrpSpPr>
            <p:cNvPr id="4" name="Группа 113"/>
            <p:cNvGrpSpPr/>
            <p:nvPr/>
          </p:nvGrpSpPr>
          <p:grpSpPr>
            <a:xfrm>
              <a:off x="520966" y="5670874"/>
              <a:ext cx="1058746" cy="870904"/>
              <a:chOff x="-130084" y="5643578"/>
              <a:chExt cx="1058746" cy="870904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4" name="Прямая соединительная линия 43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Прямоугольник 62"/>
          <p:cNvSpPr/>
          <p:nvPr/>
        </p:nvSpPr>
        <p:spPr>
          <a:xfrm>
            <a:off x="1722734" y="549496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960144" y="5527999"/>
            <a:ext cx="428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0" y="24822"/>
            <a:ext cx="9144000" cy="30469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изменяется внутренняя энергия идеального газа при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изотермическом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сжатии?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Запишите формулу внутренней энергии и выберите ответ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∆U = 0.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∆U&gt;0.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∆U &lt; 0.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.∆U может иметь любое значение.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Внутренняя  энергия  идеального газа  всегда  равна нулю.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2636778" y="3295302"/>
            <a:ext cx="1000132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1700832" y="3288906"/>
            <a:ext cx="1071570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+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772138" y="3260338"/>
            <a:ext cx="957251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 Box 20"/>
          <p:cNvSpPr txBox="1">
            <a:spLocks noChangeArrowheads="1"/>
          </p:cNvSpPr>
          <p:nvPr/>
        </p:nvSpPr>
        <p:spPr bwMode="auto">
          <a:xfrm>
            <a:off x="3772534" y="3294773"/>
            <a:ext cx="1428323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 Box 22"/>
          <p:cNvSpPr txBox="1">
            <a:spLocks noChangeArrowheads="1"/>
          </p:cNvSpPr>
          <p:nvPr/>
        </p:nvSpPr>
        <p:spPr bwMode="auto">
          <a:xfrm>
            <a:off x="4935890" y="3545738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23"/>
          <p:cNvSpPr txBox="1">
            <a:spLocks noChangeArrowheads="1"/>
          </p:cNvSpPr>
          <p:nvPr/>
        </p:nvSpPr>
        <p:spPr bwMode="auto">
          <a:xfrm>
            <a:off x="4869427" y="3071810"/>
            <a:ext cx="1117685" cy="53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Line 24"/>
          <p:cNvSpPr>
            <a:spLocks noChangeShapeType="1"/>
          </p:cNvSpPr>
          <p:nvPr/>
        </p:nvSpPr>
        <p:spPr bwMode="auto">
          <a:xfrm>
            <a:off x="4868354" y="3621708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 Box 25"/>
          <p:cNvSpPr txBox="1">
            <a:spLocks noChangeArrowheads="1"/>
          </p:cNvSpPr>
          <p:nvPr/>
        </p:nvSpPr>
        <p:spPr bwMode="auto">
          <a:xfrm>
            <a:off x="5803292" y="3279728"/>
            <a:ext cx="897845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14"/>
          <p:cNvSpPr>
            <a:spLocks noChangeArrowheads="1"/>
          </p:cNvSpPr>
          <p:nvPr/>
        </p:nvSpPr>
        <p:spPr bwMode="auto">
          <a:xfrm>
            <a:off x="6429388" y="3259394"/>
            <a:ext cx="22145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=3/2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000860" y="6273225"/>
            <a:ext cx="214314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№4,5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 rot="20595909">
            <a:off x="2977808" y="4287116"/>
            <a:ext cx="2085827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∆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 = 0</a:t>
            </a:r>
            <a:endParaRPr lang="ru-RU" sz="360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2500298" y="5425875"/>
            <a:ext cx="1495922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∆Т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</a:t>
            </a:r>
            <a:endParaRPr lang="ru-RU" sz="3600" dirty="0"/>
          </a:p>
        </p:txBody>
      </p:sp>
      <p:sp>
        <p:nvSpPr>
          <p:cNvPr id="76" name="TextBox 75"/>
          <p:cNvSpPr txBox="1"/>
          <p:nvPr/>
        </p:nvSpPr>
        <p:spPr>
          <a:xfrm>
            <a:off x="785786" y="4988494"/>
            <a:ext cx="192882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термический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6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00208 L 0.08333 0.000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3" grpId="1"/>
      <p:bldP spid="64" grpId="0"/>
      <p:bldP spid="64" grpId="1"/>
      <p:bldP spid="50" grpId="0" animBg="1"/>
      <p:bldP spid="51" grpId="0" animBg="1"/>
      <p:bldP spid="55" grpId="0" animBg="1"/>
      <p:bldP spid="58" grpId="0" animBg="1"/>
      <p:bldP spid="59" grpId="0"/>
      <p:bldP spid="69" grpId="0"/>
      <p:bldP spid="70" grpId="0"/>
      <p:bldP spid="80" grpId="0" animBg="1"/>
      <p:bldP spid="82" grpId="0"/>
      <p:bldP spid="82" grpId="1"/>
      <p:bldP spid="83" grpId="0"/>
      <p:bldP spid="85" grpId="0" build="allAtOnce" animBg="1"/>
      <p:bldP spid="85" grpId="1" uiExpand="1" build="p" animBg="1"/>
      <p:bldP spid="86" grpId="0" animBg="1"/>
      <p:bldP spid="87" grpId="0" animBg="1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Box 3"/>
          <p:cNvSpPr txBox="1">
            <a:spLocks noChangeArrowheads="1"/>
          </p:cNvSpPr>
          <p:nvPr/>
        </p:nvSpPr>
        <p:spPr bwMode="auto">
          <a:xfrm>
            <a:off x="3143240" y="2928934"/>
            <a:ext cx="857256" cy="67151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6" name="Группа 46"/>
          <p:cNvGrpSpPr/>
          <p:nvPr/>
        </p:nvGrpSpPr>
        <p:grpSpPr>
          <a:xfrm rot="5400000">
            <a:off x="4079186" y="4885056"/>
            <a:ext cx="642942" cy="1643074"/>
            <a:chOff x="3000364" y="785794"/>
            <a:chExt cx="214314" cy="5674096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8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49"/>
          <p:cNvGrpSpPr/>
          <p:nvPr/>
        </p:nvGrpSpPr>
        <p:grpSpPr>
          <a:xfrm>
            <a:off x="3421740" y="5426352"/>
            <a:ext cx="1066030" cy="602934"/>
            <a:chOff x="513682" y="5670874"/>
            <a:chExt cx="1066030" cy="870904"/>
          </a:xfrm>
        </p:grpSpPr>
        <p:grpSp>
          <p:nvGrpSpPr>
            <p:cNvPr id="8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2" name="Прямая соединительная линия 51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54"/>
          <p:cNvGrpSpPr/>
          <p:nvPr/>
        </p:nvGrpSpPr>
        <p:grpSpPr>
          <a:xfrm rot="5400000">
            <a:off x="7436772" y="4842136"/>
            <a:ext cx="642942" cy="1643074"/>
            <a:chOff x="3000364" y="785794"/>
            <a:chExt cx="214314" cy="5674096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8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57"/>
          <p:cNvGrpSpPr/>
          <p:nvPr/>
        </p:nvGrpSpPr>
        <p:grpSpPr>
          <a:xfrm>
            <a:off x="6365202" y="5369498"/>
            <a:ext cx="1066030" cy="602934"/>
            <a:chOff x="513682" y="5670874"/>
            <a:chExt cx="1066030" cy="870904"/>
          </a:xfrm>
        </p:grpSpPr>
        <p:grpSp>
          <p:nvGrpSpPr>
            <p:cNvPr id="11" name="Группа 134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0" name="Прямая соединительная линия 59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Прямоугольник 64"/>
          <p:cNvSpPr/>
          <p:nvPr/>
        </p:nvSpPr>
        <p:spPr>
          <a:xfrm>
            <a:off x="4524660" y="547020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903782" y="545656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793962" y="541364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118492" y="541364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4507814" y="6000768"/>
            <a:ext cx="428628" cy="500066"/>
            <a:chOff x="2880" y="6480"/>
            <a:chExt cx="166" cy="549"/>
          </a:xfrm>
        </p:grpSpPr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72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714744" y="4900680"/>
            <a:ext cx="1571636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барный</a:t>
            </a:r>
            <a:endParaRPr lang="ru-RU" sz="20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358082" y="4901902"/>
            <a:ext cx="142876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хорный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0" y="-5390"/>
            <a:ext cx="9144000" cy="286288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Какой процесс произошел при сжатии идеального газа, если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совершенная внешними силами над газом,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равна изменению внутренней энергии газа?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Запишите формулу 1-го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  <a:t>з-на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  <a:t> термодинамики и выберите ответ.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В  изохорическом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 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В изобарическом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 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В изотермическом.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В адиабатическом.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Среди ответов А—Г нет правильного.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891904" y="2971804"/>
            <a:ext cx="1000132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939112" y="2933642"/>
            <a:ext cx="1071570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+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3"/>
          <p:cNvSpPr txBox="1">
            <a:spLocks noChangeArrowheads="1"/>
          </p:cNvSpPr>
          <p:nvPr/>
        </p:nvSpPr>
        <p:spPr bwMode="auto">
          <a:xfrm>
            <a:off x="-32" y="2936840"/>
            <a:ext cx="957251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5007880" y="2963898"/>
            <a:ext cx="1000132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4071934" y="2957502"/>
            <a:ext cx="1071570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+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3143240" y="2928934"/>
            <a:ext cx="957251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0247" y="3571876"/>
            <a:ext cx="3480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 изохорическом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3623314" y="3643314"/>
            <a:ext cx="2377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адиабатном </a:t>
            </a:r>
            <a:endParaRPr lang="ru-RU" sz="2800" dirty="0"/>
          </a:p>
        </p:txBody>
      </p:sp>
      <p:grpSp>
        <p:nvGrpSpPr>
          <p:cNvPr id="70" name="Группа 69"/>
          <p:cNvGrpSpPr/>
          <p:nvPr/>
        </p:nvGrpSpPr>
        <p:grpSpPr>
          <a:xfrm rot="5400000">
            <a:off x="7608115" y="2964653"/>
            <a:ext cx="642942" cy="2000264"/>
            <a:chOff x="3000364" y="785794"/>
            <a:chExt cx="214314" cy="5674096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8" cstate="print"/>
              <a:tile tx="0" ty="0" sx="100000" sy="100000" flip="none" algn="tl"/>
            </a:blipFill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6215074" y="3656961"/>
            <a:ext cx="1066030" cy="602934"/>
            <a:chOff x="513682" y="5670874"/>
            <a:chExt cx="1066030" cy="870904"/>
          </a:xfrm>
        </p:grpSpPr>
        <p:grpSp>
          <p:nvGrpSpPr>
            <p:cNvPr id="80" name="Группа 113"/>
            <p:cNvGrpSpPr/>
            <p:nvPr/>
          </p:nvGrpSpPr>
          <p:grpSpPr>
            <a:xfrm>
              <a:off x="520966" y="5670874"/>
              <a:ext cx="1058746" cy="870904"/>
              <a:chOff x="-130084" y="5643578"/>
              <a:chExt cx="1058746" cy="870904"/>
            </a:xfrm>
          </p:grpSpPr>
          <p:sp>
            <p:nvSpPr>
              <p:cNvPr id="82" name="Прямоугольник 81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81" name="Прямая соединительная линия 80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Прямоугольник 83"/>
          <p:cNvSpPr/>
          <p:nvPr/>
        </p:nvSpPr>
        <p:spPr>
          <a:xfrm>
            <a:off x="8430654" y="368171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572528" y="3720493"/>
            <a:ext cx="428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000892" y="4401835"/>
            <a:ext cx="192882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адиабатный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-32" y="6273249"/>
            <a:ext cx="214314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№4,5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215338" y="3714752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7567E-6 L -0.11909 -2.27567E-6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0231 L -0.05573 0.0002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0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83996E-6 L 0.39393 -0.00879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0.00208 L 0.08333 0.00069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8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8714E-6 L -0.3316 -0.10176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77" grpId="0" animBg="1"/>
      <p:bldP spid="78" grpId="0" animBg="1"/>
      <p:bldP spid="42" grpId="0" uiExpand="1" build="p"/>
      <p:bldP spid="43" grpId="0" animBg="1"/>
      <p:bldP spid="43" grpId="1" animBg="1"/>
      <p:bldP spid="47" grpId="0" animBg="1"/>
      <p:bldP spid="47" grpId="1" animBg="1"/>
      <p:bldP spid="50" grpId="0" animBg="1"/>
      <p:bldP spid="51" grpId="0" animBg="1"/>
      <p:bldP spid="55" grpId="0" animBg="1"/>
      <p:bldP spid="58" grpId="0" animBg="1"/>
      <p:bldP spid="58" grpId="1" animBg="1"/>
      <p:bldP spid="59" grpId="0"/>
      <p:bldP spid="59" grpId="1"/>
      <p:bldP spid="69" grpId="0"/>
      <p:bldP spid="69" grpId="1"/>
      <p:bldP spid="84" grpId="0"/>
      <p:bldP spid="84" grpId="1"/>
      <p:bldP spid="85" grpId="0"/>
      <p:bldP spid="85" grpId="1"/>
      <p:bldP spid="86" grpId="0" animBg="1"/>
      <p:bldP spid="86" grpId="1" animBg="1"/>
      <p:bldP spid="86" grpId="2" animBg="1"/>
      <p:bldP spid="98" grpId="0" build="allAtOnce" animBg="1"/>
      <p:bldP spid="98" grpId="1" build="p" animBg="1"/>
      <p:bldP spid="63" grpId="0"/>
      <p:bldP spid="6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24"/>
            <a:ext cx="9144000" cy="286232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782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Газ получил количество теплоты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 Дж,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внутренняя энергия увеличилась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 Дж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Чему равна работа, совершенная газом?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введите в джоулях с точностью до целых.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50426" y="3829060"/>
            <a:ext cx="1000132" cy="67151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14480" y="3822664"/>
            <a:ext cx="1071570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+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85786" y="3794096"/>
            <a:ext cx="957251" cy="6715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150114"/>
            <a:ext cx="550069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А9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МКТ,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термодинамика</a:t>
            </a:r>
          </a:p>
        </p:txBody>
      </p:sp>
      <p:grpSp>
        <p:nvGrpSpPr>
          <p:cNvPr id="43" name="Группа 46"/>
          <p:cNvGrpSpPr/>
          <p:nvPr/>
        </p:nvGrpSpPr>
        <p:grpSpPr>
          <a:xfrm rot="5400000">
            <a:off x="7229710" y="3927844"/>
            <a:ext cx="642942" cy="1643074"/>
            <a:chOff x="3000364" y="785794"/>
            <a:chExt cx="214314" cy="5674096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9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9"/>
          <p:cNvGrpSpPr/>
          <p:nvPr/>
        </p:nvGrpSpPr>
        <p:grpSpPr>
          <a:xfrm>
            <a:off x="6572264" y="4469140"/>
            <a:ext cx="1066030" cy="602934"/>
            <a:chOff x="513682" y="5670874"/>
            <a:chExt cx="1066030" cy="870904"/>
          </a:xfrm>
        </p:grpSpPr>
        <p:grpSp>
          <p:nvGrpSpPr>
            <p:cNvPr id="47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8" name="Прямая соединительная линия 47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Прямоугольник 50"/>
          <p:cNvSpPr/>
          <p:nvPr/>
        </p:nvSpPr>
        <p:spPr>
          <a:xfrm>
            <a:off x="7675184" y="451299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054306" y="449934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53" name="Group 9"/>
          <p:cNvGrpSpPr>
            <a:grpSpLocks/>
          </p:cNvGrpSpPr>
          <p:nvPr/>
        </p:nvGrpSpPr>
        <p:grpSpPr bwMode="auto">
          <a:xfrm>
            <a:off x="7658338" y="5029154"/>
            <a:ext cx="428628" cy="500066"/>
            <a:chOff x="2880" y="6480"/>
            <a:chExt cx="166" cy="549"/>
          </a:xfrm>
        </p:grpSpPr>
        <p:grpSp>
          <p:nvGrpSpPr>
            <p:cNvPr id="54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56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5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215206" y="3929066"/>
            <a:ext cx="1571636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барный</a:t>
            </a:r>
            <a:endParaRPr lang="ru-RU" sz="20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00892" y="6273249"/>
            <a:ext cx="214314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№4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2721864" y="4585656"/>
            <a:ext cx="921442" cy="67151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200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1643042" y="4600576"/>
            <a:ext cx="1071570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+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285720" y="4572008"/>
            <a:ext cx="1385879" cy="6715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300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786182" y="4541514"/>
            <a:ext cx="1785918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100Дж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3"/>
          <p:cNvSpPr txBox="1">
            <a:spLocks noChangeArrowheads="1"/>
          </p:cNvSpPr>
          <p:nvPr/>
        </p:nvSpPr>
        <p:spPr bwMode="auto">
          <a:xfrm>
            <a:off x="3643306" y="4572008"/>
            <a:ext cx="928694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100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0231 L -0.05573 0.000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/>
      <p:bldP spid="4" grpId="0" animBg="1"/>
      <p:bldP spid="6" grpId="0" animBg="1"/>
      <p:bldP spid="7" grpId="0" animBg="1"/>
      <p:bldP spid="51" grpId="0"/>
      <p:bldP spid="51" grpId="1"/>
      <p:bldP spid="52" grpId="0"/>
      <p:bldP spid="52" grpId="1"/>
      <p:bldP spid="58" grpId="0" animBg="1"/>
      <p:bldP spid="59" grpId="0" build="allAtOnce" animBg="1"/>
      <p:bldP spid="59" grpId="1" build="p" animBg="1"/>
      <p:bldP spid="60" grpId="0" animBg="1"/>
      <p:bldP spid="61" grpId="0" animBg="1"/>
      <p:bldP spid="62" grpId="0" animBg="1"/>
      <p:bldP spid="20" grpId="0" animBg="1"/>
      <p:bldP spid="63" grpId="0" animBg="1"/>
      <p:bldP spid="6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-32" y="-24"/>
            <a:ext cx="9144000" cy="230832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Чему равна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совершенная газом при переходе из состояния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состояние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(рис.1)?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введите в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кДж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 точностью до целых.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3"/>
          <p:cNvGrpSpPr/>
          <p:nvPr/>
        </p:nvGrpSpPr>
        <p:grpSpPr>
          <a:xfrm>
            <a:off x="5880959" y="4214818"/>
            <a:ext cx="3263041" cy="2378354"/>
            <a:chOff x="5809553" y="4265356"/>
            <a:chExt cx="3263041" cy="2378354"/>
          </a:xfrm>
        </p:grpSpPr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52201" y="4286256"/>
              <a:ext cx="3020393" cy="23574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5809553" y="4265356"/>
              <a:ext cx="548397" cy="19243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Р,Па</a:t>
              </a: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1000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500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0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6398894" y="4555162"/>
              <a:ext cx="0" cy="18298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8321436" y="5948321"/>
            <a:ext cx="822596" cy="4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Рис. 1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673404" y="2413730"/>
            <a:ext cx="17859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32" y="2448443"/>
            <a:ext cx="914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418547" y="2722174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2420324" y="2214554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2351011" y="2826930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3214866" y="2566708"/>
            <a:ext cx="1255035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00034" y="3274736"/>
            <a:ext cx="25003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101964" y="3302501"/>
            <a:ext cx="914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2857488" y="3286124"/>
            <a:ext cx="1714480" cy="76944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kumimoji="0" lang="en-US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0" y="4357694"/>
            <a:ext cx="2071702" cy="1000132"/>
          </a:xfrm>
          <a:prstGeom prst="roundRect">
            <a:avLst/>
          </a:prstGeom>
          <a:solidFill>
            <a:schemeClr val="accent1">
              <a:alpha val="53000"/>
            </a:schemeClr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32"/>
          <p:cNvGrpSpPr/>
          <p:nvPr/>
        </p:nvGrpSpPr>
        <p:grpSpPr>
          <a:xfrm>
            <a:off x="0" y="4214818"/>
            <a:ext cx="1996651" cy="1095508"/>
            <a:chOff x="95344" y="5072074"/>
            <a:chExt cx="1996651" cy="1095508"/>
          </a:xfrm>
        </p:grpSpPr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95344" y="5317880"/>
              <a:ext cx="1143008" cy="567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>
              <a:off x="1071539" y="5532194"/>
              <a:ext cx="500066" cy="63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1073315" y="5072074"/>
              <a:ext cx="426851" cy="733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>
              <a:off x="1142976" y="5596078"/>
              <a:ext cx="35719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500166" y="5246442"/>
              <a:ext cx="59182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143240" y="4500570"/>
            <a:ext cx="957251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34"/>
          <p:cNvGrpSpPr/>
          <p:nvPr/>
        </p:nvGrpSpPr>
        <p:grpSpPr>
          <a:xfrm>
            <a:off x="4071934" y="4286256"/>
            <a:ext cx="1020456" cy="1095508"/>
            <a:chOff x="1071539" y="5072074"/>
            <a:chExt cx="1020456" cy="1095508"/>
          </a:xfrm>
        </p:grpSpPr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1071539" y="5532194"/>
              <a:ext cx="500066" cy="63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23"/>
            <p:cNvSpPr txBox="1">
              <a:spLocks noChangeArrowheads="1"/>
            </p:cNvSpPr>
            <p:nvPr/>
          </p:nvSpPr>
          <p:spPr bwMode="auto">
            <a:xfrm>
              <a:off x="1073315" y="5072074"/>
              <a:ext cx="426851" cy="733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>
              <a:off x="1142976" y="5596078"/>
              <a:ext cx="35719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500166" y="5246442"/>
              <a:ext cx="59182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214282" y="5286388"/>
            <a:ext cx="1714480" cy="76944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kumimoji="0" lang="en-US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3071802" y="5286388"/>
            <a:ext cx="1714480" cy="76944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kumimoji="0" lang="en-US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3" name="Группа 46"/>
          <p:cNvGrpSpPr/>
          <p:nvPr/>
        </p:nvGrpSpPr>
        <p:grpSpPr>
          <a:xfrm rot="5400000">
            <a:off x="7586900" y="2570522"/>
            <a:ext cx="642942" cy="1643074"/>
            <a:chOff x="3000364" y="785794"/>
            <a:chExt cx="214314" cy="5674096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3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9"/>
          <p:cNvGrpSpPr/>
          <p:nvPr/>
        </p:nvGrpSpPr>
        <p:grpSpPr>
          <a:xfrm>
            <a:off x="6929454" y="3111818"/>
            <a:ext cx="1066030" cy="602934"/>
            <a:chOff x="513682" y="5670874"/>
            <a:chExt cx="1066030" cy="870904"/>
          </a:xfrm>
        </p:grpSpPr>
        <p:grpSp>
          <p:nvGrpSpPr>
            <p:cNvPr id="47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8" name="Прямая соединительная линия 47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Прямоугольник 50"/>
          <p:cNvSpPr/>
          <p:nvPr/>
        </p:nvSpPr>
        <p:spPr>
          <a:xfrm>
            <a:off x="8032374" y="315567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411496" y="314202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53" name="Group 9"/>
          <p:cNvGrpSpPr>
            <a:grpSpLocks/>
          </p:cNvGrpSpPr>
          <p:nvPr/>
        </p:nvGrpSpPr>
        <p:grpSpPr bwMode="auto">
          <a:xfrm>
            <a:off x="8015528" y="3671832"/>
            <a:ext cx="428628" cy="500066"/>
            <a:chOff x="2880" y="6480"/>
            <a:chExt cx="166" cy="549"/>
          </a:xfrm>
        </p:grpSpPr>
        <p:grpSp>
          <p:nvGrpSpPr>
            <p:cNvPr id="54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56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5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572396" y="2528824"/>
            <a:ext cx="1571636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барный</a:t>
            </a:r>
            <a:endParaRPr lang="ru-RU" sz="20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00892" y="1714488"/>
            <a:ext cx="214314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№4,5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085978" y="4643446"/>
            <a:ext cx="1143008" cy="17145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Rectangle 14"/>
          <p:cNvSpPr>
            <a:spLocks noChangeArrowheads="1"/>
          </p:cNvSpPr>
          <p:nvPr/>
        </p:nvSpPr>
        <p:spPr bwMode="auto">
          <a:xfrm>
            <a:off x="7072330" y="4857760"/>
            <a:ext cx="11430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2" name="Rectangle 14"/>
          <p:cNvSpPr>
            <a:spLocks noChangeArrowheads="1"/>
          </p:cNvSpPr>
          <p:nvPr/>
        </p:nvSpPr>
        <p:spPr bwMode="auto">
          <a:xfrm>
            <a:off x="4572000" y="1643050"/>
            <a:ext cx="571504" cy="76944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8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0231 L -0.05573 0.0002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2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 animBg="1"/>
      <p:bldP spid="23" grpId="0"/>
      <p:bldP spid="13" grpId="0"/>
      <p:bldP spid="13" grpId="1"/>
      <p:bldP spid="14" grpId="0"/>
      <p:bldP spid="15" grpId="0"/>
      <p:bldP spid="16" grpId="0"/>
      <p:bldP spid="17" grpId="0" animBg="1"/>
      <p:bldP spid="18" grpId="0"/>
      <p:bldP spid="24" grpId="0"/>
      <p:bldP spid="25" grpId="0"/>
      <p:bldP spid="26" grpId="0" animBg="1"/>
      <p:bldP spid="26" grpId="1" animBg="1"/>
      <p:bldP spid="27" grpId="0" animBg="1"/>
      <p:bldP spid="34" grpId="0" animBg="1"/>
      <p:bldP spid="41" grpId="0" animBg="1"/>
      <p:bldP spid="42" grpId="0" animBg="1"/>
      <p:bldP spid="51" grpId="0"/>
      <p:bldP spid="51" grpId="1"/>
      <p:bldP spid="52" grpId="0"/>
      <p:bldP spid="52" grpId="1"/>
      <p:bldP spid="58" grpId="0" animBg="1"/>
      <p:bldP spid="59" grpId="0" build="allAtOnce" animBg="1"/>
      <p:bldP spid="59" grpId="1" build="p" animBg="1"/>
      <p:bldP spid="60" grpId="0" animBg="1"/>
      <p:bldP spid="61" grpId="0"/>
      <p:bldP spid="61" grpId="1"/>
      <p:bldP spid="62" grpId="0" animBg="1"/>
      <p:bldP spid="6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9575"/>
            <a:ext cx="9144000" cy="206210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Оцените максимальное значение КПД, которое может иметь тепловая машина, с температурой нагревателя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227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 температурой холодильника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27° 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введите в % с точностью до целых.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229435" y="2357455"/>
            <a:ext cx="928695" cy="82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786314" y="2371201"/>
            <a:ext cx="141288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1 -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3109" y="2071678"/>
            <a:ext cx="1011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60127" y="2622184"/>
            <a:ext cx="883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729633" y="2741941"/>
            <a:ext cx="71438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6579753" y="3429098"/>
            <a:ext cx="92869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86881" y="3071908"/>
            <a:ext cx="825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84825" y="3092050"/>
            <a:ext cx="1116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40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94199" y="3721246"/>
            <a:ext cx="825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365571" y="3810386"/>
            <a:ext cx="150019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786314" y="5371474"/>
            <a:ext cx="71438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92585" y="5202246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227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90529" y="5179092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- 27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58364" y="5620424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227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428400" y="5673428"/>
            <a:ext cx="150019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 rot="21356079">
            <a:off x="6807950" y="4400248"/>
            <a:ext cx="1223412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40%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00892" y="6215082"/>
            <a:ext cx="214314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№5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558220" y="2285992"/>
            <a:ext cx="928694" cy="35719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85786" y="3595974"/>
            <a:ext cx="1785950" cy="1428760"/>
          </a:xfrm>
          <a:prstGeom prst="ellipse">
            <a:avLst/>
          </a:prstGeom>
          <a:solidFill>
            <a:srgbClr val="00B050">
              <a:alpha val="4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41578" y="5140783"/>
            <a:ext cx="2857520" cy="1000132"/>
          </a:xfrm>
          <a:prstGeom prst="round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5720" y="2520819"/>
            <a:ext cx="2857520" cy="1000132"/>
          </a:xfrm>
          <a:prstGeom prst="roundRect">
            <a:avLst/>
          </a:prstGeom>
          <a:solidFill>
            <a:srgbClr val="66CC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-75524" y="2423220"/>
            <a:ext cx="35718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холодильник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1000100" y="3615641"/>
            <a:ext cx="142898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рабочее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газ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-142908" y="4943315"/>
            <a:ext cx="36433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нагреватель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8"/>
          <p:cNvGrpSpPr>
            <a:grpSpLocks/>
          </p:cNvGrpSpPr>
          <p:nvPr/>
        </p:nvGrpSpPr>
        <p:grpSpPr bwMode="auto">
          <a:xfrm>
            <a:off x="2928926" y="4586125"/>
            <a:ext cx="571504" cy="1000132"/>
            <a:chOff x="5898" y="3384"/>
            <a:chExt cx="323" cy="972"/>
          </a:xfrm>
        </p:grpSpPr>
        <p:sp>
          <p:nvSpPr>
            <p:cNvPr id="34" name="Arc 9"/>
            <p:cNvSpPr>
              <a:spLocks/>
            </p:cNvSpPr>
            <p:nvPr/>
          </p:nvSpPr>
          <p:spPr bwMode="auto">
            <a:xfrm flipV="1">
              <a:off x="5967" y="3466"/>
              <a:ext cx="254" cy="89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711"/>
                <a:gd name="T2" fmla="*/ 4571 w 21600"/>
                <a:gd name="T3" fmla="*/ 42711 h 42711"/>
                <a:gd name="T4" fmla="*/ 0 w 21600"/>
                <a:gd name="T5" fmla="*/ 21600 h 42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71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767"/>
                    <a:pt x="14508" y="40559"/>
                    <a:pt x="4570" y="42710"/>
                  </a:cubicBezTo>
                </a:path>
                <a:path w="21600" h="4271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767"/>
                    <a:pt x="14508" y="40559"/>
                    <a:pt x="4570" y="4271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10"/>
            <p:cNvSpPr>
              <a:spLocks noChangeShapeType="1"/>
            </p:cNvSpPr>
            <p:nvPr/>
          </p:nvSpPr>
          <p:spPr bwMode="auto">
            <a:xfrm flipH="1" flipV="1">
              <a:off x="5898" y="3384"/>
              <a:ext cx="150" cy="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6" name="AutoShape 11"/>
          <p:cNvSpPr>
            <a:spLocks noChangeArrowheads="1"/>
          </p:cNvSpPr>
          <p:nvPr/>
        </p:nvSpPr>
        <p:spPr bwMode="auto">
          <a:xfrm>
            <a:off x="2558088" y="3929066"/>
            <a:ext cx="932509" cy="636083"/>
          </a:xfrm>
          <a:prstGeom prst="rightArrow">
            <a:avLst>
              <a:gd name="adj1" fmla="val 50000"/>
              <a:gd name="adj2" fmla="val 37946"/>
            </a:avLst>
          </a:prstGeom>
          <a:solidFill>
            <a:srgbClr val="FFFFFF"/>
          </a:solidFill>
          <a:ln w="57150">
            <a:solidFill>
              <a:srgbClr val="0033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7" name="Group 12"/>
          <p:cNvGrpSpPr>
            <a:grpSpLocks/>
          </p:cNvGrpSpPr>
          <p:nvPr/>
        </p:nvGrpSpPr>
        <p:grpSpPr bwMode="auto">
          <a:xfrm>
            <a:off x="2966485" y="2943051"/>
            <a:ext cx="560386" cy="857256"/>
            <a:chOff x="5898" y="3384"/>
            <a:chExt cx="323" cy="972"/>
          </a:xfrm>
        </p:grpSpPr>
        <p:sp>
          <p:nvSpPr>
            <p:cNvPr id="38" name="Arc 13"/>
            <p:cNvSpPr>
              <a:spLocks/>
            </p:cNvSpPr>
            <p:nvPr/>
          </p:nvSpPr>
          <p:spPr bwMode="auto">
            <a:xfrm flipV="1">
              <a:off x="5967" y="3466"/>
              <a:ext cx="254" cy="89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711"/>
                <a:gd name="T2" fmla="*/ 4571 w 21600"/>
                <a:gd name="T3" fmla="*/ 42711 h 42711"/>
                <a:gd name="T4" fmla="*/ 0 w 21600"/>
                <a:gd name="T5" fmla="*/ 21600 h 42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71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767"/>
                    <a:pt x="14508" y="40559"/>
                    <a:pt x="4570" y="42710"/>
                  </a:cubicBezTo>
                </a:path>
                <a:path w="21600" h="4271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767"/>
                    <a:pt x="14508" y="40559"/>
                    <a:pt x="4570" y="4271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4"/>
            <p:cNvSpPr>
              <a:spLocks noChangeShapeType="1"/>
            </p:cNvSpPr>
            <p:nvPr/>
          </p:nvSpPr>
          <p:spPr bwMode="auto">
            <a:xfrm flipH="1" flipV="1">
              <a:off x="5898" y="3384"/>
              <a:ext cx="150" cy="92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3651517" y="4667544"/>
            <a:ext cx="883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56954" y="2524404"/>
            <a:ext cx="883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3699309" y="4233451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701096" y="3721246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>
            <a:off x="3730086" y="3212991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4429124" y="4407200"/>
            <a:ext cx="71438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135395" y="4237972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33339" y="4214818"/>
            <a:ext cx="1023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401174" y="4656150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5071210" y="4709154"/>
            <a:ext cx="150019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4"/>
          <p:cNvSpPr txBox="1">
            <a:spLocks noChangeArrowheads="1"/>
          </p:cNvSpPr>
          <p:nvPr/>
        </p:nvSpPr>
        <p:spPr bwMode="auto">
          <a:xfrm>
            <a:off x="6973898" y="2098663"/>
            <a:ext cx="2170134" cy="615957"/>
          </a:xfrm>
          <a:prstGeom prst="rect">
            <a:avLst/>
          </a:prstGeom>
          <a:solidFill>
            <a:srgbClr val="00FF00">
              <a:alpha val="57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T=t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+273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21356079">
            <a:off x="6737237" y="4423933"/>
            <a:ext cx="646331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3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D01A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3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3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3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D01A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3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3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D01A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D01A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3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  <p:bldP spid="4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4" grpId="0" animBg="1"/>
      <p:bldP spid="25" grpId="0" build="allAtOnce" animBg="1"/>
      <p:bldP spid="25" grpId="1" build="p" animBg="1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/>
      <p:bldP spid="31" grpId="0"/>
      <p:bldP spid="32" grpId="0" build="p"/>
      <p:bldP spid="36" grpId="0" animBg="1"/>
      <p:bldP spid="40" grpId="0"/>
      <p:bldP spid="40" grpId="1"/>
      <p:bldP spid="41" grpId="0"/>
      <p:bldP spid="41" grpId="1"/>
      <p:bldP spid="42" grpId="0"/>
      <p:bldP spid="43" grpId="0"/>
      <p:bldP spid="43" grpId="1"/>
      <p:bldP spid="44" grpId="0"/>
      <p:bldP spid="45" grpId="0"/>
      <p:bldP spid="46" grpId="0"/>
      <p:bldP spid="47" grpId="0"/>
      <p:bldP spid="48" grpId="0"/>
      <p:bldP spid="50" grpId="0" animBg="1"/>
      <p:bldP spid="51" grpId="0" animBg="1"/>
      <p:bldP spid="5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19"/>
          <p:cNvSpPr>
            <a:spLocks noChangeArrowheads="1"/>
          </p:cNvSpPr>
          <p:nvPr/>
        </p:nvSpPr>
        <p:spPr bwMode="auto">
          <a:xfrm>
            <a:off x="4637242" y="3714752"/>
            <a:ext cx="730915" cy="927116"/>
          </a:xfrm>
          <a:prstGeom prst="rect">
            <a:avLst/>
          </a:prstGeom>
          <a:solidFill>
            <a:srgbClr val="00CCFF">
              <a:alpha val="16000"/>
            </a:srgbClr>
          </a:solidFill>
          <a:ln w="28575">
            <a:solidFill>
              <a:srgbClr val="66CCFF">
                <a:alpha val="18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 rot="16200000">
            <a:off x="1339834" y="3089267"/>
            <a:ext cx="2011350" cy="5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испарение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698263" y="3281956"/>
            <a:ext cx="727820" cy="1237139"/>
            <a:chOff x="4745" y="2903"/>
            <a:chExt cx="534" cy="784"/>
          </a:xfrm>
        </p:grpSpPr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 flipH="1">
              <a:off x="5278" y="2904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 flipH="1">
              <a:off x="4745" y="2903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4758" y="3685"/>
              <a:ext cx="51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2698077" y="3661838"/>
            <a:ext cx="730915" cy="767293"/>
          </a:xfrm>
          <a:prstGeom prst="rect">
            <a:avLst/>
          </a:prstGeom>
          <a:solidFill>
            <a:srgbClr val="00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2706972" y="4171688"/>
            <a:ext cx="706012" cy="283284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714612" y="2997766"/>
            <a:ext cx="714189" cy="1193857"/>
            <a:chOff x="4593" y="3080"/>
            <a:chExt cx="524" cy="164"/>
          </a:xfrm>
        </p:grpSpPr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4593" y="3175"/>
              <a:ext cx="524" cy="69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V="1">
              <a:off x="4867" y="3080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Группа 69"/>
          <p:cNvGrpSpPr/>
          <p:nvPr/>
        </p:nvGrpSpPr>
        <p:grpSpPr>
          <a:xfrm>
            <a:off x="1095414" y="2643182"/>
            <a:ext cx="707350" cy="1238660"/>
            <a:chOff x="1095034" y="3571876"/>
            <a:chExt cx="707350" cy="1238660"/>
          </a:xfrm>
        </p:grpSpPr>
        <p:grpSp>
          <p:nvGrpSpPr>
            <p:cNvPr id="5" name="Группа 68"/>
            <p:cNvGrpSpPr/>
            <p:nvPr/>
          </p:nvGrpSpPr>
          <p:grpSpPr>
            <a:xfrm>
              <a:off x="1095034" y="3571876"/>
              <a:ext cx="692358" cy="1238660"/>
              <a:chOff x="1095034" y="5382931"/>
              <a:chExt cx="692358" cy="1238660"/>
            </a:xfrm>
          </p:grpSpPr>
          <p:sp>
            <p:nvSpPr>
              <p:cNvPr id="1050" name="Line 26"/>
              <p:cNvSpPr>
                <a:spLocks noChangeShapeType="1"/>
              </p:cNvSpPr>
              <p:nvPr/>
            </p:nvSpPr>
            <p:spPr bwMode="auto">
              <a:xfrm flipH="1">
                <a:off x="1786029" y="5384511"/>
                <a:ext cx="1363" cy="1237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auto">
              <a:xfrm flipH="1">
                <a:off x="1095034" y="5382931"/>
                <a:ext cx="1363" cy="1237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>
              <a:off x="1096397" y="4532469"/>
              <a:ext cx="7059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1094562" y="3293501"/>
            <a:ext cx="691356" cy="549691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105895" y="2500306"/>
            <a:ext cx="643293" cy="1115918"/>
            <a:chOff x="4789" y="3162"/>
            <a:chExt cx="472" cy="225"/>
          </a:xfrm>
        </p:grpSpPr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4789" y="3318"/>
              <a:ext cx="472" cy="69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 flipV="1">
              <a:off x="5023" y="3162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4617560" y="3429000"/>
            <a:ext cx="785818" cy="1234829"/>
            <a:chOff x="4753" y="2903"/>
            <a:chExt cx="518" cy="784"/>
          </a:xfrm>
        </p:grpSpPr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flipH="1">
              <a:off x="5264" y="2904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 flipH="1">
              <a:off x="4757" y="2903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>
              <a:off x="4753" y="3683"/>
              <a:ext cx="51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70" name="Line 46"/>
          <p:cNvSpPr>
            <a:spLocks noChangeShapeType="1"/>
          </p:cNvSpPr>
          <p:nvPr/>
        </p:nvSpPr>
        <p:spPr bwMode="auto">
          <a:xfrm>
            <a:off x="1043637" y="3643314"/>
            <a:ext cx="0" cy="2486097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1" name="Line 47"/>
          <p:cNvSpPr>
            <a:spLocks noChangeShapeType="1"/>
          </p:cNvSpPr>
          <p:nvPr/>
        </p:nvSpPr>
        <p:spPr bwMode="auto">
          <a:xfrm>
            <a:off x="857224" y="6000768"/>
            <a:ext cx="5454954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flipV="1">
            <a:off x="1797452" y="4929198"/>
            <a:ext cx="25567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4" name="Arc 50"/>
          <p:cNvSpPr>
            <a:spLocks/>
          </p:cNvSpPr>
          <p:nvPr/>
        </p:nvSpPr>
        <p:spPr bwMode="auto">
          <a:xfrm flipH="1" flipV="1">
            <a:off x="1264066" y="4130433"/>
            <a:ext cx="533385" cy="7987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3" name="Arc 49"/>
          <p:cNvSpPr>
            <a:spLocks/>
          </p:cNvSpPr>
          <p:nvPr/>
        </p:nvSpPr>
        <p:spPr bwMode="auto">
          <a:xfrm flipH="1" flipV="1">
            <a:off x="4351442" y="4916251"/>
            <a:ext cx="1160657" cy="7987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1812419" y="4371183"/>
            <a:ext cx="1361" cy="1580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6" name="Line 52"/>
          <p:cNvSpPr>
            <a:spLocks noChangeShapeType="1"/>
          </p:cNvSpPr>
          <p:nvPr/>
        </p:nvSpPr>
        <p:spPr bwMode="auto">
          <a:xfrm>
            <a:off x="4352803" y="4424749"/>
            <a:ext cx="1361" cy="1580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357422" y="5357826"/>
            <a:ext cx="152638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=const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57158" y="4620292"/>
            <a:ext cx="5229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00034" y="342900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4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215074" y="592933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8" name="Line 54"/>
          <p:cNvSpPr>
            <a:spLocks noChangeShapeType="1"/>
          </p:cNvSpPr>
          <p:nvPr/>
        </p:nvSpPr>
        <p:spPr bwMode="auto">
          <a:xfrm>
            <a:off x="1050520" y="4929198"/>
            <a:ext cx="3143272" cy="0"/>
          </a:xfrm>
          <a:prstGeom prst="line">
            <a:avLst/>
          </a:pr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0" y="6027003"/>
            <a:ext cx="1426994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=const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500298" y="4929198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143356" y="3445574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786314" y="4214818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27"/>
          <p:cNvSpPr>
            <a:spLocks noChangeArrowheads="1"/>
          </p:cNvSpPr>
          <p:nvPr/>
        </p:nvSpPr>
        <p:spPr bwMode="auto">
          <a:xfrm>
            <a:off x="4643438" y="4964120"/>
            <a:ext cx="1143008" cy="965210"/>
          </a:xfrm>
          <a:prstGeom prst="rect">
            <a:avLst/>
          </a:prstGeom>
          <a:solidFill>
            <a:srgbClr val="FFFF00">
              <a:alpha val="45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4643438" y="5000636"/>
            <a:ext cx="1285884" cy="1000132"/>
            <a:chOff x="938" y="6349"/>
            <a:chExt cx="1372" cy="843"/>
          </a:xfrm>
        </p:grpSpPr>
        <p:sp>
          <p:nvSpPr>
            <p:cNvPr id="76" name="Text Box 6"/>
            <p:cNvSpPr txBox="1">
              <a:spLocks noChangeArrowheads="1"/>
            </p:cNvSpPr>
            <p:nvPr/>
          </p:nvSpPr>
          <p:spPr bwMode="auto">
            <a:xfrm>
              <a:off x="1359" y="6597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938" y="6345"/>
              <a:ext cx="1372" cy="853"/>
              <a:chOff x="892" y="5579"/>
              <a:chExt cx="1372" cy="853"/>
            </a:xfrm>
          </p:grpSpPr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892" y="5579"/>
                <a:ext cx="608" cy="811"/>
                <a:chOff x="9735" y="3167"/>
                <a:chExt cx="703" cy="662"/>
              </a:xfrm>
            </p:grpSpPr>
            <p:sp>
              <p:nvSpPr>
                <p:cNvPr id="8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kumimoji="0" lang="en-US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9758" y="3167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kumimoji="0" lang="en-US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Line 11"/>
                <p:cNvSpPr>
                  <a:spLocks noChangeShapeType="1"/>
                </p:cNvSpPr>
                <p:nvPr/>
              </p:nvSpPr>
              <p:spPr bwMode="auto">
                <a:xfrm>
                  <a:off x="9735" y="3509"/>
                  <a:ext cx="53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1614" y="5588"/>
                <a:ext cx="650" cy="844"/>
                <a:chOff x="9757" y="3167"/>
                <a:chExt cx="681" cy="662"/>
              </a:xfrm>
            </p:grpSpPr>
            <p:sp>
              <p:nvSpPr>
                <p:cNvPr id="8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9758" y="3167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Line 15"/>
                <p:cNvSpPr>
                  <a:spLocks noChangeShapeType="1"/>
                </p:cNvSpPr>
                <p:nvPr/>
              </p:nvSpPr>
              <p:spPr bwMode="auto">
                <a:xfrm>
                  <a:off x="9800" y="3489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69" name="Прямоугольник 68"/>
          <p:cNvSpPr/>
          <p:nvPr/>
        </p:nvSpPr>
        <p:spPr>
          <a:xfrm>
            <a:off x="2571736" y="4474692"/>
            <a:ext cx="1071570" cy="373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3020046" y="4906044"/>
            <a:ext cx="670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нП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23"/>
          <p:cNvGrpSpPr/>
          <p:nvPr/>
        </p:nvGrpSpPr>
        <p:grpSpPr>
          <a:xfrm>
            <a:off x="5837108" y="4154438"/>
            <a:ext cx="2195990" cy="1060512"/>
            <a:chOff x="4765538" y="1747441"/>
            <a:chExt cx="2195990" cy="1122312"/>
          </a:xfrm>
          <a:solidFill>
            <a:srgbClr val="FFFF00"/>
          </a:solidFill>
        </p:grpSpPr>
        <p:sp>
          <p:nvSpPr>
            <p:cNvPr id="77" name="TextBox 76"/>
            <p:cNvSpPr txBox="1"/>
            <p:nvPr/>
          </p:nvSpPr>
          <p:spPr>
            <a:xfrm>
              <a:off x="4765538" y="2000245"/>
              <a:ext cx="2195990" cy="61885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pV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" name="Группа 16"/>
            <p:cNvGrpSpPr/>
            <p:nvPr/>
          </p:nvGrpSpPr>
          <p:grpSpPr>
            <a:xfrm>
              <a:off x="5635989" y="1747441"/>
              <a:ext cx="650523" cy="1122312"/>
              <a:chOff x="7124312" y="1878066"/>
              <a:chExt cx="650523" cy="1122312"/>
            </a:xfrm>
            <a:grpFill/>
          </p:grpSpPr>
          <p:sp>
            <p:nvSpPr>
              <p:cNvPr id="79" name="Text Box 22"/>
              <p:cNvSpPr txBox="1">
                <a:spLocks noChangeArrowheads="1"/>
              </p:cNvSpPr>
              <p:nvPr/>
            </p:nvSpPr>
            <p:spPr bwMode="auto">
              <a:xfrm>
                <a:off x="7147817" y="2364988"/>
                <a:ext cx="627018" cy="63539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Text Box 23"/>
              <p:cNvSpPr txBox="1">
                <a:spLocks noChangeArrowheads="1"/>
              </p:cNvSpPr>
              <p:nvPr/>
            </p:nvSpPr>
            <p:spPr bwMode="auto">
              <a:xfrm>
                <a:off x="7124312" y="1878066"/>
                <a:ext cx="604963" cy="52663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9" name="Rectangle 19"/>
          <p:cNvSpPr>
            <a:spLocks noChangeArrowheads="1"/>
          </p:cNvSpPr>
          <p:nvPr/>
        </p:nvSpPr>
        <p:spPr bwMode="auto">
          <a:xfrm>
            <a:off x="4654071" y="3892835"/>
            <a:ext cx="730915" cy="767293"/>
          </a:xfrm>
          <a:prstGeom prst="rect">
            <a:avLst/>
          </a:prstGeom>
          <a:solidFill>
            <a:srgbClr val="00CCFF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4640466" y="3723378"/>
            <a:ext cx="754286" cy="491440"/>
            <a:chOff x="4782" y="2972"/>
            <a:chExt cx="472" cy="302"/>
          </a:xfrm>
        </p:grpSpPr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4782" y="2972"/>
              <a:ext cx="472" cy="302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5" name="Line 41"/>
            <p:cNvSpPr>
              <a:spLocks noChangeShapeType="1"/>
            </p:cNvSpPr>
            <p:nvPr/>
          </p:nvSpPr>
          <p:spPr bwMode="auto">
            <a:xfrm flipV="1">
              <a:off x="5023" y="2972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4611390" y="6194171"/>
            <a:ext cx="412292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986853" y="6201811"/>
            <a:ext cx="1228221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272605" y="6180900"/>
            <a:ext cx="357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2401838" y="5960893"/>
            <a:ext cx="412292" cy="428964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724136" y="6024372"/>
            <a:ext cx="1228221" cy="428964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3009888" y="5823734"/>
            <a:ext cx="357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 Box 6"/>
          <p:cNvSpPr txBox="1">
            <a:spLocks noChangeArrowheads="1"/>
          </p:cNvSpPr>
          <p:nvPr/>
        </p:nvSpPr>
        <p:spPr bwMode="auto">
          <a:xfrm>
            <a:off x="2195164" y="6397497"/>
            <a:ext cx="1919302" cy="29638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испарение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928794" y="4500570"/>
            <a:ext cx="2294218" cy="400110"/>
          </a:xfrm>
          <a:prstGeom prst="rect">
            <a:avLst/>
          </a:prstGeom>
          <a:solidFill>
            <a:srgbClr val="66CCFF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насыщенный пар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0" y="-24"/>
            <a:ext cx="9144000" cy="175432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из графиков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рисунке 2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является  изотермой реального   газа   при  температуре ниже критической?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.1.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.2.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.3.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.4.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0" y="1720982"/>
            <a:ext cx="550069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А9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МКТ,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термодинамика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000892" y="6273249"/>
            <a:ext cx="214314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42976" y="-24"/>
            <a:ext cx="7943556" cy="219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Прямоугольник 96"/>
          <p:cNvSpPr/>
          <p:nvPr/>
        </p:nvSpPr>
        <p:spPr>
          <a:xfrm>
            <a:off x="3617231" y="1744982"/>
            <a:ext cx="552676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изотерма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реального  газа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Стрелка влево 97"/>
          <p:cNvSpPr/>
          <p:nvPr/>
        </p:nvSpPr>
        <p:spPr>
          <a:xfrm rot="18401220">
            <a:off x="8238132" y="160465"/>
            <a:ext cx="811461" cy="4641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 rot="21356079">
            <a:off x="4451512" y="1371214"/>
            <a:ext cx="415498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69 L 0.00052 -0.05185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231 L 0.00052 -0.0791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533 L 0.00121 0.04166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0.25" calcmode="lin" valueType="num">
                                      <p:cBhvr override="childStyle">
                                        <p:cTn id="12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4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4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4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8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0" dur="250" autoRev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1" dur="250" autoRev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2" dur="250" autoRev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50" autoRev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7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250" autoRev="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6" dur="250" autoRev="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7" dur="250" autoRev="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250" autoRev="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5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7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31552E-6 L -2.22222E-6 -0.0735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2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000"/>
                            </p:stCondLst>
                            <p:childTnLst>
                              <p:par>
                                <p:cTn id="2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000"/>
                            </p:stCondLst>
                            <p:childTnLst>
                              <p:par>
                                <p:cTn id="2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5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7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1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4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185 L -0.39809 0.0037 " pathEditMode="relative" rAng="0" ptsTypes="AA">
                                      <p:cBhvr>
                                        <p:cTn id="27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000"/>
                            </p:stCondLst>
                            <p:childTnLst>
                              <p:par>
                                <p:cTn id="2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500"/>
                            </p:stCondLst>
                            <p:childTnLst>
                              <p:par>
                                <p:cTn id="28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7" dur="2000" fill="hold"/>
                                        <p:tgtEl>
                                          <p:spTgt spid="99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029" grpId="0"/>
      <p:bldP spid="1043" grpId="0" animBg="1"/>
      <p:bldP spid="1044" grpId="0" animBg="1"/>
      <p:bldP spid="1044" grpId="1" animBg="1"/>
      <p:bldP spid="1053" grpId="0" animBg="1"/>
      <p:bldP spid="1070" grpId="0" animBg="1"/>
      <p:bldP spid="1071" grpId="0" animBg="1"/>
      <p:bldP spid="1072" grpId="0" animBg="1"/>
      <p:bldP spid="1072" grpId="1" animBg="1"/>
      <p:bldP spid="1074" grpId="0" animBg="1"/>
      <p:bldP spid="1073" grpId="0" animBg="1"/>
      <p:bldP spid="1075" grpId="0" animBg="1"/>
      <p:bldP spid="1076" grpId="0" animBg="1"/>
      <p:bldP spid="62" grpId="0" animBg="1"/>
      <p:bldP spid="62" grpId="1" animBg="1"/>
      <p:bldP spid="64" grpId="0" animBg="1"/>
      <p:bldP spid="65" grpId="0"/>
      <p:bldP spid="66" grpId="0"/>
      <p:bldP spid="1078" grpId="0" animBg="1"/>
      <p:bldP spid="68" grpId="0" animBg="1"/>
      <p:bldP spid="68" grpId="1" animBg="1"/>
      <p:bldP spid="71" grpId="0"/>
      <p:bldP spid="71" grpId="1"/>
      <p:bldP spid="72" grpId="0"/>
      <p:bldP spid="73" grpId="0"/>
      <p:bldP spid="74" grpId="0" animBg="1"/>
      <p:bldP spid="69" grpId="0" animBg="1"/>
      <p:bldP spid="70" grpId="0"/>
      <p:bldP spid="70" grpId="1"/>
      <p:bldP spid="89" grpId="0" animBg="1"/>
      <p:bldP spid="89" grpId="1" animBg="1"/>
      <p:bldP spid="90" grpId="0" animBg="1"/>
      <p:bldP spid="90" grpId="1" animBg="1"/>
      <p:bldP spid="91" grpId="0" animBg="1"/>
      <p:bldP spid="92" grpId="0"/>
      <p:bldP spid="92" grpId="1"/>
      <p:bldP spid="101" grpId="0" animBg="1"/>
      <p:bldP spid="101" grpId="1" animBg="1"/>
      <p:bldP spid="102" grpId="0" animBg="1"/>
      <p:bldP spid="103" grpId="0"/>
      <p:bldP spid="103" grpId="1"/>
      <p:bldP spid="104" grpId="0" animBg="1"/>
      <p:bldP spid="67" grpId="0" build="allAtOnce" animBg="1"/>
      <p:bldP spid="78" grpId="0" animBg="1"/>
      <p:bldP spid="94" grpId="0" build="allAtOnce" animBg="1"/>
      <p:bldP spid="94" grpId="1" build="p" animBg="1"/>
      <p:bldP spid="97" grpId="0" animBg="1"/>
      <p:bldP spid="98" grpId="0" animBg="1"/>
      <p:bldP spid="98" grpId="1" animBg="1"/>
      <p:bldP spid="99" grpId="0" animBg="1"/>
      <p:bldP spid="99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7691</TotalTime>
  <Words>2316</Words>
  <Application>Microsoft Office PowerPoint</Application>
  <PresentationFormat>Экран (4:3)</PresentationFormat>
  <Paragraphs>568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Слайд 1</vt:lpstr>
      <vt:lpstr>Домашнее задание.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Домашнее задание.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1070</cp:revision>
  <dcterms:created xsi:type="dcterms:W3CDTF">2009-11-04T14:29:22Z</dcterms:created>
  <dcterms:modified xsi:type="dcterms:W3CDTF">2020-06-28T11:53:41Z</dcterms:modified>
</cp:coreProperties>
</file>