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6"/>
  </p:notesMasterIdLst>
  <p:sldIdLst>
    <p:sldId id="289" r:id="rId2"/>
    <p:sldId id="325" r:id="rId3"/>
    <p:sldId id="329" r:id="rId4"/>
    <p:sldId id="316" r:id="rId5"/>
    <p:sldId id="317" r:id="rId6"/>
    <p:sldId id="319" r:id="rId7"/>
    <p:sldId id="320" r:id="rId8"/>
    <p:sldId id="318" r:id="rId9"/>
    <p:sldId id="321" r:id="rId10"/>
    <p:sldId id="328" r:id="rId11"/>
    <p:sldId id="322" r:id="rId12"/>
    <p:sldId id="323" r:id="rId13"/>
    <p:sldId id="310" r:id="rId14"/>
    <p:sldId id="32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14AC"/>
    <a:srgbClr val="365D21"/>
    <a:srgbClr val="006600"/>
    <a:srgbClr val="33CCFF"/>
    <a:srgbClr val="0066FF"/>
    <a:srgbClr val="FFFF00"/>
    <a:srgbClr val="FF9900"/>
    <a:srgbClr val="FFFFFF"/>
    <a:srgbClr val="FFCCCC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1" d="100"/>
          <a:sy n="51" d="100"/>
        </p:scale>
        <p:origin x="-4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19.02.2019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6295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8.jpeg"/><Relationship Id="rId5" Type="http://schemas.openxmlformats.org/officeDocument/2006/relationships/audio" Target="../media/audio5.wav"/><Relationship Id="rId10" Type="http://schemas.openxmlformats.org/officeDocument/2006/relationships/image" Target="../media/image7.jpeg"/><Relationship Id="rId4" Type="http://schemas.openxmlformats.org/officeDocument/2006/relationships/audio" Target="../media/audio1.wav"/><Relationship Id="rId9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8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4.wav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8.jpeg"/><Relationship Id="rId5" Type="http://schemas.openxmlformats.org/officeDocument/2006/relationships/audio" Target="../media/audio5.wav"/><Relationship Id="rId10" Type="http://schemas.openxmlformats.org/officeDocument/2006/relationships/image" Target="../media/image7.jpeg"/><Relationship Id="rId4" Type="http://schemas.openxmlformats.org/officeDocument/2006/relationships/audio" Target="../media/audio1.wav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../../../&#1092;&#1080;&#1083;&#1100;&#1084;&#1099;%2011&#1082;&#1083;/&#1080;&#1079;&#1083;&#1091;&#1095;%20&#1080;%20&#1089;&#1087;&#1077;&#1082;&#1090;&#1088;&#1099;/&#1076;&#1072;&#1074;&#1083;&#1077;&#1085;&#1080;&#1077;%20&#1089;&#1074;&#1077;&#1090;&#1072;%2010%20&#1084;&#1080;&#1085;.avi" TargetMode="External"/><Relationship Id="rId3" Type="http://schemas.openxmlformats.org/officeDocument/2006/relationships/audio" Target="../media/audio1.wav"/><Relationship Id="rId7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6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7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3.wav"/><Relationship Id="rId4" Type="http://schemas.openxmlformats.org/officeDocument/2006/relationships/audio" Target="../media/audio5.wav"/><Relationship Id="rId9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2643182"/>
          <a:ext cx="9144000" cy="4145280"/>
        </p:xfrm>
        <a:graphic>
          <a:graphicData uri="http://schemas.openxmlformats.org/drawingml/2006/table">
            <a:tbl>
              <a:tblPr/>
              <a:tblGrid>
                <a:gridCol w="8143900"/>
                <a:gridCol w="1000100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1.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   Консультация по гр. № 7.(</a:t>
                      </a:r>
                      <a:r>
                        <a:rPr lang="ru-RU" sz="2800" dirty="0" err="1">
                          <a:latin typeface="Times New Roman"/>
                          <a:ea typeface="Times New Roman"/>
                        </a:rPr>
                        <a:t>бр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 2 )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2. 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Эвристическая беседа по теме  №26 с демонстрациями и заполнением справочника № 4.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3.  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457200" indent="-457200">
                        <a:spcAft>
                          <a:spcPts val="0"/>
                        </a:spcAft>
                        <a:buAutoNum type="arabicPeriod" startAt="4"/>
                      </a:pP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Первичная </a:t>
                      </a:r>
                      <a:r>
                        <a:rPr lang="ru-RU" sz="3200" b="1" dirty="0">
                          <a:latin typeface="Times New Roman"/>
                          <a:ea typeface="Times New Roman"/>
                        </a:rPr>
                        <a:t>обратная связь по вопросам  стр. </a:t>
                      </a: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265 (1,2)  и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работа с учебником 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</a:t>
                      </a:r>
                      <a:r>
                        <a:rPr lang="ru-RU" sz="3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92</a:t>
                      </a:r>
                      <a:endParaRPr lang="ru-RU" sz="3200" b="1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457200" indent="-457200">
                        <a:spcAft>
                          <a:spcPts val="0"/>
                        </a:spcAft>
                        <a:buNone/>
                      </a:pP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5.  </a:t>
                      </a:r>
                      <a:r>
                        <a:rPr lang="ru-RU" sz="3200" b="1" dirty="0">
                          <a:latin typeface="Times New Roman"/>
                          <a:ea typeface="Times New Roman"/>
                        </a:rPr>
                        <a:t>Упр. № </a:t>
                      </a: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12 (1,2,3) стр.270.</a:t>
                      </a:r>
                      <a:endParaRPr lang="ru-RU" sz="32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8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</a:t>
                      </a:r>
                      <a:r>
                        <a:rPr lang="ru-RU" sz="32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</a:t>
                      </a:r>
                      <a:r>
                        <a:rPr lang="ru-RU" sz="36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89,91,92  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КИГ </a:t>
                      </a:r>
                      <a:r>
                        <a:rPr lang="ru-RU" sz="28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стр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.270    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Т. 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-14709"/>
            <a:ext cx="9144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 11 (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\1у20н\ №77.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\ Т. 26 \ ФОТОН. ДАВЛЕНИЕ СВЕТА.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Обосновать необходимость квантовых представлений о природе света.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Объяснить давление света с двух позиций.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Познакомиться с эффектом Комптона, как доказательством квантовой природы света.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Обосновать корпускулярно-волновой дуализм.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ДЕМОНСТРАЦИИ:1. к.ф. «Давление света»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428868"/>
            <a:ext cx="9144000" cy="35394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Почему фотоснимки проявляли при красном свете?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 Почему на снимках, сделанных в инфракрасных лучах, зеленая растительность кажется белой?     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Предложите  метод </a:t>
            </a:r>
            <a:r>
              <a:rPr lang="ru-RU" sz="3200" b="1" dirty="0" err="1" smtClean="0">
                <a:solidFill>
                  <a:srgbClr val="0014AC"/>
                </a:solidFill>
                <a:latin typeface="Times New Roman"/>
                <a:ea typeface="Times New Roman"/>
              </a:rPr>
              <a:t>флюоресцентной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дефектоскопии.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buFont typeface="Symbol" pitchFamily="18" charset="2"/>
              <a:buChar char=""/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На какую   поверхность  свет давит   сильнее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на  белую </a:t>
            </a:r>
            <a:r>
              <a:rPr lang="ru-RU" sz="3200" b="1" dirty="0" smtClean="0">
                <a:latin typeface="Times New Roman"/>
                <a:ea typeface="Times New Roman"/>
              </a:rPr>
              <a:t>или черную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?</a:t>
            </a:r>
          </a:p>
          <a:p>
            <a:pPr>
              <a:spcAft>
                <a:spcPts val="0"/>
              </a:spcAft>
              <a:buFont typeface="Symbol" pitchFamily="18" charset="2"/>
              <a:buChar char=""/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Если комета видна на небе вечером, то в какую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сторону направлен хвост</a:t>
            </a:r>
            <a:r>
              <a:rPr lang="ru-RU" sz="3200" b="1" dirty="0" smtClean="0">
                <a:latin typeface="Times New Roman"/>
                <a:ea typeface="Times New Roman"/>
              </a:rPr>
              <a:t>?</a:t>
            </a:r>
          </a:p>
          <a:p>
            <a:pPr>
              <a:spcAft>
                <a:spcPts val="0"/>
              </a:spcAft>
              <a:buFont typeface="Symbol" pitchFamily="18" charset="2"/>
              <a:buChar char=""/>
            </a:pPr>
            <a:endParaRPr lang="ru-RU" sz="32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1" y="1"/>
            <a:ext cx="9144000" cy="5246688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50000">
                <a:srgbClr val="00FF00">
                  <a:gamma/>
                  <a:tint val="9412"/>
                  <a:invGamma/>
                </a:srgbClr>
              </a:gs>
              <a:gs pos="100000">
                <a:srgbClr val="00FF00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Aft>
                <a:spcPts val="100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ФОТОГРАФИЯ  </a:t>
            </a:r>
            <a:r>
              <a:rPr lang="ru-RU" sz="5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6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92</a:t>
            </a:r>
            <a:endParaRPr lang="ru-RU" sz="54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89,91,92</a:t>
            </a:r>
            <a:endParaRPr lang="ru-RU" sz="4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en-US" sz="4800" dirty="0" smtClean="0"/>
              <a:t>9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1478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1479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1482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ts val="4000"/>
              </a:lnSpc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1484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1486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hv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2143116"/>
          <a:ext cx="9144000" cy="4815840"/>
        </p:xfrm>
        <a:graphic>
          <a:graphicData uri="http://schemas.openxmlformats.org/drawingml/2006/table">
            <a:tbl>
              <a:tblPr/>
              <a:tblGrid>
                <a:gridCol w="8143900"/>
                <a:gridCol w="1000100"/>
              </a:tblGrid>
              <a:tr h="1928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 гр.8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бр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3)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.Консультация по материалу темы.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Закрепление  знаний по теме 26.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2400" b="1" i="1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: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а)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Необходимость квантовых представлений о свете и их доказательство</a:t>
                      </a: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0014AC"/>
                          </a:solidFill>
                          <a:latin typeface="Times New Roman"/>
                          <a:ea typeface="Times New Roman"/>
                        </a:rPr>
                        <a:t>б) Давление света с волновых и квантовых позиций.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</a:rPr>
                        <a:t>- визуализация.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Применение знаний в измененных ситуациях при ответе на следующие вопросы: </a:t>
                      </a:r>
                    </a:p>
                  </a:txBody>
                  <a:tcPr marL="66758" marR="6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3м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7м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15м</a:t>
                      </a:r>
                      <a:endParaRPr lang="ru-RU" sz="2400">
                        <a:latin typeface="Times New Roman"/>
                        <a:ea typeface="Times New Roman"/>
                      </a:endParaRPr>
                    </a:p>
                  </a:txBody>
                  <a:tcPr marL="66758" marR="6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Д.З.      </a:t>
                      </a:r>
                      <a:r>
                        <a:rPr lang="ru-RU" sz="2400">
                          <a:latin typeface="Times New Roman"/>
                          <a:ea typeface="Times New Roman"/>
                        </a:rPr>
                        <a:t>гр. 8 (</a:t>
                      </a:r>
                    </a:p>
                  </a:txBody>
                  <a:tcPr marL="66758" marR="6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6758" marR="667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142900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- 12  (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\2у20н\  №78.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\З.Т. 26 \ КОРПУСКУЛЯРНО-ВОЛНОВОЙ ДУАЛИЗМ</a:t>
            </a: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Закрепить знания учащихся по теме №26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в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аудиализации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визуализации.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навыки применения знаний в измененных ситуациях.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32" y="71414"/>
            <a:ext cx="9144000" cy="6500858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50000">
                <a:srgbClr val="00FF00">
                  <a:gamma/>
                  <a:tint val="9412"/>
                  <a:invGamma/>
                </a:srgbClr>
              </a:gs>
              <a:gs pos="100000">
                <a:srgbClr val="00FF00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</a:rPr>
              <a:t>1.Если комета видна на небе вечером, то в какую сторону направлен хвост?</a:t>
            </a:r>
          </a:p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2.</a:t>
            </a:r>
            <a:r>
              <a:rPr lang="ru-RU" sz="3600" b="1" dirty="0" smtClean="0">
                <a:latin typeface="Times New Roman"/>
                <a:ea typeface="Times New Roman"/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Можно ли фотографировать в совершенно темной комнате? </a:t>
            </a:r>
          </a:p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3.</a:t>
            </a:r>
            <a:r>
              <a:rPr lang="ru-RU" sz="3600" b="1" dirty="0" smtClean="0">
                <a:latin typeface="Times New Roman"/>
                <a:ea typeface="Times New Roman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Синий цветок на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ч-б</a:t>
            </a:r>
            <a:r>
              <a:rPr lang="ru-RU" sz="3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 снимке выходит светлее желтого, а красный получается черным. Почему?</a:t>
            </a:r>
          </a:p>
          <a:p>
            <a:pPr>
              <a:spcAft>
                <a:spcPts val="0"/>
              </a:spcAft>
            </a:pPr>
            <a:r>
              <a:rPr lang="ru-RU" sz="3600" b="1" dirty="0" smtClean="0">
                <a:solidFill>
                  <a:srgbClr val="0014AC"/>
                </a:solidFill>
                <a:latin typeface="Times New Roman"/>
                <a:ea typeface="Times New Roman"/>
                <a:sym typeface="Symbol"/>
              </a:rPr>
              <a:t>4. </a:t>
            </a:r>
            <a:r>
              <a:rPr lang="ru-RU" sz="36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При горении кварцевых ламп ощущается запах озона. Почему?</a:t>
            </a:r>
          </a:p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  <a:sym typeface="Symbol"/>
              </a:rPr>
              <a:t>5. </a:t>
            </a:r>
            <a:r>
              <a:rPr lang="ru-RU" sz="3600" b="1" dirty="0" smtClean="0">
                <a:latin typeface="Times New Roman"/>
                <a:ea typeface="Times New Roman"/>
              </a:rPr>
              <a:t>Почему высоко в горах легко получить солнечный ожог?</a:t>
            </a:r>
            <a:endParaRPr lang="ru-RU" sz="60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428868"/>
            <a:ext cx="9144000" cy="35394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Почему фотоснимки проявляли при красном свете?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 Почему на снимках, сделанных в инфракрасных лучах, зеленая растительность кажется белой?      </a:t>
            </a:r>
          </a:p>
          <a:p>
            <a:pPr>
              <a:spcAft>
                <a:spcPts val="0"/>
              </a:spcAft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Предложите  метод флуоресцентной дефектоскопии.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buFont typeface="Symbol" pitchFamily="18" charset="2"/>
              <a:buChar char=""/>
            </a:pPr>
            <a:r>
              <a:rPr lang="ru-RU" sz="32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На какую   поверхность  свет давит   сильнее 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на  белую </a:t>
            </a:r>
            <a:r>
              <a:rPr lang="ru-RU" sz="3200" b="1" dirty="0" smtClean="0">
                <a:latin typeface="Times New Roman"/>
                <a:ea typeface="Times New Roman"/>
              </a:rPr>
              <a:t>или черную</a:t>
            </a:r>
            <a:r>
              <a:rPr lang="ru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?</a:t>
            </a:r>
          </a:p>
          <a:p>
            <a:pPr>
              <a:spcAft>
                <a:spcPts val="0"/>
              </a:spcAft>
              <a:buFont typeface="Symbol" pitchFamily="18" charset="2"/>
              <a:buChar char=""/>
            </a:pPr>
            <a:r>
              <a:rPr lang="ru-RU" sz="32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Если комета видна на небе вечером, то в какую 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сторону направлен хвост</a:t>
            </a:r>
            <a:r>
              <a:rPr lang="ru-RU" sz="3200" b="1" dirty="0" smtClean="0">
                <a:latin typeface="Times New Roman"/>
                <a:ea typeface="Times New Roman"/>
              </a:rPr>
              <a:t>?</a:t>
            </a:r>
          </a:p>
          <a:p>
            <a:pPr>
              <a:spcAft>
                <a:spcPts val="0"/>
              </a:spcAft>
              <a:buFont typeface="Symbol" pitchFamily="18" charset="2"/>
              <a:buChar char=""/>
            </a:pPr>
            <a:endParaRPr lang="ru-RU" sz="32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93899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Ускоренно двигающийся заряд </a:t>
            </a:r>
            <a:r>
              <a:rPr lang="ru-RU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должен излучать  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электромагнитную волну! </a:t>
            </a:r>
            <a:r>
              <a:rPr lang="ru-RU" sz="4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Максвелл</a:t>
            </a:r>
            <a:endParaRPr lang="ru-RU" sz="4000" b="1" dirty="0">
              <a:latin typeface="Times New Roman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857496"/>
            <a:ext cx="9144000" cy="25545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solidFill>
                  <a:srgbClr val="365D21"/>
                </a:solidFill>
                <a:latin typeface="Times New Roman"/>
                <a:ea typeface="Times New Roman"/>
              </a:rPr>
              <a:t>Электрон двигается по окружности, т.е. ускоренно. 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Значит он должен излучать,</a:t>
            </a:r>
            <a:r>
              <a:rPr lang="ru-RU" sz="40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 теряя энергию и… упасть на ядро!  ????</a:t>
            </a:r>
            <a:endParaRPr lang="ru-RU" sz="4000" b="1" dirty="0">
              <a:solidFill>
                <a:srgbClr val="0014AC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</a:t>
            </a: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89,91,92</a:t>
            </a:r>
            <a:endParaRPr lang="ru-RU" sz="4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en-US" sz="4800" dirty="0" smtClean="0"/>
              <a:t>9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1478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1479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1482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ts val="4000"/>
              </a:lnSpc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1484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1486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hv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Фотон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088559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стр.50//</a:t>
            </a:r>
            <a:r>
              <a:rPr lang="ru-RU" sz="48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14AC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диагн</a:t>
            </a:r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14AC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стр.15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14AC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№26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Давление света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all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квант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2" y="0"/>
            <a:ext cx="6179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    ЗАБАСТОВАЛИ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з-ны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Максвелла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2844" y="500042"/>
            <a:ext cx="2500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(излучая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 К)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17852" y="500042"/>
            <a:ext cx="12969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эфф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-?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29124" y="538443"/>
            <a:ext cx="2500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эфф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 Комптона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14282" y="1071546"/>
            <a:ext cx="1000132" cy="7858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>
            <a:outerShdw dist="45791" dir="18221404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Макс Планк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571604" y="1000108"/>
            <a:ext cx="2286016" cy="928694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ПОРЦИЯМИ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 В А Н Т А М 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214810" y="1071546"/>
            <a:ext cx="1500198" cy="71438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50000">
                <a:srgbClr val="CCFFCC"/>
              </a:gs>
              <a:gs pos="100000">
                <a:srgbClr val="00FF00"/>
              </a:gs>
            </a:gsLst>
            <a:lin ang="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857884" y="1142984"/>
            <a:ext cx="3143272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71842" dir="189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h=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6,63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10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-34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Дж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85720" y="2000240"/>
            <a:ext cx="4857783" cy="1214446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квант света =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ФОТОН</a:t>
            </a:r>
          </a:p>
          <a:p>
            <a:pPr lvl="0">
              <a:spcAft>
                <a:spcPts val="100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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V="1">
            <a:off x="2893301" y="2833746"/>
            <a:ext cx="252000" cy="57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1881294" y="2845621"/>
            <a:ext cx="252000" cy="5715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190988" y="3357562"/>
            <a:ext cx="19559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=h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endParaRPr lang="en-US" sz="3600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17375" y="3393187"/>
            <a:ext cx="1011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baseline="30000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143504" y="3261089"/>
            <a:ext cx="1659648" cy="9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m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=     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6286512" y="2817813"/>
            <a:ext cx="1711350" cy="1682757"/>
            <a:chOff x="2766" y="3336"/>
            <a:chExt cx="917" cy="841"/>
          </a:xfrm>
        </p:grpSpPr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085" name="Group 13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086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87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r>
                    <a:rPr kumimoji="0" lang="en-US" sz="5400" b="0" i="0" u="none" strike="noStrike" cap="none" normalizeH="0" baseline="3000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2843" y="3772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2143108" y="4445509"/>
            <a:ext cx="20040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endParaRPr lang="ru-RU" sz="4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533931" y="5551786"/>
            <a:ext cx="43229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глаз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одну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частицу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10"/>
          <p:cNvGrpSpPr>
            <a:grpSpLocks/>
          </p:cNvGrpSpPr>
          <p:nvPr/>
        </p:nvGrpSpPr>
        <p:grpSpPr bwMode="auto">
          <a:xfrm>
            <a:off x="4064471" y="3996461"/>
            <a:ext cx="1272782" cy="1624731"/>
            <a:chOff x="2762" y="3211"/>
            <a:chExt cx="682" cy="812"/>
          </a:xfrm>
        </p:grpSpPr>
        <p:grpSp>
          <p:nvGrpSpPr>
            <p:cNvPr id="28" name="Group 11"/>
            <p:cNvGrpSpPr>
              <a:grpSpLocks/>
            </p:cNvGrpSpPr>
            <p:nvPr/>
          </p:nvGrpSpPr>
          <p:grpSpPr bwMode="auto">
            <a:xfrm>
              <a:off x="2762" y="3211"/>
              <a:ext cx="682" cy="812"/>
              <a:chOff x="11369" y="3511"/>
              <a:chExt cx="826" cy="812"/>
            </a:xfrm>
          </p:grpSpPr>
          <p:sp>
            <p:nvSpPr>
              <p:cNvPr id="30" name="Line 12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6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" name="Group 13"/>
              <p:cNvGrpSpPr>
                <a:grpSpLocks/>
              </p:cNvGrpSpPr>
              <p:nvPr/>
            </p:nvGrpSpPr>
            <p:grpSpPr bwMode="auto">
              <a:xfrm>
                <a:off x="11369" y="3511"/>
                <a:ext cx="737" cy="812"/>
                <a:chOff x="10878" y="3779"/>
                <a:chExt cx="589" cy="812"/>
              </a:xfrm>
            </p:grpSpPr>
            <p:sp>
              <p:nvSpPr>
                <p:cNvPr id="3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0878" y="3779"/>
                  <a:ext cx="556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4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h</a:t>
                  </a:r>
                  <a:r>
                    <a:rPr kumimoji="0" lang="ru-RU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  <a:sym typeface="Symbol" pitchFamily="18" charset="2"/>
                    </a:rPr>
                    <a:t>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69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5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14A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  <a:endParaRPr kumimoji="0" lang="ru-RU" sz="6000" b="0" i="0" u="none" strike="noStrike" cap="none" normalizeH="0" baseline="0" dirty="0" smtClean="0">
                    <a:ln>
                      <a:noFill/>
                    </a:ln>
                    <a:solidFill>
                      <a:srgbClr val="0014A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843" y="3641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6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0" y="5500702"/>
            <a:ext cx="2164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Вавилов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>
            <a:hlinkClick r:id="rId8" action="ppaction://hlinkfile"/>
          </p:cNvPr>
          <p:cNvSpPr/>
          <p:nvPr/>
        </p:nvSpPr>
        <p:spPr>
          <a:xfrm>
            <a:off x="4651573" y="6273225"/>
            <a:ext cx="4492427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Давление света  10 мин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3" grpId="0"/>
      <p:bldP spid="4" grpId="0"/>
      <p:bldP spid="5" grpId="0"/>
      <p:bldP spid="3074" grpId="0" animBg="1"/>
      <p:bldP spid="3076" grpId="0" animBg="1"/>
      <p:bldP spid="3077" grpId="0" animBg="1"/>
      <p:bldP spid="3078" grpId="0" animBg="1"/>
      <p:bldP spid="12" grpId="0" animBg="1"/>
      <p:bldP spid="3080" grpId="0" animBg="1"/>
      <p:bldP spid="14" grpId="0" animBg="1"/>
      <p:bldP spid="15" grpId="0"/>
      <p:bldP spid="16" grpId="0"/>
      <p:bldP spid="3081" grpId="0"/>
      <p:bldP spid="25" grpId="0"/>
      <p:bldP spid="26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285720" y="0"/>
            <a:ext cx="4643470" cy="10001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1922 Комптон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рассеяние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рентгеновких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85720" y="1142984"/>
            <a:ext cx="3571900" cy="150019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ЗСЭ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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kumimoji="0" lang="ru-RU" sz="2800" b="0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4000496" y="1142984"/>
            <a:ext cx="2428892" cy="157163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ЗСИ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р=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40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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 flipV="1">
            <a:off x="6858016" y="1071545"/>
            <a:ext cx="1357322" cy="142657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8215338" y="736306"/>
            <a:ext cx="0" cy="176400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6858016" y="2500306"/>
            <a:ext cx="1354163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6858016" y="1071546"/>
            <a:ext cx="1354163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5" name="Группа 14"/>
          <p:cNvGrpSpPr/>
          <p:nvPr/>
        </p:nvGrpSpPr>
        <p:grpSpPr>
          <a:xfrm>
            <a:off x="5477767" y="2571744"/>
            <a:ext cx="1308811" cy="1440000"/>
            <a:chOff x="5857885" y="2795604"/>
            <a:chExt cx="1308811" cy="1847842"/>
          </a:xfrm>
        </p:grpSpPr>
        <p:grpSp>
          <p:nvGrpSpPr>
            <p:cNvPr id="2054" name="Group 6"/>
            <p:cNvGrpSpPr>
              <a:grpSpLocks/>
            </p:cNvGrpSpPr>
            <p:nvPr/>
          </p:nvGrpSpPr>
          <p:grpSpPr bwMode="auto">
            <a:xfrm rot="18938362">
              <a:off x="5896761" y="3671671"/>
              <a:ext cx="1205142" cy="478528"/>
              <a:chOff x="864" y="3682"/>
              <a:chExt cx="1705" cy="621"/>
            </a:xfrm>
          </p:grpSpPr>
          <p:sp>
            <p:nvSpPr>
              <p:cNvPr id="2055" name="Freeform 7"/>
              <p:cNvSpPr>
                <a:spLocks/>
              </p:cNvSpPr>
              <p:nvPr/>
            </p:nvSpPr>
            <p:spPr bwMode="auto">
              <a:xfrm flipV="1">
                <a:off x="1168" y="3974"/>
                <a:ext cx="709" cy="329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6" name="Freeform 8"/>
              <p:cNvSpPr>
                <a:spLocks/>
              </p:cNvSpPr>
              <p:nvPr/>
            </p:nvSpPr>
            <p:spPr bwMode="auto">
              <a:xfrm>
                <a:off x="1860" y="3682"/>
                <a:ext cx="709" cy="329"/>
              </a:xfrm>
              <a:custGeom>
                <a:avLst/>
                <a:gdLst/>
                <a:ahLst/>
                <a:cxnLst>
                  <a:cxn ang="0">
                    <a:pos x="0" y="283"/>
                  </a:cxn>
                  <a:cxn ang="0">
                    <a:pos x="144" y="1"/>
                  </a:cxn>
                  <a:cxn ang="0">
                    <a:pos x="306" y="289"/>
                  </a:cxn>
                </a:cxnLst>
                <a:rect l="0" t="0" r="r" b="b"/>
                <a:pathLst>
                  <a:path w="306" h="289">
                    <a:moveTo>
                      <a:pt x="0" y="283"/>
                    </a:moveTo>
                    <a:cubicBezTo>
                      <a:pt x="46" y="141"/>
                      <a:pt x="93" y="0"/>
                      <a:pt x="144" y="1"/>
                    </a:cubicBezTo>
                    <a:cubicBezTo>
                      <a:pt x="195" y="2"/>
                      <a:pt x="279" y="243"/>
                      <a:pt x="306" y="289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57" name="Freeform 9"/>
              <p:cNvSpPr>
                <a:spLocks/>
              </p:cNvSpPr>
              <p:nvPr/>
            </p:nvSpPr>
            <p:spPr bwMode="auto">
              <a:xfrm>
                <a:off x="864" y="3710"/>
                <a:ext cx="340" cy="30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" y="34"/>
                  </a:cxn>
                  <a:cxn ang="0">
                    <a:pos x="104" y="57"/>
                  </a:cxn>
                  <a:cxn ang="0">
                    <a:pos x="196" y="149"/>
                  </a:cxn>
                  <a:cxn ang="0">
                    <a:pos x="271" y="236"/>
                  </a:cxn>
                  <a:cxn ang="0">
                    <a:pos x="294" y="265"/>
                  </a:cxn>
                  <a:cxn ang="0">
                    <a:pos x="305" y="282"/>
                  </a:cxn>
                  <a:cxn ang="0">
                    <a:pos x="340" y="305"/>
                  </a:cxn>
                </a:cxnLst>
                <a:rect l="0" t="0" r="r" b="b"/>
                <a:pathLst>
                  <a:path w="340" h="305">
                    <a:moveTo>
                      <a:pt x="0" y="0"/>
                    </a:moveTo>
                    <a:cubicBezTo>
                      <a:pt x="23" y="7"/>
                      <a:pt x="30" y="24"/>
                      <a:pt x="52" y="34"/>
                    </a:cubicBezTo>
                    <a:cubicBezTo>
                      <a:pt x="114" y="61"/>
                      <a:pt x="63" y="32"/>
                      <a:pt x="104" y="57"/>
                    </a:cubicBezTo>
                    <a:cubicBezTo>
                      <a:pt x="128" y="96"/>
                      <a:pt x="163" y="119"/>
                      <a:pt x="196" y="149"/>
                    </a:cubicBezTo>
                    <a:cubicBezTo>
                      <a:pt x="228" y="177"/>
                      <a:pt x="248" y="203"/>
                      <a:pt x="271" y="236"/>
                    </a:cubicBezTo>
                    <a:cubicBezTo>
                      <a:pt x="281" y="269"/>
                      <a:pt x="268" y="239"/>
                      <a:pt x="294" y="265"/>
                    </a:cubicBezTo>
                    <a:cubicBezTo>
                      <a:pt x="299" y="270"/>
                      <a:pt x="300" y="278"/>
                      <a:pt x="305" y="282"/>
                    </a:cubicBezTo>
                    <a:cubicBezTo>
                      <a:pt x="316" y="291"/>
                      <a:pt x="340" y="305"/>
                      <a:pt x="340" y="305"/>
                    </a:cubicBezTo>
                  </a:path>
                </a:pathLst>
              </a:custGeom>
              <a:noFill/>
              <a:ln w="57150" cmpd="sng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058" name="Line 10"/>
            <p:cNvSpPr>
              <a:spLocks noChangeShapeType="1"/>
            </p:cNvSpPr>
            <p:nvPr/>
          </p:nvSpPr>
          <p:spPr bwMode="auto">
            <a:xfrm flipV="1">
              <a:off x="5857885" y="2795604"/>
              <a:ext cx="1308811" cy="184784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6" name="Line 4"/>
          <p:cNvSpPr>
            <a:spLocks noChangeShapeType="1"/>
          </p:cNvSpPr>
          <p:nvPr/>
        </p:nvSpPr>
        <p:spPr bwMode="auto">
          <a:xfrm flipV="1">
            <a:off x="6858016" y="1060306"/>
            <a:ext cx="0" cy="1440000"/>
          </a:xfrm>
          <a:prstGeom prst="line">
            <a:avLst/>
          </a:prstGeom>
          <a:noFill/>
          <a:ln w="5715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0" name="Группа 19"/>
          <p:cNvGrpSpPr/>
          <p:nvPr/>
        </p:nvGrpSpPr>
        <p:grpSpPr>
          <a:xfrm>
            <a:off x="8143900" y="2571744"/>
            <a:ext cx="630256" cy="642942"/>
            <a:chOff x="8143900" y="2571744"/>
            <a:chExt cx="630256" cy="779478"/>
          </a:xfrm>
        </p:grpSpPr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8143900" y="2571744"/>
              <a:ext cx="630256" cy="779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kumimoji="0" lang="ru-RU" sz="2800" b="1" i="0" u="none" strike="noStrike" cap="none" normalizeH="0" baseline="-25000" dirty="0" smtClean="0">
                  <a:ln>
                    <a:noFill/>
                  </a:ln>
                  <a:solidFill>
                    <a:srgbClr val="365D2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9" name="Прямая со стрелкой 18"/>
            <p:cNvCxnSpPr/>
            <p:nvPr/>
          </p:nvCxnSpPr>
          <p:spPr>
            <a:xfrm>
              <a:off x="8215338" y="2643182"/>
              <a:ext cx="285752" cy="1588"/>
            </a:xfrm>
            <a:prstGeom prst="straightConnector1">
              <a:avLst/>
            </a:prstGeom>
            <a:ln w="28575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0" name="Group 12"/>
          <p:cNvGrpSpPr>
            <a:grpSpLocks/>
          </p:cNvGrpSpPr>
          <p:nvPr/>
        </p:nvGrpSpPr>
        <p:grpSpPr bwMode="auto">
          <a:xfrm>
            <a:off x="6508766" y="500042"/>
            <a:ext cx="563564" cy="500066"/>
            <a:chOff x="8763" y="7077"/>
            <a:chExt cx="413" cy="475"/>
          </a:xfrm>
        </p:grpSpPr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763" y="7077"/>
              <a:ext cx="413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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2" name="Line 14"/>
            <p:cNvSpPr>
              <a:spLocks noChangeShapeType="1"/>
            </p:cNvSpPr>
            <p:nvPr/>
          </p:nvSpPr>
          <p:spPr bwMode="auto">
            <a:xfrm>
              <a:off x="8824" y="7120"/>
              <a:ext cx="322" cy="0"/>
            </a:xfrm>
            <a:prstGeom prst="line">
              <a:avLst/>
            </a:prstGeom>
            <a:noFill/>
            <a:ln w="38100">
              <a:solidFill>
                <a:srgbClr val="0014AC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5500694" y="1928802"/>
            <a:ext cx="439389" cy="0"/>
          </a:xfrm>
          <a:prstGeom prst="line">
            <a:avLst/>
          </a:prstGeom>
          <a:noFill/>
          <a:ln w="38100">
            <a:solidFill>
              <a:srgbClr val="0014A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Line 14"/>
          <p:cNvSpPr>
            <a:spLocks noChangeShapeType="1"/>
          </p:cNvSpPr>
          <p:nvPr/>
        </p:nvSpPr>
        <p:spPr bwMode="auto">
          <a:xfrm>
            <a:off x="4714876" y="1928802"/>
            <a:ext cx="439389" cy="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>
            <a:off x="4143372" y="1928802"/>
            <a:ext cx="439389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60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428728" y="2928934"/>
            <a:ext cx="38964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Волна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= частица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3" grpId="0" animBg="1"/>
      <p:bldP spid="4" grpId="0" animBg="1"/>
      <p:bldP spid="2050" grpId="0" animBg="1"/>
      <p:bldP spid="2050" grpId="1" animBg="1"/>
      <p:bldP spid="2051" grpId="0" animBg="1"/>
      <p:bldP spid="2052" grpId="0" animBg="1"/>
      <p:bldP spid="2053" grpId="0" animBg="1"/>
      <p:bldP spid="16" grpId="0" animBg="1"/>
      <p:bldP spid="24" grpId="0" animBg="1"/>
      <p:bldP spid="25" grpId="0" animBg="1"/>
      <p:bldP spid="26" grpId="0" animBg="1"/>
      <p:bldP spid="20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85720" y="142876"/>
            <a:ext cx="8786842" cy="664371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… к  корпускулярной идее Ньютона…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спирали…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и волна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и частица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Дифракция…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отверстия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много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квантов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нет,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мало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есть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дифракция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 ….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ДУАЛИЗМ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МАТЕРИИ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286116" y="1428736"/>
            <a:ext cx="3071834" cy="1285884"/>
          </a:xfrm>
          <a:prstGeom prst="foldedCorner">
            <a:avLst>
              <a:gd name="adj" fmla="val 12500"/>
            </a:avLst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10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10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10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uiExpand="1" build="p" animBg="1"/>
      <p:bldP spid="10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Куб 27"/>
          <p:cNvSpPr/>
          <p:nvPr/>
        </p:nvSpPr>
        <p:spPr>
          <a:xfrm>
            <a:off x="1071538" y="4714884"/>
            <a:ext cx="1428760" cy="2143116"/>
          </a:xfrm>
          <a:prstGeom prst="cub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3158"/>
            <a:ext cx="870988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ДАВЛЕНИЕ света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(Максвелл предсказал,   Лебедев  измерил 1900)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42918"/>
            <a:ext cx="2697185" cy="3429002"/>
            <a:chOff x="8457" y="8731"/>
            <a:chExt cx="1409" cy="1609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8900" y="9375"/>
              <a:ext cx="537" cy="1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Oval 4"/>
            <p:cNvSpPr>
              <a:spLocks noChangeArrowheads="1"/>
            </p:cNvSpPr>
            <p:nvPr/>
          </p:nvSpPr>
          <p:spPr bwMode="auto">
            <a:xfrm>
              <a:off x="9360" y="9192"/>
              <a:ext cx="506" cy="505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7" name="Oval 5"/>
            <p:cNvSpPr>
              <a:spLocks noChangeArrowheads="1"/>
            </p:cNvSpPr>
            <p:nvPr/>
          </p:nvSpPr>
          <p:spPr bwMode="auto">
            <a:xfrm>
              <a:off x="8472" y="9192"/>
              <a:ext cx="506" cy="5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8885" y="10018"/>
              <a:ext cx="537" cy="1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9345" y="9835"/>
              <a:ext cx="506" cy="505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8457" y="9835"/>
              <a:ext cx="506" cy="5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9079" y="9522"/>
              <a:ext cx="141" cy="4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2" name="Line 10"/>
            <p:cNvSpPr>
              <a:spLocks noChangeShapeType="1"/>
            </p:cNvSpPr>
            <p:nvPr/>
          </p:nvSpPr>
          <p:spPr bwMode="auto">
            <a:xfrm>
              <a:off x="9160" y="8731"/>
              <a:ext cx="0" cy="65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3" name="Line 11"/>
            <p:cNvSpPr>
              <a:spLocks noChangeShapeType="1"/>
            </p:cNvSpPr>
            <p:nvPr/>
          </p:nvSpPr>
          <p:spPr bwMode="auto">
            <a:xfrm>
              <a:off x="8854" y="8824"/>
              <a:ext cx="5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4" name="Line 12"/>
            <p:cNvSpPr>
              <a:spLocks noChangeShapeType="1"/>
            </p:cNvSpPr>
            <p:nvPr/>
          </p:nvSpPr>
          <p:spPr bwMode="auto">
            <a:xfrm>
              <a:off x="8885" y="8763"/>
              <a:ext cx="5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3071802" y="500042"/>
            <a:ext cx="3000396" cy="1643074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Большой сосуд…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легкие…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раскачивал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928926" y="2214554"/>
            <a:ext cx="2886408" cy="1785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удары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фотонов…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как у газов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5715008" y="2500306"/>
            <a:ext cx="3428992" cy="11430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корпускулярная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волновая!!!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V="1">
            <a:off x="2357422" y="5500702"/>
            <a:ext cx="0" cy="79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9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1071538" y="4429132"/>
            <a:ext cx="540000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9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4143372" y="4500570"/>
            <a:ext cx="1476000" cy="1656000"/>
            <a:chOff x="4857752" y="4701958"/>
            <a:chExt cx="1476000" cy="1656000"/>
          </a:xfrm>
        </p:grpSpPr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H="1">
              <a:off x="4857752" y="5133958"/>
              <a:ext cx="1476000" cy="122400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triangle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96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 flipV="1">
              <a:off x="4857752" y="4701958"/>
              <a:ext cx="0" cy="16560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9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143108" y="4429132"/>
            <a:ext cx="641647" cy="92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</a:t>
            </a:r>
            <a:endParaRPr kumimoji="0" lang="ru-RU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1000100" y="4429132"/>
            <a:ext cx="121444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kumimoji="0" lang="ru-RU" sz="7200" b="1" i="0" u="none" strike="noStrike" cap="none" normalizeH="0" baseline="-25000" dirty="0" err="1" smtClean="0">
                <a:ln>
                  <a:noFill/>
                </a:ln>
                <a:solidFill>
                  <a:srgbClr val="800000"/>
                </a:solidFill>
                <a:effectLst/>
                <a:latin typeface="Times New Roman" pitchFamily="18" charset="0"/>
                <a:cs typeface="Times New Roman" pitchFamily="18" charset="0"/>
              </a:rPr>
              <a:t>л</a:t>
            </a:r>
            <a:endParaRPr kumimoji="0" lang="ru-RU" sz="9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 flipH="1">
            <a:off x="2428860" y="6143644"/>
            <a:ext cx="4572032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96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5572132" y="4357694"/>
            <a:ext cx="1000132" cy="1071571"/>
            <a:chOff x="5857884" y="1357297"/>
            <a:chExt cx="1000132" cy="1071571"/>
          </a:xfrm>
        </p:grpSpPr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5857884" y="1357297"/>
              <a:ext cx="1000132" cy="10715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7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</a:t>
              </a:r>
              <a:endParaRPr kumimoji="0" lang="ru-RU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2"/>
            <p:cNvSpPr>
              <a:spLocks noChangeShapeType="1"/>
            </p:cNvSpPr>
            <p:nvPr/>
          </p:nvSpPr>
          <p:spPr bwMode="auto">
            <a:xfrm>
              <a:off x="6032264" y="1571612"/>
              <a:ext cx="540000" cy="0"/>
            </a:xfrm>
            <a:prstGeom prst="line">
              <a:avLst/>
            </a:prstGeom>
            <a:noFill/>
            <a:ln w="57150">
              <a:solidFill>
                <a:srgbClr val="0014AC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9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4286248" y="3929066"/>
            <a:ext cx="848027" cy="1071570"/>
            <a:chOff x="7929586" y="4143381"/>
            <a:chExt cx="848027" cy="1071570"/>
          </a:xfrm>
        </p:grpSpPr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7929586" y="4143381"/>
              <a:ext cx="848027" cy="1071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7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</a:t>
              </a:r>
              <a:endParaRPr kumimoji="0" lang="ru-RU" sz="9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Line 22"/>
            <p:cNvSpPr>
              <a:spLocks noChangeShapeType="1"/>
            </p:cNvSpPr>
            <p:nvPr/>
          </p:nvSpPr>
          <p:spPr bwMode="auto">
            <a:xfrm>
              <a:off x="8072462" y="4286256"/>
              <a:ext cx="5400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9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4" name="Group 2"/>
          <p:cNvGrpSpPr>
            <a:grpSpLocks/>
          </p:cNvGrpSpPr>
          <p:nvPr/>
        </p:nvGrpSpPr>
        <p:grpSpPr bwMode="auto">
          <a:xfrm>
            <a:off x="2143109" y="5214950"/>
            <a:ext cx="285751" cy="285750"/>
            <a:chOff x="1783" y="8526"/>
            <a:chExt cx="366" cy="388"/>
          </a:xfrm>
        </p:grpSpPr>
        <p:sp>
          <p:nvSpPr>
            <p:cNvPr id="3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38" name="Рисунок 37" descr="IMG_0590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6200000">
            <a:off x="6412214" y="4126214"/>
            <a:ext cx="2928926" cy="2534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9" name="Прямая соединительная линия 38"/>
          <p:cNvCxnSpPr/>
          <p:nvPr/>
        </p:nvCxnSpPr>
        <p:spPr>
          <a:xfrm rot="16200000" flipV="1">
            <a:off x="7808494" y="4693100"/>
            <a:ext cx="1144606" cy="45166"/>
          </a:xfrm>
          <a:prstGeom prst="line">
            <a:avLst/>
          </a:prstGeom>
          <a:ln w="95250">
            <a:solidFill>
              <a:srgbClr val="FF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1"/>
          <p:cNvSpPr txBox="1">
            <a:spLocks noChangeArrowheads="1"/>
          </p:cNvSpPr>
          <p:nvPr/>
        </p:nvSpPr>
        <p:spPr bwMode="auto">
          <a:xfrm>
            <a:off x="8480455" y="3857628"/>
            <a:ext cx="663545" cy="111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10800000" flipV="1">
            <a:off x="7429520" y="5643578"/>
            <a:ext cx="1000129" cy="785818"/>
          </a:xfrm>
          <a:prstGeom prst="line">
            <a:avLst/>
          </a:prstGeom>
          <a:ln w="149225">
            <a:solidFill>
              <a:srgbClr val="0014AC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31"/>
          <p:cNvSpPr txBox="1">
            <a:spLocks noChangeArrowheads="1"/>
          </p:cNvSpPr>
          <p:nvPr/>
        </p:nvSpPr>
        <p:spPr bwMode="auto">
          <a:xfrm>
            <a:off x="6572264" y="4500570"/>
            <a:ext cx="1381364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6600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rot="10800000">
            <a:off x="6643702" y="5715016"/>
            <a:ext cx="1149375" cy="6328"/>
          </a:xfrm>
          <a:prstGeom prst="line">
            <a:avLst/>
          </a:prstGeom>
          <a:ln w="95250"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31"/>
          <p:cNvSpPr txBox="1">
            <a:spLocks noChangeArrowheads="1"/>
          </p:cNvSpPr>
          <p:nvPr/>
        </p:nvSpPr>
        <p:spPr bwMode="auto">
          <a:xfrm>
            <a:off x="8215338" y="5750004"/>
            <a:ext cx="78855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66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6600" b="1" baseline="-25000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600" b="1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10800000">
            <a:off x="1142976" y="5857892"/>
            <a:ext cx="1149375" cy="6328"/>
          </a:xfrm>
          <a:prstGeom prst="line">
            <a:avLst/>
          </a:prstGeom>
          <a:ln w="95250">
            <a:solidFill>
              <a:srgbClr val="C0000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0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8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4" presetID="64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71045E-6 L -0.00191 0.15957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80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73" grpId="0"/>
      <p:bldP spid="3085" grpId="0" uiExpand="1" build="p" animBg="1"/>
      <p:bldP spid="3086" grpId="0" uiExpand="1" build="p" animBg="1"/>
      <p:bldP spid="3087" grpId="0" animBg="1"/>
      <p:bldP spid="3090" grpId="0" animBg="1"/>
      <p:bldP spid="3094" grpId="0" animBg="1"/>
      <p:bldP spid="3097" grpId="0"/>
      <p:bldP spid="3098" grpId="0"/>
      <p:bldP spid="3089" grpId="0" animBg="1"/>
      <p:bldP spid="40" grpId="0"/>
      <p:bldP spid="42" grpId="0"/>
      <p:bldP spid="4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2812</TotalTime>
  <Words>734</Words>
  <Application>Microsoft Office PowerPoint</Application>
  <PresentationFormat>Экран (4:3)</PresentationFormat>
  <Paragraphs>157</Paragraphs>
  <Slides>14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Домашнее задание.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338</cp:revision>
  <dcterms:created xsi:type="dcterms:W3CDTF">2009-11-04T14:29:22Z</dcterms:created>
  <dcterms:modified xsi:type="dcterms:W3CDTF">2019-02-19T07:46:02Z</dcterms:modified>
</cp:coreProperties>
</file>