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46"/>
  </p:notesMasterIdLst>
  <p:sldIdLst>
    <p:sldId id="315" r:id="rId2"/>
    <p:sldId id="289" r:id="rId3"/>
    <p:sldId id="332" r:id="rId4"/>
    <p:sldId id="345" r:id="rId5"/>
    <p:sldId id="339" r:id="rId6"/>
    <p:sldId id="291" r:id="rId7"/>
    <p:sldId id="340" r:id="rId8"/>
    <p:sldId id="308" r:id="rId9"/>
    <p:sldId id="341" r:id="rId10"/>
    <p:sldId id="316" r:id="rId11"/>
    <p:sldId id="323" r:id="rId12"/>
    <p:sldId id="298" r:id="rId13"/>
    <p:sldId id="311" r:id="rId14"/>
    <p:sldId id="313" r:id="rId15"/>
    <p:sldId id="293" r:id="rId16"/>
    <p:sldId id="334" r:id="rId17"/>
    <p:sldId id="314" r:id="rId18"/>
    <p:sldId id="296" r:id="rId19"/>
    <p:sldId id="335" r:id="rId20"/>
    <p:sldId id="317" r:id="rId21"/>
    <p:sldId id="309" r:id="rId22"/>
    <p:sldId id="324" r:id="rId23"/>
    <p:sldId id="297" r:id="rId24"/>
    <p:sldId id="325" r:id="rId25"/>
    <p:sldId id="326" r:id="rId26"/>
    <p:sldId id="294" r:id="rId27"/>
    <p:sldId id="295" r:id="rId28"/>
    <p:sldId id="333" r:id="rId29"/>
    <p:sldId id="330" r:id="rId30"/>
    <p:sldId id="310" r:id="rId31"/>
    <p:sldId id="312" r:id="rId32"/>
    <p:sldId id="292" r:id="rId33"/>
    <p:sldId id="318" r:id="rId34"/>
    <p:sldId id="319" r:id="rId35"/>
    <p:sldId id="342" r:id="rId36"/>
    <p:sldId id="343" r:id="rId37"/>
    <p:sldId id="344" r:id="rId38"/>
    <p:sldId id="331" r:id="rId39"/>
    <p:sldId id="307" r:id="rId40"/>
    <p:sldId id="303" r:id="rId41"/>
    <p:sldId id="302" r:id="rId42"/>
    <p:sldId id="336" r:id="rId43"/>
    <p:sldId id="337" r:id="rId44"/>
    <p:sldId id="338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9E3A5"/>
    <a:srgbClr val="006600"/>
    <a:srgbClr val="220FB1"/>
    <a:srgbClr val="0033CC"/>
    <a:srgbClr val="0014AC"/>
    <a:srgbClr val="365D21"/>
    <a:srgbClr val="000000"/>
    <a:srgbClr val="29239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786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19.01.2020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6937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15717C-298D-4083-BA6F-E30A1CB358E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8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4.wav"/><Relationship Id="rId4" Type="http://schemas.openxmlformats.org/officeDocument/2006/relationships/audio" Target="../media/audio6.wa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7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8.wav"/><Relationship Id="rId4" Type="http://schemas.openxmlformats.org/officeDocument/2006/relationships/audio" Target="../media/audio6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6.wav"/><Relationship Id="rId7" Type="http://schemas.openxmlformats.org/officeDocument/2006/relationships/audio" Target="../media/audio7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1.wav"/><Relationship Id="rId10" Type="http://schemas.openxmlformats.org/officeDocument/2006/relationships/image" Target="../media/image4.png"/><Relationship Id="rId4" Type="http://schemas.openxmlformats.org/officeDocument/2006/relationships/audio" Target="../media/audio5.wav"/><Relationship Id="rId9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6.wav"/><Relationship Id="rId7" Type="http://schemas.openxmlformats.org/officeDocument/2006/relationships/audio" Target="../media/audio7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1.wav"/><Relationship Id="rId4" Type="http://schemas.openxmlformats.org/officeDocument/2006/relationships/audio" Target="../media/audio5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1.wav"/><Relationship Id="rId4" Type="http://schemas.openxmlformats.org/officeDocument/2006/relationships/audio" Target="../media/audio6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1.wav"/><Relationship Id="rId7" Type="http://schemas.openxmlformats.org/officeDocument/2006/relationships/audio" Target="../media/audio9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audio" Target="../media/audio7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5.wav"/><Relationship Id="rId7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6.wav"/><Relationship Id="rId4" Type="http://schemas.openxmlformats.org/officeDocument/2006/relationships/audio" Target="../media/audio9.wav"/><Relationship Id="rId9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4.wav"/><Relationship Id="rId7" Type="http://schemas.openxmlformats.org/officeDocument/2006/relationships/audio" Target="../media/audio7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1.wav"/><Relationship Id="rId4" Type="http://schemas.openxmlformats.org/officeDocument/2006/relationships/audio" Target="../media/audio5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audio" Target="../media/audio6.wav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6.wav"/><Relationship Id="rId7" Type="http://schemas.openxmlformats.org/officeDocument/2006/relationships/audio" Target="../media/audio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5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1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audio" Target="../media/audio4.wav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../media/audio7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3.wav"/><Relationship Id="rId4" Type="http://schemas.openxmlformats.org/officeDocument/2006/relationships/audio" Target="../media/audio4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audio" Target="../media/audio10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6.wav"/><Relationship Id="rId4" Type="http://schemas.openxmlformats.org/officeDocument/2006/relationships/audio" Target="../media/audio5.wav"/><Relationship Id="rId9" Type="http://schemas.openxmlformats.org/officeDocument/2006/relationships/image" Target="../media/image1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audio" Target="../media/audio7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audio" Target="../media/audio7.wav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7.wav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8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7.wav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image" Target="../media/image8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6.wav"/><Relationship Id="rId7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audio" Target="../media/audio9.wav"/><Relationship Id="rId4" Type="http://schemas.openxmlformats.org/officeDocument/2006/relationships/audio" Target="../media/audio5.wav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116_023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0596" y="6273225"/>
            <a:ext cx="414340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физика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350711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9класс 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500042"/>
            <a:ext cx="4329711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№14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21162645">
            <a:off x="546123" y="2032770"/>
            <a:ext cx="7345362" cy="119439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статика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429132"/>
            <a:ext cx="9144000" cy="1323439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lvl="0" eaLnBrk="0" hangingPunct="0"/>
            <a:r>
              <a:rPr lang="ru-RU" sz="8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Решение задач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1406" y="1401018"/>
            <a:ext cx="5000660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3286116" y="1686770"/>
            <a:ext cx="214314" cy="28575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Найти массу  доски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2"/>
          <p:cNvGrpSpPr/>
          <p:nvPr/>
        </p:nvGrpSpPr>
        <p:grpSpPr>
          <a:xfrm>
            <a:off x="4500562" y="329448"/>
            <a:ext cx="785818" cy="1071570"/>
            <a:chOff x="4357686" y="357166"/>
            <a:chExt cx="785818" cy="107157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4429124" y="357166"/>
              <a:ext cx="642942" cy="1071570"/>
            </a:xfrm>
            <a:prstGeom prst="rect">
              <a:avLst/>
            </a:prstGeom>
            <a:solidFill>
              <a:srgbClr val="0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57686" y="714356"/>
              <a:ext cx="7858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3кг</a:t>
              </a:r>
              <a:endPara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6429388" y="285728"/>
            <a:ext cx="16661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1.Что?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72132" y="785794"/>
            <a:ext cx="30133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Доска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57950" y="1428736"/>
            <a:ext cx="15354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Как?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29322" y="1928802"/>
            <a:ext cx="26539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Покоится!</a:t>
            </a:r>
            <a:endParaRPr lang="ru-RU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16200000" flipV="1">
            <a:off x="2023031" y="1998487"/>
            <a:ext cx="972000" cy="17463"/>
          </a:xfrm>
          <a:prstGeom prst="straightConnector1">
            <a:avLst/>
          </a:prstGeom>
          <a:ln w="635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17"/>
          <p:cNvGrpSpPr>
            <a:grpSpLocks/>
          </p:cNvGrpSpPr>
          <p:nvPr/>
        </p:nvGrpSpPr>
        <p:grpSpPr bwMode="auto">
          <a:xfrm>
            <a:off x="2571736" y="2329716"/>
            <a:ext cx="714375" cy="523220"/>
            <a:chOff x="2714612" y="4429132"/>
            <a:chExt cx="714380" cy="522882"/>
          </a:xfrm>
        </p:grpSpPr>
        <p:sp>
          <p:nvSpPr>
            <p:cNvPr id="21" name="TextBox 18"/>
            <p:cNvSpPr txBox="1">
              <a:spLocks noChangeArrowheads="1"/>
            </p:cNvSpPr>
            <p:nvPr/>
          </p:nvSpPr>
          <p:spPr bwMode="auto">
            <a:xfrm>
              <a:off x="2714612" y="4429132"/>
              <a:ext cx="714380" cy="522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2786049" y="4500524"/>
              <a:ext cx="428628" cy="158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Прямая со стрелкой 22"/>
          <p:cNvCxnSpPr/>
          <p:nvPr/>
        </p:nvCxnSpPr>
        <p:spPr>
          <a:xfrm rot="16200000" flipV="1">
            <a:off x="2709581" y="828930"/>
            <a:ext cx="1368000" cy="17462"/>
          </a:xfrm>
          <a:prstGeom prst="straightConnector1">
            <a:avLst/>
          </a:prstGeom>
          <a:ln w="635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20"/>
          <p:cNvGrpSpPr>
            <a:grpSpLocks/>
          </p:cNvGrpSpPr>
          <p:nvPr/>
        </p:nvGrpSpPr>
        <p:grpSpPr bwMode="auto">
          <a:xfrm>
            <a:off x="3486450" y="400888"/>
            <a:ext cx="714375" cy="523220"/>
            <a:chOff x="3357554" y="2143116"/>
            <a:chExt cx="714380" cy="522882"/>
          </a:xfrm>
        </p:grpSpPr>
        <p:sp>
          <p:nvSpPr>
            <p:cNvPr id="25" name="TextBox 21"/>
            <p:cNvSpPr txBox="1">
              <a:spLocks noChangeArrowheads="1"/>
            </p:cNvSpPr>
            <p:nvPr/>
          </p:nvSpPr>
          <p:spPr bwMode="auto">
            <a:xfrm>
              <a:off x="3357554" y="2143116"/>
              <a:ext cx="714380" cy="522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3357554" y="2214508"/>
              <a:ext cx="428628" cy="1586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Прямая со стрелкой 26"/>
          <p:cNvCxnSpPr/>
          <p:nvPr/>
        </p:nvCxnSpPr>
        <p:spPr>
          <a:xfrm rot="16200000" flipV="1">
            <a:off x="4489020" y="1895163"/>
            <a:ext cx="720000" cy="17463"/>
          </a:xfrm>
          <a:prstGeom prst="straightConnector1">
            <a:avLst/>
          </a:prstGeom>
          <a:ln w="63500">
            <a:solidFill>
              <a:srgbClr val="0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20"/>
          <p:cNvGrpSpPr>
            <a:grpSpLocks/>
          </p:cNvGrpSpPr>
          <p:nvPr/>
        </p:nvGrpSpPr>
        <p:grpSpPr bwMode="auto">
          <a:xfrm>
            <a:off x="4929190" y="1886075"/>
            <a:ext cx="714375" cy="584775"/>
            <a:chOff x="3357554" y="2143114"/>
            <a:chExt cx="714380" cy="584397"/>
          </a:xfrm>
        </p:grpSpPr>
        <p:sp>
          <p:nvSpPr>
            <p:cNvPr id="29" name="TextBox 21"/>
            <p:cNvSpPr txBox="1">
              <a:spLocks noChangeArrowheads="1"/>
            </p:cNvSpPr>
            <p:nvPr/>
          </p:nvSpPr>
          <p:spPr bwMode="auto">
            <a:xfrm>
              <a:off x="3357554" y="2143114"/>
              <a:ext cx="714380" cy="58439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>
              <a:off x="3357554" y="2214508"/>
              <a:ext cx="428628" cy="1586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Левая фигурная скобка 30"/>
          <p:cNvSpPr/>
          <p:nvPr/>
        </p:nvSpPr>
        <p:spPr>
          <a:xfrm rot="5400000">
            <a:off x="1078298" y="17828"/>
            <a:ext cx="396000" cy="2448000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000100" y="615200"/>
            <a:ext cx="699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6м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33" name="Левая фигурная скобка 32"/>
          <p:cNvSpPr/>
          <p:nvPr/>
        </p:nvSpPr>
        <p:spPr>
          <a:xfrm rot="16200000">
            <a:off x="3932992" y="1111332"/>
            <a:ext cx="396000" cy="1404000"/>
          </a:xfrm>
          <a:prstGeom prst="leftBrac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714744" y="2043960"/>
            <a:ext cx="699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4м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0" y="2714620"/>
            <a:ext cx="5786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Почему не движется? 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0" y="3286124"/>
            <a:ext cx="8072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Почему не вращается </a:t>
            </a:r>
            <a:r>
              <a:rPr lang="ru-RU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отн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>
              <a:solidFill>
                <a:srgbClr val="0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000628" y="2786058"/>
            <a:ext cx="4357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(1з-нН)</a:t>
            </a:r>
            <a:endParaRPr lang="ru-RU" sz="40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42844" y="3929066"/>
            <a:ext cx="9001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40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4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правило моментов)</a:t>
            </a:r>
            <a:endParaRPr lang="ru-RU" sz="40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359880" y="764570"/>
            <a:ext cx="7120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42844" y="4714884"/>
            <a:ext cx="2000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40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285984" y="4714884"/>
            <a:ext cx="2571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=6кг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4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807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6A20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4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4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5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/>
      <p:bldP spid="14" grpId="0"/>
      <p:bldP spid="15" grpId="0"/>
      <p:bldP spid="17" grpId="0"/>
      <p:bldP spid="18" grpId="0"/>
      <p:bldP spid="31" grpId="0" animBg="1"/>
      <p:bldP spid="32" grpId="0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Лодку равномерно тянут к берегу двумя канатами, расположенными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горизонтальной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плоскости. Угол между канатами 90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К канатам приложены силы по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 Н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каждая. Какова сила сопротивления воды?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8343900" y="1050925"/>
            <a:ext cx="9906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295650" y="468313"/>
            <a:ext cx="1230313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2500306"/>
            <a:ext cx="892971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3.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Фонарь массой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кг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подвешен над улицей на двух одинаковых тросах, угол между которыми равен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120°.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Найти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натяжение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тросов.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2285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Задача №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6"/>
          <p:cNvSpPr txBox="1">
            <a:spLocks/>
          </p:cNvSpPr>
          <p:nvPr/>
        </p:nvSpPr>
        <p:spPr>
          <a:xfrm>
            <a:off x="2571736" y="0"/>
            <a:ext cx="2571736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Что?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лодка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071942"/>
            <a:ext cx="6572264" cy="11757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треугольника сил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(т. косинусов )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сопр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00826" y="0"/>
            <a:ext cx="2643174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=100 Н,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β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=110</a:t>
            </a:r>
            <a:r>
              <a:rPr lang="ru-RU" sz="2800" b="1" baseline="30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sz="28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b="1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= 0,34</a:t>
            </a:r>
            <a:endParaRPr lang="ru-RU" sz="2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= 0,94</a:t>
            </a:r>
            <a:endParaRPr lang="ru-RU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40"/>
          <p:cNvGrpSpPr/>
          <p:nvPr/>
        </p:nvGrpSpPr>
        <p:grpSpPr>
          <a:xfrm>
            <a:off x="0" y="3500438"/>
            <a:ext cx="6929454" cy="584775"/>
            <a:chOff x="571472" y="3500438"/>
            <a:chExt cx="7858180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571472" y="3500438"/>
              <a:ext cx="7858180" cy="5847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14350" indent="-514350"/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ru-RU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Почему?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+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сопр</a:t>
              </a:r>
              <a:r>
                <a:rPr lang="ru-RU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0  </a:t>
              </a:r>
              <a:r>
                <a:rPr lang="ru-RU" sz="32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(1з-н Н)             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         </a:t>
              </a:r>
              <a:endParaRPr lang="ru-RU" sz="3200" dirty="0"/>
            </a:p>
          </p:txBody>
        </p:sp>
        <p:sp>
          <p:nvSpPr>
            <p:cNvPr id="1042" name="Line 18"/>
            <p:cNvSpPr>
              <a:spLocks noChangeShapeType="1"/>
            </p:cNvSpPr>
            <p:nvPr/>
          </p:nvSpPr>
          <p:spPr bwMode="auto">
            <a:xfrm>
              <a:off x="4842222" y="3568364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3247990" y="3568364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Line 18"/>
            <p:cNvSpPr>
              <a:spLocks noChangeShapeType="1"/>
            </p:cNvSpPr>
            <p:nvPr/>
          </p:nvSpPr>
          <p:spPr bwMode="auto">
            <a:xfrm>
              <a:off x="4106005" y="3583354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4970" y="448048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Как?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Движется равномерно</a:t>
            </a:r>
            <a:endParaRPr lang="ru-RU" sz="2800" dirty="0"/>
          </a:p>
        </p:txBody>
      </p:sp>
      <p:sp>
        <p:nvSpPr>
          <p:cNvPr id="58" name="Пятиугольник 57"/>
          <p:cNvSpPr/>
          <p:nvPr/>
        </p:nvSpPr>
        <p:spPr>
          <a:xfrm>
            <a:off x="1571604" y="1714488"/>
            <a:ext cx="928694" cy="428628"/>
          </a:xfrm>
          <a:prstGeom prst="homePlat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1" name="Группа 90"/>
          <p:cNvGrpSpPr/>
          <p:nvPr/>
        </p:nvGrpSpPr>
        <p:grpSpPr>
          <a:xfrm>
            <a:off x="2000232" y="714356"/>
            <a:ext cx="1538831" cy="1214446"/>
            <a:chOff x="2000232" y="714356"/>
            <a:chExt cx="1538831" cy="1214446"/>
          </a:xfrm>
        </p:grpSpPr>
        <p:grpSp>
          <p:nvGrpSpPr>
            <p:cNvPr id="72" name="Группа 71"/>
            <p:cNvGrpSpPr/>
            <p:nvPr/>
          </p:nvGrpSpPr>
          <p:grpSpPr>
            <a:xfrm>
              <a:off x="2666816" y="902202"/>
              <a:ext cx="872247" cy="556514"/>
              <a:chOff x="3058550" y="1000108"/>
              <a:chExt cx="1013384" cy="1094529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3357554" y="1000108"/>
                <a:ext cx="7143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28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62" name="Группа 57"/>
              <p:cNvGrpSpPr/>
              <p:nvPr/>
            </p:nvGrpSpPr>
            <p:grpSpPr>
              <a:xfrm>
                <a:off x="3058550" y="1082659"/>
                <a:ext cx="726361" cy="1011978"/>
                <a:chOff x="7850182" y="598648"/>
                <a:chExt cx="1067655" cy="1182369"/>
              </a:xfrm>
            </p:grpSpPr>
            <p:sp>
              <p:nvSpPr>
                <p:cNvPr id="63" name="TextBox 62"/>
                <p:cNvSpPr txBox="1"/>
                <p:nvPr/>
              </p:nvSpPr>
              <p:spPr>
                <a:xfrm>
                  <a:off x="7850182" y="1319352"/>
                  <a:ext cx="642942" cy="461665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endParaRPr lang="ru-RU" sz="2400" b="1" dirty="0">
                    <a:solidFill>
                      <a:srgbClr val="365D2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4" name="Line 18"/>
                <p:cNvSpPr>
                  <a:spLocks noChangeShapeType="1"/>
                </p:cNvSpPr>
                <p:nvPr/>
              </p:nvSpPr>
              <p:spPr bwMode="auto">
                <a:xfrm>
                  <a:off x="8460348" y="598648"/>
                  <a:ext cx="457489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cxnSp>
          <p:nvCxnSpPr>
            <p:cNvPr id="75" name="Прямая со стрелкой 74"/>
            <p:cNvCxnSpPr/>
            <p:nvPr/>
          </p:nvCxnSpPr>
          <p:spPr>
            <a:xfrm rot="5400000" flipH="1" flipV="1">
              <a:off x="1893075" y="821513"/>
              <a:ext cx="1214446" cy="1000132"/>
            </a:xfrm>
            <a:prstGeom prst="straightConnector1">
              <a:avLst/>
            </a:prstGeom>
            <a:ln w="53975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Группа 91"/>
          <p:cNvGrpSpPr/>
          <p:nvPr/>
        </p:nvGrpSpPr>
        <p:grpSpPr>
          <a:xfrm>
            <a:off x="2000232" y="1928802"/>
            <a:ext cx="1473730" cy="1365486"/>
            <a:chOff x="2000232" y="1928802"/>
            <a:chExt cx="1473730" cy="1365486"/>
          </a:xfrm>
        </p:grpSpPr>
        <p:grpSp>
          <p:nvGrpSpPr>
            <p:cNvPr id="71" name="Группа 70"/>
            <p:cNvGrpSpPr/>
            <p:nvPr/>
          </p:nvGrpSpPr>
          <p:grpSpPr>
            <a:xfrm>
              <a:off x="2759582" y="2756078"/>
              <a:ext cx="714380" cy="538210"/>
              <a:chOff x="3286116" y="2413878"/>
              <a:chExt cx="714380" cy="538210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3286116" y="2428868"/>
                <a:ext cx="7143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28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67" name="Группа 57"/>
              <p:cNvGrpSpPr/>
              <p:nvPr/>
            </p:nvGrpSpPr>
            <p:grpSpPr>
              <a:xfrm>
                <a:off x="3346076" y="2413878"/>
                <a:ext cx="439164" cy="395136"/>
                <a:chOff x="7847612" y="1319352"/>
                <a:chExt cx="645512" cy="461665"/>
              </a:xfrm>
            </p:grpSpPr>
            <p:sp>
              <p:nvSpPr>
                <p:cNvPr id="69" name="TextBox 68"/>
                <p:cNvSpPr txBox="1"/>
                <p:nvPr/>
              </p:nvSpPr>
              <p:spPr>
                <a:xfrm>
                  <a:off x="7850182" y="1319352"/>
                  <a:ext cx="642942" cy="461665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endParaRPr lang="ru-RU" sz="2400" b="1" dirty="0">
                    <a:solidFill>
                      <a:srgbClr val="365D2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0" name="Line 18"/>
                <p:cNvSpPr>
                  <a:spLocks noChangeShapeType="1"/>
                </p:cNvSpPr>
                <p:nvPr/>
              </p:nvSpPr>
              <p:spPr bwMode="auto">
                <a:xfrm>
                  <a:off x="7847612" y="1405780"/>
                  <a:ext cx="457489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cxnSp>
          <p:nvCxnSpPr>
            <p:cNvPr id="76" name="Прямая со стрелкой 75"/>
            <p:cNvCxnSpPr/>
            <p:nvPr/>
          </p:nvCxnSpPr>
          <p:spPr>
            <a:xfrm rot="16200000" flipH="1">
              <a:off x="1750199" y="2178835"/>
              <a:ext cx="1357322" cy="857256"/>
            </a:xfrm>
            <a:prstGeom prst="straightConnector1">
              <a:avLst/>
            </a:prstGeom>
            <a:ln w="53975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Группа 92"/>
          <p:cNvGrpSpPr/>
          <p:nvPr/>
        </p:nvGrpSpPr>
        <p:grpSpPr>
          <a:xfrm>
            <a:off x="71406" y="1304362"/>
            <a:ext cx="1928826" cy="624440"/>
            <a:chOff x="71406" y="1304362"/>
            <a:chExt cx="1928826" cy="624440"/>
          </a:xfrm>
        </p:grpSpPr>
        <p:grpSp>
          <p:nvGrpSpPr>
            <p:cNvPr id="81" name="Группа 80"/>
            <p:cNvGrpSpPr/>
            <p:nvPr/>
          </p:nvGrpSpPr>
          <p:grpSpPr>
            <a:xfrm>
              <a:off x="71406" y="1304362"/>
              <a:ext cx="1214446" cy="568190"/>
              <a:chOff x="428596" y="1304362"/>
              <a:chExt cx="1214446" cy="568190"/>
            </a:xfrm>
          </p:grpSpPr>
          <p:grpSp>
            <p:nvGrpSpPr>
              <p:cNvPr id="14" name="Группа 57"/>
              <p:cNvGrpSpPr/>
              <p:nvPr/>
            </p:nvGrpSpPr>
            <p:grpSpPr>
              <a:xfrm>
                <a:off x="503546" y="1304362"/>
                <a:ext cx="439164" cy="395136"/>
                <a:chOff x="7847612" y="1319352"/>
                <a:chExt cx="645512" cy="461665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7850182" y="1319352"/>
                  <a:ext cx="642942" cy="461665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endParaRPr lang="ru-RU" sz="2400" b="1" dirty="0">
                    <a:solidFill>
                      <a:srgbClr val="365D2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7" name="Line 18"/>
                <p:cNvSpPr>
                  <a:spLocks noChangeShapeType="1"/>
                </p:cNvSpPr>
                <p:nvPr/>
              </p:nvSpPr>
              <p:spPr bwMode="auto">
                <a:xfrm>
                  <a:off x="7847612" y="1405780"/>
                  <a:ext cx="457489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61" name="TextBox 60"/>
              <p:cNvSpPr txBox="1"/>
              <p:nvPr/>
            </p:nvSpPr>
            <p:spPr>
              <a:xfrm>
                <a:off x="428596" y="1349332"/>
                <a:ext cx="12144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28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baseline="-250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сопр</a:t>
                </a:r>
                <a:endParaRPr lang="ru-RU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79" name="Прямая со стрелкой 78"/>
            <p:cNvCxnSpPr/>
            <p:nvPr/>
          </p:nvCxnSpPr>
          <p:spPr>
            <a:xfrm rot="10800000" flipV="1">
              <a:off x="142844" y="1926878"/>
              <a:ext cx="1857388" cy="1924"/>
            </a:xfrm>
            <a:prstGeom prst="straightConnector1">
              <a:avLst/>
            </a:prstGeom>
            <a:ln w="635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Равнобедренный треугольник 82"/>
          <p:cNvSpPr/>
          <p:nvPr/>
        </p:nvSpPr>
        <p:spPr>
          <a:xfrm rot="16458467">
            <a:off x="1590106" y="1695986"/>
            <a:ext cx="1440238" cy="500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4" name="Группа 93"/>
          <p:cNvGrpSpPr/>
          <p:nvPr/>
        </p:nvGrpSpPr>
        <p:grpSpPr>
          <a:xfrm>
            <a:off x="4071934" y="838995"/>
            <a:ext cx="1114451" cy="1518435"/>
            <a:chOff x="1928794" y="481805"/>
            <a:chExt cx="1114451" cy="1518435"/>
          </a:xfrm>
        </p:grpSpPr>
        <p:grpSp>
          <p:nvGrpSpPr>
            <p:cNvPr id="95" name="Группа 94"/>
            <p:cNvGrpSpPr/>
            <p:nvPr/>
          </p:nvGrpSpPr>
          <p:grpSpPr>
            <a:xfrm>
              <a:off x="2356425" y="481805"/>
              <a:ext cx="686820" cy="976914"/>
              <a:chOff x="2697984" y="173280"/>
              <a:chExt cx="797966" cy="1921359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2697984" y="173280"/>
                <a:ext cx="714392" cy="1029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ru-RU" sz="28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98" name="Группа 57"/>
              <p:cNvGrpSpPr/>
              <p:nvPr/>
            </p:nvGrpSpPr>
            <p:grpSpPr>
              <a:xfrm>
                <a:off x="2834925" y="366697"/>
                <a:ext cx="661025" cy="1727942"/>
                <a:chOff x="7521502" y="-237864"/>
                <a:chExt cx="971622" cy="2018881"/>
              </a:xfrm>
            </p:grpSpPr>
            <p:sp>
              <p:nvSpPr>
                <p:cNvPr id="99" name="TextBox 98"/>
                <p:cNvSpPr txBox="1"/>
                <p:nvPr/>
              </p:nvSpPr>
              <p:spPr>
                <a:xfrm>
                  <a:off x="7850182" y="1319352"/>
                  <a:ext cx="642942" cy="461665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endParaRPr lang="ru-RU" sz="2400" b="1" dirty="0">
                    <a:solidFill>
                      <a:srgbClr val="365D2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0" name="Line 18"/>
                <p:cNvSpPr>
                  <a:spLocks noChangeShapeType="1"/>
                </p:cNvSpPr>
                <p:nvPr/>
              </p:nvSpPr>
              <p:spPr bwMode="auto">
                <a:xfrm>
                  <a:off x="7521502" y="-237864"/>
                  <a:ext cx="457498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cxnSp>
          <p:nvCxnSpPr>
            <p:cNvPr id="96" name="Прямая со стрелкой 95"/>
            <p:cNvCxnSpPr/>
            <p:nvPr/>
          </p:nvCxnSpPr>
          <p:spPr>
            <a:xfrm rot="5400000" flipH="1" flipV="1">
              <a:off x="1821637" y="821513"/>
              <a:ext cx="1285884" cy="1071570"/>
            </a:xfrm>
            <a:prstGeom prst="straightConnector1">
              <a:avLst/>
            </a:prstGeom>
            <a:ln w="53975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Группа 100"/>
          <p:cNvGrpSpPr/>
          <p:nvPr/>
        </p:nvGrpSpPr>
        <p:grpSpPr>
          <a:xfrm>
            <a:off x="5113524" y="1083024"/>
            <a:ext cx="1473730" cy="1365486"/>
            <a:chOff x="2000232" y="1928802"/>
            <a:chExt cx="1473730" cy="1365486"/>
          </a:xfrm>
        </p:grpSpPr>
        <p:grpSp>
          <p:nvGrpSpPr>
            <p:cNvPr id="102" name="Группа 101"/>
            <p:cNvGrpSpPr/>
            <p:nvPr/>
          </p:nvGrpSpPr>
          <p:grpSpPr>
            <a:xfrm>
              <a:off x="2759582" y="2756078"/>
              <a:ext cx="714380" cy="538210"/>
              <a:chOff x="3286116" y="2413878"/>
              <a:chExt cx="714380" cy="538210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3286116" y="2428868"/>
                <a:ext cx="7143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28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05" name="Группа 57"/>
              <p:cNvGrpSpPr/>
              <p:nvPr/>
            </p:nvGrpSpPr>
            <p:grpSpPr>
              <a:xfrm>
                <a:off x="3346076" y="2413878"/>
                <a:ext cx="439164" cy="395136"/>
                <a:chOff x="7847612" y="1319352"/>
                <a:chExt cx="645512" cy="461665"/>
              </a:xfrm>
            </p:grpSpPr>
            <p:sp>
              <p:nvSpPr>
                <p:cNvPr id="106" name="TextBox 105"/>
                <p:cNvSpPr txBox="1"/>
                <p:nvPr/>
              </p:nvSpPr>
              <p:spPr>
                <a:xfrm>
                  <a:off x="7850182" y="1319352"/>
                  <a:ext cx="642942" cy="461665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endParaRPr lang="ru-RU" sz="2400" b="1" dirty="0">
                    <a:solidFill>
                      <a:srgbClr val="365D2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7" name="Line 18"/>
                <p:cNvSpPr>
                  <a:spLocks noChangeShapeType="1"/>
                </p:cNvSpPr>
                <p:nvPr/>
              </p:nvSpPr>
              <p:spPr bwMode="auto">
                <a:xfrm>
                  <a:off x="7847612" y="1405780"/>
                  <a:ext cx="457489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cxnSp>
          <p:nvCxnSpPr>
            <p:cNvPr id="103" name="Прямая со стрелкой 102"/>
            <p:cNvCxnSpPr/>
            <p:nvPr/>
          </p:nvCxnSpPr>
          <p:spPr>
            <a:xfrm rot="16200000" flipH="1">
              <a:off x="1750199" y="2178835"/>
              <a:ext cx="1357322" cy="857256"/>
            </a:xfrm>
            <a:prstGeom prst="straightConnector1">
              <a:avLst/>
            </a:prstGeom>
            <a:ln w="53975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Группа 107"/>
          <p:cNvGrpSpPr/>
          <p:nvPr/>
        </p:nvGrpSpPr>
        <p:grpSpPr>
          <a:xfrm>
            <a:off x="4071934" y="1770936"/>
            <a:ext cx="1857388" cy="622516"/>
            <a:chOff x="142844" y="1304362"/>
            <a:chExt cx="1857388" cy="622516"/>
          </a:xfrm>
        </p:grpSpPr>
        <p:grpSp>
          <p:nvGrpSpPr>
            <p:cNvPr id="109" name="Группа 108"/>
            <p:cNvGrpSpPr/>
            <p:nvPr/>
          </p:nvGrpSpPr>
          <p:grpSpPr>
            <a:xfrm>
              <a:off x="148125" y="1304362"/>
              <a:ext cx="1376097" cy="598528"/>
              <a:chOff x="505315" y="1304362"/>
              <a:chExt cx="1376097" cy="598528"/>
            </a:xfrm>
          </p:grpSpPr>
          <p:grpSp>
            <p:nvGrpSpPr>
              <p:cNvPr id="111" name="Группа 57"/>
              <p:cNvGrpSpPr/>
              <p:nvPr/>
            </p:nvGrpSpPr>
            <p:grpSpPr>
              <a:xfrm>
                <a:off x="505315" y="1304362"/>
                <a:ext cx="591571" cy="395136"/>
                <a:chOff x="7850182" y="1319352"/>
                <a:chExt cx="869527" cy="461665"/>
              </a:xfrm>
            </p:grpSpPr>
            <p:sp>
              <p:nvSpPr>
                <p:cNvPr id="113" name="TextBox 112"/>
                <p:cNvSpPr txBox="1"/>
                <p:nvPr/>
              </p:nvSpPr>
              <p:spPr>
                <a:xfrm>
                  <a:off x="7850182" y="1319352"/>
                  <a:ext cx="642942" cy="461665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endParaRPr lang="ru-RU" sz="2400" b="1" dirty="0">
                    <a:solidFill>
                      <a:srgbClr val="365D2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4" name="Line 18"/>
                <p:cNvSpPr>
                  <a:spLocks noChangeShapeType="1"/>
                </p:cNvSpPr>
                <p:nvPr/>
              </p:nvSpPr>
              <p:spPr bwMode="auto">
                <a:xfrm>
                  <a:off x="8262222" y="1524053"/>
                  <a:ext cx="457487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12" name="TextBox 111"/>
              <p:cNvSpPr txBox="1"/>
              <p:nvPr/>
            </p:nvSpPr>
            <p:spPr>
              <a:xfrm>
                <a:off x="666966" y="1379670"/>
                <a:ext cx="12144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28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baseline="-250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сопр</a:t>
                </a:r>
                <a:endParaRPr lang="ru-RU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10" name="Прямая со стрелкой 109"/>
            <p:cNvCxnSpPr/>
            <p:nvPr/>
          </p:nvCxnSpPr>
          <p:spPr>
            <a:xfrm rot="10800000">
              <a:off x="142844" y="1890856"/>
              <a:ext cx="1857388" cy="36022"/>
            </a:xfrm>
            <a:prstGeom prst="straightConnector1">
              <a:avLst/>
            </a:prstGeom>
            <a:ln w="635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8" name="Прямая соединительная линия 117"/>
          <p:cNvCxnSpPr/>
          <p:nvPr/>
        </p:nvCxnSpPr>
        <p:spPr>
          <a:xfrm rot="5400000" flipH="1" flipV="1">
            <a:off x="4355490" y="642918"/>
            <a:ext cx="1285884" cy="1143008"/>
          </a:xfrm>
          <a:prstGeom prst="line">
            <a:avLst/>
          </a:prstGeom>
          <a:ln w="34925">
            <a:solidFill>
              <a:schemeClr val="tx1">
                <a:alpha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Равнобедренный треугольник 119"/>
          <p:cNvSpPr/>
          <p:nvPr/>
        </p:nvSpPr>
        <p:spPr>
          <a:xfrm rot="16458467">
            <a:off x="4699765" y="858067"/>
            <a:ext cx="1440238" cy="500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Равнобедренный треугольник 120"/>
          <p:cNvSpPr/>
          <p:nvPr/>
        </p:nvSpPr>
        <p:spPr>
          <a:xfrm rot="187064">
            <a:off x="4795731" y="1162491"/>
            <a:ext cx="605647" cy="409914"/>
          </a:xfrm>
          <a:prstGeom prst="triangle">
            <a:avLst/>
          </a:prstGeom>
          <a:solidFill>
            <a:srgbClr val="0033CC">
              <a:alpha val="60000"/>
            </a:srgbClr>
          </a:solidFill>
          <a:ln>
            <a:solidFill>
              <a:srgbClr val="0033CC">
                <a:alpha val="3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TextBox 121"/>
          <p:cNvSpPr txBox="1"/>
          <p:nvPr/>
        </p:nvSpPr>
        <p:spPr>
          <a:xfrm>
            <a:off x="0" y="5357826"/>
            <a:ext cx="650082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сопр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=100</a:t>
            </a:r>
            <a:r>
              <a:rPr lang="ru-RU" sz="32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+100</a:t>
            </a:r>
            <a:r>
              <a:rPr lang="ru-RU" sz="32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·100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0,34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0826" y="5357826"/>
            <a:ext cx="2209963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сопр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3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000"/>
                            </p:stCondLst>
                            <p:childTnLst>
                              <p:par>
                                <p:cTn id="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4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4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4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4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4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4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autoUpdateAnimBg="0"/>
      <p:bldP spid="23" grpId="0" animBg="1"/>
      <p:bldP spid="45" grpId="0"/>
      <p:bldP spid="83" grpId="0" animBg="1"/>
      <p:bldP spid="120" grpId="0" animBg="1"/>
      <p:bldP spid="121" grpId="0" animBg="1"/>
      <p:bldP spid="122" grpId="1" build="p" autoUpdateAnimBg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2214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Задача №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6"/>
          <p:cNvSpPr txBox="1">
            <a:spLocks/>
          </p:cNvSpPr>
          <p:nvPr/>
        </p:nvSpPr>
        <p:spPr>
          <a:xfrm>
            <a:off x="3929058" y="0"/>
            <a:ext cx="2571736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Фонарь висит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071942"/>
            <a:ext cx="6572264" cy="11757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треугольника сил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(т. косинусов )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00826" y="0"/>
            <a:ext cx="2643174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=100 Н,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β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=110</a:t>
            </a:r>
            <a:r>
              <a:rPr lang="ru-RU" sz="2800" b="1" baseline="30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0  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sz="28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b="1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= 0,34</a:t>
            </a:r>
            <a:endParaRPr lang="ru-RU" sz="2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= 0,94</a:t>
            </a:r>
            <a:endParaRPr lang="ru-RU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40"/>
          <p:cNvGrpSpPr/>
          <p:nvPr/>
        </p:nvGrpSpPr>
        <p:grpSpPr>
          <a:xfrm>
            <a:off x="0" y="3500438"/>
            <a:ext cx="6643702" cy="584775"/>
            <a:chOff x="571472" y="3500438"/>
            <a:chExt cx="7534130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571472" y="3500438"/>
              <a:ext cx="7534130" cy="5847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14350" indent="-514350"/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ru-RU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Почему?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+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 0  </a:t>
              </a:r>
              <a:r>
                <a:rPr lang="ru-RU" sz="32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(1з-н Н)             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         </a:t>
              </a:r>
              <a:endParaRPr lang="ru-RU" sz="3200" dirty="0"/>
            </a:p>
          </p:txBody>
        </p:sp>
        <p:sp>
          <p:nvSpPr>
            <p:cNvPr id="1042" name="Line 18"/>
            <p:cNvSpPr>
              <a:spLocks noChangeShapeType="1"/>
            </p:cNvSpPr>
            <p:nvPr/>
          </p:nvSpPr>
          <p:spPr bwMode="auto">
            <a:xfrm>
              <a:off x="4842222" y="3568364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3247990" y="3568364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Line 18"/>
            <p:cNvSpPr>
              <a:spLocks noChangeShapeType="1"/>
            </p:cNvSpPr>
            <p:nvPr/>
          </p:nvSpPr>
          <p:spPr bwMode="auto">
            <a:xfrm>
              <a:off x="4106005" y="3583354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 rot="16140000">
            <a:off x="303224" y="584570"/>
            <a:ext cx="3288915" cy="2864853"/>
            <a:chOff x="148104" y="714356"/>
            <a:chExt cx="3288915" cy="2864853"/>
          </a:xfrm>
        </p:grpSpPr>
        <p:sp>
          <p:nvSpPr>
            <p:cNvPr id="58" name="Пятиугольник 57"/>
            <p:cNvSpPr/>
            <p:nvPr/>
          </p:nvSpPr>
          <p:spPr>
            <a:xfrm>
              <a:off x="1571604" y="1714488"/>
              <a:ext cx="928694" cy="428628"/>
            </a:xfrm>
            <a:prstGeom prst="homePlat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" name="Группа 90"/>
            <p:cNvGrpSpPr/>
            <p:nvPr/>
          </p:nvGrpSpPr>
          <p:grpSpPr>
            <a:xfrm>
              <a:off x="2000232" y="714356"/>
              <a:ext cx="1380718" cy="1214446"/>
              <a:chOff x="2000232" y="714356"/>
              <a:chExt cx="1380718" cy="1214446"/>
            </a:xfrm>
          </p:grpSpPr>
          <p:grpSp>
            <p:nvGrpSpPr>
              <p:cNvPr id="9" name="Группа 71"/>
              <p:cNvGrpSpPr/>
              <p:nvPr/>
            </p:nvGrpSpPr>
            <p:grpSpPr>
              <a:xfrm>
                <a:off x="2666815" y="770560"/>
                <a:ext cx="714135" cy="688156"/>
                <a:chOff x="3058547" y="741197"/>
                <a:chExt cx="829688" cy="1353436"/>
              </a:xfrm>
            </p:grpSpPr>
            <p:sp>
              <p:nvSpPr>
                <p:cNvPr id="59" name="TextBox 58"/>
                <p:cNvSpPr txBox="1"/>
                <p:nvPr/>
              </p:nvSpPr>
              <p:spPr>
                <a:xfrm rot="5400000">
                  <a:off x="2979629" y="1041922"/>
                  <a:ext cx="1209332" cy="6078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en-US" sz="2800" b="1" baseline="-25000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2800" b="1" baseline="-25000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ru-RU" sz="2800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3058547" y="1699499"/>
                  <a:ext cx="437415" cy="395134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endParaRPr lang="ru-RU" sz="2400" b="1" dirty="0">
                    <a:solidFill>
                      <a:srgbClr val="365D2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75" name="Прямая со стрелкой 74"/>
              <p:cNvCxnSpPr/>
              <p:nvPr/>
            </p:nvCxnSpPr>
            <p:spPr>
              <a:xfrm rot="5400000" flipH="1" flipV="1">
                <a:off x="1893075" y="821513"/>
                <a:ext cx="1214446" cy="1000132"/>
              </a:xfrm>
              <a:prstGeom prst="straightConnector1">
                <a:avLst/>
              </a:prstGeom>
              <a:ln w="53975">
                <a:solidFill>
                  <a:srgbClr val="0014A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Группа 91"/>
            <p:cNvGrpSpPr/>
            <p:nvPr/>
          </p:nvGrpSpPr>
          <p:grpSpPr>
            <a:xfrm>
              <a:off x="2000232" y="1928802"/>
              <a:ext cx="1436787" cy="1650407"/>
              <a:chOff x="2000232" y="1928802"/>
              <a:chExt cx="1436787" cy="1650407"/>
            </a:xfrm>
          </p:grpSpPr>
          <p:grpSp>
            <p:nvGrpSpPr>
              <p:cNvPr id="12" name="Группа 70"/>
              <p:cNvGrpSpPr/>
              <p:nvPr/>
            </p:nvGrpSpPr>
            <p:grpSpPr>
              <a:xfrm>
                <a:off x="2855162" y="2675488"/>
                <a:ext cx="581857" cy="903721"/>
                <a:chOff x="3381696" y="2333288"/>
                <a:chExt cx="581857" cy="903721"/>
              </a:xfrm>
            </p:grpSpPr>
            <p:sp>
              <p:nvSpPr>
                <p:cNvPr id="60" name="TextBox 59"/>
                <p:cNvSpPr txBox="1"/>
                <p:nvPr/>
              </p:nvSpPr>
              <p:spPr>
                <a:xfrm rot="5400000">
                  <a:off x="3286116" y="2428868"/>
                  <a:ext cx="71438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en-US" sz="2800" b="1" baseline="-25000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2800" b="1" baseline="-25000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ru-RU" sz="2800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 rot="5149932">
                  <a:off x="3547277" y="2820733"/>
                  <a:ext cx="437416" cy="395136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endParaRPr lang="ru-RU" sz="2400" b="1" dirty="0">
                    <a:solidFill>
                      <a:srgbClr val="365D2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76" name="Прямая со стрелкой 75"/>
              <p:cNvCxnSpPr/>
              <p:nvPr/>
            </p:nvCxnSpPr>
            <p:spPr>
              <a:xfrm rot="16200000" flipH="1">
                <a:off x="1750199" y="2178835"/>
                <a:ext cx="1357322" cy="857256"/>
              </a:xfrm>
              <a:prstGeom prst="straightConnector1">
                <a:avLst/>
              </a:prstGeom>
              <a:ln w="53975">
                <a:solidFill>
                  <a:srgbClr val="0014A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Группа 92"/>
            <p:cNvGrpSpPr/>
            <p:nvPr/>
          </p:nvGrpSpPr>
          <p:grpSpPr>
            <a:xfrm>
              <a:off x="148104" y="1304362"/>
              <a:ext cx="1852128" cy="1466462"/>
              <a:chOff x="148104" y="1304362"/>
              <a:chExt cx="1852128" cy="1466462"/>
            </a:xfrm>
          </p:grpSpPr>
          <p:grpSp>
            <p:nvGrpSpPr>
              <p:cNvPr id="15" name="Группа 80"/>
              <p:cNvGrpSpPr/>
              <p:nvPr/>
            </p:nvGrpSpPr>
            <p:grpSpPr>
              <a:xfrm>
                <a:off x="148104" y="1304362"/>
                <a:ext cx="1304023" cy="1466462"/>
                <a:chOff x="505294" y="1304362"/>
                <a:chExt cx="1304023" cy="1466462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505294" y="1304362"/>
                  <a:ext cx="437416" cy="395136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endParaRPr lang="ru-RU" sz="2400" b="1" dirty="0">
                    <a:solidFill>
                      <a:srgbClr val="365D2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 rot="5400000">
                  <a:off x="1190517" y="2152024"/>
                  <a:ext cx="71438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Mg</a:t>
                  </a:r>
                  <a:endParaRPr lang="ru-RU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79" name="Прямая со стрелкой 78"/>
              <p:cNvCxnSpPr/>
              <p:nvPr/>
            </p:nvCxnSpPr>
            <p:spPr>
              <a:xfrm rot="10800000" flipV="1">
                <a:off x="956232" y="1926878"/>
                <a:ext cx="1044000" cy="1924"/>
              </a:xfrm>
              <a:prstGeom prst="straightConnector1">
                <a:avLst/>
              </a:prstGeom>
              <a:ln w="635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Равнобедренный треугольник 82"/>
            <p:cNvSpPr/>
            <p:nvPr/>
          </p:nvSpPr>
          <p:spPr>
            <a:xfrm rot="16458467">
              <a:off x="1590106" y="1695986"/>
              <a:ext cx="1440238" cy="50006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66"/>
          <p:cNvGrpSpPr/>
          <p:nvPr/>
        </p:nvGrpSpPr>
        <p:grpSpPr>
          <a:xfrm rot="16200000">
            <a:off x="3203574" y="296836"/>
            <a:ext cx="2308227" cy="2857517"/>
            <a:chOff x="4051415" y="387981"/>
            <a:chExt cx="2308227" cy="2857517"/>
          </a:xfrm>
        </p:grpSpPr>
        <p:grpSp>
          <p:nvGrpSpPr>
            <p:cNvPr id="66" name="Группа 65"/>
            <p:cNvGrpSpPr/>
            <p:nvPr/>
          </p:nvGrpSpPr>
          <p:grpSpPr>
            <a:xfrm>
              <a:off x="4051415" y="387981"/>
              <a:ext cx="2308227" cy="2857517"/>
              <a:chOff x="4063772" y="387981"/>
              <a:chExt cx="2308227" cy="2857517"/>
            </a:xfrm>
          </p:grpSpPr>
          <p:grpSp>
            <p:nvGrpSpPr>
              <p:cNvPr id="17" name="Группа 93"/>
              <p:cNvGrpSpPr/>
              <p:nvPr/>
            </p:nvGrpSpPr>
            <p:grpSpPr>
              <a:xfrm>
                <a:off x="4071934" y="673729"/>
                <a:ext cx="1229439" cy="1683701"/>
                <a:chOff x="1928794" y="316539"/>
                <a:chExt cx="1229439" cy="1683701"/>
              </a:xfrm>
            </p:grpSpPr>
            <p:grpSp>
              <p:nvGrpSpPr>
                <p:cNvPr id="19" name="Группа 94"/>
                <p:cNvGrpSpPr/>
                <p:nvPr/>
              </p:nvGrpSpPr>
              <p:grpSpPr>
                <a:xfrm>
                  <a:off x="2635013" y="316539"/>
                  <a:ext cx="523220" cy="1142178"/>
                  <a:chOff x="3021655" y="-151755"/>
                  <a:chExt cx="607891" cy="2246390"/>
                </a:xfrm>
              </p:grpSpPr>
              <p:sp>
                <p:nvSpPr>
                  <p:cNvPr id="97" name="TextBox 96"/>
                  <p:cNvSpPr txBox="1"/>
                  <p:nvPr/>
                </p:nvSpPr>
                <p:spPr>
                  <a:xfrm rot="5400000">
                    <a:off x="2720933" y="148967"/>
                    <a:ext cx="1209335" cy="6078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b="1" dirty="0" smtClean="0">
                        <a:latin typeface="Times New Roman" pitchFamily="18" charset="0"/>
                        <a:cs typeface="Times New Roman" pitchFamily="18" charset="0"/>
                      </a:rPr>
                      <a:t>F</a:t>
                    </a:r>
                    <a:r>
                      <a:rPr lang="ru-RU" sz="2800" b="1" baseline="-250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lang="ru-RU" sz="2800" b="1" dirty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3058539" y="1699501"/>
                    <a:ext cx="437414" cy="395134"/>
                  </a:xfrm>
                  <a:prstGeom prst="rect">
                    <a:avLst/>
                  </a:prstGeom>
                  <a:noFill/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txBody>
                  <a:bodyPr wrap="square" rtlCol="0">
                    <a:spAutoFit/>
                  </a:bodyPr>
                  <a:lstStyle/>
                  <a:p>
                    <a:endParaRPr lang="ru-RU" sz="2400" b="1" dirty="0">
                      <a:solidFill>
                        <a:srgbClr val="365D2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cxnSp>
              <p:nvCxnSpPr>
                <p:cNvPr id="96" name="Прямая со стрелкой 95"/>
                <p:cNvCxnSpPr/>
                <p:nvPr/>
              </p:nvCxnSpPr>
              <p:spPr>
                <a:xfrm rot="5400000" flipH="1" flipV="1">
                  <a:off x="1821637" y="821513"/>
                  <a:ext cx="1285884" cy="1071570"/>
                </a:xfrm>
                <a:prstGeom prst="straightConnector1">
                  <a:avLst/>
                </a:prstGeom>
                <a:ln w="53975">
                  <a:solidFill>
                    <a:srgbClr val="0014AC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Группа 64"/>
              <p:cNvGrpSpPr/>
              <p:nvPr/>
            </p:nvGrpSpPr>
            <p:grpSpPr>
              <a:xfrm>
                <a:off x="4063772" y="387981"/>
                <a:ext cx="2308227" cy="2857517"/>
                <a:chOff x="4063772" y="387981"/>
                <a:chExt cx="2308227" cy="2857517"/>
              </a:xfrm>
            </p:grpSpPr>
            <p:grpSp>
              <p:nvGrpSpPr>
                <p:cNvPr id="21" name="Группа 100"/>
                <p:cNvGrpSpPr/>
                <p:nvPr/>
              </p:nvGrpSpPr>
              <p:grpSpPr>
                <a:xfrm>
                  <a:off x="5113524" y="1083024"/>
                  <a:ext cx="1258475" cy="2019598"/>
                  <a:chOff x="2000232" y="1928802"/>
                  <a:chExt cx="1258475" cy="2019598"/>
                </a:xfrm>
              </p:grpSpPr>
              <p:grpSp>
                <p:nvGrpSpPr>
                  <p:cNvPr id="22" name="Группа 101"/>
                  <p:cNvGrpSpPr/>
                  <p:nvPr/>
                </p:nvGrpSpPr>
                <p:grpSpPr>
                  <a:xfrm>
                    <a:off x="2664991" y="2756076"/>
                    <a:ext cx="593716" cy="1192324"/>
                    <a:chOff x="3191525" y="2413876"/>
                    <a:chExt cx="593716" cy="1192324"/>
                  </a:xfrm>
                </p:grpSpPr>
                <p:sp>
                  <p:nvSpPr>
                    <p:cNvPr id="104" name="TextBox 103"/>
                    <p:cNvSpPr txBox="1"/>
                    <p:nvPr/>
                  </p:nvSpPr>
                  <p:spPr>
                    <a:xfrm rot="5400000">
                      <a:off x="3095945" y="2987400"/>
                      <a:ext cx="714380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2800" b="1" baseline="-25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b="1" baseline="-25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06" name="TextBox 105"/>
                    <p:cNvSpPr txBox="1"/>
                    <p:nvPr/>
                  </p:nvSpPr>
                  <p:spPr>
                    <a:xfrm>
                      <a:off x="3347825" y="2413876"/>
                      <a:ext cx="437416" cy="395136"/>
                    </a:xfrm>
                    <a:prstGeom prst="rect">
                      <a:avLst/>
                    </a:prstGeom>
                    <a:noFill/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</p:spPr>
                  <p:txBody>
                    <a:bodyPr wrap="square" rtlCol="0">
                      <a:spAutoFit/>
                    </a:bodyPr>
                    <a:lstStyle/>
                    <a:p>
                      <a:endParaRPr lang="ru-RU" sz="2400" b="1" dirty="0">
                        <a:solidFill>
                          <a:srgbClr val="365D2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cxnSp>
                <p:nvCxnSpPr>
                  <p:cNvPr id="103" name="Прямая со стрелкой 102"/>
                  <p:cNvCxnSpPr/>
                  <p:nvPr/>
                </p:nvCxnSpPr>
                <p:spPr>
                  <a:xfrm rot="16200000" flipH="1">
                    <a:off x="1750199" y="2178835"/>
                    <a:ext cx="1357322" cy="857256"/>
                  </a:xfrm>
                  <a:prstGeom prst="straightConnector1">
                    <a:avLst/>
                  </a:prstGeom>
                  <a:ln w="53975">
                    <a:solidFill>
                      <a:srgbClr val="0014AC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" name="Группа 107"/>
                <p:cNvGrpSpPr/>
                <p:nvPr/>
              </p:nvGrpSpPr>
              <p:grpSpPr>
                <a:xfrm>
                  <a:off x="4063772" y="1770935"/>
                  <a:ext cx="1865550" cy="1474563"/>
                  <a:chOff x="134682" y="1304361"/>
                  <a:chExt cx="1865550" cy="1474563"/>
                </a:xfrm>
              </p:grpSpPr>
              <p:grpSp>
                <p:nvGrpSpPr>
                  <p:cNvPr id="26" name="Группа 108"/>
                  <p:cNvGrpSpPr/>
                  <p:nvPr/>
                </p:nvGrpSpPr>
                <p:grpSpPr>
                  <a:xfrm>
                    <a:off x="134682" y="1304361"/>
                    <a:ext cx="523220" cy="1474563"/>
                    <a:chOff x="491872" y="1304361"/>
                    <a:chExt cx="523220" cy="1474563"/>
                  </a:xfrm>
                </p:grpSpPr>
                <p:sp>
                  <p:nvSpPr>
                    <p:cNvPr id="113" name="TextBox 112"/>
                    <p:cNvSpPr txBox="1"/>
                    <p:nvPr/>
                  </p:nvSpPr>
                  <p:spPr>
                    <a:xfrm>
                      <a:off x="505316" y="1304361"/>
                      <a:ext cx="437417" cy="395136"/>
                    </a:xfrm>
                    <a:prstGeom prst="rect">
                      <a:avLst/>
                    </a:prstGeom>
                    <a:noFill/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</p:spPr>
                  <p:txBody>
                    <a:bodyPr wrap="square" rtlCol="0">
                      <a:spAutoFit/>
                    </a:bodyPr>
                    <a:lstStyle/>
                    <a:p>
                      <a:endParaRPr lang="ru-RU" sz="2400" b="1" dirty="0">
                        <a:solidFill>
                          <a:srgbClr val="365D2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12" name="TextBox 111"/>
                    <p:cNvSpPr txBox="1"/>
                    <p:nvPr/>
                  </p:nvSpPr>
                  <p:spPr>
                    <a:xfrm rot="5400000">
                      <a:off x="324854" y="2088686"/>
                      <a:ext cx="85725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Mg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cxnSp>
                <p:nvCxnSpPr>
                  <p:cNvPr id="110" name="Прямая со стрелкой 109"/>
                  <p:cNvCxnSpPr/>
                  <p:nvPr/>
                </p:nvCxnSpPr>
                <p:spPr>
                  <a:xfrm rot="10800000">
                    <a:off x="142844" y="1890856"/>
                    <a:ext cx="1857388" cy="36022"/>
                  </a:xfrm>
                  <a:prstGeom prst="straightConnector1">
                    <a:avLst/>
                  </a:prstGeom>
                  <a:ln w="63500">
                    <a:solidFill>
                      <a:srgbClr val="C0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8" name="Прямая соединительная линия 117"/>
                <p:cNvCxnSpPr/>
                <p:nvPr/>
              </p:nvCxnSpPr>
              <p:spPr>
                <a:xfrm rot="5400000" flipH="1" flipV="1">
                  <a:off x="4355490" y="642918"/>
                  <a:ext cx="1285884" cy="1143008"/>
                </a:xfrm>
                <a:prstGeom prst="line">
                  <a:avLst/>
                </a:prstGeom>
                <a:ln w="34925">
                  <a:solidFill>
                    <a:schemeClr val="tx1">
                      <a:alpha val="9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0" name="Равнобедренный треугольник 119"/>
                <p:cNvSpPr/>
                <p:nvPr/>
              </p:nvSpPr>
              <p:spPr>
                <a:xfrm rot="16458467">
                  <a:off x="4699765" y="858067"/>
                  <a:ext cx="1440238" cy="500066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121" name="Равнобедренный треугольник 120"/>
            <p:cNvSpPr/>
            <p:nvPr/>
          </p:nvSpPr>
          <p:spPr>
            <a:xfrm rot="187064">
              <a:off x="4795731" y="1162491"/>
              <a:ext cx="605647" cy="409914"/>
            </a:xfrm>
            <a:prstGeom prst="triangle">
              <a:avLst/>
            </a:prstGeom>
            <a:solidFill>
              <a:srgbClr val="0033CC">
                <a:alpha val="60000"/>
              </a:srgbClr>
            </a:solidFill>
            <a:ln>
              <a:solidFill>
                <a:srgbClr val="0033CC">
                  <a:alpha val="37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2" name="TextBox 121"/>
          <p:cNvSpPr txBox="1"/>
          <p:nvPr/>
        </p:nvSpPr>
        <p:spPr>
          <a:xfrm>
            <a:off x="0" y="5357826"/>
            <a:ext cx="607219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=100</a:t>
            </a:r>
            <a:r>
              <a:rPr lang="ru-RU" sz="32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+100</a:t>
            </a:r>
            <a:r>
              <a:rPr lang="ru-RU" sz="3200" b="1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·100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0,34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3636" y="5357826"/>
            <a:ext cx="222903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3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3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3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autoUpdateAnimBg="0"/>
      <p:bldP spid="23" grpId="0" animBg="1"/>
      <p:bldP spid="122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6"/>
          <p:cNvGrpSpPr/>
          <p:nvPr/>
        </p:nvGrpSpPr>
        <p:grpSpPr>
          <a:xfrm>
            <a:off x="5909288" y="476672"/>
            <a:ext cx="3143272" cy="2474395"/>
            <a:chOff x="5846406" y="530022"/>
            <a:chExt cx="3143272" cy="247439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846406" y="571480"/>
              <a:ext cx="3143272" cy="243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7620878" y="530022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lang="en-US" sz="2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0" y="0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Задача №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6"/>
          <p:cNvSpPr txBox="1">
            <a:spLocks/>
          </p:cNvSpPr>
          <p:nvPr/>
        </p:nvSpPr>
        <p:spPr>
          <a:xfrm>
            <a:off x="0" y="1714488"/>
            <a:ext cx="5786446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Гвоздик в т.С покоится,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т.к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rot="60000" flipH="1">
            <a:off x="7678201" y="912738"/>
            <a:ext cx="48482" cy="801749"/>
          </a:xfrm>
          <a:prstGeom prst="line">
            <a:avLst/>
          </a:prstGeom>
          <a:noFill/>
          <a:ln w="63500">
            <a:solidFill>
              <a:srgbClr val="365D21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285984" y="-24"/>
            <a:ext cx="2286016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М=10кг,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АС=2м, </a:t>
            </a:r>
          </a:p>
          <a:p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ВС=4м </a:t>
            </a:r>
          </a:p>
          <a:p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30 = 0,58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589140" y="879313"/>
            <a:ext cx="214314" cy="1428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grpSp>
        <p:nvGrpSpPr>
          <p:cNvPr id="9" name="Группа 40"/>
          <p:cNvGrpSpPr/>
          <p:nvPr/>
        </p:nvGrpSpPr>
        <p:grpSpPr>
          <a:xfrm>
            <a:off x="-32" y="2500306"/>
            <a:ext cx="4572032" cy="584775"/>
            <a:chOff x="571472" y="3500438"/>
            <a:chExt cx="7858180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571472" y="3500438"/>
              <a:ext cx="7858180" cy="5847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14350" lvl="0" indent="-514350"/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3200" b="1" baseline="-25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ru-RU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= 0</a:t>
              </a:r>
              <a:r>
                <a:rPr lang="ru-RU" sz="32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(1з-н Н)             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         </a:t>
              </a:r>
              <a:endParaRPr lang="ru-RU" sz="3200" dirty="0"/>
            </a:p>
          </p:txBody>
        </p:sp>
        <p:sp>
          <p:nvSpPr>
            <p:cNvPr id="1042" name="Line 18"/>
            <p:cNvSpPr>
              <a:spLocks noChangeShapeType="1"/>
            </p:cNvSpPr>
            <p:nvPr/>
          </p:nvSpPr>
          <p:spPr bwMode="auto">
            <a:xfrm>
              <a:off x="4009426" y="3598344"/>
              <a:ext cx="457488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1553744" y="3598344"/>
              <a:ext cx="4574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Line 18"/>
            <p:cNvSpPr>
              <a:spLocks noChangeShapeType="1"/>
            </p:cNvSpPr>
            <p:nvPr/>
          </p:nvSpPr>
          <p:spPr bwMode="auto">
            <a:xfrm>
              <a:off x="2781585" y="3598344"/>
              <a:ext cx="457488" cy="0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6" name="Line 4"/>
          <p:cNvSpPr>
            <a:spLocks noChangeShapeType="1"/>
          </p:cNvSpPr>
          <p:nvPr/>
        </p:nvSpPr>
        <p:spPr bwMode="auto">
          <a:xfrm flipH="1" flipV="1">
            <a:off x="6929454" y="928670"/>
            <a:ext cx="750653" cy="45719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3" name="Группа 58"/>
          <p:cNvGrpSpPr/>
          <p:nvPr/>
        </p:nvGrpSpPr>
        <p:grpSpPr>
          <a:xfrm>
            <a:off x="8263884" y="-33061"/>
            <a:ext cx="737272" cy="461665"/>
            <a:chOff x="8316756" y="150818"/>
            <a:chExt cx="737272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8339680" y="150818"/>
              <a:ext cx="7143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4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Line 18"/>
            <p:cNvSpPr>
              <a:spLocks noChangeShapeType="1"/>
            </p:cNvSpPr>
            <p:nvPr/>
          </p:nvSpPr>
          <p:spPr bwMode="auto">
            <a:xfrm>
              <a:off x="8316756" y="225768"/>
              <a:ext cx="457489" cy="0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" name="Группа 57"/>
          <p:cNvGrpSpPr/>
          <p:nvPr/>
        </p:nvGrpSpPr>
        <p:grpSpPr>
          <a:xfrm>
            <a:off x="7286644" y="1681451"/>
            <a:ext cx="645512" cy="461665"/>
            <a:chOff x="7847612" y="1319352"/>
            <a:chExt cx="645512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7850182" y="1319352"/>
              <a:ext cx="642942" cy="46166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400" b="1" dirty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Line 18"/>
            <p:cNvSpPr>
              <a:spLocks noChangeShapeType="1"/>
            </p:cNvSpPr>
            <p:nvPr/>
          </p:nvSpPr>
          <p:spPr bwMode="auto">
            <a:xfrm>
              <a:off x="7847612" y="1405780"/>
              <a:ext cx="457489" cy="0"/>
            </a:xfrm>
            <a:prstGeom prst="line">
              <a:avLst/>
            </a:prstGeom>
            <a:noFill/>
            <a:ln w="28575">
              <a:solidFill>
                <a:srgbClr val="365D2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6" name="Прямоугольный треугольник 65"/>
          <p:cNvSpPr/>
          <p:nvPr/>
        </p:nvSpPr>
        <p:spPr>
          <a:xfrm rot="5400000">
            <a:off x="6317804" y="2088956"/>
            <a:ext cx="428628" cy="40289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Line 4"/>
          <p:cNvSpPr>
            <a:spLocks noChangeShapeType="1"/>
          </p:cNvSpPr>
          <p:nvPr/>
        </p:nvSpPr>
        <p:spPr bwMode="auto">
          <a:xfrm flipV="1">
            <a:off x="8113920" y="168973"/>
            <a:ext cx="0" cy="947543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/>
            <a:tailEnd type="triangle" w="med" len="med"/>
          </a:ln>
          <a:scene3d>
            <a:camera prst="orthographicFront">
              <a:rot lat="0" lon="0" rev="189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5" name="Группа 68"/>
          <p:cNvGrpSpPr/>
          <p:nvPr/>
        </p:nvGrpSpPr>
        <p:grpSpPr>
          <a:xfrm>
            <a:off x="6500826" y="1071546"/>
            <a:ext cx="714380" cy="461665"/>
            <a:chOff x="6572264" y="350142"/>
            <a:chExt cx="714380" cy="461665"/>
          </a:xfrm>
        </p:grpSpPr>
        <p:sp>
          <p:nvSpPr>
            <p:cNvPr id="55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572264" y="35014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N</a:t>
              </a:r>
              <a:r>
                <a:rPr lang="en-US" sz="2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286380" y="3643314"/>
            <a:ext cx="378621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0,87 =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115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4773051"/>
            <a:ext cx="3714776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0,5=58Н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grpSp>
        <p:nvGrpSpPr>
          <p:cNvPr id="45" name="Группа 131"/>
          <p:cNvGrpSpPr/>
          <p:nvPr/>
        </p:nvGrpSpPr>
        <p:grpSpPr>
          <a:xfrm flipH="1">
            <a:off x="7333363" y="-71462"/>
            <a:ext cx="1882107" cy="1463127"/>
            <a:chOff x="4704477" y="1108617"/>
            <a:chExt cx="724781" cy="1463127"/>
          </a:xfrm>
        </p:grpSpPr>
        <p:grpSp>
          <p:nvGrpSpPr>
            <p:cNvPr id="58" name="Группа 68"/>
            <p:cNvGrpSpPr/>
            <p:nvPr/>
          </p:nvGrpSpPr>
          <p:grpSpPr>
            <a:xfrm rot="10800000">
              <a:off x="4740452" y="1285860"/>
              <a:ext cx="546026" cy="1285884"/>
              <a:chOff x="671325" y="1571634"/>
              <a:chExt cx="983713" cy="3060000"/>
            </a:xfrm>
          </p:grpSpPr>
          <p:cxnSp>
            <p:nvCxnSpPr>
              <p:cNvPr id="61" name="Прямая соединительная линия 60"/>
              <p:cNvCxnSpPr/>
              <p:nvPr/>
            </p:nvCxnSpPr>
            <p:spPr>
              <a:xfrm rot="5400000" flipH="1" flipV="1">
                <a:off x="-857880" y="3100839"/>
                <a:ext cx="3060000" cy="1589"/>
              </a:xfrm>
              <a:prstGeom prst="line">
                <a:avLst/>
              </a:prstGeom>
              <a:ln w="38100">
                <a:solidFill>
                  <a:srgbClr val="006600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/>
              <p:cNvCxnSpPr/>
              <p:nvPr/>
            </p:nvCxnSpPr>
            <p:spPr>
              <a:xfrm>
                <a:off x="682438" y="2591636"/>
                <a:ext cx="972600" cy="1587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TextBox 58"/>
            <p:cNvSpPr txBox="1"/>
            <p:nvPr/>
          </p:nvSpPr>
          <p:spPr>
            <a:xfrm>
              <a:off x="4704477" y="1714488"/>
              <a:ext cx="153527" cy="369332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x </a:t>
              </a:r>
              <a:endPara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282190" y="1108617"/>
              <a:ext cx="147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y </a:t>
              </a:r>
              <a:endParaRPr lang="ru-RU" sz="1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63" name="Прямая со стрелкой 62"/>
          <p:cNvCxnSpPr/>
          <p:nvPr/>
        </p:nvCxnSpPr>
        <p:spPr>
          <a:xfrm rot="10800000">
            <a:off x="7674212" y="284139"/>
            <a:ext cx="684000" cy="1588"/>
          </a:xfrm>
          <a:prstGeom prst="straightConnector1">
            <a:avLst/>
          </a:prstGeom>
          <a:ln w="28575">
            <a:solidFill>
              <a:srgbClr val="0066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rot="16320000" flipV="1">
            <a:off x="7986604" y="581264"/>
            <a:ext cx="720000" cy="36000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ый треугольник 66"/>
          <p:cNvSpPr/>
          <p:nvPr/>
        </p:nvSpPr>
        <p:spPr>
          <a:xfrm rot="16200000">
            <a:off x="7905383" y="357677"/>
            <a:ext cx="428628" cy="40289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0" y="3071810"/>
            <a:ext cx="44291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ox)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2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   </a:t>
            </a:r>
          </a:p>
          <a:p>
            <a:pPr marL="514350" indent="-514350"/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 rot="161262">
            <a:off x="7868692" y="940376"/>
            <a:ext cx="51007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 rot="161262">
            <a:off x="7194652" y="368871"/>
            <a:ext cx="51007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286380" y="3143248"/>
            <a:ext cx="3357586" cy="52322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57158" y="4143380"/>
            <a:ext cx="3500430" cy="58477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ox)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3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3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3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3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3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3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31" grpId="0" animBg="1"/>
      <p:bldP spid="23" grpId="0" animBg="1"/>
      <p:bldP spid="25" grpId="0" animBg="1"/>
      <p:bldP spid="46" grpId="0" animBg="1"/>
      <p:bldP spid="66" grpId="0" animBg="1"/>
      <p:bldP spid="20" grpId="0" animBg="1"/>
      <p:bldP spid="8" grpId="0" animBg="1"/>
      <p:bldP spid="7" grpId="0" animBg="1"/>
      <p:bldP spid="67" grpId="0" animBg="1"/>
      <p:bldP spid="70" grpId="0"/>
      <p:bldP spid="71" grpId="0"/>
      <p:bldP spid="72" grpId="0" animBg="1"/>
      <p:bldP spid="7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Группа 66"/>
          <p:cNvGrpSpPr/>
          <p:nvPr/>
        </p:nvGrpSpPr>
        <p:grpSpPr>
          <a:xfrm>
            <a:off x="5846406" y="530022"/>
            <a:ext cx="3143272" cy="2474395"/>
            <a:chOff x="5846406" y="530022"/>
            <a:chExt cx="3143272" cy="247439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846406" y="571480"/>
              <a:ext cx="3143272" cy="243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7620878" y="530022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lang="en-US" sz="2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0" y="0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Задача №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6"/>
          <p:cNvSpPr txBox="1">
            <a:spLocks/>
          </p:cNvSpPr>
          <p:nvPr/>
        </p:nvSpPr>
        <p:spPr>
          <a:xfrm>
            <a:off x="0" y="3000372"/>
            <a:ext cx="5786446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Гвоздик в т.С покоится,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т.к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268" y="4369172"/>
            <a:ext cx="3951104" cy="11757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треугольника сил 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rot="60000" flipH="1">
            <a:off x="7678201" y="912738"/>
            <a:ext cx="48482" cy="801749"/>
          </a:xfrm>
          <a:prstGeom prst="line">
            <a:avLst/>
          </a:prstGeom>
          <a:noFill/>
          <a:ln w="63500">
            <a:solidFill>
              <a:srgbClr val="365D21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285984" y="-24"/>
            <a:ext cx="2286016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М=10кг,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АС=2м, </a:t>
            </a:r>
          </a:p>
          <a:p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ВС=4м </a:t>
            </a:r>
          </a:p>
          <a:p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30 = 0,58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589140" y="879313"/>
            <a:ext cx="214314" cy="1428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grpSp>
        <p:nvGrpSpPr>
          <p:cNvPr id="41" name="Группа 40"/>
          <p:cNvGrpSpPr/>
          <p:nvPr/>
        </p:nvGrpSpPr>
        <p:grpSpPr>
          <a:xfrm>
            <a:off x="642910" y="3714752"/>
            <a:ext cx="4572032" cy="584775"/>
            <a:chOff x="571472" y="3500438"/>
            <a:chExt cx="7858180" cy="584775"/>
          </a:xfrm>
        </p:grpSpPr>
        <p:sp>
          <p:nvSpPr>
            <p:cNvPr id="5" name="TextBox 4"/>
            <p:cNvSpPr txBox="1"/>
            <p:nvPr/>
          </p:nvSpPr>
          <p:spPr>
            <a:xfrm>
              <a:off x="571472" y="3500438"/>
              <a:ext cx="7858180" cy="5847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14350" lvl="0" indent="-514350"/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3200" b="1" baseline="-25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ru-RU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= 0</a:t>
              </a:r>
              <a:r>
                <a:rPr lang="ru-RU" sz="32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(1з-н Н)             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         </a:t>
              </a:r>
              <a:endParaRPr lang="ru-RU" sz="3200" dirty="0"/>
            </a:p>
          </p:txBody>
        </p:sp>
        <p:sp>
          <p:nvSpPr>
            <p:cNvPr id="1042" name="Line 18"/>
            <p:cNvSpPr>
              <a:spLocks noChangeShapeType="1"/>
            </p:cNvSpPr>
            <p:nvPr/>
          </p:nvSpPr>
          <p:spPr bwMode="auto">
            <a:xfrm>
              <a:off x="4009426" y="3598344"/>
              <a:ext cx="457488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1553744" y="3598344"/>
              <a:ext cx="4574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Line 18"/>
            <p:cNvSpPr>
              <a:spLocks noChangeShapeType="1"/>
            </p:cNvSpPr>
            <p:nvPr/>
          </p:nvSpPr>
          <p:spPr bwMode="auto">
            <a:xfrm>
              <a:off x="2781585" y="3598344"/>
              <a:ext cx="457488" cy="0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6" name="Line 4"/>
          <p:cNvSpPr>
            <a:spLocks noChangeShapeType="1"/>
          </p:cNvSpPr>
          <p:nvPr/>
        </p:nvSpPr>
        <p:spPr bwMode="auto">
          <a:xfrm flipH="1" flipV="1">
            <a:off x="6929454" y="928670"/>
            <a:ext cx="750653" cy="45719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3" name="Группа 62"/>
          <p:cNvGrpSpPr/>
          <p:nvPr/>
        </p:nvGrpSpPr>
        <p:grpSpPr>
          <a:xfrm>
            <a:off x="5120548" y="1368776"/>
            <a:ext cx="714380" cy="461665"/>
            <a:chOff x="5120548" y="1368776"/>
            <a:chExt cx="714380" cy="461665"/>
          </a:xfrm>
        </p:grpSpPr>
        <p:sp>
          <p:nvSpPr>
            <p:cNvPr id="49" name="TextBox 48"/>
            <p:cNvSpPr txBox="1"/>
            <p:nvPr/>
          </p:nvSpPr>
          <p:spPr>
            <a:xfrm>
              <a:off x="5120548" y="136877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400" b="1" baseline="-25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24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Line 18"/>
            <p:cNvSpPr>
              <a:spLocks noChangeShapeType="1"/>
            </p:cNvSpPr>
            <p:nvPr/>
          </p:nvSpPr>
          <p:spPr bwMode="auto">
            <a:xfrm>
              <a:off x="5132026" y="1455204"/>
              <a:ext cx="457489" cy="0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5572132" y="1785926"/>
            <a:ext cx="642942" cy="1089617"/>
            <a:chOff x="5572132" y="1785926"/>
            <a:chExt cx="642942" cy="1089617"/>
          </a:xfrm>
        </p:grpSpPr>
        <p:sp>
          <p:nvSpPr>
            <p:cNvPr id="47" name="Line 7"/>
            <p:cNvSpPr>
              <a:spLocks noChangeShapeType="1"/>
            </p:cNvSpPr>
            <p:nvPr/>
          </p:nvSpPr>
          <p:spPr bwMode="auto">
            <a:xfrm flipH="1">
              <a:off x="5572132" y="1785926"/>
              <a:ext cx="48482" cy="801749"/>
            </a:xfrm>
            <a:prstGeom prst="line">
              <a:avLst/>
            </a:prstGeom>
            <a:noFill/>
            <a:ln w="63500">
              <a:solidFill>
                <a:srgbClr val="006600"/>
              </a:solidFill>
              <a:round/>
              <a:headEnd/>
              <a:tailEnd type="triangle" w="med" len="med"/>
            </a:ln>
            <a:scene3d>
              <a:camera prst="orthographicFront">
                <a:rot lat="0" lon="0" rev="30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64" name="Группа 63"/>
            <p:cNvGrpSpPr/>
            <p:nvPr/>
          </p:nvGrpSpPr>
          <p:grpSpPr>
            <a:xfrm>
              <a:off x="5572132" y="2413878"/>
              <a:ext cx="642942" cy="461665"/>
              <a:chOff x="5572132" y="2413878"/>
              <a:chExt cx="642942" cy="461665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5572132" y="2413878"/>
                <a:ext cx="642942" cy="461665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Р</a:t>
                </a:r>
                <a:endParaRPr lang="ru-RU" sz="24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Line 18"/>
              <p:cNvSpPr>
                <a:spLocks noChangeShapeType="1"/>
              </p:cNvSpPr>
              <p:nvPr/>
            </p:nvSpPr>
            <p:spPr bwMode="auto">
              <a:xfrm flipV="1">
                <a:off x="5685029" y="2473838"/>
                <a:ext cx="292776" cy="71438"/>
              </a:xfrm>
              <a:prstGeom prst="line">
                <a:avLst/>
              </a:prstGeom>
              <a:noFill/>
              <a:ln w="28575">
                <a:solidFill>
                  <a:srgbClr val="365D21"/>
                </a:solidFill>
                <a:round/>
                <a:headEnd/>
                <a:tailEnd type="triangle" w="med" len="med"/>
              </a:ln>
              <a:scene3d>
                <a:camera prst="orthographicFront">
                  <a:rot lat="0" lon="0" rev="20699999"/>
                </a:camera>
                <a:lightRig rig="threePt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59" name="Группа 58"/>
          <p:cNvGrpSpPr/>
          <p:nvPr/>
        </p:nvGrpSpPr>
        <p:grpSpPr>
          <a:xfrm>
            <a:off x="8316756" y="150818"/>
            <a:ext cx="737304" cy="461665"/>
            <a:chOff x="8316756" y="150818"/>
            <a:chExt cx="737304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8339680" y="150818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400" b="1" baseline="-25000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Line 18"/>
            <p:cNvSpPr>
              <a:spLocks noChangeShapeType="1"/>
            </p:cNvSpPr>
            <p:nvPr/>
          </p:nvSpPr>
          <p:spPr bwMode="auto">
            <a:xfrm>
              <a:off x="8316756" y="225768"/>
              <a:ext cx="457489" cy="0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7847612" y="1319352"/>
            <a:ext cx="645512" cy="461665"/>
            <a:chOff x="7847612" y="1319352"/>
            <a:chExt cx="645512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7850182" y="1319352"/>
              <a:ext cx="642942" cy="46166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365D21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400" b="1" dirty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Line 18"/>
            <p:cNvSpPr>
              <a:spLocks noChangeShapeType="1"/>
            </p:cNvSpPr>
            <p:nvPr/>
          </p:nvSpPr>
          <p:spPr bwMode="auto">
            <a:xfrm>
              <a:off x="7847612" y="1405780"/>
              <a:ext cx="457489" cy="0"/>
            </a:xfrm>
            <a:prstGeom prst="line">
              <a:avLst/>
            </a:prstGeom>
            <a:noFill/>
            <a:ln w="28575">
              <a:solidFill>
                <a:srgbClr val="365D21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5" name="Прямоугольный треугольник 64"/>
          <p:cNvSpPr/>
          <p:nvPr/>
        </p:nvSpPr>
        <p:spPr>
          <a:xfrm rot="16200000">
            <a:off x="5202074" y="1870232"/>
            <a:ext cx="357190" cy="33145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ый треугольник 65"/>
          <p:cNvSpPr/>
          <p:nvPr/>
        </p:nvSpPr>
        <p:spPr>
          <a:xfrm rot="5400000">
            <a:off x="6217196" y="2155984"/>
            <a:ext cx="428628" cy="40289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Line 4"/>
          <p:cNvSpPr>
            <a:spLocks noChangeShapeType="1"/>
          </p:cNvSpPr>
          <p:nvPr/>
        </p:nvSpPr>
        <p:spPr bwMode="auto">
          <a:xfrm flipV="1">
            <a:off x="8113920" y="168973"/>
            <a:ext cx="0" cy="947543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/>
            <a:tailEnd type="triangle" w="med" len="med"/>
          </a:ln>
          <a:scene3d>
            <a:camera prst="orthographicFront">
              <a:rot lat="0" lon="0" rev="189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9" name="Группа 68"/>
          <p:cNvGrpSpPr/>
          <p:nvPr/>
        </p:nvGrpSpPr>
        <p:grpSpPr>
          <a:xfrm>
            <a:off x="6643702" y="350142"/>
            <a:ext cx="714380" cy="461665"/>
            <a:chOff x="6643702" y="350142"/>
            <a:chExt cx="714380" cy="461665"/>
          </a:xfrm>
        </p:grpSpPr>
        <p:sp>
          <p:nvSpPr>
            <p:cNvPr id="55" name="Line 18"/>
            <p:cNvSpPr>
              <a:spLocks noChangeShapeType="1"/>
            </p:cNvSpPr>
            <p:nvPr/>
          </p:nvSpPr>
          <p:spPr bwMode="auto">
            <a:xfrm>
              <a:off x="6715140" y="428604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43702" y="35014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70254" y="5605632"/>
            <a:ext cx="4064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треугольника сил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3174" y="6072206"/>
            <a:ext cx="378621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0,87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=115Н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285984" y="4915927"/>
            <a:ext cx="3714776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0,58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=58Н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 flipH="1" flipV="1">
            <a:off x="4857752" y="2571744"/>
            <a:ext cx="750653" cy="45719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Line 4"/>
          <p:cNvSpPr>
            <a:spLocks noChangeShapeType="1"/>
          </p:cNvSpPr>
          <p:nvPr/>
        </p:nvSpPr>
        <p:spPr bwMode="auto">
          <a:xfrm flipH="1" flipV="1">
            <a:off x="5286379" y="1643050"/>
            <a:ext cx="45719" cy="1071570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/>
            <a:tailEnd type="triangle" w="med" len="med"/>
          </a:ln>
          <a:scene3d>
            <a:camera prst="orthographicFront">
              <a:rot lat="0" lon="0" rev="189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2" name="Группа 61"/>
          <p:cNvGrpSpPr/>
          <p:nvPr/>
        </p:nvGrpSpPr>
        <p:grpSpPr>
          <a:xfrm>
            <a:off x="4346208" y="2301924"/>
            <a:ext cx="714380" cy="461665"/>
            <a:chOff x="4346208" y="2301924"/>
            <a:chExt cx="714380" cy="461665"/>
          </a:xfrm>
        </p:grpSpPr>
        <p:sp>
          <p:nvSpPr>
            <p:cNvPr id="50" name="TextBox 49"/>
            <p:cNvSpPr txBox="1"/>
            <p:nvPr/>
          </p:nvSpPr>
          <p:spPr>
            <a:xfrm>
              <a:off x="4346208" y="2301924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Line 18"/>
            <p:cNvSpPr>
              <a:spLocks noChangeShapeType="1"/>
            </p:cNvSpPr>
            <p:nvPr/>
          </p:nvSpPr>
          <p:spPr bwMode="auto">
            <a:xfrm>
              <a:off x="4357686" y="2357430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8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31" grpId="0" animBg="1"/>
      <p:bldP spid="23" grpId="0" animBg="1"/>
      <p:bldP spid="25" grpId="0" animBg="1"/>
      <p:bldP spid="46" grpId="0" animBg="1"/>
      <p:bldP spid="65" grpId="0" animBg="1"/>
      <p:bldP spid="65" grpId="1" animBg="1"/>
      <p:bldP spid="65" grpId="2" animBg="1"/>
      <p:bldP spid="66" grpId="0" animBg="1"/>
      <p:bldP spid="20" grpId="0" animBg="1"/>
      <p:bldP spid="68" grpId="0" animBg="1"/>
      <p:bldP spid="8" grpId="0" animBg="1"/>
      <p:bldP spid="7" grpId="0" animBg="1"/>
      <p:bldP spid="1028" grpId="0" animBg="1"/>
      <p:bldP spid="1028" grpId="1" animBg="1"/>
      <p:bldP spid="48" grpId="0" animBg="1"/>
      <p:bldP spid="4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28670"/>
            <a:ext cx="3500430" cy="254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857488" y="0"/>
            <a:ext cx="6500826" cy="20621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кронштейну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АВС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подвешен груз массой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0,7кг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Угол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α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30°.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Определить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силы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упругости  в стержнях ВС и АС.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2000240"/>
            <a:ext cx="1666162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1.Что?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2000240"/>
            <a:ext cx="3942682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Узел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=0,000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2571744"/>
            <a:ext cx="2653932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Покоится!</a:t>
            </a:r>
            <a:endParaRPr lang="ru-RU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0"/>
          <p:cNvGrpSpPr>
            <a:grpSpLocks/>
          </p:cNvGrpSpPr>
          <p:nvPr/>
        </p:nvGrpSpPr>
        <p:grpSpPr bwMode="auto">
          <a:xfrm>
            <a:off x="1571604" y="1857364"/>
            <a:ext cx="642942" cy="584775"/>
            <a:chOff x="3357554" y="2143114"/>
            <a:chExt cx="714380" cy="584397"/>
          </a:xfrm>
        </p:grpSpPr>
        <p:sp>
          <p:nvSpPr>
            <p:cNvPr id="9" name="TextBox 21"/>
            <p:cNvSpPr txBox="1">
              <a:spLocks noChangeArrowheads="1"/>
            </p:cNvSpPr>
            <p:nvPr/>
          </p:nvSpPr>
          <p:spPr bwMode="auto">
            <a:xfrm>
              <a:off x="3357554" y="2143114"/>
              <a:ext cx="714380" cy="58439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3357554" y="2214508"/>
              <a:ext cx="428628" cy="1586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Line 12"/>
          <p:cNvSpPr>
            <a:spLocks noChangeShapeType="1"/>
          </p:cNvSpPr>
          <p:nvPr/>
        </p:nvSpPr>
        <p:spPr bwMode="auto">
          <a:xfrm rot="21240000" flipH="1">
            <a:off x="1978218" y="1373812"/>
            <a:ext cx="72000" cy="828000"/>
          </a:xfrm>
          <a:prstGeom prst="line">
            <a:avLst/>
          </a:prstGeom>
          <a:noFill/>
          <a:ln w="60325">
            <a:solidFill>
              <a:srgbClr val="006600"/>
            </a:solidFill>
            <a:round/>
            <a:headEnd type="none" w="sm" len="sm"/>
            <a:tailEnd type="triangle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rot="21420000" flipH="1" flipV="1">
            <a:off x="1228711" y="1340871"/>
            <a:ext cx="799413" cy="45719"/>
          </a:xfrm>
          <a:prstGeom prst="line">
            <a:avLst/>
          </a:prstGeom>
          <a:noFill/>
          <a:ln w="60325">
            <a:solidFill>
              <a:srgbClr val="C00000"/>
            </a:solidFill>
            <a:round/>
            <a:headEnd type="none" w="lg" len="lg"/>
            <a:tailEnd type="stealth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Группа 23"/>
          <p:cNvGrpSpPr>
            <a:grpSpLocks/>
          </p:cNvGrpSpPr>
          <p:nvPr/>
        </p:nvGrpSpPr>
        <p:grpSpPr bwMode="auto">
          <a:xfrm>
            <a:off x="799434" y="785794"/>
            <a:ext cx="785813" cy="523220"/>
            <a:chOff x="2000232" y="2500306"/>
            <a:chExt cx="571504" cy="522884"/>
          </a:xfrm>
        </p:grpSpPr>
        <p:cxnSp>
          <p:nvCxnSpPr>
            <p:cNvPr id="13" name="Прямая со стрелкой 12"/>
            <p:cNvCxnSpPr/>
            <p:nvPr/>
          </p:nvCxnSpPr>
          <p:spPr>
            <a:xfrm>
              <a:off x="2000232" y="2570111"/>
              <a:ext cx="288002" cy="158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25"/>
            <p:cNvSpPr txBox="1">
              <a:spLocks noChangeArrowheads="1"/>
            </p:cNvSpPr>
            <p:nvPr/>
          </p:nvSpPr>
          <p:spPr bwMode="auto">
            <a:xfrm>
              <a:off x="2000232" y="2500306"/>
              <a:ext cx="571504" cy="522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5" name="Прямая со стрелкой 14"/>
          <p:cNvCxnSpPr/>
          <p:nvPr/>
        </p:nvCxnSpPr>
        <p:spPr>
          <a:xfrm rot="5400000" flipH="1" flipV="1">
            <a:off x="664559" y="2050029"/>
            <a:ext cx="796496" cy="696918"/>
          </a:xfrm>
          <a:prstGeom prst="straightConnector1">
            <a:avLst/>
          </a:prstGeom>
          <a:ln w="635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20"/>
          <p:cNvGrpSpPr>
            <a:grpSpLocks/>
          </p:cNvGrpSpPr>
          <p:nvPr/>
        </p:nvGrpSpPr>
        <p:grpSpPr bwMode="auto">
          <a:xfrm>
            <a:off x="2000232" y="357166"/>
            <a:ext cx="714375" cy="523220"/>
            <a:chOff x="3357554" y="2143116"/>
            <a:chExt cx="714380" cy="522882"/>
          </a:xfrm>
        </p:grpSpPr>
        <p:sp>
          <p:nvSpPr>
            <p:cNvPr id="17" name="TextBox 21"/>
            <p:cNvSpPr txBox="1">
              <a:spLocks noChangeArrowheads="1"/>
            </p:cNvSpPr>
            <p:nvPr/>
          </p:nvSpPr>
          <p:spPr bwMode="auto">
            <a:xfrm>
              <a:off x="3357554" y="2143116"/>
              <a:ext cx="714380" cy="522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>
              <a:off x="3357554" y="2214508"/>
              <a:ext cx="428628" cy="1586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23"/>
          <p:cNvGrpSpPr>
            <a:grpSpLocks/>
          </p:cNvGrpSpPr>
          <p:nvPr/>
        </p:nvGrpSpPr>
        <p:grpSpPr bwMode="auto">
          <a:xfrm>
            <a:off x="1667139" y="3249322"/>
            <a:ext cx="785819" cy="523220"/>
            <a:chOff x="2000232" y="2500306"/>
            <a:chExt cx="571504" cy="522884"/>
          </a:xfrm>
        </p:grpSpPr>
        <p:cxnSp>
          <p:nvCxnSpPr>
            <p:cNvPr id="22" name="Прямая со стрелкой 21"/>
            <p:cNvCxnSpPr/>
            <p:nvPr/>
          </p:nvCxnSpPr>
          <p:spPr>
            <a:xfrm>
              <a:off x="2000232" y="2570111"/>
              <a:ext cx="288002" cy="158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5"/>
            <p:cNvSpPr txBox="1">
              <a:spLocks noChangeArrowheads="1"/>
            </p:cNvSpPr>
            <p:nvPr/>
          </p:nvSpPr>
          <p:spPr bwMode="auto">
            <a:xfrm>
              <a:off x="2000232" y="2500306"/>
              <a:ext cx="571504" cy="522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2143108" y="3149742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endParaRPr lang="ru-RU" sz="4000" dirty="0"/>
          </a:p>
        </p:txBody>
      </p:sp>
      <p:grpSp>
        <p:nvGrpSpPr>
          <p:cNvPr id="16" name="Группа 20"/>
          <p:cNvGrpSpPr>
            <a:grpSpLocks/>
          </p:cNvGrpSpPr>
          <p:nvPr/>
        </p:nvGrpSpPr>
        <p:grpSpPr bwMode="auto">
          <a:xfrm>
            <a:off x="2428860" y="3259205"/>
            <a:ext cx="642942" cy="584775"/>
            <a:chOff x="3357554" y="2143114"/>
            <a:chExt cx="714380" cy="584397"/>
          </a:xfrm>
        </p:grpSpPr>
        <p:sp>
          <p:nvSpPr>
            <p:cNvPr id="26" name="TextBox 21"/>
            <p:cNvSpPr txBox="1">
              <a:spLocks noChangeArrowheads="1"/>
            </p:cNvSpPr>
            <p:nvPr/>
          </p:nvSpPr>
          <p:spPr bwMode="auto">
            <a:xfrm>
              <a:off x="3357554" y="2143114"/>
              <a:ext cx="714380" cy="584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3357554" y="2214508"/>
              <a:ext cx="428628" cy="1586"/>
            </a:xfrm>
            <a:prstGeom prst="straightConnector1">
              <a:avLst/>
            </a:prstGeom>
            <a:ln w="254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20"/>
          <p:cNvGrpSpPr>
            <a:grpSpLocks/>
          </p:cNvGrpSpPr>
          <p:nvPr/>
        </p:nvGrpSpPr>
        <p:grpSpPr bwMode="auto">
          <a:xfrm>
            <a:off x="3143240" y="3235674"/>
            <a:ext cx="714375" cy="523220"/>
            <a:chOff x="3357554" y="2143116"/>
            <a:chExt cx="714380" cy="522882"/>
          </a:xfrm>
        </p:grpSpPr>
        <p:sp>
          <p:nvSpPr>
            <p:cNvPr id="29" name="TextBox 21"/>
            <p:cNvSpPr txBox="1">
              <a:spLocks noChangeArrowheads="1"/>
            </p:cNvSpPr>
            <p:nvPr/>
          </p:nvSpPr>
          <p:spPr bwMode="auto">
            <a:xfrm>
              <a:off x="3357554" y="2143116"/>
              <a:ext cx="714380" cy="522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>
              <a:off x="3357554" y="2214508"/>
              <a:ext cx="428628" cy="1586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Прямоугольник 31"/>
          <p:cNvSpPr/>
          <p:nvPr/>
        </p:nvSpPr>
        <p:spPr>
          <a:xfrm>
            <a:off x="3571868" y="3214686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endParaRPr lang="ru-RU" sz="40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973200" y="3173742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endParaRPr lang="ru-RU" sz="40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786050" y="3143248"/>
            <a:ext cx="476412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endParaRPr lang="ru-RU" sz="4000" dirty="0"/>
          </a:p>
        </p:txBody>
      </p:sp>
      <p:sp>
        <p:nvSpPr>
          <p:cNvPr id="36" name="Line 12"/>
          <p:cNvSpPr>
            <a:spLocks noChangeShapeType="1"/>
          </p:cNvSpPr>
          <p:nvPr/>
        </p:nvSpPr>
        <p:spPr bwMode="auto">
          <a:xfrm rot="21240000" flipH="1">
            <a:off x="2686252" y="3716248"/>
            <a:ext cx="72000" cy="828000"/>
          </a:xfrm>
          <a:prstGeom prst="line">
            <a:avLst/>
          </a:prstGeom>
          <a:noFill/>
          <a:ln w="60325">
            <a:solidFill>
              <a:srgbClr val="006600"/>
            </a:solidFill>
            <a:round/>
            <a:headEnd type="none" w="sm" len="sm"/>
            <a:tailEnd type="triangle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Line 12"/>
          <p:cNvSpPr>
            <a:spLocks noChangeShapeType="1"/>
          </p:cNvSpPr>
          <p:nvPr/>
        </p:nvSpPr>
        <p:spPr bwMode="auto">
          <a:xfrm rot="21420000" flipH="1" flipV="1">
            <a:off x="1929443" y="4521458"/>
            <a:ext cx="799413" cy="45719"/>
          </a:xfrm>
          <a:prstGeom prst="line">
            <a:avLst/>
          </a:prstGeom>
          <a:noFill/>
          <a:ln w="60325">
            <a:solidFill>
              <a:srgbClr val="C00000"/>
            </a:solidFill>
            <a:round/>
            <a:headEnd type="none" w="lg" len="lg"/>
            <a:tailEnd type="stealth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Дуга 38"/>
          <p:cNvSpPr/>
          <p:nvPr/>
        </p:nvSpPr>
        <p:spPr>
          <a:xfrm rot="8290722">
            <a:off x="2402892" y="3721702"/>
            <a:ext cx="357190" cy="428628"/>
          </a:xfrm>
          <a:prstGeom prst="arc">
            <a:avLst>
              <a:gd name="adj1" fmla="val 16200000"/>
              <a:gd name="adj2" fmla="val 216163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21"/>
          <p:cNvSpPr txBox="1">
            <a:spLocks noChangeArrowheads="1"/>
          </p:cNvSpPr>
          <p:nvPr/>
        </p:nvSpPr>
        <p:spPr bwMode="auto">
          <a:xfrm>
            <a:off x="2786050" y="3786190"/>
            <a:ext cx="15716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Р=7Н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21"/>
          <p:cNvSpPr txBox="1">
            <a:spLocks noChangeArrowheads="1"/>
          </p:cNvSpPr>
          <p:nvPr/>
        </p:nvSpPr>
        <p:spPr bwMode="auto">
          <a:xfrm>
            <a:off x="714348" y="3772919"/>
            <a:ext cx="17859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=8,08Н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21"/>
          <p:cNvSpPr txBox="1">
            <a:spLocks noChangeArrowheads="1"/>
          </p:cNvSpPr>
          <p:nvPr/>
        </p:nvSpPr>
        <p:spPr bwMode="auto">
          <a:xfrm>
            <a:off x="1857356" y="4572008"/>
            <a:ext cx="20717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4,04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rot="5400000" flipH="1" flipV="1">
            <a:off x="1950444" y="3764542"/>
            <a:ext cx="796496" cy="696918"/>
          </a:xfrm>
          <a:prstGeom prst="straightConnector1">
            <a:avLst/>
          </a:prstGeom>
          <a:ln w="635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 bwMode="auto">
          <a:xfrm>
            <a:off x="2471723" y="3355975"/>
            <a:ext cx="385765" cy="1587"/>
          </a:xfrm>
          <a:prstGeom prst="straightConnector1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0417 L 0.14444 -0.21276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0" y="-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1" grpId="0" animBg="1"/>
      <p:bldP spid="24" grpId="0"/>
      <p:bldP spid="32" grpId="0"/>
      <p:bldP spid="33" grpId="0"/>
      <p:bldP spid="35" grpId="0"/>
      <p:bldP spid="36" grpId="0" animBg="1"/>
      <p:bldP spid="37" grpId="0" animBg="1"/>
      <p:bldP spid="39" grpId="0" animBg="1"/>
      <p:bldP spid="41" grpId="0"/>
      <p:bldP spid="43" grpId="0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37012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2"/>
          <p:cNvGrpSpPr/>
          <p:nvPr/>
        </p:nvGrpSpPr>
        <p:grpSpPr>
          <a:xfrm>
            <a:off x="3286116" y="2428868"/>
            <a:ext cx="785818" cy="1134588"/>
            <a:chOff x="5572132" y="1785925"/>
            <a:chExt cx="785818" cy="1134588"/>
          </a:xfrm>
        </p:grpSpPr>
        <p:sp>
          <p:nvSpPr>
            <p:cNvPr id="4" name="Line 7"/>
            <p:cNvSpPr>
              <a:spLocks noChangeShapeType="1"/>
            </p:cNvSpPr>
            <p:nvPr/>
          </p:nvSpPr>
          <p:spPr bwMode="auto">
            <a:xfrm rot="120000" flipH="1">
              <a:off x="5572132" y="1785925"/>
              <a:ext cx="48482" cy="1008000"/>
            </a:xfrm>
            <a:prstGeom prst="line">
              <a:avLst/>
            </a:prstGeom>
            <a:noFill/>
            <a:ln w="63500">
              <a:solidFill>
                <a:srgbClr val="006600"/>
              </a:solidFill>
              <a:round/>
              <a:headEnd/>
              <a:tailEnd type="triangle" w="med" len="med"/>
            </a:ln>
            <a:scene3d>
              <a:camera prst="orthographicFront">
                <a:rot lat="0" lon="0" rev="30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" name="Группа 63"/>
            <p:cNvGrpSpPr/>
            <p:nvPr/>
          </p:nvGrpSpPr>
          <p:grpSpPr>
            <a:xfrm>
              <a:off x="5715008" y="2458848"/>
              <a:ext cx="642942" cy="461665"/>
              <a:chOff x="5715008" y="2458848"/>
              <a:chExt cx="642942" cy="461665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5715008" y="2458848"/>
                <a:ext cx="642942" cy="461665"/>
              </a:xfrm>
              <a:prstGeom prst="rect">
                <a:avLst/>
              </a:prstGeom>
              <a:solidFill>
                <a:srgbClr val="F9E3A5"/>
              </a:solidFill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Р</a:t>
                </a:r>
                <a:endParaRPr lang="ru-RU" sz="24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Line 18"/>
              <p:cNvSpPr>
                <a:spLocks noChangeShapeType="1"/>
              </p:cNvSpPr>
              <p:nvPr/>
            </p:nvSpPr>
            <p:spPr bwMode="auto">
              <a:xfrm flipV="1">
                <a:off x="5786446" y="2500305"/>
                <a:ext cx="292776" cy="71438"/>
              </a:xfrm>
              <a:prstGeom prst="line">
                <a:avLst/>
              </a:prstGeom>
              <a:noFill/>
              <a:ln w="28575">
                <a:solidFill>
                  <a:srgbClr val="365D21"/>
                </a:solidFill>
                <a:round/>
                <a:headEnd/>
                <a:tailEnd type="triangle" w="med" len="med"/>
              </a:ln>
              <a:scene3d>
                <a:camera prst="orthographicFront">
                  <a:rot lat="0" lon="0" rev="20699999"/>
                </a:camera>
                <a:lightRig rig="threePt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8" name="Line 4"/>
          <p:cNvSpPr>
            <a:spLocks noChangeShapeType="1"/>
          </p:cNvSpPr>
          <p:nvPr/>
        </p:nvSpPr>
        <p:spPr bwMode="auto">
          <a:xfrm rot="180000" flipH="1" flipV="1">
            <a:off x="3229492" y="2349034"/>
            <a:ext cx="1260000" cy="45719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 type="triangle"/>
            <a:tailEnd type="non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 rot="60000" flipH="1" flipV="1">
            <a:off x="2584299" y="1214712"/>
            <a:ext cx="45719" cy="1440000"/>
          </a:xfrm>
          <a:prstGeom prst="line">
            <a:avLst/>
          </a:prstGeom>
          <a:noFill/>
          <a:ln w="76200">
            <a:solidFill>
              <a:srgbClr val="0014AC"/>
            </a:solidFill>
            <a:round/>
            <a:headEnd/>
            <a:tailEnd type="triangle" w="med" len="med"/>
          </a:ln>
          <a:scene3d>
            <a:camera prst="orthographicFront">
              <a:rot lat="0" lon="0" rev="30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1857356" y="824195"/>
            <a:ext cx="714380" cy="461665"/>
            <a:chOff x="5120548" y="1368776"/>
            <a:chExt cx="714380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5120548" y="136877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400" b="1" baseline="-25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24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>
              <a:off x="5132026" y="1455204"/>
              <a:ext cx="457489" cy="0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8" name="Прямоугольный треугольник 17"/>
          <p:cNvSpPr/>
          <p:nvPr/>
        </p:nvSpPr>
        <p:spPr>
          <a:xfrm rot="5400000" flipH="1">
            <a:off x="2753035" y="1917797"/>
            <a:ext cx="357190" cy="42862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4000496" y="1714488"/>
            <a:ext cx="714380" cy="461665"/>
            <a:chOff x="4346208" y="2301924"/>
            <a:chExt cx="714380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4346208" y="2301924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4357686" y="2357430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5" name="Содержимое 36"/>
          <p:cNvSpPr txBox="1">
            <a:spLocks/>
          </p:cNvSpPr>
          <p:nvPr/>
        </p:nvSpPr>
        <p:spPr>
          <a:xfrm>
            <a:off x="3357554" y="0"/>
            <a:ext cx="5786446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Гвоздик в т.С покоится,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т.к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14876" y="1928802"/>
            <a:ext cx="171451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2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4286248" y="785794"/>
            <a:ext cx="4572032" cy="584775"/>
            <a:chOff x="571472" y="3500438"/>
            <a:chExt cx="7858180" cy="584775"/>
          </a:xfrm>
        </p:grpSpPr>
        <p:sp>
          <p:nvSpPr>
            <p:cNvPr id="28" name="TextBox 27"/>
            <p:cNvSpPr txBox="1"/>
            <p:nvPr/>
          </p:nvSpPr>
          <p:spPr>
            <a:xfrm>
              <a:off x="571472" y="3500438"/>
              <a:ext cx="7858180" cy="5847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14350" lvl="0" indent="-514350"/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3200" b="1" baseline="-25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ru-RU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= 0</a:t>
              </a:r>
              <a:r>
                <a:rPr lang="ru-RU" sz="32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(1з-н Н)             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         </a:t>
              </a:r>
              <a:endParaRPr lang="ru-RU" sz="3200" dirty="0"/>
            </a:p>
          </p:txBody>
        </p:sp>
        <p:sp>
          <p:nvSpPr>
            <p:cNvPr id="29" name="Line 18"/>
            <p:cNvSpPr>
              <a:spLocks noChangeShapeType="1"/>
            </p:cNvSpPr>
            <p:nvPr/>
          </p:nvSpPr>
          <p:spPr bwMode="auto">
            <a:xfrm>
              <a:off x="4009426" y="3598344"/>
              <a:ext cx="457488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>
              <a:off x="1553744" y="3598344"/>
              <a:ext cx="4574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Line 18"/>
            <p:cNvSpPr>
              <a:spLocks noChangeShapeType="1"/>
            </p:cNvSpPr>
            <p:nvPr/>
          </p:nvSpPr>
          <p:spPr bwMode="auto">
            <a:xfrm>
              <a:off x="2781585" y="3598344"/>
              <a:ext cx="457488" cy="0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643438" y="2643182"/>
            <a:ext cx="135732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71538" y="4643446"/>
            <a:ext cx="378621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35" name="Овал 34"/>
          <p:cNvSpPr/>
          <p:nvPr/>
        </p:nvSpPr>
        <p:spPr>
          <a:xfrm>
            <a:off x="3155597" y="2248921"/>
            <a:ext cx="214314" cy="1428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cxnSp>
        <p:nvCxnSpPr>
          <p:cNvPr id="37" name="Прямая со стрелкой 36"/>
          <p:cNvCxnSpPr/>
          <p:nvPr/>
        </p:nvCxnSpPr>
        <p:spPr>
          <a:xfrm rot="16320000" flipV="1">
            <a:off x="1733108" y="1881619"/>
            <a:ext cx="864000" cy="36000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 rot="161262">
            <a:off x="2268741" y="2384125"/>
            <a:ext cx="64633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4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 rot="161262">
            <a:off x="1271994" y="1657950"/>
            <a:ext cx="64633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baseline="-2500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400" b="1" baseline="-2500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29356" y="1928802"/>
            <a:ext cx="271464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3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72264" y="2571744"/>
            <a:ext cx="235745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15140" y="3357562"/>
            <a:ext cx="216518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=·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72264" y="4071942"/>
            <a:ext cx="223662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72066" y="4786322"/>
            <a:ext cx="3714776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0,58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172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grpSp>
        <p:nvGrpSpPr>
          <p:cNvPr id="45" name="Группа 131"/>
          <p:cNvGrpSpPr/>
          <p:nvPr/>
        </p:nvGrpSpPr>
        <p:grpSpPr>
          <a:xfrm flipH="1">
            <a:off x="714348" y="2894567"/>
            <a:ext cx="1882107" cy="1463127"/>
            <a:chOff x="4704477" y="1108617"/>
            <a:chExt cx="724781" cy="1463127"/>
          </a:xfrm>
        </p:grpSpPr>
        <p:grpSp>
          <p:nvGrpSpPr>
            <p:cNvPr id="46" name="Группа 68"/>
            <p:cNvGrpSpPr/>
            <p:nvPr/>
          </p:nvGrpSpPr>
          <p:grpSpPr>
            <a:xfrm rot="10800000">
              <a:off x="4740452" y="1285860"/>
              <a:ext cx="546026" cy="1285884"/>
              <a:chOff x="671325" y="1571634"/>
              <a:chExt cx="983713" cy="3060000"/>
            </a:xfrm>
          </p:grpSpPr>
          <p:cxnSp>
            <p:nvCxnSpPr>
              <p:cNvPr id="49" name="Прямая соединительная линия 48"/>
              <p:cNvCxnSpPr/>
              <p:nvPr/>
            </p:nvCxnSpPr>
            <p:spPr>
              <a:xfrm rot="5400000" flipH="1" flipV="1">
                <a:off x="-857880" y="3100839"/>
                <a:ext cx="3060000" cy="1589"/>
              </a:xfrm>
              <a:prstGeom prst="line">
                <a:avLst/>
              </a:prstGeom>
              <a:ln w="38100">
                <a:solidFill>
                  <a:srgbClr val="006600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>
              <a:xfrm>
                <a:off x="682438" y="2591636"/>
                <a:ext cx="972600" cy="1587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/>
            <p:cNvSpPr txBox="1"/>
            <p:nvPr/>
          </p:nvSpPr>
          <p:spPr>
            <a:xfrm>
              <a:off x="4704477" y="1714488"/>
              <a:ext cx="153527" cy="369332"/>
            </a:xfrm>
            <a:prstGeom prst="rect">
              <a:avLst/>
            </a:prstGeom>
            <a:solidFill>
              <a:srgbClr val="F9E3A5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x </a:t>
              </a:r>
              <a:endPara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282190" y="1108617"/>
              <a:ext cx="147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y </a:t>
              </a:r>
              <a:endParaRPr lang="ru-RU" sz="1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7786710" y="4763168"/>
            <a:ext cx="785818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172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398512" y="4740602"/>
            <a:ext cx="785818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200 </a:t>
            </a:r>
            <a:endParaRPr lang="ru-RU" sz="2800" dirty="0">
              <a:solidFill>
                <a:srgbClr val="220FB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5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-0.49687 -0.45324 " pathEditMode="relative" rAng="0" ptsTypes="AA">
                                      <p:cBhvr>
                                        <p:cTn id="1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0" y="-22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11145 -0.57593 " pathEditMode="relative" rAng="0" ptsTypes="AA">
                                      <p:cBhvr>
                                        <p:cTn id="1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-28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4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8" grpId="0" animBg="1"/>
      <p:bldP spid="25" grpId="0" animBg="1"/>
      <p:bldP spid="26" grpId="0" animBg="1"/>
      <p:bldP spid="32" grpId="0" animBg="1"/>
      <p:bldP spid="33" grpId="0" animBg="1"/>
      <p:bldP spid="35" grpId="0" animBg="1"/>
      <p:bldP spid="38" grpId="0"/>
      <p:bldP spid="39" grpId="0"/>
      <p:bldP spid="40" grpId="0" animBg="1"/>
      <p:bldP spid="41" grpId="0" animBg="1"/>
      <p:bldP spid="41" grpId="1" animBg="1"/>
      <p:bldP spid="42" grpId="0" animBg="1"/>
      <p:bldP spid="43" grpId="0" animBg="1"/>
      <p:bldP spid="44" grpId="0" animBg="1"/>
      <p:bldP spid="51" grpId="0" animBg="1"/>
      <p:bldP spid="51" grpId="1" animBg="1"/>
      <p:bldP spid="53" grpId="0" animBg="1"/>
      <p:bldP spid="5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37012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2"/>
          <p:cNvGrpSpPr/>
          <p:nvPr/>
        </p:nvGrpSpPr>
        <p:grpSpPr>
          <a:xfrm>
            <a:off x="3276522" y="2365851"/>
            <a:ext cx="642942" cy="1089617"/>
            <a:chOff x="5572132" y="1785926"/>
            <a:chExt cx="642942" cy="1089617"/>
          </a:xfrm>
        </p:grpSpPr>
        <p:sp>
          <p:nvSpPr>
            <p:cNvPr id="4" name="Line 7"/>
            <p:cNvSpPr>
              <a:spLocks noChangeShapeType="1"/>
            </p:cNvSpPr>
            <p:nvPr/>
          </p:nvSpPr>
          <p:spPr bwMode="auto">
            <a:xfrm flipH="1">
              <a:off x="5572132" y="1785926"/>
              <a:ext cx="48482" cy="801749"/>
            </a:xfrm>
            <a:prstGeom prst="line">
              <a:avLst/>
            </a:prstGeom>
            <a:noFill/>
            <a:ln w="63500">
              <a:solidFill>
                <a:srgbClr val="006600"/>
              </a:solidFill>
              <a:round/>
              <a:headEnd/>
              <a:tailEnd type="triangle" w="med" len="med"/>
            </a:ln>
            <a:scene3d>
              <a:camera prst="orthographicFront">
                <a:rot lat="0" lon="0" rev="30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" name="Группа 63"/>
            <p:cNvGrpSpPr/>
            <p:nvPr/>
          </p:nvGrpSpPr>
          <p:grpSpPr>
            <a:xfrm>
              <a:off x="5572132" y="2413878"/>
              <a:ext cx="642942" cy="461665"/>
              <a:chOff x="5572132" y="2413878"/>
              <a:chExt cx="642942" cy="461665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5572132" y="2413878"/>
                <a:ext cx="642942" cy="461665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Р</a:t>
                </a:r>
                <a:endParaRPr lang="ru-RU" sz="24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Line 18"/>
              <p:cNvSpPr>
                <a:spLocks noChangeShapeType="1"/>
              </p:cNvSpPr>
              <p:nvPr/>
            </p:nvSpPr>
            <p:spPr bwMode="auto">
              <a:xfrm flipV="1">
                <a:off x="5685029" y="2473838"/>
                <a:ext cx="292776" cy="71438"/>
              </a:xfrm>
              <a:prstGeom prst="line">
                <a:avLst/>
              </a:prstGeom>
              <a:noFill/>
              <a:ln w="28575">
                <a:solidFill>
                  <a:srgbClr val="365D21"/>
                </a:solidFill>
                <a:round/>
                <a:headEnd/>
                <a:tailEnd type="triangle" w="med" len="med"/>
              </a:ln>
              <a:scene3d>
                <a:camera prst="orthographicFront">
                  <a:rot lat="0" lon="0" rev="20699999"/>
                </a:camera>
                <a:lightRig rig="threePt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8" name="Line 4"/>
          <p:cNvSpPr>
            <a:spLocks noChangeShapeType="1"/>
          </p:cNvSpPr>
          <p:nvPr/>
        </p:nvSpPr>
        <p:spPr bwMode="auto">
          <a:xfrm flipH="1" flipV="1">
            <a:off x="3229668" y="2342440"/>
            <a:ext cx="750653" cy="45719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 type="triangle"/>
            <a:tailEnd type="non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 rot="60000" flipH="1" flipV="1">
            <a:off x="2801982" y="1492208"/>
            <a:ext cx="45719" cy="1071570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/>
            <a:tailEnd type="triangle" w="med" len="med"/>
          </a:ln>
          <a:scene3d>
            <a:camera prst="orthographicFront">
              <a:rot lat="0" lon="0" rev="30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5120548" y="1368776"/>
            <a:ext cx="714380" cy="461665"/>
            <a:chOff x="5120548" y="1368776"/>
            <a:chExt cx="714380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5120548" y="136877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400" b="1" baseline="-25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24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>
              <a:off x="5132026" y="1455204"/>
              <a:ext cx="457489" cy="0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429256" y="1798283"/>
            <a:ext cx="642942" cy="1247483"/>
            <a:chOff x="5429256" y="1798283"/>
            <a:chExt cx="642942" cy="1247483"/>
          </a:xfrm>
        </p:grpSpPr>
        <p:sp>
          <p:nvSpPr>
            <p:cNvPr id="14" name="Line 7"/>
            <p:cNvSpPr>
              <a:spLocks noChangeShapeType="1"/>
            </p:cNvSpPr>
            <p:nvPr/>
          </p:nvSpPr>
          <p:spPr bwMode="auto">
            <a:xfrm flipH="1">
              <a:off x="5497990" y="1798283"/>
              <a:ext cx="48482" cy="801749"/>
            </a:xfrm>
            <a:prstGeom prst="line">
              <a:avLst/>
            </a:prstGeom>
            <a:noFill/>
            <a:ln w="63500">
              <a:solidFill>
                <a:srgbClr val="006600"/>
              </a:solidFill>
              <a:round/>
              <a:headEnd/>
              <a:tailEnd type="triangle" w="med" len="med"/>
            </a:ln>
            <a:scene3d>
              <a:camera prst="orthographicFront">
                <a:rot lat="0" lon="0" rev="300000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5" name="Группа 63"/>
            <p:cNvGrpSpPr/>
            <p:nvPr/>
          </p:nvGrpSpPr>
          <p:grpSpPr>
            <a:xfrm>
              <a:off x="5429256" y="2584101"/>
              <a:ext cx="642942" cy="461665"/>
              <a:chOff x="5429256" y="2584101"/>
              <a:chExt cx="642942" cy="461665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5429256" y="2584101"/>
                <a:ext cx="642942" cy="461665"/>
              </a:xfrm>
              <a:prstGeom prst="rect">
                <a:avLst/>
              </a:prstGeo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Р</a:t>
                </a:r>
                <a:endParaRPr lang="ru-RU" sz="24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Line 18"/>
              <p:cNvSpPr>
                <a:spLocks noChangeShapeType="1"/>
              </p:cNvSpPr>
              <p:nvPr/>
            </p:nvSpPr>
            <p:spPr bwMode="auto">
              <a:xfrm flipV="1">
                <a:off x="5500694" y="2643182"/>
                <a:ext cx="292776" cy="71438"/>
              </a:xfrm>
              <a:prstGeom prst="lin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 type="triangle" w="med" len="med"/>
              </a:ln>
              <a:scene3d>
                <a:camera prst="orthographicFront">
                  <a:rot lat="0" lon="0" rev="20699999"/>
                </a:camera>
                <a:lightRig rig="threePt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8" name="Прямоугольный треугольник 17"/>
          <p:cNvSpPr/>
          <p:nvPr/>
        </p:nvSpPr>
        <p:spPr>
          <a:xfrm rot="5400000" flipH="1">
            <a:off x="2753035" y="1917797"/>
            <a:ext cx="357190" cy="42862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auto">
          <a:xfrm flipH="1" flipV="1">
            <a:off x="5547417" y="2559387"/>
            <a:ext cx="792000" cy="45719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 type="stealth"/>
            <a:tailEnd type="non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6215074" y="2181517"/>
            <a:ext cx="714380" cy="461665"/>
            <a:chOff x="4346208" y="2301924"/>
            <a:chExt cx="714380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4346208" y="2301924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4357686" y="2357430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3" name="Line 4"/>
          <p:cNvSpPr>
            <a:spLocks noChangeShapeType="1"/>
          </p:cNvSpPr>
          <p:nvPr/>
        </p:nvSpPr>
        <p:spPr bwMode="auto">
          <a:xfrm rot="-5220000" flipH="1" flipV="1">
            <a:off x="5939189" y="1553264"/>
            <a:ext cx="45719" cy="1116000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/>
            <a:tailEnd type="triangle" w="med" len="med"/>
          </a:ln>
          <a:scene3d>
            <a:camera prst="orthographicFront">
              <a:rot lat="0" lon="0" rev="189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Прямоугольный треугольник 23"/>
          <p:cNvSpPr/>
          <p:nvPr/>
        </p:nvSpPr>
        <p:spPr>
          <a:xfrm rot="5400000" flipH="1">
            <a:off x="5870241" y="2189840"/>
            <a:ext cx="357190" cy="38190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одержимое 36"/>
          <p:cNvSpPr txBox="1">
            <a:spLocks/>
          </p:cNvSpPr>
          <p:nvPr/>
        </p:nvSpPr>
        <p:spPr>
          <a:xfrm>
            <a:off x="3357554" y="0"/>
            <a:ext cx="5786446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Гвоздик в т.С покоится,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т.к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06880" y="4369172"/>
            <a:ext cx="3951104" cy="11757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треугольника сил 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3357522" y="3714752"/>
            <a:ext cx="4572032" cy="584775"/>
            <a:chOff x="571472" y="3500438"/>
            <a:chExt cx="7858180" cy="584775"/>
          </a:xfrm>
        </p:grpSpPr>
        <p:sp>
          <p:nvSpPr>
            <p:cNvPr id="28" name="TextBox 27"/>
            <p:cNvSpPr txBox="1"/>
            <p:nvPr/>
          </p:nvSpPr>
          <p:spPr>
            <a:xfrm>
              <a:off x="571472" y="3500438"/>
              <a:ext cx="7858180" cy="5847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514350" lvl="0" indent="-514350"/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3200" b="1" baseline="-25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ru-RU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= 0</a:t>
              </a:r>
              <a:r>
                <a:rPr lang="ru-RU" sz="32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(1з-н Н)             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         </a:t>
              </a:r>
              <a:endParaRPr lang="ru-RU" sz="3200" dirty="0"/>
            </a:p>
          </p:txBody>
        </p:sp>
        <p:sp>
          <p:nvSpPr>
            <p:cNvPr id="29" name="Line 18"/>
            <p:cNvSpPr>
              <a:spLocks noChangeShapeType="1"/>
            </p:cNvSpPr>
            <p:nvPr/>
          </p:nvSpPr>
          <p:spPr bwMode="auto">
            <a:xfrm>
              <a:off x="4009426" y="3598344"/>
              <a:ext cx="457488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>
              <a:off x="1553744" y="3598344"/>
              <a:ext cx="4574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Line 18"/>
            <p:cNvSpPr>
              <a:spLocks noChangeShapeType="1"/>
            </p:cNvSpPr>
            <p:nvPr/>
          </p:nvSpPr>
          <p:spPr bwMode="auto">
            <a:xfrm>
              <a:off x="2781585" y="3598344"/>
              <a:ext cx="457488" cy="0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884866" y="5605632"/>
            <a:ext cx="4064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треугольника сил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57786" y="6072206"/>
            <a:ext cx="378621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35" name="Овал 34"/>
          <p:cNvSpPr/>
          <p:nvPr/>
        </p:nvSpPr>
        <p:spPr>
          <a:xfrm>
            <a:off x="3155597" y="2248921"/>
            <a:ext cx="214314" cy="1428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8" grpId="0" animBg="1"/>
      <p:bldP spid="19" grpId="0" animBg="1"/>
      <p:bldP spid="23" grpId="0" animBg="1"/>
      <p:bldP spid="24" grpId="0" animBg="1"/>
      <p:bldP spid="24" grpId="1" animBg="1"/>
      <p:bldP spid="25" grpId="0" animBg="1"/>
      <p:bldP spid="26" grpId="0" animBg="1"/>
      <p:bldP spid="32" grpId="0" animBg="1"/>
      <p:bldP spid="33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8906" t="36666" r="62969" b="47500"/>
          <a:stretch>
            <a:fillRect/>
          </a:stretch>
        </p:blipFill>
        <p:spPr bwMode="auto">
          <a:xfrm>
            <a:off x="-1" y="0"/>
            <a:ext cx="7218923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 l="30938" t="29999" r="62500" b="41667"/>
          <a:stretch>
            <a:fillRect/>
          </a:stretch>
        </p:blipFill>
        <p:spPr bwMode="auto">
          <a:xfrm>
            <a:off x="7072330" y="-24"/>
            <a:ext cx="2071670" cy="503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 l="9609" t="29999" r="69062" b="58334"/>
          <a:stretch>
            <a:fillRect/>
          </a:stretch>
        </p:blipFill>
        <p:spPr bwMode="auto">
          <a:xfrm>
            <a:off x="107119" y="4714884"/>
            <a:ext cx="7608153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  <a:t>Уроки физики    Вторушина С.В.  9  класс  (статика) </a:t>
            </a:r>
            <a:endParaRPr lang="ru-RU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214282" y="740824"/>
            <a:ext cx="8686800" cy="928694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 /упр./    Решение задач на законы равновесия.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раздел (III)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ЦЕЛИ: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Развить навыки в составлении уравнения  на правило моментов.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Создать условия для развития навыков практического использования правила моментов.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cap="all" dirty="0" smtClean="0"/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 решения задач на  «статику».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1.Что? Как?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(Равновесие какого тела  Вы описываете?)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Расставить силы! </a:t>
            </a:r>
          </a:p>
          <a:p>
            <a:r>
              <a:rPr lang="ru-RU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(Сила – действие другого тела.  </a:t>
            </a:r>
          </a:p>
          <a:p>
            <a:r>
              <a:rPr lang="ru-RU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                           Сколько других тел, столько и сил!)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Записать уравнение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з-на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Ньютона.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Записать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правило моментов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относительно конкретной точки!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Вспомнить вопрос задачи и выразить неизвестные!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данные и найденное выносить на рисунок!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75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5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25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50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50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50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50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00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500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500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500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25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1000"/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1000"/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000"/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Скругленный прямоугольник 66"/>
          <p:cNvSpPr/>
          <p:nvPr/>
        </p:nvSpPr>
        <p:spPr>
          <a:xfrm>
            <a:off x="2928926" y="0"/>
            <a:ext cx="2500330" cy="1571612"/>
          </a:xfrm>
          <a:prstGeom prst="round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 rot="2265446">
            <a:off x="1066669" y="104604"/>
            <a:ext cx="633507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0,3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rot="21540000" flipV="1">
            <a:off x="3565114" y="1797828"/>
            <a:ext cx="0" cy="773974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 type="none" w="sm" len="sm"/>
            <a:tailEnd type="triangle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>
            <a:off x="1158182" y="2571744"/>
            <a:ext cx="2628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20"/>
          <p:cNvGrpSpPr/>
          <p:nvPr/>
        </p:nvGrpSpPr>
        <p:grpSpPr>
          <a:xfrm>
            <a:off x="3428992" y="1775737"/>
            <a:ext cx="285752" cy="796007"/>
            <a:chOff x="4143372" y="928670"/>
            <a:chExt cx="285752" cy="796007"/>
          </a:xfrm>
        </p:grpSpPr>
        <p:sp>
          <p:nvSpPr>
            <p:cNvPr id="21513" name="Rectangle 9"/>
            <p:cNvSpPr>
              <a:spLocks noChangeArrowheads="1"/>
            </p:cNvSpPr>
            <p:nvPr/>
          </p:nvSpPr>
          <p:spPr bwMode="auto">
            <a:xfrm>
              <a:off x="4242106" y="1244916"/>
              <a:ext cx="64254" cy="479761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4143372" y="928670"/>
              <a:ext cx="285752" cy="285752"/>
            </a:xfrm>
            <a:prstGeom prst="ellips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Line 12"/>
          <p:cNvSpPr>
            <a:spLocks noChangeShapeType="1"/>
          </p:cNvSpPr>
          <p:nvPr/>
        </p:nvSpPr>
        <p:spPr bwMode="auto">
          <a:xfrm rot="21360000" flipH="1">
            <a:off x="2151035" y="1786898"/>
            <a:ext cx="45719" cy="511714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 type="none" w="sm" len="sm"/>
            <a:tailEnd type="triangle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 rot="21360000" flipH="1">
            <a:off x="1521741" y="1429708"/>
            <a:ext cx="45719" cy="511714"/>
          </a:xfrm>
          <a:prstGeom prst="line">
            <a:avLst/>
          </a:prstGeom>
          <a:noFill/>
          <a:ln w="60325">
            <a:solidFill>
              <a:srgbClr val="006600"/>
            </a:solidFill>
            <a:round/>
            <a:headEnd type="none" w="sm" len="sm"/>
            <a:tailEnd type="triangle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 rot="21420000" flipH="1" flipV="1">
            <a:off x="1200170" y="1092434"/>
            <a:ext cx="799413" cy="45719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 type="stealth" w="lg" len="lg"/>
            <a:tailEnd type="none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714612" y="0"/>
            <a:ext cx="27860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</a:p>
          <a:p>
            <a:pPr algn="ctr"/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НА</a:t>
            </a:r>
          </a:p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ЛЕСТНИЦЕ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42910" y="642918"/>
            <a:ext cx="607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571868" y="2214554"/>
            <a:ext cx="6335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28596" y="2357430"/>
            <a:ext cx="6335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endParaRPr lang="ru-RU" sz="3600" dirty="0"/>
          </a:p>
        </p:txBody>
      </p:sp>
      <p:grpSp>
        <p:nvGrpSpPr>
          <p:cNvPr id="3" name="Группа 17"/>
          <p:cNvGrpSpPr>
            <a:grpSpLocks/>
          </p:cNvGrpSpPr>
          <p:nvPr/>
        </p:nvGrpSpPr>
        <p:grpSpPr bwMode="auto">
          <a:xfrm>
            <a:off x="1428733" y="2000240"/>
            <a:ext cx="714375" cy="523220"/>
            <a:chOff x="2714612" y="4429132"/>
            <a:chExt cx="714380" cy="522882"/>
          </a:xfrm>
        </p:grpSpPr>
        <p:sp>
          <p:nvSpPr>
            <p:cNvPr id="32" name="TextBox 18"/>
            <p:cNvSpPr txBox="1">
              <a:spLocks noChangeArrowheads="1"/>
            </p:cNvSpPr>
            <p:nvPr/>
          </p:nvSpPr>
          <p:spPr bwMode="auto">
            <a:xfrm>
              <a:off x="2714612" y="4429132"/>
              <a:ext cx="714380" cy="522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>
              <a:off x="2786049" y="4500524"/>
              <a:ext cx="428628" cy="158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0"/>
          <p:cNvGrpSpPr>
            <a:grpSpLocks/>
          </p:cNvGrpSpPr>
          <p:nvPr/>
        </p:nvGrpSpPr>
        <p:grpSpPr bwMode="auto">
          <a:xfrm>
            <a:off x="1142976" y="1428736"/>
            <a:ext cx="642942" cy="584775"/>
            <a:chOff x="3357554" y="2143114"/>
            <a:chExt cx="714380" cy="584397"/>
          </a:xfrm>
        </p:grpSpPr>
        <p:sp>
          <p:nvSpPr>
            <p:cNvPr id="35" name="TextBox 21"/>
            <p:cNvSpPr txBox="1">
              <a:spLocks noChangeArrowheads="1"/>
            </p:cNvSpPr>
            <p:nvPr/>
          </p:nvSpPr>
          <p:spPr bwMode="auto">
            <a:xfrm>
              <a:off x="3357554" y="2143114"/>
              <a:ext cx="714380" cy="58439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Прямая со стрелкой 35"/>
            <p:cNvCxnSpPr/>
            <p:nvPr/>
          </p:nvCxnSpPr>
          <p:spPr>
            <a:xfrm>
              <a:off x="3357554" y="2214508"/>
              <a:ext cx="428628" cy="1586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20"/>
          <p:cNvGrpSpPr>
            <a:grpSpLocks/>
          </p:cNvGrpSpPr>
          <p:nvPr/>
        </p:nvGrpSpPr>
        <p:grpSpPr bwMode="auto">
          <a:xfrm>
            <a:off x="2925728" y="1477020"/>
            <a:ext cx="714375" cy="523220"/>
            <a:chOff x="3357554" y="2143116"/>
            <a:chExt cx="714380" cy="522882"/>
          </a:xfrm>
        </p:grpSpPr>
        <p:sp>
          <p:nvSpPr>
            <p:cNvPr id="38" name="TextBox 21"/>
            <p:cNvSpPr txBox="1">
              <a:spLocks noChangeArrowheads="1"/>
            </p:cNvSpPr>
            <p:nvPr/>
          </p:nvSpPr>
          <p:spPr bwMode="auto">
            <a:xfrm>
              <a:off x="3357554" y="2143116"/>
              <a:ext cx="714380" cy="52288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9" name="Прямая со стрелкой 38"/>
            <p:cNvCxnSpPr/>
            <p:nvPr/>
          </p:nvCxnSpPr>
          <p:spPr>
            <a:xfrm>
              <a:off x="3357554" y="2214508"/>
              <a:ext cx="428628" cy="158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20"/>
          <p:cNvGrpSpPr>
            <a:grpSpLocks/>
          </p:cNvGrpSpPr>
          <p:nvPr/>
        </p:nvGrpSpPr>
        <p:grpSpPr bwMode="auto">
          <a:xfrm>
            <a:off x="1942442" y="691202"/>
            <a:ext cx="1000132" cy="523220"/>
            <a:chOff x="3357554" y="2143117"/>
            <a:chExt cx="1000139" cy="522882"/>
          </a:xfrm>
        </p:grpSpPr>
        <p:sp>
          <p:nvSpPr>
            <p:cNvPr id="41" name="TextBox 21"/>
            <p:cNvSpPr txBox="1">
              <a:spLocks noChangeArrowheads="1"/>
            </p:cNvSpPr>
            <p:nvPr/>
          </p:nvSpPr>
          <p:spPr bwMode="auto">
            <a:xfrm>
              <a:off x="3357554" y="2143117"/>
              <a:ext cx="1000139" cy="52288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800" b="1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ст</a:t>
              </a:r>
              <a:endPara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2" name="Прямая со стрелкой 41"/>
            <p:cNvCxnSpPr/>
            <p:nvPr/>
          </p:nvCxnSpPr>
          <p:spPr>
            <a:xfrm>
              <a:off x="3357554" y="2214508"/>
              <a:ext cx="428628" cy="158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1156624" y="1142984"/>
            <a:ext cx="2330612" cy="1393409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>
            <a:off x="1156624" y="339744"/>
            <a:ext cx="0" cy="2232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429388" y="285728"/>
            <a:ext cx="16661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1.Что?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572132" y="785794"/>
            <a:ext cx="34126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лесенка,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357950" y="1428736"/>
            <a:ext cx="15354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Как?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929322" y="1714488"/>
            <a:ext cx="26539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Покоится!</a:t>
            </a:r>
            <a:endParaRPr lang="ru-RU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0" y="3071810"/>
            <a:ext cx="5786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Почему не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движется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48" name="Прямоугольник 47"/>
          <p:cNvSpPr>
            <a:spLocks noChangeArrowheads="1"/>
          </p:cNvSpPr>
          <p:nvPr/>
        </p:nvSpPr>
        <p:spPr bwMode="auto">
          <a:xfrm>
            <a:off x="5143504" y="2500306"/>
            <a:ext cx="40004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32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Line 12"/>
          <p:cNvSpPr>
            <a:spLocks noChangeShapeType="1"/>
          </p:cNvSpPr>
          <p:nvPr/>
        </p:nvSpPr>
        <p:spPr bwMode="auto">
          <a:xfrm rot="21420000" flipH="1" flipV="1">
            <a:off x="2715261" y="2505137"/>
            <a:ext cx="799413" cy="45719"/>
          </a:xfrm>
          <a:prstGeom prst="line">
            <a:avLst/>
          </a:prstGeom>
          <a:noFill/>
          <a:ln w="60325">
            <a:solidFill>
              <a:srgbClr val="C00000"/>
            </a:solidFill>
            <a:round/>
            <a:headEnd type="none" w="lg" len="lg"/>
            <a:tailEnd type="stealth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" name="Группа 23"/>
          <p:cNvGrpSpPr>
            <a:grpSpLocks/>
          </p:cNvGrpSpPr>
          <p:nvPr/>
        </p:nvGrpSpPr>
        <p:grpSpPr bwMode="auto">
          <a:xfrm>
            <a:off x="2285984" y="2038344"/>
            <a:ext cx="785813" cy="461962"/>
            <a:chOff x="2000232" y="2500306"/>
            <a:chExt cx="571504" cy="461665"/>
          </a:xfrm>
        </p:grpSpPr>
        <p:cxnSp>
          <p:nvCxnSpPr>
            <p:cNvPr id="51" name="Прямая со стрелкой 50"/>
            <p:cNvCxnSpPr/>
            <p:nvPr/>
          </p:nvCxnSpPr>
          <p:spPr>
            <a:xfrm>
              <a:off x="2000232" y="2570111"/>
              <a:ext cx="288002" cy="158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25"/>
            <p:cNvSpPr txBox="1">
              <a:spLocks noChangeArrowheads="1"/>
            </p:cNvSpPr>
            <p:nvPr/>
          </p:nvSpPr>
          <p:spPr bwMode="auto">
            <a:xfrm>
              <a:off x="2000232" y="2500306"/>
              <a:ext cx="5715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3" name="Прямоугольник 52"/>
          <p:cNvSpPr/>
          <p:nvPr/>
        </p:nvSpPr>
        <p:spPr>
          <a:xfrm>
            <a:off x="5214942" y="3143248"/>
            <a:ext cx="39290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3б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ox)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0956" y="3690654"/>
            <a:ext cx="8072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Почему не 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вращается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отн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>
              <a:solidFill>
                <a:srgbClr val="0000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071670" y="2827002"/>
            <a:ext cx="699230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2м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55" name="Левая фигурная скобка 54"/>
          <p:cNvSpPr/>
          <p:nvPr/>
        </p:nvSpPr>
        <p:spPr>
          <a:xfrm rot="16200000">
            <a:off x="2146905" y="1581464"/>
            <a:ext cx="396000" cy="2376562"/>
          </a:xfrm>
          <a:prstGeom prst="lef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0" y="1428736"/>
            <a:ext cx="968535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1,5м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57" name="Левая фигурная скобка 56"/>
          <p:cNvSpPr/>
          <p:nvPr/>
        </p:nvSpPr>
        <p:spPr>
          <a:xfrm>
            <a:off x="727996" y="1142984"/>
            <a:ext cx="396000" cy="1447868"/>
          </a:xfrm>
          <a:prstGeom prst="lef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786050" y="4214818"/>
            <a:ext cx="61436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1,5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1,7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4000" dirty="0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rot="5400000">
            <a:off x="1072332" y="947920"/>
            <a:ext cx="1000132" cy="1588"/>
          </a:xfrm>
          <a:prstGeom prst="line">
            <a:avLst/>
          </a:prstGeom>
          <a:ln w="381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0" y="4572008"/>
            <a:ext cx="2928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4б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отн. т.В?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571604" y="4929198"/>
            <a:ext cx="7572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2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0,3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1,5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40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0" y="5500702"/>
            <a:ext cx="15716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т.С?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857224" y="6000768"/>
            <a:ext cx="7572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2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0,3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1,5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74 L -0.21545 -0.1616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0" y="-7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21516" grpId="0" animBg="1"/>
      <p:bldP spid="21522" grpId="0" animBg="1"/>
      <p:bldP spid="22" grpId="0" animBg="1"/>
      <p:bldP spid="23" grpId="0" animBg="1"/>
      <p:bldP spid="24" grpId="0" animBg="1"/>
      <p:bldP spid="28" grpId="0"/>
      <p:bldP spid="29" grpId="0"/>
      <p:bldP spid="30" grpId="0"/>
      <p:bldP spid="21512" grpId="0" animBg="1"/>
      <p:bldP spid="21521" grpId="0" animBg="1"/>
      <p:bldP spid="43" grpId="0"/>
      <p:bldP spid="44" grpId="0"/>
      <p:bldP spid="45" grpId="0"/>
      <p:bldP spid="46" grpId="0"/>
      <p:bldP spid="47" grpId="0"/>
      <p:bldP spid="48" grpId="0"/>
      <p:bldP spid="49" grpId="0" animBg="1"/>
      <p:bldP spid="53" grpId="0"/>
      <p:bldP spid="54" grpId="0"/>
      <p:bldP spid="56" grpId="0" animBg="1"/>
      <p:bldP spid="55" grpId="0" animBg="1"/>
      <p:bldP spid="58" grpId="0" animBg="1"/>
      <p:bldP spid="57" grpId="0" animBg="1"/>
      <p:bldP spid="59" grpId="0"/>
      <p:bldP spid="63" grpId="0"/>
      <p:bldP spid="64" grpId="0"/>
      <p:bldP spid="65" grpId="0"/>
      <p:bldP spid="6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/>
          <p:cNvSpPr txBox="1"/>
          <p:nvPr/>
        </p:nvSpPr>
        <p:spPr>
          <a:xfrm>
            <a:off x="0" y="1428736"/>
            <a:ext cx="61564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000232" y="343895"/>
            <a:ext cx="57150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98834" y="1571612"/>
            <a:ext cx="61564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842936" y="99991"/>
            <a:ext cx="2400317" cy="2381267"/>
            <a:chOff x="1000100" y="404791"/>
            <a:chExt cx="2400317" cy="2381267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1000100" y="404791"/>
              <a:ext cx="24807" cy="2381267"/>
              <a:chOff x="1000100" y="404791"/>
              <a:chExt cx="24807" cy="2381267"/>
            </a:xfrm>
          </p:grpSpPr>
          <p:cxnSp>
            <p:nvCxnSpPr>
              <p:cNvPr id="8" name="Прямая соединительная линия 7"/>
              <p:cNvCxnSpPr/>
              <p:nvPr/>
            </p:nvCxnSpPr>
            <p:spPr>
              <a:xfrm rot="5400000">
                <a:off x="-178627" y="1607331"/>
                <a:ext cx="2357454" cy="0"/>
              </a:xfrm>
              <a:prstGeom prst="line">
                <a:avLst/>
              </a:prstGeom>
              <a:ln w="5715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rot="5400000">
                <a:off x="-153820" y="1583518"/>
                <a:ext cx="2357454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Группа 11"/>
            <p:cNvGrpSpPr/>
            <p:nvPr/>
          </p:nvGrpSpPr>
          <p:grpSpPr>
            <a:xfrm rot="-5400000">
              <a:off x="2197380" y="1579253"/>
              <a:ext cx="24807" cy="2381267"/>
              <a:chOff x="1000100" y="404791"/>
              <a:chExt cx="24807" cy="2381267"/>
            </a:xfrm>
          </p:grpSpPr>
          <p:cxnSp>
            <p:nvCxnSpPr>
              <p:cNvPr id="13" name="Прямая соединительная линия 12"/>
              <p:cNvCxnSpPr/>
              <p:nvPr/>
            </p:nvCxnSpPr>
            <p:spPr>
              <a:xfrm rot="5400000">
                <a:off x="-178627" y="1607331"/>
                <a:ext cx="2357454" cy="0"/>
              </a:xfrm>
              <a:prstGeom prst="line">
                <a:avLst/>
              </a:prstGeom>
              <a:ln w="5715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rot="5400000">
                <a:off x="-153820" y="1583518"/>
                <a:ext cx="2357454" cy="0"/>
              </a:xfrm>
              <a:prstGeom prst="line">
                <a:avLst/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Прямоугольник 15"/>
          <p:cNvSpPr/>
          <p:nvPr/>
        </p:nvSpPr>
        <p:spPr>
          <a:xfrm rot="1951785">
            <a:off x="728978" y="1614886"/>
            <a:ext cx="2571768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1343642" y="2143116"/>
            <a:ext cx="1143008" cy="1588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63"/>
          <p:cNvGrpSpPr/>
          <p:nvPr/>
        </p:nvGrpSpPr>
        <p:grpSpPr>
          <a:xfrm>
            <a:off x="1357290" y="2571744"/>
            <a:ext cx="642942" cy="461665"/>
            <a:chOff x="5572132" y="2413878"/>
            <a:chExt cx="642942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5572132" y="2413878"/>
              <a:ext cx="642942" cy="46166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 </a:t>
              </a:r>
              <a:endPara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 flipV="1">
              <a:off x="5685029" y="2473838"/>
              <a:ext cx="292776" cy="7143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  <a:scene3d>
              <a:camera prst="orthographicFront">
                <a:rot lat="0" lon="0" rev="206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714480" y="1119830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2910" y="2467269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0034" y="500042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14678" y="2110079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rot="5400000">
            <a:off x="2501092" y="1856570"/>
            <a:ext cx="1143008" cy="1588"/>
          </a:xfrm>
          <a:prstGeom prst="straightConnector1">
            <a:avLst/>
          </a:prstGeom>
          <a:ln w="57150">
            <a:solidFill>
              <a:srgbClr val="0014A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 flipV="1">
            <a:off x="857224" y="928670"/>
            <a:ext cx="928694" cy="1588"/>
          </a:xfrm>
          <a:prstGeom prst="straightConnector1">
            <a:avLst/>
          </a:prstGeom>
          <a:ln w="57150">
            <a:solidFill>
              <a:srgbClr val="0014A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Группа 63"/>
          <p:cNvGrpSpPr/>
          <p:nvPr/>
        </p:nvGrpSpPr>
        <p:grpSpPr>
          <a:xfrm>
            <a:off x="3071802" y="857232"/>
            <a:ext cx="642942" cy="461665"/>
            <a:chOff x="5572132" y="2413878"/>
            <a:chExt cx="642942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5572132" y="2413878"/>
              <a:ext cx="642942" cy="46166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Nc</a:t>
              </a:r>
              <a:r>
                <a:rPr lang="en-US" sz="2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Line 18"/>
            <p:cNvSpPr>
              <a:spLocks noChangeShapeType="1"/>
            </p:cNvSpPr>
            <p:nvPr/>
          </p:nvSpPr>
          <p:spPr bwMode="auto">
            <a:xfrm flipV="1">
              <a:off x="5685029" y="2473838"/>
              <a:ext cx="292776" cy="71438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 type="triangle" w="med" len="med"/>
            </a:ln>
            <a:scene3d>
              <a:camera prst="orthographicFront">
                <a:rot lat="0" lon="0" rev="206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14AC"/>
                </a:solidFill>
              </a:endParaRPr>
            </a:p>
          </p:txBody>
        </p:sp>
      </p:grpSp>
      <p:grpSp>
        <p:nvGrpSpPr>
          <p:cNvPr id="36" name="Группа 63"/>
          <p:cNvGrpSpPr/>
          <p:nvPr/>
        </p:nvGrpSpPr>
        <p:grpSpPr>
          <a:xfrm>
            <a:off x="1357290" y="395567"/>
            <a:ext cx="642942" cy="461665"/>
            <a:chOff x="5572132" y="2413878"/>
            <a:chExt cx="642942" cy="461665"/>
          </a:xfrm>
        </p:grpSpPr>
        <p:sp>
          <p:nvSpPr>
            <p:cNvPr id="37" name="TextBox 36"/>
            <p:cNvSpPr txBox="1"/>
            <p:nvPr/>
          </p:nvSpPr>
          <p:spPr>
            <a:xfrm>
              <a:off x="5572132" y="2413878"/>
              <a:ext cx="642942" cy="46166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NA </a:t>
              </a:r>
              <a:endParaRPr lang="ru-RU" sz="2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 flipV="1">
              <a:off x="5685029" y="2473838"/>
              <a:ext cx="292776" cy="71438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 type="triangle" w="med" len="med"/>
            </a:ln>
            <a:scene3d>
              <a:camera prst="orthographicFront">
                <a:rot lat="0" lon="0" rev="206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14AC"/>
                </a:solidFill>
              </a:endParaRPr>
            </a:p>
          </p:txBody>
        </p:sp>
      </p:grpSp>
      <p:cxnSp>
        <p:nvCxnSpPr>
          <p:cNvPr id="39" name="Прямая со стрелкой 38"/>
          <p:cNvCxnSpPr/>
          <p:nvPr/>
        </p:nvCxnSpPr>
        <p:spPr>
          <a:xfrm rot="10800000" flipV="1">
            <a:off x="2143108" y="2428868"/>
            <a:ext cx="928694" cy="1588"/>
          </a:xfrm>
          <a:prstGeom prst="straightConnector1">
            <a:avLst/>
          </a:prstGeom>
          <a:ln w="76200"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Группа 63"/>
          <p:cNvGrpSpPr/>
          <p:nvPr/>
        </p:nvGrpSpPr>
        <p:grpSpPr>
          <a:xfrm>
            <a:off x="2143108" y="2571744"/>
            <a:ext cx="857256" cy="461665"/>
            <a:chOff x="5500694" y="2589791"/>
            <a:chExt cx="857256" cy="461665"/>
          </a:xfrm>
        </p:grpSpPr>
        <p:sp>
          <p:nvSpPr>
            <p:cNvPr id="41" name="TextBox 40"/>
            <p:cNvSpPr txBox="1"/>
            <p:nvPr/>
          </p:nvSpPr>
          <p:spPr>
            <a:xfrm>
              <a:off x="5500694" y="2589791"/>
              <a:ext cx="857256" cy="46166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Line 18"/>
            <p:cNvSpPr>
              <a:spLocks noChangeShapeType="1"/>
            </p:cNvSpPr>
            <p:nvPr/>
          </p:nvSpPr>
          <p:spPr bwMode="auto">
            <a:xfrm flipV="1">
              <a:off x="5707984" y="2661229"/>
              <a:ext cx="292776" cy="714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scene3d>
              <a:camera prst="orthographicFront">
                <a:rot lat="0" lon="0" rev="206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14AC"/>
                </a:solidFill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071802" y="0"/>
            <a:ext cx="585791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Лестница АС покоится т.к.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00562" y="642918"/>
            <a:ext cx="464343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y)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786314" y="1214422"/>
            <a:ext cx="428628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x)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3200" b="1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00034" y="571480"/>
            <a:ext cx="500066" cy="5000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4857752" y="1785926"/>
            <a:ext cx="2643206" cy="584775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ym typeface="Symbol"/>
              </a:rPr>
              <a:t>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0" y="2928934"/>
            <a:ext cx="507206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Сумма моментов сил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3200" dirty="0"/>
          </a:p>
        </p:txBody>
      </p:sp>
      <p:sp>
        <p:nvSpPr>
          <p:cNvPr id="50" name="TextBox 49"/>
          <p:cNvSpPr txBox="1"/>
          <p:nvPr/>
        </p:nvSpPr>
        <p:spPr>
          <a:xfrm>
            <a:off x="0" y="3500438"/>
            <a:ext cx="214310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2000232" y="3500438"/>
            <a:ext cx="157163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Nc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ru-RU" sz="3200" dirty="0"/>
          </a:p>
        </p:txBody>
      </p:sp>
      <p:sp>
        <p:nvSpPr>
          <p:cNvPr id="52" name="TextBox 51"/>
          <p:cNvSpPr txBox="1"/>
          <p:nvPr/>
        </p:nvSpPr>
        <p:spPr>
          <a:xfrm>
            <a:off x="3500430" y="3500438"/>
            <a:ext cx="2357454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F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dirty="0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rot="5400000">
            <a:off x="1018973" y="1178703"/>
            <a:ext cx="1785950" cy="0"/>
          </a:xfrm>
          <a:prstGeom prst="line">
            <a:avLst/>
          </a:prstGeom>
          <a:ln w="28575">
            <a:solidFill>
              <a:srgbClr val="00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843576" y="1694444"/>
            <a:ext cx="1080000" cy="1588"/>
          </a:xfrm>
          <a:prstGeom prst="straightConnector1">
            <a:avLst/>
          </a:prstGeom>
          <a:ln w="28575" cmpd="sng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5400000">
            <a:off x="2178827" y="1178703"/>
            <a:ext cx="1785950" cy="0"/>
          </a:xfrm>
          <a:prstGeom prst="line">
            <a:avLst/>
          </a:prstGeom>
          <a:ln w="28575">
            <a:solidFill>
              <a:srgbClr val="0066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857224" y="881330"/>
            <a:ext cx="2196000" cy="1588"/>
          </a:xfrm>
          <a:prstGeom prst="straightConnector1">
            <a:avLst/>
          </a:prstGeom>
          <a:ln w="28575" cmpd="sng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Левая фигурная скобка 62"/>
          <p:cNvSpPr/>
          <p:nvPr/>
        </p:nvSpPr>
        <p:spPr>
          <a:xfrm>
            <a:off x="571472" y="911824"/>
            <a:ext cx="285752" cy="1571636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ый треугольник 64"/>
          <p:cNvSpPr/>
          <p:nvPr/>
        </p:nvSpPr>
        <p:spPr>
          <a:xfrm>
            <a:off x="2500298" y="2071678"/>
            <a:ext cx="500066" cy="331454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ый треугольник 65"/>
          <p:cNvSpPr/>
          <p:nvPr/>
        </p:nvSpPr>
        <p:spPr>
          <a:xfrm>
            <a:off x="1357290" y="1357298"/>
            <a:ext cx="500066" cy="331454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/>
          <p:cNvSpPr txBox="1"/>
          <p:nvPr/>
        </p:nvSpPr>
        <p:spPr>
          <a:xfrm>
            <a:off x="-32" y="4071942"/>
            <a:ext cx="2357454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L/2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3200" dirty="0"/>
          </a:p>
        </p:txBody>
      </p:sp>
      <p:sp>
        <p:nvSpPr>
          <p:cNvPr id="68" name="Прямоугольный треугольник 67"/>
          <p:cNvSpPr/>
          <p:nvPr/>
        </p:nvSpPr>
        <p:spPr>
          <a:xfrm rot="10800000">
            <a:off x="1003299" y="969614"/>
            <a:ext cx="500066" cy="331454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2357422" y="4071942"/>
            <a:ext cx="214314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3200" dirty="0"/>
          </a:p>
        </p:txBody>
      </p:sp>
      <p:sp>
        <p:nvSpPr>
          <p:cNvPr id="70" name="TextBox 69"/>
          <p:cNvSpPr txBox="1"/>
          <p:nvPr/>
        </p:nvSpPr>
        <p:spPr>
          <a:xfrm>
            <a:off x="4500562" y="4071942"/>
            <a:ext cx="2000264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3200" dirty="0"/>
          </a:p>
        </p:txBody>
      </p:sp>
      <p:sp>
        <p:nvSpPr>
          <p:cNvPr id="71" name="TextBox 70"/>
          <p:cNvSpPr txBox="1"/>
          <p:nvPr/>
        </p:nvSpPr>
        <p:spPr>
          <a:xfrm>
            <a:off x="4929190" y="2384726"/>
            <a:ext cx="2643206" cy="584775"/>
          </a:xfrm>
          <a:prstGeom prst="rect">
            <a:avLst/>
          </a:prstGeom>
          <a:blipFill>
            <a:blip r:embed="rId9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ym typeface="Symbol"/>
              </a:rPr>
              <a:t>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Прямая со стрелкой 72"/>
          <p:cNvCxnSpPr/>
          <p:nvPr/>
        </p:nvCxnSpPr>
        <p:spPr>
          <a:xfrm rot="16200000" flipH="1">
            <a:off x="6250793" y="1321579"/>
            <a:ext cx="857256" cy="3571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0" y="4714884"/>
            <a:ext cx="3214678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L/2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 </a:t>
            </a:r>
            <a:endParaRPr lang="ru-RU" sz="3200" dirty="0"/>
          </a:p>
        </p:txBody>
      </p:sp>
      <p:cxnSp>
        <p:nvCxnSpPr>
          <p:cNvPr id="76" name="Прямая со стрелкой 75"/>
          <p:cNvCxnSpPr/>
          <p:nvPr/>
        </p:nvCxnSpPr>
        <p:spPr>
          <a:xfrm rot="10800000" flipV="1">
            <a:off x="2643174" y="1071546"/>
            <a:ext cx="3786214" cy="264320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214678" y="4714884"/>
            <a:ext cx="228601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cxnSp>
        <p:nvCxnSpPr>
          <p:cNvPr id="80" name="Прямая со стрелкой 79"/>
          <p:cNvCxnSpPr/>
          <p:nvPr/>
        </p:nvCxnSpPr>
        <p:spPr>
          <a:xfrm rot="5400000">
            <a:off x="4321967" y="2893215"/>
            <a:ext cx="1000132" cy="9286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5500694" y="4714884"/>
            <a:ext cx="350043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768966" y="4725144"/>
            <a:ext cx="994721" cy="571504"/>
          </a:xfrm>
          <a:prstGeom prst="rect">
            <a:avLst/>
          </a:prstGeom>
          <a:solidFill>
            <a:schemeClr val="bg2">
              <a:alpha val="4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3498720" y="4725144"/>
            <a:ext cx="1001272" cy="571504"/>
          </a:xfrm>
          <a:prstGeom prst="rect">
            <a:avLst/>
          </a:prstGeom>
          <a:solidFill>
            <a:schemeClr val="bg2"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6357950" y="4725144"/>
            <a:ext cx="950354" cy="605386"/>
          </a:xfrm>
          <a:prstGeom prst="rect">
            <a:avLst/>
          </a:prstGeom>
          <a:solidFill>
            <a:schemeClr val="bg2">
              <a:alpha val="3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TextBox 87"/>
          <p:cNvSpPr txBox="1"/>
          <p:nvPr/>
        </p:nvSpPr>
        <p:spPr>
          <a:xfrm>
            <a:off x="0" y="5333728"/>
            <a:ext cx="2357422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 </a:t>
            </a:r>
            <a:endParaRPr lang="ru-RU" sz="3200" dirty="0"/>
          </a:p>
        </p:txBody>
      </p:sp>
      <p:sp>
        <p:nvSpPr>
          <p:cNvPr id="89" name="TextBox 88"/>
          <p:cNvSpPr txBox="1"/>
          <p:nvPr/>
        </p:nvSpPr>
        <p:spPr>
          <a:xfrm>
            <a:off x="2411760" y="5349466"/>
            <a:ext cx="135732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90" name="TextBox 89"/>
          <p:cNvSpPr txBox="1"/>
          <p:nvPr/>
        </p:nvSpPr>
        <p:spPr>
          <a:xfrm>
            <a:off x="3851920" y="5373216"/>
            <a:ext cx="228601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dirty="0"/>
          </a:p>
        </p:txBody>
      </p:sp>
      <p:sp>
        <p:nvSpPr>
          <p:cNvPr id="92" name="TextBox 91"/>
          <p:cNvSpPr txBox="1"/>
          <p:nvPr/>
        </p:nvSpPr>
        <p:spPr>
          <a:xfrm>
            <a:off x="0" y="5918880"/>
            <a:ext cx="185735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endParaRPr lang="ru-RU" sz="3200" dirty="0"/>
          </a:p>
        </p:txBody>
      </p:sp>
      <p:sp>
        <p:nvSpPr>
          <p:cNvPr id="93" name="TextBox 92"/>
          <p:cNvSpPr txBox="1"/>
          <p:nvPr/>
        </p:nvSpPr>
        <p:spPr>
          <a:xfrm>
            <a:off x="1857356" y="5929330"/>
            <a:ext cx="134649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94" name="TextBox 93"/>
          <p:cNvSpPr txBox="1"/>
          <p:nvPr/>
        </p:nvSpPr>
        <p:spPr>
          <a:xfrm>
            <a:off x="3131840" y="5929452"/>
            <a:ext cx="157163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 </a:t>
            </a:r>
            <a:endParaRPr lang="ru-RU" sz="3200" dirty="0"/>
          </a:p>
        </p:txBody>
      </p:sp>
      <p:sp>
        <p:nvSpPr>
          <p:cNvPr id="95" name="TextBox 94"/>
          <p:cNvSpPr txBox="1"/>
          <p:nvPr/>
        </p:nvSpPr>
        <p:spPr>
          <a:xfrm>
            <a:off x="6357950" y="5929330"/>
            <a:ext cx="2214578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96" name="TextBox 95"/>
          <p:cNvSpPr txBox="1"/>
          <p:nvPr/>
        </p:nvSpPr>
        <p:spPr>
          <a:xfrm rot="20654832">
            <a:off x="6609744" y="3339796"/>
            <a:ext cx="2231181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ym typeface="Symbol"/>
              </a:rPr>
              <a:t>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91" name="TextBox 90"/>
          <p:cNvSpPr txBox="1"/>
          <p:nvPr/>
        </p:nvSpPr>
        <p:spPr>
          <a:xfrm>
            <a:off x="4583875" y="5937659"/>
            <a:ext cx="178595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4946392"/>
            <a:ext cx="9144000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Верхний конец лестницы опирается на гладкую вертикальную стену, а нижний  находится на шероховатом полу. Коэффициент трения между лестницей и полом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При каких углах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наклона лестницы она будет находиться в равновесии?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Трением о стенку пренебречь.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3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6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500"/>
                            </p:stCondLst>
                            <p:childTnLst>
                              <p:par>
                                <p:cTn id="2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000"/>
                            </p:stCondLst>
                            <p:childTnLst>
                              <p:par>
                                <p:cTn id="2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6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1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2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2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4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6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2" grpId="0" animBg="1"/>
      <p:bldP spid="58" grpId="0" animBg="1"/>
      <p:bldP spid="16" grpId="0" animBg="1"/>
      <p:bldP spid="23" grpId="0"/>
      <p:bldP spid="24" grpId="0"/>
      <p:bldP spid="26" grpId="0"/>
      <p:bldP spid="27" grpId="0"/>
      <p:bldP spid="43" grpId="0" animBg="1"/>
      <p:bldP spid="44" grpId="0" animBg="1"/>
      <p:bldP spid="45" grpId="0" animBg="1"/>
      <p:bldP spid="46" grpId="0" animBg="1"/>
      <p:bldP spid="48" grpId="0" animBg="1"/>
      <p:bldP spid="49" grpId="0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63" grpId="0" animBg="1"/>
      <p:bldP spid="63" grpId="1" animBg="1"/>
      <p:bldP spid="65" grpId="0" animBg="1"/>
      <p:bldP spid="65" grpId="1" animBg="1"/>
      <p:bldP spid="65" grpId="2" animBg="1"/>
      <p:bldP spid="66" grpId="1" animBg="1"/>
      <p:bldP spid="67" grpId="0" animBg="1"/>
      <p:bldP spid="68" grpId="0" animBg="1"/>
      <p:bldP spid="69" grpId="0" animBg="1"/>
      <p:bldP spid="70" grpId="0" animBg="1"/>
      <p:bldP spid="71" grpId="0" animBg="1"/>
      <p:bldP spid="74" grpId="0" animBg="1"/>
      <p:bldP spid="79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1" grpId="0" animBg="1"/>
      <p:bldP spid="1031" grpId="0" animBg="1"/>
      <p:bldP spid="1031" grpId="1" animBg="1"/>
      <p:bldP spid="1031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34" y="65073"/>
            <a:ext cx="4699980" cy="272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271462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какой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силой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рабочий удерживает доску массой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40 кг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длиной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м,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если он прилагает силу к краю доски перпендикулярно к ней. Доска образует с горизонталью угол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30°.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2012" y="24818"/>
            <a:ext cx="5214942" cy="26870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Line 7"/>
          <p:cNvSpPr>
            <a:spLocks noChangeShapeType="1"/>
          </p:cNvSpPr>
          <p:nvPr/>
        </p:nvSpPr>
        <p:spPr bwMode="auto">
          <a:xfrm flipH="1">
            <a:off x="6500825" y="1643050"/>
            <a:ext cx="71438" cy="1214446"/>
          </a:xfrm>
          <a:prstGeom prst="line">
            <a:avLst/>
          </a:prstGeom>
          <a:noFill/>
          <a:ln w="82550">
            <a:solidFill>
              <a:srgbClr val="0014A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63"/>
          <p:cNvGrpSpPr/>
          <p:nvPr/>
        </p:nvGrpSpPr>
        <p:grpSpPr>
          <a:xfrm>
            <a:off x="6539736" y="2683190"/>
            <a:ext cx="642942" cy="461665"/>
            <a:chOff x="5572132" y="2413878"/>
            <a:chExt cx="642942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5572132" y="2413878"/>
              <a:ext cx="642942" cy="46166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Mg </a:t>
              </a:r>
              <a:endParaRPr lang="ru-RU" sz="2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Line 18"/>
            <p:cNvSpPr>
              <a:spLocks noChangeShapeType="1"/>
            </p:cNvSpPr>
            <p:nvPr/>
          </p:nvSpPr>
          <p:spPr bwMode="auto">
            <a:xfrm flipV="1">
              <a:off x="5685029" y="2473838"/>
              <a:ext cx="292776" cy="714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scene3d>
              <a:camera prst="orthographicFront">
                <a:rot lat="0" lon="0" rev="206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4357686" y="1255307"/>
            <a:ext cx="2519" cy="1081510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 flipH="1" flipV="1">
            <a:off x="4357686" y="2311711"/>
            <a:ext cx="750653" cy="45719"/>
          </a:xfrm>
          <a:prstGeom prst="line">
            <a:avLst/>
          </a:prstGeom>
          <a:noFill/>
          <a:ln w="95250">
            <a:solidFill>
              <a:srgbClr val="006600"/>
            </a:solidFill>
            <a:round/>
            <a:headEnd type="triangle"/>
            <a:tailEnd type="non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644536" y="2467778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28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2909878" cy="838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Задача №11 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58510"/>
            <a:ext cx="3714776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М=10кг,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=20</a:t>
            </a:r>
            <a:r>
              <a:rPr lang="ru-RU" sz="28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АД=10м 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=0,94</a:t>
            </a:r>
            <a:endParaRPr lang="ru-RU" sz="2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= 0,34</a:t>
            </a:r>
            <a:endParaRPr lang="ru-RU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016710"/>
            <a:ext cx="364333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1. Что?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Рычаг </a:t>
            </a:r>
            <a:r>
              <a:rPr lang="ru-RU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АД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4000504"/>
            <a:ext cx="864396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Сумма моментов сил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·АВ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4572008"/>
            <a:ext cx="4000496" cy="584775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=(АД/2)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 со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20045205">
            <a:off x="6136039" y="5574174"/>
            <a:ext cx="1806874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47Н</a:t>
            </a:r>
            <a:endParaRPr lang="ru-RU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2687582"/>
            <a:ext cx="4714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2.Как?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равновесии</a:t>
            </a:r>
            <a:endParaRPr lang="ru-RU" sz="3200" b="1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4357686" y="951095"/>
            <a:ext cx="737304" cy="461665"/>
            <a:chOff x="8316756" y="150818"/>
            <a:chExt cx="737304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8339680" y="150818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8316756" y="225768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800250" y="1858462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72496" y="64291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43636" y="107154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00826" y="1928802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14068" y="3330524"/>
            <a:ext cx="7572396" cy="584775"/>
            <a:chOff x="14068" y="3330524"/>
            <a:chExt cx="7572396" cy="584775"/>
          </a:xfrm>
        </p:grpSpPr>
        <p:grpSp>
          <p:nvGrpSpPr>
            <p:cNvPr id="27" name="Группа 40"/>
            <p:cNvGrpSpPr/>
            <p:nvPr/>
          </p:nvGrpSpPr>
          <p:grpSpPr>
            <a:xfrm>
              <a:off x="14068" y="3330524"/>
              <a:ext cx="7572396" cy="584775"/>
              <a:chOff x="571472" y="3500438"/>
              <a:chExt cx="7858180" cy="584775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571472" y="3500438"/>
                <a:ext cx="7858180" cy="58477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514350" indent="-514350"/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3</a:t>
                </a:r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ru-RU" sz="32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Почему?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 </a:t>
                </a:r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32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Mg </a:t>
                </a:r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3200" b="1" dirty="0" smtClean="0">
                    <a:solidFill>
                      <a:srgbClr val="365D21"/>
                    </a:solidFill>
                    <a:latin typeface="Times New Roman" pitchFamily="18" charset="0"/>
                    <a:cs typeface="Times New Roman" pitchFamily="18" charset="0"/>
                  </a:rPr>
                  <a:t> F</a:t>
                </a:r>
                <a:r>
                  <a:rPr lang="ru-RU" sz="3200" b="1" baseline="-25000" dirty="0" err="1" smtClean="0">
                    <a:solidFill>
                      <a:srgbClr val="365D21"/>
                    </a:solidFill>
                    <a:latin typeface="Times New Roman" pitchFamily="18" charset="0"/>
                    <a:cs typeface="Times New Roman" pitchFamily="18" charset="0"/>
                  </a:rPr>
                  <a:t>тр</a:t>
                </a:r>
                <a:r>
                  <a:rPr lang="ru-RU" sz="3200" b="1" baseline="-25000" dirty="0" smtClean="0">
                    <a:solidFill>
                      <a:srgbClr val="365D2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 0   </a:t>
                </a:r>
                <a:r>
                  <a:rPr lang="ru-RU" sz="3200" b="1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(1з-н Н)             </a:t>
                </a:r>
                <a:r>
                  <a:rPr lang="en-US" sz="32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2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          </a:t>
                </a:r>
                <a:endParaRPr lang="ru-RU" sz="3200" dirty="0"/>
              </a:p>
            </p:txBody>
          </p:sp>
          <p:sp>
            <p:nvSpPr>
              <p:cNvPr id="29" name="Line 18"/>
              <p:cNvSpPr>
                <a:spLocks noChangeShapeType="1"/>
              </p:cNvSpPr>
              <p:nvPr/>
            </p:nvSpPr>
            <p:spPr bwMode="auto">
              <a:xfrm>
                <a:off x="4535645" y="3582432"/>
                <a:ext cx="45748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Line 18"/>
              <p:cNvSpPr>
                <a:spLocks noChangeShapeType="1"/>
              </p:cNvSpPr>
              <p:nvPr/>
            </p:nvSpPr>
            <p:spPr bwMode="auto">
              <a:xfrm>
                <a:off x="2883017" y="3582432"/>
                <a:ext cx="45748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Line 18"/>
              <p:cNvSpPr>
                <a:spLocks noChangeShapeType="1"/>
              </p:cNvSpPr>
              <p:nvPr/>
            </p:nvSpPr>
            <p:spPr bwMode="auto">
              <a:xfrm>
                <a:off x="3697235" y="3583354"/>
                <a:ext cx="45748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2" name="Line 18"/>
            <p:cNvSpPr>
              <a:spLocks noChangeShapeType="1"/>
            </p:cNvSpPr>
            <p:nvPr/>
          </p:nvSpPr>
          <p:spPr bwMode="auto">
            <a:xfrm>
              <a:off x="4464785" y="3433613"/>
              <a:ext cx="44085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000496" y="4572008"/>
            <a:ext cx="4000496" cy="584775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=(5)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0,94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= 4,7м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5143512"/>
            <a:ext cx="4857752" cy="584775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100Н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·4,7м +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10м=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0" y="5929330"/>
            <a:ext cx="4857752" cy="584775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100Н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·4,7м/10м</a:t>
            </a:r>
            <a:endParaRPr lang="ru-RU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7143768" y="2786058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28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29058" y="357166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Повер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хность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7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500"/>
                            </p:stCondLst>
                            <p:childTnLst>
                              <p:par>
                                <p:cTn id="84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5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500"/>
                            </p:stCondLst>
                            <p:childTnLst>
                              <p:par>
                                <p:cTn id="9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500"/>
                            </p:stCondLst>
                            <p:childTnLst>
                              <p:par>
                                <p:cTn id="9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9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2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3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8" grpId="0" animBg="1"/>
      <p:bldP spid="10" grpId="0" animBg="1"/>
      <p:bldP spid="9" grpId="0"/>
      <p:bldP spid="12" grpId="0" animBg="1"/>
      <p:bldP spid="13" grpId="0" animBg="1"/>
      <p:bldP spid="14" grpId="0" animBg="1"/>
      <p:bldP spid="15" grpId="0" animBg="1"/>
      <p:bldP spid="16" grpId="0" animBg="1"/>
      <p:bldP spid="16" grpId="1" animBg="1"/>
      <p:bldP spid="18" grpId="0"/>
      <p:bldP spid="23" grpId="0"/>
      <p:bldP spid="23" grpId="1"/>
      <p:bldP spid="24" grpId="0"/>
      <p:bldP spid="26" grpId="0"/>
      <p:bldP spid="33" grpId="0" animBg="1"/>
      <p:bldP spid="34" grpId="0" animBg="1"/>
      <p:bldP spid="35" grpId="0" animBg="1"/>
      <p:bldP spid="37" grpId="0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2012" y="24818"/>
            <a:ext cx="5214942" cy="26870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Line 7"/>
          <p:cNvSpPr>
            <a:spLocks noChangeShapeType="1"/>
          </p:cNvSpPr>
          <p:nvPr/>
        </p:nvSpPr>
        <p:spPr bwMode="auto">
          <a:xfrm flipH="1">
            <a:off x="6500825" y="1643050"/>
            <a:ext cx="71438" cy="1214446"/>
          </a:xfrm>
          <a:prstGeom prst="line">
            <a:avLst/>
          </a:prstGeom>
          <a:noFill/>
          <a:ln w="82550">
            <a:solidFill>
              <a:srgbClr val="0014AC"/>
            </a:solidFill>
            <a:round/>
            <a:headE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Группа 63"/>
          <p:cNvGrpSpPr/>
          <p:nvPr/>
        </p:nvGrpSpPr>
        <p:grpSpPr>
          <a:xfrm>
            <a:off x="6539736" y="2683190"/>
            <a:ext cx="642942" cy="461665"/>
            <a:chOff x="5572132" y="2413878"/>
            <a:chExt cx="642942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5572132" y="2413878"/>
              <a:ext cx="642942" cy="46166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Mg </a:t>
              </a:r>
              <a:endParaRPr lang="ru-RU" sz="2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Line 18"/>
            <p:cNvSpPr>
              <a:spLocks noChangeShapeType="1"/>
            </p:cNvSpPr>
            <p:nvPr/>
          </p:nvSpPr>
          <p:spPr bwMode="auto">
            <a:xfrm flipV="1">
              <a:off x="5685029" y="2473838"/>
              <a:ext cx="292776" cy="714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scene3d>
              <a:camera prst="orthographicFront">
                <a:rot lat="0" lon="0" rev="206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4357686" y="1255307"/>
            <a:ext cx="2519" cy="1081510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 flipH="1" flipV="1">
            <a:off x="4357686" y="2311711"/>
            <a:ext cx="750653" cy="45719"/>
          </a:xfrm>
          <a:prstGeom prst="line">
            <a:avLst/>
          </a:prstGeom>
          <a:noFill/>
          <a:ln w="95250">
            <a:solidFill>
              <a:srgbClr val="006600"/>
            </a:solidFill>
            <a:round/>
            <a:headEnd type="triangle"/>
            <a:tailEnd type="none" w="med" len="med"/>
          </a:ln>
          <a:scene3d>
            <a:camera prst="orthographicFront">
              <a:rot lat="0" lon="0" rev="300000"/>
            </a:camera>
            <a:lightRig rig="threePt" dir="t"/>
          </a:scene3d>
          <a:sp3d z="-12700"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644536" y="2467778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28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2909878" cy="838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Задача №11 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58510"/>
            <a:ext cx="3714776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М=10кг,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=20</a:t>
            </a:r>
            <a:r>
              <a:rPr lang="ru-RU" sz="28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АД=10м 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=0,94</a:t>
            </a:r>
            <a:endParaRPr lang="ru-RU" sz="2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= 0,34</a:t>
            </a:r>
            <a:endParaRPr lang="ru-RU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016710"/>
            <a:ext cx="364333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1. Что?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Рычаг </a:t>
            </a:r>
            <a:r>
              <a:rPr lang="ru-RU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АД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4000504"/>
            <a:ext cx="864396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Сумма моментов сил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·АВ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4572008"/>
            <a:ext cx="4000496" cy="584775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=(АД/2)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 со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20045205">
            <a:off x="6136039" y="5574174"/>
            <a:ext cx="1806874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47Н</a:t>
            </a:r>
            <a:endParaRPr lang="ru-RU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2687582"/>
            <a:ext cx="4714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2.Как?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равновесии</a:t>
            </a:r>
            <a:endParaRPr lang="ru-RU" sz="3200" b="1" dirty="0"/>
          </a:p>
        </p:txBody>
      </p:sp>
      <p:grpSp>
        <p:nvGrpSpPr>
          <p:cNvPr id="5" name="Группа 19"/>
          <p:cNvGrpSpPr/>
          <p:nvPr/>
        </p:nvGrpSpPr>
        <p:grpSpPr>
          <a:xfrm>
            <a:off x="4357686" y="951095"/>
            <a:ext cx="737304" cy="461665"/>
            <a:chOff x="8316756" y="150818"/>
            <a:chExt cx="737304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8339680" y="150818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8316756" y="225768"/>
              <a:ext cx="4574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800250" y="1858462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72496" y="64291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43636" y="107154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00826" y="1928802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35"/>
          <p:cNvGrpSpPr/>
          <p:nvPr/>
        </p:nvGrpSpPr>
        <p:grpSpPr>
          <a:xfrm>
            <a:off x="14068" y="3330524"/>
            <a:ext cx="7572396" cy="584775"/>
            <a:chOff x="14068" y="3330524"/>
            <a:chExt cx="7572396" cy="584775"/>
          </a:xfrm>
        </p:grpSpPr>
        <p:grpSp>
          <p:nvGrpSpPr>
            <p:cNvPr id="19" name="Группа 40"/>
            <p:cNvGrpSpPr/>
            <p:nvPr/>
          </p:nvGrpSpPr>
          <p:grpSpPr>
            <a:xfrm>
              <a:off x="14068" y="3330524"/>
              <a:ext cx="7572396" cy="584775"/>
              <a:chOff x="571472" y="3500438"/>
              <a:chExt cx="7858180" cy="584775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571472" y="3500438"/>
                <a:ext cx="7858180" cy="58477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514350" indent="-514350"/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3</a:t>
                </a:r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ru-RU" sz="32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Почему?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 </a:t>
                </a:r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32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Mg </a:t>
                </a:r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3200" b="1" dirty="0" smtClean="0">
                    <a:solidFill>
                      <a:srgbClr val="365D21"/>
                    </a:solidFill>
                    <a:latin typeface="Times New Roman" pitchFamily="18" charset="0"/>
                    <a:cs typeface="Times New Roman" pitchFamily="18" charset="0"/>
                  </a:rPr>
                  <a:t> F</a:t>
                </a:r>
                <a:r>
                  <a:rPr lang="ru-RU" sz="3200" b="1" baseline="-25000" dirty="0" err="1" smtClean="0">
                    <a:solidFill>
                      <a:srgbClr val="365D21"/>
                    </a:solidFill>
                    <a:latin typeface="Times New Roman" pitchFamily="18" charset="0"/>
                    <a:cs typeface="Times New Roman" pitchFamily="18" charset="0"/>
                  </a:rPr>
                  <a:t>тр</a:t>
                </a:r>
                <a:r>
                  <a:rPr lang="ru-RU" sz="3200" b="1" baseline="-25000" dirty="0" smtClean="0">
                    <a:solidFill>
                      <a:srgbClr val="365D2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 0   </a:t>
                </a:r>
                <a:r>
                  <a:rPr lang="ru-RU" sz="3200" b="1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(1з-н Н)             </a:t>
                </a:r>
                <a:r>
                  <a:rPr lang="en-US" sz="32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2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          </a:t>
                </a:r>
                <a:endParaRPr lang="ru-RU" sz="3200" dirty="0"/>
              </a:p>
            </p:txBody>
          </p:sp>
          <p:sp>
            <p:nvSpPr>
              <p:cNvPr id="29" name="Line 18"/>
              <p:cNvSpPr>
                <a:spLocks noChangeShapeType="1"/>
              </p:cNvSpPr>
              <p:nvPr/>
            </p:nvSpPr>
            <p:spPr bwMode="auto">
              <a:xfrm>
                <a:off x="4535645" y="3582432"/>
                <a:ext cx="45748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Line 18"/>
              <p:cNvSpPr>
                <a:spLocks noChangeShapeType="1"/>
              </p:cNvSpPr>
              <p:nvPr/>
            </p:nvSpPr>
            <p:spPr bwMode="auto">
              <a:xfrm>
                <a:off x="2883017" y="3582432"/>
                <a:ext cx="45748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Line 18"/>
              <p:cNvSpPr>
                <a:spLocks noChangeShapeType="1"/>
              </p:cNvSpPr>
              <p:nvPr/>
            </p:nvSpPr>
            <p:spPr bwMode="auto">
              <a:xfrm>
                <a:off x="3697235" y="3583354"/>
                <a:ext cx="45748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2" name="Line 18"/>
            <p:cNvSpPr>
              <a:spLocks noChangeShapeType="1"/>
            </p:cNvSpPr>
            <p:nvPr/>
          </p:nvSpPr>
          <p:spPr bwMode="auto">
            <a:xfrm>
              <a:off x="4464785" y="3433613"/>
              <a:ext cx="44085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000496" y="4572008"/>
            <a:ext cx="4000496" cy="584775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=(5)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0,94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= 4,7м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5143512"/>
            <a:ext cx="4857752" cy="584775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100Н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·4,7м +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10м=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0" y="5929330"/>
            <a:ext cx="4857752" cy="584775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100Н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·4,7м/10м</a:t>
            </a:r>
            <a:endParaRPr lang="ru-RU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7143768" y="2786058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28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29058" y="357166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Повер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хность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7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500"/>
                            </p:stCondLst>
                            <p:childTnLst>
                              <p:par>
                                <p:cTn id="84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5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500"/>
                            </p:stCondLst>
                            <p:childTnLst>
                              <p:par>
                                <p:cTn id="9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2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4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5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6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500"/>
                            </p:stCondLst>
                            <p:childTnLst>
                              <p:par>
                                <p:cTn id="9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9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1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2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3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8" grpId="0" animBg="1"/>
      <p:bldP spid="10" grpId="0" animBg="1"/>
      <p:bldP spid="9" grpId="0"/>
      <p:bldP spid="12" grpId="0" animBg="1"/>
      <p:bldP spid="13" grpId="0" animBg="1"/>
      <p:bldP spid="14" grpId="0" animBg="1"/>
      <p:bldP spid="15" grpId="0" animBg="1"/>
      <p:bldP spid="16" grpId="0" animBg="1"/>
      <p:bldP spid="16" grpId="1" animBg="1"/>
      <p:bldP spid="18" grpId="0"/>
      <p:bldP spid="23" grpId="0"/>
      <p:bldP spid="23" grpId="1"/>
      <p:bldP spid="24" grpId="0"/>
      <p:bldP spid="26" grpId="0"/>
      <p:bldP spid="33" grpId="0" animBg="1"/>
      <p:bldP spid="34" grpId="0" animBg="1"/>
      <p:bldP spid="35" grpId="0" animBg="1"/>
      <p:bldP spid="37" grpId="0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7309" y="-27384"/>
            <a:ext cx="4137219" cy="251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-36512" y="0"/>
            <a:ext cx="55446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Однородный стержень АВ опирается о шероховатый пол и удерживается в равновесии горизонтальной нитью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Коэффициент трения между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стержнем и полом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равен 0,1.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 каких углах наклона стержня возможно это равновесие?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Пусть  длина стержня равна 10м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 flipH="1">
            <a:off x="6056138" y="1329751"/>
            <a:ext cx="1" cy="7920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 flipV="1">
            <a:off x="6760180" y="1323845"/>
            <a:ext cx="0" cy="865460"/>
          </a:xfrm>
          <a:prstGeom prst="line">
            <a:avLst/>
          </a:prstGeom>
          <a:noFill/>
          <a:ln w="57150">
            <a:solidFill>
              <a:srgbClr val="0014A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H="1">
            <a:off x="5966713" y="2193847"/>
            <a:ext cx="793467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86070" y="653739"/>
            <a:ext cx="427727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17"/>
          <p:cNvGrpSpPr>
            <a:grpSpLocks/>
          </p:cNvGrpSpPr>
          <p:nvPr/>
        </p:nvGrpSpPr>
        <p:grpSpPr bwMode="auto">
          <a:xfrm>
            <a:off x="5170097" y="1625098"/>
            <a:ext cx="648072" cy="461665"/>
            <a:chOff x="2714613" y="4429134"/>
            <a:chExt cx="648077" cy="461367"/>
          </a:xfrm>
        </p:grpSpPr>
        <p:sp>
          <p:nvSpPr>
            <p:cNvPr id="10" name="TextBox 18"/>
            <p:cNvSpPr txBox="1">
              <a:spLocks noChangeArrowheads="1"/>
            </p:cNvSpPr>
            <p:nvPr/>
          </p:nvSpPr>
          <p:spPr bwMode="auto">
            <a:xfrm>
              <a:off x="2714613" y="4429134"/>
              <a:ext cx="648077" cy="461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2786049" y="4500524"/>
              <a:ext cx="428628" cy="15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20"/>
          <p:cNvGrpSpPr>
            <a:grpSpLocks/>
          </p:cNvGrpSpPr>
          <p:nvPr/>
        </p:nvGrpSpPr>
        <p:grpSpPr bwMode="auto">
          <a:xfrm>
            <a:off x="6876256" y="1124744"/>
            <a:ext cx="486232" cy="523220"/>
            <a:chOff x="3177172" y="2143116"/>
            <a:chExt cx="609010" cy="522882"/>
          </a:xfrm>
        </p:grpSpPr>
        <p:sp>
          <p:nvSpPr>
            <p:cNvPr id="13" name="TextBox 21"/>
            <p:cNvSpPr txBox="1">
              <a:spLocks noChangeArrowheads="1"/>
            </p:cNvSpPr>
            <p:nvPr/>
          </p:nvSpPr>
          <p:spPr bwMode="auto">
            <a:xfrm>
              <a:off x="3177172" y="2143116"/>
              <a:ext cx="541144" cy="52288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3357554" y="2214508"/>
              <a:ext cx="428628" cy="1586"/>
            </a:xfrm>
            <a:prstGeom prst="straightConnector1">
              <a:avLst/>
            </a:prstGeom>
            <a:ln w="25400">
              <a:solidFill>
                <a:srgbClr val="220FB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0"/>
          <p:cNvGrpSpPr>
            <a:grpSpLocks/>
          </p:cNvGrpSpPr>
          <p:nvPr/>
        </p:nvGrpSpPr>
        <p:grpSpPr bwMode="auto">
          <a:xfrm>
            <a:off x="6660230" y="260648"/>
            <a:ext cx="792090" cy="523220"/>
            <a:chOff x="3357554" y="2143118"/>
            <a:chExt cx="792096" cy="522882"/>
          </a:xfrm>
        </p:grpSpPr>
        <p:sp>
          <p:nvSpPr>
            <p:cNvPr id="16" name="TextBox 21"/>
            <p:cNvSpPr txBox="1">
              <a:spLocks noChangeArrowheads="1"/>
            </p:cNvSpPr>
            <p:nvPr/>
          </p:nvSpPr>
          <p:spPr bwMode="auto">
            <a:xfrm>
              <a:off x="3357556" y="2143118"/>
              <a:ext cx="792094" cy="52288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ве</a:t>
              </a:r>
              <a:endPara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3357554" y="2214508"/>
              <a:ext cx="428628" cy="158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23"/>
          <p:cNvGrpSpPr>
            <a:grpSpLocks/>
          </p:cNvGrpSpPr>
          <p:nvPr/>
        </p:nvGrpSpPr>
        <p:grpSpPr bwMode="auto">
          <a:xfrm>
            <a:off x="5868145" y="2326282"/>
            <a:ext cx="648071" cy="461667"/>
            <a:chOff x="2000230" y="2614628"/>
            <a:chExt cx="471327" cy="461367"/>
          </a:xfrm>
          <a:solidFill>
            <a:schemeClr val="bg2">
              <a:lumMod val="90000"/>
            </a:schemeClr>
          </a:solidFill>
        </p:grpSpPr>
        <p:sp>
          <p:nvSpPr>
            <p:cNvPr id="20" name="TextBox 25"/>
            <p:cNvSpPr txBox="1">
              <a:spLocks noChangeArrowheads="1"/>
            </p:cNvSpPr>
            <p:nvPr/>
          </p:nvSpPr>
          <p:spPr bwMode="auto">
            <a:xfrm>
              <a:off x="2000230" y="2614628"/>
              <a:ext cx="471327" cy="46136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endPara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>
              <a:off x="2007746" y="2678512"/>
              <a:ext cx="288002" cy="1586"/>
            </a:xfrm>
            <a:prstGeom prst="straightConnector1">
              <a:avLst/>
            </a:prstGeom>
            <a:grpFill/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7596336" y="1196752"/>
            <a:ext cx="72008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7596336" y="836712"/>
            <a:ext cx="0" cy="1368152"/>
          </a:xfrm>
          <a:prstGeom prst="straightConnector1">
            <a:avLst/>
          </a:prstGeom>
          <a:ln w="1905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6804248" y="836712"/>
            <a:ext cx="0" cy="1368152"/>
          </a:xfrm>
          <a:prstGeom prst="straightConnector1">
            <a:avLst/>
          </a:prstGeom>
          <a:ln w="19050">
            <a:solidFill>
              <a:srgbClr val="220FB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5652120" y="332656"/>
            <a:ext cx="38957" cy="1883225"/>
          </a:xfrm>
          <a:prstGeom prst="straightConnector1">
            <a:avLst/>
          </a:prstGeom>
          <a:ln w="19050">
            <a:solidFill>
              <a:srgbClr val="220FB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092440" y="876204"/>
            <a:ext cx="432048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050" b="1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5680736" y="847729"/>
            <a:ext cx="991834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5724128" y="1196752"/>
            <a:ext cx="1080120" cy="0"/>
          </a:xfrm>
          <a:prstGeom prst="straightConnector1">
            <a:avLst/>
          </a:prstGeom>
          <a:ln w="19050">
            <a:solidFill>
              <a:srgbClr val="220FB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6034738" y="260648"/>
            <a:ext cx="38957" cy="1883225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595564" y="58763"/>
            <a:ext cx="504056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050" b="1" dirty="0" err="1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5637981" y="404664"/>
            <a:ext cx="432048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60956" y="2721114"/>
            <a:ext cx="7175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Почему не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вращается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отн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тВ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5496" y="3235623"/>
            <a:ext cx="5832648" cy="769441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-N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b="1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600" b="1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ru-RU" sz="3600" dirty="0"/>
          </a:p>
        </p:txBody>
      </p:sp>
      <p:sp>
        <p:nvSpPr>
          <p:cNvPr id="51" name="TextBox 50"/>
          <p:cNvSpPr txBox="1"/>
          <p:nvPr/>
        </p:nvSpPr>
        <p:spPr>
          <a:xfrm>
            <a:off x="6444208" y="3861048"/>
            <a:ext cx="216024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l-G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444208" y="4365104"/>
            <a:ext cx="216024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600" b="1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444208" y="4953043"/>
            <a:ext cx="18002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0,5</a:t>
            </a:r>
            <a:r>
              <a:rPr lang="en-US" sz="2400" b="1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400" b="1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0" y="4005064"/>
            <a:ext cx="6444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-N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l-G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</a:t>
            </a:r>
            <a:endParaRPr lang="ru-RU" sz="2800" dirty="0"/>
          </a:p>
        </p:txBody>
      </p:sp>
      <p:sp>
        <p:nvSpPr>
          <p:cNvPr id="55" name="TextBox 54"/>
          <p:cNvSpPr txBox="1"/>
          <p:nvPr/>
        </p:nvSpPr>
        <p:spPr>
          <a:xfrm>
            <a:off x="6444208" y="3284984"/>
            <a:ext cx="1728192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b="1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876256" y="2636912"/>
            <a:ext cx="2267744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4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4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 Н</a:t>
            </a:r>
            <a:endParaRPr lang="ru-RU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0" y="4581128"/>
            <a:ext cx="6012160" cy="58477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-N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2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l-G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</a:t>
            </a:r>
            <a:endParaRPr lang="ru-RU" sz="28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1331640" y="5145317"/>
            <a:ext cx="4644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Почленно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разделим на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l-G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0" y="5556779"/>
            <a:ext cx="4644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-N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2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ctg</a:t>
            </a:r>
            <a:r>
              <a:rPr lang="el-G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</a:t>
            </a:r>
            <a:endParaRPr lang="ru-RU" sz="2800" dirty="0"/>
          </a:p>
        </p:txBody>
      </p:sp>
      <p:sp>
        <p:nvSpPr>
          <p:cNvPr id="60" name="TextBox 59"/>
          <p:cNvSpPr txBox="1"/>
          <p:nvPr/>
        </p:nvSpPr>
        <p:spPr>
          <a:xfrm>
            <a:off x="2555776" y="5697631"/>
            <a:ext cx="360040" cy="369332"/>
          </a:xfrm>
          <a:prstGeom prst="rect">
            <a:avLst/>
          </a:prstGeom>
          <a:solidFill>
            <a:schemeClr val="bg2">
              <a:lumMod val="90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1031733" y="5685756"/>
            <a:ext cx="288032" cy="369332"/>
          </a:xfrm>
          <a:prstGeom prst="rect">
            <a:avLst/>
          </a:prstGeom>
          <a:solidFill>
            <a:schemeClr val="bg2">
              <a:lumMod val="90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>
            <a:off x="287145" y="5685756"/>
            <a:ext cx="228786" cy="369332"/>
          </a:xfrm>
          <a:prstGeom prst="rect">
            <a:avLst/>
          </a:prstGeom>
          <a:solidFill>
            <a:schemeClr val="bg2">
              <a:lumMod val="90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0" y="6190100"/>
            <a:ext cx="2267744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2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ctg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2555776" y="6165304"/>
            <a:ext cx="2304256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,1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ctg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4932040" y="6165304"/>
            <a:ext cx="1368152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ctg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6516216" y="6093296"/>
            <a:ext cx="1296144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=12</a:t>
            </a:r>
            <a:r>
              <a:rPr lang="ru-RU" sz="28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35" grpId="0" animBg="1"/>
      <p:bldP spid="41" grpId="0" animBg="1"/>
      <p:bldP spid="7" grpId="0" animBg="1"/>
      <p:bldP spid="46" grpId="0" animBg="1"/>
      <p:bldP spid="47" grpId="0"/>
      <p:bldP spid="48" grpId="0" animBg="1"/>
      <p:bldP spid="51" grpId="0" animBg="1"/>
      <p:bldP spid="52" grpId="0" animBg="1"/>
      <p:bldP spid="53" grpId="0" animBg="1"/>
      <p:bldP spid="54" grpId="0"/>
      <p:bldP spid="55" grpId="0" animBg="1"/>
      <p:bldP spid="56" grpId="0" animBg="1"/>
      <p:bldP spid="57" grpId="0" animBg="1"/>
      <p:bldP spid="58" grpId="0"/>
      <p:bldP spid="59" grpId="0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9" y="0"/>
            <a:ext cx="4500562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00728" y="5288340"/>
            <a:ext cx="3143272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Задачи для самостоятельной работы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2198" y="0"/>
            <a:ext cx="192882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Задача №6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929066"/>
            <a:ext cx="4857752" cy="255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14282" y="4071942"/>
            <a:ext cx="192882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Задача №5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1406" y="-4500618"/>
            <a:ext cx="3357586" cy="7715304"/>
            <a:chOff x="7215206" y="-162264"/>
            <a:chExt cx="1728791" cy="5783264"/>
          </a:xfrm>
        </p:grpSpPr>
        <p:grpSp>
          <p:nvGrpSpPr>
            <p:cNvPr id="13" name="Группа 17"/>
            <p:cNvGrpSpPr/>
            <p:nvPr/>
          </p:nvGrpSpPr>
          <p:grpSpPr>
            <a:xfrm>
              <a:off x="7286644" y="3620736"/>
              <a:ext cx="1657353" cy="2000264"/>
              <a:chOff x="7715272" y="3643314"/>
              <a:chExt cx="1228725" cy="1409700"/>
            </a:xfrm>
          </p:grpSpPr>
          <p:pic>
            <p:nvPicPr>
              <p:cNvPr id="20" name="Picture 6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715272" y="3643314"/>
                <a:ext cx="1228725" cy="1409700"/>
              </a:xfrm>
              <a:prstGeom prst="rect">
                <a:avLst/>
              </a:prstGeom>
              <a:noFill/>
            </p:spPr>
          </p:pic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 flipV="1">
                <a:off x="8817309" y="4575818"/>
                <a:ext cx="0" cy="457200"/>
              </a:xfrm>
              <a:prstGeom prst="line">
                <a:avLst/>
              </a:prstGeom>
              <a:noFill/>
              <a:ln w="57150">
                <a:solidFill>
                  <a:srgbClr val="0014AC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4" name="Group 8"/>
            <p:cNvGrpSpPr>
              <a:grpSpLocks/>
            </p:cNvGrpSpPr>
            <p:nvPr/>
          </p:nvGrpSpPr>
          <p:grpSpPr bwMode="auto">
            <a:xfrm>
              <a:off x="7369377" y="-162264"/>
              <a:ext cx="1417154" cy="5783264"/>
              <a:chOff x="5904" y="7488"/>
              <a:chExt cx="1998" cy="5783264"/>
            </a:xfrm>
          </p:grpSpPr>
          <p:sp>
            <p:nvSpPr>
              <p:cNvPr id="17" name="Line 11"/>
              <p:cNvSpPr>
                <a:spLocks noChangeShapeType="1"/>
              </p:cNvSpPr>
              <p:nvPr/>
            </p:nvSpPr>
            <p:spPr bwMode="auto">
              <a:xfrm>
                <a:off x="5904" y="5004934"/>
                <a:ext cx="720" cy="0"/>
              </a:xfrm>
              <a:prstGeom prst="line">
                <a:avLst/>
              </a:prstGeom>
              <a:noFill/>
              <a:ln w="57150">
                <a:solidFill>
                  <a:srgbClr val="0014AC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Line 10"/>
              <p:cNvSpPr>
                <a:spLocks noChangeShapeType="1"/>
              </p:cNvSpPr>
              <p:nvPr/>
            </p:nvSpPr>
            <p:spPr bwMode="auto">
              <a:xfrm>
                <a:off x="6624" y="7488"/>
                <a:ext cx="0" cy="72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Line 9"/>
              <p:cNvSpPr>
                <a:spLocks noChangeShapeType="1"/>
              </p:cNvSpPr>
              <p:nvPr/>
            </p:nvSpPr>
            <p:spPr bwMode="auto">
              <a:xfrm flipH="1">
                <a:off x="7326" y="5790752"/>
                <a:ext cx="576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7711568" y="4049364"/>
              <a:ext cx="0" cy="50994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 flipH="1" flipV="1">
              <a:off x="7215206" y="3477860"/>
              <a:ext cx="357190" cy="285752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5572132" y="1428736"/>
            <a:ext cx="0" cy="1116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Line 12"/>
          <p:cNvSpPr>
            <a:spLocks noChangeShapeType="1"/>
          </p:cNvSpPr>
          <p:nvPr/>
        </p:nvSpPr>
        <p:spPr bwMode="auto">
          <a:xfrm flipV="1">
            <a:off x="6357950" y="1500174"/>
            <a:ext cx="0" cy="865460"/>
          </a:xfrm>
          <a:prstGeom prst="line">
            <a:avLst/>
          </a:prstGeom>
          <a:noFill/>
          <a:ln w="57150">
            <a:solidFill>
              <a:srgbClr val="0014A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>
            <a:off x="1500166" y="2571744"/>
            <a:ext cx="0" cy="1116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>
            <a:off x="2428860" y="5357826"/>
            <a:ext cx="0" cy="1116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Line 12"/>
          <p:cNvSpPr>
            <a:spLocks noChangeShapeType="1"/>
          </p:cNvSpPr>
          <p:nvPr/>
        </p:nvSpPr>
        <p:spPr bwMode="auto">
          <a:xfrm flipV="1">
            <a:off x="428596" y="5214950"/>
            <a:ext cx="0" cy="865460"/>
          </a:xfrm>
          <a:prstGeom prst="line">
            <a:avLst/>
          </a:prstGeom>
          <a:noFill/>
          <a:ln w="57150">
            <a:solidFill>
              <a:srgbClr val="0014A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 flipH="1">
            <a:off x="5572132" y="2428868"/>
            <a:ext cx="793467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>
            <a:off x="428596" y="6072206"/>
            <a:ext cx="849607" cy="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Line 11"/>
          <p:cNvSpPr>
            <a:spLocks noChangeShapeType="1"/>
          </p:cNvSpPr>
          <p:nvPr/>
        </p:nvSpPr>
        <p:spPr bwMode="auto">
          <a:xfrm>
            <a:off x="5214942" y="881946"/>
            <a:ext cx="991834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00034" y="428604"/>
            <a:ext cx="500066" cy="5000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857752" y="642918"/>
            <a:ext cx="500066" cy="5000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42844" y="1857364"/>
            <a:ext cx="500066" cy="5000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14282" y="5715016"/>
            <a:ext cx="500066" cy="5000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6200799" y="928670"/>
            <a:ext cx="2800357" cy="2143140"/>
            <a:chOff x="4578" y="4324"/>
            <a:chExt cx="2835" cy="1789"/>
          </a:xfrm>
        </p:grpSpPr>
        <p:sp>
          <p:nvSpPr>
            <p:cNvPr id="4099" name="AutoShape 3"/>
            <p:cNvSpPr>
              <a:spLocks/>
            </p:cNvSpPr>
            <p:nvPr/>
          </p:nvSpPr>
          <p:spPr bwMode="auto">
            <a:xfrm rot="5400000" flipV="1">
              <a:off x="4912" y="4799"/>
              <a:ext cx="141" cy="530"/>
            </a:xfrm>
            <a:prstGeom prst="leftBrace">
              <a:avLst>
                <a:gd name="adj1" fmla="val 31324"/>
                <a:gd name="adj2" fmla="val 50000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100" name="Group 4"/>
            <p:cNvGrpSpPr>
              <a:grpSpLocks/>
            </p:cNvGrpSpPr>
            <p:nvPr/>
          </p:nvGrpSpPr>
          <p:grpSpPr bwMode="auto">
            <a:xfrm>
              <a:off x="4578" y="4324"/>
              <a:ext cx="2835" cy="1789"/>
              <a:chOff x="4578" y="4250"/>
              <a:chExt cx="2835" cy="1789"/>
            </a:xfrm>
          </p:grpSpPr>
          <p:sp>
            <p:nvSpPr>
              <p:cNvPr id="4101" name="Line 5"/>
              <p:cNvSpPr>
                <a:spLocks noChangeShapeType="1"/>
              </p:cNvSpPr>
              <p:nvPr/>
            </p:nvSpPr>
            <p:spPr bwMode="auto">
              <a:xfrm flipV="1">
                <a:off x="5285" y="4250"/>
                <a:ext cx="1" cy="827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triangle" w="lg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2" name="Line 6"/>
              <p:cNvSpPr>
                <a:spLocks noChangeShapeType="1"/>
              </p:cNvSpPr>
              <p:nvPr/>
            </p:nvSpPr>
            <p:spPr bwMode="auto">
              <a:xfrm flipV="1">
                <a:off x="4681" y="4569"/>
                <a:ext cx="2730" cy="656"/>
              </a:xfrm>
              <a:prstGeom prst="line">
                <a:avLst/>
              </a:prstGeom>
              <a:noFill/>
              <a:ln w="508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4103" name="Group 7"/>
              <p:cNvGrpSpPr>
                <a:grpSpLocks/>
              </p:cNvGrpSpPr>
              <p:nvPr/>
            </p:nvGrpSpPr>
            <p:grpSpPr bwMode="auto">
              <a:xfrm>
                <a:off x="5155" y="5096"/>
                <a:ext cx="276" cy="165"/>
                <a:chOff x="5035" y="6333"/>
                <a:chExt cx="276" cy="165"/>
              </a:xfrm>
            </p:grpSpPr>
            <p:sp>
              <p:nvSpPr>
                <p:cNvPr id="4104" name="AutoShape 8"/>
                <p:cNvSpPr>
                  <a:spLocks noChangeArrowheads="1"/>
                </p:cNvSpPr>
                <p:nvPr/>
              </p:nvSpPr>
              <p:spPr bwMode="auto">
                <a:xfrm>
                  <a:off x="5046" y="6333"/>
                  <a:ext cx="241" cy="14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05" name="Line 9"/>
                <p:cNvSpPr>
                  <a:spLocks noChangeShapeType="1"/>
                </p:cNvSpPr>
                <p:nvPr/>
              </p:nvSpPr>
              <p:spPr bwMode="auto">
                <a:xfrm>
                  <a:off x="5035" y="6498"/>
                  <a:ext cx="276" cy="0"/>
                </a:xfrm>
                <a:prstGeom prst="line">
                  <a:avLst/>
                </a:prstGeom>
                <a:noFill/>
                <a:ln w="2857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4106" name="Rectangle 10"/>
              <p:cNvSpPr>
                <a:spLocks noChangeArrowheads="1"/>
              </p:cNvSpPr>
              <p:nvPr/>
            </p:nvSpPr>
            <p:spPr bwMode="auto">
              <a:xfrm>
                <a:off x="4578" y="4972"/>
                <a:ext cx="219" cy="21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7" name="Line 11"/>
              <p:cNvSpPr>
                <a:spLocks noChangeShapeType="1"/>
              </p:cNvSpPr>
              <p:nvPr/>
            </p:nvSpPr>
            <p:spPr bwMode="auto">
              <a:xfrm>
                <a:off x="4693" y="5209"/>
                <a:ext cx="0" cy="830"/>
              </a:xfrm>
              <a:prstGeom prst="line">
                <a:avLst/>
              </a:prstGeom>
              <a:noFill/>
              <a:ln w="31750">
                <a:solidFill>
                  <a:srgbClr val="240CB4"/>
                </a:solidFill>
                <a:round/>
                <a:headEnd/>
                <a:tailEnd type="triangle" w="lg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8" name="Line 12"/>
              <p:cNvSpPr>
                <a:spLocks noChangeShapeType="1"/>
              </p:cNvSpPr>
              <p:nvPr/>
            </p:nvSpPr>
            <p:spPr bwMode="auto">
              <a:xfrm flipV="1">
                <a:off x="7389" y="4581"/>
                <a:ext cx="0" cy="449"/>
              </a:xfrm>
              <a:prstGeom prst="line">
                <a:avLst/>
              </a:prstGeom>
              <a:noFill/>
              <a:ln w="38100">
                <a:solidFill>
                  <a:srgbClr val="240CB4"/>
                </a:solidFill>
                <a:round/>
                <a:headEnd type="triangle" w="med" len="med"/>
                <a:tailEnd w="lg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9" name="Line 13"/>
              <p:cNvSpPr>
                <a:spLocks noChangeShapeType="1"/>
              </p:cNvSpPr>
              <p:nvPr/>
            </p:nvSpPr>
            <p:spPr bwMode="auto">
              <a:xfrm flipV="1">
                <a:off x="4682" y="5099"/>
                <a:ext cx="269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10" name="AutoShape 14"/>
              <p:cNvSpPr>
                <a:spLocks/>
              </p:cNvSpPr>
              <p:nvPr/>
            </p:nvSpPr>
            <p:spPr bwMode="auto">
              <a:xfrm rot="-5400000">
                <a:off x="6283" y="4143"/>
                <a:ext cx="141" cy="2119"/>
              </a:xfrm>
              <a:prstGeom prst="leftBrace">
                <a:avLst>
                  <a:gd name="adj1" fmla="val 125236"/>
                  <a:gd name="adj2" fmla="val 50000"/>
                </a:avLst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120830" y="4025088"/>
            <a:ext cx="2143140" cy="1714512"/>
            <a:chOff x="1279" y="1984"/>
            <a:chExt cx="2353" cy="1191"/>
          </a:xfrm>
        </p:grpSpPr>
        <p:sp>
          <p:nvSpPr>
            <p:cNvPr id="4134" name="Rectangle 38"/>
            <p:cNvSpPr>
              <a:spLocks noChangeArrowheads="1"/>
            </p:cNvSpPr>
            <p:nvPr/>
          </p:nvSpPr>
          <p:spPr bwMode="auto">
            <a:xfrm>
              <a:off x="3511" y="2461"/>
              <a:ext cx="121" cy="15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135" name="Group 39"/>
            <p:cNvGrpSpPr>
              <a:grpSpLocks/>
            </p:cNvGrpSpPr>
            <p:nvPr/>
          </p:nvGrpSpPr>
          <p:grpSpPr bwMode="auto">
            <a:xfrm>
              <a:off x="1279" y="1984"/>
              <a:ext cx="2341" cy="1191"/>
              <a:chOff x="1279" y="2053"/>
              <a:chExt cx="2341" cy="1191"/>
            </a:xfrm>
          </p:grpSpPr>
          <p:sp>
            <p:nvSpPr>
              <p:cNvPr id="4136" name="Line 40"/>
              <p:cNvSpPr>
                <a:spLocks noChangeShapeType="1"/>
              </p:cNvSpPr>
              <p:nvPr/>
            </p:nvSpPr>
            <p:spPr bwMode="auto">
              <a:xfrm flipV="1">
                <a:off x="2863" y="2053"/>
                <a:ext cx="1" cy="58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4137" name="Group 41"/>
              <p:cNvGrpSpPr>
                <a:grpSpLocks/>
              </p:cNvGrpSpPr>
              <p:nvPr/>
            </p:nvGrpSpPr>
            <p:grpSpPr bwMode="auto">
              <a:xfrm>
                <a:off x="1279" y="2279"/>
                <a:ext cx="2341" cy="965"/>
                <a:chOff x="1279" y="2197"/>
                <a:chExt cx="2341" cy="965"/>
              </a:xfrm>
            </p:grpSpPr>
            <p:grpSp>
              <p:nvGrpSpPr>
                <p:cNvPr id="4138" name="Group 42"/>
                <p:cNvGrpSpPr>
                  <a:grpSpLocks/>
                </p:cNvGrpSpPr>
                <p:nvPr/>
              </p:nvGrpSpPr>
              <p:grpSpPr bwMode="auto">
                <a:xfrm>
                  <a:off x="1279" y="2525"/>
                  <a:ext cx="2341" cy="637"/>
                  <a:chOff x="1279" y="2509"/>
                  <a:chExt cx="2341" cy="637"/>
                </a:xfrm>
              </p:grpSpPr>
              <p:sp>
                <p:nvSpPr>
                  <p:cNvPr id="4139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1279" y="2605"/>
                    <a:ext cx="2341" cy="97"/>
                  </a:xfrm>
                  <a:prstGeom prst="rect">
                    <a:avLst/>
                  </a:prstGeom>
                  <a:noFill/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140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571" y="2545"/>
                    <a:ext cx="1" cy="421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 type="none" w="sm" len="sm"/>
                    <a:tailEnd type="triangle" w="lg" len="lg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141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2419" y="2653"/>
                    <a:ext cx="1" cy="493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 type="none" w="sm" len="sm"/>
                    <a:tailEnd type="triangle" w="lg" len="lg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142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291" y="2653"/>
                    <a:ext cx="1" cy="469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prstDash val="sysDot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143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2863" y="2509"/>
                    <a:ext cx="709" cy="1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prstDash val="sysDot"/>
                    <a:round/>
                    <a:headEnd type="arrow" w="sm" len="sm"/>
                    <a:tailEnd type="arrow" w="sm" len="sm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144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1291" y="2953"/>
                    <a:ext cx="1117" cy="1"/>
                  </a:xfrm>
                  <a:prstGeom prst="line">
                    <a:avLst/>
                  </a:prstGeom>
                  <a:noFill/>
                  <a:ln w="25400">
                    <a:solidFill>
                      <a:srgbClr val="000000"/>
                    </a:solidFill>
                    <a:prstDash val="sysDot"/>
                    <a:round/>
                    <a:headEnd type="arrow" w="sm" len="sm"/>
                    <a:tailEnd type="arrow" w="sm" len="sm"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4145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2863" y="2197"/>
                  <a:ext cx="1" cy="44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 type="none" w="sm" len="sm"/>
                  <a:tailEnd type="triangle" w="lg" len="lg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4146" name="Group 50"/>
          <p:cNvGrpSpPr>
            <a:grpSpLocks/>
          </p:cNvGrpSpPr>
          <p:nvPr/>
        </p:nvGrpSpPr>
        <p:grpSpPr bwMode="auto">
          <a:xfrm>
            <a:off x="7000892" y="3714752"/>
            <a:ext cx="1857388" cy="2071702"/>
            <a:chOff x="1159" y="3779"/>
            <a:chExt cx="1261" cy="1225"/>
          </a:xfrm>
        </p:grpSpPr>
        <p:sp>
          <p:nvSpPr>
            <p:cNvPr id="4147" name="Rectangle 51"/>
            <p:cNvSpPr>
              <a:spLocks noChangeArrowheads="1"/>
            </p:cNvSpPr>
            <p:nvPr/>
          </p:nvSpPr>
          <p:spPr bwMode="auto">
            <a:xfrm>
              <a:off x="1543" y="3779"/>
              <a:ext cx="865" cy="1225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8" name="Line 52"/>
            <p:cNvSpPr>
              <a:spLocks noChangeShapeType="1"/>
            </p:cNvSpPr>
            <p:nvPr/>
          </p:nvSpPr>
          <p:spPr bwMode="auto">
            <a:xfrm flipV="1">
              <a:off x="1555" y="3779"/>
              <a:ext cx="841" cy="12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9" name="Line 53"/>
            <p:cNvSpPr>
              <a:spLocks noChangeShapeType="1"/>
            </p:cNvSpPr>
            <p:nvPr/>
          </p:nvSpPr>
          <p:spPr bwMode="auto">
            <a:xfrm>
              <a:off x="1555" y="3791"/>
              <a:ext cx="865" cy="120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50" name="Line 54"/>
            <p:cNvSpPr>
              <a:spLocks noChangeShapeType="1"/>
            </p:cNvSpPr>
            <p:nvPr/>
          </p:nvSpPr>
          <p:spPr bwMode="auto">
            <a:xfrm flipH="1">
              <a:off x="1159" y="4079"/>
              <a:ext cx="385" cy="1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51" name="Line 55"/>
            <p:cNvSpPr>
              <a:spLocks noChangeShapeType="1"/>
            </p:cNvSpPr>
            <p:nvPr/>
          </p:nvSpPr>
          <p:spPr bwMode="auto">
            <a:xfrm flipV="1">
              <a:off x="1543" y="4319"/>
              <a:ext cx="1" cy="385"/>
            </a:xfrm>
            <a:prstGeom prst="line">
              <a:avLst/>
            </a:prstGeom>
            <a:noFill/>
            <a:ln w="44450" cmpd="sng">
              <a:solidFill>
                <a:srgbClr val="FF0000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52" name="Line 56"/>
            <p:cNvSpPr>
              <a:spLocks noChangeShapeType="1"/>
            </p:cNvSpPr>
            <p:nvPr/>
          </p:nvSpPr>
          <p:spPr bwMode="auto">
            <a:xfrm>
              <a:off x="1975" y="4403"/>
              <a:ext cx="1" cy="517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53" name="Line 57"/>
            <p:cNvSpPr>
              <a:spLocks noChangeShapeType="1"/>
            </p:cNvSpPr>
            <p:nvPr/>
          </p:nvSpPr>
          <p:spPr bwMode="auto">
            <a:xfrm>
              <a:off x="1543" y="4751"/>
              <a:ext cx="337" cy="1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lg" len="lg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0" y="0"/>
            <a:ext cx="442912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Задача №8</a:t>
            </a:r>
          </a:p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Рычаг с опорой на конце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714876" y="0"/>
            <a:ext cx="442912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Задача №9</a:t>
            </a:r>
          </a:p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Рычаг с опорой не на конце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0" y="5857892"/>
            <a:ext cx="442912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Задача №10</a:t>
            </a:r>
          </a:p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Как найти массу бревна?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714876" y="5936354"/>
            <a:ext cx="442912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Задача №11</a:t>
            </a:r>
          </a:p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Выбираем навесы для двери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4" name="Group 15"/>
          <p:cNvGrpSpPr>
            <a:grpSpLocks/>
          </p:cNvGrpSpPr>
          <p:nvPr/>
        </p:nvGrpSpPr>
        <p:grpSpPr bwMode="auto">
          <a:xfrm>
            <a:off x="210770" y="745278"/>
            <a:ext cx="3071834" cy="2428892"/>
            <a:chOff x="1163" y="4324"/>
            <a:chExt cx="2826" cy="1688"/>
          </a:xfrm>
        </p:grpSpPr>
        <p:sp>
          <p:nvSpPr>
            <p:cNvPr id="65" name="AutoShape 16"/>
            <p:cNvSpPr>
              <a:spLocks noChangeArrowheads="1"/>
            </p:cNvSpPr>
            <p:nvPr/>
          </p:nvSpPr>
          <p:spPr bwMode="auto">
            <a:xfrm>
              <a:off x="1163" y="5367"/>
              <a:ext cx="141" cy="164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66" name="Group 17"/>
            <p:cNvGrpSpPr>
              <a:grpSpLocks/>
            </p:cNvGrpSpPr>
            <p:nvPr/>
          </p:nvGrpSpPr>
          <p:grpSpPr bwMode="auto">
            <a:xfrm>
              <a:off x="1192" y="4324"/>
              <a:ext cx="2797" cy="1688"/>
              <a:chOff x="1192" y="4380"/>
              <a:chExt cx="2797" cy="1688"/>
            </a:xfrm>
          </p:grpSpPr>
          <p:sp>
            <p:nvSpPr>
              <p:cNvPr id="67" name="Line 18"/>
              <p:cNvSpPr>
                <a:spLocks noChangeShapeType="1"/>
              </p:cNvSpPr>
              <p:nvPr/>
            </p:nvSpPr>
            <p:spPr bwMode="auto">
              <a:xfrm flipV="1">
                <a:off x="1226" y="4926"/>
                <a:ext cx="0" cy="44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lg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" name="Line 19"/>
              <p:cNvSpPr>
                <a:spLocks noChangeShapeType="1"/>
              </p:cNvSpPr>
              <p:nvPr/>
            </p:nvSpPr>
            <p:spPr bwMode="auto">
              <a:xfrm flipV="1">
                <a:off x="1259" y="4714"/>
                <a:ext cx="2730" cy="656"/>
              </a:xfrm>
              <a:prstGeom prst="line">
                <a:avLst/>
              </a:prstGeom>
              <a:noFill/>
              <a:ln w="508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9" name="Rectangle 20"/>
              <p:cNvSpPr>
                <a:spLocks noChangeArrowheads="1"/>
              </p:cNvSpPr>
              <p:nvPr/>
            </p:nvSpPr>
            <p:spPr bwMode="auto">
              <a:xfrm>
                <a:off x="1651" y="5002"/>
                <a:ext cx="219" cy="21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0" name="Line 21"/>
              <p:cNvSpPr>
                <a:spLocks noChangeShapeType="1"/>
              </p:cNvSpPr>
              <p:nvPr/>
            </p:nvSpPr>
            <p:spPr bwMode="auto">
              <a:xfrm>
                <a:off x="1763" y="5238"/>
                <a:ext cx="0" cy="830"/>
              </a:xfrm>
              <a:prstGeom prst="line">
                <a:avLst/>
              </a:prstGeom>
              <a:noFill/>
              <a:ln w="38100">
                <a:solidFill>
                  <a:srgbClr val="240CB4"/>
                </a:solidFill>
                <a:round/>
                <a:headEnd/>
                <a:tailEnd type="triangle" w="lg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1" name="Line 22"/>
              <p:cNvSpPr>
                <a:spLocks noChangeShapeType="1"/>
              </p:cNvSpPr>
              <p:nvPr/>
            </p:nvSpPr>
            <p:spPr bwMode="auto">
              <a:xfrm flipV="1">
                <a:off x="3958" y="4380"/>
                <a:ext cx="0" cy="357"/>
              </a:xfrm>
              <a:prstGeom prst="line">
                <a:avLst/>
              </a:prstGeom>
              <a:noFill/>
              <a:ln w="38100">
                <a:solidFill>
                  <a:srgbClr val="240CB4"/>
                </a:solidFill>
                <a:round/>
                <a:headEnd/>
                <a:tailEnd type="triangle" w="lg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2" name="Line 23"/>
              <p:cNvSpPr>
                <a:spLocks noChangeShapeType="1"/>
              </p:cNvSpPr>
              <p:nvPr/>
            </p:nvSpPr>
            <p:spPr bwMode="auto">
              <a:xfrm>
                <a:off x="1225" y="5428"/>
                <a:ext cx="27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AutoShape 24"/>
              <p:cNvSpPr>
                <a:spLocks/>
              </p:cNvSpPr>
              <p:nvPr/>
            </p:nvSpPr>
            <p:spPr bwMode="auto">
              <a:xfrm rot="-5400000">
                <a:off x="1431" y="5256"/>
                <a:ext cx="141" cy="530"/>
              </a:xfrm>
              <a:prstGeom prst="leftBrace">
                <a:avLst>
                  <a:gd name="adj1" fmla="val 31324"/>
                  <a:gd name="adj2" fmla="val 50000"/>
                </a:avLst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" name="AutoShape 25"/>
              <p:cNvSpPr>
                <a:spLocks/>
              </p:cNvSpPr>
              <p:nvPr/>
            </p:nvSpPr>
            <p:spPr bwMode="auto">
              <a:xfrm rot="5400000" flipV="1">
                <a:off x="2457" y="3931"/>
                <a:ext cx="234" cy="2764"/>
              </a:xfrm>
              <a:prstGeom prst="leftBrace">
                <a:avLst>
                  <a:gd name="adj1" fmla="val 98433"/>
                  <a:gd name="adj2" fmla="val 50000"/>
                </a:avLst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75" name="TextBox 74"/>
          <p:cNvSpPr txBox="1"/>
          <p:nvPr/>
        </p:nvSpPr>
        <p:spPr>
          <a:xfrm>
            <a:off x="2857488" y="2716596"/>
            <a:ext cx="3143272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Задачи для самостоятельной работы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AutoShape 16"/>
          <p:cNvSpPr>
            <a:spLocks noChangeArrowheads="1"/>
          </p:cNvSpPr>
          <p:nvPr/>
        </p:nvSpPr>
        <p:spPr bwMode="auto">
          <a:xfrm>
            <a:off x="1465062" y="5069712"/>
            <a:ext cx="153266" cy="23598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116_023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0596" y="6273225"/>
            <a:ext cx="414340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физика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350711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9класс 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500042"/>
            <a:ext cx="4329711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№14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21162645">
            <a:off x="546123" y="2032770"/>
            <a:ext cx="7345362" cy="119439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статика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429132"/>
            <a:ext cx="9144000" cy="1323439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 lvl="0" eaLnBrk="0" hangingPunct="0"/>
            <a:r>
              <a:rPr lang="ru-RU" sz="8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«Крутые»  задачи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14290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Задача №2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 flipV="1">
            <a:off x="7216497" y="437729"/>
            <a:ext cx="641651" cy="45719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scene3d>
            <a:camera prst="orthographicFront">
              <a:rot lat="0" lon="0" rev="21299999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 flipH="1">
            <a:off x="6599131" y="1572333"/>
            <a:ext cx="618720" cy="207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 flipV="1">
            <a:off x="7216497" y="776695"/>
            <a:ext cx="1354" cy="797709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858016" y="357166"/>
            <a:ext cx="571504" cy="400110"/>
          </a:xfrm>
          <a:prstGeom prst="rect">
            <a:avLst/>
          </a:prstGeom>
          <a:noFill/>
          <a:scene3d>
            <a:camera prst="orthographicFront">
              <a:rot lat="20999999" lon="0" rev="9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8"/>
          <p:cNvGrpSpPr/>
          <p:nvPr/>
        </p:nvGrpSpPr>
        <p:grpSpPr>
          <a:xfrm>
            <a:off x="5195498" y="413614"/>
            <a:ext cx="2662650" cy="1272356"/>
            <a:chOff x="5195498" y="413614"/>
            <a:chExt cx="2662650" cy="1272356"/>
          </a:xfrm>
        </p:grpSpPr>
        <p:sp>
          <p:nvSpPr>
            <p:cNvPr id="20" name="TextBox 19"/>
            <p:cNvSpPr txBox="1"/>
            <p:nvPr/>
          </p:nvSpPr>
          <p:spPr>
            <a:xfrm>
              <a:off x="5195498" y="1285860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286644" y="1285860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Группа 37"/>
            <p:cNvGrpSpPr/>
            <p:nvPr/>
          </p:nvGrpSpPr>
          <p:grpSpPr>
            <a:xfrm>
              <a:off x="5479380" y="413614"/>
              <a:ext cx="1739727" cy="1145801"/>
              <a:chOff x="5494370" y="428604"/>
              <a:chExt cx="1739727" cy="1145801"/>
            </a:xfrm>
          </p:grpSpPr>
          <p:sp>
            <p:nvSpPr>
              <p:cNvPr id="1033" name="Rectangle 9"/>
              <p:cNvSpPr>
                <a:spLocks noChangeArrowheads="1"/>
              </p:cNvSpPr>
              <p:nvPr/>
            </p:nvSpPr>
            <p:spPr bwMode="auto">
              <a:xfrm>
                <a:off x="5494370" y="428604"/>
                <a:ext cx="1723481" cy="114580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4" name="Line 10"/>
              <p:cNvSpPr>
                <a:spLocks noChangeShapeType="1"/>
              </p:cNvSpPr>
              <p:nvPr/>
            </p:nvSpPr>
            <p:spPr bwMode="auto">
              <a:xfrm>
                <a:off x="5510616" y="453468"/>
                <a:ext cx="1723481" cy="10712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5" name="Line 11"/>
              <p:cNvSpPr>
                <a:spLocks noChangeShapeType="1"/>
              </p:cNvSpPr>
              <p:nvPr/>
            </p:nvSpPr>
            <p:spPr bwMode="auto">
              <a:xfrm flipV="1">
                <a:off x="5510616" y="453468"/>
                <a:ext cx="1707234" cy="109607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286512" y="785794"/>
                <a:ext cx="5715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О</a:t>
                </a:r>
                <a:endParaRPr lang="ru-RU" sz="20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6444378" y="1157974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baseline="-25000" dirty="0" err="1" smtClean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15206" y="642918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0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00548" y="424150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01436" y="1501116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72066" y="1643050"/>
            <a:ext cx="3071802" cy="369332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9" name="Содержимое 36"/>
          <p:cNvSpPr txBox="1">
            <a:spLocks/>
          </p:cNvSpPr>
          <p:nvPr/>
        </p:nvSpPr>
        <p:spPr>
          <a:xfrm>
            <a:off x="421540" y="2714620"/>
            <a:ext cx="8572560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Что? Как?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Ящик двигается равномерно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94028" y="707332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М=10кг,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-?</a:t>
            </a:r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ВС=2м АС=3м </a:t>
            </a: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Line 15"/>
          <p:cNvSpPr>
            <a:spLocks noChangeShapeType="1"/>
          </p:cNvSpPr>
          <p:nvPr/>
        </p:nvSpPr>
        <p:spPr bwMode="auto">
          <a:xfrm flipV="1">
            <a:off x="6409532" y="1154462"/>
            <a:ext cx="1354" cy="797709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 type="none" w="sm" len="sm"/>
            <a:tailEnd type="triangle" w="sm" len="sm"/>
          </a:ln>
          <a:effectLst/>
          <a:scene3d>
            <a:camera prst="orthographicFront">
              <a:rot lat="0" lon="0" rev="10799999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28596" y="4572008"/>
            <a:ext cx="542928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4.    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тС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ВС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СА/2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0034" y="5214950"/>
            <a:ext cx="414340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·2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-100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1,5м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500034" y="5857892"/>
            <a:ext cx="500066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          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428596" y="3500438"/>
            <a:ext cx="5929354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lvl="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   </a:t>
            </a:r>
          </a:p>
          <a:p>
            <a:pPr marL="514350" lvl="0" indent="-514350"/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3200" dirty="0"/>
          </a:p>
        </p:txBody>
      </p:sp>
      <p:sp>
        <p:nvSpPr>
          <p:cNvPr id="31" name="TextBox 30"/>
          <p:cNvSpPr txBox="1"/>
          <p:nvPr/>
        </p:nvSpPr>
        <p:spPr>
          <a:xfrm rot="19623118">
            <a:off x="5479033" y="3755953"/>
            <a:ext cx="354911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75Н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err="1" smtClean="0">
                <a:latin typeface="Times New Roman" pitchFamily="18" charset="0"/>
                <a:cs typeface="Times New Roman" pitchFamily="18" charset="0"/>
              </a:rPr>
              <a:t>тр</a:t>
            </a:r>
            <a:endParaRPr lang="ru-RU" sz="3600" dirty="0"/>
          </a:p>
        </p:txBody>
      </p:sp>
      <p:sp>
        <p:nvSpPr>
          <p:cNvPr id="32" name="TextBox 31"/>
          <p:cNvSpPr txBox="1"/>
          <p:nvPr/>
        </p:nvSpPr>
        <p:spPr>
          <a:xfrm rot="19504944">
            <a:off x="6389558" y="4945274"/>
            <a:ext cx="178595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0,75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" grpId="0" animBg="1"/>
      <p:bldP spid="1037" grpId="1" animBg="1"/>
      <p:bldP spid="1038" grpId="0" animBg="1"/>
      <p:bldP spid="1038" grpId="1" animBg="1"/>
      <p:bldP spid="1039" grpId="0" animBg="1"/>
      <p:bldP spid="1039" grpId="1" animBg="1"/>
      <p:bldP spid="24" grpId="0"/>
      <p:bldP spid="25" grpId="0"/>
      <p:bldP spid="26" grpId="0"/>
      <p:bldP spid="27" grpId="0"/>
      <p:bldP spid="28" grpId="0" animBg="1"/>
      <p:bldP spid="29" grpId="0" animBg="1"/>
      <p:bldP spid="30" grpId="0"/>
      <p:bldP spid="33" grpId="0" animBg="1"/>
      <p:bldP spid="33" grpId="1" animBg="1"/>
      <p:bldP spid="34" grpId="0" animBg="1"/>
      <p:bldP spid="35" grpId="0" animBg="1"/>
      <p:bldP spid="36" grpId="0" animBg="1"/>
      <p:bldP spid="37" grpId="0" animBg="1"/>
      <p:bldP spid="31" grpId="0" animBg="1"/>
      <p:bldP spid="31" grpId="1" animBg="1"/>
      <p:bldP spid="32" grpId="0" animBg="1"/>
      <p:bldP spid="3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-24"/>
            <a:ext cx="9144000" cy="5324535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14.Условия равновесия тел: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тело не перемещалось, необходимо чтобы сумма сил было равна нулю.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тело не вращалось , необходимо чтобы сумма моментов сил была равна нулю.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14.Момент силы 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величина х.р. вращающее действие силы, ч.р. произведению силы на плечо.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14.Плечо силы –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расстояние от оси вращения до линии действия силы.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571932" y="2190753"/>
            <a:ext cx="15502442" cy="466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 стрелкой 2"/>
          <p:cNvCxnSpPr/>
          <p:nvPr/>
        </p:nvCxnSpPr>
        <p:spPr>
          <a:xfrm rot="5400000">
            <a:off x="1358084" y="5071280"/>
            <a:ext cx="1714512" cy="1588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63"/>
          <p:cNvGrpSpPr/>
          <p:nvPr/>
        </p:nvGrpSpPr>
        <p:grpSpPr>
          <a:xfrm>
            <a:off x="2357422" y="5610541"/>
            <a:ext cx="642942" cy="461665"/>
            <a:chOff x="5572132" y="2413878"/>
            <a:chExt cx="642942" cy="461665"/>
          </a:xfrm>
        </p:grpSpPr>
        <p:sp>
          <p:nvSpPr>
            <p:cNvPr id="5" name="TextBox 4"/>
            <p:cNvSpPr txBox="1"/>
            <p:nvPr/>
          </p:nvSpPr>
          <p:spPr>
            <a:xfrm>
              <a:off x="5572132" y="2413878"/>
              <a:ext cx="642942" cy="46166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 </a:t>
              </a:r>
              <a:endPara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Line 18"/>
            <p:cNvSpPr>
              <a:spLocks noChangeShapeType="1"/>
            </p:cNvSpPr>
            <p:nvPr/>
          </p:nvSpPr>
          <p:spPr bwMode="auto">
            <a:xfrm flipV="1">
              <a:off x="5685029" y="2473838"/>
              <a:ext cx="292776" cy="7143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med" len="med"/>
            </a:ln>
            <a:scene3d>
              <a:camera prst="orthographicFront">
                <a:rot lat="0" lon="0" rev="206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</p:grpSp>
      <p:cxnSp>
        <p:nvCxnSpPr>
          <p:cNvPr id="8" name="Прямая со стрелкой 7"/>
          <p:cNvCxnSpPr/>
          <p:nvPr/>
        </p:nvCxnSpPr>
        <p:spPr>
          <a:xfrm rot="10800000">
            <a:off x="1714480" y="3929066"/>
            <a:ext cx="2287604" cy="857256"/>
          </a:xfrm>
          <a:prstGeom prst="straightConnector1">
            <a:avLst/>
          </a:prstGeom>
          <a:ln w="762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63"/>
          <p:cNvGrpSpPr/>
          <p:nvPr/>
        </p:nvGrpSpPr>
        <p:grpSpPr>
          <a:xfrm>
            <a:off x="1643042" y="3395963"/>
            <a:ext cx="642942" cy="461665"/>
            <a:chOff x="5572132" y="2413878"/>
            <a:chExt cx="642942" cy="461665"/>
          </a:xfrm>
        </p:grpSpPr>
        <p:sp>
          <p:nvSpPr>
            <p:cNvPr id="11" name="TextBox 10"/>
            <p:cNvSpPr txBox="1"/>
            <p:nvPr/>
          </p:nvSpPr>
          <p:spPr>
            <a:xfrm>
              <a:off x="5572132" y="2413878"/>
              <a:ext cx="642942" cy="461665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Nc</a:t>
              </a:r>
              <a:r>
                <a:rPr lang="en-US" sz="2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 flipV="1">
              <a:off x="5685029" y="2473838"/>
              <a:ext cx="292776" cy="71438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 type="triangle" w="med" len="med"/>
            </a:ln>
            <a:scene3d>
              <a:camera prst="orthographicFront">
                <a:rot lat="0" lon="0" rev="20699999"/>
              </a:camera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14AC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786050" y="4915927"/>
            <a:ext cx="57150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285984" y="4856172"/>
            <a:ext cx="1836000" cy="1588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4481108" y="4520024"/>
            <a:ext cx="612000" cy="1588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929190" y="4214818"/>
            <a:ext cx="61564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29058" y="4572008"/>
            <a:ext cx="500066" cy="5000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85720" y="785794"/>
            <a:ext cx="214314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2357422" y="785794"/>
            <a:ext cx="178598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 rot="5400000" flipH="1" flipV="1">
            <a:off x="928662" y="4357694"/>
            <a:ext cx="1285884" cy="1285884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428728" y="5000636"/>
            <a:ext cx="642942" cy="58477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4286256"/>
            <a:ext cx="178595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R-h</a:t>
            </a:r>
            <a:endParaRPr lang="ru-RU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2500298" y="3214686"/>
            <a:ext cx="214314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  <p:bldP spid="20" grpId="0" animBg="1"/>
      <p:bldP spid="20" grpId="1" animBg="1"/>
      <p:bldP spid="21" grpId="0" animBg="1"/>
      <p:bldP spid="21" grpId="1" animBg="1"/>
      <p:bldP spid="28" grpId="0"/>
      <p:bldP spid="30" grpId="0" animBg="1"/>
      <p:bldP spid="3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500098" y="428604"/>
            <a:ext cx="7143800" cy="222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4611231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Колесо радиусом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10 см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массой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1,6кг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стоит перед ступенькой высотой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2 см.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Какую наименьшую горизонтальную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силу F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надо приложить к оси колеса О, чтобы оно могло подняться на ступеньку? Трением пренебречь.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2143113" y="2721114"/>
            <a:ext cx="1285879" cy="707886"/>
            <a:chOff x="2714612" y="4429132"/>
            <a:chExt cx="714380" cy="707428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2714612" y="4429132"/>
              <a:ext cx="714380" cy="70742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>
              <a:off x="2786049" y="4500524"/>
              <a:ext cx="428628" cy="1586"/>
            </a:xfrm>
            <a:prstGeom prst="straightConnector1">
              <a:avLst/>
            </a:prstGeom>
            <a:ln w="254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Прямая со стрелкой 3"/>
          <p:cNvCxnSpPr/>
          <p:nvPr/>
        </p:nvCxnSpPr>
        <p:spPr>
          <a:xfrm rot="16200000" flipV="1">
            <a:off x="1346755" y="2238736"/>
            <a:ext cx="1620000" cy="0"/>
          </a:xfrm>
          <a:prstGeom prst="straightConnector1">
            <a:avLst/>
          </a:prstGeom>
          <a:ln w="635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V="1">
            <a:off x="2066639" y="692091"/>
            <a:ext cx="1010810" cy="946156"/>
          </a:xfrm>
          <a:prstGeom prst="straightConnector1">
            <a:avLst/>
          </a:prstGeom>
          <a:ln w="635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0"/>
          <p:cNvGrpSpPr>
            <a:grpSpLocks/>
          </p:cNvGrpSpPr>
          <p:nvPr/>
        </p:nvGrpSpPr>
        <p:grpSpPr bwMode="auto">
          <a:xfrm>
            <a:off x="2343779" y="548326"/>
            <a:ext cx="714375" cy="523220"/>
            <a:chOff x="3357554" y="2143116"/>
            <a:chExt cx="714380" cy="522882"/>
          </a:xfrm>
        </p:grpSpPr>
        <p:sp>
          <p:nvSpPr>
            <p:cNvPr id="10" name="TextBox 21"/>
            <p:cNvSpPr txBox="1">
              <a:spLocks noChangeArrowheads="1"/>
            </p:cNvSpPr>
            <p:nvPr/>
          </p:nvSpPr>
          <p:spPr bwMode="auto">
            <a:xfrm>
              <a:off x="3357554" y="2143116"/>
              <a:ext cx="714380" cy="522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3357554" y="2214508"/>
              <a:ext cx="428628" cy="1586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Прямая со стрелкой 15"/>
          <p:cNvCxnSpPr/>
          <p:nvPr/>
        </p:nvCxnSpPr>
        <p:spPr>
          <a:xfrm>
            <a:off x="2173602" y="1714488"/>
            <a:ext cx="936000" cy="1588"/>
          </a:xfrm>
          <a:prstGeom prst="straightConnector1">
            <a:avLst/>
          </a:prstGeom>
          <a:ln w="381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3609835" y="1533646"/>
            <a:ext cx="360000" cy="7306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571868" y="1214422"/>
            <a:ext cx="854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endParaRPr lang="ru-RU" sz="2800" dirty="0">
              <a:solidFill>
                <a:srgbClr val="006600"/>
              </a:solidFill>
            </a:endParaRPr>
          </a:p>
        </p:txBody>
      </p:sp>
      <p:grpSp>
        <p:nvGrpSpPr>
          <p:cNvPr id="5" name="Группа 21"/>
          <p:cNvGrpSpPr/>
          <p:nvPr/>
        </p:nvGrpSpPr>
        <p:grpSpPr>
          <a:xfrm>
            <a:off x="3929058" y="2143116"/>
            <a:ext cx="928694" cy="656781"/>
            <a:chOff x="3929058" y="2143116"/>
            <a:chExt cx="928694" cy="656781"/>
          </a:xfrm>
          <a:solidFill>
            <a:schemeClr val="tx1"/>
          </a:solidFill>
        </p:grpSpPr>
        <p:sp>
          <p:nvSpPr>
            <p:cNvPr id="21" name="Выноска 1 (с границей) 20"/>
            <p:cNvSpPr/>
            <p:nvPr/>
          </p:nvSpPr>
          <p:spPr>
            <a:xfrm>
              <a:off x="3929058" y="2143116"/>
              <a:ext cx="928694" cy="642942"/>
            </a:xfrm>
            <a:prstGeom prst="accentCallout1">
              <a:avLst>
                <a:gd name="adj1" fmla="val 18750"/>
                <a:gd name="adj2" fmla="val -8333"/>
                <a:gd name="adj3" fmla="val -72175"/>
                <a:gd name="adj4" fmla="val -94176"/>
              </a:avLst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071934" y="2153566"/>
              <a:ext cx="571504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А </a:t>
              </a:r>
              <a:endParaRPr lang="ru-RU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0" y="3214686"/>
            <a:ext cx="9001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d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(R-h)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правило моментов)</a:t>
            </a:r>
            <a:endParaRPr lang="ru-RU" sz="4000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10800000">
            <a:off x="2143108" y="1357298"/>
            <a:ext cx="857256" cy="2857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428860" y="161989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23367" y="976954"/>
            <a:ext cx="5341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3929066"/>
            <a:ext cx="39290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6 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(8)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 </a:t>
            </a:r>
            <a:endParaRPr lang="ru-RU" sz="40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4643446"/>
            <a:ext cx="1928794" cy="70788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40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14348" y="4643446"/>
            <a:ext cx="1143008" cy="646331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072198" y="4572008"/>
            <a:ext cx="1143008" cy="646331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0.5651 -0.27662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0" y="-13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3691E-6 L 0.10208 -0.0721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0" y="-3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23334 -0.62314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0" y="-31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19" grpId="0"/>
      <p:bldP spid="19" grpId="1"/>
      <p:bldP spid="19" grpId="2"/>
      <p:bldP spid="23" grpId="0"/>
      <p:bldP spid="26" grpId="0"/>
      <p:bldP spid="14" grpId="0"/>
      <p:bldP spid="27" grpId="0"/>
      <p:bldP spid="28" grpId="0" animBg="1"/>
      <p:bldP spid="29" grpId="0" animBg="1"/>
      <p:bldP spid="29" grpId="1" animBg="1"/>
      <p:bldP spid="31" grpId="0" animBg="1"/>
      <p:bldP spid="31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14290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Задача №2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 flipV="1">
            <a:off x="7216497" y="437729"/>
            <a:ext cx="641651" cy="45719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scene3d>
            <a:camera prst="orthographicFront">
              <a:rot lat="0" lon="0" rev="21299999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 flipH="1">
            <a:off x="6599131" y="1572333"/>
            <a:ext cx="618720" cy="207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 flipV="1">
            <a:off x="7216497" y="776695"/>
            <a:ext cx="1354" cy="797709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858016" y="357166"/>
            <a:ext cx="571504" cy="400110"/>
          </a:xfrm>
          <a:prstGeom prst="rect">
            <a:avLst/>
          </a:prstGeom>
          <a:noFill/>
          <a:scene3d>
            <a:camera prst="orthographicFront">
              <a:rot lat="20999999" lon="0" rev="9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5195498" y="413614"/>
            <a:ext cx="2662650" cy="1272356"/>
            <a:chOff x="5195498" y="413614"/>
            <a:chExt cx="2662650" cy="1272356"/>
          </a:xfrm>
        </p:grpSpPr>
        <p:sp>
          <p:nvSpPr>
            <p:cNvPr id="20" name="TextBox 19"/>
            <p:cNvSpPr txBox="1"/>
            <p:nvPr/>
          </p:nvSpPr>
          <p:spPr>
            <a:xfrm>
              <a:off x="5195498" y="1285860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286644" y="1285860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8" name="Группа 37"/>
            <p:cNvGrpSpPr/>
            <p:nvPr/>
          </p:nvGrpSpPr>
          <p:grpSpPr>
            <a:xfrm>
              <a:off x="5479380" y="413614"/>
              <a:ext cx="1739727" cy="1145801"/>
              <a:chOff x="5494370" y="428604"/>
              <a:chExt cx="1739727" cy="1145801"/>
            </a:xfrm>
          </p:grpSpPr>
          <p:sp>
            <p:nvSpPr>
              <p:cNvPr id="1033" name="Rectangle 9"/>
              <p:cNvSpPr>
                <a:spLocks noChangeArrowheads="1"/>
              </p:cNvSpPr>
              <p:nvPr/>
            </p:nvSpPr>
            <p:spPr bwMode="auto">
              <a:xfrm>
                <a:off x="5494370" y="428604"/>
                <a:ext cx="1723481" cy="1145801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4" name="Line 10"/>
              <p:cNvSpPr>
                <a:spLocks noChangeShapeType="1"/>
              </p:cNvSpPr>
              <p:nvPr/>
            </p:nvSpPr>
            <p:spPr bwMode="auto">
              <a:xfrm>
                <a:off x="5510616" y="453468"/>
                <a:ext cx="1723481" cy="10712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5" name="Line 11"/>
              <p:cNvSpPr>
                <a:spLocks noChangeShapeType="1"/>
              </p:cNvSpPr>
              <p:nvPr/>
            </p:nvSpPr>
            <p:spPr bwMode="auto">
              <a:xfrm flipV="1">
                <a:off x="5510616" y="453468"/>
                <a:ext cx="1707234" cy="109607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286512" y="785794"/>
                <a:ext cx="5715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О</a:t>
                </a:r>
                <a:endParaRPr lang="ru-RU" sz="20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6444378" y="1157974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baseline="-25000" dirty="0" err="1" smtClean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15206" y="642918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0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00548" y="424150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01436" y="1501116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72066" y="1643050"/>
            <a:ext cx="3071802" cy="369332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9" name="Содержимое 36"/>
          <p:cNvSpPr txBox="1">
            <a:spLocks/>
          </p:cNvSpPr>
          <p:nvPr/>
        </p:nvSpPr>
        <p:spPr>
          <a:xfrm>
            <a:off x="421540" y="2714620"/>
            <a:ext cx="8572560" cy="7143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Что? Как?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Ящик двигается равномерно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94028" y="707332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М=10кг,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-?</a:t>
            </a:r>
            <a:endParaRPr lang="ru-RU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ВС=2м АС=3м </a:t>
            </a: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Line 15"/>
          <p:cNvSpPr>
            <a:spLocks noChangeShapeType="1"/>
          </p:cNvSpPr>
          <p:nvPr/>
        </p:nvSpPr>
        <p:spPr bwMode="auto">
          <a:xfrm flipV="1">
            <a:off x="6409532" y="1154462"/>
            <a:ext cx="1354" cy="797709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 type="none" w="sm" len="sm"/>
            <a:tailEnd type="triangle" w="sm" len="sm"/>
          </a:ln>
          <a:effectLst/>
          <a:scene3d>
            <a:camera prst="orthographicFront">
              <a:rot lat="0" lon="0" rev="10799999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28596" y="4572008"/>
            <a:ext cx="542928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4.    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тС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ВС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СА/2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0034" y="5214950"/>
            <a:ext cx="414340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·2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-100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1,5м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500034" y="5857892"/>
            <a:ext cx="500066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          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428596" y="3500438"/>
            <a:ext cx="5929354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lvl="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   </a:t>
            </a:r>
          </a:p>
          <a:p>
            <a:pPr marL="514350" lvl="0" indent="-514350"/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3200" dirty="0"/>
          </a:p>
        </p:txBody>
      </p:sp>
      <p:sp>
        <p:nvSpPr>
          <p:cNvPr id="31" name="TextBox 30"/>
          <p:cNvSpPr txBox="1"/>
          <p:nvPr/>
        </p:nvSpPr>
        <p:spPr>
          <a:xfrm rot="19623118">
            <a:off x="5479033" y="3755953"/>
            <a:ext cx="354911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75Н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err="1" smtClean="0">
                <a:latin typeface="Times New Roman" pitchFamily="18" charset="0"/>
                <a:cs typeface="Times New Roman" pitchFamily="18" charset="0"/>
              </a:rPr>
              <a:t>тр</a:t>
            </a:r>
            <a:endParaRPr lang="ru-RU" sz="3600" dirty="0"/>
          </a:p>
        </p:txBody>
      </p:sp>
      <p:sp>
        <p:nvSpPr>
          <p:cNvPr id="32" name="TextBox 31"/>
          <p:cNvSpPr txBox="1"/>
          <p:nvPr/>
        </p:nvSpPr>
        <p:spPr>
          <a:xfrm rot="19504944">
            <a:off x="6389558" y="4945274"/>
            <a:ext cx="178595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0,75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" grpId="0" animBg="1"/>
      <p:bldP spid="1037" grpId="1" animBg="1"/>
      <p:bldP spid="1038" grpId="0" animBg="1"/>
      <p:bldP spid="1038" grpId="1" animBg="1"/>
      <p:bldP spid="1039" grpId="0" animBg="1"/>
      <p:bldP spid="1039" grpId="1" animBg="1"/>
      <p:bldP spid="24" grpId="0"/>
      <p:bldP spid="25" grpId="0"/>
      <p:bldP spid="26" grpId="0"/>
      <p:bldP spid="27" grpId="0"/>
      <p:bldP spid="28" grpId="0" animBg="1"/>
      <p:bldP spid="29" grpId="0" animBg="1"/>
      <p:bldP spid="30" grpId="0"/>
      <p:bldP spid="33" grpId="0" animBg="1"/>
      <p:bldP spid="33" grpId="1" animBg="1"/>
      <p:bldP spid="34" grpId="0" animBg="1"/>
      <p:bldP spid="35" grpId="0" animBg="1"/>
      <p:bldP spid="36" grpId="0" animBg="1"/>
      <p:bldP spid="37" grpId="0" animBg="1"/>
      <p:bldP spid="31" grpId="0" animBg="1"/>
      <p:bldP spid="31" grpId="1" animBg="1"/>
      <p:bldP spid="32" grpId="0" animBg="1"/>
      <p:bldP spid="32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Oval 1"/>
          <p:cNvSpPr>
            <a:spLocks noChangeArrowheads="1"/>
          </p:cNvSpPr>
          <p:nvPr/>
        </p:nvSpPr>
        <p:spPr bwMode="auto">
          <a:xfrm>
            <a:off x="214282" y="1500174"/>
            <a:ext cx="304800" cy="29845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4214810" y="1000108"/>
            <a:ext cx="1285884" cy="121444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00034" y="1643050"/>
            <a:ext cx="3714776" cy="793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 rot="10800000" flipV="1">
            <a:off x="4429124" y="0"/>
            <a:ext cx="47148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центр масс системы ?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3143240" y="1714488"/>
            <a:ext cx="214314" cy="28575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Левая фигурная скобка 12"/>
          <p:cNvSpPr/>
          <p:nvPr/>
        </p:nvSpPr>
        <p:spPr>
          <a:xfrm rot="5400000">
            <a:off x="1643042" y="71414"/>
            <a:ext cx="428628" cy="2714644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500166" y="642918"/>
            <a:ext cx="6992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15" name="Левая фигурная скобка 14"/>
          <p:cNvSpPr/>
          <p:nvPr/>
        </p:nvSpPr>
        <p:spPr>
          <a:xfrm rot="16200000">
            <a:off x="2446314" y="124306"/>
            <a:ext cx="396000" cy="4356000"/>
          </a:xfrm>
          <a:prstGeom prst="leftBrac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85984" y="2428868"/>
            <a:ext cx="7793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00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16200000" flipV="1">
            <a:off x="4047752" y="2476124"/>
            <a:ext cx="1620000" cy="0"/>
          </a:xfrm>
          <a:prstGeom prst="straightConnector1">
            <a:avLst/>
          </a:prstGeom>
          <a:ln w="6350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4857752" y="2928934"/>
            <a:ext cx="714375" cy="523220"/>
            <a:chOff x="2714612" y="4429132"/>
            <a:chExt cx="714380" cy="522882"/>
          </a:xfrm>
        </p:grpSpPr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2714612" y="4429132"/>
              <a:ext cx="714380" cy="52288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>
              <a:off x="2786049" y="4500524"/>
              <a:ext cx="428628" cy="158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Прямая со стрелкой 20"/>
          <p:cNvCxnSpPr/>
          <p:nvPr/>
        </p:nvCxnSpPr>
        <p:spPr>
          <a:xfrm rot="16200000" flipV="1">
            <a:off x="-91529" y="2188786"/>
            <a:ext cx="972000" cy="17463"/>
          </a:xfrm>
          <a:prstGeom prst="straightConnector1">
            <a:avLst/>
          </a:prstGeom>
          <a:ln w="635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17"/>
          <p:cNvGrpSpPr>
            <a:grpSpLocks/>
          </p:cNvGrpSpPr>
          <p:nvPr/>
        </p:nvGrpSpPr>
        <p:grpSpPr bwMode="auto">
          <a:xfrm>
            <a:off x="457176" y="2520015"/>
            <a:ext cx="714375" cy="523220"/>
            <a:chOff x="2714612" y="4429132"/>
            <a:chExt cx="714380" cy="522882"/>
          </a:xfrm>
        </p:grpSpPr>
        <p:sp>
          <p:nvSpPr>
            <p:cNvPr id="23" name="TextBox 18"/>
            <p:cNvSpPr txBox="1">
              <a:spLocks noChangeArrowheads="1"/>
            </p:cNvSpPr>
            <p:nvPr/>
          </p:nvSpPr>
          <p:spPr bwMode="auto">
            <a:xfrm>
              <a:off x="2714612" y="4429132"/>
              <a:ext cx="714380" cy="522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>
              <a:off x="2786049" y="4500524"/>
              <a:ext cx="428628" cy="1586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Прямая со стрелкой 24"/>
          <p:cNvCxnSpPr/>
          <p:nvPr/>
        </p:nvCxnSpPr>
        <p:spPr>
          <a:xfrm rot="16200000" flipV="1">
            <a:off x="2558459" y="970948"/>
            <a:ext cx="1368000" cy="17462"/>
          </a:xfrm>
          <a:prstGeom prst="straightConnector1">
            <a:avLst/>
          </a:prstGeom>
          <a:ln w="635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20"/>
          <p:cNvGrpSpPr>
            <a:grpSpLocks/>
          </p:cNvGrpSpPr>
          <p:nvPr/>
        </p:nvGrpSpPr>
        <p:grpSpPr bwMode="auto">
          <a:xfrm>
            <a:off x="3335328" y="542906"/>
            <a:ext cx="714375" cy="523220"/>
            <a:chOff x="3357554" y="2143116"/>
            <a:chExt cx="714380" cy="522882"/>
          </a:xfrm>
        </p:grpSpPr>
        <p:sp>
          <p:nvSpPr>
            <p:cNvPr id="27" name="TextBox 21"/>
            <p:cNvSpPr txBox="1">
              <a:spLocks noChangeArrowheads="1"/>
            </p:cNvSpPr>
            <p:nvPr/>
          </p:nvSpPr>
          <p:spPr bwMode="auto">
            <a:xfrm>
              <a:off x="3357554" y="2143116"/>
              <a:ext cx="714380" cy="522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>
              <a:off x="3357554" y="2214508"/>
              <a:ext cx="428628" cy="1586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Прямоугольник 28"/>
          <p:cNvSpPr/>
          <p:nvPr/>
        </p:nvSpPr>
        <p:spPr>
          <a:xfrm>
            <a:off x="0" y="3657431"/>
            <a:ext cx="8715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подпереть в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центре масс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тело в безразличном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равновесии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2844" y="4782933"/>
            <a:ext cx="9001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правило моментов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относительно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т.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357554" y="1643050"/>
            <a:ext cx="6335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714480" y="5572140"/>
            <a:ext cx="47863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-x)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40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42844" y="4786322"/>
            <a:ext cx="9001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правило моментов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относительно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т.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714480" y="5575529"/>
            <a:ext cx="47863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-x)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807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 animBg="1"/>
      <p:bldP spid="16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714480" y="785794"/>
            <a:ext cx="3857652" cy="33575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 rot="10800000" flipV="1">
            <a:off x="4286248" y="0"/>
            <a:ext cx="4714876" cy="584775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центр масс системы ?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214818"/>
            <a:ext cx="9144000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подпереть в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центре масс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тело в безразличном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равновесии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!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357686" y="1928802"/>
            <a:ext cx="1071570" cy="107157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Line 18"/>
          <p:cNvSpPr>
            <a:spLocks noChangeShapeType="1"/>
          </p:cNvSpPr>
          <p:nvPr/>
        </p:nvSpPr>
        <p:spPr bwMode="auto">
          <a:xfrm>
            <a:off x="1541670" y="2476494"/>
            <a:ext cx="4140000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2714612" y="2500306"/>
            <a:ext cx="214314" cy="28575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rot="16200000" flipV="1">
            <a:off x="2833311" y="3310226"/>
            <a:ext cx="1620000" cy="0"/>
          </a:xfrm>
          <a:prstGeom prst="straightConnector1">
            <a:avLst/>
          </a:prstGeom>
          <a:ln w="635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3714749" y="3643314"/>
            <a:ext cx="1285879" cy="707886"/>
            <a:chOff x="2714612" y="4429132"/>
            <a:chExt cx="714380" cy="707428"/>
          </a:xfrm>
        </p:grpSpPr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2714612" y="4429132"/>
              <a:ext cx="714380" cy="707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2786049" y="4500524"/>
              <a:ext cx="428628" cy="158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Прямая со стрелкой 12"/>
          <p:cNvCxnSpPr/>
          <p:nvPr/>
        </p:nvCxnSpPr>
        <p:spPr>
          <a:xfrm rot="16200000" flipV="1">
            <a:off x="4451922" y="1977442"/>
            <a:ext cx="972000" cy="17463"/>
          </a:xfrm>
          <a:prstGeom prst="straightConnector1">
            <a:avLst/>
          </a:prstGeom>
          <a:ln w="63500">
            <a:solidFill>
              <a:srgbClr val="0066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17"/>
          <p:cNvGrpSpPr>
            <a:grpSpLocks/>
          </p:cNvGrpSpPr>
          <p:nvPr/>
        </p:nvGrpSpPr>
        <p:grpSpPr bwMode="auto">
          <a:xfrm>
            <a:off x="5072066" y="1142984"/>
            <a:ext cx="714375" cy="523220"/>
            <a:chOff x="2714612" y="4429132"/>
            <a:chExt cx="714380" cy="522882"/>
          </a:xfrm>
        </p:grpSpPr>
        <p:sp>
          <p:nvSpPr>
            <p:cNvPr id="15" name="TextBox 18"/>
            <p:cNvSpPr txBox="1">
              <a:spLocks noChangeArrowheads="1"/>
            </p:cNvSpPr>
            <p:nvPr/>
          </p:nvSpPr>
          <p:spPr bwMode="auto">
            <a:xfrm>
              <a:off x="2714612" y="4429132"/>
              <a:ext cx="714380" cy="522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>
              <a:off x="2786049" y="4500524"/>
              <a:ext cx="428628" cy="1586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Левая фигурная скобка 16"/>
          <p:cNvSpPr/>
          <p:nvPr/>
        </p:nvSpPr>
        <p:spPr>
          <a:xfrm rot="5400000">
            <a:off x="3679025" y="1178703"/>
            <a:ext cx="428628" cy="2071702"/>
          </a:xfrm>
          <a:prstGeom prst="leftBrac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8" name="Левая фигурная скобка 17"/>
          <p:cNvSpPr/>
          <p:nvPr/>
        </p:nvSpPr>
        <p:spPr>
          <a:xfrm rot="16200000">
            <a:off x="3036083" y="2321711"/>
            <a:ext cx="428628" cy="785818"/>
          </a:xfrm>
          <a:prstGeom prst="lef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86446" y="1000108"/>
            <a:ext cx="23555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4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вырезки!</a:t>
            </a:r>
            <a:endParaRPr lang="ru-RU" sz="4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14546" y="1782537"/>
            <a:ext cx="6335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2844" y="5360931"/>
            <a:ext cx="9001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правило моментов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относительно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т.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714480" y="6000768"/>
            <a:ext cx="37862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40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714744" y="1357298"/>
            <a:ext cx="530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071802" y="2928934"/>
            <a:ext cx="500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endParaRPr lang="ru-RU" sz="3200" dirty="0">
              <a:solidFill>
                <a:schemeClr val="bg1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rot="16200000" flipV="1">
            <a:off x="1660781" y="1368254"/>
            <a:ext cx="2268000" cy="17462"/>
          </a:xfrm>
          <a:prstGeom prst="straightConnector1">
            <a:avLst/>
          </a:prstGeom>
          <a:ln w="635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20"/>
          <p:cNvGrpSpPr>
            <a:grpSpLocks/>
          </p:cNvGrpSpPr>
          <p:nvPr/>
        </p:nvGrpSpPr>
        <p:grpSpPr bwMode="auto">
          <a:xfrm>
            <a:off x="2887650" y="71414"/>
            <a:ext cx="827094" cy="523221"/>
            <a:chOff x="3357554" y="1324912"/>
            <a:chExt cx="714380" cy="522883"/>
          </a:xfrm>
        </p:grpSpPr>
        <p:sp>
          <p:nvSpPr>
            <p:cNvPr id="27" name="TextBox 21"/>
            <p:cNvSpPr txBox="1">
              <a:spLocks noChangeArrowheads="1"/>
            </p:cNvSpPr>
            <p:nvPr/>
          </p:nvSpPr>
          <p:spPr bwMode="auto">
            <a:xfrm>
              <a:off x="3357554" y="1324912"/>
              <a:ext cx="714380" cy="522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Прямая со стрелкой 27"/>
            <p:cNvCxnSpPr/>
            <p:nvPr/>
          </p:nvCxnSpPr>
          <p:spPr>
            <a:xfrm>
              <a:off x="3357554" y="1396304"/>
              <a:ext cx="300428" cy="1586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D807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83919" y="-63784"/>
            <a:ext cx="7776168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 С использованием правила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моментов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E:\лицей\класс\для анимашек\трение 2\IMG_0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000372"/>
            <a:ext cx="7460629" cy="3857628"/>
          </a:xfrm>
          <a:prstGeom prst="rect">
            <a:avLst/>
          </a:prstGeom>
          <a:noFill/>
        </p:spPr>
      </p:pic>
      <p:pic>
        <p:nvPicPr>
          <p:cNvPr id="1028" name="Picture 4" descr="E:\лицей\класс\для анимашек\трение 2\IMG_00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4251" y="3000372"/>
            <a:ext cx="8139781" cy="3857652"/>
          </a:xfrm>
          <a:prstGeom prst="rect">
            <a:avLst/>
          </a:prstGeom>
          <a:noFill/>
        </p:spPr>
      </p:pic>
      <p:pic>
        <p:nvPicPr>
          <p:cNvPr id="1029" name="Picture 5" descr="E:\лицей\класс\для анимашек\трение 2\IMG_00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480" y="1057802"/>
            <a:ext cx="7405716" cy="5800198"/>
          </a:xfrm>
          <a:prstGeom prst="rect">
            <a:avLst/>
          </a:prstGeom>
          <a:noFill/>
        </p:spPr>
      </p:pic>
      <p:grpSp>
        <p:nvGrpSpPr>
          <p:cNvPr id="2" name="Группа 5"/>
          <p:cNvGrpSpPr/>
          <p:nvPr/>
        </p:nvGrpSpPr>
        <p:grpSpPr>
          <a:xfrm>
            <a:off x="-54416" y="-24"/>
            <a:ext cx="9198416" cy="6858024"/>
            <a:chOff x="-54384" y="-212130"/>
            <a:chExt cx="9198416" cy="7072362"/>
          </a:xfrm>
        </p:grpSpPr>
        <p:grpSp>
          <p:nvGrpSpPr>
            <p:cNvPr id="3" name="Группа 10"/>
            <p:cNvGrpSpPr/>
            <p:nvPr/>
          </p:nvGrpSpPr>
          <p:grpSpPr>
            <a:xfrm>
              <a:off x="32" y="-212130"/>
              <a:ext cx="9144000" cy="7072362"/>
              <a:chOff x="-4000528" y="-640758"/>
              <a:chExt cx="9144000" cy="7072362"/>
            </a:xfrm>
          </p:grpSpPr>
          <p:grpSp>
            <p:nvGrpSpPr>
              <p:cNvPr id="4" name="Группа 17"/>
              <p:cNvGrpSpPr/>
              <p:nvPr/>
            </p:nvGrpSpPr>
            <p:grpSpPr>
              <a:xfrm>
                <a:off x="-4000528" y="-640758"/>
                <a:ext cx="9144000" cy="7072362"/>
                <a:chOff x="-2643206" y="-1640962"/>
                <a:chExt cx="9144000" cy="7072362"/>
              </a:xfrm>
            </p:grpSpPr>
            <p:sp>
              <p:nvSpPr>
                <p:cNvPr id="13" name="Прямоугольник 12"/>
                <p:cNvSpPr/>
                <p:nvPr/>
              </p:nvSpPr>
              <p:spPr>
                <a:xfrm>
                  <a:off x="-2643206" y="-1640962"/>
                  <a:ext cx="9144000" cy="707236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9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" name="Line 16"/>
                <p:cNvSpPr>
                  <a:spLocks noChangeShapeType="1"/>
                </p:cNvSpPr>
                <p:nvPr/>
              </p:nvSpPr>
              <p:spPr bwMode="auto">
                <a:xfrm>
                  <a:off x="4714461" y="-381450"/>
                  <a:ext cx="864777" cy="0"/>
                </a:xfrm>
                <a:prstGeom prst="line">
                  <a:avLst/>
                </a:prstGeom>
                <a:solidFill>
                  <a:schemeClr val="bg2">
                    <a:lumMod val="90000"/>
                  </a:schemeClr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2" name="Line 6"/>
              <p:cNvSpPr>
                <a:spLocks noChangeShapeType="1"/>
              </p:cNvSpPr>
              <p:nvPr/>
            </p:nvSpPr>
            <p:spPr bwMode="auto">
              <a:xfrm>
                <a:off x="889683" y="3855963"/>
                <a:ext cx="948469" cy="0"/>
              </a:xfrm>
              <a:prstGeom prst="line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" name="Text Box 136"/>
            <p:cNvSpPr txBox="1">
              <a:spLocks noChangeArrowheads="1"/>
            </p:cNvSpPr>
            <p:nvPr/>
          </p:nvSpPr>
          <p:spPr bwMode="auto">
            <a:xfrm>
              <a:off x="5715008" y="5755221"/>
              <a:ext cx="3167384" cy="85725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ru-RU" sz="40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упр</a:t>
              </a: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-</a:t>
              </a: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k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L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00066" y="3692417"/>
              <a:ext cx="8335680" cy="79348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Сила</a:t>
              </a:r>
              <a:r>
                <a:rPr lang="ru-RU" sz="4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-…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действие</a:t>
              </a:r>
              <a:r>
                <a:rPr lang="ru-RU" sz="4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другого тела! </a:t>
              </a:r>
              <a:endPara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28596" y="5863256"/>
              <a:ext cx="3542188" cy="923330"/>
            </a:xfrm>
            <a:prstGeom prst="rect">
              <a:avLst/>
            </a:prstGeom>
            <a:solidFill>
              <a:srgbClr val="F9E3A5"/>
            </a:solidFill>
          </p:spPr>
          <p:txBody>
            <a:bodyPr wrap="none">
              <a:spAutoFit/>
            </a:bodyPr>
            <a:lstStyle/>
            <a:p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54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тр.п</a:t>
              </a:r>
              <a:r>
                <a:rPr lang="ru-RU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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</a:t>
              </a:r>
              <a:r>
                <a:rPr lang="ru-RU" sz="5400" b="1" baseline="-250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-54384" y="303590"/>
              <a:ext cx="9198416" cy="603051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Момент силы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ru-RU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произведению силы на её плечо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0" y="1555991"/>
              <a:ext cx="8918467" cy="111088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Плечо силы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= </a:t>
              </a:r>
            </a:p>
            <a:p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расстояние от точки вращения до линии силы </a:t>
              </a:r>
              <a:endPara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лицей\класс\для анимашек\трение 2\IMG_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0042"/>
            <a:ext cx="8994780" cy="2826149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83919" y="-63784"/>
            <a:ext cx="7776168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 С использованием правила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моментов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E:\лицей\класс\для анимашек\трение 2\IMG_0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7562"/>
            <a:ext cx="7429520" cy="3193671"/>
          </a:xfrm>
          <a:prstGeom prst="rect">
            <a:avLst/>
          </a:prstGeom>
          <a:noFill/>
        </p:spPr>
      </p:pic>
      <p:grpSp>
        <p:nvGrpSpPr>
          <p:cNvPr id="2" name="Группа 5"/>
          <p:cNvGrpSpPr/>
          <p:nvPr/>
        </p:nvGrpSpPr>
        <p:grpSpPr>
          <a:xfrm>
            <a:off x="-54416" y="0"/>
            <a:ext cx="9198416" cy="6858024"/>
            <a:chOff x="-54384" y="-212130"/>
            <a:chExt cx="9198416" cy="7072362"/>
          </a:xfrm>
        </p:grpSpPr>
        <p:grpSp>
          <p:nvGrpSpPr>
            <p:cNvPr id="3" name="Группа 10"/>
            <p:cNvGrpSpPr/>
            <p:nvPr/>
          </p:nvGrpSpPr>
          <p:grpSpPr>
            <a:xfrm>
              <a:off x="32" y="-212130"/>
              <a:ext cx="9144000" cy="7072362"/>
              <a:chOff x="-4000528" y="-640758"/>
              <a:chExt cx="9144000" cy="7072362"/>
            </a:xfrm>
          </p:grpSpPr>
          <p:grpSp>
            <p:nvGrpSpPr>
              <p:cNvPr id="6" name="Группа 17"/>
              <p:cNvGrpSpPr/>
              <p:nvPr/>
            </p:nvGrpSpPr>
            <p:grpSpPr>
              <a:xfrm>
                <a:off x="-4000528" y="-640758"/>
                <a:ext cx="9144000" cy="7072362"/>
                <a:chOff x="-2643206" y="-1640962"/>
                <a:chExt cx="9144000" cy="7072362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-2643206" y="-1640962"/>
                  <a:ext cx="9144000" cy="707236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9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" name="Line 16"/>
                <p:cNvSpPr>
                  <a:spLocks noChangeShapeType="1"/>
                </p:cNvSpPr>
                <p:nvPr/>
              </p:nvSpPr>
              <p:spPr bwMode="auto">
                <a:xfrm>
                  <a:off x="4714461" y="-381450"/>
                  <a:ext cx="864777" cy="0"/>
                </a:xfrm>
                <a:prstGeom prst="line">
                  <a:avLst/>
                </a:prstGeom>
                <a:solidFill>
                  <a:schemeClr val="bg2">
                    <a:lumMod val="90000"/>
                  </a:schemeClr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4" name="Line 6"/>
              <p:cNvSpPr>
                <a:spLocks noChangeShapeType="1"/>
              </p:cNvSpPr>
              <p:nvPr/>
            </p:nvSpPr>
            <p:spPr bwMode="auto">
              <a:xfrm>
                <a:off x="889683" y="3855963"/>
                <a:ext cx="948469" cy="0"/>
              </a:xfrm>
              <a:prstGeom prst="line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" name="Text Box 136"/>
            <p:cNvSpPr txBox="1">
              <a:spLocks noChangeArrowheads="1"/>
            </p:cNvSpPr>
            <p:nvPr/>
          </p:nvSpPr>
          <p:spPr bwMode="auto">
            <a:xfrm>
              <a:off x="5715008" y="5755221"/>
              <a:ext cx="3167384" cy="85725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ru-RU" sz="40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упр</a:t>
              </a: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-</a:t>
              </a: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k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L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00066" y="3692417"/>
              <a:ext cx="8335680" cy="79348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Сила</a:t>
              </a:r>
              <a:r>
                <a:rPr lang="ru-RU" sz="4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-…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действие</a:t>
              </a:r>
              <a:r>
                <a:rPr lang="ru-RU" sz="4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другого тела! </a:t>
              </a:r>
              <a:endPara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28596" y="5863256"/>
              <a:ext cx="3542188" cy="923330"/>
            </a:xfrm>
            <a:prstGeom prst="rect">
              <a:avLst/>
            </a:prstGeom>
            <a:solidFill>
              <a:srgbClr val="F9E3A5"/>
            </a:solidFill>
          </p:spPr>
          <p:txBody>
            <a:bodyPr wrap="none">
              <a:spAutoFit/>
            </a:bodyPr>
            <a:lstStyle/>
            <a:p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54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тр.п</a:t>
              </a:r>
              <a:r>
                <a:rPr lang="ru-RU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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</a:t>
              </a:r>
              <a:r>
                <a:rPr lang="ru-RU" sz="5400" b="1" baseline="-250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-54384" y="303590"/>
              <a:ext cx="9198416" cy="603051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Момент силы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ru-RU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произведению силы на её плечо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0" y="1555991"/>
              <a:ext cx="8918467" cy="111088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Плечо силы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= </a:t>
              </a:r>
            </a:p>
            <a:p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расстояние от точки вращения до линии силы </a:t>
              </a:r>
              <a:endPara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238555" cy="107721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Ещё не падает, т.к сумма моментов сил равна 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нулю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E:\лицей\класс\для анимашек\трение 2\IMG_0005.JPG"/>
          <p:cNvPicPr>
            <a:picLocks noChangeAspect="1" noChangeArrowheads="1"/>
          </p:cNvPicPr>
          <p:nvPr/>
        </p:nvPicPr>
        <p:blipFill>
          <a:blip r:embed="rId9" cstate="print"/>
          <a:srcRect l="69453" t="5163" b="18475"/>
          <a:stretch>
            <a:fillRect/>
          </a:stretch>
        </p:blipFill>
        <p:spPr bwMode="auto">
          <a:xfrm>
            <a:off x="71406" y="1214422"/>
            <a:ext cx="3714776" cy="5643578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>
            <a:off x="3214678" y="4141792"/>
            <a:ext cx="1143008" cy="1588"/>
          </a:xfrm>
          <a:prstGeom prst="straightConnector1">
            <a:avLst/>
          </a:prstGeom>
          <a:ln w="762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6"/>
          <p:cNvGrpSpPr/>
          <p:nvPr/>
        </p:nvGrpSpPr>
        <p:grpSpPr>
          <a:xfrm>
            <a:off x="0" y="5429264"/>
            <a:ext cx="1357322" cy="523220"/>
            <a:chOff x="2000232" y="2528824"/>
            <a:chExt cx="571504" cy="523220"/>
          </a:xfrm>
          <a:solidFill>
            <a:schemeClr val="bg2"/>
          </a:solidFill>
        </p:grpSpPr>
        <p:cxnSp>
          <p:nvCxnSpPr>
            <p:cNvPr id="8" name="Прямая со стрелкой 7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000232" y="2528824"/>
              <a:ext cx="571504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трения</a:t>
              </a:r>
              <a:r>
                <a:rPr lang="en-US" sz="28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0" name="Прямая соединительная линия 9"/>
          <p:cNvCxnSpPr/>
          <p:nvPr/>
        </p:nvCxnSpPr>
        <p:spPr>
          <a:xfrm rot="-180000" flipV="1">
            <a:off x="142822" y="6101390"/>
            <a:ext cx="1116000" cy="28380"/>
          </a:xfrm>
          <a:prstGeom prst="line">
            <a:avLst/>
          </a:prstGeom>
          <a:ln w="76200">
            <a:solidFill>
              <a:srgbClr val="365D21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10"/>
          <p:cNvGrpSpPr/>
          <p:nvPr/>
        </p:nvGrpSpPr>
        <p:grpSpPr>
          <a:xfrm>
            <a:off x="3364345" y="4286256"/>
            <a:ext cx="1064779" cy="523220"/>
            <a:chOff x="5929322" y="2428868"/>
            <a:chExt cx="1064779" cy="523220"/>
          </a:xfrm>
          <a:solidFill>
            <a:schemeClr val="bg2"/>
          </a:solidFill>
        </p:grpSpPr>
        <p:sp>
          <p:nvSpPr>
            <p:cNvPr id="12" name="Прямоугольник 11"/>
            <p:cNvSpPr/>
            <p:nvPr/>
          </p:nvSpPr>
          <p:spPr>
            <a:xfrm>
              <a:off x="5929322" y="2428868"/>
              <a:ext cx="1064779" cy="52322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0033C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30000" dirty="0" smtClean="0">
                  <a:solidFill>
                    <a:srgbClr val="0033C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ручки</a:t>
              </a:r>
              <a:endParaRPr lang="ru-RU" sz="2800" dirty="0">
                <a:solidFill>
                  <a:srgbClr val="0033CC"/>
                </a:solidFill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5929322" y="250030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Прямая со стрелкой 13"/>
          <p:cNvCxnSpPr/>
          <p:nvPr/>
        </p:nvCxnSpPr>
        <p:spPr>
          <a:xfrm>
            <a:off x="0" y="5500702"/>
            <a:ext cx="428628" cy="1588"/>
          </a:xfrm>
          <a:prstGeom prst="straightConnector1">
            <a:avLst/>
          </a:prstGeom>
          <a:solidFill>
            <a:schemeClr val="bg2"/>
          </a:solidFill>
          <a:ln w="25400">
            <a:solidFill>
              <a:srgbClr val="365D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320645" y="5107793"/>
            <a:ext cx="1928826" cy="1588"/>
          </a:xfrm>
          <a:prstGeom prst="straightConnector1">
            <a:avLst/>
          </a:prstGeom>
          <a:ln w="5715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0" y="4714884"/>
            <a:ext cx="1285884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H=6c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rot="5520000">
            <a:off x="1986499" y="4892343"/>
            <a:ext cx="1214446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21"/>
          <p:cNvGrpSpPr/>
          <p:nvPr/>
        </p:nvGrpSpPr>
        <p:grpSpPr>
          <a:xfrm>
            <a:off x="1643042" y="5286388"/>
            <a:ext cx="702436" cy="523220"/>
            <a:chOff x="5929322" y="2428868"/>
            <a:chExt cx="702436" cy="523220"/>
          </a:xfrm>
          <a:solidFill>
            <a:schemeClr val="bg2"/>
          </a:solidFill>
        </p:grpSpPr>
        <p:sp>
          <p:nvSpPr>
            <p:cNvPr id="23" name="Прямоугольник 22"/>
            <p:cNvSpPr/>
            <p:nvPr/>
          </p:nvSpPr>
          <p:spPr>
            <a:xfrm>
              <a:off x="5929322" y="2428868"/>
              <a:ext cx="702436" cy="52322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Mg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>
              <a:off x="5929322" y="250030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Прямоугольник 27"/>
          <p:cNvSpPr/>
          <p:nvPr/>
        </p:nvSpPr>
        <p:spPr>
          <a:xfrm>
            <a:off x="3071802" y="3500438"/>
            <a:ext cx="444352" cy="52322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1357290" y="500042"/>
            <a:ext cx="6139438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точку вращения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выберем т.А</a:t>
            </a:r>
            <a:endParaRPr kumimoji="0" lang="ru-RU" sz="6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3922666" y="1071546"/>
            <a:ext cx="4706353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Плечо силы трения 6см 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2602678" y="4213230"/>
            <a:ext cx="612000" cy="158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1658553" y="2500306"/>
            <a:ext cx="7485447" cy="584775"/>
          </a:xfrm>
          <a:prstGeom prst="rect">
            <a:avLst/>
          </a:prstGeom>
          <a:solidFill>
            <a:srgbClr val="00B0F0">
              <a:alpha val="8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Уравнение моментов относительно т.А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5" name="Овал 34"/>
          <p:cNvSpPr/>
          <p:nvPr/>
        </p:nvSpPr>
        <p:spPr>
          <a:xfrm>
            <a:off x="3059102" y="4038604"/>
            <a:ext cx="142876" cy="142876"/>
          </a:xfrm>
          <a:prstGeom prst="ellipse">
            <a:avLst/>
          </a:prstGeom>
          <a:solidFill>
            <a:srgbClr val="FFFF00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4357654" y="3357562"/>
            <a:ext cx="4786346" cy="707886"/>
          </a:xfrm>
          <a:prstGeom prst="rect">
            <a:avLst/>
          </a:prstGeom>
          <a:solidFill>
            <a:srgbClr val="66CCFF">
              <a:alpha val="42745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= 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·6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mg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5072066" y="4149874"/>
            <a:ext cx="3929090" cy="707886"/>
          </a:xfrm>
          <a:prstGeom prst="rect">
            <a:avLst/>
          </a:prstGeom>
          <a:solidFill>
            <a:srgbClr val="66CCFF">
              <a:alpha val="42745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·6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mg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,4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6858016" y="4864254"/>
            <a:ext cx="2143140" cy="707886"/>
          </a:xfrm>
          <a:prstGeom prst="rect">
            <a:avLst/>
          </a:prstGeom>
          <a:solidFill>
            <a:srgbClr val="66CCFF">
              <a:alpha val="42745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·6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,4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0" name="Rectangle 1"/>
          <p:cNvSpPr>
            <a:spLocks noChangeArrowheads="1"/>
          </p:cNvSpPr>
          <p:nvPr/>
        </p:nvSpPr>
        <p:spPr bwMode="auto">
          <a:xfrm>
            <a:off x="6929454" y="5578634"/>
            <a:ext cx="2143140" cy="707886"/>
          </a:xfrm>
          <a:prstGeom prst="rect">
            <a:avLst/>
          </a:prstGeom>
          <a:solidFill>
            <a:srgbClr val="66CCFF">
              <a:alpha val="42745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0,23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3857620" y="1643050"/>
            <a:ext cx="522136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Плечо силы тяжести 1,4см </a:t>
            </a:r>
          </a:p>
        </p:txBody>
      </p:sp>
      <p:grpSp>
        <p:nvGrpSpPr>
          <p:cNvPr id="5" name="Группа 41"/>
          <p:cNvGrpSpPr/>
          <p:nvPr/>
        </p:nvGrpSpPr>
        <p:grpSpPr>
          <a:xfrm>
            <a:off x="-214346" y="0"/>
            <a:ext cx="9198416" cy="6858024"/>
            <a:chOff x="-54384" y="-212130"/>
            <a:chExt cx="9198416" cy="7072362"/>
          </a:xfrm>
        </p:grpSpPr>
        <p:grpSp>
          <p:nvGrpSpPr>
            <p:cNvPr id="7" name="Группа 10"/>
            <p:cNvGrpSpPr/>
            <p:nvPr/>
          </p:nvGrpSpPr>
          <p:grpSpPr>
            <a:xfrm>
              <a:off x="32" y="-212130"/>
              <a:ext cx="9144000" cy="7072362"/>
              <a:chOff x="-4000528" y="-640758"/>
              <a:chExt cx="9144000" cy="7072362"/>
            </a:xfrm>
          </p:grpSpPr>
          <p:grpSp>
            <p:nvGrpSpPr>
              <p:cNvPr id="11" name="Группа 17"/>
              <p:cNvGrpSpPr/>
              <p:nvPr/>
            </p:nvGrpSpPr>
            <p:grpSpPr>
              <a:xfrm>
                <a:off x="-4000528" y="-640758"/>
                <a:ext cx="9144000" cy="7072362"/>
                <a:chOff x="-2643206" y="-1640962"/>
                <a:chExt cx="9144000" cy="7072362"/>
              </a:xfrm>
            </p:grpSpPr>
            <p:sp>
              <p:nvSpPr>
                <p:cNvPr id="51" name="Прямоугольник 50"/>
                <p:cNvSpPr/>
                <p:nvPr/>
              </p:nvSpPr>
              <p:spPr>
                <a:xfrm>
                  <a:off x="-2643206" y="-1640962"/>
                  <a:ext cx="9144000" cy="707236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9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2" name="Line 16"/>
                <p:cNvSpPr>
                  <a:spLocks noChangeShapeType="1"/>
                </p:cNvSpPr>
                <p:nvPr/>
              </p:nvSpPr>
              <p:spPr bwMode="auto">
                <a:xfrm>
                  <a:off x="4714461" y="-381450"/>
                  <a:ext cx="864777" cy="0"/>
                </a:xfrm>
                <a:prstGeom prst="line">
                  <a:avLst/>
                </a:prstGeom>
                <a:solidFill>
                  <a:schemeClr val="bg2">
                    <a:lumMod val="90000"/>
                  </a:schemeClr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50" name="Line 6"/>
              <p:cNvSpPr>
                <a:spLocks noChangeShapeType="1"/>
              </p:cNvSpPr>
              <p:nvPr/>
            </p:nvSpPr>
            <p:spPr bwMode="auto">
              <a:xfrm>
                <a:off x="889683" y="3855963"/>
                <a:ext cx="948469" cy="0"/>
              </a:xfrm>
              <a:prstGeom prst="line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4" name="Text Box 136"/>
            <p:cNvSpPr txBox="1">
              <a:spLocks noChangeArrowheads="1"/>
            </p:cNvSpPr>
            <p:nvPr/>
          </p:nvSpPr>
          <p:spPr bwMode="auto">
            <a:xfrm>
              <a:off x="5715008" y="5755221"/>
              <a:ext cx="3167384" cy="85725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kumimoji="0" lang="ru-RU" sz="40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упр</a:t>
              </a: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-</a:t>
              </a: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k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L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500066" y="3692417"/>
              <a:ext cx="8335680" cy="79348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Сила</a:t>
              </a:r>
              <a:r>
                <a:rPr lang="ru-RU" sz="4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-…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действие</a:t>
              </a:r>
              <a:r>
                <a:rPr lang="ru-RU" sz="4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другого тела! </a:t>
              </a:r>
              <a:endParaRPr lang="ru-RU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428596" y="5863256"/>
              <a:ext cx="3542188" cy="923330"/>
            </a:xfrm>
            <a:prstGeom prst="rect">
              <a:avLst/>
            </a:prstGeom>
            <a:solidFill>
              <a:srgbClr val="F9E3A5"/>
            </a:solidFill>
          </p:spPr>
          <p:txBody>
            <a:bodyPr wrap="none">
              <a:spAutoFit/>
            </a:bodyPr>
            <a:lstStyle/>
            <a:p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54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тр.п</a:t>
              </a:r>
              <a:r>
                <a:rPr lang="ru-RU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</a:t>
              </a:r>
              <a:r>
                <a:rPr lang="en-US" sz="5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</a:t>
              </a:r>
              <a:r>
                <a:rPr lang="ru-RU" sz="5400" b="1" baseline="-25000" dirty="0" err="1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5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5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-54384" y="303590"/>
              <a:ext cx="9198416" cy="603051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Момент силы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ru-RU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произведению силы на её плечо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0" y="1555991"/>
              <a:ext cx="8918467" cy="111088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Плечо силы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= </a:t>
              </a:r>
            </a:p>
            <a:p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расстояние от точки вращения до линии силы </a:t>
              </a:r>
              <a:endPara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 animBg="1"/>
      <p:bldP spid="19" grpId="0" animBg="1"/>
      <p:bldP spid="28" grpId="0" animBg="1"/>
      <p:bldP spid="30" grpId="0" animBg="1"/>
      <p:bldP spid="31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309293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Какие силы замедляют вращение тел:</a:t>
            </a:r>
          </a:p>
          <a:p>
            <a:pPr lvl="0" eaLnBrk="0" hangingPunct="0"/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разгоняется колесо вагона;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шарик замедленно катится по горизонтальной плоскости.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Длинный стержень легче удерживать за середину, чем за конец.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Какие силы удерживают в покое лестницу?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Почему конькобежцы размахивают руками разгоняясь?   </a:t>
            </a:r>
            <a:r>
              <a:rPr lang="ru-RU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(Толчки ног создают вращающий момент, а взмахи рук компенсируют их)</a:t>
            </a:r>
            <a:endParaRPr lang="ru-RU" sz="2800" dirty="0" smtClean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Как легче сдвинуть вагон: действуя на корпус вагона или на верхнюю часть колеса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(на верхнюю часть колеса.)</a:t>
            </a:r>
            <a:endParaRPr lang="ru-RU" sz="5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-24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Как оформить задачу на статику?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Систему отсчета свяжем .....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 Тело не перемещается т.к. ......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 Тело не вращается относительно точки А т.к. ......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" y="1280160"/>
          <a:ext cx="9144000" cy="562356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236915">
                <a:tc>
                  <a:txBody>
                    <a:bodyPr/>
                    <a:lstStyle/>
                    <a:p>
                      <a:pPr algn="ctr">
                        <a:spcBef>
                          <a:spcPts val="1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СТАТИКА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1ВАРИАНТ                                                                    СР - 4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004" marR="41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202">
                <a:tc>
                  <a:txBody>
                    <a:bodyPr/>
                    <a:lstStyle/>
                    <a:p>
                      <a:pPr indent="177800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 На концах уравновешенного рычага длиной подвешены грузы массами и . Пренебрегая массой рычага, найти плечи этих сил.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Горизонтальная балка массой и длиной лежит своими кон­цами на опорах. Определить силу давления на каждую из опор, если на расстоянии от правого конца подвешен груз массой .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004" marR="41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1865">
                <a:tc>
                  <a:txBody>
                    <a:bodyPr/>
                    <a:lstStyle/>
                    <a:p>
                      <a:pPr indent="177800" algn="just">
                        <a:spcAft>
                          <a:spcPts val="0"/>
                        </a:spcAft>
                      </a:pP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177800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 Фонарь массой подвешен над улицей на двух одинаковых тросах, угол между которыми равен 160°. Найти натяжение тросов. 4. К кронштейну АВС подвешен груз массой 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177800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Угол а = 30°. Определить силы 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177800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упругости  в стержнях ВС и АС.</a:t>
                      </a:r>
                      <a:endParaRPr lang="ru-RU" sz="11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004" marR="41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4152">
                <a:tc>
                  <a:txBody>
                    <a:bodyPr/>
                    <a:lstStyle/>
                    <a:p>
                      <a:pPr indent="177800" algn="just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177800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 Стержень, закрепленный шарнирно в точке </a:t>
                      </a:r>
                      <a:r>
                        <a:rPr lang="ru-RU" sz="1400" b="1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отведен на угол 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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= 30°. Сила</a:t>
                      </a:r>
                      <a:r>
                        <a:rPr lang="en-US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177800" algn="ju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= 2,5 Н. Како­ва масса стержня, если 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177800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сила F удерживает стер­жень в равновесии?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 Верхний конец лестницы опирается на 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глад­кую вертикальную стену, а нижний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находится на шероховатом полу. 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Коэффициент трения между лестницей и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полом 0,5. При каких углах </a:t>
                      </a:r>
                      <a:r>
                        <a:rPr lang="ru-RU" sz="1400" b="1" i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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накло­на лестницы она будет находиться в равновесии? </a:t>
                      </a:r>
                      <a:endParaRPr lang="ru-RU" sz="14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Трением о стенку пренебречь.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004" marR="41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1865">
                <a:tc>
                  <a:txBody>
                    <a:bodyPr/>
                    <a:lstStyle/>
                    <a:p>
                      <a:pPr indent="177800" algn="just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177800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А*. Система грузов </a:t>
                      </a:r>
                      <a:r>
                        <a:rPr lang="en-US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  <a:r>
                        <a:rPr lang="ru-RU" sz="1400" b="1" baseline="-25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en-US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  <a:r>
                        <a:rPr lang="ru-RU" sz="1400" b="1" baseline="-25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</a:t>
                      </a:r>
                      <a:r>
                        <a:rPr lang="en-US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  <a:r>
                        <a:rPr lang="ru-RU" sz="1400" b="1" baseline="-25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находится в равновесии. Найти </a:t>
                      </a:r>
                      <a:r>
                        <a:rPr lang="en-US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  <a:r>
                        <a:rPr lang="ru-RU" sz="1400" b="1" baseline="-25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силу давления,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производимую грузом массой </a:t>
                      </a:r>
                      <a:r>
                        <a:rPr lang="en-US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  <a:r>
                        <a:rPr lang="ru-RU" sz="1400" b="1" baseline="-25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177800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наклонную плоскость, если </a:t>
                      </a:r>
                      <a:r>
                        <a:rPr lang="en-US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  <a:r>
                        <a:rPr lang="ru-RU" sz="1400" b="1" baseline="-25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, </a:t>
                      </a:r>
                      <a:r>
                        <a:rPr lang="en-US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  <a:r>
                        <a:rPr lang="ru-RU" sz="1400" b="1" baseline="-25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177800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угол 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</a:t>
                      </a: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известны. Массой  блоков, 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177800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нитей и трением прене­бречь.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004" marR="41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00100" cy="742950"/>
          </a:xfrm>
          <a:prstGeom prst="rect">
            <a:avLst/>
          </a:prstGeom>
          <a:noFill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8675" cy="457200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52525" cy="55245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57275" cy="552450"/>
          </a:xfrm>
          <a:prstGeom prst="rect">
            <a:avLst/>
          </a:prstGeom>
          <a:noFill/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381125" cy="933450"/>
          </a:xfrm>
          <a:prstGeom prst="rect">
            <a:avLst/>
          </a:prstGeom>
          <a:noFill/>
        </p:spPr>
      </p:pic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8343900" y="593725"/>
            <a:ext cx="9906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063875" y="3175"/>
            <a:ext cx="1425575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713288" y="693738"/>
            <a:ext cx="1347787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933700" y="279400"/>
            <a:ext cx="15748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7215206" y="3477860"/>
            <a:ext cx="1728791" cy="2165718"/>
            <a:chOff x="7215206" y="3477860"/>
            <a:chExt cx="1728791" cy="2165718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7286644" y="3620736"/>
              <a:ext cx="1657353" cy="2000264"/>
              <a:chOff x="7715272" y="3643314"/>
              <a:chExt cx="1228725" cy="1409700"/>
            </a:xfrm>
          </p:grpSpPr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715272" y="3643314"/>
                <a:ext cx="1228725" cy="1409700"/>
              </a:xfrm>
              <a:prstGeom prst="rect">
                <a:avLst/>
              </a:prstGeom>
              <a:noFill/>
            </p:spPr>
          </p:pic>
          <p:sp>
            <p:nvSpPr>
              <p:cNvPr id="2060" name="Line 12"/>
              <p:cNvSpPr>
                <a:spLocks noChangeShapeType="1"/>
              </p:cNvSpPr>
              <p:nvPr/>
            </p:nvSpPr>
            <p:spPr bwMode="auto">
              <a:xfrm flipV="1">
                <a:off x="8850328" y="4556234"/>
                <a:ext cx="0" cy="457200"/>
              </a:xfrm>
              <a:prstGeom prst="line">
                <a:avLst/>
              </a:prstGeom>
              <a:noFill/>
              <a:ln w="28575">
                <a:solidFill>
                  <a:srgbClr val="0014AC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056" name="Group 8"/>
            <p:cNvGrpSpPr>
              <a:grpSpLocks/>
            </p:cNvGrpSpPr>
            <p:nvPr/>
          </p:nvGrpSpPr>
          <p:grpSpPr bwMode="auto">
            <a:xfrm>
              <a:off x="7369374" y="4827672"/>
              <a:ext cx="1417153" cy="815906"/>
              <a:chOff x="5904" y="7056"/>
              <a:chExt cx="1998" cy="1152"/>
            </a:xfrm>
          </p:grpSpPr>
          <p:sp>
            <p:nvSpPr>
              <p:cNvPr id="2059" name="Line 11"/>
              <p:cNvSpPr>
                <a:spLocks noChangeShapeType="1"/>
              </p:cNvSpPr>
              <p:nvPr/>
            </p:nvSpPr>
            <p:spPr bwMode="auto">
              <a:xfrm>
                <a:off x="5904" y="7056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0014AC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8" name="Line 10"/>
              <p:cNvSpPr>
                <a:spLocks noChangeShapeType="1"/>
              </p:cNvSpPr>
              <p:nvPr/>
            </p:nvSpPr>
            <p:spPr bwMode="auto">
              <a:xfrm>
                <a:off x="6624" y="7488"/>
                <a:ext cx="0" cy="72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7" name="Line 9"/>
              <p:cNvSpPr>
                <a:spLocks noChangeShapeType="1"/>
              </p:cNvSpPr>
              <p:nvPr/>
            </p:nvSpPr>
            <p:spPr bwMode="auto">
              <a:xfrm flipH="1">
                <a:off x="7326" y="8096"/>
                <a:ext cx="576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9" name="Line 10"/>
            <p:cNvSpPr>
              <a:spLocks noChangeShapeType="1"/>
            </p:cNvSpPr>
            <p:nvPr/>
          </p:nvSpPr>
          <p:spPr bwMode="auto">
            <a:xfrm>
              <a:off x="7711568" y="4049364"/>
              <a:ext cx="0" cy="50994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 flipH="1" flipV="1">
              <a:off x="7215206" y="3477860"/>
              <a:ext cx="357190" cy="285752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Скругленный прямоугольник 66"/>
          <p:cNvSpPr/>
          <p:nvPr/>
        </p:nvSpPr>
        <p:spPr>
          <a:xfrm>
            <a:off x="2928926" y="0"/>
            <a:ext cx="2500330" cy="1571612"/>
          </a:xfrm>
          <a:prstGeom prst="round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 rot="2265446">
            <a:off x="1066669" y="104604"/>
            <a:ext cx="633507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0,3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rot="21540000" flipV="1">
            <a:off x="3565114" y="1797828"/>
            <a:ext cx="0" cy="773974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 type="none" w="sm" len="sm"/>
            <a:tailEnd type="triangle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>
            <a:off x="1158182" y="2571744"/>
            <a:ext cx="2628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20"/>
          <p:cNvGrpSpPr/>
          <p:nvPr/>
        </p:nvGrpSpPr>
        <p:grpSpPr>
          <a:xfrm>
            <a:off x="3428992" y="1775737"/>
            <a:ext cx="285752" cy="796007"/>
            <a:chOff x="4143372" y="928670"/>
            <a:chExt cx="285752" cy="796007"/>
          </a:xfrm>
        </p:grpSpPr>
        <p:sp>
          <p:nvSpPr>
            <p:cNvPr id="21513" name="Rectangle 9"/>
            <p:cNvSpPr>
              <a:spLocks noChangeArrowheads="1"/>
            </p:cNvSpPr>
            <p:nvPr/>
          </p:nvSpPr>
          <p:spPr bwMode="auto">
            <a:xfrm>
              <a:off x="4242106" y="1244916"/>
              <a:ext cx="64254" cy="479761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4143372" y="928670"/>
              <a:ext cx="285752" cy="285752"/>
            </a:xfrm>
            <a:prstGeom prst="ellipse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Line 12"/>
          <p:cNvSpPr>
            <a:spLocks noChangeShapeType="1"/>
          </p:cNvSpPr>
          <p:nvPr/>
        </p:nvSpPr>
        <p:spPr bwMode="auto">
          <a:xfrm rot="21360000" flipH="1">
            <a:off x="2151035" y="1786898"/>
            <a:ext cx="45719" cy="511714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 type="none" w="sm" len="sm"/>
            <a:tailEnd type="triangle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 rot="21360000" flipH="1">
            <a:off x="1521741" y="1429708"/>
            <a:ext cx="45719" cy="511714"/>
          </a:xfrm>
          <a:prstGeom prst="line">
            <a:avLst/>
          </a:prstGeom>
          <a:noFill/>
          <a:ln w="60325">
            <a:solidFill>
              <a:srgbClr val="006600"/>
            </a:solidFill>
            <a:round/>
            <a:headEnd type="none" w="sm" len="sm"/>
            <a:tailEnd type="triangle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 rot="21420000" flipH="1" flipV="1">
            <a:off x="1200170" y="1092434"/>
            <a:ext cx="799413" cy="45719"/>
          </a:xfrm>
          <a:prstGeom prst="line">
            <a:avLst/>
          </a:prstGeom>
          <a:noFill/>
          <a:ln w="60325">
            <a:solidFill>
              <a:srgbClr val="FF0000"/>
            </a:solidFill>
            <a:round/>
            <a:headEnd type="stealth" w="lg" len="lg"/>
            <a:tailEnd type="none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714612" y="0"/>
            <a:ext cx="27860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</a:p>
          <a:p>
            <a:pPr algn="ctr"/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НА</a:t>
            </a:r>
          </a:p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ЛЕСТНИЦЕ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42910" y="642918"/>
            <a:ext cx="607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571868" y="2214554"/>
            <a:ext cx="6335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28596" y="2357430"/>
            <a:ext cx="6335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endParaRPr lang="ru-RU" sz="3600" dirty="0"/>
          </a:p>
        </p:txBody>
      </p:sp>
      <p:grpSp>
        <p:nvGrpSpPr>
          <p:cNvPr id="3" name="Группа 17"/>
          <p:cNvGrpSpPr>
            <a:grpSpLocks/>
          </p:cNvGrpSpPr>
          <p:nvPr/>
        </p:nvGrpSpPr>
        <p:grpSpPr bwMode="auto">
          <a:xfrm>
            <a:off x="1428733" y="2000240"/>
            <a:ext cx="714375" cy="523220"/>
            <a:chOff x="2714612" y="4429132"/>
            <a:chExt cx="714380" cy="522882"/>
          </a:xfrm>
        </p:grpSpPr>
        <p:sp>
          <p:nvSpPr>
            <p:cNvPr id="32" name="TextBox 18"/>
            <p:cNvSpPr txBox="1">
              <a:spLocks noChangeArrowheads="1"/>
            </p:cNvSpPr>
            <p:nvPr/>
          </p:nvSpPr>
          <p:spPr bwMode="auto">
            <a:xfrm>
              <a:off x="2714612" y="4429132"/>
              <a:ext cx="714380" cy="522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>
              <a:off x="2786049" y="4500524"/>
              <a:ext cx="428628" cy="158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0"/>
          <p:cNvGrpSpPr>
            <a:grpSpLocks/>
          </p:cNvGrpSpPr>
          <p:nvPr/>
        </p:nvGrpSpPr>
        <p:grpSpPr bwMode="auto">
          <a:xfrm>
            <a:off x="1142976" y="1428736"/>
            <a:ext cx="642942" cy="584775"/>
            <a:chOff x="3357554" y="2143114"/>
            <a:chExt cx="714380" cy="584397"/>
          </a:xfrm>
        </p:grpSpPr>
        <p:sp>
          <p:nvSpPr>
            <p:cNvPr id="35" name="TextBox 21"/>
            <p:cNvSpPr txBox="1">
              <a:spLocks noChangeArrowheads="1"/>
            </p:cNvSpPr>
            <p:nvPr/>
          </p:nvSpPr>
          <p:spPr bwMode="auto">
            <a:xfrm>
              <a:off x="3357554" y="2143114"/>
              <a:ext cx="714380" cy="58439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Прямая со стрелкой 35"/>
            <p:cNvCxnSpPr/>
            <p:nvPr/>
          </p:nvCxnSpPr>
          <p:spPr>
            <a:xfrm>
              <a:off x="3357554" y="2214508"/>
              <a:ext cx="428628" cy="1586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20"/>
          <p:cNvGrpSpPr>
            <a:grpSpLocks/>
          </p:cNvGrpSpPr>
          <p:nvPr/>
        </p:nvGrpSpPr>
        <p:grpSpPr bwMode="auto">
          <a:xfrm>
            <a:off x="2925728" y="1477020"/>
            <a:ext cx="714375" cy="523220"/>
            <a:chOff x="3357554" y="2143116"/>
            <a:chExt cx="714380" cy="522882"/>
          </a:xfrm>
        </p:grpSpPr>
        <p:sp>
          <p:nvSpPr>
            <p:cNvPr id="38" name="TextBox 21"/>
            <p:cNvSpPr txBox="1">
              <a:spLocks noChangeArrowheads="1"/>
            </p:cNvSpPr>
            <p:nvPr/>
          </p:nvSpPr>
          <p:spPr bwMode="auto">
            <a:xfrm>
              <a:off x="3357554" y="2143116"/>
              <a:ext cx="714380" cy="52288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9" name="Прямая со стрелкой 38"/>
            <p:cNvCxnSpPr/>
            <p:nvPr/>
          </p:nvCxnSpPr>
          <p:spPr>
            <a:xfrm>
              <a:off x="3357554" y="2214508"/>
              <a:ext cx="428628" cy="158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20"/>
          <p:cNvGrpSpPr>
            <a:grpSpLocks/>
          </p:cNvGrpSpPr>
          <p:nvPr/>
        </p:nvGrpSpPr>
        <p:grpSpPr bwMode="auto">
          <a:xfrm>
            <a:off x="1942442" y="691202"/>
            <a:ext cx="1000132" cy="523220"/>
            <a:chOff x="3357554" y="2143117"/>
            <a:chExt cx="1000139" cy="522882"/>
          </a:xfrm>
        </p:grpSpPr>
        <p:sp>
          <p:nvSpPr>
            <p:cNvPr id="41" name="TextBox 21"/>
            <p:cNvSpPr txBox="1">
              <a:spLocks noChangeArrowheads="1"/>
            </p:cNvSpPr>
            <p:nvPr/>
          </p:nvSpPr>
          <p:spPr bwMode="auto">
            <a:xfrm>
              <a:off x="3357554" y="2143117"/>
              <a:ext cx="1000139" cy="52288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800" b="1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ст</a:t>
              </a:r>
              <a:endPara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2" name="Прямая со стрелкой 41"/>
            <p:cNvCxnSpPr/>
            <p:nvPr/>
          </p:nvCxnSpPr>
          <p:spPr>
            <a:xfrm>
              <a:off x="3357554" y="2214508"/>
              <a:ext cx="428628" cy="158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1156624" y="1142984"/>
            <a:ext cx="2330612" cy="1393409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>
            <a:off x="1156624" y="339744"/>
            <a:ext cx="0" cy="2232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429388" y="285728"/>
            <a:ext cx="16661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1.Что?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572132" y="785794"/>
            <a:ext cx="34126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лесенка,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357950" y="1428736"/>
            <a:ext cx="15354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Как?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929322" y="1714488"/>
            <a:ext cx="26539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Покоится!</a:t>
            </a:r>
            <a:endParaRPr lang="ru-RU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0" y="3071810"/>
            <a:ext cx="5786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Почему не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движется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48" name="Прямоугольник 47"/>
          <p:cNvSpPr>
            <a:spLocks noChangeArrowheads="1"/>
          </p:cNvSpPr>
          <p:nvPr/>
        </p:nvSpPr>
        <p:spPr bwMode="auto">
          <a:xfrm>
            <a:off x="5143504" y="2500306"/>
            <a:ext cx="40004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32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Line 12"/>
          <p:cNvSpPr>
            <a:spLocks noChangeShapeType="1"/>
          </p:cNvSpPr>
          <p:nvPr/>
        </p:nvSpPr>
        <p:spPr bwMode="auto">
          <a:xfrm rot="21420000" flipH="1" flipV="1">
            <a:off x="2715261" y="2505137"/>
            <a:ext cx="799413" cy="45719"/>
          </a:xfrm>
          <a:prstGeom prst="line">
            <a:avLst/>
          </a:prstGeom>
          <a:noFill/>
          <a:ln w="60325">
            <a:solidFill>
              <a:srgbClr val="C00000"/>
            </a:solidFill>
            <a:round/>
            <a:headEnd type="none" w="lg" len="lg"/>
            <a:tailEnd type="stealth" w="lg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" name="Группа 23"/>
          <p:cNvGrpSpPr>
            <a:grpSpLocks/>
          </p:cNvGrpSpPr>
          <p:nvPr/>
        </p:nvGrpSpPr>
        <p:grpSpPr bwMode="auto">
          <a:xfrm>
            <a:off x="2285984" y="2038344"/>
            <a:ext cx="785813" cy="461962"/>
            <a:chOff x="2000232" y="2500306"/>
            <a:chExt cx="571504" cy="461665"/>
          </a:xfrm>
        </p:grpSpPr>
        <p:cxnSp>
          <p:nvCxnSpPr>
            <p:cNvPr id="51" name="Прямая со стрелкой 50"/>
            <p:cNvCxnSpPr/>
            <p:nvPr/>
          </p:nvCxnSpPr>
          <p:spPr>
            <a:xfrm>
              <a:off x="2000232" y="2570111"/>
              <a:ext cx="288002" cy="1586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25"/>
            <p:cNvSpPr txBox="1">
              <a:spLocks noChangeArrowheads="1"/>
            </p:cNvSpPr>
            <p:nvPr/>
          </p:nvSpPr>
          <p:spPr bwMode="auto">
            <a:xfrm>
              <a:off x="2000232" y="2500306"/>
              <a:ext cx="5715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baseline="-2500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endPara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3" name="Прямоугольник 52"/>
          <p:cNvSpPr/>
          <p:nvPr/>
        </p:nvSpPr>
        <p:spPr>
          <a:xfrm>
            <a:off x="5214942" y="3143248"/>
            <a:ext cx="39290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3б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ox)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0956" y="3690654"/>
            <a:ext cx="8072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Почему не 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вращается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отн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>
              <a:solidFill>
                <a:srgbClr val="0000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071670" y="2827002"/>
            <a:ext cx="699230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2м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55" name="Левая фигурная скобка 54"/>
          <p:cNvSpPr/>
          <p:nvPr/>
        </p:nvSpPr>
        <p:spPr>
          <a:xfrm rot="16200000">
            <a:off x="2146905" y="1581464"/>
            <a:ext cx="396000" cy="2376562"/>
          </a:xfrm>
          <a:prstGeom prst="lef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0" y="1428736"/>
            <a:ext cx="968535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1,5м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57" name="Левая фигурная скобка 56"/>
          <p:cNvSpPr/>
          <p:nvPr/>
        </p:nvSpPr>
        <p:spPr>
          <a:xfrm>
            <a:off x="727996" y="1142984"/>
            <a:ext cx="396000" cy="1447868"/>
          </a:xfrm>
          <a:prstGeom prst="lef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786050" y="4214818"/>
            <a:ext cx="61436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1,5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1,7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4000" dirty="0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rot="5400000">
            <a:off x="1072332" y="947920"/>
            <a:ext cx="1000132" cy="1588"/>
          </a:xfrm>
          <a:prstGeom prst="line">
            <a:avLst/>
          </a:prstGeom>
          <a:ln w="381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0" y="4572008"/>
            <a:ext cx="29289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4б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отн. т.В?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571604" y="4929198"/>
            <a:ext cx="7572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2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0,3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1,5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40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0" y="5500702"/>
            <a:ext cx="15716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т.С?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857224" y="6000768"/>
            <a:ext cx="7572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2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0,3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1,5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40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8072430" y="0"/>
            <a:ext cx="10715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14-3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74 L -0.21545 -0.1616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0" y="-7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21516" grpId="0" animBg="1"/>
      <p:bldP spid="21522" grpId="0" animBg="1"/>
      <p:bldP spid="22" grpId="0" animBg="1"/>
      <p:bldP spid="23" grpId="0" animBg="1"/>
      <p:bldP spid="24" grpId="0" animBg="1"/>
      <p:bldP spid="28" grpId="0"/>
      <p:bldP spid="29" grpId="0"/>
      <p:bldP spid="30" grpId="0"/>
      <p:bldP spid="21512" grpId="0" animBg="1"/>
      <p:bldP spid="21521" grpId="0" animBg="1"/>
      <p:bldP spid="43" grpId="0"/>
      <p:bldP spid="44" grpId="0"/>
      <p:bldP spid="45" grpId="0"/>
      <p:bldP spid="46" grpId="0"/>
      <p:bldP spid="47" grpId="0"/>
      <p:bldP spid="48" grpId="0"/>
      <p:bldP spid="49" grpId="0" animBg="1"/>
      <p:bldP spid="53" grpId="0"/>
      <p:bldP spid="54" grpId="0"/>
      <p:bldP spid="56" grpId="0" animBg="1"/>
      <p:bldP spid="55" grpId="0" animBg="1"/>
      <p:bldP spid="58" grpId="0" animBg="1"/>
      <p:bldP spid="57" grpId="0" animBg="1"/>
      <p:bldP spid="59" grpId="0"/>
      <p:bldP spid="63" grpId="0"/>
      <p:bldP spid="64" grpId="0"/>
      <p:bldP spid="65" grpId="0"/>
      <p:bldP spid="6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63" y="285750"/>
            <a:ext cx="4667250" cy="563563"/>
          </a:xfrm>
        </p:spPr>
        <p:txBody>
          <a:bodyPr>
            <a:normAutofit fontScale="90000"/>
          </a:bodyPr>
          <a:lstStyle/>
          <a:p>
            <a:r>
              <a:rPr lang="ru-RU" sz="6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одвижный  </a:t>
            </a:r>
            <a:r>
              <a:rPr lang="ru-RU" sz="36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БЛОК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3738" y="3000375"/>
            <a:ext cx="4929187" cy="1285875"/>
          </a:xfrm>
        </p:spPr>
        <p:txBody>
          <a:bodyPr/>
          <a:lstStyle/>
          <a:p>
            <a:pPr algn="ctr"/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Выигрыш в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2раза</a:t>
            </a:r>
            <a:endParaRPr lang="ru-RU" sz="40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8225" y="4557713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Oval 3"/>
          <p:cNvSpPr>
            <a:spLocks noChangeArrowheads="1"/>
          </p:cNvSpPr>
          <p:nvPr/>
        </p:nvSpPr>
        <p:spPr bwMode="auto">
          <a:xfrm>
            <a:off x="1169988" y="2128838"/>
            <a:ext cx="1116012" cy="971550"/>
          </a:xfrm>
          <a:prstGeom prst="ellipse">
            <a:avLst/>
          </a:prstGeom>
          <a:noFill/>
          <a:ln w="508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 flipV="1">
            <a:off x="1155700" y="1643063"/>
            <a:ext cx="0" cy="97155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>
            <a:off x="576263" y="1643063"/>
            <a:ext cx="1116012" cy="0"/>
          </a:xfrm>
          <a:prstGeom prst="line">
            <a:avLst/>
          </a:prstGeom>
          <a:noFill/>
          <a:ln w="139700" cmpd="tri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1658938" y="2614613"/>
            <a:ext cx="0" cy="1214437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1370013" y="3829050"/>
            <a:ext cx="558800" cy="242888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1169988" y="2614613"/>
            <a:ext cx="1116012" cy="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>
            <a:off x="1658938" y="2643188"/>
            <a:ext cx="0" cy="1214437"/>
          </a:xfrm>
          <a:prstGeom prst="line">
            <a:avLst/>
          </a:prstGeom>
          <a:noFill/>
          <a:ln w="6985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" name="Овал 4"/>
          <p:cNvSpPr/>
          <p:nvPr/>
        </p:nvSpPr>
        <p:spPr>
          <a:xfrm>
            <a:off x="825500" y="3405188"/>
            <a:ext cx="906463" cy="4413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357438" y="1643063"/>
            <a:ext cx="4667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000500" y="1357313"/>
            <a:ext cx="32861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660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6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2273921" y="1976302"/>
            <a:ext cx="71434" cy="642942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 type="triangle"/>
            <a:tailEnd type="none" w="med" len="med"/>
          </a:ln>
          <a:scene3d>
            <a:camera prst="orthographicFront">
              <a:rot lat="0" lon="0" rev="2124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1142976" y="1952740"/>
            <a:ext cx="71434" cy="642942"/>
          </a:xfrm>
          <a:prstGeom prst="line">
            <a:avLst/>
          </a:prstGeom>
          <a:noFill/>
          <a:ln w="73025">
            <a:solidFill>
              <a:srgbClr val="000000"/>
            </a:solidFill>
            <a:round/>
            <a:headEnd type="triangle"/>
            <a:tailEnd type="none" w="med" len="med"/>
          </a:ln>
          <a:scene3d>
            <a:camera prst="orthographicFront">
              <a:rot lat="0" lon="0" rev="2124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166813" y="1677988"/>
            <a:ext cx="595312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en-US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071563" y="4143375"/>
            <a:ext cx="414337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6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8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6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одержимое 2"/>
          <p:cNvSpPr txBox="1">
            <a:spLocks/>
          </p:cNvSpPr>
          <p:nvPr/>
        </p:nvSpPr>
        <p:spPr bwMode="auto">
          <a:xfrm>
            <a:off x="714375" y="5429250"/>
            <a:ext cx="6858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ru-RU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Условие равновесия блока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25532E-6 L 0.07448 -0.1732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" y="-8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01 -0.15244 L 0.00018 0.0050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" y="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22" presetClass="entr" presetSubtype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3" grpId="2" build="p"/>
      <p:bldP spid="49155" grpId="0" animBg="1"/>
      <p:bldP spid="49156" grpId="0" animBg="1"/>
      <p:bldP spid="49157" grpId="0" animBg="1"/>
      <p:bldP spid="49158" grpId="0" animBg="1"/>
      <p:bldP spid="49159" grpId="0" animBg="1"/>
      <p:bldP spid="49160" grpId="0" animBg="1"/>
      <p:bldP spid="49161" grpId="0" animBg="1"/>
      <p:bldP spid="49161" grpId="1" animBg="1"/>
      <p:bldP spid="49161" grpId="2" animBg="1"/>
      <p:bldP spid="49161" grpId="3" animBg="1"/>
      <p:bldP spid="18" grpId="0"/>
      <p:bldP spid="19" grpId="0"/>
      <p:bldP spid="20" grpId="0"/>
      <p:bldP spid="21" grpId="0"/>
      <p:bldP spid="22" grpId="0"/>
      <p:bldP spid="23" grpId="0" build="p"/>
      <p:bldP spid="23" grpI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813" y="233363"/>
            <a:ext cx="3881437" cy="563562"/>
          </a:xfrm>
        </p:spPr>
        <p:txBody>
          <a:bodyPr>
            <a:normAutofit fontScale="90000"/>
          </a:bodyPr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Неподвижный блок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50" y="3000375"/>
            <a:ext cx="4929188" cy="1285875"/>
          </a:xfrm>
        </p:spPr>
        <p:txBody>
          <a:bodyPr/>
          <a:lstStyle/>
          <a:p>
            <a:pPr algn="ctr"/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только  </a:t>
            </a:r>
          </a:p>
          <a:p>
            <a:pPr algn="ctr"/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направление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40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8225" y="4557713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Oval 3"/>
          <p:cNvSpPr>
            <a:spLocks noChangeArrowheads="1"/>
          </p:cNvSpPr>
          <p:nvPr/>
        </p:nvSpPr>
        <p:spPr bwMode="auto">
          <a:xfrm>
            <a:off x="1169988" y="2128838"/>
            <a:ext cx="1116012" cy="971550"/>
          </a:xfrm>
          <a:prstGeom prst="ellipse">
            <a:avLst/>
          </a:prstGeom>
          <a:noFill/>
          <a:ln w="508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 flipV="1">
            <a:off x="1727200" y="1643063"/>
            <a:ext cx="0" cy="97155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>
            <a:off x="1169988" y="1643063"/>
            <a:ext cx="1116012" cy="0"/>
          </a:xfrm>
          <a:prstGeom prst="line">
            <a:avLst/>
          </a:prstGeom>
          <a:noFill/>
          <a:ln w="139700" cmpd="tri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1169988" y="2614613"/>
            <a:ext cx="0" cy="1214437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890588" y="3829050"/>
            <a:ext cx="558800" cy="242888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1169988" y="2614613"/>
            <a:ext cx="1116012" cy="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>
            <a:off x="1190625" y="2657475"/>
            <a:ext cx="0" cy="1214438"/>
          </a:xfrm>
          <a:prstGeom prst="line">
            <a:avLst/>
          </a:prstGeom>
          <a:noFill/>
          <a:ln w="6985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>
            <a:off x="2286000" y="2620963"/>
            <a:ext cx="0" cy="1214437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" name="Овал 4"/>
          <p:cNvSpPr/>
          <p:nvPr/>
        </p:nvSpPr>
        <p:spPr>
          <a:xfrm>
            <a:off x="1071563" y="3286125"/>
            <a:ext cx="906462" cy="4429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428875" y="3409950"/>
            <a:ext cx="4667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000500" y="1357313"/>
            <a:ext cx="22145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660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162 L 0.11788 -0.00162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49155" grpId="0" animBg="1"/>
      <p:bldP spid="49156" grpId="0" animBg="1"/>
      <p:bldP spid="49157" grpId="0" animBg="1"/>
      <p:bldP spid="49158" grpId="0" animBg="1"/>
      <p:bldP spid="49159" grpId="0" animBg="1"/>
      <p:bldP spid="49160" grpId="0" animBg="1"/>
      <p:bldP spid="49161" grpId="0" animBg="1"/>
      <p:bldP spid="49161" grpId="1" animBg="1"/>
      <p:bldP spid="49162" grpId="0" animBg="1"/>
      <p:bldP spid="18" grpId="0"/>
      <p:bldP spid="19" grpId="0"/>
      <p:bldP spid="2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3671016" y="2500306"/>
            <a:ext cx="1500198" cy="584775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деталь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14313" y="4000504"/>
            <a:ext cx="1643043" cy="3568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ru-RU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  </a:t>
            </a:r>
            <a:r>
              <a:rPr lang="ru-RU" sz="24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2351162" y="4077072"/>
            <a:ext cx="1428750" cy="404919"/>
          </a:xfrm>
          <a:prstGeom prst="rect">
            <a:avLst/>
          </a:prstGeom>
          <a:blipFill dpi="0" rotWithShape="1">
            <a:blip r:embed="rId9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36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32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Овал 4"/>
          <p:cNvSpPr/>
          <p:nvPr/>
        </p:nvSpPr>
        <p:spPr>
          <a:xfrm>
            <a:off x="65138" y="3418136"/>
            <a:ext cx="906462" cy="442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Овал 4"/>
          <p:cNvSpPr/>
          <p:nvPr/>
        </p:nvSpPr>
        <p:spPr>
          <a:xfrm>
            <a:off x="2806694" y="3344865"/>
            <a:ext cx="908050" cy="44132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Овал 4"/>
          <p:cNvSpPr/>
          <p:nvPr/>
        </p:nvSpPr>
        <p:spPr>
          <a:xfrm>
            <a:off x="2165340" y="1200137"/>
            <a:ext cx="906462" cy="4429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714744" y="1853975"/>
            <a:ext cx="5499133" cy="646331"/>
          </a:xfrm>
          <a:prstGeom prst="rect">
            <a:avLst/>
          </a:prstGeom>
          <a:solidFill>
            <a:schemeClr val="bg2">
              <a:lumMod val="75000"/>
              <a:alpha val="27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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М=0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600" cap="all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вращается</a:t>
            </a: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4857789" y="3286124"/>
            <a:ext cx="4286243" cy="76944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+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</a:p>
        </p:txBody>
      </p:sp>
      <p:sp>
        <p:nvSpPr>
          <p:cNvPr id="89" name="Line 23"/>
          <p:cNvSpPr>
            <a:spLocks noChangeShapeType="1"/>
          </p:cNvSpPr>
          <p:nvPr/>
        </p:nvSpPr>
        <p:spPr bwMode="auto">
          <a:xfrm flipV="1">
            <a:off x="2428860" y="1097265"/>
            <a:ext cx="285752" cy="45719"/>
          </a:xfrm>
          <a:prstGeom prst="line">
            <a:avLst/>
          </a:prstGeom>
          <a:noFill/>
          <a:ln w="22225">
            <a:solidFill>
              <a:srgbClr val="0066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0" name="Line 23"/>
          <p:cNvSpPr>
            <a:spLocks noChangeShapeType="1"/>
          </p:cNvSpPr>
          <p:nvPr/>
        </p:nvSpPr>
        <p:spPr bwMode="auto">
          <a:xfrm flipV="1">
            <a:off x="3065289" y="3296969"/>
            <a:ext cx="285752" cy="45719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1" name="Line 23"/>
          <p:cNvSpPr>
            <a:spLocks noChangeShapeType="1"/>
          </p:cNvSpPr>
          <p:nvPr/>
        </p:nvSpPr>
        <p:spPr bwMode="auto">
          <a:xfrm flipV="1">
            <a:off x="251520" y="3383281"/>
            <a:ext cx="285752" cy="4571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8151" name="Line 23"/>
          <p:cNvSpPr>
            <a:spLocks noChangeShapeType="1"/>
          </p:cNvSpPr>
          <p:nvPr/>
        </p:nvSpPr>
        <p:spPr bwMode="auto">
          <a:xfrm rot="-60000">
            <a:off x="3573622" y="2565401"/>
            <a:ext cx="66676" cy="1116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12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" name="TextBox 91"/>
          <p:cNvSpPr txBox="1"/>
          <p:nvPr/>
        </p:nvSpPr>
        <p:spPr>
          <a:xfrm>
            <a:off x="6857920" y="0"/>
            <a:ext cx="2286080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-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Н,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20см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см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-32" y="-24"/>
            <a:ext cx="4857784" cy="1077218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Рассмотрим равновесие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зелёной ручки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3714744" y="1071546"/>
            <a:ext cx="3071828" cy="769441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Овал 4"/>
          <p:cNvSpPr/>
          <p:nvPr/>
        </p:nvSpPr>
        <p:spPr>
          <a:xfrm>
            <a:off x="785786" y="2928934"/>
            <a:ext cx="1214446" cy="442912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Овал 4"/>
          <p:cNvSpPr/>
          <p:nvPr/>
        </p:nvSpPr>
        <p:spPr>
          <a:xfrm>
            <a:off x="3215818" y="3645024"/>
            <a:ext cx="1500198" cy="442912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1500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Овал 4"/>
          <p:cNvSpPr/>
          <p:nvPr/>
        </p:nvSpPr>
        <p:spPr>
          <a:xfrm>
            <a:off x="1428728" y="1643050"/>
            <a:ext cx="1500198" cy="442912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1650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5214942" y="4078436"/>
            <a:ext cx="3071829" cy="707886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-3000 +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6212911" y="4786322"/>
            <a:ext cx="2071697" cy="64633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-32" y="5288364"/>
            <a:ext cx="914400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3. Какое 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усилие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можно развить при помощи плоскогубцев, если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расстояние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 точки опоры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СЖИМАЕМОЙ ДЕТАЛИ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2см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а от точки опоры до точки приложения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силы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20см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Сила, с которой рука сжимает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плоскогубцы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равна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60" name="Прямая со стрелкой 59"/>
          <p:cNvCxnSpPr/>
          <p:nvPr/>
        </p:nvCxnSpPr>
        <p:spPr>
          <a:xfrm rot="5400000" flipH="1" flipV="1">
            <a:off x="2274243" y="1694309"/>
            <a:ext cx="1428750" cy="1588"/>
          </a:xfrm>
          <a:prstGeom prst="straightConnector1">
            <a:avLst/>
          </a:prstGeom>
          <a:ln w="76200">
            <a:solidFill>
              <a:srgbClr val="00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57"/>
          <p:cNvGrpSpPr/>
          <p:nvPr/>
        </p:nvGrpSpPr>
        <p:grpSpPr>
          <a:xfrm>
            <a:off x="211416" y="1901092"/>
            <a:ext cx="3473455" cy="1001051"/>
            <a:chOff x="211416" y="1857364"/>
            <a:chExt cx="3473455" cy="1001051"/>
          </a:xfrm>
        </p:grpSpPr>
        <p:grpSp>
          <p:nvGrpSpPr>
            <p:cNvPr id="3" name="Группа 56"/>
            <p:cNvGrpSpPr/>
            <p:nvPr/>
          </p:nvGrpSpPr>
          <p:grpSpPr>
            <a:xfrm>
              <a:off x="211416" y="1857364"/>
              <a:ext cx="3473455" cy="764593"/>
              <a:chOff x="211416" y="1885078"/>
              <a:chExt cx="3473455" cy="764593"/>
            </a:xfrm>
          </p:grpSpPr>
          <p:sp>
            <p:nvSpPr>
              <p:cNvPr id="56" name="Прямоугольник 55"/>
              <p:cNvSpPr/>
              <p:nvPr/>
            </p:nvSpPr>
            <p:spPr>
              <a:xfrm>
                <a:off x="211416" y="2393953"/>
                <a:ext cx="3470589" cy="142876"/>
              </a:xfrm>
              <a:prstGeom prst="rect">
                <a:avLst/>
              </a:prstGeom>
              <a:solidFill>
                <a:srgbClr val="006600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" name="Группа 107"/>
              <p:cNvGrpSpPr/>
              <p:nvPr/>
            </p:nvGrpSpPr>
            <p:grpSpPr>
              <a:xfrm>
                <a:off x="214281" y="1885078"/>
                <a:ext cx="3459758" cy="482952"/>
                <a:chOff x="214283" y="1885078"/>
                <a:chExt cx="3459758" cy="482952"/>
              </a:xfrm>
            </p:grpSpPr>
            <p:grpSp>
              <p:nvGrpSpPr>
                <p:cNvPr id="5" name="Группа 72"/>
                <p:cNvGrpSpPr>
                  <a:grpSpLocks/>
                </p:cNvGrpSpPr>
                <p:nvPr/>
              </p:nvGrpSpPr>
              <p:grpSpPr bwMode="auto">
                <a:xfrm>
                  <a:off x="571472" y="1885078"/>
                  <a:ext cx="3092466" cy="472352"/>
                  <a:chOff x="1505056" y="0"/>
                  <a:chExt cx="2242069" cy="460586"/>
                </a:xfrm>
              </p:grpSpPr>
              <p:sp>
                <p:nvSpPr>
                  <p:cNvPr id="75" name="Овал 4"/>
                  <p:cNvSpPr/>
                  <p:nvPr/>
                </p:nvSpPr>
                <p:spPr>
                  <a:xfrm>
                    <a:off x="1505056" y="31323"/>
                    <a:ext cx="532891" cy="326390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lIns="50800" tIns="50800" rIns="50800" bIns="50800" spcCol="1270" anchor="ctr"/>
                  <a:lstStyle/>
                  <a:p>
                    <a:pPr algn="ctr" defTabSz="1778000">
                      <a:lnSpc>
                        <a:spcPct val="90000"/>
                      </a:lnSpc>
                      <a:spcAft>
                        <a:spcPct val="35000"/>
                      </a:spcAft>
                      <a:defRPr/>
                    </a:pPr>
                    <a:r>
                      <a:rPr lang="en-US" sz="4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d</a:t>
                    </a:r>
                    <a:r>
                      <a: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lang="ru-RU" sz="40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4" name="Овал 73"/>
                  <p:cNvSpPr/>
                  <p:nvPr/>
                </p:nvSpPr>
                <p:spPr>
                  <a:xfrm>
                    <a:off x="1590121" y="0"/>
                    <a:ext cx="752723" cy="460586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76" name="Овал 4"/>
                  <p:cNvSpPr/>
                  <p:nvPr/>
                </p:nvSpPr>
                <p:spPr>
                  <a:xfrm>
                    <a:off x="3214234" y="36935"/>
                    <a:ext cx="532891" cy="325253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lIns="50800" tIns="50800" rIns="50800" bIns="50800" spcCol="1270" anchor="ctr"/>
                  <a:lstStyle/>
                  <a:p>
                    <a:pPr algn="ctr" defTabSz="1778000">
                      <a:lnSpc>
                        <a:spcPct val="90000"/>
                      </a:lnSpc>
                      <a:spcAft>
                        <a:spcPct val="35000"/>
                      </a:spcAft>
                      <a:defRPr/>
                    </a:pPr>
                    <a:r>
                      <a:rPr lang="en-US" sz="40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d</a:t>
                    </a:r>
                    <a:r>
                      <a:rPr lang="ru-RU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endParaRPr lang="ru-RU" sz="4000" b="1" dirty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6" name="Group 2"/>
                <p:cNvGrpSpPr>
                  <a:grpSpLocks/>
                </p:cNvGrpSpPr>
                <p:nvPr/>
              </p:nvGrpSpPr>
              <p:grpSpPr bwMode="auto">
                <a:xfrm>
                  <a:off x="214283" y="2043672"/>
                  <a:ext cx="3459758" cy="324358"/>
                  <a:chOff x="1152" y="2579"/>
                  <a:chExt cx="3487" cy="277"/>
                </a:xfrm>
              </p:grpSpPr>
              <p:sp>
                <p:nvSpPr>
                  <p:cNvPr id="24633" name="AutoShape 21"/>
                  <p:cNvSpPr>
                    <a:spLocks/>
                  </p:cNvSpPr>
                  <p:nvPr/>
                </p:nvSpPr>
                <p:spPr bwMode="auto">
                  <a:xfrm rot="5400000">
                    <a:off x="4176" y="2394"/>
                    <a:ext cx="277" cy="648"/>
                  </a:xfrm>
                  <a:prstGeom prst="leftBrace">
                    <a:avLst>
                      <a:gd name="adj1" fmla="val 66667"/>
                      <a:gd name="adj2" fmla="val 50000"/>
                    </a:avLst>
                  </a:prstGeom>
                  <a:noFill/>
                  <a:ln w="22225">
                    <a:solidFill>
                      <a:srgbClr val="0033CC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34" name="AutoShape 22"/>
                  <p:cNvSpPr>
                    <a:spLocks/>
                  </p:cNvSpPr>
                  <p:nvPr/>
                </p:nvSpPr>
                <p:spPr bwMode="auto">
                  <a:xfrm rot="5400000">
                    <a:off x="2454" y="1339"/>
                    <a:ext cx="204" cy="2808"/>
                  </a:xfrm>
                  <a:prstGeom prst="leftBrace">
                    <a:avLst>
                      <a:gd name="adj1" fmla="val 33566"/>
                      <a:gd name="adj2" fmla="val 50000"/>
                    </a:avLst>
                  </a:prstGeom>
                  <a:noFill/>
                  <a:ln w="222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54" name="Прямоугольник 53"/>
              <p:cNvSpPr/>
              <p:nvPr/>
            </p:nvSpPr>
            <p:spPr>
              <a:xfrm rot="21060000">
                <a:off x="214282" y="2506795"/>
                <a:ext cx="3470589" cy="142876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5" name="AutoShape 12"/>
            <p:cNvSpPr>
              <a:spLocks noChangeArrowheads="1"/>
            </p:cNvSpPr>
            <p:nvPr/>
          </p:nvSpPr>
          <p:spPr bwMode="auto">
            <a:xfrm>
              <a:off x="2916957" y="2521176"/>
              <a:ext cx="142875" cy="337239"/>
            </a:xfrm>
            <a:prstGeom prst="flowChartExtract">
              <a:avLst/>
            </a:prstGeom>
            <a:solidFill>
              <a:srgbClr val="FFFFFF"/>
            </a:solidFill>
            <a:ln w="539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0" y="1285860"/>
            <a:ext cx="1285852" cy="64633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5000628" y="2445245"/>
            <a:ext cx="4143404" cy="769441"/>
          </a:xfrm>
          <a:prstGeom prst="rect">
            <a:avLst/>
          </a:prstGeom>
          <a:solidFill>
            <a:schemeClr val="bg2">
              <a:lumMod val="50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0" y="5473029"/>
            <a:ext cx="9144000" cy="138499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 при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помощи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этих плоскогубцев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можно развить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усилие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1500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Н, а сила упругости в оси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плоскогубцев составит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1650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179512" y="2484884"/>
            <a:ext cx="0" cy="800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766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500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500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500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250"/>
                            </p:stCondLst>
                            <p:childTnLst>
                              <p:par>
                                <p:cTn id="9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5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5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5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5" presetClass="emph" presetSubtype="0" repeatCount="5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5" presetClass="emph" presetSubtype="0" repeatCount="5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" presetID="35" presetClass="emph" presetSubtype="0" repeatCount="5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8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8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80" grpId="0" animBg="1"/>
      <p:bldP spid="81" grpId="0" animBg="1"/>
      <p:bldP spid="77" grpId="0"/>
      <p:bldP spid="79" grpId="0"/>
      <p:bldP spid="82" grpId="0" animBg="1"/>
      <p:bldP spid="85" grpId="0" animBg="1"/>
      <p:bldP spid="92" grpId="0" build="p" animBg="1" advAuto="0"/>
      <p:bldP spid="93" grpId="0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8" grpId="0" animBg="1"/>
      <p:bldP spid="103" grpId="0" animBg="1"/>
      <p:bldP spid="51" grpId="0" animBg="1"/>
      <p:bldP spid="61" grpId="0" animBg="1"/>
      <p:bldP spid="83" grpId="0" animBg="1"/>
      <p:bldP spid="83" grpId="1" animBg="1"/>
      <p:bldP spid="63" grpId="0" animBg="1"/>
      <p:bldP spid="4815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3671016" y="2500306"/>
            <a:ext cx="1500198" cy="584775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деталь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216989" y="3284984"/>
            <a:ext cx="1643043" cy="3568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ru-RU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  </a:t>
            </a:r>
            <a:r>
              <a:rPr lang="ru-RU" sz="24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-36512" y="3501008"/>
            <a:ext cx="1428750" cy="404919"/>
          </a:xfrm>
          <a:prstGeom prst="rect">
            <a:avLst/>
          </a:prstGeom>
          <a:blipFill dpi="0" rotWithShape="1">
            <a:blip r:embed="rId9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36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32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228137" y="1988840"/>
            <a:ext cx="0" cy="800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stealth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7" name="Овал 4"/>
          <p:cNvSpPr/>
          <p:nvPr/>
        </p:nvSpPr>
        <p:spPr>
          <a:xfrm>
            <a:off x="179512" y="2108737"/>
            <a:ext cx="906462" cy="442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Овал 4"/>
          <p:cNvSpPr/>
          <p:nvPr/>
        </p:nvSpPr>
        <p:spPr>
          <a:xfrm>
            <a:off x="2943870" y="1268760"/>
            <a:ext cx="908050" cy="44132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Овал 4"/>
          <p:cNvSpPr/>
          <p:nvPr/>
        </p:nvSpPr>
        <p:spPr>
          <a:xfrm>
            <a:off x="2165340" y="3778175"/>
            <a:ext cx="906462" cy="4429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714744" y="1853975"/>
            <a:ext cx="5499133" cy="646331"/>
          </a:xfrm>
          <a:prstGeom prst="rect">
            <a:avLst/>
          </a:prstGeom>
          <a:solidFill>
            <a:schemeClr val="bg2">
              <a:lumMod val="75000"/>
              <a:alpha val="27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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М=0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600" cap="all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вращается</a:t>
            </a: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4857789" y="3286124"/>
            <a:ext cx="4286243" cy="76944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20 -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</a:p>
        </p:txBody>
      </p:sp>
      <p:sp>
        <p:nvSpPr>
          <p:cNvPr id="89" name="Line 23"/>
          <p:cNvSpPr>
            <a:spLocks noChangeShapeType="1"/>
          </p:cNvSpPr>
          <p:nvPr/>
        </p:nvSpPr>
        <p:spPr bwMode="auto">
          <a:xfrm flipV="1">
            <a:off x="2428860" y="3717032"/>
            <a:ext cx="285752" cy="45719"/>
          </a:xfrm>
          <a:prstGeom prst="line">
            <a:avLst/>
          </a:prstGeom>
          <a:noFill/>
          <a:ln w="22225">
            <a:solidFill>
              <a:srgbClr val="0066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0" name="Line 23"/>
          <p:cNvSpPr>
            <a:spLocks noChangeShapeType="1"/>
          </p:cNvSpPr>
          <p:nvPr/>
        </p:nvSpPr>
        <p:spPr bwMode="auto">
          <a:xfrm flipV="1">
            <a:off x="3206128" y="1223041"/>
            <a:ext cx="285752" cy="45719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1" name="Line 23"/>
          <p:cNvSpPr>
            <a:spLocks noChangeShapeType="1"/>
          </p:cNvSpPr>
          <p:nvPr/>
        </p:nvSpPr>
        <p:spPr bwMode="auto">
          <a:xfrm flipV="1">
            <a:off x="443032" y="2060848"/>
            <a:ext cx="285752" cy="4571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8151" name="Line 23"/>
          <p:cNvSpPr>
            <a:spLocks noChangeShapeType="1"/>
          </p:cNvSpPr>
          <p:nvPr/>
        </p:nvSpPr>
        <p:spPr bwMode="auto">
          <a:xfrm rot="-60000">
            <a:off x="3573622" y="1629297"/>
            <a:ext cx="66676" cy="1116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stealth"/>
            <a:tailEnd type="none" w="med" len="med"/>
          </a:ln>
          <a:scene3d>
            <a:camera prst="orthographicFront">
              <a:rot lat="0" lon="0" rev="212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" name="TextBox 91"/>
          <p:cNvSpPr txBox="1"/>
          <p:nvPr/>
        </p:nvSpPr>
        <p:spPr>
          <a:xfrm>
            <a:off x="6857920" y="0"/>
            <a:ext cx="2286080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-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Н,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20см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см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-36512" y="-24482"/>
            <a:ext cx="4857784" cy="1077218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Рассмотрим равновесие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зелёной ручки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3714744" y="1071546"/>
            <a:ext cx="3071828" cy="769441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Овал 4"/>
          <p:cNvSpPr/>
          <p:nvPr/>
        </p:nvSpPr>
        <p:spPr>
          <a:xfrm>
            <a:off x="-36512" y="2928934"/>
            <a:ext cx="1214446" cy="442912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Овал 4"/>
          <p:cNvSpPr/>
          <p:nvPr/>
        </p:nvSpPr>
        <p:spPr>
          <a:xfrm>
            <a:off x="1716529" y="1285860"/>
            <a:ext cx="1500198" cy="442912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1500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Овал 4"/>
          <p:cNvSpPr/>
          <p:nvPr/>
        </p:nvSpPr>
        <p:spPr>
          <a:xfrm>
            <a:off x="1428728" y="3274120"/>
            <a:ext cx="1500198" cy="442912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1650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5214942" y="4078436"/>
            <a:ext cx="3071829" cy="707886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3000 -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6212911" y="4786322"/>
            <a:ext cx="2071697" cy="64633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-32" y="5288364"/>
            <a:ext cx="914400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3. Какое 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усилие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можно развить при помощи плоскогубцев, если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расстояние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 точки опоры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СЖИМАЕМОЙ ДЕТАЛИ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2см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а от точки опоры до точки приложения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силы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20см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Сила, с которой рука сжимает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плоскогубцы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равна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60" name="Прямая со стрелкой 59"/>
          <p:cNvCxnSpPr/>
          <p:nvPr/>
        </p:nvCxnSpPr>
        <p:spPr>
          <a:xfrm rot="5400000" flipH="1" flipV="1">
            <a:off x="2369913" y="3505919"/>
            <a:ext cx="1428750" cy="1588"/>
          </a:xfrm>
          <a:prstGeom prst="straightConnector1">
            <a:avLst/>
          </a:prstGeom>
          <a:ln w="76200">
            <a:solidFill>
              <a:srgbClr val="006600"/>
            </a:solidFill>
            <a:headEnd type="stealt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57"/>
          <p:cNvGrpSpPr/>
          <p:nvPr/>
        </p:nvGrpSpPr>
        <p:grpSpPr>
          <a:xfrm>
            <a:off x="200427" y="1901092"/>
            <a:ext cx="3481578" cy="1297969"/>
            <a:chOff x="200427" y="1857364"/>
            <a:chExt cx="3481578" cy="1297969"/>
          </a:xfrm>
        </p:grpSpPr>
        <p:grpSp>
          <p:nvGrpSpPr>
            <p:cNvPr id="3" name="Группа 56"/>
            <p:cNvGrpSpPr/>
            <p:nvPr/>
          </p:nvGrpSpPr>
          <p:grpSpPr>
            <a:xfrm>
              <a:off x="200427" y="1857364"/>
              <a:ext cx="3481578" cy="972418"/>
              <a:chOff x="200427" y="1885078"/>
              <a:chExt cx="3481578" cy="972418"/>
            </a:xfrm>
          </p:grpSpPr>
          <p:sp>
            <p:nvSpPr>
              <p:cNvPr id="56" name="Прямоугольник 55"/>
              <p:cNvSpPr/>
              <p:nvPr/>
            </p:nvSpPr>
            <p:spPr>
              <a:xfrm rot="914039">
                <a:off x="211416" y="2393953"/>
                <a:ext cx="3470589" cy="142876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" name="Группа 107"/>
              <p:cNvGrpSpPr/>
              <p:nvPr/>
            </p:nvGrpSpPr>
            <p:grpSpPr>
              <a:xfrm>
                <a:off x="214281" y="1885078"/>
                <a:ext cx="3459758" cy="810823"/>
                <a:chOff x="214283" y="1885078"/>
                <a:chExt cx="3459758" cy="810823"/>
              </a:xfrm>
            </p:grpSpPr>
            <p:grpSp>
              <p:nvGrpSpPr>
                <p:cNvPr id="5" name="Группа 72"/>
                <p:cNvGrpSpPr>
                  <a:grpSpLocks/>
                </p:cNvGrpSpPr>
                <p:nvPr/>
              </p:nvGrpSpPr>
              <p:grpSpPr bwMode="auto">
                <a:xfrm>
                  <a:off x="571472" y="1885078"/>
                  <a:ext cx="3092466" cy="472352"/>
                  <a:chOff x="1505056" y="0"/>
                  <a:chExt cx="2242069" cy="460586"/>
                </a:xfrm>
              </p:grpSpPr>
              <p:sp>
                <p:nvSpPr>
                  <p:cNvPr id="75" name="Овал 4"/>
                  <p:cNvSpPr/>
                  <p:nvPr/>
                </p:nvSpPr>
                <p:spPr>
                  <a:xfrm>
                    <a:off x="1505056" y="31323"/>
                    <a:ext cx="532891" cy="326390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lIns="50800" tIns="50800" rIns="50800" bIns="50800" spcCol="1270" anchor="ctr"/>
                  <a:lstStyle/>
                  <a:p>
                    <a:pPr algn="ctr" defTabSz="1778000">
                      <a:lnSpc>
                        <a:spcPct val="90000"/>
                      </a:lnSpc>
                      <a:spcAft>
                        <a:spcPct val="35000"/>
                      </a:spcAft>
                      <a:defRPr/>
                    </a:pPr>
                    <a:r>
                      <a:rPr lang="en-US" sz="4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d</a:t>
                    </a:r>
                    <a:r>
                      <a: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lang="ru-RU" sz="40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4" name="Овал 73"/>
                  <p:cNvSpPr/>
                  <p:nvPr/>
                </p:nvSpPr>
                <p:spPr>
                  <a:xfrm>
                    <a:off x="1590121" y="0"/>
                    <a:ext cx="752723" cy="460586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76" name="Овал 4"/>
                  <p:cNvSpPr/>
                  <p:nvPr/>
                </p:nvSpPr>
                <p:spPr>
                  <a:xfrm>
                    <a:off x="3214234" y="112293"/>
                    <a:ext cx="532891" cy="325253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lIns="50800" tIns="50800" rIns="50800" bIns="50800" spcCol="1270" anchor="ctr"/>
                  <a:lstStyle/>
                  <a:p>
                    <a:pPr algn="ctr" defTabSz="1778000">
                      <a:lnSpc>
                        <a:spcPct val="90000"/>
                      </a:lnSpc>
                      <a:spcAft>
                        <a:spcPct val="35000"/>
                      </a:spcAft>
                      <a:defRPr/>
                    </a:pPr>
                    <a:r>
                      <a:rPr lang="en-US" sz="40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d</a:t>
                    </a:r>
                    <a:r>
                      <a:rPr lang="ru-RU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endParaRPr lang="ru-RU" sz="4000" b="1" dirty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6" name="Group 2"/>
                <p:cNvGrpSpPr>
                  <a:grpSpLocks/>
                </p:cNvGrpSpPr>
                <p:nvPr/>
              </p:nvGrpSpPr>
              <p:grpSpPr bwMode="auto">
                <a:xfrm>
                  <a:off x="214283" y="2371543"/>
                  <a:ext cx="3459758" cy="324358"/>
                  <a:chOff x="1152" y="2859"/>
                  <a:chExt cx="3487" cy="277"/>
                </a:xfrm>
              </p:grpSpPr>
              <p:sp>
                <p:nvSpPr>
                  <p:cNvPr id="24633" name="AutoShape 21"/>
                  <p:cNvSpPr>
                    <a:spLocks/>
                  </p:cNvSpPr>
                  <p:nvPr/>
                </p:nvSpPr>
                <p:spPr bwMode="auto">
                  <a:xfrm rot="5400000">
                    <a:off x="4176" y="2674"/>
                    <a:ext cx="277" cy="648"/>
                  </a:xfrm>
                  <a:prstGeom prst="leftBrace">
                    <a:avLst>
                      <a:gd name="adj1" fmla="val 66667"/>
                      <a:gd name="adj2" fmla="val 50000"/>
                    </a:avLst>
                  </a:prstGeom>
                  <a:noFill/>
                  <a:ln w="22225">
                    <a:solidFill>
                      <a:srgbClr val="0033CC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34" name="AutoShape 22"/>
                  <p:cNvSpPr>
                    <a:spLocks/>
                  </p:cNvSpPr>
                  <p:nvPr/>
                </p:nvSpPr>
                <p:spPr bwMode="auto">
                  <a:xfrm rot="5400000">
                    <a:off x="2454" y="1619"/>
                    <a:ext cx="204" cy="2808"/>
                  </a:xfrm>
                  <a:prstGeom prst="leftBrace">
                    <a:avLst>
                      <a:gd name="adj1" fmla="val 33566"/>
                      <a:gd name="adj2" fmla="val 50000"/>
                    </a:avLst>
                  </a:prstGeom>
                  <a:noFill/>
                  <a:ln w="222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54" name="Прямоугольник 53"/>
              <p:cNvSpPr/>
              <p:nvPr/>
            </p:nvSpPr>
            <p:spPr>
              <a:xfrm>
                <a:off x="200427" y="2714620"/>
                <a:ext cx="3470589" cy="142876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5" name="AutoShape 12"/>
            <p:cNvSpPr>
              <a:spLocks noChangeArrowheads="1"/>
            </p:cNvSpPr>
            <p:nvPr/>
          </p:nvSpPr>
          <p:spPr bwMode="auto">
            <a:xfrm>
              <a:off x="3028074" y="2818094"/>
              <a:ext cx="142875" cy="337239"/>
            </a:xfrm>
            <a:prstGeom prst="flowChartExtract">
              <a:avLst/>
            </a:prstGeom>
            <a:solidFill>
              <a:srgbClr val="FFFFFF"/>
            </a:solidFill>
            <a:ln w="539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0" y="1285860"/>
            <a:ext cx="1285852" cy="64633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5000628" y="2445245"/>
            <a:ext cx="4143404" cy="769441"/>
          </a:xfrm>
          <a:prstGeom prst="rect">
            <a:avLst/>
          </a:prstGeom>
          <a:solidFill>
            <a:schemeClr val="bg2">
              <a:lumMod val="50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0" y="5473029"/>
            <a:ext cx="9144000" cy="138499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 при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помощи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этих плоскогубцев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можно развить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усилие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1500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Н, а сила упругости в оси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плоскогубцев составит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1650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500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500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500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250"/>
                            </p:stCondLst>
                            <p:childTnLst>
                              <p:par>
                                <p:cTn id="9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5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5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5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5" presetClass="emph" presetSubtype="0" repeatCount="5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5" presetClass="emph" presetSubtype="0" repeatCount="5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" presetID="35" presetClass="emph" presetSubtype="0" repeatCount="5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8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8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80" grpId="0" animBg="1"/>
      <p:bldP spid="81" grpId="0" animBg="1"/>
      <p:bldP spid="48153" grpId="0" animBg="1"/>
      <p:bldP spid="77" grpId="0"/>
      <p:bldP spid="79" grpId="0"/>
      <p:bldP spid="82" grpId="0" animBg="1"/>
      <p:bldP spid="85" grpId="0" animBg="1"/>
      <p:bldP spid="92" grpId="0" build="p" animBg="1" advAuto="0"/>
      <p:bldP spid="93" grpId="0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8" grpId="0" animBg="1"/>
      <p:bldP spid="103" grpId="0" animBg="1"/>
      <p:bldP spid="51" grpId="0" animBg="1"/>
      <p:bldP spid="61" grpId="0" animBg="1"/>
      <p:bldP spid="83" grpId="0" animBg="1"/>
      <p:bldP spid="83" grpId="1" animBg="1"/>
      <p:bldP spid="6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/>
          <p:cNvSpPr txBox="1"/>
          <p:nvPr/>
        </p:nvSpPr>
        <p:spPr>
          <a:xfrm>
            <a:off x="214313" y="4000504"/>
            <a:ext cx="1643043" cy="3568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ru-RU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  </a:t>
            </a:r>
            <a:r>
              <a:rPr lang="ru-RU" sz="24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2143118" y="4238527"/>
            <a:ext cx="1428750" cy="404919"/>
          </a:xfrm>
          <a:prstGeom prst="rect">
            <a:avLst/>
          </a:prstGeom>
          <a:blipFill dpi="0" rotWithShape="1">
            <a:blip r:embed="rId9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36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32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228137" y="2771776"/>
            <a:ext cx="0" cy="800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7" name="Овал 4"/>
          <p:cNvSpPr/>
          <p:nvPr/>
        </p:nvSpPr>
        <p:spPr>
          <a:xfrm>
            <a:off x="236514" y="3334013"/>
            <a:ext cx="906462" cy="442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Овал 4"/>
          <p:cNvSpPr/>
          <p:nvPr/>
        </p:nvSpPr>
        <p:spPr>
          <a:xfrm>
            <a:off x="2806694" y="3344865"/>
            <a:ext cx="908050" cy="44132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 rot="5400000" flipH="1" flipV="1">
            <a:off x="2369913" y="2052708"/>
            <a:ext cx="1428750" cy="1588"/>
          </a:xfrm>
          <a:prstGeom prst="straightConnector1">
            <a:avLst/>
          </a:prstGeom>
          <a:ln w="76200">
            <a:solidFill>
              <a:srgbClr val="00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4"/>
          <p:cNvSpPr/>
          <p:nvPr/>
        </p:nvSpPr>
        <p:spPr>
          <a:xfrm>
            <a:off x="2165340" y="1200137"/>
            <a:ext cx="906462" cy="4429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5143510" y="3357562"/>
            <a:ext cx="4000522" cy="76944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859213" y="2714620"/>
            <a:ext cx="5499133" cy="646331"/>
          </a:xfrm>
          <a:prstGeom prst="rect">
            <a:avLst/>
          </a:prstGeom>
          <a:solidFill>
            <a:schemeClr val="bg2">
              <a:lumMod val="75000"/>
              <a:alpha val="27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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М=0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600" cap="all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вращается</a:t>
            </a: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4857789" y="4143380"/>
            <a:ext cx="4286243" cy="707886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·(60-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</a:p>
        </p:txBody>
      </p:sp>
      <p:sp>
        <p:nvSpPr>
          <p:cNvPr id="89" name="Line 23"/>
          <p:cNvSpPr>
            <a:spLocks noChangeShapeType="1"/>
          </p:cNvSpPr>
          <p:nvPr/>
        </p:nvSpPr>
        <p:spPr bwMode="auto">
          <a:xfrm flipV="1">
            <a:off x="2428860" y="1097265"/>
            <a:ext cx="285752" cy="45719"/>
          </a:xfrm>
          <a:prstGeom prst="line">
            <a:avLst/>
          </a:prstGeom>
          <a:noFill/>
          <a:ln w="22225">
            <a:solidFill>
              <a:srgbClr val="0066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0" name="Line 23"/>
          <p:cNvSpPr>
            <a:spLocks noChangeShapeType="1"/>
          </p:cNvSpPr>
          <p:nvPr/>
        </p:nvSpPr>
        <p:spPr bwMode="auto">
          <a:xfrm flipV="1">
            <a:off x="3065289" y="3296969"/>
            <a:ext cx="285752" cy="45719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1" name="Line 23"/>
          <p:cNvSpPr>
            <a:spLocks noChangeShapeType="1"/>
          </p:cNvSpPr>
          <p:nvPr/>
        </p:nvSpPr>
        <p:spPr bwMode="auto">
          <a:xfrm flipV="1">
            <a:off x="500034" y="3286124"/>
            <a:ext cx="285752" cy="4571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-24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К концам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легкого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стержня длиной 60 см подвешены гири массами 100 г и 500 г. В какой точке нужно подвесить этот стержень, чтобы он был в  равновесии в горизонтальном положении?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07"/>
          <p:cNvGrpSpPr/>
          <p:nvPr/>
        </p:nvGrpSpPr>
        <p:grpSpPr>
          <a:xfrm>
            <a:off x="71406" y="1885078"/>
            <a:ext cx="3714772" cy="1901112"/>
            <a:chOff x="71408" y="1885078"/>
            <a:chExt cx="3714772" cy="1901112"/>
          </a:xfrm>
        </p:grpSpPr>
        <p:grpSp>
          <p:nvGrpSpPr>
            <p:cNvPr id="3" name="Группа 72"/>
            <p:cNvGrpSpPr>
              <a:grpSpLocks/>
            </p:cNvGrpSpPr>
            <p:nvPr/>
          </p:nvGrpSpPr>
          <p:grpSpPr bwMode="auto">
            <a:xfrm>
              <a:off x="571472" y="1885078"/>
              <a:ext cx="3092466" cy="472352"/>
              <a:chOff x="1505056" y="0"/>
              <a:chExt cx="2242069" cy="460586"/>
            </a:xfrm>
          </p:grpSpPr>
          <p:sp>
            <p:nvSpPr>
              <p:cNvPr id="75" name="Овал 4"/>
              <p:cNvSpPr/>
              <p:nvPr/>
            </p:nvSpPr>
            <p:spPr>
              <a:xfrm>
                <a:off x="1505056" y="31323"/>
                <a:ext cx="532891" cy="3263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50800" tIns="50800" rIns="50800" bIns="50800" spcCol="1270" anchor="ctr"/>
              <a:lstStyle/>
              <a:p>
                <a:pPr algn="ctr" defTabSz="1778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ru-RU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Овал 73"/>
              <p:cNvSpPr/>
              <p:nvPr/>
            </p:nvSpPr>
            <p:spPr>
              <a:xfrm>
                <a:off x="1590121" y="0"/>
                <a:ext cx="752723" cy="460586"/>
              </a:xfrm>
              <a:prstGeom prst="ellipse">
                <a:avLst/>
              </a:prstGeom>
              <a:no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6" name="Овал 4"/>
              <p:cNvSpPr/>
              <p:nvPr/>
            </p:nvSpPr>
            <p:spPr>
              <a:xfrm>
                <a:off x="3214234" y="112293"/>
                <a:ext cx="532891" cy="32525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50800" tIns="50800" rIns="50800" bIns="50800" spcCol="1270" anchor="ctr"/>
              <a:lstStyle/>
              <a:p>
                <a:pPr algn="ctr" defTabSz="1778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4000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ru-RU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40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" name="Группа 106"/>
            <p:cNvGrpSpPr/>
            <p:nvPr/>
          </p:nvGrpSpPr>
          <p:grpSpPr>
            <a:xfrm>
              <a:off x="71408" y="2371540"/>
              <a:ext cx="3714772" cy="1414650"/>
              <a:chOff x="71408" y="2356491"/>
              <a:chExt cx="3714772" cy="1414650"/>
            </a:xfrm>
          </p:grpSpPr>
          <p:grpSp>
            <p:nvGrpSpPr>
              <p:cNvPr id="5" name="Group 2"/>
              <p:cNvGrpSpPr>
                <a:grpSpLocks/>
              </p:cNvGrpSpPr>
              <p:nvPr/>
            </p:nvGrpSpPr>
            <p:grpSpPr bwMode="auto">
              <a:xfrm>
                <a:off x="71408" y="2356491"/>
                <a:ext cx="3602633" cy="1183847"/>
                <a:chOff x="1008" y="2859"/>
                <a:chExt cx="3631" cy="1011"/>
              </a:xfrm>
            </p:grpSpPr>
            <p:grpSp>
              <p:nvGrpSpPr>
                <p:cNvPr id="6" name="Group 3"/>
                <p:cNvGrpSpPr>
                  <a:grpSpLocks/>
                </p:cNvGrpSpPr>
                <p:nvPr/>
              </p:nvGrpSpPr>
              <p:grpSpPr bwMode="auto">
                <a:xfrm>
                  <a:off x="1008" y="3168"/>
                  <a:ext cx="3600" cy="702"/>
                  <a:chOff x="1440" y="2880"/>
                  <a:chExt cx="3600" cy="702"/>
                </a:xfrm>
              </p:grpSpPr>
              <p:grpSp>
                <p:nvGrpSpPr>
                  <p:cNvPr id="7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1584" y="2880"/>
                    <a:ext cx="3456" cy="144"/>
                    <a:chOff x="1584" y="2880"/>
                    <a:chExt cx="3456" cy="144"/>
                  </a:xfrm>
                </p:grpSpPr>
                <p:sp>
                  <p:nvSpPr>
                    <p:cNvPr id="24642" name="Rectangle 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4" y="2880"/>
                      <a:ext cx="576" cy="144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643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880"/>
                      <a:ext cx="576" cy="144"/>
                    </a:xfrm>
                    <a:prstGeom prst="rect">
                      <a:avLst/>
                    </a:prstGeom>
                    <a:solidFill>
                      <a:srgbClr val="339933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644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2880"/>
                      <a:ext cx="576" cy="144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645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12" y="2880"/>
                      <a:ext cx="576" cy="144"/>
                    </a:xfrm>
                    <a:prstGeom prst="rect">
                      <a:avLst/>
                    </a:prstGeom>
                    <a:solidFill>
                      <a:srgbClr val="339933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646" name="Rectangl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8" y="2880"/>
                      <a:ext cx="576" cy="144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647" name="Rectangl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64" y="2880"/>
                      <a:ext cx="576" cy="144"/>
                    </a:xfrm>
                    <a:prstGeom prst="rect">
                      <a:avLst/>
                    </a:prstGeom>
                    <a:solidFill>
                      <a:srgbClr val="339933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1440" y="3006"/>
                    <a:ext cx="288" cy="576"/>
                    <a:chOff x="1440" y="3006"/>
                    <a:chExt cx="288" cy="576"/>
                  </a:xfrm>
                </p:grpSpPr>
                <p:sp>
                  <p:nvSpPr>
                    <p:cNvPr id="24637" name="Rectangl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3294"/>
                      <a:ext cx="288" cy="288"/>
                    </a:xfrm>
                    <a:prstGeom prst="rect">
                      <a:avLst/>
                    </a:prstGeom>
                    <a:solidFill>
                      <a:srgbClr val="C00000">
                        <a:alpha val="41176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639" name="Line 2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573" y="3006"/>
                      <a:ext cx="0" cy="30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24633" name="AutoShape 21"/>
                <p:cNvSpPr>
                  <a:spLocks/>
                </p:cNvSpPr>
                <p:nvPr/>
              </p:nvSpPr>
              <p:spPr bwMode="auto">
                <a:xfrm rot="5400000">
                  <a:off x="4176" y="2674"/>
                  <a:ext cx="277" cy="648"/>
                </a:xfrm>
                <a:prstGeom prst="leftBrace">
                  <a:avLst>
                    <a:gd name="adj1" fmla="val 66667"/>
                    <a:gd name="adj2" fmla="val 50000"/>
                  </a:avLst>
                </a:prstGeom>
                <a:noFill/>
                <a:ln w="22225">
                  <a:solidFill>
                    <a:srgbClr val="0033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634" name="AutoShape 22"/>
                <p:cNvSpPr>
                  <a:spLocks/>
                </p:cNvSpPr>
                <p:nvPr/>
              </p:nvSpPr>
              <p:spPr bwMode="auto">
                <a:xfrm rot="5400000">
                  <a:off x="2454" y="1619"/>
                  <a:ext cx="204" cy="2808"/>
                </a:xfrm>
                <a:prstGeom prst="leftBrace">
                  <a:avLst>
                    <a:gd name="adj1" fmla="val 33566"/>
                    <a:gd name="adj2" fmla="val 50000"/>
                  </a:avLst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84" name="Rectangle 18"/>
              <p:cNvSpPr>
                <a:spLocks noChangeArrowheads="1"/>
              </p:cNvSpPr>
              <p:nvPr/>
            </p:nvSpPr>
            <p:spPr bwMode="auto">
              <a:xfrm>
                <a:off x="3500430" y="3286124"/>
                <a:ext cx="285750" cy="48501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6" name="Line 20"/>
              <p:cNvSpPr>
                <a:spLocks noChangeShapeType="1"/>
              </p:cNvSpPr>
              <p:nvPr/>
            </p:nvSpPr>
            <p:spPr bwMode="auto">
              <a:xfrm flipV="1">
                <a:off x="3629449" y="2780571"/>
                <a:ext cx="0" cy="576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8151" name="Line 23"/>
          <p:cNvSpPr>
            <a:spLocks noChangeShapeType="1"/>
          </p:cNvSpPr>
          <p:nvPr/>
        </p:nvSpPr>
        <p:spPr bwMode="auto">
          <a:xfrm rot="-60000">
            <a:off x="3581602" y="2786555"/>
            <a:ext cx="66676" cy="1116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12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" name="TextBox 91"/>
          <p:cNvSpPr txBox="1"/>
          <p:nvPr/>
        </p:nvSpPr>
        <p:spPr>
          <a:xfrm>
            <a:off x="5643506" y="-24"/>
            <a:ext cx="3500494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-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0,1кг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0,5кг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1+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=60см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071802" y="1357298"/>
            <a:ext cx="6072230" cy="584775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Рассмотрим равновесие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рычага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6072204" y="1955061"/>
            <a:ext cx="3071828" cy="769441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-Р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Овал 4"/>
          <p:cNvSpPr/>
          <p:nvPr/>
        </p:nvSpPr>
        <p:spPr>
          <a:xfrm>
            <a:off x="928662" y="3271840"/>
            <a:ext cx="785818" cy="442912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Овал 4"/>
          <p:cNvSpPr/>
          <p:nvPr/>
        </p:nvSpPr>
        <p:spPr>
          <a:xfrm>
            <a:off x="3786182" y="3286124"/>
            <a:ext cx="785818" cy="442912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Овал 4"/>
          <p:cNvSpPr/>
          <p:nvPr/>
        </p:nvSpPr>
        <p:spPr>
          <a:xfrm>
            <a:off x="2071670" y="1771642"/>
            <a:ext cx="785818" cy="442912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4857757" y="4857760"/>
            <a:ext cx="4286243" cy="707886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</a:p>
        </p:txBody>
      </p: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1142976" y="4714884"/>
            <a:ext cx="4000528" cy="392864"/>
          </a:xfrm>
          <a:prstGeom prst="rect">
            <a:avLst/>
          </a:prstGeom>
          <a:blipFill dpi="0" rotWithShape="1">
            <a:blip r:embed="rId9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Скобки раскрыть</a:t>
            </a:r>
            <a:endParaRPr lang="ru-RU" sz="4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7072335" y="5568751"/>
            <a:ext cx="2071697" cy="64633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7500958" y="6211669"/>
            <a:ext cx="1571663" cy="64633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AutoShape 12"/>
          <p:cNvSpPr>
            <a:spLocks noChangeArrowheads="1"/>
          </p:cNvSpPr>
          <p:nvPr/>
        </p:nvSpPr>
        <p:spPr bwMode="auto">
          <a:xfrm>
            <a:off x="2071670" y="3143248"/>
            <a:ext cx="142875" cy="337239"/>
          </a:xfrm>
          <a:prstGeom prst="flowChartExtract">
            <a:avLst/>
          </a:prstGeom>
          <a:solidFill>
            <a:srgbClr val="FFFFFF"/>
          </a:solidFill>
          <a:ln w="539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1357290" y="5429264"/>
            <a:ext cx="4929222" cy="348813"/>
          </a:xfrm>
          <a:prstGeom prst="rect">
            <a:avLst/>
          </a:prstGeom>
          <a:blipFill dpi="0" rotWithShape="1">
            <a:blip r:embed="rId9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сложить подобные…</a:t>
            </a:r>
            <a:endParaRPr lang="ru-RU" sz="4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4198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20469 -0.0479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-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10018 -0.02477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1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5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8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48153" grpId="0" animBg="1"/>
      <p:bldP spid="77" grpId="0"/>
      <p:bldP spid="79" grpId="0"/>
      <p:bldP spid="83" grpId="0" animBg="1"/>
      <p:bldP spid="83" grpId="1" animBg="1"/>
      <p:bldP spid="82" grpId="0" animBg="1"/>
      <p:bldP spid="85" grpId="0" animBg="1"/>
      <p:bldP spid="41985" grpId="0"/>
      <p:bldP spid="41985" grpId="1"/>
      <p:bldP spid="41985" grpId="2"/>
      <p:bldP spid="92" grpId="0" build="p" animBg="1" advAuto="0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02" grpId="0" animBg="1"/>
      <p:bldP spid="103" grpId="0" animBg="1"/>
      <p:bldP spid="104" grpId="0" animBg="1"/>
      <p:bldP spid="105" grpId="0" animBg="1"/>
      <p:bldP spid="105" grpId="1" animBg="1"/>
      <p:bldP spid="10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5750" y="1608138"/>
            <a:ext cx="3429000" cy="758598"/>
            <a:chOff x="1152" y="2952"/>
            <a:chExt cx="3456" cy="648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152" y="3168"/>
              <a:ext cx="3456" cy="432"/>
              <a:chOff x="1584" y="2880"/>
              <a:chExt cx="3456" cy="432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1584" y="2880"/>
                <a:ext cx="3456" cy="144"/>
                <a:chOff x="1584" y="2880"/>
                <a:chExt cx="3456" cy="144"/>
              </a:xfrm>
            </p:grpSpPr>
            <p:sp>
              <p:nvSpPr>
                <p:cNvPr id="25642" name="Rectangle 6"/>
                <p:cNvSpPr>
                  <a:spLocks noChangeArrowheads="1"/>
                </p:cNvSpPr>
                <p:nvPr/>
              </p:nvSpPr>
              <p:spPr bwMode="auto">
                <a:xfrm>
                  <a:off x="1584" y="2880"/>
                  <a:ext cx="576" cy="14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43" name="Rectangle 7"/>
                <p:cNvSpPr>
                  <a:spLocks noChangeArrowheads="1"/>
                </p:cNvSpPr>
                <p:nvPr/>
              </p:nvSpPr>
              <p:spPr bwMode="auto">
                <a:xfrm>
                  <a:off x="2160" y="2880"/>
                  <a:ext cx="576" cy="144"/>
                </a:xfrm>
                <a:prstGeom prst="rect">
                  <a:avLst/>
                </a:prstGeom>
                <a:solidFill>
                  <a:srgbClr val="33993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44" name="Rectangle 8"/>
                <p:cNvSpPr>
                  <a:spLocks noChangeArrowheads="1"/>
                </p:cNvSpPr>
                <p:nvPr/>
              </p:nvSpPr>
              <p:spPr bwMode="auto">
                <a:xfrm>
                  <a:off x="2736" y="2880"/>
                  <a:ext cx="576" cy="14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45" name="Rectangle 9"/>
                <p:cNvSpPr>
                  <a:spLocks noChangeArrowheads="1"/>
                </p:cNvSpPr>
                <p:nvPr/>
              </p:nvSpPr>
              <p:spPr bwMode="auto">
                <a:xfrm>
                  <a:off x="3312" y="2880"/>
                  <a:ext cx="576" cy="144"/>
                </a:xfrm>
                <a:prstGeom prst="rect">
                  <a:avLst/>
                </a:prstGeom>
                <a:solidFill>
                  <a:srgbClr val="33993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46" name="Rectangle 10"/>
                <p:cNvSpPr>
                  <a:spLocks noChangeArrowheads="1"/>
                </p:cNvSpPr>
                <p:nvPr/>
              </p:nvSpPr>
              <p:spPr bwMode="auto">
                <a:xfrm>
                  <a:off x="3888" y="2880"/>
                  <a:ext cx="576" cy="144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47" name="Rectangle 11"/>
                <p:cNvSpPr>
                  <a:spLocks noChangeArrowheads="1"/>
                </p:cNvSpPr>
                <p:nvPr/>
              </p:nvSpPr>
              <p:spPr bwMode="auto">
                <a:xfrm>
                  <a:off x="4464" y="2880"/>
                  <a:ext cx="576" cy="144"/>
                </a:xfrm>
                <a:prstGeom prst="rect">
                  <a:avLst/>
                </a:prstGeom>
                <a:solidFill>
                  <a:srgbClr val="339933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5641" name="AutoShape 12"/>
              <p:cNvSpPr>
                <a:spLocks noChangeArrowheads="1"/>
              </p:cNvSpPr>
              <p:nvPr/>
            </p:nvSpPr>
            <p:spPr bwMode="auto">
              <a:xfrm>
                <a:off x="3243" y="3024"/>
                <a:ext cx="144" cy="288"/>
              </a:xfrm>
              <a:prstGeom prst="flowChartExtract">
                <a:avLst/>
              </a:prstGeom>
              <a:solidFill>
                <a:srgbClr val="FFFFFF"/>
              </a:solidFill>
              <a:ln w="539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5633" name="AutoShape 21"/>
            <p:cNvSpPr>
              <a:spLocks/>
            </p:cNvSpPr>
            <p:nvPr/>
          </p:nvSpPr>
          <p:spPr bwMode="auto">
            <a:xfrm rot="5400000">
              <a:off x="3175" y="2657"/>
              <a:ext cx="274" cy="864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22225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34" name="AutoShape 22"/>
            <p:cNvSpPr>
              <a:spLocks/>
            </p:cNvSpPr>
            <p:nvPr/>
          </p:nvSpPr>
          <p:spPr bwMode="auto">
            <a:xfrm rot="5400000">
              <a:off x="2520" y="2809"/>
              <a:ext cx="143" cy="576"/>
            </a:xfrm>
            <a:prstGeom prst="leftBrace">
              <a:avLst>
                <a:gd name="adj1" fmla="val 33566"/>
                <a:gd name="adj2" fmla="val 50000"/>
              </a:avLst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151" name="Line 23"/>
          <p:cNvSpPr>
            <a:spLocks noChangeShapeType="1"/>
          </p:cNvSpPr>
          <p:nvPr/>
        </p:nvSpPr>
        <p:spPr bwMode="auto">
          <a:xfrm flipH="1">
            <a:off x="2868582" y="1966899"/>
            <a:ext cx="45719" cy="468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1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Группа 72"/>
          <p:cNvGrpSpPr>
            <a:grpSpLocks/>
          </p:cNvGrpSpPr>
          <p:nvPr/>
        </p:nvGrpSpPr>
        <p:grpSpPr bwMode="auto">
          <a:xfrm>
            <a:off x="928688" y="1000125"/>
            <a:ext cx="1877994" cy="657225"/>
            <a:chOff x="1590121" y="0"/>
            <a:chExt cx="1361948" cy="470430"/>
          </a:xfrm>
        </p:grpSpPr>
        <p:sp>
          <p:nvSpPr>
            <p:cNvPr id="75" name="Овал 4"/>
            <p:cNvSpPr/>
            <p:nvPr/>
          </p:nvSpPr>
          <p:spPr>
            <a:xfrm>
              <a:off x="1859520" y="143174"/>
              <a:ext cx="531890" cy="326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1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Овал 73"/>
            <p:cNvSpPr/>
            <p:nvPr/>
          </p:nvSpPr>
          <p:spPr>
            <a:xfrm>
              <a:off x="1590121" y="0"/>
              <a:ext cx="752935" cy="460204"/>
            </a:xfrm>
            <a:prstGeom prst="ellipse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Овал 4"/>
            <p:cNvSpPr/>
            <p:nvPr/>
          </p:nvSpPr>
          <p:spPr>
            <a:xfrm>
              <a:off x="2419028" y="145447"/>
              <a:ext cx="533041" cy="324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11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7" name="Овал 4"/>
          <p:cNvSpPr/>
          <p:nvPr/>
        </p:nvSpPr>
        <p:spPr>
          <a:xfrm>
            <a:off x="1475656" y="3068960"/>
            <a:ext cx="792088" cy="442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Овал 4"/>
          <p:cNvSpPr/>
          <p:nvPr/>
        </p:nvSpPr>
        <p:spPr>
          <a:xfrm>
            <a:off x="71438" y="2130425"/>
            <a:ext cx="908050" cy="4413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 rot="16200000" flipV="1">
            <a:off x="1181893" y="1104107"/>
            <a:ext cx="1643063" cy="6350"/>
          </a:xfrm>
          <a:prstGeom prst="straightConnector1">
            <a:avLst/>
          </a:prstGeom>
          <a:ln w="76200">
            <a:solidFill>
              <a:srgbClr val="00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4"/>
          <p:cNvSpPr/>
          <p:nvPr/>
        </p:nvSpPr>
        <p:spPr>
          <a:xfrm>
            <a:off x="2071688" y="500063"/>
            <a:ext cx="906462" cy="442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Line 23"/>
          <p:cNvSpPr>
            <a:spLocks noChangeShapeType="1"/>
          </p:cNvSpPr>
          <p:nvPr/>
        </p:nvSpPr>
        <p:spPr bwMode="auto">
          <a:xfrm flipH="1">
            <a:off x="3491880" y="2000249"/>
            <a:ext cx="4763" cy="7560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9" name="AutoShape 21"/>
          <p:cNvSpPr>
            <a:spLocks/>
          </p:cNvSpPr>
          <p:nvPr/>
        </p:nvSpPr>
        <p:spPr bwMode="auto">
          <a:xfrm rot="5400000">
            <a:off x="1280319" y="1039019"/>
            <a:ext cx="252412" cy="1098550"/>
          </a:xfrm>
          <a:prstGeom prst="leftBrace">
            <a:avLst>
              <a:gd name="adj1" fmla="val 66754"/>
              <a:gd name="adj2" fmla="val 50000"/>
            </a:avLst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" name="Овал 4"/>
          <p:cNvSpPr/>
          <p:nvPr/>
        </p:nvSpPr>
        <p:spPr bwMode="auto">
          <a:xfrm>
            <a:off x="877888" y="1125538"/>
            <a:ext cx="735012" cy="4540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0800" tIns="50800" rIns="50800" bIns="50800" spcCol="1270" anchor="ctr"/>
          <a:lstStyle/>
          <a:p>
            <a:pPr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Line 23"/>
          <p:cNvSpPr>
            <a:spLocks noChangeShapeType="1"/>
          </p:cNvSpPr>
          <p:nvPr/>
        </p:nvSpPr>
        <p:spPr bwMode="auto">
          <a:xfrm flipV="1">
            <a:off x="2357422" y="428604"/>
            <a:ext cx="285752" cy="45719"/>
          </a:xfrm>
          <a:prstGeom prst="line">
            <a:avLst/>
          </a:prstGeom>
          <a:noFill/>
          <a:ln w="22225">
            <a:solidFill>
              <a:srgbClr val="0066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1" name="Line 23"/>
          <p:cNvSpPr>
            <a:spLocks noChangeShapeType="1"/>
          </p:cNvSpPr>
          <p:nvPr/>
        </p:nvSpPr>
        <p:spPr bwMode="auto">
          <a:xfrm flipV="1">
            <a:off x="1619672" y="2996952"/>
            <a:ext cx="285752" cy="45719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2" name="Line 23"/>
          <p:cNvSpPr>
            <a:spLocks noChangeShapeType="1"/>
          </p:cNvSpPr>
          <p:nvPr/>
        </p:nvSpPr>
        <p:spPr bwMode="auto">
          <a:xfrm flipV="1">
            <a:off x="357158" y="2071678"/>
            <a:ext cx="285752" cy="45719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0" name="Овал 4"/>
          <p:cNvSpPr/>
          <p:nvPr/>
        </p:nvSpPr>
        <p:spPr>
          <a:xfrm>
            <a:off x="2195736" y="2492896"/>
            <a:ext cx="792088" cy="442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Овал 4"/>
          <p:cNvSpPr/>
          <p:nvPr/>
        </p:nvSpPr>
        <p:spPr>
          <a:xfrm>
            <a:off x="3491880" y="2276872"/>
            <a:ext cx="792088" cy="4413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AutoShape 21"/>
          <p:cNvSpPr>
            <a:spLocks/>
          </p:cNvSpPr>
          <p:nvPr/>
        </p:nvSpPr>
        <p:spPr bwMode="auto">
          <a:xfrm rot="5400000">
            <a:off x="2611417" y="853080"/>
            <a:ext cx="320765" cy="1440159"/>
          </a:xfrm>
          <a:prstGeom prst="leftBrace">
            <a:avLst>
              <a:gd name="adj1" fmla="val 66667"/>
              <a:gd name="adj2" fmla="val 50000"/>
            </a:avLst>
          </a:prstGeom>
          <a:noFill/>
          <a:ln w="222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" name="Овал 4"/>
          <p:cNvSpPr/>
          <p:nvPr/>
        </p:nvSpPr>
        <p:spPr bwMode="auto">
          <a:xfrm>
            <a:off x="2612852" y="1030759"/>
            <a:ext cx="735012" cy="4540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0800" tIns="50800" rIns="50800" bIns="50800" spcCol="1270" anchor="ctr"/>
          <a:lstStyle/>
          <a:p>
            <a:pPr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1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Line 23"/>
          <p:cNvSpPr>
            <a:spLocks noChangeShapeType="1"/>
          </p:cNvSpPr>
          <p:nvPr/>
        </p:nvSpPr>
        <p:spPr bwMode="auto">
          <a:xfrm flipV="1">
            <a:off x="3688026" y="2204864"/>
            <a:ext cx="285752" cy="45719"/>
          </a:xfrm>
          <a:prstGeom prst="line">
            <a:avLst/>
          </a:prstGeom>
          <a:noFill/>
          <a:ln w="22225">
            <a:solidFill>
              <a:srgbClr val="0066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5" name="Line 23"/>
          <p:cNvSpPr>
            <a:spLocks noChangeShapeType="1"/>
          </p:cNvSpPr>
          <p:nvPr/>
        </p:nvSpPr>
        <p:spPr bwMode="auto">
          <a:xfrm flipV="1">
            <a:off x="2399386" y="2447177"/>
            <a:ext cx="285752" cy="45719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6" name="Line 23"/>
          <p:cNvSpPr>
            <a:spLocks noChangeShapeType="1"/>
          </p:cNvSpPr>
          <p:nvPr/>
        </p:nvSpPr>
        <p:spPr bwMode="auto">
          <a:xfrm flipH="1">
            <a:off x="847462" y="2031030"/>
            <a:ext cx="4763" cy="43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971600" y="3068960"/>
            <a:ext cx="50405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1Н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9512" y="2492896"/>
            <a:ext cx="6480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0,1Н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473829" y="2895774"/>
            <a:ext cx="6480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0,2Н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020272" y="0"/>
            <a:ext cx="212372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Демкович№370,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К-3, гр8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0" y="3573016"/>
            <a:ext cx="7596336" cy="523220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0,1Н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6,2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- 1Н·4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+0,2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4,9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 +0,5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7,2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1428750" y="1974850"/>
            <a:ext cx="0" cy="1224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3491880" y="2708920"/>
            <a:ext cx="6480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0,5Н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90" grpId="0" animBg="1"/>
      <p:bldP spid="50" grpId="0"/>
      <p:bldP spid="51" grpId="0"/>
      <p:bldP spid="56" grpId="0" animBg="1"/>
      <p:bldP spid="57" grpId="0" animBg="1"/>
      <p:bldP spid="58" grpId="0" animBg="1"/>
      <p:bldP spid="59" grpId="0" animBg="1"/>
      <p:bldP spid="62" grpId="0" animBg="1"/>
      <p:bldP spid="48153" grpId="0" animBg="1"/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313184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Задача №380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66030" y="0"/>
            <a:ext cx="517797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М=10кг,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m1=6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АД=10м АС=2м, ВД=3м</a:t>
            </a:r>
            <a:endParaRPr lang="ru-RU" sz="3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5150" y="857232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65932" y="1285860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43306" y="2643182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26752" y="2533798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408716" y="1462228"/>
            <a:ext cx="6864828" cy="1186630"/>
            <a:chOff x="435184" y="1747980"/>
            <a:chExt cx="6864828" cy="1186630"/>
          </a:xfrm>
        </p:grpSpPr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757014" y="2280254"/>
              <a:ext cx="5986477" cy="300526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85304" y="2155696"/>
              <a:ext cx="571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22506" y="2168116"/>
              <a:ext cx="571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endPara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2048714" y="1747980"/>
              <a:ext cx="714380" cy="506197"/>
              <a:chOff x="2543384" y="1673030"/>
              <a:chExt cx="714380" cy="506197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2543384" y="1673030"/>
                <a:ext cx="714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1 </a:t>
                </a:r>
                <a:endParaRPr lang="ru-RU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2586726" y="1750599"/>
                <a:ext cx="500066" cy="428628"/>
              </a:xfrm>
              <a:prstGeom prst="rect">
                <a:avLst/>
              </a:prstGeom>
              <a:solidFill>
                <a:schemeClr val="accent1">
                  <a:alpha val="14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6728508" y="2096678"/>
              <a:ext cx="571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Д</a:t>
              </a:r>
              <a:endPara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86252" y="2472945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6600"/>
                  </a:solidFill>
                  <a:sym typeface="Symbol"/>
                </a:rPr>
                <a:t> </a:t>
              </a:r>
              <a:endPara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546674" y="2450356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6600"/>
                  </a:solidFill>
                  <a:sym typeface="Symbol"/>
                </a:rPr>
                <a:t> </a:t>
              </a:r>
              <a:endPara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5184" y="2029474"/>
              <a:ext cx="571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7215206" y="335756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2214514" y="3068960"/>
            <a:ext cx="692948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1. Что? Как?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Рычаг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равновесии</a:t>
            </a:r>
            <a:endParaRPr lang="ru-RU" sz="3200" dirty="0"/>
          </a:p>
        </p:txBody>
      </p:sp>
      <p:sp>
        <p:nvSpPr>
          <p:cNvPr id="48" name="TextBox 47"/>
          <p:cNvSpPr txBox="1"/>
          <p:nvPr/>
        </p:nvSpPr>
        <p:spPr>
          <a:xfrm>
            <a:off x="1142976" y="3630043"/>
            <a:ext cx="571504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</a:rPr>
              <a:t> –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 = 0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3200" dirty="0"/>
          </a:p>
        </p:txBody>
      </p:sp>
      <p:sp>
        <p:nvSpPr>
          <p:cNvPr id="49" name="TextBox 48"/>
          <p:cNvSpPr txBox="1"/>
          <p:nvPr/>
        </p:nvSpPr>
        <p:spPr>
          <a:xfrm>
            <a:off x="-32" y="4786322"/>
            <a:ext cx="600079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Р·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АС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АО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АД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dirty="0"/>
          </a:p>
        </p:txBody>
      </p:sp>
      <p:sp>
        <p:nvSpPr>
          <p:cNvPr id="50" name="TextBox 49"/>
          <p:cNvSpPr txBox="1"/>
          <p:nvPr/>
        </p:nvSpPr>
        <p:spPr>
          <a:xfrm>
            <a:off x="-32" y="5357826"/>
            <a:ext cx="5572164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+100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5м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u="sng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7м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42976" y="4214818"/>
            <a:ext cx="4772518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=100+60-88,6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=71,4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200" dirty="0"/>
          </a:p>
        </p:txBody>
      </p:sp>
      <p:sp>
        <p:nvSpPr>
          <p:cNvPr id="39" name="TextBox 38"/>
          <p:cNvSpPr txBox="1"/>
          <p:nvPr/>
        </p:nvSpPr>
        <p:spPr>
          <a:xfrm>
            <a:off x="6429388" y="5500702"/>
            <a:ext cx="2475418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=88,6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endParaRPr lang="ru-RU" sz="4000" dirty="0"/>
          </a:p>
        </p:txBody>
      </p:sp>
      <p:sp>
        <p:nvSpPr>
          <p:cNvPr id="52" name="TextBox 51"/>
          <p:cNvSpPr txBox="1"/>
          <p:nvPr/>
        </p:nvSpPr>
        <p:spPr>
          <a:xfrm>
            <a:off x="-32" y="5929330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u="sng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7м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120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+500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 = 620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dirty="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2298337" y="2214554"/>
            <a:ext cx="2519" cy="69101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3748993" y="2214554"/>
            <a:ext cx="2519" cy="64507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 flipV="1">
            <a:off x="6647880" y="1643050"/>
            <a:ext cx="2519" cy="50725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57158" y="1747980"/>
            <a:ext cx="500066" cy="5000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877902" y="1033600"/>
            <a:ext cx="2519" cy="108151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8" grpId="0"/>
      <p:bldP spid="19" grpId="0"/>
      <p:bldP spid="25" grpId="0"/>
      <p:bldP spid="26" grpId="0"/>
      <p:bldP spid="47" grpId="0" animBg="1"/>
      <p:bldP spid="48" grpId="0" animBg="1"/>
      <p:bldP spid="48" grpId="1" animBg="1"/>
      <p:bldP spid="49" grpId="0" animBg="1"/>
      <p:bldP spid="50" grpId="0" animBg="1"/>
      <p:bldP spid="46" grpId="0" animBg="1"/>
      <p:bldP spid="39" grpId="0" animBg="1"/>
      <p:bldP spid="52" grpId="0"/>
      <p:bldP spid="1035" grpId="0" animBg="1"/>
      <p:bldP spid="1034" grpId="0" animBg="1"/>
      <p:bldP spid="1037" grpId="0" animBg="1"/>
      <p:bldP spid="33" grpId="0" animBg="1"/>
      <p:bldP spid="10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909878" cy="838200"/>
          </a:xfrm>
        </p:spPr>
        <p:txBody>
          <a:bodyPr/>
          <a:lstStyle/>
          <a:p>
            <a:r>
              <a:rPr lang="ru-RU" dirty="0" smtClean="0"/>
              <a:t>Задача №1 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3966030" y="0"/>
            <a:ext cx="517797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М=10кг,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m1=6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АД=10м АС=2м, ВД=3м</a:t>
            </a:r>
            <a:endParaRPr lang="ru-RU" sz="3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5150" y="857232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29256" y="1285860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43306" y="2643182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12452" y="2533798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41"/>
          <p:cNvGrpSpPr/>
          <p:nvPr/>
        </p:nvGrpSpPr>
        <p:grpSpPr>
          <a:xfrm>
            <a:off x="408716" y="1462228"/>
            <a:ext cx="6864828" cy="1186630"/>
            <a:chOff x="435184" y="1747980"/>
            <a:chExt cx="6864828" cy="1186630"/>
          </a:xfrm>
        </p:grpSpPr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757014" y="2280254"/>
              <a:ext cx="5986477" cy="300526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00694" y="2071678"/>
              <a:ext cx="571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85304" y="2155696"/>
              <a:ext cx="571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22506" y="2168116"/>
              <a:ext cx="571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endPara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Группа 29"/>
            <p:cNvGrpSpPr/>
            <p:nvPr/>
          </p:nvGrpSpPr>
          <p:grpSpPr>
            <a:xfrm>
              <a:off x="2048714" y="1747980"/>
              <a:ext cx="714380" cy="506197"/>
              <a:chOff x="2543384" y="1673030"/>
              <a:chExt cx="714380" cy="506197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2543384" y="1673030"/>
                <a:ext cx="714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1 </a:t>
                </a:r>
                <a:endParaRPr lang="ru-RU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2586726" y="1750599"/>
                <a:ext cx="500066" cy="428628"/>
              </a:xfrm>
              <a:prstGeom prst="rect">
                <a:avLst/>
              </a:prstGeom>
              <a:solidFill>
                <a:schemeClr val="accent1">
                  <a:alpha val="14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6728508" y="2096678"/>
              <a:ext cx="571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Д</a:t>
              </a:r>
              <a:endPara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86252" y="2472945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6600"/>
                  </a:solidFill>
                  <a:sym typeface="Symbol"/>
                </a:rPr>
                <a:t> </a:t>
              </a:r>
              <a:endPara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224798" y="2450356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6600"/>
                  </a:solidFill>
                  <a:sym typeface="Symbol"/>
                </a:rPr>
                <a:t> </a:t>
              </a:r>
              <a:endPara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5184" y="2029474"/>
              <a:ext cx="571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7215206" y="335756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2214514" y="3000372"/>
            <a:ext cx="692948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1. Что? Как?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Рычаг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равновесии</a:t>
            </a:r>
            <a:endParaRPr lang="ru-RU" sz="3200" dirty="0"/>
          </a:p>
        </p:txBody>
      </p:sp>
      <p:sp>
        <p:nvSpPr>
          <p:cNvPr id="48" name="TextBox 47"/>
          <p:cNvSpPr txBox="1"/>
          <p:nvPr/>
        </p:nvSpPr>
        <p:spPr>
          <a:xfrm>
            <a:off x="1142976" y="3630043"/>
            <a:ext cx="571504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</a:rPr>
              <a:t> –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 = 0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3200" dirty="0"/>
          </a:p>
        </p:txBody>
      </p:sp>
      <p:sp>
        <p:nvSpPr>
          <p:cNvPr id="49" name="TextBox 48"/>
          <p:cNvSpPr txBox="1"/>
          <p:nvPr/>
        </p:nvSpPr>
        <p:spPr>
          <a:xfrm>
            <a:off x="-32" y="4786322"/>
            <a:ext cx="600079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Р·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АС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АО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АВ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dirty="0"/>
          </a:p>
        </p:txBody>
      </p:sp>
      <p:sp>
        <p:nvSpPr>
          <p:cNvPr id="50" name="TextBox 49"/>
          <p:cNvSpPr txBox="1"/>
          <p:nvPr/>
        </p:nvSpPr>
        <p:spPr>
          <a:xfrm>
            <a:off x="-32" y="5357826"/>
            <a:ext cx="5572164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+100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5м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u="sng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7м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42976" y="4214818"/>
            <a:ext cx="4772518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=100+60-88,6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=71,4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200" dirty="0"/>
          </a:p>
        </p:txBody>
      </p:sp>
      <p:sp>
        <p:nvSpPr>
          <p:cNvPr id="39" name="TextBox 38"/>
          <p:cNvSpPr txBox="1"/>
          <p:nvPr/>
        </p:nvSpPr>
        <p:spPr>
          <a:xfrm>
            <a:off x="6429388" y="5500702"/>
            <a:ext cx="2475418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=88,6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endParaRPr lang="ru-RU" sz="4000" dirty="0"/>
          </a:p>
        </p:txBody>
      </p:sp>
      <p:sp>
        <p:nvSpPr>
          <p:cNvPr id="52" name="TextBox 51"/>
          <p:cNvSpPr txBox="1"/>
          <p:nvPr/>
        </p:nvSpPr>
        <p:spPr>
          <a:xfrm>
            <a:off x="-32" y="5929330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u="sng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7м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120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+500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 = 620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dirty="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2298337" y="2214554"/>
            <a:ext cx="2519" cy="69101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3748993" y="2214554"/>
            <a:ext cx="2519" cy="64507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 flipV="1">
            <a:off x="5411204" y="1643050"/>
            <a:ext cx="2519" cy="50725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57158" y="1747980"/>
            <a:ext cx="500066" cy="5000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877902" y="1033600"/>
            <a:ext cx="2519" cy="108151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8" grpId="0"/>
      <p:bldP spid="19" grpId="0"/>
      <p:bldP spid="25" grpId="0"/>
      <p:bldP spid="26" grpId="0"/>
      <p:bldP spid="47" grpId="0" animBg="1"/>
      <p:bldP spid="48" grpId="0" animBg="1"/>
      <p:bldP spid="48" grpId="1" animBg="1"/>
      <p:bldP spid="49" grpId="0" animBg="1"/>
      <p:bldP spid="50" grpId="0" animBg="1"/>
      <p:bldP spid="46" grpId="0" animBg="1"/>
      <p:bldP spid="39" grpId="0" animBg="1"/>
      <p:bldP spid="52" grpId="0"/>
      <p:bldP spid="1035" grpId="0" animBg="1"/>
      <p:bldP spid="1034" grpId="0" animBg="1"/>
      <p:bldP spid="1037" grpId="0" animBg="1"/>
      <p:bldP spid="33" grpId="0" animBg="1"/>
      <p:bldP spid="10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909878" cy="838200"/>
          </a:xfrm>
        </p:spPr>
        <p:txBody>
          <a:bodyPr>
            <a:normAutofit/>
          </a:bodyPr>
          <a:lstStyle/>
          <a:p>
            <a:r>
              <a:rPr lang="ru-RU" dirty="0" smtClean="0"/>
              <a:t>Задача №</a:t>
            </a:r>
            <a:r>
              <a:rPr lang="en-US" dirty="0" smtClean="0"/>
              <a:t>2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3966030" y="0"/>
            <a:ext cx="517797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=10кг,</a:t>
            </a:r>
            <a:r>
              <a:rPr lang="en-US" sz="36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=6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АД=1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АС-?, СД-?</a:t>
            </a:r>
            <a:endParaRPr lang="ru-RU" sz="3600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49508" y="1180930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82920" y="2769539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Р2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1699" y="2857496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Р1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408716" y="1772816"/>
            <a:ext cx="6864828" cy="1033135"/>
            <a:chOff x="435184" y="1878886"/>
            <a:chExt cx="6864828" cy="1033135"/>
          </a:xfrm>
        </p:grpSpPr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757014" y="2280254"/>
              <a:ext cx="5986477" cy="300526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85304" y="1878886"/>
              <a:ext cx="571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28508" y="2096678"/>
              <a:ext cx="571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Д</a:t>
              </a:r>
              <a:endPara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586234" y="2450356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6600"/>
                  </a:solidFill>
                  <a:sym typeface="Symbol"/>
                </a:rPr>
                <a:t> </a:t>
              </a:r>
              <a:endPara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5184" y="2029474"/>
              <a:ext cx="571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7215206" y="335756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214282" y="3212976"/>
            <a:ext cx="692948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Что? Как?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Рычаг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равновесии</a:t>
            </a:r>
            <a:endParaRPr lang="ru-RU" sz="3200" dirty="0"/>
          </a:p>
        </p:txBody>
      </p:sp>
      <p:sp>
        <p:nvSpPr>
          <p:cNvPr id="48" name="TextBox 47"/>
          <p:cNvSpPr txBox="1"/>
          <p:nvPr/>
        </p:nvSpPr>
        <p:spPr>
          <a:xfrm>
            <a:off x="1809288" y="3789040"/>
            <a:ext cx="456291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-Р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FF0000"/>
                </a:solidFill>
              </a:rPr>
              <a:t>–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3200" dirty="0"/>
          </a:p>
        </p:txBody>
      </p:sp>
      <p:sp>
        <p:nvSpPr>
          <p:cNvPr id="49" name="TextBox 48"/>
          <p:cNvSpPr txBox="1"/>
          <p:nvPr/>
        </p:nvSpPr>
        <p:spPr>
          <a:xfrm>
            <a:off x="214282" y="4941168"/>
            <a:ext cx="471775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тС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СД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·СА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dirty="0"/>
          </a:p>
        </p:txBody>
      </p:sp>
      <p:sp>
        <p:nvSpPr>
          <p:cNvPr id="50" name="TextBox 49"/>
          <p:cNvSpPr txBox="1"/>
          <p:nvPr/>
        </p:nvSpPr>
        <p:spPr>
          <a:xfrm>
            <a:off x="179512" y="5517232"/>
            <a:ext cx="4142264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60·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100·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35696" y="4365104"/>
            <a:ext cx="3672408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=100+60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=160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200" dirty="0"/>
          </a:p>
        </p:txBody>
      </p:sp>
      <p:sp>
        <p:nvSpPr>
          <p:cNvPr id="52" name="TextBox 51"/>
          <p:cNvSpPr txBox="1"/>
          <p:nvPr/>
        </p:nvSpPr>
        <p:spPr>
          <a:xfrm>
            <a:off x="112635" y="6178164"/>
            <a:ext cx="3393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1600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60·</a:t>
            </a:r>
            <a:r>
              <a:rPr lang="en-US" sz="3200" b="1" dirty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dirty="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827584" y="2456035"/>
            <a:ext cx="2519" cy="691018"/>
          </a:xfrm>
          <a:prstGeom prst="line">
            <a:avLst/>
          </a:prstGeom>
          <a:noFill/>
          <a:ln w="57150">
            <a:solidFill>
              <a:srgbClr val="0014AC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626463" y="2479005"/>
            <a:ext cx="2519" cy="64507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199726" y="1916832"/>
            <a:ext cx="500066" cy="5000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2771800" y="1357298"/>
            <a:ext cx="2519" cy="108151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3505941" y="6178164"/>
            <a:ext cx="2722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160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6·</a:t>
            </a:r>
            <a:r>
              <a:rPr lang="en-US" sz="3200" b="1" dirty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6258339" y="6178164"/>
            <a:ext cx="133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dirty="0"/>
          </a:p>
        </p:txBody>
      </p:sp>
      <p:sp>
        <p:nvSpPr>
          <p:cNvPr id="38" name="TextBox 37"/>
          <p:cNvSpPr txBox="1"/>
          <p:nvPr/>
        </p:nvSpPr>
        <p:spPr>
          <a:xfrm>
            <a:off x="6258340" y="5871174"/>
            <a:ext cx="78177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 </a:t>
            </a:r>
            <a:endParaRPr lang="ru-RU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1368812" y="1815207"/>
            <a:ext cx="6109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6м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05253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44218E-6 L -0.20486 -0.60662 " pathEditMode="relative" rAng="0" ptsTypes="AA">
                                      <p:cBhvr>
                                        <p:cTn id="1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3" y="-303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8" grpId="0"/>
      <p:bldP spid="25" grpId="0"/>
      <p:bldP spid="26" grpId="0"/>
      <p:bldP spid="47" grpId="0" animBg="1"/>
      <p:bldP spid="48" grpId="0" animBg="1"/>
      <p:bldP spid="49" grpId="0" animBg="1"/>
      <p:bldP spid="50" grpId="0" animBg="1"/>
      <p:bldP spid="46" grpId="0" animBg="1"/>
      <p:bldP spid="52" grpId="0"/>
      <p:bldP spid="1035" grpId="0" animBg="1"/>
      <p:bldP spid="1034" grpId="0" animBg="1"/>
      <p:bldP spid="33" grpId="0" animBg="1"/>
      <p:bldP spid="1036" grpId="0" animBg="1"/>
      <p:bldP spid="36" grpId="0"/>
      <p:bldP spid="37" grpId="0"/>
      <p:bldP spid="38" grpId="0" animBg="1"/>
      <p:bldP spid="38" grpId="1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909878" cy="838200"/>
          </a:xfrm>
        </p:spPr>
        <p:txBody>
          <a:bodyPr>
            <a:normAutofit/>
          </a:bodyPr>
          <a:lstStyle/>
          <a:p>
            <a:r>
              <a:rPr lang="ru-RU" dirty="0" smtClean="0"/>
              <a:t>Задача №3 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3966030" y="0"/>
            <a:ext cx="517797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=10кг,</a:t>
            </a:r>
            <a:r>
              <a:rPr lang="en-US" sz="36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=6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АД=1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АС-?, СД-?</a:t>
            </a:r>
            <a:endParaRPr lang="ru-RU" sz="3600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49508" y="1180930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82920" y="2769539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Р2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1699" y="2857496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Р1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41"/>
          <p:cNvGrpSpPr/>
          <p:nvPr/>
        </p:nvGrpSpPr>
        <p:grpSpPr>
          <a:xfrm>
            <a:off x="408716" y="1772816"/>
            <a:ext cx="6864828" cy="1033135"/>
            <a:chOff x="435184" y="1878886"/>
            <a:chExt cx="6864828" cy="1033135"/>
          </a:xfrm>
        </p:grpSpPr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757014" y="2280254"/>
              <a:ext cx="5986477" cy="300526"/>
            </a:xfrm>
            <a:prstGeom prst="rect">
              <a:avLst/>
            </a:prstGeom>
            <a:solidFill>
              <a:srgbClr val="92D05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85304" y="1878886"/>
              <a:ext cx="571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28508" y="2096678"/>
              <a:ext cx="571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Д</a:t>
              </a:r>
              <a:endPara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586234" y="2450356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6600"/>
                  </a:solidFill>
                  <a:sym typeface="Symbol"/>
                </a:rPr>
                <a:t> </a:t>
              </a:r>
              <a:endParaRPr lang="ru-RU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5184" y="2029474"/>
              <a:ext cx="571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7215206" y="335756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214282" y="3212976"/>
            <a:ext cx="6929486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Что? Как?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Рычаг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равновесии</a:t>
            </a:r>
            <a:endParaRPr lang="ru-RU" sz="3200" dirty="0"/>
          </a:p>
        </p:txBody>
      </p:sp>
      <p:sp>
        <p:nvSpPr>
          <p:cNvPr id="48" name="TextBox 47"/>
          <p:cNvSpPr txBox="1"/>
          <p:nvPr/>
        </p:nvSpPr>
        <p:spPr>
          <a:xfrm>
            <a:off x="1809288" y="3789040"/>
            <a:ext cx="456291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-Р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FF0000"/>
                </a:solidFill>
              </a:rPr>
              <a:t>–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3200" dirty="0"/>
          </a:p>
        </p:txBody>
      </p:sp>
      <p:sp>
        <p:nvSpPr>
          <p:cNvPr id="49" name="TextBox 48"/>
          <p:cNvSpPr txBox="1"/>
          <p:nvPr/>
        </p:nvSpPr>
        <p:spPr>
          <a:xfrm>
            <a:off x="214282" y="4941168"/>
            <a:ext cx="471775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тС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СД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·СА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dirty="0"/>
          </a:p>
        </p:txBody>
      </p:sp>
      <p:sp>
        <p:nvSpPr>
          <p:cNvPr id="50" name="TextBox 49"/>
          <p:cNvSpPr txBox="1"/>
          <p:nvPr/>
        </p:nvSpPr>
        <p:spPr>
          <a:xfrm>
            <a:off x="179512" y="5517232"/>
            <a:ext cx="4142264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60·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100·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35696" y="4365104"/>
            <a:ext cx="3672408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=100+60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=160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200" dirty="0"/>
          </a:p>
        </p:txBody>
      </p:sp>
      <p:sp>
        <p:nvSpPr>
          <p:cNvPr id="52" name="TextBox 51"/>
          <p:cNvSpPr txBox="1"/>
          <p:nvPr/>
        </p:nvSpPr>
        <p:spPr>
          <a:xfrm>
            <a:off x="112635" y="6178164"/>
            <a:ext cx="3393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1600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60·</a:t>
            </a:r>
            <a:r>
              <a:rPr lang="en-US" sz="3200" b="1" dirty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dirty="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827584" y="2456035"/>
            <a:ext cx="2519" cy="691018"/>
          </a:xfrm>
          <a:prstGeom prst="line">
            <a:avLst/>
          </a:prstGeom>
          <a:noFill/>
          <a:ln w="57150">
            <a:solidFill>
              <a:srgbClr val="0014AC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626463" y="2479005"/>
            <a:ext cx="2519" cy="64507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199726" y="1916832"/>
            <a:ext cx="500066" cy="50006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2771800" y="1357298"/>
            <a:ext cx="2519" cy="108151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stealth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3505941" y="6178164"/>
            <a:ext cx="2722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160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6·</a:t>
            </a:r>
            <a:r>
              <a:rPr lang="en-US" sz="3200" b="1" dirty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6258339" y="6178164"/>
            <a:ext cx="133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dirty="0"/>
          </a:p>
        </p:txBody>
      </p:sp>
      <p:sp>
        <p:nvSpPr>
          <p:cNvPr id="38" name="TextBox 37"/>
          <p:cNvSpPr txBox="1"/>
          <p:nvPr/>
        </p:nvSpPr>
        <p:spPr>
          <a:xfrm>
            <a:off x="6258340" y="5871174"/>
            <a:ext cx="78177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 </a:t>
            </a:r>
            <a:endParaRPr lang="ru-RU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1368812" y="1815207"/>
            <a:ext cx="6109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6м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05253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44218E-6 L -0.20486 -0.60662 " pathEditMode="relative" rAng="0" ptsTypes="AA">
                                      <p:cBhvr>
                                        <p:cTn id="1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3" y="-303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8" grpId="0"/>
      <p:bldP spid="25" grpId="0"/>
      <p:bldP spid="26" grpId="0"/>
      <p:bldP spid="47" grpId="0" animBg="1"/>
      <p:bldP spid="48" grpId="0" animBg="1"/>
      <p:bldP spid="49" grpId="0" animBg="1"/>
      <p:bldP spid="50" grpId="0" animBg="1"/>
      <p:bldP spid="46" grpId="0" animBg="1"/>
      <p:bldP spid="52" grpId="0"/>
      <p:bldP spid="1035" grpId="0" animBg="1"/>
      <p:bldP spid="1034" grpId="0" animBg="1"/>
      <p:bldP spid="33" grpId="0" animBg="1"/>
      <p:bldP spid="1036" grpId="0" animBg="1"/>
      <p:bldP spid="36" grpId="0"/>
      <p:bldP spid="37" grpId="0"/>
      <p:bldP spid="38" grpId="0" animBg="1"/>
      <p:bldP spid="38" grpId="1" animBg="1"/>
      <p:bldP spid="4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3244</TotalTime>
  <Words>3569</Words>
  <Application>Microsoft Office PowerPoint</Application>
  <PresentationFormat>Экран (4:3)</PresentationFormat>
  <Paragraphs>684</Paragraphs>
  <Slides>44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Трек</vt:lpstr>
      <vt:lpstr>Слайд 1</vt:lpstr>
      <vt:lpstr>Уроки физики    Вторушина С.В.  9  класс  (статика) </vt:lpstr>
      <vt:lpstr>Слайд 3</vt:lpstr>
      <vt:lpstr>Слайд 4</vt:lpstr>
      <vt:lpstr>Слайд 5</vt:lpstr>
      <vt:lpstr>Задача №380 </vt:lpstr>
      <vt:lpstr>Задача №1 </vt:lpstr>
      <vt:lpstr>Задача №2 </vt:lpstr>
      <vt:lpstr>Задача №3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подвижный  БЛОК</vt:lpstr>
      <vt:lpstr>Неподвижный блок</vt:lpstr>
      <vt:lpstr>Слайд 42</vt:lpstr>
      <vt:lpstr>Слайд 43</vt:lpstr>
      <vt:lpstr>Слайд 44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User</cp:lastModifiedBy>
  <cp:revision>278</cp:revision>
  <dcterms:created xsi:type="dcterms:W3CDTF">2009-11-04T14:29:22Z</dcterms:created>
  <dcterms:modified xsi:type="dcterms:W3CDTF">2020-01-19T13:20:21Z</dcterms:modified>
</cp:coreProperties>
</file>