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318" r:id="rId2"/>
    <p:sldId id="293" r:id="rId3"/>
    <p:sldId id="368" r:id="rId4"/>
    <p:sldId id="369" r:id="rId5"/>
    <p:sldId id="370" r:id="rId6"/>
    <p:sldId id="371" r:id="rId7"/>
    <p:sldId id="372" r:id="rId8"/>
    <p:sldId id="373" r:id="rId9"/>
    <p:sldId id="296" r:id="rId10"/>
    <p:sldId id="375" r:id="rId11"/>
    <p:sldId id="256" r:id="rId12"/>
    <p:sldId id="374" r:id="rId13"/>
    <p:sldId id="309" r:id="rId14"/>
    <p:sldId id="367" r:id="rId15"/>
    <p:sldId id="310" r:id="rId16"/>
    <p:sldId id="366" r:id="rId17"/>
    <p:sldId id="348" r:id="rId18"/>
    <p:sldId id="353" r:id="rId19"/>
    <p:sldId id="292" r:id="rId20"/>
    <p:sldId id="336" r:id="rId21"/>
    <p:sldId id="313" r:id="rId22"/>
    <p:sldId id="349" r:id="rId23"/>
    <p:sldId id="306" r:id="rId24"/>
    <p:sldId id="350" r:id="rId25"/>
    <p:sldId id="365" r:id="rId26"/>
    <p:sldId id="364" r:id="rId27"/>
    <p:sldId id="341" r:id="rId28"/>
    <p:sldId id="338" r:id="rId29"/>
    <p:sldId id="340" r:id="rId30"/>
    <p:sldId id="282" r:id="rId31"/>
    <p:sldId id="347" r:id="rId32"/>
    <p:sldId id="317" r:id="rId33"/>
    <p:sldId id="337" r:id="rId34"/>
    <p:sldId id="339" r:id="rId35"/>
    <p:sldId id="342" r:id="rId36"/>
    <p:sldId id="345" r:id="rId37"/>
    <p:sldId id="35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9E3A5"/>
    <a:srgbClr val="006600"/>
    <a:srgbClr val="000099"/>
    <a:srgbClr val="F90101"/>
    <a:srgbClr val="0000CC"/>
    <a:srgbClr val="0000FF"/>
    <a:srgbClr val="008000"/>
    <a:srgbClr val="0033CC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31" autoAdjust="0"/>
    <p:restoredTop sz="93805" autoAdjust="0"/>
  </p:normalViewPr>
  <p:slideViewPr>
    <p:cSldViewPr>
      <p:cViewPr>
        <p:scale>
          <a:sx n="53" d="100"/>
          <a:sy n="53" d="100"/>
        </p:scale>
        <p:origin x="-249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356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image" Target="../media/image2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20.jpeg"/><Relationship Id="rId5" Type="http://schemas.openxmlformats.org/officeDocument/2006/relationships/audio" Target="../media/audio5.wav"/><Relationship Id="rId10" Type="http://schemas.openxmlformats.org/officeDocument/2006/relationships/image" Target="../media/image19.jpeg"/><Relationship Id="rId4" Type="http://schemas.openxmlformats.org/officeDocument/2006/relationships/audio" Target="../media/audio4.wav"/><Relationship Id="rId9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12" Type="http://schemas.openxmlformats.org/officeDocument/2006/relationships/image" Target="../media/image2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image" Target="../media/image23.jpeg"/><Relationship Id="rId5" Type="http://schemas.openxmlformats.org/officeDocument/2006/relationships/audio" Target="../media/audio8.wav"/><Relationship Id="rId10" Type="http://schemas.openxmlformats.org/officeDocument/2006/relationships/image" Target="../media/image22.jpe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12.wav"/><Relationship Id="rId12" Type="http://schemas.openxmlformats.org/officeDocument/2006/relationships/image" Target="../media/image19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20.jpe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6.wav"/><Relationship Id="rId9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4.jpeg"/><Relationship Id="rId3" Type="http://schemas.openxmlformats.org/officeDocument/2006/relationships/audio" Target="../media/audio7.wav"/><Relationship Id="rId7" Type="http://schemas.openxmlformats.org/officeDocument/2006/relationships/audio" Target="../media/audio12.wav"/><Relationship Id="rId12" Type="http://schemas.openxmlformats.org/officeDocument/2006/relationships/image" Target="../media/image2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audio" Target="../media/audio13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1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1"/>
          <a:ext cx="9144001" cy="6734451"/>
        </p:xfrm>
        <a:graphic>
          <a:graphicData uri="http://schemas.openxmlformats.org/drawingml/2006/table">
            <a:tbl>
              <a:tblPr/>
              <a:tblGrid>
                <a:gridCol w="500036"/>
                <a:gridCol w="7886835"/>
                <a:gridCol w="757130"/>
              </a:tblGrid>
              <a:tr h="2060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(II)    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взаимодействие тел.»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- 4 (т№8 </a:t>
                      </a:r>
                      <a:r>
                        <a:rPr lang="en-US" sz="18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r>
                        <a:rPr lang="en-US" sz="1800" b="1" i="1" baseline="-25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5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.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Трение. Сила трения скольжения,  качения и покоя.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30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 1. 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Создать условия для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восприятия понятий 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"сила трения",  сила трения скольжения, сила трения качения, сила трения покоя."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2. Создать условия для усвоения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зависимости силы трения от силы давления и характера поверхности трущихся тел.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восприятию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материала темы №8.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5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</a:t>
                      </a:r>
                      <a:r>
                        <a:rPr lang="ru-RU" sz="1800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изучения нового материала.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15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30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1.Способы уменьшения и увеличения силы трения 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2.Сравнения силы трения качения и скольжения.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3.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Сравнение сил трения покоя и скольжения.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lang="ru-RU" sz="16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Измерение силы трения.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ДЛР  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Вес 5 тел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     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Определите жесткость вашего "безмена".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ситуации: </a:t>
                      </a:r>
                      <a:r>
                        <a:rPr lang="ru-RU" sz="18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останавливаются тела?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трения – это ХОРОШО или ПЛОХО?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</a:t>
                      </a: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демонстрациями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</a:t>
                      </a: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связь     стр.62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.??? №3,4,5,6,7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стр.64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№1,2,3,4,5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СрсУ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§§30,32стр. 60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57509" marR="575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 u="sng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§§30,32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0156" t="20833" r="22656" b="10833"/>
          <a:stretch>
            <a:fillRect/>
          </a:stretch>
        </p:blipFill>
        <p:spPr bwMode="auto">
          <a:xfrm>
            <a:off x="214282" y="0"/>
            <a:ext cx="5500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357158" y="1643050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7322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стр.14, 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стр.12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40446">
            <a:off x="793226" y="3562602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6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трения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www.wondershare.com</a:t>
            </a:r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0977" t="17578" r="6835" b="5517"/>
          <a:stretch>
            <a:fillRect/>
          </a:stretch>
        </p:blipFill>
        <p:spPr bwMode="auto">
          <a:xfrm>
            <a:off x="0" y="0"/>
            <a:ext cx="4702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51172" t="19238" r="6640" b="18506"/>
          <a:stretch>
            <a:fillRect/>
          </a:stretch>
        </p:blipFill>
        <p:spPr bwMode="auto">
          <a:xfrm>
            <a:off x="4714876" y="428604"/>
            <a:ext cx="44291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останавливаются…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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86314" y="1071546"/>
            <a:ext cx="4214842" cy="2071702"/>
            <a:chOff x="12238" y="4642"/>
            <a:chExt cx="3280" cy="1393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2238" y="4642"/>
              <a:ext cx="3280" cy="13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28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шероховатости</a:t>
              </a:r>
              <a:r>
                <a:rPr kumimoji="0" lang="ru-RU" sz="2400" b="1" i="0" u="none" strike="noStrike" cap="none" normalizeH="0" baseline="-2500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kumimoji="0" lang="en-US" sz="2400" b="1" i="0" u="sng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притяж</a:t>
              </a: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2400" b="1" i="0" u="sng" strike="noStrike" cap="none" normalizeH="0" baseline="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молек</a:t>
              </a:r>
              <a:r>
                <a:rPr kumimoji="0" lang="en-US" sz="2400" b="1" i="0" u="sng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12960" y="4893"/>
              <a:ext cx="364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2738" y="5314"/>
              <a:ext cx="713" cy="1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13104" y="5184"/>
              <a:ext cx="299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14480" y="1571612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28926" y="1568619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57554" y="1589885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500306"/>
            <a:ext cx="163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смазка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38"/>
          <p:cNvSpPr>
            <a:spLocks noChangeArrowheads="1"/>
          </p:cNvSpPr>
          <p:nvPr/>
        </p:nvSpPr>
        <p:spPr bwMode="auto">
          <a:xfrm>
            <a:off x="2071670" y="785794"/>
            <a:ext cx="2357454" cy="857256"/>
          </a:xfrm>
          <a:prstGeom prst="wedgeRectCallout">
            <a:avLst>
              <a:gd name="adj1" fmla="val -6307"/>
              <a:gd name="adj2" fmla="val 663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3558220" y="2456996"/>
            <a:ext cx="1071254" cy="1282915"/>
            <a:chOff x="9225" y="6153"/>
            <a:chExt cx="720" cy="949"/>
          </a:xfrm>
        </p:grpSpPr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6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57488" y="271462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28794" y="3857628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 КАЧЕНИЯ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1/25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 СКОЛЬЖЕНИЯ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643438" y="4429132"/>
            <a:ext cx="3859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подшипники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285720" y="1714488"/>
            <a:ext cx="1564931" cy="452441"/>
            <a:chOff x="3781" y="3775"/>
            <a:chExt cx="1975" cy="342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720" y="3829"/>
              <a:ext cx="432" cy="2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>
              <a:off x="3781" y="3775"/>
              <a:ext cx="57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5180" y="3989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857123" y="2214550"/>
            <a:ext cx="711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642910" y="3500438"/>
            <a:ext cx="1357322" cy="1000132"/>
            <a:chOff x="6304" y="3775"/>
            <a:chExt cx="576" cy="432"/>
          </a:xfrm>
        </p:grpSpPr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6448" y="3919"/>
              <a:ext cx="288" cy="2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>
              <a:off x="6304" y="3775"/>
              <a:ext cx="199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6592" y="4063"/>
              <a:ext cx="288" cy="0"/>
            </a:xfrm>
            <a:prstGeom prst="line">
              <a:avLst/>
            </a:prstGeom>
            <a:noFill/>
            <a:ln w="57150">
              <a:solidFill>
                <a:srgbClr val="F9010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9" name="Line 31"/>
          <p:cNvSpPr>
            <a:spLocks noChangeShapeType="1"/>
          </p:cNvSpPr>
          <p:nvPr/>
        </p:nvSpPr>
        <p:spPr bwMode="auto">
          <a:xfrm rot="-120000">
            <a:off x="428596" y="4500570"/>
            <a:ext cx="2216740" cy="6516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5" grpId="0"/>
      <p:bldP spid="9" grpId="0"/>
      <p:bldP spid="10" grpId="0"/>
      <p:bldP spid="12" grpId="0"/>
      <p:bldP spid="13" grpId="0" animBg="1"/>
      <p:bldP spid="21" grpId="0"/>
      <p:bldP spid="2064" grpId="0"/>
      <p:bldP spid="23" grpId="0"/>
      <p:bldP spid="2074" grpId="0" animBg="1"/>
      <p:bldP spid="20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992125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444185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43768" y="1714488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089086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303268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446144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463241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374838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986452" y="357166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57148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57148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143108" y="357166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3502977"/>
              </p:ext>
            </p:extLst>
          </p:nvPr>
        </p:nvGraphicFramePr>
        <p:xfrm>
          <a:off x="71406" y="1357298"/>
          <a:ext cx="6286512" cy="1524000"/>
        </p:xfrm>
        <a:graphic>
          <a:graphicData uri="http://schemas.openxmlformats.org/drawingml/2006/table">
            <a:tbl>
              <a:tblPr/>
              <a:tblGrid>
                <a:gridCol w="608372"/>
                <a:gridCol w="1248984"/>
                <a:gridCol w="1643074"/>
                <a:gridCol w="1428760"/>
                <a:gridCol w="1357322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трения,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/>
                        </a:rPr>
                        <a:t>Сила тяжести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3,6Н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. . . .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скольжения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,</a:t>
            </a: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 давления в      ….раз.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69141" y="2257168"/>
            <a:ext cx="655949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10120" y="1988365"/>
            <a:ext cx="898003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-60000">
            <a:off x="4977254" y="1940865"/>
            <a:ext cx="185738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0,19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 rot="-120000">
            <a:off x="5131629" y="2281832"/>
            <a:ext cx="1571636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60257" y="2298055"/>
            <a:ext cx="312906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251075" y="2862076"/>
            <a:ext cx="678567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0,23         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86446" y="2500306"/>
            <a:ext cx="785818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0,23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4" descr="E:\лицей\класс\для анимашек\трение 2\IMG_0018.JPG"/>
          <p:cNvPicPr>
            <a:picLocks noChangeAspect="1" noChangeArrowheads="1"/>
          </p:cNvPicPr>
          <p:nvPr/>
        </p:nvPicPr>
        <p:blipFill>
          <a:blip r:embed="rId10" cstate="print"/>
          <a:srcRect t="8989" b="14600"/>
          <a:stretch>
            <a:fillRect/>
          </a:stretch>
        </p:blipFill>
        <p:spPr bwMode="auto">
          <a:xfrm>
            <a:off x="0" y="3500438"/>
            <a:ext cx="7429520" cy="1214446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4857752" y="4143380"/>
            <a:ext cx="107157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492298" y="4179255"/>
            <a:ext cx="1008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8"/>
          <p:cNvGrpSpPr/>
          <p:nvPr/>
        </p:nvGrpSpPr>
        <p:grpSpPr>
          <a:xfrm>
            <a:off x="357158" y="3571876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78" name="Прямая со стрелкой 7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 rot="-180000" flipV="1">
            <a:off x="474630" y="4171954"/>
            <a:ext cx="1008000" cy="28380"/>
          </a:xfrm>
          <a:prstGeom prst="line">
            <a:avLst/>
          </a:prstGeom>
          <a:ln w="76200">
            <a:solidFill>
              <a:srgbClr val="92D05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12"/>
          <p:cNvGrpSpPr/>
          <p:nvPr/>
        </p:nvGrpSpPr>
        <p:grpSpPr>
          <a:xfrm>
            <a:off x="2285984" y="3586278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 стрелкой 83"/>
          <p:cNvCxnSpPr/>
          <p:nvPr/>
        </p:nvCxnSpPr>
        <p:spPr>
          <a:xfrm>
            <a:off x="357158" y="3656014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649860" y="3714544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Group 10"/>
          <p:cNvGrpSpPr>
            <a:grpSpLocks/>
          </p:cNvGrpSpPr>
          <p:nvPr/>
        </p:nvGrpSpPr>
        <p:grpSpPr bwMode="auto">
          <a:xfrm>
            <a:off x="7364242" y="3429000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87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89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0,3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1,6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8007182" y="3663173"/>
            <a:ext cx="113685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=0,17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15074" y="3214686"/>
            <a:ext cx="642941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5,3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28662" y="1928802"/>
            <a:ext cx="612251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3" name="Group 9"/>
          <p:cNvGrpSpPr>
            <a:grpSpLocks/>
          </p:cNvGrpSpPr>
          <p:nvPr/>
        </p:nvGrpSpPr>
        <p:grpSpPr bwMode="auto">
          <a:xfrm>
            <a:off x="8072778" y="1931771"/>
            <a:ext cx="1071254" cy="1282915"/>
            <a:chOff x="9225" y="6153"/>
            <a:chExt cx="720" cy="949"/>
          </a:xfrm>
        </p:grpSpPr>
        <p:grpSp>
          <p:nvGrpSpPr>
            <p:cNvPr id="94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7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9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0" name="Picture 3" descr="E:\лицей\класс\для анимашек\трение 2\IMG_0017.JPG"/>
          <p:cNvPicPr>
            <a:picLocks noChangeAspect="1" noChangeArrowheads="1"/>
          </p:cNvPicPr>
          <p:nvPr/>
        </p:nvPicPr>
        <p:blipFill>
          <a:blip r:embed="rId11" cstate="print"/>
          <a:srcRect t="15340" b="13075"/>
          <a:stretch>
            <a:fillRect/>
          </a:stretch>
        </p:blipFill>
        <p:spPr bwMode="auto">
          <a:xfrm>
            <a:off x="1" y="4711495"/>
            <a:ext cx="7429520" cy="1000132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4643438" y="5282999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383350" y="4762866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Group 10"/>
          <p:cNvGrpSpPr>
            <a:grpSpLocks/>
          </p:cNvGrpSpPr>
          <p:nvPr/>
        </p:nvGrpSpPr>
        <p:grpSpPr bwMode="auto">
          <a:xfrm>
            <a:off x="7097732" y="4477322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04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10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0,5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7858148" y="4711495"/>
            <a:ext cx="113685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2" descr="E:\лицей\класс\для анимашек\трение 2\IMG_0016.JPG"/>
          <p:cNvPicPr>
            <a:picLocks noChangeAspect="1" noChangeArrowheads="1"/>
          </p:cNvPicPr>
          <p:nvPr/>
        </p:nvPicPr>
        <p:blipFill>
          <a:blip r:embed="rId12" cstate="print"/>
          <a:srcRect t="12041" b="23741"/>
          <a:stretch>
            <a:fillRect/>
          </a:stretch>
        </p:blipFill>
        <p:spPr bwMode="auto">
          <a:xfrm>
            <a:off x="0" y="5711627"/>
            <a:ext cx="7358082" cy="1143008"/>
          </a:xfrm>
          <a:prstGeom prst="rect">
            <a:avLst/>
          </a:prstGeom>
          <a:noFill/>
        </p:spPr>
      </p:pic>
      <p:sp>
        <p:nvSpPr>
          <p:cNvPr id="110" name="TextBox 109"/>
          <p:cNvSpPr txBox="1"/>
          <p:nvPr/>
        </p:nvSpPr>
        <p:spPr>
          <a:xfrm>
            <a:off x="4572000" y="6259945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311912" y="5905874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" name="Group 10"/>
          <p:cNvGrpSpPr>
            <a:grpSpLocks/>
          </p:cNvGrpSpPr>
          <p:nvPr/>
        </p:nvGrpSpPr>
        <p:grpSpPr bwMode="auto">
          <a:xfrm>
            <a:off x="7026294" y="5620330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13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0,7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4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7786710" y="5854503"/>
            <a:ext cx="113685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1438090" y="5179513"/>
            <a:ext cx="1224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-180000" flipV="1">
            <a:off x="214186" y="5166560"/>
            <a:ext cx="1224000" cy="28380"/>
          </a:xfrm>
          <a:prstGeom prst="line">
            <a:avLst/>
          </a:prstGeom>
          <a:ln w="76200">
            <a:solidFill>
              <a:srgbClr val="92D05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1439018" y="6096206"/>
            <a:ext cx="1368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-180000" flipV="1">
            <a:off x="71212" y="6079485"/>
            <a:ext cx="1368000" cy="28380"/>
          </a:xfrm>
          <a:prstGeom prst="line">
            <a:avLst/>
          </a:prstGeom>
          <a:ln w="76200">
            <a:solidFill>
              <a:srgbClr val="92D05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3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8" grpId="0" uiExpand="1"/>
      <p:bldP spid="49" grpId="0"/>
      <p:bldP spid="42" grpId="0" uiExpand="1" animBg="1"/>
      <p:bldP spid="51" grpId="0" uiExpand="1" build="p" animBg="1"/>
      <p:bldP spid="52" grpId="0" build="p" animBg="1"/>
      <p:bldP spid="53" grpId="0" uiExpand="1" animBg="1"/>
      <p:bldP spid="54" grpId="0" uiExpand="1" animBg="1"/>
      <p:bldP spid="55" grpId="0" uiExpand="1" animBg="1"/>
      <p:bldP spid="57" grpId="0" uiExpand="1" animBg="1"/>
      <p:bldP spid="75" grpId="0" animBg="1"/>
      <p:bldP spid="85" grpId="0" uiExpand="1" animBg="1"/>
      <p:bldP spid="56" grpId="0" uiExpand="1" animBg="1"/>
      <p:bldP spid="92" grpId="0" uiExpand="1" build="p" animBg="1"/>
      <p:bldP spid="101" grpId="0" uiExpand="1" animBg="1"/>
      <p:bldP spid="102" grpId="0" animBg="1"/>
      <p:bldP spid="108" grpId="0" animBg="1"/>
      <p:bldP spid="110" grpId="0" animBg="1"/>
      <p:bldP spid="111" grpId="0" animBg="1"/>
      <p:bldP spid="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42844" y="714356"/>
            <a:ext cx="3571900" cy="1214446"/>
          </a:xfrm>
          <a:prstGeom prst="roundRect">
            <a:avLst/>
          </a:prstGeom>
          <a:solidFill>
            <a:srgbClr val="FFC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 rot="1138302">
            <a:off x="376590" y="3425252"/>
            <a:ext cx="1357322" cy="785818"/>
            <a:chOff x="2000232" y="2528824"/>
            <a:chExt cx="571504" cy="523220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500042"/>
            <a:ext cx="3929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ВНЕШН.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ТР.ПОКОЯ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929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пытаемся…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6612" y="500042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719720"/>
            <a:ext cx="3542188" cy="923330"/>
            <a:chOff x="2857488" y="1142984"/>
            <a:chExt cx="3542188" cy="9233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72132" y="1357298"/>
            <a:ext cx="321471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Разгон…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903667" y="2662964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4355727" y="218347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000628" y="3467401"/>
            <a:ext cx="714380" cy="461665"/>
            <a:chOff x="2714612" y="4429132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5000628" y="1610013"/>
            <a:ext cx="714380" cy="533103"/>
            <a:chOff x="3357554" y="2143116"/>
            <a:chExt cx="71438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4214810" y="1962684"/>
            <a:ext cx="571504" cy="400110"/>
            <a:chOff x="2000232" y="2528824"/>
            <a:chExt cx="571504" cy="400110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4357686" y="265320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391539" y="294554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786446" y="2071678"/>
            <a:ext cx="1357322" cy="785818"/>
            <a:chOff x="2000232" y="2528824"/>
            <a:chExt cx="571504" cy="523220"/>
          </a:xfrm>
        </p:grpSpPr>
        <p:cxnSp>
          <p:nvCxnSpPr>
            <p:cNvPr id="23" name="Прямая со стрелкой 2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тр.покоя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929322" y="2714620"/>
            <a:ext cx="1447704" cy="523220"/>
            <a:chOff x="5929322" y="2428868"/>
            <a:chExt cx="1447704" cy="52322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929322" y="2428868"/>
              <a:ext cx="14477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МОТОРА</a:t>
              </a:r>
              <a:endParaRPr lang="ru-RU" sz="28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500306"/>
            <a:ext cx="2357422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000528" y="3987233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кузове…)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933792" y="3083088"/>
            <a:ext cx="1995134" cy="1474868"/>
            <a:chOff x="871511" y="4357694"/>
            <a:chExt cx="617111" cy="407987"/>
          </a:xfrm>
        </p:grpSpPr>
        <p:sp>
          <p:nvSpPr>
            <p:cNvPr id="1029" name="Arc 5"/>
            <p:cNvSpPr>
              <a:spLocks/>
            </p:cNvSpPr>
            <p:nvPr/>
          </p:nvSpPr>
          <p:spPr bwMode="auto">
            <a:xfrm>
              <a:off x="871511" y="4357694"/>
              <a:ext cx="539750" cy="407987"/>
            </a:xfrm>
            <a:custGeom>
              <a:avLst/>
              <a:gdLst>
                <a:gd name="G0" fmla="+- 12711 0 0"/>
                <a:gd name="G1" fmla="+- 21600 0 0"/>
                <a:gd name="G2" fmla="+- 21600 0 0"/>
                <a:gd name="T0" fmla="*/ 12711 w 34311"/>
                <a:gd name="T1" fmla="*/ 0 h 43200"/>
                <a:gd name="T2" fmla="*/ 0 w 34311"/>
                <a:gd name="T3" fmla="*/ 39064 h 43200"/>
                <a:gd name="T4" fmla="*/ 12711 w 3431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11" h="43200" fill="none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</a:path>
                <a:path w="34311" h="43200" stroke="0" extrusionOk="0">
                  <a:moveTo>
                    <a:pt x="12710" y="0"/>
                  </a:moveTo>
                  <a:cubicBezTo>
                    <a:pt x="24640" y="0"/>
                    <a:pt x="34311" y="9670"/>
                    <a:pt x="34311" y="21600"/>
                  </a:cubicBezTo>
                  <a:cubicBezTo>
                    <a:pt x="34311" y="33529"/>
                    <a:pt x="24640" y="43200"/>
                    <a:pt x="12711" y="43200"/>
                  </a:cubicBezTo>
                  <a:cubicBezTo>
                    <a:pt x="8143" y="43200"/>
                    <a:pt x="3693" y="41751"/>
                    <a:pt x="0" y="39063"/>
                  </a:cubicBezTo>
                  <a:lnTo>
                    <a:pt x="12711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1338236" y="4560894"/>
              <a:ext cx="88900" cy="10795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 flipV="1">
              <a:off x="1098372" y="4554846"/>
              <a:ext cx="244972" cy="597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V="1">
              <a:off x="1277055" y="4515786"/>
              <a:ext cx="211567" cy="2390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rot="840000" flipH="1" flipV="1">
              <a:off x="1142161" y="4512891"/>
              <a:ext cx="155891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595298" y="4011779"/>
            <a:ext cx="0" cy="1476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 rot="20671507">
            <a:off x="1866911" y="2995251"/>
            <a:ext cx="576546" cy="584775"/>
            <a:chOff x="4801892" y="1742299"/>
            <a:chExt cx="576546" cy="584775"/>
          </a:xfrm>
        </p:grpSpPr>
        <p:sp>
          <p:nvSpPr>
            <p:cNvPr id="42" name="TextBox 41"/>
            <p:cNvSpPr txBox="1"/>
            <p:nvPr/>
          </p:nvSpPr>
          <p:spPr>
            <a:xfrm rot="2012913" flipH="1">
              <a:off x="4801892" y="1742299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4988506" y="1753997"/>
              <a:ext cx="389932" cy="265146"/>
            </a:xfrm>
            <a:prstGeom prst="straightConnector1">
              <a:avLst/>
            </a:prstGeom>
            <a:ln w="34925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00562" y="4572008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Ткани…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4000496" y="5058803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 над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500562" y="142852"/>
            <a:ext cx="1500198" cy="357190"/>
            <a:chOff x="4500562" y="142852"/>
            <a:chExt cx="765175" cy="209550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4500562" y="142852"/>
              <a:ext cx="731838" cy="182562"/>
              <a:chOff x="9072" y="2016"/>
              <a:chExt cx="1152" cy="288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60" y="2016"/>
                <a:ext cx="432" cy="28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>
                <a:off x="9072" y="216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648" y="2160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4554537" y="352402"/>
              <a:ext cx="711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71406" y="2500306"/>
            <a:ext cx="3500462" cy="307183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214810" y="1285860"/>
            <a:ext cx="4572032" cy="264320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025" grpId="0"/>
      <p:bldP spid="3" grpId="0"/>
      <p:bldP spid="4" grpId="0"/>
      <p:bldP spid="1027" grpId="0" animBg="1"/>
      <p:bldP spid="1028" grpId="0" animBg="1"/>
      <p:bldP spid="29" grpId="0"/>
      <p:bldP spid="1034" grpId="0" animBg="1"/>
      <p:bldP spid="1035" grpId="0"/>
      <p:bldP spid="45" grpId="0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лицей\класс\для анимашек\трение 2\IMG_0019.JPG"/>
          <p:cNvPicPr>
            <a:picLocks noChangeAspect="1" noChangeArrowheads="1"/>
          </p:cNvPicPr>
          <p:nvPr/>
        </p:nvPicPr>
        <p:blipFill>
          <a:blip r:embed="rId10" cstate="print"/>
          <a:srcRect t="18152" b="12868"/>
          <a:stretch>
            <a:fillRect/>
          </a:stretch>
        </p:blipFill>
        <p:spPr bwMode="auto">
          <a:xfrm>
            <a:off x="71470" y="-24"/>
            <a:ext cx="9144000" cy="1357322"/>
          </a:xfrm>
          <a:prstGeom prst="rect">
            <a:avLst/>
          </a:prstGeom>
          <a:noFill/>
        </p:spPr>
      </p:pic>
      <p:pic>
        <p:nvPicPr>
          <p:cNvPr id="4099" name="Picture 3" descr="E:\лицей\класс\для анимашек\трение 2\IMG_0020.JPG"/>
          <p:cNvPicPr>
            <a:picLocks noChangeAspect="1" noChangeArrowheads="1"/>
          </p:cNvPicPr>
          <p:nvPr/>
        </p:nvPicPr>
        <p:blipFill>
          <a:blip r:embed="rId11" cstate="print"/>
          <a:srcRect t="11752" b="17738"/>
          <a:stretch>
            <a:fillRect/>
          </a:stretch>
        </p:blipFill>
        <p:spPr bwMode="auto">
          <a:xfrm>
            <a:off x="0" y="1357298"/>
            <a:ext cx="9144000" cy="1285884"/>
          </a:xfrm>
          <a:prstGeom prst="rect">
            <a:avLst/>
          </a:prstGeom>
          <a:noFill/>
        </p:spPr>
      </p:pic>
      <p:pic>
        <p:nvPicPr>
          <p:cNvPr id="4100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2" cstate="print"/>
          <a:srcRect t="15964"/>
          <a:stretch>
            <a:fillRect/>
          </a:stretch>
        </p:blipFill>
        <p:spPr bwMode="auto">
          <a:xfrm>
            <a:off x="0" y="2643182"/>
            <a:ext cx="9144000" cy="15042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7686" y="214290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1571612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3000372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74740" y="667106"/>
            <a:ext cx="1116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/>
          <p:nvPr/>
        </p:nvGrpSpPr>
        <p:grpSpPr>
          <a:xfrm>
            <a:off x="428627" y="71602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 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rot="-180000" flipV="1">
            <a:off x="838247" y="656979"/>
            <a:ext cx="1116000" cy="28380"/>
          </a:xfrm>
          <a:prstGeom prst="line">
            <a:avLst/>
          </a:prstGeom>
          <a:ln w="76200">
            <a:solidFill>
              <a:srgbClr val="FFFF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2357453" y="86004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>
            <a:off x="452346" y="154727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79884" y="32114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294266" y="35601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0,4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8054682" y="269774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=0,22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03822" y="1646232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318204" y="1360688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0,6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8078620" y="1594861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32384" y="2928726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246766" y="2643182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0,8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8007182" y="2877355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571504" y="4042294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8540955"/>
              </p:ext>
            </p:extLst>
          </p:nvPr>
        </p:nvGraphicFramePr>
        <p:xfrm>
          <a:off x="71438" y="4542360"/>
          <a:ext cx="6286512" cy="1463040"/>
        </p:xfrm>
        <a:graphic>
          <a:graphicData uri="http://schemas.openxmlformats.org/drawingml/2006/table">
            <a:tbl>
              <a:tblPr/>
              <a:tblGrid>
                <a:gridCol w="357158"/>
                <a:gridCol w="1071570"/>
                <a:gridCol w="1428760"/>
                <a:gridCol w="1500198"/>
                <a:gridCol w="192882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…..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…..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……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-32" y="609846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покоя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0,…,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34" y="5072074"/>
            <a:ext cx="898003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250115" y="5000636"/>
            <a:ext cx="898003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-60000">
            <a:off x="4497212" y="5088252"/>
            <a:ext cx="185738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rot="-120000">
            <a:off x="4651587" y="5429219"/>
            <a:ext cx="1571636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80215" y="5445442"/>
            <a:ext cx="312906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592156" y="5683318"/>
            <a:ext cx="765794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0,213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592156" y="5600658"/>
            <a:ext cx="765794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0,21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714952" y="6155519"/>
            <a:ext cx="678944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0,21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834211" y="6469765"/>
            <a:ext cx="357190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3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4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4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4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uiExpand="1" animBg="1"/>
      <p:bldP spid="16" grpId="0" animBg="1"/>
      <p:bldP spid="32" grpId="0" animBg="1"/>
      <p:bldP spid="38" grpId="0" animBg="1"/>
      <p:bldP spid="39" grpId="0" animBg="1"/>
      <p:bldP spid="45" grpId="0" animBg="1"/>
      <p:bldP spid="46" grpId="0" animBg="1"/>
      <p:bldP spid="52" grpId="0" animBg="1"/>
      <p:bldP spid="57" grpId="0"/>
      <p:bldP spid="62" grpId="0"/>
      <p:bldP spid="83" grpId="0" uiExpand="1" build="p"/>
      <p:bldP spid="84" grpId="0" uiExpand="1" build="p" animBg="1"/>
      <p:bldP spid="85" grpId="0" build="p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№8   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гр3(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356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358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344+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347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349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52735" t="29297" r="10937" b="18701"/>
          <a:stretch>
            <a:fillRect/>
          </a:stretch>
        </p:blipFill>
        <p:spPr bwMode="auto">
          <a:xfrm>
            <a:off x="3357554" y="1091170"/>
            <a:ext cx="5786446" cy="57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17578" r="10937" b="75098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6046675" y="2805840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5498735" y="2326352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6215074" y="3429000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"/>
          <p:cNvGrpSpPr/>
          <p:nvPr/>
        </p:nvGrpSpPr>
        <p:grpSpPr>
          <a:xfrm>
            <a:off x="6143636" y="1752889"/>
            <a:ext cx="500066" cy="461665"/>
            <a:chOff x="3357554" y="2143116"/>
            <a:chExt cx="500066" cy="399800"/>
          </a:xfrm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/>
          <p:nvPr/>
        </p:nvGrpSpPr>
        <p:grpSpPr>
          <a:xfrm>
            <a:off x="5286380" y="2243072"/>
            <a:ext cx="571504" cy="400110"/>
            <a:chOff x="2000232" y="2494942"/>
            <a:chExt cx="571504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5500694" y="2796079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522800" y="32977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8"/>
          <p:cNvGrpSpPr/>
          <p:nvPr/>
        </p:nvGrpSpPr>
        <p:grpSpPr>
          <a:xfrm>
            <a:off x="6429388" y="2857496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>
            <a:off x="5903799" y="4948980"/>
            <a:ext cx="360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5355859" y="446467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23"/>
          <p:cNvGrpSpPr/>
          <p:nvPr/>
        </p:nvGrpSpPr>
        <p:grpSpPr>
          <a:xfrm>
            <a:off x="6000760" y="5753417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6"/>
          <p:cNvGrpSpPr/>
          <p:nvPr/>
        </p:nvGrpSpPr>
        <p:grpSpPr>
          <a:xfrm>
            <a:off x="5286380" y="3929066"/>
            <a:ext cx="500066" cy="461665"/>
            <a:chOff x="3357554" y="2143116"/>
            <a:chExt cx="500066" cy="399800"/>
          </a:xfrm>
          <a:solidFill>
            <a:srgbClr val="F9E3A5"/>
          </a:solidFill>
        </p:grpSpPr>
        <p:sp>
          <p:nvSpPr>
            <p:cNvPr id="28" name="TextBox 27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9"/>
          <p:cNvGrpSpPr/>
          <p:nvPr/>
        </p:nvGrpSpPr>
        <p:grpSpPr>
          <a:xfrm>
            <a:off x="5143504" y="5100592"/>
            <a:ext cx="571504" cy="400110"/>
            <a:chOff x="2000232" y="2494942"/>
            <a:chExt cx="571504" cy="400110"/>
          </a:xfrm>
          <a:solidFill>
            <a:srgbClr val="F9E3A5"/>
          </a:solidFill>
        </p:grpSpPr>
        <p:sp>
          <p:nvSpPr>
            <p:cNvPr id="32" name="TextBox 31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491068" y="4939219"/>
            <a:ext cx="36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5377232" y="548148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34"/>
          <p:cNvGrpSpPr/>
          <p:nvPr/>
        </p:nvGrpSpPr>
        <p:grpSpPr>
          <a:xfrm>
            <a:off x="6000760" y="4334540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4282" y="2714620"/>
            <a:ext cx="2000264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6286520"/>
            <a:ext cx="2428860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РЗ 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№8    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28565" r="76160" b="67773"/>
          <a:stretch>
            <a:fillRect/>
          </a:stretch>
        </p:blipFill>
        <p:spPr bwMode="auto">
          <a:xfrm>
            <a:off x="0" y="714356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500166" y="714356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Ящик двигается равномерно.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0" y="1357298"/>
            <a:ext cx="3929058" cy="138499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Сумма си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л,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действующих на ящик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равно нулю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0" y="3500438"/>
            <a:ext cx="3071802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верёвки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0" y="4357694"/>
            <a:ext cx="3929058" cy="138499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Сила трения качения гораздо меньше силы трения скольжения.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643174" y="6072206"/>
            <a:ext cx="250033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верёвки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8" grpId="0" animBg="1"/>
      <p:bldP spid="42" grpId="0" build="p" animBg="1"/>
      <p:bldP spid="44" grpId="0"/>
      <p:bldP spid="45" grpId="0" animBg="1"/>
      <p:bldP spid="46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1.Чему равна сила трения, если брусок движется равномерно?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Н с точностью до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2276872"/>
            <a:ext cx="9144000" cy="1584176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Дети тянут санки, прилагая в направлении    движения силы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 и 10 Н.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сопротивления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 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равнодействующая этих сил?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 и сделайте рисунок.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4797152"/>
            <a:ext cx="9144000" cy="1080120"/>
          </a:xfrm>
          <a:prstGeom prst="rect">
            <a:avLst/>
          </a:prstGeom>
          <a:solidFill>
            <a:srgbClr val="F9E3A5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сила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сопротивления,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брусок движется с постоянной скоростью? Масштаб указан на рисунке.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Н с точностью до целых.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829675" y="692696"/>
            <a:ext cx="314325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133023" y="1196752"/>
            <a:ext cx="37188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4262997" y="1196752"/>
            <a:ext cx="48810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5148064" y="5777880"/>
            <a:ext cx="2236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4499992" y="4221088"/>
            <a:ext cx="280831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6296" y="3748970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059832" y="4221088"/>
            <a:ext cx="144016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43808" y="3717032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14Н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27984" y="4509120"/>
            <a:ext cx="648072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4293096"/>
            <a:ext cx="5116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355976" y="6141554"/>
            <a:ext cx="1440160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1960" y="6309320"/>
            <a:ext cx="576064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4Н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9" grpId="0" animBg="1"/>
      <p:bldP spid="1030" grpId="0" animBg="1"/>
      <p:bldP spid="22" grpId="0" animBg="1"/>
      <p:bldP spid="25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"/>
          <a:ext cx="9144000" cy="597408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(II)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взаимодействие тел.»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- 5 (лр7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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-?) № 22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ТЕМА: л/р7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Измерение силы трения и определение коэффициента трения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3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 1.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Создать условия для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развития умений определять величину силы.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2.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развития умений владеть динамометром.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3. Создать условия для усвоения знаний по теме №8.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1. Проградуировать динамометр и  измерить силу тяжести.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 развития практических навыков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лабораторная работа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ДЕМОНСТРАЦИИ:1. .                       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Д.з гр. 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Консультация по теме №7.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8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800" b="1" i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 сила   трения скольжения,  от чего она </a:t>
                      </a:r>
                      <a:r>
                        <a:rPr lang="ru-RU" sz="1800" b="1" i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зависит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сила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трения качения и покоя.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Выполнение л.р. № 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*  визуализация по теме № 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гр.№3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 (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/2у8н/          раздел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:/т.8/  Сила трения.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атомарное состояние вещества.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силу трения скольжения и  покоя.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строения вещества.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силы трения от нормального давления и коэффициента трения.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силы трения покоя от приложенной силы.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4"/>
            <a:ext cx="9144000" cy="15001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</a:t>
            </a: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гр4(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342- 339- 336- 287 286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т8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тр,упр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342- 339- 336- 287 286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Лр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Упр11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87624" cy="162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0"/>
            <a:ext cx="1403648" cy="13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динамометр,  брусок, набор грузов по 1Н,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8926" y="2643182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силы трения 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коэффициента трения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скольжения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покоя</a:t>
            </a:r>
            <a:r>
              <a:rPr lang="ru-RU" sz="2800" b="1" dirty="0" smtClean="0">
                <a:latin typeface="Times New Roman"/>
                <a:ea typeface="Times New Roman"/>
              </a:rPr>
              <a:t>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дерева по бумаге</a:t>
            </a:r>
            <a:endParaRPr lang="ru-RU" sz="2800" i="1" dirty="0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95902" y="4500570"/>
            <a:ext cx="5448098" cy="17543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 16</a:t>
            </a:r>
          </a:p>
          <a:p>
            <a:pPr lvl="0"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делаю, вы записываете </a:t>
            </a:r>
          </a:p>
          <a:p>
            <a:pPr lvl="0"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 считаете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 использованием условия равномерного движения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лицей\класс\для анимашек\трение 2\IMG_00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00636"/>
            <a:ext cx="7358082" cy="1779895"/>
          </a:xfrm>
          <a:prstGeom prst="rect">
            <a:avLst/>
          </a:prstGeom>
          <a:noFill/>
        </p:spPr>
      </p:pic>
      <p:pic>
        <p:nvPicPr>
          <p:cNvPr id="3075" name="Picture 3" descr="E:\лицей\класс\для анимашек\трение 2\IMG_00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3571876"/>
            <a:ext cx="7429520" cy="1397117"/>
          </a:xfrm>
          <a:prstGeom prst="rect">
            <a:avLst/>
          </a:prstGeom>
          <a:noFill/>
        </p:spPr>
      </p:pic>
      <p:pic>
        <p:nvPicPr>
          <p:cNvPr id="3076" name="Picture 4" descr="E:\лицей\класс\для анимашек\трение 2\IMG_00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785926"/>
            <a:ext cx="7429520" cy="1589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2500306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3271" y="2595744"/>
            <a:ext cx="1116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"/>
          <p:cNvGrpSpPr/>
          <p:nvPr/>
        </p:nvGrpSpPr>
        <p:grpSpPr>
          <a:xfrm>
            <a:off x="357158" y="2000240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rot="-180000" flipV="1">
            <a:off x="766778" y="2585617"/>
            <a:ext cx="1116000" cy="28380"/>
          </a:xfrm>
          <a:prstGeom prst="line">
            <a:avLst/>
          </a:prstGeom>
          <a:ln w="76200">
            <a:solidFill>
              <a:srgbClr val="FFFF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2"/>
          <p:cNvGrpSpPr/>
          <p:nvPr/>
        </p:nvGrpSpPr>
        <p:grpSpPr>
          <a:xfrm>
            <a:off x="2285984" y="2014642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357158" y="2084378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71736" y="548326"/>
            <a:ext cx="6072198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4357694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6000768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1285860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715272" y="1074519"/>
            <a:ext cx="1071254" cy="1211267"/>
            <a:chOff x="8892" y="5943"/>
            <a:chExt cx="720" cy="896"/>
          </a:xfrm>
          <a:solidFill>
            <a:schemeClr val="bg2"/>
          </a:solidFill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8936" y="5943"/>
              <a:ext cx="676" cy="896"/>
              <a:chOff x="11862" y="4958"/>
              <a:chExt cx="676" cy="896"/>
            </a:xfrm>
            <a:grpFill/>
          </p:grpSpPr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4958"/>
                <a:ext cx="676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дин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599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572264" y="2500306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286646" y="2214762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0,3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7929586" y="2448935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=0,17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83350" y="3837561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7097732" y="3552017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0,5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858148" y="3786190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11912" y="5409197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7026294" y="5123653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0,7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7786710" y="5357826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48"/>
          <p:cNvGrpSpPr/>
          <p:nvPr/>
        </p:nvGrpSpPr>
        <p:grpSpPr>
          <a:xfrm>
            <a:off x="0" y="-24"/>
            <a:ext cx="9144000" cy="6886007"/>
            <a:chOff x="0" y="-285776"/>
            <a:chExt cx="9144000" cy="7101220"/>
          </a:xfrm>
        </p:grpSpPr>
        <p:grpSp>
          <p:nvGrpSpPr>
            <p:cNvPr id="30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36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6" name="Прямоугольник 55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28596" y="5863257"/>
              <a:ext cx="3542188" cy="952187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≤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7" grpId="0" build="p" animBg="1"/>
      <p:bldP spid="18" grpId="0" animBg="1"/>
      <p:bldP spid="19" grpId="0" animBg="1"/>
      <p:bldP spid="20" grpId="0" animBg="1"/>
      <p:bldP spid="28" grpId="0" animBg="1"/>
      <p:bldP spid="34" grpId="0" animBg="1"/>
      <p:bldP spid="34" grpId="1" animBg="1"/>
      <p:bldP spid="35" grpId="0" animBg="1"/>
      <p:bldP spid="41" grpId="0" animBg="1"/>
      <p:bldP spid="41" grpId="1" animBg="1"/>
      <p:bldP spid="42" grpId="0" animBg="1"/>
      <p:bldP spid="48" grpId="0" animBg="1"/>
      <p:bldP spid="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992125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444185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43768" y="1714488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089086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303268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446144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463241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374838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986452" y="357166"/>
            <a:ext cx="1071254" cy="1282915"/>
            <a:chOff x="9225" y="6153"/>
            <a:chExt cx="720" cy="949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57148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57148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2143108" y="357166"/>
            <a:ext cx="1071254" cy="1282915"/>
            <a:chOff x="9225" y="6153"/>
            <a:chExt cx="720" cy="949"/>
          </a:xfrm>
        </p:grpSpPr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3502977"/>
              </p:ext>
            </p:extLst>
          </p:nvPr>
        </p:nvGraphicFramePr>
        <p:xfrm>
          <a:off x="214282" y="1428736"/>
          <a:ext cx="6286512" cy="1524000"/>
        </p:xfrm>
        <a:graphic>
          <a:graphicData uri="http://schemas.openxmlformats.org/drawingml/2006/table">
            <a:tbl>
              <a:tblPr/>
              <a:tblGrid>
                <a:gridCol w="608372"/>
                <a:gridCol w="1248984"/>
                <a:gridCol w="1643074"/>
                <a:gridCol w="1428760"/>
                <a:gridCol w="1357322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трения,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/>
                        </a:rPr>
                        <a:t>Сила тяжести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. . . 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. . . .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71504" y="385762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8540955"/>
              </p:ext>
            </p:extLst>
          </p:nvPr>
        </p:nvGraphicFramePr>
        <p:xfrm>
          <a:off x="71438" y="4357694"/>
          <a:ext cx="6286512" cy="1463040"/>
        </p:xfrm>
        <a:graphic>
          <a:graphicData uri="http://schemas.openxmlformats.org/drawingml/2006/table">
            <a:tbl>
              <a:tblPr/>
              <a:tblGrid>
                <a:gridCol w="357158"/>
                <a:gridCol w="1071570"/>
                <a:gridCol w="1428760"/>
                <a:gridCol w="1500198"/>
                <a:gridCol w="192882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. . . 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1,8Н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   . . . . . .</a:t>
                      </a: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302468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скольжения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0,25,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4 раза.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0826" y="464344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-32" y="591379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покоя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0,35,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6" grpId="0"/>
      <p:bldP spid="38" grpId="0"/>
      <p:bldP spid="49" grpId="0"/>
      <p:bldP spid="5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02" y="0"/>
            <a:ext cx="9198502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использованием условия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авновесия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v=0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лицей\класс\для анимашек\трение 2\IMG_00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071547"/>
            <a:ext cx="9144000" cy="1967722"/>
          </a:xfrm>
          <a:prstGeom prst="rect">
            <a:avLst/>
          </a:prstGeom>
          <a:noFill/>
        </p:spPr>
      </p:pic>
      <p:pic>
        <p:nvPicPr>
          <p:cNvPr id="4099" name="Picture 3" descr="E:\лицей\класс\для анимашек\трение 2\IMG_00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3071810"/>
            <a:ext cx="9144000" cy="1823680"/>
          </a:xfrm>
          <a:prstGeom prst="rect">
            <a:avLst/>
          </a:prstGeom>
          <a:noFill/>
        </p:spPr>
      </p:pic>
      <p:pic>
        <p:nvPicPr>
          <p:cNvPr id="4100" name="Picture 4" descr="E:\лицей\класс\для анимашек\трение 2\IMG_00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29198"/>
            <a:ext cx="9144000" cy="17900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29190" y="2357430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4143380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6211669"/>
            <a:ext cx="12858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03271" y="2095678"/>
            <a:ext cx="1116000" cy="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/>
          <p:nvPr/>
        </p:nvGrpSpPr>
        <p:grpSpPr>
          <a:xfrm>
            <a:off x="357158" y="1500174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 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rot="-180000" flipV="1">
            <a:off x="766778" y="2085551"/>
            <a:ext cx="1116000" cy="28380"/>
          </a:xfrm>
          <a:prstGeom prst="line">
            <a:avLst/>
          </a:prstGeom>
          <a:ln w="76200">
            <a:solidFill>
              <a:srgbClr val="FFFF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2285984" y="1514576"/>
            <a:ext cx="1840632" cy="523220"/>
            <a:chOff x="5929322" y="2428868"/>
            <a:chExt cx="1840632" cy="523220"/>
          </a:xfrm>
          <a:solidFill>
            <a:schemeClr val="bg2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>
            <a:off x="357158" y="1584312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286960" y="28275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001340" y="71414"/>
            <a:ext cx="1071254" cy="1211267"/>
            <a:chOff x="8892" y="5943"/>
            <a:chExt cx="720" cy="896"/>
          </a:xfrm>
          <a:solidFill>
            <a:schemeClr val="bg2"/>
          </a:solidFill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8936" y="5943"/>
              <a:ext cx="676" cy="896"/>
              <a:chOff x="11862" y="4958"/>
              <a:chExt cx="676" cy="896"/>
            </a:xfrm>
            <a:grpFill/>
          </p:grpSpPr>
          <p:sp>
            <p:nvSpPr>
              <p:cNvPr id="30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4958"/>
                <a:ext cx="676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дин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599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357950" y="1646232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072332" y="1360688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0,4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832748" y="1594861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=0,22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83350" y="333749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7097732" y="3051951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0,6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858148" y="3286124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32352" y="5123445"/>
            <a:ext cx="77296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246734" y="4837901"/>
            <a:ext cx="800465" cy="1139618"/>
            <a:chOff x="8892" y="5996"/>
            <a:chExt cx="538" cy="843"/>
          </a:xfrm>
          <a:solidFill>
            <a:schemeClr val="bg2"/>
          </a:solidFill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8936" y="5996"/>
              <a:ext cx="436" cy="843"/>
              <a:chOff x="11862" y="5011"/>
              <a:chExt cx="436" cy="843"/>
            </a:xfrm>
            <a:grpFill/>
          </p:grpSpPr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>
                <a:off x="11862" y="5011"/>
                <a:ext cx="436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0,8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432" cy="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3,8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8007150" y="5072074"/>
            <a:ext cx="113685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=0,21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4143372" y="548326"/>
            <a:ext cx="321471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1з-н 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7"/>
          <p:cNvGrpSpPr/>
          <p:nvPr/>
        </p:nvGrpSpPr>
        <p:grpSpPr>
          <a:xfrm>
            <a:off x="0" y="0"/>
            <a:ext cx="9144000" cy="6886007"/>
            <a:chOff x="0" y="-285776"/>
            <a:chExt cx="9144000" cy="7101220"/>
          </a:xfrm>
        </p:grpSpPr>
        <p:grpSp>
          <p:nvGrpSpPr>
            <p:cNvPr id="18" name="Группа 10"/>
            <p:cNvGrpSpPr/>
            <p:nvPr/>
          </p:nvGrpSpPr>
          <p:grpSpPr>
            <a:xfrm>
              <a:off x="0" y="-285776"/>
              <a:ext cx="9144000" cy="7072362"/>
              <a:chOff x="-4000560" y="-714404"/>
              <a:chExt cx="9144000" cy="7072362"/>
            </a:xfrm>
          </p:grpSpPr>
          <p:grpSp>
            <p:nvGrpSpPr>
              <p:cNvPr id="22" name="Группа 17"/>
              <p:cNvGrpSpPr/>
              <p:nvPr/>
            </p:nvGrpSpPr>
            <p:grpSpPr>
              <a:xfrm>
                <a:off x="-4000560" y="-714404"/>
                <a:ext cx="9144000" cy="7072362"/>
                <a:chOff x="-2643238" y="-1714608"/>
                <a:chExt cx="9144000" cy="7072362"/>
              </a:xfrm>
            </p:grpSpPr>
            <p:sp>
              <p:nvSpPr>
                <p:cNvPr id="59" name="Прямоугольник 58"/>
                <p:cNvSpPr/>
                <p:nvPr/>
              </p:nvSpPr>
              <p:spPr>
                <a:xfrm>
                  <a:off x="-2643238" y="-1714608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7224" y="4944843"/>
              <a:ext cx="612045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8596" y="5863257"/>
              <a:ext cx="3542188" cy="952187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≤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26" grpId="0" animBg="1"/>
      <p:bldP spid="32" grpId="0" animBg="1"/>
      <p:bldP spid="38" grpId="0" animBg="1"/>
      <p:bldP spid="38" grpId="1" animBg="1"/>
      <p:bldP spid="39" grpId="0" animBg="1"/>
      <p:bldP spid="45" grpId="0" animBg="1"/>
      <p:bldP spid="45" grpId="1" animBg="1"/>
      <p:bldP spid="46" grpId="0" animBg="1"/>
      <p:bldP spid="52" grpId="0" animBg="1"/>
      <p:bldP spid="52" grpId="1" animBg="1"/>
      <p:bldP spid="4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992125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444185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43768" y="1714488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089086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303268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446144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463241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374838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986452" y="357166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85720" y="57148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57148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143108" y="357166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3502977"/>
              </p:ext>
            </p:extLst>
          </p:nvPr>
        </p:nvGraphicFramePr>
        <p:xfrm>
          <a:off x="214282" y="1428736"/>
          <a:ext cx="6286512" cy="1524000"/>
        </p:xfrm>
        <a:graphic>
          <a:graphicData uri="http://schemas.openxmlformats.org/drawingml/2006/table">
            <a:tbl>
              <a:tblPr/>
              <a:tblGrid>
                <a:gridCol w="608372"/>
                <a:gridCol w="1248984"/>
                <a:gridCol w="1643074"/>
                <a:gridCol w="1428760"/>
                <a:gridCol w="1357322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трения,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/>
                        </a:rPr>
                        <a:t>Сила тяжести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0,3  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0,5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</a:rPr>
                        <a:t> Н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0,7Н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3,8Н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. . . .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71504" y="385762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8540955"/>
              </p:ext>
            </p:extLst>
          </p:nvPr>
        </p:nvGraphicFramePr>
        <p:xfrm>
          <a:off x="71438" y="4357694"/>
          <a:ext cx="6286512" cy="1463040"/>
        </p:xfrm>
        <a:graphic>
          <a:graphicData uri="http://schemas.openxmlformats.org/drawingml/2006/table">
            <a:tbl>
              <a:tblPr/>
              <a:tblGrid>
                <a:gridCol w="357158"/>
                <a:gridCol w="1071570"/>
                <a:gridCol w="1428760"/>
                <a:gridCol w="1500198"/>
                <a:gridCol w="192882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. . . 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2,8Н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1,8Н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   . . . . . .</a:t>
                      </a: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292893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скольжения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          ,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 давления в      </a:t>
            </a:r>
          </a:p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раз.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6182" y="57148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0826" y="464344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-32" y="591379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трения покоя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0,35,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значит, что сила трения меньше силы нормального давления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87885" y="2361262"/>
            <a:ext cx="655949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10"/>
          <p:cNvGrpSpPr>
            <a:grpSpLocks/>
          </p:cNvGrpSpPr>
          <p:nvPr/>
        </p:nvGrpSpPr>
        <p:grpSpPr bwMode="auto">
          <a:xfrm>
            <a:off x="7557749" y="2147350"/>
            <a:ext cx="800465" cy="853022"/>
            <a:chOff x="8892" y="6049"/>
            <a:chExt cx="538" cy="631"/>
          </a:xfrm>
          <a:solidFill>
            <a:schemeClr val="bg2"/>
          </a:solidFill>
        </p:grpSpPr>
        <p:grpSp>
          <p:nvGrpSpPr>
            <p:cNvPr id="44" name="Group 12"/>
            <p:cNvGrpSpPr>
              <a:grpSpLocks/>
            </p:cNvGrpSpPr>
            <p:nvPr/>
          </p:nvGrpSpPr>
          <p:grpSpPr bwMode="auto">
            <a:xfrm>
              <a:off x="8928" y="6049"/>
              <a:ext cx="415" cy="631"/>
              <a:chOff x="11854" y="5064"/>
              <a:chExt cx="415" cy="631"/>
            </a:xfrm>
            <a:grpFill/>
          </p:grpSpPr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1854" y="5064"/>
                <a:ext cx="415" cy="3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0,3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11866" y="5413"/>
                <a:ext cx="363" cy="2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1,8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rot="21540000"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8246029" y="2396481"/>
            <a:ext cx="89800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=0,16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10120" y="1988365"/>
            <a:ext cx="898003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-60000">
            <a:off x="4977254" y="1940865"/>
            <a:ext cx="185738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0,17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 rot="-120000">
            <a:off x="5131629" y="2281832"/>
            <a:ext cx="1571636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>
              <a:rot lat="0" lon="12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60257" y="2298055"/>
            <a:ext cx="312906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84271" y="3000372"/>
            <a:ext cx="714380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0,16         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11875" y="3714940"/>
            <a:ext cx="357190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86446" y="2535931"/>
            <a:ext cx="714380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0,16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3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6" grpId="0"/>
      <p:bldP spid="38" grpId="0"/>
      <p:bldP spid="49" grpId="0"/>
      <p:bldP spid="50" grpId="0"/>
      <p:bldP spid="41" grpId="0"/>
      <p:bldP spid="42" grpId="0" animBg="1"/>
      <p:bldP spid="48" grpId="0" animBg="1"/>
      <p:bldP spid="51" grpId="0" uiExpand="1" build="p" animBg="1"/>
      <p:bldP spid="52" grpId="0" uiExpand="1" build="p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6706373" y="1124366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rot="16200000" flipV="1">
            <a:off x="6158433" y="64487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786578" y="1881114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6803334" y="214291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017516" y="42408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160392" y="1114605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6177489" y="1645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7089086" y="581364"/>
            <a:ext cx="1840632" cy="523220"/>
            <a:chOff x="5929322" y="2428868"/>
            <a:chExt cx="1840632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7454" y="-25437"/>
            <a:ext cx="40719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измеряют при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3629974" y="1003077"/>
            <a:ext cx="1071254" cy="1282915"/>
            <a:chOff x="9225" y="6153"/>
            <a:chExt cx="720" cy="949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N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29242" y="1260701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9440" y="121442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786630" y="1074515"/>
            <a:ext cx="1071254" cy="1282915"/>
            <a:chOff x="9225" y="6153"/>
            <a:chExt cx="720" cy="949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949"/>
              <a:chOff x="8892" y="5943"/>
              <a:chExt cx="720" cy="949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949"/>
                <a:chOff x="11862" y="4958"/>
                <a:chExt cx="676" cy="94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2071678"/>
          <a:ext cx="6072230" cy="1432560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  <a:gridCol w="1643074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endParaRPr lang="ru-RU" sz="36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85720" y="3429000"/>
            <a:ext cx="55007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для трения покоя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1406" y="4429132"/>
          <a:ext cx="7286676" cy="1432560"/>
        </p:xfrm>
        <a:graphic>
          <a:graphicData uri="http://schemas.openxmlformats.org/drawingml/2006/table">
            <a:tbl>
              <a:tblPr/>
              <a:tblGrid>
                <a:gridCol w="428628"/>
                <a:gridCol w="1500198"/>
                <a:gridCol w="1214446"/>
                <a:gridCol w="1285884"/>
                <a:gridCol w="1643074"/>
                <a:gridCol w="121444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ё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дин,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покоя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ср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5929330"/>
            <a:ext cx="8929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коэффициент трения скольжения равен 0,32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коэффициент трения покоя 0,4….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15074" y="2285992"/>
            <a:ext cx="27146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+ 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endParaRPr lang="ru-RU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F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F/F 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F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 0,1H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P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latin typeface="Times New Roman"/>
                <a:ea typeface="Times New Roman"/>
              </a:rPr>
              <a:t>P/P</a:t>
            </a:r>
            <a:endParaRPr lang="ru-RU" b="1" dirty="0">
              <a:latin typeface="Times New Roman"/>
              <a:ea typeface="Times New Roman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0"/>
            <a:ext cx="2285984" cy="138499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диагностики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6" grpId="0"/>
      <p:bldP spid="27" grpId="0"/>
      <p:bldP spid="36" grpId="0"/>
      <p:bldP spid="38" grpId="0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9258" t="34424" r="11523" b="47998"/>
          <a:stretch>
            <a:fillRect/>
          </a:stretch>
        </p:blipFill>
        <p:spPr bwMode="auto">
          <a:xfrm>
            <a:off x="3143176" y="0"/>
            <a:ext cx="60008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4648" t="54932" r="64844" b="4785"/>
          <a:stretch>
            <a:fillRect/>
          </a:stretch>
        </p:blipFill>
        <p:spPr bwMode="auto">
          <a:xfrm>
            <a:off x="0" y="0"/>
            <a:ext cx="25003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1000100" y="1675134"/>
            <a:ext cx="97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498075" y="1073505"/>
            <a:ext cx="1021304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071538" y="2610145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1714480" y="1071546"/>
            <a:ext cx="714380" cy="461665"/>
            <a:chOff x="3357554" y="2143116"/>
            <a:chExt cx="714380" cy="399800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714380" cy="39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1071538" y="285728"/>
            <a:ext cx="571504" cy="400110"/>
            <a:chOff x="2000232" y="2528824"/>
            <a:chExt cx="571504" cy="400110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478100" y="2213791"/>
            <a:ext cx="1044000" cy="0"/>
          </a:xfrm>
          <a:prstGeom prst="straightConnector1">
            <a:avLst/>
          </a:prstGeom>
          <a:ln w="762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428992" y="3857628"/>
            <a:ext cx="3542188" cy="923330"/>
            <a:chOff x="2857488" y="1142984"/>
            <a:chExt cx="3542188" cy="923330"/>
          </a:xfrm>
          <a:solidFill>
            <a:srgbClr val="FFFF00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857620" y="3272853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050" y="1643050"/>
            <a:ext cx="63579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Книга покоится, т.к. сумма сил, действующих на него равна нулю!!!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5987497"/>
            <a:ext cx="435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=1,5Н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6050" y="2428868"/>
            <a:ext cx="635795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масса книги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300гр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значит сила тяжести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=0,3кг·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9,8Н/кг=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132" y="3286124"/>
            <a:ext cx="9286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3Н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4853156"/>
            <a:ext cx="89297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 коэффициент трения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=0,5 ,  тогда 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=0,5·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826" y="5396227"/>
            <a:ext cx="264317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Т.е.   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=1,5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0547" t="12451" r="66016" b="53125"/>
          <a:stretch>
            <a:fillRect/>
          </a:stretch>
        </p:blipFill>
        <p:spPr bwMode="auto">
          <a:xfrm>
            <a:off x="285720" y="0"/>
            <a:ext cx="28574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39258" t="12451" r="11523" b="65576"/>
          <a:stretch>
            <a:fillRect/>
          </a:stretch>
        </p:blipFill>
        <p:spPr bwMode="auto">
          <a:xfrm>
            <a:off x="3143176" y="0"/>
            <a:ext cx="60008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714348" y="2028758"/>
            <a:ext cx="571504" cy="400110"/>
            <a:chOff x="2000232" y="2704737"/>
            <a:chExt cx="571504" cy="400110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2000232" y="2704737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000232" y="2746069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857224" y="2543364"/>
            <a:ext cx="500066" cy="28380"/>
          </a:xfrm>
          <a:prstGeom prst="line">
            <a:avLst/>
          </a:prstGeom>
          <a:ln w="50800">
            <a:solidFill>
              <a:srgbClr val="FF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64331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Из-за взаимодействия молекул колеса и дороги, с какой силой колесо толкнёт дорогу, с такой же силой и дорога толкнёт колесо с машиной, т.е. это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ТР.ПОКОЯ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трения покоя.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58902" y="2500306"/>
            <a:ext cx="3542188" cy="923330"/>
            <a:chOff x="2857488" y="1142984"/>
            <a:chExt cx="3542188" cy="92333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1785926"/>
            <a:ext cx="6072230" cy="142876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гр3(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342- 339- 336- 287 28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pt-BR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252*262 260* 259 257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b="1" dirty="0" smtClean="0"/>
              <a:t>7</a:t>
            </a:r>
            <a:r>
              <a:rPr lang="pt-BR" sz="4800" dirty="0" smtClean="0"/>
              <a:t> </a:t>
            </a:r>
            <a:r>
              <a:rPr lang="pt-BR" sz="4800" b="1" dirty="0" smtClean="0"/>
              <a:t>r</a:t>
            </a:r>
            <a:endParaRPr lang="ru-RU" sz="4800" b="1" dirty="0" smtClean="0"/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4800" dirty="0" smtClean="0"/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0" y="471488"/>
            <a:ext cx="4071938" cy="1176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другого  ТЕЛА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75" y="1785938"/>
            <a:ext cx="3571875" cy="1292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тел препятствовать 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cap="all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5" y="3143250"/>
            <a:ext cx="4429125" cy="1016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мера инертности  </a:t>
            </a: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1кг    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эталон!!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429000"/>
            <a:ext cx="4214813" cy="19542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Н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…телу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=1кг за 1с 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1м/с </a:t>
            </a:r>
          </a:p>
          <a:p>
            <a:pPr algn="ctr">
              <a:spcAft>
                <a:spcPts val="1000"/>
              </a:spcAft>
            </a:pPr>
            <a:r>
              <a:rPr lang="ru-RU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Т.е.  Ускорение 1 м/сс</a:t>
            </a:r>
          </a:p>
          <a:p>
            <a:pPr algn="ctr">
              <a:spcAft>
                <a:spcPts val="1000"/>
              </a:spcAf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2м/с…3м/с…4 м/с…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" y="2390775"/>
            <a:ext cx="4500563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покоится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равномерно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 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142875"/>
            <a:ext cx="1776413" cy="461963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24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1788" y="609600"/>
            <a:ext cx="2176462" cy="461963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направление</a:t>
            </a: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038225"/>
            <a:ext cx="3071812" cy="461963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точка приложения</a:t>
            </a:r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4143375"/>
            <a:ext cx="1071562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51325" y="4964113"/>
            <a:ext cx="107156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5429256" y="4357694"/>
            <a:ext cx="45719" cy="688645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72113" y="4786313"/>
            <a:ext cx="642937" cy="523875"/>
            <a:chOff x="2714612" y="1571612"/>
            <a:chExt cx="642942" cy="523220"/>
          </a:xfrm>
        </p:grpSpPr>
        <p:sp>
          <p:nvSpPr>
            <p:cNvPr id="1744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3071010" y="1427853"/>
              <a:ext cx="1585" cy="428628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4572000" y="642938"/>
            <a:ext cx="500063" cy="708025"/>
            <a:chOff x="5643570" y="500042"/>
            <a:chExt cx="500063" cy="707886"/>
          </a:xfrm>
        </p:grpSpPr>
        <p:sp>
          <p:nvSpPr>
            <p:cNvPr id="17442" name="TextBox 10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3571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5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4781550" y="5410200"/>
            <a:ext cx="1004888" cy="708025"/>
            <a:chOff x="5643570" y="500042"/>
            <a:chExt cx="1004894" cy="707886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тяж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6667500" y="4291013"/>
            <a:ext cx="1924050" cy="1176337"/>
            <a:chOff x="4371974" y="5631582"/>
            <a:chExt cx="1731011" cy="702087"/>
          </a:xfrm>
        </p:grpSpPr>
        <p:sp>
          <p:nvSpPr>
            <p:cNvPr id="17436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71974" y="6035804"/>
              <a:ext cx="928696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10"/>
            <p:cNvSpPr txBox="1">
              <a:spLocks noChangeArrowheads="1"/>
            </p:cNvSpPr>
            <p:nvPr/>
          </p:nvSpPr>
          <p:spPr bwMode="auto">
            <a:xfrm>
              <a:off x="4664652" y="5631582"/>
              <a:ext cx="836750" cy="42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9" name="TextBox 15"/>
            <p:cNvSpPr txBox="1">
              <a:spLocks noChangeArrowheads="1"/>
            </p:cNvSpPr>
            <p:nvPr/>
          </p:nvSpPr>
          <p:spPr bwMode="auto">
            <a:xfrm>
              <a:off x="4550190" y="5936854"/>
              <a:ext cx="682621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57875" y="5643563"/>
            <a:ext cx="3286125" cy="92392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5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а</a:t>
            </a:r>
            <a:endParaRPr lang="ru-RU" sz="5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5500688"/>
            <a:ext cx="4714875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труднее…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з-н Н)</a:t>
            </a:r>
            <a:endParaRPr lang="ru-RU" sz="320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072063" y="338138"/>
            <a:ext cx="1319212" cy="519112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143500" y="857250"/>
            <a:ext cx="1566863" cy="7143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1"/>
          </p:cNvCxnSpPr>
          <p:nvPr/>
        </p:nvCxnSpPr>
        <p:spPr>
          <a:xfrm>
            <a:off x="5072063" y="1000125"/>
            <a:ext cx="1000125" cy="269875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0" y="1690688"/>
            <a:ext cx="4429125" cy="64611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 причина </a:t>
            </a:r>
            <a:r>
              <a:rPr lang="ru-RU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з-н Н) </a:t>
            </a:r>
            <a:endParaRPr lang="ru-RU" sz="280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0" y="238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рука… магнит… ракетка…</a:t>
            </a:r>
            <a:endParaRPr lang="ru-RU" sz="2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71938" y="6000750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7097713" y="4356100"/>
            <a:ext cx="428625" cy="1588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>
            <a:off x="6034088" y="5770563"/>
            <a:ext cx="428625" cy="1587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>
            <a:off x="1730375" y="2468563"/>
            <a:ext cx="428625" cy="1587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"/>
                            </p:stCondLst>
                            <p:childTnLst>
                              <p:par>
                                <p:cTn id="8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31" grpId="0" animBg="1"/>
      <p:bldP spid="31" grpId="1" animBg="1"/>
      <p:bldP spid="32" grpId="0" animBg="1"/>
      <p:bldP spid="43" grpId="0" animBg="1"/>
      <p:bldP spid="44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4488"/>
            <a:ext cx="8786842" cy="15001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</a:t>
            </a: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гр3(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342- 339- 336- 287 28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Лр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Упр11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9375" t="24902" r="10937" b="64844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37"/>
          <p:cNvSpPr>
            <a:spLocks noChangeArrowheads="1"/>
          </p:cNvSpPr>
          <p:nvPr/>
        </p:nvSpPr>
        <p:spPr bwMode="auto">
          <a:xfrm>
            <a:off x="5008129" y="1714488"/>
            <a:ext cx="1428728" cy="428628"/>
          </a:xfrm>
          <a:prstGeom prst="wedgeRectCallout">
            <a:avLst>
              <a:gd name="adj1" fmla="val 48112"/>
              <a:gd name="adj2" fmla="val -1092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38"/>
          <p:cNvSpPr>
            <a:spLocks noChangeArrowheads="1"/>
          </p:cNvSpPr>
          <p:nvPr/>
        </p:nvSpPr>
        <p:spPr bwMode="auto">
          <a:xfrm>
            <a:off x="6794079" y="1643050"/>
            <a:ext cx="1714512" cy="357190"/>
          </a:xfrm>
          <a:prstGeom prst="wedgeRectCallout">
            <a:avLst>
              <a:gd name="adj1" fmla="val -50043"/>
              <a:gd name="adj2" fmla="val -1145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" y="1255552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=9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=?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1,6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04" y="2143116"/>
            <a:ext cx="6572296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Из первой ситуации найдём жёсткость пружины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2302" y="2754733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857804" y="2500306"/>
            <a:ext cx="1071254" cy="1146377"/>
            <a:chOff x="9225" y="6153"/>
            <a:chExt cx="720" cy="848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072250" y="2683295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4857752" y="2428868"/>
            <a:ext cx="1643074" cy="1146377"/>
            <a:chOff x="9225" y="6153"/>
            <a:chExt cx="720" cy="848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3" name="Group 12"/>
              <p:cNvGrpSpPr>
                <a:grpSpLocks/>
              </p:cNvGrpSpPr>
              <p:nvPr/>
            </p:nvGrpSpPr>
            <p:grpSpPr bwMode="auto">
              <a:xfrm>
                <a:off x="8892" y="5943"/>
                <a:ext cx="720" cy="841"/>
                <a:chOff x="11818" y="4958"/>
                <a:chExt cx="720" cy="841"/>
              </a:xfrm>
            </p:grpSpPr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320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18" y="5360"/>
                  <a:ext cx="595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0,009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м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143636" y="271462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2714620"/>
            <a:ext cx="2428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35555Н/м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28263" y="1000108"/>
            <a:ext cx="364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643314"/>
            <a:ext cx="6572264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Из второй ситуации найдём 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деформацию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пружины.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14480" y="4290556"/>
            <a:ext cx="918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2714611" y="4000504"/>
            <a:ext cx="999837" cy="1146377"/>
            <a:chOff x="9225" y="6153"/>
            <a:chExt cx="672" cy="848"/>
          </a:xfrm>
        </p:grpSpPr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9225" y="6153"/>
              <a:ext cx="672" cy="841"/>
              <a:chOff x="8892" y="5943"/>
              <a:chExt cx="672" cy="841"/>
            </a:xfrm>
          </p:grpSpPr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6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28" cy="841"/>
                <a:chOff x="11862" y="4958"/>
                <a:chExt cx="628" cy="841"/>
              </a:xfrm>
            </p:grpSpPr>
            <p:sp>
              <p:nvSpPr>
                <p:cNvPr id="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28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391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929059" y="4219118"/>
            <a:ext cx="918265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4786332" y="4027754"/>
            <a:ext cx="1885014" cy="1138267"/>
            <a:chOff x="8826" y="6016"/>
            <a:chExt cx="929" cy="842"/>
          </a:xfrm>
          <a:solidFill>
            <a:srgbClr val="F9E3A5"/>
          </a:solidFill>
        </p:grpSpPr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8892" y="6389"/>
              <a:ext cx="538" cy="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Group 12"/>
            <p:cNvGrpSpPr>
              <a:grpSpLocks/>
            </p:cNvGrpSpPr>
            <p:nvPr/>
          </p:nvGrpSpPr>
          <p:grpSpPr bwMode="auto">
            <a:xfrm>
              <a:off x="8826" y="6016"/>
              <a:ext cx="929" cy="842"/>
              <a:chOff x="11752" y="5031"/>
              <a:chExt cx="929" cy="842"/>
            </a:xfrm>
            <a:grpFill/>
          </p:grpSpPr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1818" y="5031"/>
                <a:ext cx="608" cy="3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1600Н</a:t>
                </a:r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11752" y="5434"/>
                <a:ext cx="929" cy="4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35555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Н/м</a:t>
                </a: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6500826" y="4214818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0,045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5610541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нагрузке в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 деформация пружины будет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8" grpId="0"/>
      <p:bldP spid="26" grpId="0"/>
      <p:bldP spid="27" grpId="0"/>
      <p:bldP spid="28" grpId="0"/>
      <p:bldP spid="29" grpId="0" animBg="1"/>
      <p:bldP spid="31" grpId="0"/>
      <p:bldP spid="39" grpId="0" animBg="1"/>
      <p:bldP spid="47" grpId="0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35156" r="10937" b="52393"/>
          <a:stretch>
            <a:fillRect/>
          </a:stretch>
        </p:blipFill>
        <p:spPr bwMode="auto">
          <a:xfrm>
            <a:off x="0" y="0"/>
            <a:ext cx="9144000" cy="12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137"/>
          <p:cNvSpPr>
            <a:spLocks noChangeArrowheads="1"/>
          </p:cNvSpPr>
          <p:nvPr/>
        </p:nvSpPr>
        <p:spPr bwMode="auto">
          <a:xfrm>
            <a:off x="5008129" y="1714488"/>
            <a:ext cx="1428728" cy="428628"/>
          </a:xfrm>
          <a:prstGeom prst="wedgeRectCallout">
            <a:avLst>
              <a:gd name="adj1" fmla="val 48112"/>
              <a:gd name="adj2" fmla="val -1092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8"/>
          <p:cNvSpPr>
            <a:spLocks noChangeArrowheads="1"/>
          </p:cNvSpPr>
          <p:nvPr/>
        </p:nvSpPr>
        <p:spPr bwMode="auto">
          <a:xfrm>
            <a:off x="6794079" y="1643050"/>
            <a:ext cx="1714512" cy="357190"/>
          </a:xfrm>
          <a:prstGeom prst="wedgeRectCallout">
            <a:avLst>
              <a:gd name="adj1" fmla="val -50043"/>
              <a:gd name="adj2" fmla="val -1145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7498999" y="4898121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"/>
          <p:cNvGrpSpPr/>
          <p:nvPr/>
        </p:nvGrpSpPr>
        <p:grpSpPr>
          <a:xfrm>
            <a:off x="8072462" y="5967731"/>
            <a:ext cx="714380" cy="461665"/>
            <a:chOff x="2714612" y="4429132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"/>
          <p:cNvGrpSpPr/>
          <p:nvPr/>
        </p:nvGrpSpPr>
        <p:grpSpPr>
          <a:xfrm>
            <a:off x="8143900" y="4467534"/>
            <a:ext cx="714380" cy="675978"/>
            <a:chOff x="3357554" y="2143116"/>
            <a:chExt cx="71438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у2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518055" y="589825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32" y="1255552"/>
            <a:ext cx="2428892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у1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5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16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04" y="2143116"/>
            <a:ext cx="6572296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Из первой ситуации найдём жёсткость пружины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2302" y="2754733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857804" y="2500306"/>
            <a:ext cx="1071254" cy="1146377"/>
            <a:chOff x="9225" y="6153"/>
            <a:chExt cx="720" cy="848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2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lang="en-US" sz="2800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L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072250" y="2683295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4857752" y="2428868"/>
            <a:ext cx="1643074" cy="1146377"/>
            <a:chOff x="9225" y="6153"/>
            <a:chExt cx="720" cy="848"/>
          </a:xfrm>
        </p:grpSpPr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8892" y="5943"/>
                <a:ext cx="720" cy="841"/>
                <a:chOff x="11818" y="4958"/>
                <a:chExt cx="720" cy="841"/>
              </a:xfrm>
            </p:grpSpPr>
            <p:sp>
              <p:nvSpPr>
                <p:cNvPr id="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818" y="5360"/>
                  <a:ext cx="595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0,005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м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143636" y="271462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714620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Н/м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00438"/>
            <a:ext cx="7786710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При равновесии груза выполняется условие равновесия, т.е.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3929066"/>
            <a:ext cx="1739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28263" y="1000108"/>
            <a:ext cx="364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500570"/>
            <a:ext cx="5286380" cy="40011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 Закон Гука во втором случае примет вид.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4929198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4915927"/>
            <a:ext cx="378621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Н/м·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0,016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43636" y="4976886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12,8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150138"/>
            <a:ext cx="778671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деформации на 16мм надо подвесить груз весом почти в 13 Н, т.е. массой в 1,3кг. </a:t>
            </a:r>
            <a:endParaRPr lang="ru-RU" sz="2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6" grpId="0"/>
      <p:bldP spid="24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39258" t="27100" r="11523" b="51660"/>
          <a:stretch>
            <a:fillRect/>
          </a:stretch>
        </p:blipFill>
        <p:spPr bwMode="auto">
          <a:xfrm>
            <a:off x="0" y="0"/>
            <a:ext cx="600079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39258" t="48340" r="38476" b="47997"/>
          <a:stretch>
            <a:fillRect/>
          </a:stretch>
        </p:blipFill>
        <p:spPr bwMode="auto">
          <a:xfrm>
            <a:off x="4714876" y="4143380"/>
            <a:ext cx="2714676" cy="3571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50977" t="44678" r="11523" b="51660"/>
          <a:stretch>
            <a:fillRect/>
          </a:stretch>
        </p:blipFill>
        <p:spPr bwMode="auto">
          <a:xfrm>
            <a:off x="0" y="2714620"/>
            <a:ext cx="4572000" cy="3571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7215206" y="2428868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5601812" y="3071810"/>
            <a:ext cx="3542188" cy="923330"/>
            <a:chOff x="2857488" y="1142984"/>
            <a:chExt cx="3542188" cy="923330"/>
          </a:xfrm>
          <a:solidFill>
            <a:srgbClr val="92D050"/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2857488" y="1142984"/>
              <a:ext cx="3542188" cy="92333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>
              <a:off x="4384982" y="1769080"/>
              <a:ext cx="360000" cy="1800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 rot="20291345">
            <a:off x="5352698" y="2149494"/>
            <a:ext cx="342902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20291345">
            <a:off x="6466595" y="1363905"/>
            <a:ext cx="952701" cy="76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517916" y="2316526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7000892" y="1571612"/>
            <a:ext cx="428628" cy="214314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 rot="20672254">
            <a:off x="7272633" y="536318"/>
            <a:ext cx="1428760" cy="624764"/>
            <a:chOff x="2000232" y="2570156"/>
            <a:chExt cx="571504" cy="624764"/>
          </a:xfrm>
          <a:solidFill>
            <a:srgbClr val="F9E3A5"/>
          </a:solidFill>
        </p:grpSpPr>
        <p:sp>
          <p:nvSpPr>
            <p:cNvPr id="16" name="TextBox 15"/>
            <p:cNvSpPr txBox="1"/>
            <p:nvPr/>
          </p:nvSpPr>
          <p:spPr>
            <a:xfrm>
              <a:off x="2000232" y="2671700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 покоя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571472" y="4534921"/>
            <a:ext cx="342902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65935" y="3714752"/>
            <a:ext cx="952701" cy="76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V="1">
            <a:off x="1442009" y="4645406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2071670" y="4714884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34" name="TextBox 33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 стрелкой 35"/>
          <p:cNvCxnSpPr/>
          <p:nvPr/>
        </p:nvCxnSpPr>
        <p:spPr>
          <a:xfrm rot="16200000" flipV="1">
            <a:off x="1533926" y="3752430"/>
            <a:ext cx="806990" cy="17254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2071670" y="3214686"/>
            <a:ext cx="642942" cy="571504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39" name="TextBox 3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-24"/>
            <a:ext cx="63579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Ящик двигается равномерно, т.к. сумма сил, действующих на него равна нулю!!!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0291345">
            <a:off x="5525446" y="6011805"/>
            <a:ext cx="342902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20291345">
            <a:off x="6609471" y="5221557"/>
            <a:ext cx="952701" cy="768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rot="16200000" flipV="1">
            <a:off x="6539824" y="607416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7215206" y="6143644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46" name="TextBox 4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6463148" y="5038314"/>
            <a:ext cx="806990" cy="303006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6143636" y="857232"/>
            <a:ext cx="500066" cy="357190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6929454" y="4429132"/>
            <a:ext cx="642942" cy="571504"/>
            <a:chOff x="3357554" y="2143116"/>
            <a:chExt cx="714380" cy="461665"/>
          </a:xfrm>
          <a:solidFill>
            <a:srgbClr val="F9E3A5"/>
          </a:solidFill>
        </p:grpSpPr>
        <p:sp>
          <p:nvSpPr>
            <p:cNvPr id="50" name="TextBox 49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7072330" y="5357826"/>
            <a:ext cx="428628" cy="214314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 rot="20672254">
            <a:off x="7415509" y="4679722"/>
            <a:ext cx="1428760" cy="624764"/>
            <a:chOff x="2000232" y="2570156"/>
            <a:chExt cx="571504" cy="624764"/>
          </a:xfrm>
          <a:solidFill>
            <a:srgbClr val="F9E3A5"/>
          </a:solidFill>
        </p:grpSpPr>
        <p:sp>
          <p:nvSpPr>
            <p:cNvPr id="54" name="TextBox 53"/>
            <p:cNvSpPr txBox="1"/>
            <p:nvPr/>
          </p:nvSpPr>
          <p:spPr>
            <a:xfrm>
              <a:off x="2000232" y="2671700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тр. покоя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1428728" y="1699248"/>
            <a:ext cx="457203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0" y="5357826"/>
            <a:ext cx="63579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трения компенсирует скатывающую составляющую силы тяжести!!!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273225"/>
            <a:ext cx="1857356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6463148" y="1252100"/>
            <a:ext cx="806990" cy="303006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2357422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57" grpId="0" animBg="1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12451" r="11523" b="76654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V="1">
            <a:off x="4355727" y="1930762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980750" y="3457462"/>
            <a:ext cx="714380" cy="461665"/>
            <a:chOff x="2714612" y="4429132"/>
            <a:chExt cx="71438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071934" y="1285860"/>
            <a:ext cx="571504" cy="467772"/>
            <a:chOff x="1928794" y="2570156"/>
            <a:chExt cx="571504" cy="467772"/>
          </a:xfrm>
        </p:grpSpPr>
        <p:sp>
          <p:nvSpPr>
            <p:cNvPr id="13" name="TextBox 12"/>
            <p:cNvSpPr txBox="1"/>
            <p:nvPr/>
          </p:nvSpPr>
          <p:spPr>
            <a:xfrm>
              <a:off x="1928794" y="263781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4385544" y="296591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32" y="1255552"/>
            <a:ext cx="2428892" cy="1438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=686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2" y="3929066"/>
            <a:ext cx="907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Парашютист двигается равномерно, т.к. сумма сил, действующих на него равна нулю!!!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12032" y="2357430"/>
            <a:ext cx="142876" cy="14287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500570"/>
            <a:ext cx="2214578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0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7686" y="4929198"/>
            <a:ext cx="307183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686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455523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Парашютист двигается равномерно, т.к.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 трения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компенсирует силу тяжести и равна почти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8789" t="22567" r="11523" b="63425"/>
          <a:stretch>
            <a:fillRect/>
          </a:stretch>
        </p:blipFill>
        <p:spPr bwMode="auto">
          <a:xfrm>
            <a:off x="0" y="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 l="13476" t="51270" r="41406" b="33349"/>
          <a:stretch>
            <a:fillRect/>
          </a:stretch>
        </p:blipFill>
        <p:spPr bwMode="auto">
          <a:xfrm>
            <a:off x="3643274" y="1500174"/>
            <a:ext cx="55007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4903667" y="2662964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4355727" y="218347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000628" y="3467401"/>
            <a:ext cx="714380" cy="461665"/>
            <a:chOff x="2714612" y="4429132"/>
            <a:chExt cx="71438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5000628" y="1610013"/>
            <a:ext cx="714380" cy="533103"/>
            <a:chOff x="3357554" y="2143116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214810" y="1962684"/>
            <a:ext cx="571504" cy="400110"/>
            <a:chOff x="2000232" y="2528824"/>
            <a:chExt cx="571504" cy="400110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V="1">
            <a:off x="4357686" y="265320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4391539" y="2945545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929322" y="2714620"/>
            <a:ext cx="1447704" cy="523220"/>
            <a:chOff x="5929322" y="2428868"/>
            <a:chExt cx="1447704" cy="52322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929322" y="2428868"/>
              <a:ext cx="14477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МОТОРА</a:t>
              </a:r>
              <a:endParaRPr lang="ru-RU" sz="28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2851" t="24170" r="51074" b="33349"/>
          <a:stretch>
            <a:fillRect/>
          </a:stretch>
        </p:blipFill>
        <p:spPr bwMode="auto">
          <a:xfrm>
            <a:off x="857224" y="1500174"/>
            <a:ext cx="2071702" cy="27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36575" r="11523" b="49463"/>
          <a:stretch>
            <a:fillRect/>
          </a:stretch>
        </p:blipFill>
        <p:spPr bwMode="auto">
          <a:xfrm>
            <a:off x="0" y="0"/>
            <a:ext cx="9144000" cy="128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48027" t="24170" r="25000" b="33349"/>
          <a:stretch>
            <a:fillRect/>
          </a:stretch>
        </p:blipFill>
        <p:spPr bwMode="auto">
          <a:xfrm>
            <a:off x="7000892" y="1500174"/>
            <a:ext cx="2143108" cy="27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6429396"/>
          <a:ext cx="4143371" cy="357166"/>
        </p:xfrm>
        <a:graphic>
          <a:graphicData uri="http://schemas.openxmlformats.org/drawingml/2006/table">
            <a:tbl>
              <a:tblPr/>
              <a:tblGrid>
                <a:gridCol w="354756"/>
                <a:gridCol w="544804"/>
                <a:gridCol w="591260"/>
                <a:gridCol w="658833"/>
                <a:gridCol w="696842"/>
                <a:gridCol w="625047"/>
                <a:gridCol w="127025"/>
                <a:gridCol w="544804"/>
              </a:tblGrid>
              <a:tr h="35716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342-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339-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atin typeface="Times New Roman"/>
                        </a:rPr>
                        <a:t>336-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atin typeface="Times New Roman"/>
                        </a:rPr>
                        <a:t>286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Times New Roman"/>
                        </a:rPr>
                        <a:t>F</a:t>
                      </a:r>
                      <a:r>
                        <a:rPr lang="ru-RU" sz="1600" b="1" i="0" u="none" strike="noStrike" baseline="-25000" dirty="0" err="1">
                          <a:latin typeface="Times New Roman"/>
                        </a:rPr>
                        <a:t>тр,упр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1071538" y="2000241"/>
            <a:ext cx="500066" cy="461665"/>
            <a:chOff x="3357554" y="2143116"/>
            <a:chExt cx="500066" cy="497248"/>
          </a:xfrm>
          <a:solidFill>
            <a:schemeClr val="bg2">
              <a:lumMod val="9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357554" y="2143116"/>
              <a:ext cx="500066" cy="497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единительная линия 8"/>
          <p:cNvCxnSpPr/>
          <p:nvPr/>
        </p:nvCxnSpPr>
        <p:spPr>
          <a:xfrm flipV="1">
            <a:off x="1500166" y="2643182"/>
            <a:ext cx="500066" cy="28380"/>
          </a:xfrm>
          <a:prstGeom prst="line">
            <a:avLst/>
          </a:prstGeom>
          <a:ln w="50800">
            <a:solidFill>
              <a:srgbClr val="0000FF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785918" y="2800344"/>
            <a:ext cx="500066" cy="28380"/>
          </a:xfrm>
          <a:prstGeom prst="line">
            <a:avLst/>
          </a:prstGeom>
          <a:ln w="50800">
            <a:solidFill>
              <a:srgbClr val="0000FF"/>
            </a:solidFill>
            <a:headEnd type="none" w="lg" len="med"/>
            <a:tailEnd type="stealth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"/>
          <p:cNvGrpSpPr/>
          <p:nvPr/>
        </p:nvGrpSpPr>
        <p:grpSpPr>
          <a:xfrm>
            <a:off x="2071670" y="2895897"/>
            <a:ext cx="500066" cy="461665"/>
            <a:chOff x="3357554" y="2143116"/>
            <a:chExt cx="500066" cy="399800"/>
          </a:xfrm>
          <a:solidFill>
            <a:schemeClr val="bg2">
              <a:lumMod val="9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928926" y="1714488"/>
            <a:ext cx="3437992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5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тр.ск</a:t>
            </a:r>
            <a:r>
              <a:rPr lang="ru-RU" sz="5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1592339" y="2836761"/>
            <a:ext cx="600678" cy="70644"/>
          </a:xfrm>
          <a:prstGeom prst="line">
            <a:avLst/>
          </a:prstGeom>
          <a:ln w="50800">
            <a:solidFill>
              <a:srgbClr val="F90101"/>
            </a:solidFill>
            <a:headEnd type="none" w="lg" len="med"/>
            <a:tailEnd type="stealth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8"/>
          <p:cNvGrpSpPr/>
          <p:nvPr/>
        </p:nvGrpSpPr>
        <p:grpSpPr>
          <a:xfrm>
            <a:off x="1785918" y="1928802"/>
            <a:ext cx="500066" cy="461665"/>
            <a:chOff x="3357554" y="2143116"/>
            <a:chExt cx="500066" cy="399800"/>
          </a:xfrm>
          <a:solidFill>
            <a:schemeClr val="bg2">
              <a:lumMod val="90000"/>
            </a:schemeClr>
          </a:solidFill>
        </p:grpSpPr>
        <p:sp>
          <p:nvSpPr>
            <p:cNvPr id="22" name="TextBox 21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7807445" y="2836761"/>
            <a:ext cx="600678" cy="70644"/>
          </a:xfrm>
          <a:prstGeom prst="line">
            <a:avLst/>
          </a:prstGeom>
          <a:ln w="50800">
            <a:solidFill>
              <a:srgbClr val="F90101"/>
            </a:solidFill>
            <a:headEnd type="none" w="lg" len="med"/>
            <a:tailEnd type="stealth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8"/>
          <p:cNvGrpSpPr/>
          <p:nvPr/>
        </p:nvGrpSpPr>
        <p:grpSpPr>
          <a:xfrm>
            <a:off x="7858148" y="2000240"/>
            <a:ext cx="500066" cy="461665"/>
            <a:chOff x="3357554" y="2143116"/>
            <a:chExt cx="500066" cy="399800"/>
          </a:xfrm>
          <a:solidFill>
            <a:schemeClr val="bg2">
              <a:lumMod val="90000"/>
            </a:schemeClr>
          </a:solidFill>
        </p:grpSpPr>
        <p:sp>
          <p:nvSpPr>
            <p:cNvPr id="26" name="TextBox 25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4429132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 разведенной  пилой  нет реакции со боков, значит и трение только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снизу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 cstate="print"/>
          <a:srcRect l="29531" t="24166" r="28281" b="67501"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88121" y="1820938"/>
            <a:ext cx="1117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бр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43438" y="1000108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бр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214678" y="1285860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бр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715064" y="1917491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79444" y="151261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571876"/>
            <a:ext cx="2233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5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13201" y="2751046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300г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484441" y="3036798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бр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5984827" y="366842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549207" y="326355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4357694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бр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=2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4357694"/>
            <a:ext cx="2500298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=2000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1276" y="1071546"/>
            <a:ext cx="2797326" cy="212365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=800г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-?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657695"/>
            <a:ext cx="9144032" cy="1200329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плотность вещества бруска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вероятно он сделан из….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22" grpId="0" animBg="1"/>
      <p:bldP spid="23" grpId="0" animBg="1"/>
      <p:bldP spid="24" grpId="0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276" y="1071546"/>
            <a:ext cx="3011640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чугуна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=800г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чуг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=7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олости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86644" y="857232"/>
            <a:ext cx="1357322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710" y="107154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1802" y="1834210"/>
            <a:ext cx="590604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1.Найдём объём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(чугуна).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3412" y="2476319"/>
            <a:ext cx="938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ч</a:t>
            </a:r>
            <a:endParaRPr lang="ru-RU" sz="6600" dirty="0">
              <a:solidFill>
                <a:srgbClr val="0066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57686" y="1928802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0036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4429312" y="2846185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93692" y="244130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0069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00826" y="2500306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072330" y="2916495"/>
            <a:ext cx="183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86578" y="2214554"/>
            <a:ext cx="2571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800г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73995" y="2863990"/>
            <a:ext cx="627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572132" y="3071810"/>
            <a:ext cx="2567626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=114,3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3925677"/>
            <a:ext cx="56349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Найдём  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156738" y="4588385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43394" y="46598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200584" y="4500570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644372" y="4572008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843658" y="4585187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929058" y="473126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286248" y="4786322"/>
            <a:ext cx="17859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5744550" y="467320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000760" y="4724877"/>
            <a:ext cx="18712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114,3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786710" y="46598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9575" y="5221444"/>
            <a:ext cx="2122697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10,7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2" y="5997379"/>
            <a:ext cx="914403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10,7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/>
          <a:srcRect l="29531" t="26667" r="28281" b="67500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72066" y="500042"/>
            <a:ext cx="3929058" cy="6052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(найти объём полости)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5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400"/>
                            </p:stCondLst>
                            <p:childTnLst>
                              <p:par>
                                <p:cTn id="19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9" grpId="1" animBg="1"/>
      <p:bldP spid="10" grpId="0" build="allAtOnce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build="allAtOnce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4" grpId="1" animBg="1"/>
      <p:bldP spid="215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 l="29531" t="58333" r="28281" b="32500"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11276" y="1428736"/>
            <a:ext cx="3583144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=920г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масла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1л = =1дм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=1000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масла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?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8874" y="2321004"/>
            <a:ext cx="11596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4191" y="1500174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65431" y="178592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6265817" y="2417557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643570" y="201267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00570"/>
            <a:ext cx="914403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 animBg="1"/>
      <p:bldP spid="12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7" cstate="print"/>
          <a:srcRect t="33315" r="19522" b="26208"/>
          <a:stretch>
            <a:fillRect/>
          </a:stretch>
        </p:blipFill>
        <p:spPr bwMode="auto">
          <a:xfrm>
            <a:off x="2724854" y="1344619"/>
            <a:ext cx="6419146" cy="258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32" y="0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№259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=9,8Н/кг;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кг ;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кг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779" name="AutoShape 3"/>
          <p:cNvCxnSpPr>
            <a:cxnSpLocks noChangeShapeType="1"/>
          </p:cNvCxnSpPr>
          <p:nvPr/>
        </p:nvCxnSpPr>
        <p:spPr bwMode="auto">
          <a:xfrm>
            <a:off x="4489450" y="2477506"/>
            <a:ext cx="12700" cy="1095375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75780" name="AutoShape 4"/>
          <p:cNvCxnSpPr>
            <a:cxnSpLocks noChangeShapeType="1"/>
          </p:cNvCxnSpPr>
          <p:nvPr/>
        </p:nvCxnSpPr>
        <p:spPr bwMode="auto">
          <a:xfrm>
            <a:off x="4714876" y="3071810"/>
            <a:ext cx="14287" cy="10953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5781" name="AutoShape 5"/>
          <p:cNvCxnSpPr>
            <a:cxnSpLocks noChangeShapeType="1"/>
          </p:cNvCxnSpPr>
          <p:nvPr/>
        </p:nvCxnSpPr>
        <p:spPr bwMode="auto">
          <a:xfrm>
            <a:off x="4475163" y="1096379"/>
            <a:ext cx="14287" cy="1095375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 rot="5400000">
            <a:off x="5715008" y="3643314"/>
            <a:ext cx="1857388" cy="1588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 rot="5400000">
            <a:off x="5944403" y="3999710"/>
            <a:ext cx="1857388" cy="1588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 rot="5400000">
            <a:off x="5715802" y="1570818"/>
            <a:ext cx="1857388" cy="1588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14" name="AutoShape 3"/>
          <p:cNvCxnSpPr>
            <a:cxnSpLocks noChangeShapeType="1"/>
          </p:cNvCxnSpPr>
          <p:nvPr/>
        </p:nvCxnSpPr>
        <p:spPr bwMode="auto">
          <a:xfrm rot="5400000">
            <a:off x="6823091" y="4321181"/>
            <a:ext cx="2928958" cy="1588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16" name="AutoShape 3"/>
          <p:cNvCxnSpPr>
            <a:cxnSpLocks noChangeShapeType="1"/>
          </p:cNvCxnSpPr>
          <p:nvPr/>
        </p:nvCxnSpPr>
        <p:spPr bwMode="auto">
          <a:xfrm rot="5400000">
            <a:off x="7051692" y="4535495"/>
            <a:ext cx="2928958" cy="1588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" name="AutoShape 3"/>
          <p:cNvCxnSpPr>
            <a:cxnSpLocks noChangeShapeType="1"/>
          </p:cNvCxnSpPr>
          <p:nvPr/>
        </p:nvCxnSpPr>
        <p:spPr bwMode="auto">
          <a:xfrm rot="5400000">
            <a:off x="6823091" y="1177909"/>
            <a:ext cx="2928958" cy="1588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3500430" y="326332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570" y="428625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44" y="535782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6" y="4120226"/>
            <a:ext cx="571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4" y="4500570"/>
            <a:ext cx="571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496" y="5857892"/>
            <a:ext cx="571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0562" y="548680"/>
            <a:ext cx="571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5140" y="714356"/>
            <a:ext cx="571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86776" y="214290"/>
            <a:ext cx="571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429124" y="571480"/>
            <a:ext cx="642942" cy="1588"/>
          </a:xfrm>
          <a:prstGeom prst="straightConnector1">
            <a:avLst/>
          </a:prstGeom>
          <a:grpFill/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643702" y="642918"/>
            <a:ext cx="642942" cy="1588"/>
          </a:xfrm>
          <a:prstGeom prst="straightConnector1">
            <a:avLst/>
          </a:prstGeom>
          <a:grpFill/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429342" y="196361"/>
            <a:ext cx="642942" cy="1588"/>
          </a:xfrm>
          <a:prstGeom prst="straightConnector1">
            <a:avLst/>
          </a:prstGeom>
          <a:grpFill/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571868" y="3286124"/>
            <a:ext cx="642942" cy="1588"/>
          </a:xfrm>
          <a:prstGeom prst="straightConnector1">
            <a:avLst/>
          </a:prstGeom>
          <a:grpFill/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43570" y="4357694"/>
            <a:ext cx="642942" cy="1588"/>
          </a:xfrm>
          <a:prstGeom prst="straightConnector1">
            <a:avLst/>
          </a:prstGeom>
          <a:grpFill/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286644" y="5429264"/>
            <a:ext cx="642942" cy="1588"/>
          </a:xfrm>
          <a:prstGeom prst="straightConnector1">
            <a:avLst/>
          </a:prstGeom>
          <a:grpFill/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357686" y="4107800"/>
            <a:ext cx="642942" cy="1588"/>
          </a:xfrm>
          <a:prstGeom prst="straightConnector1">
            <a:avLst/>
          </a:prstGeom>
          <a:grpFill/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929454" y="4500570"/>
            <a:ext cx="642942" cy="1588"/>
          </a:xfrm>
          <a:prstGeom prst="straightConnector1">
            <a:avLst/>
          </a:prstGeom>
          <a:grpFill/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501058" y="5786454"/>
            <a:ext cx="642942" cy="1588"/>
          </a:xfrm>
          <a:prstGeom prst="straightConnector1">
            <a:avLst/>
          </a:prstGeom>
          <a:grpFill/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714488"/>
            <a:ext cx="3357554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равновесии вес тела равен силе тяжести, т.е 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20Н,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50Н,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100Н</a:t>
            </a:r>
          </a:p>
        </p:txBody>
      </p:sp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919032"/>
            <a:ext cx="692945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действие ….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 тяжести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сила притяжения Земли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 тела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сила, с которой тело действует…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=9,8Н/кг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это значит тело массой в 1кг Земля притягивает с силой 9,8 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18" grpId="0" build="p" bldLvl="2"/>
      <p:bldP spid="20" grpId="0" build="p" bldLvl="2"/>
      <p:bldP spid="21" grpId="0" build="p" bldLvl="2"/>
      <p:bldP spid="22" grpId="0" build="p" bldLvl="2" animBg="1"/>
      <p:bldP spid="23" grpId="0" build="p" bldLvl="2" animBg="1"/>
      <p:bldP spid="24" grpId="0" build="p" bldLvl="2" animBg="1"/>
      <p:bldP spid="25" grpId="0" build="p" bldLvl="2" animBg="1"/>
      <p:bldP spid="26" grpId="0" build="p" bldLvl="2" animBg="1"/>
      <p:bldP spid="27" grpId="0" build="p" bldLvl="2" animBg="1"/>
      <p:bldP spid="38" grpId="0" build="p" bldLvl="2" animBg="1"/>
      <p:bldP spid="40" grpId="0" build="p" bldLvl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 l="29737" t="22500" r="27812" b="71667"/>
          <a:stretch>
            <a:fillRect/>
          </a:stretch>
        </p:blipFill>
        <p:spPr bwMode="auto">
          <a:xfrm>
            <a:off x="0" y="57148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863858"/>
            <a:ext cx="92869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863858"/>
            <a:ext cx="2500298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1140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857364"/>
            <a:ext cx="235745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=1,14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9144032" cy="34163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один кубический метр тела имеет массу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кг, или один кубический сантиметр 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жидкого кислорода 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массу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грамм.</a:t>
            </a:r>
          </a:p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…</a:t>
            </a:r>
          </a:p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Инертность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способность …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980728"/>
            <a:ext cx="6504278" cy="142876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 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32-34.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3 107- 117** 122 120 301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v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гр3(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342- 339- 336- 287 28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403648" cy="19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5102</TotalTime>
  <Words>2493</Words>
  <Application>Microsoft Office PowerPoint</Application>
  <PresentationFormat>Экран (4:3)</PresentationFormat>
  <Paragraphs>744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new_year4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Домашнее задание.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  <vt:lpstr>Домашнее задание.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434</cp:revision>
  <dcterms:created xsi:type="dcterms:W3CDTF">2008-12-14T04:17:18Z</dcterms:created>
  <dcterms:modified xsi:type="dcterms:W3CDTF">2020-11-15T14:06:06Z</dcterms:modified>
</cp:coreProperties>
</file>