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9"/>
  </p:notesMasterIdLst>
  <p:sldIdLst>
    <p:sldId id="318" r:id="rId2"/>
    <p:sldId id="293" r:id="rId3"/>
    <p:sldId id="368" r:id="rId4"/>
    <p:sldId id="369" r:id="rId5"/>
    <p:sldId id="370" r:id="rId6"/>
    <p:sldId id="371" r:id="rId7"/>
    <p:sldId id="372" r:id="rId8"/>
    <p:sldId id="373" r:id="rId9"/>
    <p:sldId id="296" r:id="rId10"/>
    <p:sldId id="375" r:id="rId11"/>
    <p:sldId id="256" r:id="rId12"/>
    <p:sldId id="374" r:id="rId13"/>
    <p:sldId id="309" r:id="rId14"/>
    <p:sldId id="367" r:id="rId15"/>
    <p:sldId id="310" r:id="rId16"/>
    <p:sldId id="366" r:id="rId17"/>
    <p:sldId id="348" r:id="rId18"/>
    <p:sldId id="353" r:id="rId19"/>
    <p:sldId id="292" r:id="rId20"/>
    <p:sldId id="336" r:id="rId21"/>
    <p:sldId id="313" r:id="rId22"/>
    <p:sldId id="349" r:id="rId23"/>
    <p:sldId id="306" r:id="rId24"/>
    <p:sldId id="350" r:id="rId25"/>
    <p:sldId id="365" r:id="rId26"/>
    <p:sldId id="364" r:id="rId27"/>
    <p:sldId id="341" r:id="rId28"/>
    <p:sldId id="338" r:id="rId29"/>
    <p:sldId id="340" r:id="rId30"/>
    <p:sldId id="282" r:id="rId31"/>
    <p:sldId id="347" r:id="rId32"/>
    <p:sldId id="317" r:id="rId33"/>
    <p:sldId id="337" r:id="rId34"/>
    <p:sldId id="339" r:id="rId35"/>
    <p:sldId id="342" r:id="rId36"/>
    <p:sldId id="345" r:id="rId37"/>
    <p:sldId id="352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9E3A5"/>
    <a:srgbClr val="006600"/>
    <a:srgbClr val="000099"/>
    <a:srgbClr val="F90101"/>
    <a:srgbClr val="0000CC"/>
    <a:srgbClr val="0000FF"/>
    <a:srgbClr val="008000"/>
    <a:srgbClr val="0033CC"/>
    <a:srgbClr val="33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4931" autoAdjust="0"/>
    <p:restoredTop sz="93805" autoAdjust="0"/>
  </p:normalViewPr>
  <p:slideViewPr>
    <p:cSldViewPr>
      <p:cViewPr>
        <p:scale>
          <a:sx n="53" d="100"/>
          <a:sy n="53" d="100"/>
        </p:scale>
        <p:origin x="-2490" y="-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93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1FC5775-4AFC-42EA-AFFA-028CE1B84E6B}" type="datetimeFigureOut">
              <a:rPr lang="ru-RU"/>
              <a:pPr>
                <a:defRPr/>
              </a:pPr>
              <a:t>15.11.2020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9848400-9A63-4C0C-96BB-1E84473DD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63566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gif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12" Type="http://schemas.openxmlformats.org/officeDocument/2006/relationships/image" Target="../media/image21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20.jpeg"/><Relationship Id="rId5" Type="http://schemas.openxmlformats.org/officeDocument/2006/relationships/audio" Target="../media/audio5.wav"/><Relationship Id="rId10" Type="http://schemas.openxmlformats.org/officeDocument/2006/relationships/image" Target="../media/image19.jpeg"/><Relationship Id="rId4" Type="http://schemas.openxmlformats.org/officeDocument/2006/relationships/audio" Target="../media/audio4.wav"/><Relationship Id="rId9" Type="http://schemas.openxmlformats.org/officeDocument/2006/relationships/audio" Target="../media/audio1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12" Type="http://schemas.openxmlformats.org/officeDocument/2006/relationships/image" Target="../media/image24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11" Type="http://schemas.openxmlformats.org/officeDocument/2006/relationships/image" Target="../media/image23.jpeg"/><Relationship Id="rId5" Type="http://schemas.openxmlformats.org/officeDocument/2006/relationships/audio" Target="../media/audio8.wav"/><Relationship Id="rId10" Type="http://schemas.openxmlformats.org/officeDocument/2006/relationships/image" Target="../media/image22.jpeg"/><Relationship Id="rId4" Type="http://schemas.openxmlformats.org/officeDocument/2006/relationships/audio" Target="../media/audio4.wav"/><Relationship Id="rId9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8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audio" Target="../media/audio4.wav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12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4.jpeg"/><Relationship Id="rId5" Type="http://schemas.openxmlformats.org/officeDocument/2006/relationships/audio" Target="../media/audio4.wav"/><Relationship Id="rId15" Type="http://schemas.openxmlformats.org/officeDocument/2006/relationships/image" Target="../media/image8.jpeg"/><Relationship Id="rId10" Type="http://schemas.openxmlformats.org/officeDocument/2006/relationships/image" Target="../media/image3.png"/><Relationship Id="rId4" Type="http://schemas.openxmlformats.org/officeDocument/2006/relationships/audio" Target="../media/audio3.wav"/><Relationship Id="rId9" Type="http://schemas.openxmlformats.org/officeDocument/2006/relationships/image" Target="../media/image13.png"/><Relationship Id="rId1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12.wav"/><Relationship Id="rId12" Type="http://schemas.openxmlformats.org/officeDocument/2006/relationships/image" Target="../media/image19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11" Type="http://schemas.openxmlformats.org/officeDocument/2006/relationships/image" Target="../media/image20.jpeg"/><Relationship Id="rId5" Type="http://schemas.openxmlformats.org/officeDocument/2006/relationships/audio" Target="../media/audio4.wav"/><Relationship Id="rId10" Type="http://schemas.openxmlformats.org/officeDocument/2006/relationships/image" Target="../media/image21.jpeg"/><Relationship Id="rId4" Type="http://schemas.openxmlformats.org/officeDocument/2006/relationships/audio" Target="../media/audio6.wav"/><Relationship Id="rId9" Type="http://schemas.openxmlformats.org/officeDocument/2006/relationships/audio" Target="../media/audio13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image" Target="../media/image24.jpeg"/><Relationship Id="rId3" Type="http://schemas.openxmlformats.org/officeDocument/2006/relationships/audio" Target="../media/audio7.wav"/><Relationship Id="rId7" Type="http://schemas.openxmlformats.org/officeDocument/2006/relationships/audio" Target="../media/audio12.wav"/><Relationship Id="rId12" Type="http://schemas.openxmlformats.org/officeDocument/2006/relationships/image" Target="../media/image23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11" Type="http://schemas.openxmlformats.org/officeDocument/2006/relationships/image" Target="../media/image22.jpeg"/><Relationship Id="rId5" Type="http://schemas.openxmlformats.org/officeDocument/2006/relationships/audio" Target="../media/audio4.wav"/><Relationship Id="rId10" Type="http://schemas.openxmlformats.org/officeDocument/2006/relationships/audio" Target="../media/audio13.wav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6.wav"/><Relationship Id="rId7" Type="http://schemas.openxmlformats.org/officeDocument/2006/relationships/audio" Target="../media/audio1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audio" Target="../media/audio5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audio" Target="../media/audio8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12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4.jpeg"/><Relationship Id="rId5" Type="http://schemas.openxmlformats.org/officeDocument/2006/relationships/audio" Target="../media/audio4.wav"/><Relationship Id="rId15" Type="http://schemas.openxmlformats.org/officeDocument/2006/relationships/image" Target="../media/image8.jpeg"/><Relationship Id="rId10" Type="http://schemas.openxmlformats.org/officeDocument/2006/relationships/image" Target="../media/image3.png"/><Relationship Id="rId4" Type="http://schemas.openxmlformats.org/officeDocument/2006/relationships/audio" Target="../media/audio3.wav"/><Relationship Id="rId9" Type="http://schemas.openxmlformats.org/officeDocument/2006/relationships/image" Target="../media/image13.png"/><Relationship Id="rId1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12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4.jpeg"/><Relationship Id="rId5" Type="http://schemas.openxmlformats.org/officeDocument/2006/relationships/audio" Target="../media/audio4.wav"/><Relationship Id="rId15" Type="http://schemas.openxmlformats.org/officeDocument/2006/relationships/image" Target="../media/image8.jpeg"/><Relationship Id="rId10" Type="http://schemas.openxmlformats.org/officeDocument/2006/relationships/image" Target="../media/image3.png"/><Relationship Id="rId4" Type="http://schemas.openxmlformats.org/officeDocument/2006/relationships/audio" Target="../media/audio3.wav"/><Relationship Id="rId9" Type="http://schemas.openxmlformats.org/officeDocument/2006/relationships/image" Target="../media/image13.png"/><Relationship Id="rId14" Type="http://schemas.openxmlformats.org/officeDocument/2006/relationships/image" Target="../media/image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audio" Target="../media/audio5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5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5.png"/><Relationship Id="rId4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10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1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12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4.jpeg"/><Relationship Id="rId5" Type="http://schemas.openxmlformats.org/officeDocument/2006/relationships/audio" Target="../media/audio4.wav"/><Relationship Id="rId15" Type="http://schemas.openxmlformats.org/officeDocument/2006/relationships/image" Target="../media/image8.jpeg"/><Relationship Id="rId10" Type="http://schemas.openxmlformats.org/officeDocument/2006/relationships/image" Target="../media/image3.png"/><Relationship Id="rId4" Type="http://schemas.openxmlformats.org/officeDocument/2006/relationships/audio" Target="../media/audio3.wav"/><Relationship Id="rId9" Type="http://schemas.openxmlformats.org/officeDocument/2006/relationships/image" Target="../media/image13.png"/><Relationship Id="rId1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2" y="1"/>
          <a:ext cx="9144001" cy="6734451"/>
        </p:xfrm>
        <a:graphic>
          <a:graphicData uri="http://schemas.openxmlformats.org/drawingml/2006/table">
            <a:tbl>
              <a:tblPr/>
              <a:tblGrid>
                <a:gridCol w="500036"/>
                <a:gridCol w="7886835"/>
                <a:gridCol w="757130"/>
              </a:tblGrid>
              <a:tr h="20607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(II)    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8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взаимодействие тел.»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- 4 (т№8 </a:t>
                      </a:r>
                      <a:r>
                        <a:rPr lang="en-US" sz="1800" b="1" i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</a:t>
                      </a:r>
                      <a:r>
                        <a:rPr lang="en-US" sz="1800" b="1" i="1" baseline="-250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тр</a:t>
                      </a:r>
                      <a:r>
                        <a:rPr lang="en-US" sz="18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21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6075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.</a:t>
                      </a: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Трение. Сила трения скольжения,  качения и покоя. 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430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 1. </a:t>
                      </a: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Создать условия для 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восприятия понятий  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"сила трения",  сила трения скольжения, сила трения качения, сила трения покоя."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2. Создать условия для усвоения 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зависимости силы трения от силы давления и характера поверхности трущихся тел.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607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способствовать 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восприятию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материала темы №8.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215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</a:t>
                      </a:r>
                      <a:r>
                        <a:rPr lang="ru-RU" sz="1800" b="1" i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УРОКА</a:t>
                      </a:r>
                      <a:r>
                        <a:rPr lang="ru-RU" sz="1800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</a:t>
                      </a:r>
                      <a:r>
                        <a:rPr lang="ru-RU" sz="1800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изучения нового материала.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215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430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1.Способы уменьшения и увеличения силы трения .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 2.Сравнения силы трения качения и скольжения.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 3.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Сравнение сил трения покоя и скольжения.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i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</a:t>
                      </a:r>
                      <a:r>
                        <a:rPr lang="ru-RU" sz="16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Измерение силы трения.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60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ДЛР  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Вес 5 тел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        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Определите жесткость вашего "безмена".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1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ситуации: </a:t>
                      </a:r>
                      <a:r>
                        <a:rPr lang="ru-RU" sz="18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останавливаются тела?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Сила трения – это ХОРОШО или ПЛОХО?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0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</a:t>
                      </a:r>
                      <a:r>
                        <a:rPr lang="ru-RU" sz="16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8</a:t>
                      </a: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 демонстрациями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0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ОК</a:t>
                      </a:r>
                    </a:p>
                  </a:txBody>
                  <a:tcPr marL="57509" marR="5750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7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Первичная обратная </a:t>
                      </a:r>
                      <a:r>
                        <a:rPr lang="ru-RU" sz="1600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связь     стр.62</a:t>
                      </a: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.??? №3,4,5,6,7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              стр.64 </a:t>
                      </a: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№1,2,3,4,5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0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СрсУ 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§§30,32стр. 60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0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57509" marR="5750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1" u="sng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§§30,32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50м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509" marR="57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50156" t="20833" r="22656" b="10833"/>
          <a:stretch>
            <a:fillRect/>
          </a:stretch>
        </p:blipFill>
        <p:spPr bwMode="auto">
          <a:xfrm>
            <a:off x="214282" y="0"/>
            <a:ext cx="55007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357158" y="1643050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73225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стр.14,  </a:t>
            </a:r>
            <a:r>
              <a:rPr lang="ru-RU" sz="3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диагн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стр.12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20" name="Picture 2" descr="http://class-fizika.narod.ru/9_class/1/colec2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5000625"/>
            <a:ext cx="522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640446">
            <a:off x="793226" y="3562602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6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трения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www.wondershare.com</a:t>
            </a:r>
            <a:endParaRPr lang="en-US" altLang="zh-C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50977" t="17578" r="6835" b="5517"/>
          <a:stretch>
            <a:fillRect/>
          </a:stretch>
        </p:blipFill>
        <p:spPr bwMode="auto">
          <a:xfrm>
            <a:off x="0" y="0"/>
            <a:ext cx="470262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51172" t="19238" r="6640" b="18506"/>
          <a:stretch>
            <a:fillRect/>
          </a:stretch>
        </p:blipFill>
        <p:spPr bwMode="auto">
          <a:xfrm>
            <a:off x="4714876" y="428604"/>
            <a:ext cx="4429124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76438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останавливаются…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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</a:p>
        </p:txBody>
      </p:sp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4786314" y="1071546"/>
            <a:ext cx="4214842" cy="2071702"/>
            <a:chOff x="12238" y="4642"/>
            <a:chExt cx="3280" cy="1393"/>
          </a:xfrm>
        </p:grpSpPr>
        <p:sp>
          <p:nvSpPr>
            <p:cNvPr id="2051" name="Text Box 3"/>
            <p:cNvSpPr txBox="1">
              <a:spLocks noChangeArrowheads="1"/>
            </p:cNvSpPr>
            <p:nvPr/>
          </p:nvSpPr>
          <p:spPr bwMode="auto">
            <a:xfrm>
              <a:off x="12238" y="4642"/>
              <a:ext cx="3280" cy="139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             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от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28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kumimoji="0" lang="ru-RU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        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шероховатости</a:t>
              </a:r>
              <a:r>
                <a:rPr kumimoji="0" lang="ru-RU" sz="2400" b="1" i="0" u="none" strike="noStrike" cap="none" normalizeH="0" baseline="-2500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            </a:t>
              </a:r>
              <a:r>
                <a:rPr kumimoji="0" lang="en-US" sz="2400" b="1" i="0" u="sng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притяж</a:t>
              </a:r>
              <a:r>
                <a:rPr kumimoji="0" lang="en-US" sz="2400" b="1" i="0" u="sng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kumimoji="0" lang="en-US" sz="2400" b="1" i="0" u="sng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молек</a:t>
              </a:r>
              <a:r>
                <a:rPr kumimoji="0" lang="en-US" sz="2400" b="1" i="0" u="sng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2052" name="Line 4"/>
            <p:cNvSpPr>
              <a:spLocks noChangeShapeType="1"/>
            </p:cNvSpPr>
            <p:nvPr/>
          </p:nvSpPr>
          <p:spPr bwMode="auto">
            <a:xfrm flipV="1">
              <a:off x="12960" y="4893"/>
              <a:ext cx="364" cy="4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3" name="Line 5"/>
            <p:cNvSpPr>
              <a:spLocks noChangeShapeType="1"/>
            </p:cNvSpPr>
            <p:nvPr/>
          </p:nvSpPr>
          <p:spPr bwMode="auto">
            <a:xfrm>
              <a:off x="12738" y="5314"/>
              <a:ext cx="713" cy="17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4" name="Line 6"/>
            <p:cNvSpPr>
              <a:spLocks noChangeShapeType="1"/>
            </p:cNvSpPr>
            <p:nvPr/>
          </p:nvSpPr>
          <p:spPr bwMode="auto">
            <a:xfrm flipV="1">
              <a:off x="13104" y="5184"/>
              <a:ext cx="299" cy="144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714480" y="1571612"/>
            <a:ext cx="12858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928926" y="1568619"/>
            <a:ext cx="6429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357554" y="1589885"/>
            <a:ext cx="6429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714876" y="2500306"/>
            <a:ext cx="16321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смазка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138"/>
          <p:cNvSpPr>
            <a:spLocks noChangeArrowheads="1"/>
          </p:cNvSpPr>
          <p:nvPr/>
        </p:nvSpPr>
        <p:spPr bwMode="auto">
          <a:xfrm>
            <a:off x="2071670" y="785794"/>
            <a:ext cx="2357454" cy="857256"/>
          </a:xfrm>
          <a:prstGeom prst="wedgeRectCallout">
            <a:avLst>
              <a:gd name="adj1" fmla="val -6307"/>
              <a:gd name="adj2" fmla="val 6636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коэффициент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трения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7" name="Group 9"/>
          <p:cNvGrpSpPr>
            <a:grpSpLocks/>
          </p:cNvGrpSpPr>
          <p:nvPr/>
        </p:nvGrpSpPr>
        <p:grpSpPr bwMode="auto">
          <a:xfrm>
            <a:off x="3558220" y="2456996"/>
            <a:ext cx="1071254" cy="1282915"/>
            <a:chOff x="9225" y="6153"/>
            <a:chExt cx="720" cy="949"/>
          </a:xfrm>
        </p:grpSpPr>
        <p:grpSp>
          <p:nvGrpSpPr>
            <p:cNvPr id="2058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2059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60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206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6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063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2857488" y="2714620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1928794" y="3857628"/>
            <a:ext cx="56436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  КАЧЕНИЯ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1/25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 СКОЛЬЖЕНИЯ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4643438" y="4429132"/>
            <a:ext cx="38593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колёса…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подшипники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70" name="Group 22"/>
          <p:cNvGrpSpPr>
            <a:grpSpLocks/>
          </p:cNvGrpSpPr>
          <p:nvPr/>
        </p:nvGrpSpPr>
        <p:grpSpPr bwMode="auto">
          <a:xfrm>
            <a:off x="285720" y="1714488"/>
            <a:ext cx="1564931" cy="452441"/>
            <a:chOff x="3781" y="3775"/>
            <a:chExt cx="1975" cy="342"/>
          </a:xfrm>
        </p:grpSpPr>
        <p:sp>
          <p:nvSpPr>
            <p:cNvPr id="2071" name="Rectangle 23"/>
            <p:cNvSpPr>
              <a:spLocks noChangeArrowheads="1"/>
            </p:cNvSpPr>
            <p:nvPr/>
          </p:nvSpPr>
          <p:spPr bwMode="auto">
            <a:xfrm>
              <a:off x="4720" y="3829"/>
              <a:ext cx="432" cy="28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 flipH="1">
              <a:off x="3781" y="3775"/>
              <a:ext cx="576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>
              <a:off x="5180" y="3989"/>
              <a:ext cx="5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74" name="Line 26"/>
          <p:cNvSpPr>
            <a:spLocks noChangeShapeType="1"/>
          </p:cNvSpPr>
          <p:nvPr/>
        </p:nvSpPr>
        <p:spPr bwMode="auto">
          <a:xfrm>
            <a:off x="857123" y="2214550"/>
            <a:ext cx="711200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75" name="Group 27"/>
          <p:cNvGrpSpPr>
            <a:grpSpLocks/>
          </p:cNvGrpSpPr>
          <p:nvPr/>
        </p:nvGrpSpPr>
        <p:grpSpPr bwMode="auto">
          <a:xfrm>
            <a:off x="642910" y="3500438"/>
            <a:ext cx="1357322" cy="1000132"/>
            <a:chOff x="6304" y="3775"/>
            <a:chExt cx="576" cy="432"/>
          </a:xfrm>
        </p:grpSpPr>
        <p:sp>
          <p:nvSpPr>
            <p:cNvPr id="2076" name="Oval 28"/>
            <p:cNvSpPr>
              <a:spLocks noChangeArrowheads="1"/>
            </p:cNvSpPr>
            <p:nvPr/>
          </p:nvSpPr>
          <p:spPr bwMode="auto">
            <a:xfrm>
              <a:off x="6448" y="3919"/>
              <a:ext cx="288" cy="2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7" name="Line 29"/>
            <p:cNvSpPr>
              <a:spLocks noChangeShapeType="1"/>
            </p:cNvSpPr>
            <p:nvPr/>
          </p:nvSpPr>
          <p:spPr bwMode="auto">
            <a:xfrm flipH="1">
              <a:off x="6304" y="3775"/>
              <a:ext cx="199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8" name="Line 30"/>
            <p:cNvSpPr>
              <a:spLocks noChangeShapeType="1"/>
            </p:cNvSpPr>
            <p:nvPr/>
          </p:nvSpPr>
          <p:spPr bwMode="auto">
            <a:xfrm>
              <a:off x="6592" y="4063"/>
              <a:ext cx="288" cy="0"/>
            </a:xfrm>
            <a:prstGeom prst="line">
              <a:avLst/>
            </a:prstGeom>
            <a:noFill/>
            <a:ln w="57150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79" name="Line 31"/>
          <p:cNvSpPr>
            <a:spLocks noChangeShapeType="1"/>
          </p:cNvSpPr>
          <p:nvPr/>
        </p:nvSpPr>
        <p:spPr bwMode="auto">
          <a:xfrm rot="-120000">
            <a:off x="428596" y="4500570"/>
            <a:ext cx="2216740" cy="65165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3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2055" grpId="0"/>
      <p:bldP spid="9" grpId="0"/>
      <p:bldP spid="10" grpId="0"/>
      <p:bldP spid="12" grpId="0"/>
      <p:bldP spid="13" grpId="0" animBg="1"/>
      <p:bldP spid="21" grpId="0"/>
      <p:bldP spid="2064" grpId="0"/>
      <p:bldP spid="23" grpId="0"/>
      <p:bldP spid="2074" grpId="0" animBg="1"/>
      <p:bldP spid="207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>
            <a:off x="6992125" y="1124366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rot="16200000" flipV="1">
            <a:off x="6444185" y="64487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7143768" y="1714488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7089086" y="214291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6303268" y="424086"/>
            <a:ext cx="571504" cy="400110"/>
            <a:chOff x="2000232" y="2528824"/>
            <a:chExt cx="571504" cy="40011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flipV="1">
            <a:off x="6446144" y="111460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6463241" y="16450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7374838" y="581364"/>
            <a:ext cx="1840632" cy="523220"/>
            <a:chOff x="5929322" y="2428868"/>
            <a:chExt cx="1840632" cy="52322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6072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986452" y="357166"/>
            <a:ext cx="1071254" cy="1282915"/>
            <a:chOff x="9225" y="6153"/>
            <a:chExt cx="720" cy="949"/>
          </a:xfrm>
        </p:grpSpPr>
        <p:grpSp>
          <p:nvGrpSpPr>
            <p:cNvPr id="19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85720" y="571480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85918" y="571480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2143108" y="357166"/>
            <a:ext cx="1071254" cy="1282915"/>
            <a:chOff x="9225" y="6153"/>
            <a:chExt cx="720" cy="949"/>
          </a:xfrm>
        </p:grpSpPr>
        <p:grpSp>
          <p:nvGrpSpPr>
            <p:cNvPr id="28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53502977"/>
              </p:ext>
            </p:extLst>
          </p:nvPr>
        </p:nvGraphicFramePr>
        <p:xfrm>
          <a:off x="71406" y="1357298"/>
          <a:ext cx="6286512" cy="1524000"/>
        </p:xfrm>
        <a:graphic>
          <a:graphicData uri="http://schemas.openxmlformats.org/drawingml/2006/table">
            <a:tbl>
              <a:tblPr/>
              <a:tblGrid>
                <a:gridCol w="608372"/>
                <a:gridCol w="1248984"/>
                <a:gridCol w="1643074"/>
                <a:gridCol w="1428760"/>
                <a:gridCol w="1357322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трения,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/>
                        </a:rPr>
                        <a:t>Сила тяжести</a:t>
                      </a:r>
                      <a:endParaRPr lang="ru-RU" sz="16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ср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1,6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2,6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3,6Н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 . . . . 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2857496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</a:t>
            </a:r>
            <a:r>
              <a:rPr lang="ru-RU" sz="2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трения скольжения 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составляет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,</a:t>
            </a:r>
            <a:r>
              <a:rPr lang="ru-RU" sz="2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значит, что сила трения меньше силы нормального  давления в      ….раз.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786182" y="571480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369141" y="2257168"/>
            <a:ext cx="655949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810120" y="1988365"/>
            <a:ext cx="898003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0,19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0,24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0,25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 rot="-60000">
            <a:off x="4977254" y="1940865"/>
            <a:ext cx="1857388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0,19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0,24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0,25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Line 11"/>
          <p:cNvSpPr>
            <a:spLocks noChangeShapeType="1"/>
          </p:cNvSpPr>
          <p:nvPr/>
        </p:nvSpPr>
        <p:spPr bwMode="auto">
          <a:xfrm rot="-120000">
            <a:off x="5131629" y="2281832"/>
            <a:ext cx="1571636" cy="4571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560257" y="2298055"/>
            <a:ext cx="312906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251075" y="2862076"/>
            <a:ext cx="678567" cy="400110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0,23          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786446" y="2500306"/>
            <a:ext cx="785818" cy="400110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0,23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" name="Picture 4" descr="E:\лицей\класс\для анимашек\трение 2\IMG_0018.JPG"/>
          <p:cNvPicPr>
            <a:picLocks noChangeAspect="1" noChangeArrowheads="1"/>
          </p:cNvPicPr>
          <p:nvPr/>
        </p:nvPicPr>
        <p:blipFill>
          <a:blip r:embed="rId10" cstate="print"/>
          <a:srcRect t="8989" b="14600"/>
          <a:stretch>
            <a:fillRect/>
          </a:stretch>
        </p:blipFill>
        <p:spPr bwMode="auto">
          <a:xfrm>
            <a:off x="0" y="3500438"/>
            <a:ext cx="7429520" cy="1214446"/>
          </a:xfrm>
          <a:prstGeom prst="rect">
            <a:avLst/>
          </a:prstGeom>
          <a:noFill/>
        </p:spPr>
      </p:pic>
      <p:sp>
        <p:nvSpPr>
          <p:cNvPr id="75" name="TextBox 74"/>
          <p:cNvSpPr txBox="1"/>
          <p:nvPr/>
        </p:nvSpPr>
        <p:spPr>
          <a:xfrm>
            <a:off x="4857752" y="4143380"/>
            <a:ext cx="1071570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6" name="Прямая со стрелкой 75"/>
          <p:cNvCxnSpPr/>
          <p:nvPr/>
        </p:nvCxnSpPr>
        <p:spPr>
          <a:xfrm>
            <a:off x="1492298" y="4179255"/>
            <a:ext cx="1008000" cy="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Группа 8"/>
          <p:cNvGrpSpPr/>
          <p:nvPr/>
        </p:nvGrpSpPr>
        <p:grpSpPr>
          <a:xfrm>
            <a:off x="357158" y="3571876"/>
            <a:ext cx="1357322" cy="523220"/>
            <a:chOff x="2000232" y="2528824"/>
            <a:chExt cx="571504" cy="523220"/>
          </a:xfrm>
          <a:solidFill>
            <a:schemeClr val="bg2"/>
          </a:solidFill>
        </p:grpSpPr>
        <p:cxnSp>
          <p:nvCxnSpPr>
            <p:cNvPr id="78" name="Прямая со стрелкой 77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трения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0" name="Прямая соединительная линия 79"/>
          <p:cNvCxnSpPr/>
          <p:nvPr/>
        </p:nvCxnSpPr>
        <p:spPr>
          <a:xfrm rot="-180000" flipV="1">
            <a:off x="474630" y="4171954"/>
            <a:ext cx="1008000" cy="28380"/>
          </a:xfrm>
          <a:prstGeom prst="line">
            <a:avLst/>
          </a:prstGeom>
          <a:ln w="76200">
            <a:solidFill>
              <a:srgbClr val="92D05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Группа 12"/>
          <p:cNvGrpSpPr/>
          <p:nvPr/>
        </p:nvGrpSpPr>
        <p:grpSpPr>
          <a:xfrm>
            <a:off x="2285984" y="3586278"/>
            <a:ext cx="1840632" cy="523220"/>
            <a:chOff x="5929322" y="2428868"/>
            <a:chExt cx="1840632" cy="523220"/>
          </a:xfrm>
          <a:solidFill>
            <a:schemeClr val="bg2"/>
          </a:solidFill>
        </p:grpSpPr>
        <p:sp>
          <p:nvSpPr>
            <p:cNvPr id="82" name="Прямоугольник 81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83" name="Прямая со стрелкой 82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4" name="Прямая со стрелкой 83"/>
          <p:cNvCxnSpPr/>
          <p:nvPr/>
        </p:nvCxnSpPr>
        <p:spPr>
          <a:xfrm>
            <a:off x="357158" y="3656014"/>
            <a:ext cx="428628" cy="1588"/>
          </a:xfrm>
          <a:prstGeom prst="straightConnector1">
            <a:avLst/>
          </a:prstGeom>
          <a:solidFill>
            <a:schemeClr val="bg2"/>
          </a:solidFill>
          <a:ln w="254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6649860" y="3714544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6" name="Group 10"/>
          <p:cNvGrpSpPr>
            <a:grpSpLocks/>
          </p:cNvGrpSpPr>
          <p:nvPr/>
        </p:nvGrpSpPr>
        <p:grpSpPr bwMode="auto">
          <a:xfrm>
            <a:off x="7364242" y="3429000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87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89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0,3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0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1,6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8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1" name="Прямоугольник 90"/>
          <p:cNvSpPr/>
          <p:nvPr/>
        </p:nvSpPr>
        <p:spPr>
          <a:xfrm>
            <a:off x="8007182" y="3663173"/>
            <a:ext cx="1136850" cy="584775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=0,17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215074" y="3214686"/>
            <a:ext cx="642941" cy="400110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5,3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928662" y="1928802"/>
            <a:ext cx="612251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0,6</a:t>
            </a: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0,9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3" name="Group 9"/>
          <p:cNvGrpSpPr>
            <a:grpSpLocks/>
          </p:cNvGrpSpPr>
          <p:nvPr/>
        </p:nvGrpSpPr>
        <p:grpSpPr bwMode="auto">
          <a:xfrm>
            <a:off x="8072778" y="1931771"/>
            <a:ext cx="1071254" cy="1282915"/>
            <a:chOff x="9225" y="6153"/>
            <a:chExt cx="720" cy="949"/>
          </a:xfrm>
        </p:grpSpPr>
        <p:grpSp>
          <p:nvGrpSpPr>
            <p:cNvPr id="94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96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7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98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9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95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0" name="Picture 3" descr="E:\лицей\класс\для анимашек\трение 2\IMG_0017.JPG"/>
          <p:cNvPicPr>
            <a:picLocks noChangeAspect="1" noChangeArrowheads="1"/>
          </p:cNvPicPr>
          <p:nvPr/>
        </p:nvPicPr>
        <p:blipFill>
          <a:blip r:embed="rId11" cstate="print"/>
          <a:srcRect t="15340" b="13075"/>
          <a:stretch>
            <a:fillRect/>
          </a:stretch>
        </p:blipFill>
        <p:spPr bwMode="auto">
          <a:xfrm>
            <a:off x="1" y="4711495"/>
            <a:ext cx="7429520" cy="1000132"/>
          </a:xfrm>
          <a:prstGeom prst="rect">
            <a:avLst/>
          </a:prstGeom>
          <a:noFill/>
        </p:spPr>
      </p:pic>
      <p:sp>
        <p:nvSpPr>
          <p:cNvPr id="101" name="TextBox 100"/>
          <p:cNvSpPr txBox="1"/>
          <p:nvPr/>
        </p:nvSpPr>
        <p:spPr>
          <a:xfrm>
            <a:off x="4643438" y="5282999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6383350" y="4762866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" name="Group 10"/>
          <p:cNvGrpSpPr>
            <a:grpSpLocks/>
          </p:cNvGrpSpPr>
          <p:nvPr/>
        </p:nvGrpSpPr>
        <p:grpSpPr bwMode="auto">
          <a:xfrm>
            <a:off x="7097732" y="4477322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104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106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0,5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5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Прямоугольник 107"/>
          <p:cNvSpPr/>
          <p:nvPr/>
        </p:nvSpPr>
        <p:spPr>
          <a:xfrm>
            <a:off x="7858148" y="4711495"/>
            <a:ext cx="1136850" cy="584775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=0,18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9" name="Picture 2" descr="E:\лицей\класс\для анимашек\трение 2\IMG_0016.JPG"/>
          <p:cNvPicPr>
            <a:picLocks noChangeAspect="1" noChangeArrowheads="1"/>
          </p:cNvPicPr>
          <p:nvPr/>
        </p:nvPicPr>
        <p:blipFill>
          <a:blip r:embed="rId12" cstate="print"/>
          <a:srcRect t="12041" b="23741"/>
          <a:stretch>
            <a:fillRect/>
          </a:stretch>
        </p:blipFill>
        <p:spPr bwMode="auto">
          <a:xfrm>
            <a:off x="0" y="5711627"/>
            <a:ext cx="7358082" cy="1143008"/>
          </a:xfrm>
          <a:prstGeom prst="rect">
            <a:avLst/>
          </a:prstGeom>
          <a:noFill/>
        </p:spPr>
      </p:pic>
      <p:sp>
        <p:nvSpPr>
          <p:cNvPr id="110" name="TextBox 109"/>
          <p:cNvSpPr txBox="1"/>
          <p:nvPr/>
        </p:nvSpPr>
        <p:spPr>
          <a:xfrm>
            <a:off x="4572000" y="6259945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0,7Н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6311912" y="5905874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2" name="Group 10"/>
          <p:cNvGrpSpPr>
            <a:grpSpLocks/>
          </p:cNvGrpSpPr>
          <p:nvPr/>
        </p:nvGrpSpPr>
        <p:grpSpPr bwMode="auto">
          <a:xfrm>
            <a:off x="7026294" y="5620330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113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115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0,7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4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7" name="Прямоугольник 116"/>
          <p:cNvSpPr/>
          <p:nvPr/>
        </p:nvSpPr>
        <p:spPr>
          <a:xfrm>
            <a:off x="7786710" y="5854503"/>
            <a:ext cx="1136850" cy="584775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=0,18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8" name="Прямая со стрелкой 117"/>
          <p:cNvCxnSpPr/>
          <p:nvPr/>
        </p:nvCxnSpPr>
        <p:spPr>
          <a:xfrm>
            <a:off x="1438090" y="5179513"/>
            <a:ext cx="1224000" cy="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 rot="-180000" flipV="1">
            <a:off x="214186" y="5166560"/>
            <a:ext cx="1224000" cy="28380"/>
          </a:xfrm>
          <a:prstGeom prst="line">
            <a:avLst/>
          </a:prstGeom>
          <a:ln w="76200">
            <a:solidFill>
              <a:srgbClr val="92D05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 стрелкой 119"/>
          <p:cNvCxnSpPr/>
          <p:nvPr/>
        </p:nvCxnSpPr>
        <p:spPr>
          <a:xfrm>
            <a:off x="1439018" y="6096206"/>
            <a:ext cx="1368000" cy="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rot="-180000" flipV="1">
            <a:off x="71212" y="6079485"/>
            <a:ext cx="1368000" cy="28380"/>
          </a:xfrm>
          <a:prstGeom prst="line">
            <a:avLst/>
          </a:prstGeom>
          <a:ln w="76200">
            <a:solidFill>
              <a:srgbClr val="92D05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000"/>
                            </p:stCondLst>
                            <p:childTnLst>
                              <p:par>
                                <p:cTn id="2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8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2" dur="1000" fill="hold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3" dur="1000" fill="hold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3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26" grpId="0"/>
      <p:bldP spid="27" grpId="0"/>
      <p:bldP spid="38" grpId="0" uiExpand="1"/>
      <p:bldP spid="49" grpId="0"/>
      <p:bldP spid="42" grpId="0" uiExpand="1" animBg="1"/>
      <p:bldP spid="51" grpId="0" uiExpand="1" build="p" animBg="1"/>
      <p:bldP spid="52" grpId="0" build="p" animBg="1"/>
      <p:bldP spid="53" grpId="0" uiExpand="1" animBg="1"/>
      <p:bldP spid="54" grpId="0" uiExpand="1" animBg="1"/>
      <p:bldP spid="55" grpId="0" uiExpand="1" animBg="1"/>
      <p:bldP spid="57" grpId="0" uiExpand="1" animBg="1"/>
      <p:bldP spid="75" grpId="0" animBg="1"/>
      <p:bldP spid="85" grpId="0" uiExpand="1" animBg="1"/>
      <p:bldP spid="56" grpId="0" uiExpand="1" animBg="1"/>
      <p:bldP spid="92" grpId="0" uiExpand="1" build="p" animBg="1"/>
      <p:bldP spid="101" grpId="0" uiExpand="1" animBg="1"/>
      <p:bldP spid="102" grpId="0" animBg="1"/>
      <p:bldP spid="108" grpId="0" animBg="1"/>
      <p:bldP spid="110" grpId="0" animBg="1"/>
      <p:bldP spid="111" grpId="0" animBg="1"/>
      <p:bldP spid="1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Скругленный прямоугольник 45"/>
          <p:cNvSpPr/>
          <p:nvPr/>
        </p:nvSpPr>
        <p:spPr>
          <a:xfrm>
            <a:off x="142844" y="714356"/>
            <a:ext cx="3571900" cy="1214446"/>
          </a:xfrm>
          <a:prstGeom prst="roundRect">
            <a:avLst/>
          </a:prstGeom>
          <a:solidFill>
            <a:srgbClr val="FFC00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Группа 37"/>
          <p:cNvGrpSpPr/>
          <p:nvPr/>
        </p:nvGrpSpPr>
        <p:grpSpPr>
          <a:xfrm rot="1138302">
            <a:off x="376590" y="3425252"/>
            <a:ext cx="1357322" cy="785818"/>
            <a:chOff x="2000232" y="2528824"/>
            <a:chExt cx="571504" cy="523220"/>
          </a:xfrm>
        </p:grpSpPr>
        <p:cxnSp>
          <p:nvCxnSpPr>
            <p:cNvPr id="39" name="Прямая со стрелкой 3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тр.покоя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868" y="500042"/>
            <a:ext cx="39290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ВНЕШН.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ТР.ПОКОЯ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kumimoji="0" lang="en-US" sz="3200" b="1" i="0" u="sng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39290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пытаемся…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endParaRPr kumimoji="0" lang="en-US" sz="3600" b="1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286612" y="500042"/>
            <a:ext cx="18573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14282" y="719720"/>
            <a:ext cx="3542188" cy="923330"/>
            <a:chOff x="2857488" y="1142984"/>
            <a:chExt cx="3542188" cy="92333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857488" y="1142984"/>
              <a:ext cx="3542188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6" name="Line 2"/>
            <p:cNvSpPr>
              <a:spLocks noChangeShapeType="1"/>
            </p:cNvSpPr>
            <p:nvPr/>
          </p:nvSpPr>
          <p:spPr bwMode="auto">
            <a:xfrm>
              <a:off x="4384982" y="1769080"/>
              <a:ext cx="360000" cy="1800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572132" y="1357298"/>
            <a:ext cx="3214710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Разгон…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МОТОРА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903667" y="2662964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V="1">
            <a:off x="4355727" y="2183476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5000628" y="3467401"/>
            <a:ext cx="714380" cy="461665"/>
            <a:chOff x="2714612" y="4429132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5000628" y="1610013"/>
            <a:ext cx="714380" cy="533103"/>
            <a:chOff x="3357554" y="2143116"/>
            <a:chExt cx="714380" cy="461665"/>
          </a:xfrm>
        </p:grpSpPr>
        <p:sp>
          <p:nvSpPr>
            <p:cNvPr id="15" name="TextBox 14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6"/>
          <p:cNvGrpSpPr/>
          <p:nvPr/>
        </p:nvGrpSpPr>
        <p:grpSpPr>
          <a:xfrm>
            <a:off x="4214810" y="1962684"/>
            <a:ext cx="571504" cy="400110"/>
            <a:chOff x="2000232" y="2528824"/>
            <a:chExt cx="571504" cy="400110"/>
          </a:xfrm>
        </p:grpSpPr>
        <p:cxnSp>
          <p:nvCxnSpPr>
            <p:cNvPr id="18" name="Прямая со стрелкой 17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0" name="Прямая соединительная линия 19"/>
          <p:cNvCxnSpPr/>
          <p:nvPr/>
        </p:nvCxnSpPr>
        <p:spPr>
          <a:xfrm flipV="1">
            <a:off x="4357686" y="2653203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V="1">
            <a:off x="4391539" y="2945545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5786446" y="2071678"/>
            <a:ext cx="1357322" cy="785818"/>
            <a:chOff x="2000232" y="2528824"/>
            <a:chExt cx="571504" cy="523220"/>
          </a:xfrm>
        </p:grpSpPr>
        <p:cxnSp>
          <p:nvCxnSpPr>
            <p:cNvPr id="23" name="Прямая со стрелкой 22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тр.покоя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5929322" y="2714620"/>
            <a:ext cx="1447704" cy="523220"/>
            <a:chOff x="5929322" y="2428868"/>
            <a:chExt cx="1447704" cy="523220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929322" y="2428868"/>
              <a:ext cx="144770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МОТОРА</a:t>
              </a:r>
              <a:endParaRPr lang="ru-RU" sz="2800" dirty="0"/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85720" y="2500306"/>
            <a:ext cx="2357422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Поворот…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4000528" y="3987233"/>
            <a:ext cx="30718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 кузове…)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933792" y="3083088"/>
            <a:ext cx="1995134" cy="1474868"/>
            <a:chOff x="871511" y="4357694"/>
            <a:chExt cx="617111" cy="407987"/>
          </a:xfrm>
        </p:grpSpPr>
        <p:sp>
          <p:nvSpPr>
            <p:cNvPr id="1029" name="Arc 5"/>
            <p:cNvSpPr>
              <a:spLocks/>
            </p:cNvSpPr>
            <p:nvPr/>
          </p:nvSpPr>
          <p:spPr bwMode="auto">
            <a:xfrm>
              <a:off x="871511" y="4357694"/>
              <a:ext cx="539750" cy="407987"/>
            </a:xfrm>
            <a:custGeom>
              <a:avLst/>
              <a:gdLst>
                <a:gd name="G0" fmla="+- 12711 0 0"/>
                <a:gd name="G1" fmla="+- 21600 0 0"/>
                <a:gd name="G2" fmla="+- 21600 0 0"/>
                <a:gd name="T0" fmla="*/ 12711 w 34311"/>
                <a:gd name="T1" fmla="*/ 0 h 43200"/>
                <a:gd name="T2" fmla="*/ 0 w 34311"/>
                <a:gd name="T3" fmla="*/ 39064 h 43200"/>
                <a:gd name="T4" fmla="*/ 12711 w 34311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311" h="43200" fill="none" extrusionOk="0">
                  <a:moveTo>
                    <a:pt x="12710" y="0"/>
                  </a:moveTo>
                  <a:cubicBezTo>
                    <a:pt x="24640" y="0"/>
                    <a:pt x="34311" y="9670"/>
                    <a:pt x="34311" y="21600"/>
                  </a:cubicBezTo>
                  <a:cubicBezTo>
                    <a:pt x="34311" y="33529"/>
                    <a:pt x="24640" y="43200"/>
                    <a:pt x="12711" y="43200"/>
                  </a:cubicBezTo>
                  <a:cubicBezTo>
                    <a:pt x="8143" y="43200"/>
                    <a:pt x="3693" y="41751"/>
                    <a:pt x="0" y="39063"/>
                  </a:cubicBezTo>
                </a:path>
                <a:path w="34311" h="43200" stroke="0" extrusionOk="0">
                  <a:moveTo>
                    <a:pt x="12710" y="0"/>
                  </a:moveTo>
                  <a:cubicBezTo>
                    <a:pt x="24640" y="0"/>
                    <a:pt x="34311" y="9670"/>
                    <a:pt x="34311" y="21600"/>
                  </a:cubicBezTo>
                  <a:cubicBezTo>
                    <a:pt x="34311" y="33529"/>
                    <a:pt x="24640" y="43200"/>
                    <a:pt x="12711" y="43200"/>
                  </a:cubicBezTo>
                  <a:cubicBezTo>
                    <a:pt x="8143" y="43200"/>
                    <a:pt x="3693" y="41751"/>
                    <a:pt x="0" y="39063"/>
                  </a:cubicBezTo>
                  <a:lnTo>
                    <a:pt x="12711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prstDash val="sys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Oval 6"/>
            <p:cNvSpPr>
              <a:spLocks noChangeArrowheads="1"/>
            </p:cNvSpPr>
            <p:nvPr/>
          </p:nvSpPr>
          <p:spPr bwMode="auto">
            <a:xfrm>
              <a:off x="1338236" y="4560894"/>
              <a:ext cx="88900" cy="10795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 flipH="1" flipV="1">
              <a:off x="1098372" y="4554846"/>
              <a:ext cx="244972" cy="5975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V="1">
              <a:off x="1277055" y="4515786"/>
              <a:ext cx="211567" cy="23900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 rot="840000" flipH="1" flipV="1">
              <a:off x="1142161" y="4512891"/>
              <a:ext cx="155891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2595298" y="4011779"/>
            <a:ext cx="0" cy="1476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1" name="Группа 40"/>
          <p:cNvGrpSpPr/>
          <p:nvPr/>
        </p:nvGrpSpPr>
        <p:grpSpPr>
          <a:xfrm rot="20671507">
            <a:off x="1866911" y="2995251"/>
            <a:ext cx="576546" cy="584775"/>
            <a:chOff x="4801892" y="1742299"/>
            <a:chExt cx="576546" cy="584775"/>
          </a:xfrm>
        </p:grpSpPr>
        <p:sp>
          <p:nvSpPr>
            <p:cNvPr id="42" name="TextBox 41"/>
            <p:cNvSpPr txBox="1"/>
            <p:nvPr/>
          </p:nvSpPr>
          <p:spPr>
            <a:xfrm rot="2012913" flipH="1">
              <a:off x="4801892" y="1742299"/>
              <a:ext cx="5560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3200" dirty="0">
                <a:solidFill>
                  <a:srgbClr val="006600"/>
                </a:solidFill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4988506" y="1753997"/>
              <a:ext cx="389932" cy="265146"/>
            </a:xfrm>
            <a:prstGeom prst="straightConnector1">
              <a:avLst/>
            </a:prstGeom>
            <a:ln w="34925">
              <a:solidFill>
                <a:srgbClr val="006600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4500562" y="4572008"/>
            <a:ext cx="17859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Ткани…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11"/>
          <p:cNvSpPr>
            <a:spLocks noChangeArrowheads="1"/>
          </p:cNvSpPr>
          <p:nvPr/>
        </p:nvSpPr>
        <p:spPr bwMode="auto">
          <a:xfrm>
            <a:off x="4000496" y="5058803"/>
            <a:ext cx="33575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суд над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4500562" y="142852"/>
            <a:ext cx="1500198" cy="357190"/>
            <a:chOff x="4500562" y="142852"/>
            <a:chExt cx="765175" cy="209550"/>
          </a:xfrm>
        </p:grpSpPr>
        <p:grpSp>
          <p:nvGrpSpPr>
            <p:cNvPr id="1036" name="Group 12"/>
            <p:cNvGrpSpPr>
              <a:grpSpLocks/>
            </p:cNvGrpSpPr>
            <p:nvPr/>
          </p:nvGrpSpPr>
          <p:grpSpPr bwMode="auto">
            <a:xfrm>
              <a:off x="4500562" y="142852"/>
              <a:ext cx="731838" cy="182562"/>
              <a:chOff x="9072" y="2016"/>
              <a:chExt cx="1152" cy="288"/>
            </a:xfrm>
          </p:grpSpPr>
          <p:sp>
            <p:nvSpPr>
              <p:cNvPr id="1037" name="Rectangle 13"/>
              <p:cNvSpPr>
                <a:spLocks noChangeArrowheads="1"/>
              </p:cNvSpPr>
              <p:nvPr/>
            </p:nvSpPr>
            <p:spPr bwMode="auto">
              <a:xfrm>
                <a:off x="9360" y="2016"/>
                <a:ext cx="432" cy="288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 flipH="1">
                <a:off x="9072" y="2160"/>
                <a:ext cx="57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>
                <a:off x="9648" y="2160"/>
                <a:ext cx="576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>
              <a:off x="4554537" y="352402"/>
              <a:ext cx="7112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Скругленный прямоугольник 52"/>
          <p:cNvSpPr/>
          <p:nvPr/>
        </p:nvSpPr>
        <p:spPr>
          <a:xfrm>
            <a:off x="71406" y="2500306"/>
            <a:ext cx="3500462" cy="307183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4214810" y="1285860"/>
            <a:ext cx="4572032" cy="2643206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7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9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1025" grpId="0"/>
      <p:bldP spid="3" grpId="0"/>
      <p:bldP spid="4" grpId="0"/>
      <p:bldP spid="1027" grpId="0" animBg="1"/>
      <p:bldP spid="1028" grpId="0" animBg="1"/>
      <p:bldP spid="29" grpId="0"/>
      <p:bldP spid="1034" grpId="0" animBg="1"/>
      <p:bldP spid="1035" grpId="0"/>
      <p:bldP spid="45" grpId="0"/>
      <p:bldP spid="53" grpId="0" animBg="1"/>
      <p:bldP spid="5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лицей\класс\для анимашек\трение 2\IMG_0019.JPG"/>
          <p:cNvPicPr>
            <a:picLocks noChangeAspect="1" noChangeArrowheads="1"/>
          </p:cNvPicPr>
          <p:nvPr/>
        </p:nvPicPr>
        <p:blipFill>
          <a:blip r:embed="rId10" cstate="print"/>
          <a:srcRect t="18152" b="12868"/>
          <a:stretch>
            <a:fillRect/>
          </a:stretch>
        </p:blipFill>
        <p:spPr bwMode="auto">
          <a:xfrm>
            <a:off x="71470" y="-24"/>
            <a:ext cx="9144000" cy="1357322"/>
          </a:xfrm>
          <a:prstGeom prst="rect">
            <a:avLst/>
          </a:prstGeom>
          <a:noFill/>
        </p:spPr>
      </p:pic>
      <p:pic>
        <p:nvPicPr>
          <p:cNvPr id="4099" name="Picture 3" descr="E:\лицей\класс\для анимашек\трение 2\IMG_0020.JPG"/>
          <p:cNvPicPr>
            <a:picLocks noChangeAspect="1" noChangeArrowheads="1"/>
          </p:cNvPicPr>
          <p:nvPr/>
        </p:nvPicPr>
        <p:blipFill>
          <a:blip r:embed="rId11" cstate="print"/>
          <a:srcRect t="11752" b="17738"/>
          <a:stretch>
            <a:fillRect/>
          </a:stretch>
        </p:blipFill>
        <p:spPr bwMode="auto">
          <a:xfrm>
            <a:off x="0" y="1357298"/>
            <a:ext cx="9144000" cy="1285884"/>
          </a:xfrm>
          <a:prstGeom prst="rect">
            <a:avLst/>
          </a:prstGeom>
          <a:noFill/>
        </p:spPr>
      </p:pic>
      <p:pic>
        <p:nvPicPr>
          <p:cNvPr id="4100" name="Picture 4" descr="E:\лицей\класс\для анимашек\трение 2\IMG_0021.JPG"/>
          <p:cNvPicPr>
            <a:picLocks noChangeAspect="1" noChangeArrowheads="1"/>
          </p:cNvPicPr>
          <p:nvPr/>
        </p:nvPicPr>
        <p:blipFill>
          <a:blip r:embed="rId12" cstate="print"/>
          <a:srcRect t="15964"/>
          <a:stretch>
            <a:fillRect/>
          </a:stretch>
        </p:blipFill>
        <p:spPr bwMode="auto">
          <a:xfrm>
            <a:off x="0" y="2643182"/>
            <a:ext cx="9144000" cy="150427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357686" y="214290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0,4Н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43372" y="1571612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00562" y="3000372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1974740" y="667106"/>
            <a:ext cx="1116000" cy="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7"/>
          <p:cNvGrpSpPr/>
          <p:nvPr/>
        </p:nvGrpSpPr>
        <p:grpSpPr>
          <a:xfrm>
            <a:off x="428627" y="71602"/>
            <a:ext cx="1357322" cy="523220"/>
            <a:chOff x="2000232" y="2528824"/>
            <a:chExt cx="571504" cy="523220"/>
          </a:xfrm>
          <a:solidFill>
            <a:schemeClr val="bg2"/>
          </a:solidFill>
        </p:grpSpPr>
        <p:cxnSp>
          <p:nvCxnSpPr>
            <p:cNvPr id="19" name="Прямая со стрелкой 1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трения 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1" name="Прямая соединительная линия 20"/>
          <p:cNvCxnSpPr/>
          <p:nvPr/>
        </p:nvCxnSpPr>
        <p:spPr>
          <a:xfrm rot="-180000" flipV="1">
            <a:off x="838247" y="656979"/>
            <a:ext cx="1116000" cy="28380"/>
          </a:xfrm>
          <a:prstGeom prst="line">
            <a:avLst/>
          </a:prstGeom>
          <a:ln w="76200">
            <a:solidFill>
              <a:srgbClr val="FFFF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1"/>
          <p:cNvGrpSpPr/>
          <p:nvPr/>
        </p:nvGrpSpPr>
        <p:grpSpPr>
          <a:xfrm>
            <a:off x="2357453" y="86004"/>
            <a:ext cx="1840632" cy="523220"/>
            <a:chOff x="5929322" y="2428868"/>
            <a:chExt cx="1840632" cy="523220"/>
          </a:xfrm>
          <a:solidFill>
            <a:schemeClr val="bg2"/>
          </a:solidFill>
        </p:grpSpPr>
        <p:sp>
          <p:nvSpPr>
            <p:cNvPr id="23" name="Прямоугольник 22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Прямая со стрелкой 24"/>
          <p:cNvCxnSpPr/>
          <p:nvPr/>
        </p:nvCxnSpPr>
        <p:spPr>
          <a:xfrm>
            <a:off x="452346" y="154727"/>
            <a:ext cx="428628" cy="1588"/>
          </a:xfrm>
          <a:prstGeom prst="straightConnector1">
            <a:avLst/>
          </a:prstGeom>
          <a:solidFill>
            <a:schemeClr val="bg2"/>
          </a:solidFill>
          <a:ln w="254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6579884" y="321145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7294266" y="35601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8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36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0,4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8054682" y="269774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=0,22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603822" y="1646232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7318204" y="1360688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10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43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0,6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2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8078620" y="1594861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=0,21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532384" y="2928726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7246766" y="2643182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12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50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0,8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9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8007182" y="2877355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=0,21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1"/>
          <p:cNvSpPr>
            <a:spLocks noChangeArrowheads="1"/>
          </p:cNvSpPr>
          <p:nvPr/>
        </p:nvSpPr>
        <p:spPr bwMode="auto">
          <a:xfrm>
            <a:off x="571504" y="4042294"/>
            <a:ext cx="8858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Аналогично для трения покоя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1" name="Таблица 6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88540955"/>
              </p:ext>
            </p:extLst>
          </p:nvPr>
        </p:nvGraphicFramePr>
        <p:xfrm>
          <a:off x="71438" y="4542360"/>
          <a:ext cx="6286512" cy="1463040"/>
        </p:xfrm>
        <a:graphic>
          <a:graphicData uri="http://schemas.openxmlformats.org/drawingml/2006/table">
            <a:tbl>
              <a:tblPr/>
              <a:tblGrid>
                <a:gridCol w="357158"/>
                <a:gridCol w="1071570"/>
                <a:gridCol w="1428760"/>
                <a:gridCol w="1500198"/>
                <a:gridCol w="1928826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1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покоя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ср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…..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…..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……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1,8Н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2,8Н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3,8Н</a:t>
                      </a:r>
                      <a:endParaRPr lang="ru-RU" sz="20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2" name="Rectangle 1"/>
          <p:cNvSpPr>
            <a:spLocks noChangeArrowheads="1"/>
          </p:cNvSpPr>
          <p:nvPr/>
        </p:nvSpPr>
        <p:spPr bwMode="auto">
          <a:xfrm>
            <a:off x="-32" y="6098465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трения покоя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составляет </a:t>
            </a:r>
            <a:r>
              <a:rPr lang="ru-RU" sz="2400" b="1" i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0,…,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значит, что сила трения меньше силы нормального давления в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….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раз.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500034" y="5072074"/>
            <a:ext cx="898003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0,4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0,6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250115" y="5000636"/>
            <a:ext cx="898003" cy="101566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0,22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0,21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0,21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 rot="-60000">
            <a:off x="4497212" y="5088252"/>
            <a:ext cx="1857388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0,21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0,21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Line 11"/>
          <p:cNvSpPr>
            <a:spLocks noChangeShapeType="1"/>
          </p:cNvSpPr>
          <p:nvPr/>
        </p:nvSpPr>
        <p:spPr bwMode="auto">
          <a:xfrm rot="-120000">
            <a:off x="4651587" y="5429219"/>
            <a:ext cx="1571636" cy="4571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5080215" y="5445442"/>
            <a:ext cx="312906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5592156" y="5683318"/>
            <a:ext cx="765794" cy="400110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0,213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5592156" y="5600658"/>
            <a:ext cx="765794" cy="400110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0,21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6714952" y="6155519"/>
            <a:ext cx="678944" cy="400110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0,21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7834211" y="6469765"/>
            <a:ext cx="357190" cy="400110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8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8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30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4" dur="4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5" dur="4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4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uiExpand="1" animBg="1"/>
      <p:bldP spid="16" grpId="0" animBg="1"/>
      <p:bldP spid="32" grpId="0" animBg="1"/>
      <p:bldP spid="38" grpId="0" animBg="1"/>
      <p:bldP spid="39" grpId="0" animBg="1"/>
      <p:bldP spid="45" grpId="0" animBg="1"/>
      <p:bldP spid="46" grpId="0" animBg="1"/>
      <p:bldP spid="52" grpId="0" animBg="1"/>
      <p:bldP spid="57" grpId="0"/>
      <p:bldP spid="62" grpId="0"/>
      <p:bldP spid="83" grpId="0" uiExpand="1" build="p"/>
      <p:bldP spid="84" grpId="0" uiExpand="1" build="p" animBg="1"/>
      <p:bldP spid="85" grpId="0" build="p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45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 теме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№8    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гр3(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F)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356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358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344+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347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349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Char char="v"/>
              <a:tabLst/>
              <a:defRPr/>
            </a:pP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/>
          <a:srcRect l="52735" t="29297" r="10937" b="18701"/>
          <a:stretch>
            <a:fillRect/>
          </a:stretch>
        </p:blipFill>
        <p:spPr bwMode="auto">
          <a:xfrm>
            <a:off x="3357554" y="1091170"/>
            <a:ext cx="5786446" cy="5766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 cstate="print"/>
          <a:srcRect l="8789" t="17578" r="10937" b="75098"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>
            <a:off x="6046675" y="2805840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V="1">
            <a:off x="5498735" y="2326352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7"/>
          <p:cNvGrpSpPr/>
          <p:nvPr/>
        </p:nvGrpSpPr>
        <p:grpSpPr>
          <a:xfrm>
            <a:off x="6215074" y="3429000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0"/>
          <p:cNvGrpSpPr/>
          <p:nvPr/>
        </p:nvGrpSpPr>
        <p:grpSpPr>
          <a:xfrm>
            <a:off x="6143636" y="1752889"/>
            <a:ext cx="500066" cy="461665"/>
            <a:chOff x="3357554" y="2143116"/>
            <a:chExt cx="500066" cy="399800"/>
          </a:xfrm>
        </p:grpSpPr>
        <p:sp>
          <p:nvSpPr>
            <p:cNvPr id="12" name="TextBox 11"/>
            <p:cNvSpPr txBox="1"/>
            <p:nvPr/>
          </p:nvSpPr>
          <p:spPr>
            <a:xfrm>
              <a:off x="3357554" y="2143116"/>
              <a:ext cx="500066" cy="39980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3"/>
          <p:cNvGrpSpPr/>
          <p:nvPr/>
        </p:nvGrpSpPr>
        <p:grpSpPr>
          <a:xfrm>
            <a:off x="5286380" y="2243072"/>
            <a:ext cx="571504" cy="400110"/>
            <a:chOff x="2000232" y="2494942"/>
            <a:chExt cx="571504" cy="400110"/>
          </a:xfrm>
        </p:grpSpPr>
        <p:sp>
          <p:nvSpPr>
            <p:cNvPr id="16" name="TextBox 15"/>
            <p:cNvSpPr txBox="1"/>
            <p:nvPr/>
          </p:nvSpPr>
          <p:spPr>
            <a:xfrm>
              <a:off x="2000232" y="2494942"/>
              <a:ext cx="571504" cy="40011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единительная линия 16"/>
          <p:cNvCxnSpPr/>
          <p:nvPr/>
        </p:nvCxnSpPr>
        <p:spPr>
          <a:xfrm flipV="1">
            <a:off x="5500694" y="2796079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5522800" y="32977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8"/>
          <p:cNvGrpSpPr/>
          <p:nvPr/>
        </p:nvGrpSpPr>
        <p:grpSpPr>
          <a:xfrm>
            <a:off x="6429388" y="2857496"/>
            <a:ext cx="1284326" cy="523220"/>
            <a:chOff x="5929322" y="2428868"/>
            <a:chExt cx="1284326" cy="523220"/>
          </a:xfrm>
          <a:solidFill>
            <a:srgbClr val="F9E3A5"/>
          </a:solidFill>
        </p:grpSpPr>
        <p:sp>
          <p:nvSpPr>
            <p:cNvPr id="20" name="Прямоугольник 19"/>
            <p:cNvSpPr/>
            <p:nvPr/>
          </p:nvSpPr>
          <p:spPr>
            <a:xfrm>
              <a:off x="5929322" y="2428868"/>
              <a:ext cx="1284326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верёвки</a:t>
              </a:r>
              <a:endParaRPr lang="ru-RU" sz="2800" dirty="0"/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Прямая со стрелкой 21"/>
          <p:cNvCxnSpPr/>
          <p:nvPr/>
        </p:nvCxnSpPr>
        <p:spPr>
          <a:xfrm>
            <a:off x="5903799" y="4948980"/>
            <a:ext cx="360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V="1">
            <a:off x="5355859" y="4464679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23"/>
          <p:cNvGrpSpPr/>
          <p:nvPr/>
        </p:nvGrpSpPr>
        <p:grpSpPr>
          <a:xfrm>
            <a:off x="6000760" y="5753417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25" name="TextBox 2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6"/>
          <p:cNvGrpSpPr/>
          <p:nvPr/>
        </p:nvGrpSpPr>
        <p:grpSpPr>
          <a:xfrm>
            <a:off x="5286380" y="3929066"/>
            <a:ext cx="500066" cy="461665"/>
            <a:chOff x="3357554" y="2143116"/>
            <a:chExt cx="500066" cy="399800"/>
          </a:xfrm>
          <a:solidFill>
            <a:srgbClr val="F9E3A5"/>
          </a:solidFill>
        </p:grpSpPr>
        <p:sp>
          <p:nvSpPr>
            <p:cNvPr id="28" name="TextBox 27"/>
            <p:cNvSpPr txBox="1"/>
            <p:nvPr/>
          </p:nvSpPr>
          <p:spPr>
            <a:xfrm>
              <a:off x="3357554" y="2143116"/>
              <a:ext cx="500066" cy="3998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29"/>
          <p:cNvGrpSpPr/>
          <p:nvPr/>
        </p:nvGrpSpPr>
        <p:grpSpPr>
          <a:xfrm>
            <a:off x="5143504" y="5100592"/>
            <a:ext cx="571504" cy="400110"/>
            <a:chOff x="2000232" y="2494942"/>
            <a:chExt cx="571504" cy="400110"/>
          </a:xfrm>
          <a:solidFill>
            <a:srgbClr val="F9E3A5"/>
          </a:solidFill>
        </p:grpSpPr>
        <p:sp>
          <p:nvSpPr>
            <p:cNvPr id="32" name="TextBox 31"/>
            <p:cNvSpPr txBox="1"/>
            <p:nvPr/>
          </p:nvSpPr>
          <p:spPr>
            <a:xfrm>
              <a:off x="2000232" y="2494942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Прямая соединительная линия 32"/>
          <p:cNvCxnSpPr/>
          <p:nvPr/>
        </p:nvCxnSpPr>
        <p:spPr>
          <a:xfrm flipV="1">
            <a:off x="5491068" y="4939219"/>
            <a:ext cx="36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16200000" flipV="1">
            <a:off x="5377232" y="5481489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Группа 34"/>
          <p:cNvGrpSpPr/>
          <p:nvPr/>
        </p:nvGrpSpPr>
        <p:grpSpPr>
          <a:xfrm>
            <a:off x="6000760" y="4334540"/>
            <a:ext cx="1284326" cy="523220"/>
            <a:chOff x="5929322" y="2428868"/>
            <a:chExt cx="1284326" cy="523220"/>
          </a:xfrm>
          <a:solidFill>
            <a:srgbClr val="F9E3A5"/>
          </a:solidFill>
        </p:grpSpPr>
        <p:sp>
          <p:nvSpPr>
            <p:cNvPr id="36" name="Прямоугольник 35"/>
            <p:cNvSpPr/>
            <p:nvPr/>
          </p:nvSpPr>
          <p:spPr>
            <a:xfrm>
              <a:off x="5929322" y="2428868"/>
              <a:ext cx="1284326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верёвки</a:t>
              </a:r>
              <a:endParaRPr lang="ru-RU" sz="2800" dirty="0"/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214282" y="2714620"/>
            <a:ext cx="2000264" cy="76944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3"/>
          <p:cNvSpPr txBox="1">
            <a:spLocks noChangeArrowheads="1"/>
          </p:cNvSpPr>
          <p:nvPr/>
        </p:nvSpPr>
        <p:spPr bwMode="auto">
          <a:xfrm>
            <a:off x="0" y="6286520"/>
            <a:ext cx="2428860" cy="571480"/>
          </a:xfrm>
          <a:prstGeom prst="rect">
            <a:avLst/>
          </a:prstGeo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45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РЗ к теме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№8     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6" cstate="print"/>
          <a:srcRect l="8789" t="28565" r="76160" b="67773"/>
          <a:stretch>
            <a:fillRect/>
          </a:stretch>
        </p:blipFill>
        <p:spPr bwMode="auto">
          <a:xfrm>
            <a:off x="0" y="714356"/>
            <a:ext cx="171451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1500166" y="714356"/>
            <a:ext cx="70009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Что?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Ящик двигается равномерно.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0" y="1357298"/>
            <a:ext cx="3929058" cy="138499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Сумма си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л,</a:t>
            </a:r>
          </a:p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действующих на ящик </a:t>
            </a:r>
          </a:p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равно нулю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0" y="3500438"/>
            <a:ext cx="3071802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верёвки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0" y="4357694"/>
            <a:ext cx="3929058" cy="138499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Сила трения качения гораздо меньше силы трения скольжения.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2643174" y="6072206"/>
            <a:ext cx="2500330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верёвки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0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60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70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38" grpId="0" animBg="1"/>
      <p:bldP spid="42" grpId="0" build="p" animBg="1"/>
      <p:bldP spid="44" grpId="0"/>
      <p:bldP spid="45" grpId="0" animBg="1"/>
      <p:bldP spid="46" grpId="0" animBg="1"/>
      <p:bldP spid="48" grpId="0" animBg="1"/>
      <p:bldP spid="4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980728"/>
          </a:xfrm>
          <a:prstGeom prst="rect">
            <a:avLst/>
          </a:prstGeom>
          <a:solidFill>
            <a:srgbClr val="F9E3A5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1.Чему равна сила трения, если брусок движется равномерно?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Н с точностью до десятых.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0" y="2276872"/>
            <a:ext cx="9144000" cy="1584176"/>
          </a:xfrm>
          <a:prstGeom prst="rect">
            <a:avLst/>
          </a:prstGeom>
          <a:solidFill>
            <a:srgbClr val="F9E3A5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Дети тянут санки, прилагая в направлении    движения силы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7 и 10 Н.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Сила сопротивления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 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Чему равна равнодействующая этих сил?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целых и сделайте рисунок.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0" y="4797152"/>
            <a:ext cx="9144000" cy="1080120"/>
          </a:xfrm>
          <a:prstGeom prst="rect">
            <a:avLst/>
          </a:prstGeom>
          <a:solidFill>
            <a:srgbClr val="F9E3A5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Чему равна сила 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сопротивления,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брусок движется с постоянной скоростью? Масштаб указан на рисунке.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Н с точностью до целых.</a:t>
            </a:r>
            <a:endParaRPr kumimoji="0" lang="ru-RU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8829675" y="692696"/>
            <a:ext cx="314325" cy="3524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/>
          <a:stretch>
            <a:fillRect/>
          </a:stretch>
        </p:blipFill>
        <p:spPr bwMode="auto">
          <a:xfrm>
            <a:off x="133023" y="1196752"/>
            <a:ext cx="3718897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/>
          <a:stretch>
            <a:fillRect/>
          </a:stretch>
        </p:blipFill>
        <p:spPr bwMode="auto">
          <a:xfrm>
            <a:off x="4262997" y="1196752"/>
            <a:ext cx="488100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/>
          <a:stretch>
            <a:fillRect/>
          </a:stretch>
        </p:blipFill>
        <p:spPr bwMode="auto">
          <a:xfrm>
            <a:off x="5148064" y="5777880"/>
            <a:ext cx="223634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 стрелкой 20"/>
          <p:cNvCxnSpPr/>
          <p:nvPr/>
        </p:nvCxnSpPr>
        <p:spPr>
          <a:xfrm>
            <a:off x="4499992" y="4221088"/>
            <a:ext cx="2808312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236296" y="3748970"/>
            <a:ext cx="63991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17Н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3059832" y="4221088"/>
            <a:ext cx="1440160" cy="0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843808" y="3717032"/>
            <a:ext cx="63991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14Н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4427984" y="4509120"/>
            <a:ext cx="648072" cy="0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076056" y="4293096"/>
            <a:ext cx="51167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3Н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flipH="1">
            <a:off x="4355976" y="6141554"/>
            <a:ext cx="1440160" cy="0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211960" y="6309320"/>
            <a:ext cx="576064" cy="40011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4Н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29" grpId="0" animBg="1"/>
      <p:bldP spid="1030" grpId="0" animBg="1"/>
      <p:bldP spid="22" grpId="0" animBg="1"/>
      <p:bldP spid="25" grpId="0" animBg="1"/>
      <p:bldP spid="28" grpId="0" animBg="1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6"/>
          <a:ext cx="9144000" cy="5974080"/>
        </p:xfrm>
        <a:graphic>
          <a:graphicData uri="http://schemas.openxmlformats.org/drawingml/2006/table">
            <a:tbl>
              <a:tblPr/>
              <a:tblGrid>
                <a:gridCol w="495474"/>
                <a:gridCol w="7891397"/>
                <a:gridCol w="757129"/>
              </a:tblGrid>
              <a:tr h="26114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раздел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(II)    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2000" b="1" cap="all" dirty="0">
                          <a:latin typeface="Times New Roman"/>
                          <a:ea typeface="Times New Roman"/>
                        </a:rPr>
                        <a:t>взаимодействие тел.»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000" b="1" dirty="0" smtClean="0">
                          <a:latin typeface="Times New Roman"/>
                          <a:ea typeface="Times New Roman"/>
                        </a:rPr>
                        <a:t>            </a:t>
                      </a:r>
                      <a:r>
                        <a:rPr lang="en-US" sz="20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- 5 (лр7 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</a:t>
                      </a:r>
                      <a:r>
                        <a:rPr lang="ru-RU" sz="20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-?) № 22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1146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ТЕМА: л/р7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Измерение силы трения и определение коэффициента трения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343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ЦЕЛИ: 1.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 Создать условия для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развития умений определять величину силы.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             2. 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Создать условия для </a:t>
                      </a:r>
                      <a:r>
                        <a:rPr lang="ru-RU" sz="2000" b="1" i="1">
                          <a:latin typeface="Times New Roman"/>
                          <a:ea typeface="Times New Roman"/>
                        </a:rPr>
                        <a:t>развития умений владеть динамометром.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           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             3. Создать условия для усвоения знаний по теме №8.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114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1. Проградуировать динамометр и  измерить силу тяжести.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114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2000" i="1">
                          <a:latin typeface="Times New Roman"/>
                          <a:ea typeface="Times New Roman"/>
                        </a:rPr>
                        <a:t> развития практических навыков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114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 лабораторная работа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114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ДЕМОНСТРАЦИИ:1. .                                   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1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Д.з гр. №3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Консультация по теме №7.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3м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75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8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800" b="1" i="1" dirty="0">
                          <a:latin typeface="Times New Roman"/>
                          <a:ea typeface="Times New Roman"/>
                        </a:rPr>
                        <a:t>  - 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1800" b="1" i="1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 сила   трения скольжения,  от чего она </a:t>
                      </a:r>
                      <a:r>
                        <a:rPr lang="ru-RU" sz="1800" b="1" i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зависит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сила 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трения качения и покоя.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Оформление лабораторной работы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5.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Выполнение л.р. № 7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6.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/>
                          <a:ea typeface="Times New Roman"/>
                        </a:rPr>
                        <a:t>*  визуализация по теме № 8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гр.№3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- 5  (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) /2у8н/          раздел 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:/т.8/  Сила трения.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Повторить атомарное состояние вещества.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силу трения скольжения и  покоя.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Модель строения вещества.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Зависимость силы трения от нормального давления и коэффициента трения.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Зависимость силы трения покоя от приложенной силы.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08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4704"/>
            <a:ext cx="9144000" cy="150019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№8 </a:t>
            </a:r>
          </a:p>
          <a:p>
            <a:pPr marL="0" indent="0" eaLnBrk="1" hangingPunct="1">
              <a:lnSpc>
                <a:spcPts val="4500"/>
              </a:lnSpc>
              <a:buNone/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гр4(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F)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342- 339- 336- 287 286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т8 </a:t>
            </a:r>
            <a:r>
              <a:rPr lang="ru-RU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тр,упр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ts val="4500"/>
              </a:lnSpc>
              <a:buNone/>
            </a:pP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342- 339- 336- 287 286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Лр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endParaRPr lang="ru-RU" sz="4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Упр11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187624" cy="1621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40352" y="0"/>
            <a:ext cx="1403648" cy="1380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0"/>
                            </p:stCondLst>
                            <p:childTnLst>
                              <p:par>
                                <p:cTn id="6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500"/>
                            </p:stCondLst>
                            <p:childTnLst>
                              <p:par>
                                <p:cTn id="8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71538" y="0"/>
            <a:ext cx="6072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Лабораторная работа № 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857364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динамометр,  брусок, набор грузов по 1Н,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28926" y="2643182"/>
            <a:ext cx="300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работы:</a:t>
            </a:r>
            <a:endParaRPr kumimoji="0" lang="ru-RU" sz="36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500042"/>
            <a:ext cx="90011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Измерение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силы трения и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определение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коэффициента трения 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скольжения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и 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покоя</a:t>
            </a:r>
            <a:r>
              <a:rPr lang="ru-RU" sz="2800" b="1" dirty="0" smtClean="0">
                <a:latin typeface="Times New Roman"/>
                <a:ea typeface="Times New Roman"/>
              </a:rPr>
              <a:t> 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дерева по бумаге</a:t>
            </a:r>
            <a:endParaRPr lang="ru-RU" sz="2800" i="1" dirty="0">
              <a:solidFill>
                <a:srgbClr val="000000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695902" y="4500570"/>
            <a:ext cx="5448098" cy="175432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Рабочая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Стр. 16</a:t>
            </a:r>
          </a:p>
          <a:p>
            <a:pPr lvl="0" algn="ctr"/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 делаю, вы записываете </a:t>
            </a:r>
          </a:p>
          <a:p>
            <a:pPr lvl="0" algn="ctr"/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 считаете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10772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1.С использованием условия равномерного движения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лицей\класс\для анимашек\трение 2\IMG_001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000636"/>
            <a:ext cx="7358082" cy="1779895"/>
          </a:xfrm>
          <a:prstGeom prst="rect">
            <a:avLst/>
          </a:prstGeom>
          <a:noFill/>
        </p:spPr>
      </p:pic>
      <p:pic>
        <p:nvPicPr>
          <p:cNvPr id="3075" name="Picture 3" descr="E:\лицей\класс\для анимашек\трение 2\IMG_001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" y="3571876"/>
            <a:ext cx="7429520" cy="1397117"/>
          </a:xfrm>
          <a:prstGeom prst="rect">
            <a:avLst/>
          </a:prstGeom>
          <a:noFill/>
        </p:spPr>
      </p:pic>
      <p:pic>
        <p:nvPicPr>
          <p:cNvPr id="3076" name="Picture 4" descr="E:\лицей\класс\для анимашек\трение 2\IMG_001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1785926"/>
            <a:ext cx="7429520" cy="158936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929190" y="2500306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903271" y="2595744"/>
            <a:ext cx="1116000" cy="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8"/>
          <p:cNvGrpSpPr/>
          <p:nvPr/>
        </p:nvGrpSpPr>
        <p:grpSpPr>
          <a:xfrm>
            <a:off x="357158" y="2000240"/>
            <a:ext cx="1357322" cy="523220"/>
            <a:chOff x="2000232" y="2528824"/>
            <a:chExt cx="571504" cy="523220"/>
          </a:xfrm>
          <a:solidFill>
            <a:schemeClr val="bg2"/>
          </a:solidFill>
        </p:grpSpPr>
        <p:cxnSp>
          <p:nvCxnSpPr>
            <p:cNvPr id="10" name="Прямая со стрелкой 9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трения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" name="Прямая соединительная линия 11"/>
          <p:cNvCxnSpPr/>
          <p:nvPr/>
        </p:nvCxnSpPr>
        <p:spPr>
          <a:xfrm rot="-180000" flipV="1">
            <a:off x="766778" y="2585617"/>
            <a:ext cx="1116000" cy="28380"/>
          </a:xfrm>
          <a:prstGeom prst="line">
            <a:avLst/>
          </a:prstGeom>
          <a:ln w="76200">
            <a:solidFill>
              <a:srgbClr val="FFFF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12"/>
          <p:cNvGrpSpPr/>
          <p:nvPr/>
        </p:nvGrpSpPr>
        <p:grpSpPr>
          <a:xfrm>
            <a:off x="2285984" y="2014642"/>
            <a:ext cx="1840632" cy="523220"/>
            <a:chOff x="5929322" y="2428868"/>
            <a:chExt cx="1840632" cy="523220"/>
          </a:xfrm>
          <a:solidFill>
            <a:schemeClr val="bg2"/>
          </a:solidFill>
        </p:grpSpPr>
        <p:sp>
          <p:nvSpPr>
            <p:cNvPr id="14" name="Прямоугольник 13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>
            <a:off x="357158" y="2084378"/>
            <a:ext cx="428628" cy="1588"/>
          </a:xfrm>
          <a:prstGeom prst="straightConnector1">
            <a:avLst/>
          </a:prstGeom>
          <a:solidFill>
            <a:schemeClr val="bg2"/>
          </a:solidFill>
          <a:ln w="254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2571736" y="548326"/>
            <a:ext cx="6072198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3438" y="4357694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0" y="6000768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0,7Н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00892" y="1285860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7715272" y="1074519"/>
            <a:ext cx="1071254" cy="1211267"/>
            <a:chOff x="8892" y="5943"/>
            <a:chExt cx="720" cy="896"/>
          </a:xfrm>
          <a:solidFill>
            <a:schemeClr val="bg2"/>
          </a:solidFill>
        </p:grpSpPr>
        <p:grpSp>
          <p:nvGrpSpPr>
            <p:cNvPr id="7" name="Group 12"/>
            <p:cNvGrpSpPr>
              <a:grpSpLocks/>
            </p:cNvGrpSpPr>
            <p:nvPr/>
          </p:nvGrpSpPr>
          <p:grpSpPr bwMode="auto">
            <a:xfrm>
              <a:off x="8936" y="5943"/>
              <a:ext cx="676" cy="896"/>
              <a:chOff x="11862" y="4958"/>
              <a:chExt cx="676" cy="896"/>
            </a:xfrm>
            <a:grpFill/>
          </p:grpSpPr>
          <p:sp>
            <p:nvSpPr>
              <p:cNvPr id="26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4958"/>
                <a:ext cx="676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дин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599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Mg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4" name="Line 11"/>
            <p:cNvSpPr>
              <a:spLocks noChangeShapeType="1"/>
            </p:cNvSpPr>
            <p:nvPr/>
          </p:nvSpPr>
          <p:spPr bwMode="auto">
            <a:xfrm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6572264" y="2500306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7286646" y="2214762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13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32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0,3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1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7929586" y="2448935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=0,17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383350" y="3837561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10"/>
          <p:cNvGrpSpPr>
            <a:grpSpLocks/>
          </p:cNvGrpSpPr>
          <p:nvPr/>
        </p:nvGrpSpPr>
        <p:grpSpPr bwMode="auto">
          <a:xfrm>
            <a:off x="7097732" y="3552017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22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39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0,5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8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7858148" y="3786190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=0,18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311912" y="5409197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10"/>
          <p:cNvGrpSpPr>
            <a:grpSpLocks/>
          </p:cNvGrpSpPr>
          <p:nvPr/>
        </p:nvGrpSpPr>
        <p:grpSpPr bwMode="auto">
          <a:xfrm>
            <a:off x="7026294" y="5123653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25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46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0,7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7786710" y="5357826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=0,18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48"/>
          <p:cNvGrpSpPr/>
          <p:nvPr/>
        </p:nvGrpSpPr>
        <p:grpSpPr>
          <a:xfrm>
            <a:off x="0" y="-24"/>
            <a:ext cx="9144000" cy="6886007"/>
            <a:chOff x="0" y="-285776"/>
            <a:chExt cx="9144000" cy="7101220"/>
          </a:xfrm>
        </p:grpSpPr>
        <p:grpSp>
          <p:nvGrpSpPr>
            <p:cNvPr id="30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36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56" name="Прямоугольник 55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7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5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1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428596" y="5863257"/>
              <a:ext cx="3542188" cy="952187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≤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8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7" grpId="0" build="p" animBg="1"/>
      <p:bldP spid="18" grpId="0" animBg="1"/>
      <p:bldP spid="19" grpId="0" animBg="1"/>
      <p:bldP spid="20" grpId="0" animBg="1"/>
      <p:bldP spid="28" grpId="0" animBg="1"/>
      <p:bldP spid="34" grpId="0" animBg="1"/>
      <p:bldP spid="34" grpId="1" animBg="1"/>
      <p:bldP spid="35" grpId="0" animBg="1"/>
      <p:bldP spid="41" grpId="0" animBg="1"/>
      <p:bldP spid="41" grpId="1" animBg="1"/>
      <p:bldP spid="42" grpId="0" animBg="1"/>
      <p:bldP spid="48" grpId="0" animBg="1"/>
      <p:bldP spid="48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>
            <a:off x="6992125" y="1124366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rot="16200000" flipV="1">
            <a:off x="6444185" y="64487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7143768" y="1714488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7089086" y="214291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6303268" y="424086"/>
            <a:ext cx="571504" cy="400110"/>
            <a:chOff x="2000232" y="2528824"/>
            <a:chExt cx="571504" cy="40011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flipV="1">
            <a:off x="6446144" y="111460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6463241" y="16450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7374838" y="581364"/>
            <a:ext cx="1840632" cy="523220"/>
            <a:chOff x="5929322" y="2428868"/>
            <a:chExt cx="1840632" cy="52322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6072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9"/>
          <p:cNvGrpSpPr>
            <a:grpSpLocks/>
          </p:cNvGrpSpPr>
          <p:nvPr/>
        </p:nvGrpSpPr>
        <p:grpSpPr bwMode="auto">
          <a:xfrm>
            <a:off x="986452" y="357166"/>
            <a:ext cx="1071254" cy="1282915"/>
            <a:chOff x="9225" y="6153"/>
            <a:chExt cx="720" cy="949"/>
          </a:xfrm>
        </p:grpSpPr>
        <p:grpSp>
          <p:nvGrpSpPr>
            <p:cNvPr id="20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3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85720" y="571480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85918" y="571480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Group 9"/>
          <p:cNvGrpSpPr>
            <a:grpSpLocks/>
          </p:cNvGrpSpPr>
          <p:nvPr/>
        </p:nvGrpSpPr>
        <p:grpSpPr bwMode="auto">
          <a:xfrm>
            <a:off x="2143108" y="357166"/>
            <a:ext cx="1071254" cy="1282915"/>
            <a:chOff x="9225" y="6153"/>
            <a:chExt cx="720" cy="949"/>
          </a:xfrm>
        </p:grpSpPr>
        <p:grpSp>
          <p:nvGrpSpPr>
            <p:cNvPr id="29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2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53502977"/>
              </p:ext>
            </p:extLst>
          </p:nvPr>
        </p:nvGraphicFramePr>
        <p:xfrm>
          <a:off x="214282" y="1428736"/>
          <a:ext cx="6286512" cy="1524000"/>
        </p:xfrm>
        <a:graphic>
          <a:graphicData uri="http://schemas.openxmlformats.org/drawingml/2006/table">
            <a:tbl>
              <a:tblPr/>
              <a:tblGrid>
                <a:gridCol w="608372"/>
                <a:gridCol w="1248984"/>
                <a:gridCol w="1643074"/>
                <a:gridCol w="1428760"/>
                <a:gridCol w="1357322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трения,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/>
                        </a:rPr>
                        <a:t>Сила тяжести</a:t>
                      </a:r>
                      <a:endParaRPr lang="ru-RU" sz="16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ср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 . . . .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1,8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2,8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3,8Н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 . . . . 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571504" y="3857628"/>
            <a:ext cx="8858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Аналогично для трения покоя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88540955"/>
              </p:ext>
            </p:extLst>
          </p:nvPr>
        </p:nvGraphicFramePr>
        <p:xfrm>
          <a:off x="71438" y="4357694"/>
          <a:ext cx="6286512" cy="1463040"/>
        </p:xfrm>
        <a:graphic>
          <a:graphicData uri="http://schemas.openxmlformats.org/drawingml/2006/table">
            <a:tbl>
              <a:tblPr/>
              <a:tblGrid>
                <a:gridCol w="357158"/>
                <a:gridCol w="1071570"/>
                <a:gridCol w="1428760"/>
                <a:gridCol w="1500198"/>
                <a:gridCol w="1928826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1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покоя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ср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. . . 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3,8Н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2,8Н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1,8Н</a:t>
                      </a:r>
                      <a:endParaRPr lang="ru-RU" sz="20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     . . . . . .</a:t>
                      </a:r>
                      <a:endParaRPr lang="ru-RU" sz="2000" b="1" dirty="0" smtClean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3024686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трения скольжения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составляет 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0,25,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значит, что сила трения меньше силы нормального давления в 4 раза.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786182" y="571480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500826" y="4643446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-32" y="591379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трения покоя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составляет 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0,35,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значит, что сила трения меньше силы нормального давления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раза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26" grpId="0"/>
      <p:bldP spid="27" grpId="0"/>
      <p:bldP spid="36" grpId="0"/>
      <p:bldP spid="38" grpId="0"/>
      <p:bldP spid="49" grpId="0"/>
      <p:bldP spid="50" grpId="0"/>
      <p:bldP spid="4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-54502" y="0"/>
            <a:ext cx="9198502" cy="10772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 использованием условия 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авновесия 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v=0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лицей\класс\для анимашек\трение 2\IMG_001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" y="1071547"/>
            <a:ext cx="9144000" cy="1967722"/>
          </a:xfrm>
          <a:prstGeom prst="rect">
            <a:avLst/>
          </a:prstGeom>
          <a:noFill/>
        </p:spPr>
      </p:pic>
      <p:pic>
        <p:nvPicPr>
          <p:cNvPr id="4099" name="Picture 3" descr="E:\лицей\класс\для анимашек\трение 2\IMG_002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" y="3071810"/>
            <a:ext cx="9144000" cy="1823680"/>
          </a:xfrm>
          <a:prstGeom prst="rect">
            <a:avLst/>
          </a:prstGeom>
          <a:noFill/>
        </p:spPr>
      </p:pic>
      <p:pic>
        <p:nvPicPr>
          <p:cNvPr id="4100" name="Picture 4" descr="E:\лицей\класс\для анимашек\трение 2\IMG_002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929198"/>
            <a:ext cx="9144000" cy="1790026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929190" y="2357430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0,4Н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86380" y="4143380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72132" y="6211669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1903271" y="2095678"/>
            <a:ext cx="1116000" cy="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7"/>
          <p:cNvGrpSpPr/>
          <p:nvPr/>
        </p:nvGrpSpPr>
        <p:grpSpPr>
          <a:xfrm>
            <a:off x="357158" y="1500174"/>
            <a:ext cx="1357322" cy="523220"/>
            <a:chOff x="2000232" y="2528824"/>
            <a:chExt cx="571504" cy="523220"/>
          </a:xfrm>
          <a:solidFill>
            <a:schemeClr val="bg2"/>
          </a:solidFill>
        </p:grpSpPr>
        <p:cxnSp>
          <p:nvCxnSpPr>
            <p:cNvPr id="19" name="Прямая со стрелкой 1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трения 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1" name="Прямая соединительная линия 20"/>
          <p:cNvCxnSpPr/>
          <p:nvPr/>
        </p:nvCxnSpPr>
        <p:spPr>
          <a:xfrm rot="-180000" flipV="1">
            <a:off x="766778" y="2085551"/>
            <a:ext cx="1116000" cy="28380"/>
          </a:xfrm>
          <a:prstGeom prst="line">
            <a:avLst/>
          </a:prstGeom>
          <a:ln w="76200">
            <a:solidFill>
              <a:srgbClr val="FFFF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1"/>
          <p:cNvGrpSpPr/>
          <p:nvPr/>
        </p:nvGrpSpPr>
        <p:grpSpPr>
          <a:xfrm>
            <a:off x="2285984" y="1514576"/>
            <a:ext cx="1840632" cy="523220"/>
            <a:chOff x="5929322" y="2428868"/>
            <a:chExt cx="1840632" cy="523220"/>
          </a:xfrm>
          <a:solidFill>
            <a:schemeClr val="bg2"/>
          </a:solidFill>
        </p:grpSpPr>
        <p:sp>
          <p:nvSpPr>
            <p:cNvPr id="23" name="Прямоугольник 22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Прямая со стрелкой 24"/>
          <p:cNvCxnSpPr/>
          <p:nvPr/>
        </p:nvCxnSpPr>
        <p:spPr>
          <a:xfrm>
            <a:off x="357158" y="1584312"/>
            <a:ext cx="428628" cy="1588"/>
          </a:xfrm>
          <a:prstGeom prst="straightConnector1">
            <a:avLst/>
          </a:prstGeom>
          <a:solidFill>
            <a:schemeClr val="bg2"/>
          </a:solidFill>
          <a:ln w="254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7286960" y="282755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8001340" y="71414"/>
            <a:ext cx="1071254" cy="1211267"/>
            <a:chOff x="8892" y="5943"/>
            <a:chExt cx="720" cy="896"/>
          </a:xfrm>
          <a:solidFill>
            <a:schemeClr val="bg2"/>
          </a:solidFill>
        </p:grpSpPr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8936" y="5943"/>
              <a:ext cx="676" cy="896"/>
              <a:chOff x="11862" y="4958"/>
              <a:chExt cx="676" cy="896"/>
            </a:xfrm>
            <a:grpFill/>
          </p:grpSpPr>
          <p:sp>
            <p:nvSpPr>
              <p:cNvPr id="30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4958"/>
                <a:ext cx="676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дин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599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Mg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9" name="Line 11"/>
            <p:cNvSpPr>
              <a:spLocks noChangeShapeType="1"/>
            </p:cNvSpPr>
            <p:nvPr/>
          </p:nvSpPr>
          <p:spPr bwMode="auto">
            <a:xfrm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6357950" y="1646232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7072332" y="1360688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8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36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0,4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7832748" y="1594861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=0,22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383350" y="3337495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7097732" y="3051951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10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43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0,6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2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7858148" y="3286124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=0,21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532352" y="5123445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7246734" y="4837901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12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50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0,8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9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8007150" y="5072074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=0,21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1"/>
          <p:cNvSpPr>
            <a:spLocks noChangeArrowheads="1"/>
          </p:cNvSpPr>
          <p:nvPr/>
        </p:nvSpPr>
        <p:spPr bwMode="auto">
          <a:xfrm>
            <a:off x="4143372" y="548326"/>
            <a:ext cx="3214710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1з-н 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7"/>
          <p:cNvGrpSpPr/>
          <p:nvPr/>
        </p:nvGrpSpPr>
        <p:grpSpPr>
          <a:xfrm>
            <a:off x="0" y="0"/>
            <a:ext cx="9144000" cy="6886007"/>
            <a:chOff x="0" y="-285776"/>
            <a:chExt cx="9144000" cy="7101220"/>
          </a:xfrm>
        </p:grpSpPr>
        <p:grpSp>
          <p:nvGrpSpPr>
            <p:cNvPr id="18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22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59" name="Прямоугольник 58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0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8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4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428596" y="5863257"/>
              <a:ext cx="3542188" cy="952187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≤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5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7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6" grpId="0" animBg="1"/>
      <p:bldP spid="26" grpId="0" animBg="1"/>
      <p:bldP spid="32" grpId="0" animBg="1"/>
      <p:bldP spid="38" grpId="0" animBg="1"/>
      <p:bldP spid="38" grpId="1" animBg="1"/>
      <p:bldP spid="39" grpId="0" animBg="1"/>
      <p:bldP spid="45" grpId="0" animBg="1"/>
      <p:bldP spid="45" grpId="1" animBg="1"/>
      <p:bldP spid="46" grpId="0" animBg="1"/>
      <p:bldP spid="52" grpId="0" animBg="1"/>
      <p:bldP spid="52" grpId="1" animBg="1"/>
      <p:bldP spid="47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>
            <a:off x="6992125" y="1124366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rot="16200000" flipV="1">
            <a:off x="6444185" y="64487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7143768" y="1714488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7089086" y="214291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6303268" y="424086"/>
            <a:ext cx="571504" cy="400110"/>
            <a:chOff x="2000232" y="2528824"/>
            <a:chExt cx="571504" cy="40011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flipV="1">
            <a:off x="6446144" y="111460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6463241" y="16450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7374838" y="581364"/>
            <a:ext cx="1840632" cy="523220"/>
            <a:chOff x="5929322" y="2428868"/>
            <a:chExt cx="1840632" cy="52322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6072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986452" y="357166"/>
            <a:ext cx="1071254" cy="1282915"/>
            <a:chOff x="9225" y="6153"/>
            <a:chExt cx="720" cy="949"/>
          </a:xfrm>
        </p:grpSpPr>
        <p:grpSp>
          <p:nvGrpSpPr>
            <p:cNvPr id="19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85720" y="571480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85918" y="571480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2143108" y="357166"/>
            <a:ext cx="1071254" cy="1282915"/>
            <a:chOff x="9225" y="6153"/>
            <a:chExt cx="720" cy="949"/>
          </a:xfrm>
        </p:grpSpPr>
        <p:grpSp>
          <p:nvGrpSpPr>
            <p:cNvPr id="28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53502977"/>
              </p:ext>
            </p:extLst>
          </p:nvPr>
        </p:nvGraphicFramePr>
        <p:xfrm>
          <a:off x="214282" y="1428736"/>
          <a:ext cx="6286512" cy="1524000"/>
        </p:xfrm>
        <a:graphic>
          <a:graphicData uri="http://schemas.openxmlformats.org/drawingml/2006/table">
            <a:tbl>
              <a:tblPr/>
              <a:tblGrid>
                <a:gridCol w="608372"/>
                <a:gridCol w="1248984"/>
                <a:gridCol w="1643074"/>
                <a:gridCol w="1428760"/>
                <a:gridCol w="1357322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трения,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/>
                        </a:rPr>
                        <a:t>Сила тяжести</a:t>
                      </a:r>
                      <a:endParaRPr lang="ru-RU" sz="16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ср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0,3  Н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0,5</a:t>
                      </a:r>
                      <a:r>
                        <a:rPr lang="ru-RU" sz="2000" b="1" baseline="0" dirty="0" smtClean="0">
                          <a:latin typeface="Times New Roman"/>
                          <a:ea typeface="Times New Roman"/>
                        </a:rPr>
                        <a:t> Н</a:t>
                      </a: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 0,7Н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1,8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2,8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3,8Н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 . . . . 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571504" y="3857628"/>
            <a:ext cx="8858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Аналогично для трения покоя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88540955"/>
              </p:ext>
            </p:extLst>
          </p:nvPr>
        </p:nvGraphicFramePr>
        <p:xfrm>
          <a:off x="71438" y="4357694"/>
          <a:ext cx="6286512" cy="1463040"/>
        </p:xfrm>
        <a:graphic>
          <a:graphicData uri="http://schemas.openxmlformats.org/drawingml/2006/table">
            <a:tbl>
              <a:tblPr/>
              <a:tblGrid>
                <a:gridCol w="357158"/>
                <a:gridCol w="1071570"/>
                <a:gridCol w="1428760"/>
                <a:gridCol w="1500198"/>
                <a:gridCol w="1928826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1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покоя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ср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. . . 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3,8Н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2,8Н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1,8Н</a:t>
                      </a:r>
                      <a:endParaRPr lang="ru-RU" sz="20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     . . . . . .</a:t>
                      </a:r>
                      <a:endParaRPr lang="ru-RU" sz="2000" b="1" dirty="0" smtClean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2928934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трения скольжения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составляет           ,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значит, что сила трения меньше силы нормального  давления в      </a:t>
            </a:r>
          </a:p>
          <a:p>
            <a:pPr lvl="0"/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раз.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786182" y="571480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500826" y="4643446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-32" y="591379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трения покоя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составляет 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0,35,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значит, что сила трения меньше силы нормального давления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раза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987885" y="2361262"/>
            <a:ext cx="655949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" name="Group 10"/>
          <p:cNvGrpSpPr>
            <a:grpSpLocks/>
          </p:cNvGrpSpPr>
          <p:nvPr/>
        </p:nvGrpSpPr>
        <p:grpSpPr bwMode="auto">
          <a:xfrm>
            <a:off x="7557749" y="2147350"/>
            <a:ext cx="800465" cy="853022"/>
            <a:chOff x="8892" y="6049"/>
            <a:chExt cx="538" cy="631"/>
          </a:xfrm>
          <a:solidFill>
            <a:schemeClr val="bg2"/>
          </a:solidFill>
        </p:grpSpPr>
        <p:grpSp>
          <p:nvGrpSpPr>
            <p:cNvPr id="44" name="Group 12"/>
            <p:cNvGrpSpPr>
              <a:grpSpLocks/>
            </p:cNvGrpSpPr>
            <p:nvPr/>
          </p:nvGrpSpPr>
          <p:grpSpPr bwMode="auto">
            <a:xfrm>
              <a:off x="8928" y="6049"/>
              <a:ext cx="415" cy="631"/>
              <a:chOff x="11854" y="5064"/>
              <a:chExt cx="415" cy="631"/>
            </a:xfrm>
            <a:grpFill/>
          </p:grpSpPr>
          <p:sp>
            <p:nvSpPr>
              <p:cNvPr id="46" name="Text Box 13"/>
              <p:cNvSpPr txBox="1">
                <a:spLocks noChangeArrowheads="1"/>
              </p:cNvSpPr>
              <p:nvPr/>
            </p:nvSpPr>
            <p:spPr bwMode="auto">
              <a:xfrm>
                <a:off x="11854" y="5064"/>
                <a:ext cx="415" cy="31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0,3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363" cy="28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1,8</a:t>
                </a: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8246029" y="2396481"/>
            <a:ext cx="898003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=0,16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810120" y="1988365"/>
            <a:ext cx="898003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0,16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0,18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0,14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 rot="-60000">
            <a:off x="4977254" y="1940865"/>
            <a:ext cx="1857388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0,17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0,18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0,18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Line 11"/>
          <p:cNvSpPr>
            <a:spLocks noChangeShapeType="1"/>
          </p:cNvSpPr>
          <p:nvPr/>
        </p:nvSpPr>
        <p:spPr bwMode="auto">
          <a:xfrm rot="-120000">
            <a:off x="5131629" y="2281832"/>
            <a:ext cx="1571636" cy="4571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560257" y="2298055"/>
            <a:ext cx="312906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584271" y="3000372"/>
            <a:ext cx="714380" cy="400110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0,16          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-11875" y="3714940"/>
            <a:ext cx="357190" cy="400110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 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786446" y="2535931"/>
            <a:ext cx="714380" cy="400110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0,16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3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2" dur="2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3" dur="2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2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1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2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0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1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26" grpId="0"/>
      <p:bldP spid="27" grpId="0"/>
      <p:bldP spid="36" grpId="0"/>
      <p:bldP spid="38" grpId="0"/>
      <p:bldP spid="49" grpId="0"/>
      <p:bldP spid="50" grpId="0"/>
      <p:bldP spid="41" grpId="0"/>
      <p:bldP spid="42" grpId="0" animBg="1"/>
      <p:bldP spid="48" grpId="0" animBg="1"/>
      <p:bldP spid="51" grpId="0" uiExpand="1" build="p" animBg="1"/>
      <p:bldP spid="52" grpId="0" uiExpand="1" build="p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>
            <a:off x="6706373" y="1124366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rot="16200000" flipV="1">
            <a:off x="6158433" y="64487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6786578" y="1881114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6803334" y="214291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6017516" y="424086"/>
            <a:ext cx="571504" cy="400110"/>
            <a:chOff x="2000232" y="2528824"/>
            <a:chExt cx="571504" cy="40011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flipV="1">
            <a:off x="6160392" y="111460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6177489" y="16450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7089086" y="581364"/>
            <a:ext cx="1840632" cy="523220"/>
            <a:chOff x="5929322" y="2428868"/>
            <a:chExt cx="1840632" cy="52322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357454" y="-25437"/>
            <a:ext cx="407193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3629974" y="1003077"/>
            <a:ext cx="1071254" cy="1282915"/>
            <a:chOff x="9225" y="6153"/>
            <a:chExt cx="720" cy="949"/>
          </a:xfrm>
        </p:grpSpPr>
        <p:grpSp>
          <p:nvGrpSpPr>
            <p:cNvPr id="19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929242" y="1260701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29440" y="1214422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4786630" y="1074515"/>
            <a:ext cx="1071254" cy="1282915"/>
            <a:chOff x="9225" y="6153"/>
            <a:chExt cx="720" cy="949"/>
          </a:xfrm>
        </p:grpSpPr>
        <p:grpSp>
          <p:nvGrpSpPr>
            <p:cNvPr id="28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0" y="2071678"/>
          <a:ext cx="6072230" cy="1432560"/>
        </p:xfrm>
        <a:graphic>
          <a:graphicData uri="http://schemas.openxmlformats.org/drawingml/2006/table">
            <a:tbl>
              <a:tblPr/>
              <a:tblGrid>
                <a:gridCol w="428628"/>
                <a:gridCol w="1500198"/>
                <a:gridCol w="1214446"/>
                <a:gridCol w="1285884"/>
                <a:gridCol w="1643074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ср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285720" y="3429000"/>
            <a:ext cx="550072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Аналогично для трения покоя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71406" y="4429132"/>
          <a:ext cx="7286676" cy="1432560"/>
        </p:xfrm>
        <a:graphic>
          <a:graphicData uri="http://schemas.openxmlformats.org/drawingml/2006/table">
            <a:tbl>
              <a:tblPr/>
              <a:tblGrid>
                <a:gridCol w="428628"/>
                <a:gridCol w="1500198"/>
                <a:gridCol w="1214446"/>
                <a:gridCol w="1285884"/>
                <a:gridCol w="1643074"/>
                <a:gridCol w="1214446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ё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покоя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ср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5929330"/>
            <a:ext cx="892971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трения скольжения равен 0,32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коэффициент трения покоя 0,4….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15074" y="2285992"/>
            <a:ext cx="271464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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P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+ 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F</a:t>
            </a:r>
            <a:endParaRPr lang="ru-RU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F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latin typeface="Times New Roman"/>
                <a:ea typeface="Times New Roman"/>
              </a:rPr>
              <a:t>F/F 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F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 0,1H</a:t>
            </a:r>
            <a:endParaRPr lang="ru-RU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P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latin typeface="Times New Roman"/>
                <a:ea typeface="Times New Roman"/>
              </a:rPr>
              <a:t>P/P</a:t>
            </a:r>
            <a:endParaRPr lang="ru-RU" b="1" dirty="0">
              <a:latin typeface="Times New Roman"/>
              <a:ea typeface="Times New Roman"/>
            </a:endParaRPr>
          </a:p>
        </p:txBody>
      </p: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0" y="0"/>
            <a:ext cx="2285984" cy="138499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диагностики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26" grpId="0"/>
      <p:bldP spid="27" grpId="0"/>
      <p:bldP spid="36" grpId="0"/>
      <p:bldP spid="38" grpId="0"/>
      <p:bldP spid="4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39258" t="34424" r="11523" b="47998"/>
          <a:stretch>
            <a:fillRect/>
          </a:stretch>
        </p:blipFill>
        <p:spPr bwMode="auto">
          <a:xfrm>
            <a:off x="3143176" y="0"/>
            <a:ext cx="600082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14648" t="54932" r="64844" b="4785"/>
          <a:stretch>
            <a:fillRect/>
          </a:stretch>
        </p:blipFill>
        <p:spPr bwMode="auto">
          <a:xfrm>
            <a:off x="0" y="0"/>
            <a:ext cx="250033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 стрелкой 3"/>
          <p:cNvCxnSpPr/>
          <p:nvPr/>
        </p:nvCxnSpPr>
        <p:spPr>
          <a:xfrm>
            <a:off x="1000100" y="1675134"/>
            <a:ext cx="972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16200000" flipV="1">
            <a:off x="498075" y="1073505"/>
            <a:ext cx="1021304" cy="17253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1071538" y="2610145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8"/>
          <p:cNvGrpSpPr/>
          <p:nvPr/>
        </p:nvGrpSpPr>
        <p:grpSpPr>
          <a:xfrm>
            <a:off x="1714480" y="1071546"/>
            <a:ext cx="714380" cy="461665"/>
            <a:chOff x="3357554" y="2143116"/>
            <a:chExt cx="714380" cy="399800"/>
          </a:xfrm>
        </p:grpSpPr>
        <p:sp>
          <p:nvSpPr>
            <p:cNvPr id="10" name="TextBox 9"/>
            <p:cNvSpPr txBox="1"/>
            <p:nvPr/>
          </p:nvSpPr>
          <p:spPr>
            <a:xfrm>
              <a:off x="3357554" y="2143116"/>
              <a:ext cx="714380" cy="399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>
            <a:off x="1071538" y="285728"/>
            <a:ext cx="571504" cy="400110"/>
            <a:chOff x="2000232" y="2528824"/>
            <a:chExt cx="571504" cy="400110"/>
          </a:xfrm>
        </p:grpSpPr>
        <p:cxnSp>
          <p:nvCxnSpPr>
            <p:cNvPr id="13" name="Прямая со стрелкой 12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6" name="Прямая со стрелкой 15"/>
          <p:cNvCxnSpPr/>
          <p:nvPr/>
        </p:nvCxnSpPr>
        <p:spPr>
          <a:xfrm rot="16200000" flipV="1">
            <a:off x="478100" y="2213791"/>
            <a:ext cx="1044000" cy="0"/>
          </a:xfrm>
          <a:prstGeom prst="straightConnector1">
            <a:avLst/>
          </a:prstGeom>
          <a:ln w="762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3428992" y="3857628"/>
            <a:ext cx="3542188" cy="923330"/>
            <a:chOff x="2857488" y="1142984"/>
            <a:chExt cx="3542188" cy="923330"/>
          </a:xfrm>
          <a:solidFill>
            <a:srgbClr val="FFFF00"/>
          </a:solidFill>
        </p:grpSpPr>
        <p:sp>
          <p:nvSpPr>
            <p:cNvPr id="23" name="Прямоугольник 22"/>
            <p:cNvSpPr/>
            <p:nvPr/>
          </p:nvSpPr>
          <p:spPr>
            <a:xfrm>
              <a:off x="2857488" y="1142984"/>
              <a:ext cx="3542188" cy="92333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F90101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Line 2"/>
            <p:cNvSpPr>
              <a:spLocks noChangeShapeType="1"/>
            </p:cNvSpPr>
            <p:nvPr/>
          </p:nvSpPr>
          <p:spPr bwMode="auto">
            <a:xfrm>
              <a:off x="4384982" y="1769080"/>
              <a:ext cx="360000" cy="18000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71406" y="6429396"/>
          <a:ext cx="4143371" cy="357166"/>
        </p:xfrm>
        <a:graphic>
          <a:graphicData uri="http://schemas.openxmlformats.org/drawingml/2006/table">
            <a:tbl>
              <a:tblPr/>
              <a:tblGrid>
                <a:gridCol w="354756"/>
                <a:gridCol w="544804"/>
                <a:gridCol w="591260"/>
                <a:gridCol w="658833"/>
                <a:gridCol w="696842"/>
                <a:gridCol w="625047"/>
                <a:gridCol w="127025"/>
                <a:gridCol w="544804"/>
              </a:tblGrid>
              <a:tr h="35716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342-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339-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600" b="1" i="0" u="none" strike="noStrike" baseline="-25000" dirty="0" err="1">
                          <a:latin typeface="Times New Roman"/>
                        </a:rPr>
                        <a:t>тр,упр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3857620" y="3272853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86050" y="1643050"/>
            <a:ext cx="635795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Книга покоится, т.к. сумма сил, действующих на него равна нулю!!!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86314" y="5987497"/>
            <a:ext cx="43576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Значит 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=1,5Н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86050" y="2428868"/>
            <a:ext cx="6357950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Пусть масса книги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300гр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значит сила тяжести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=0,3кг·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9,8Н/кг=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3Н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72132" y="3286124"/>
            <a:ext cx="92869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3Н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4282" y="4853156"/>
            <a:ext cx="892971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Пусть  коэффициент трения 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=0,5 ,  тогда 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=0,5·</a:t>
            </a:r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00826" y="5396227"/>
            <a:ext cx="2643174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Т.е.   </a:t>
            </a:r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=1,5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/>
      <p:bldP spid="28" grpId="0" animBg="1"/>
      <p:bldP spid="29" grpId="0" animBg="1"/>
      <p:bldP spid="30" grpId="0" animBg="1"/>
      <p:bldP spid="3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10547" t="12451" r="66016" b="53125"/>
          <a:stretch>
            <a:fillRect/>
          </a:stretch>
        </p:blipFill>
        <p:spPr bwMode="auto">
          <a:xfrm>
            <a:off x="285720" y="0"/>
            <a:ext cx="2857488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39258" t="12451" r="11523" b="65576"/>
          <a:stretch>
            <a:fillRect/>
          </a:stretch>
        </p:blipFill>
        <p:spPr bwMode="auto">
          <a:xfrm>
            <a:off x="3143176" y="0"/>
            <a:ext cx="600082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Группа 7"/>
          <p:cNvGrpSpPr/>
          <p:nvPr/>
        </p:nvGrpSpPr>
        <p:grpSpPr>
          <a:xfrm>
            <a:off x="714348" y="2028758"/>
            <a:ext cx="571504" cy="400110"/>
            <a:chOff x="2000232" y="2704737"/>
            <a:chExt cx="571504" cy="400110"/>
          </a:xfrm>
          <a:solidFill>
            <a:srgbClr val="F9E3A5"/>
          </a:solidFill>
        </p:grpSpPr>
        <p:sp>
          <p:nvSpPr>
            <p:cNvPr id="10" name="TextBox 9"/>
            <p:cNvSpPr txBox="1"/>
            <p:nvPr/>
          </p:nvSpPr>
          <p:spPr>
            <a:xfrm>
              <a:off x="2000232" y="2704737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2000232" y="2746069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единительная линия 10"/>
          <p:cNvCxnSpPr/>
          <p:nvPr/>
        </p:nvCxnSpPr>
        <p:spPr>
          <a:xfrm flipV="1">
            <a:off x="857224" y="2543364"/>
            <a:ext cx="500066" cy="28380"/>
          </a:xfrm>
          <a:prstGeom prst="line">
            <a:avLst/>
          </a:prstGeom>
          <a:ln w="50800">
            <a:solidFill>
              <a:srgbClr val="FF00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3643314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МОТОРА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Из-за взаимодействия молекул колеса и дороги, с какой силой колесо толкнёт дорогу, с такой же силой и дорога толкнёт колесо с машиной, т.е. это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трения покоя.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4958902" y="2500306"/>
            <a:ext cx="3542188" cy="923330"/>
            <a:chOff x="2857488" y="1142984"/>
            <a:chExt cx="3542188" cy="92333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2857488" y="1142984"/>
              <a:ext cx="3542188" cy="92333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2"/>
            <p:cNvSpPr>
              <a:spLocks noChangeShapeType="1"/>
            </p:cNvSpPr>
            <p:nvPr/>
          </p:nvSpPr>
          <p:spPr bwMode="auto">
            <a:xfrm>
              <a:off x="4384982" y="1769080"/>
              <a:ext cx="360000" cy="1800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06" y="6429396"/>
          <a:ext cx="4143371" cy="357166"/>
        </p:xfrm>
        <a:graphic>
          <a:graphicData uri="http://schemas.openxmlformats.org/drawingml/2006/table">
            <a:tbl>
              <a:tblPr/>
              <a:tblGrid>
                <a:gridCol w="354756"/>
                <a:gridCol w="544804"/>
                <a:gridCol w="591260"/>
                <a:gridCol w="658833"/>
                <a:gridCol w="696842"/>
                <a:gridCol w="625047"/>
                <a:gridCol w="127025"/>
                <a:gridCol w="544804"/>
              </a:tblGrid>
              <a:tr h="35716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342-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339-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600" b="1" i="0" u="none" strike="noStrike" baseline="-25000" dirty="0" err="1">
                          <a:latin typeface="Times New Roman"/>
                        </a:rPr>
                        <a:t>тр,упр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08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00100" y="1785926"/>
            <a:ext cx="6072230" cy="142876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№8 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lnSpc>
                <a:spcPts val="4500"/>
              </a:lnSpc>
              <a:buNone/>
            </a:pP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гр3(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F)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342- 339- 336- 287 28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7500958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гр2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4800" dirty="0" smtClean="0"/>
              <a:t> </a:t>
            </a:r>
            <a:r>
              <a:rPr lang="pt-BR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252*262 260* 259 257 </a:t>
            </a:r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4800" b="1" dirty="0" smtClean="0"/>
              <a:t>7</a:t>
            </a:r>
            <a:r>
              <a:rPr lang="pt-BR" sz="4800" dirty="0" smtClean="0"/>
              <a:t> </a:t>
            </a:r>
            <a:r>
              <a:rPr lang="pt-BR" sz="4800" b="1" dirty="0" smtClean="0"/>
              <a:t>r</a:t>
            </a:r>
            <a:endParaRPr lang="ru-RU" sz="4800" b="1" dirty="0" smtClean="0"/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4800" dirty="0" smtClean="0"/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2"/>
          <p:cNvSpPr txBox="1">
            <a:spLocks noChangeArrowheads="1"/>
          </p:cNvSpPr>
          <p:nvPr/>
        </p:nvSpPr>
        <p:spPr bwMode="auto">
          <a:xfrm>
            <a:off x="0" y="471488"/>
            <a:ext cx="4071938" cy="11763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действие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Aft>
                <a:spcPts val="1000"/>
              </a:spcAft>
            </a:pPr>
            <a:r>
              <a:rPr lang="ru-RU" sz="2800" b="1" u="sng">
                <a:latin typeface="Times New Roman" pitchFamily="18" charset="0"/>
                <a:cs typeface="Times New Roman" pitchFamily="18" charset="0"/>
              </a:rPr>
              <a:t>другого  ТЕЛА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86375" y="1785938"/>
            <a:ext cx="3571875" cy="12922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cap="all" dirty="0" err="1">
                <a:latin typeface="Times New Roman" pitchFamily="18" charset="0"/>
                <a:cs typeface="Times New Roman" pitchFamily="18" charset="0"/>
              </a:rPr>
              <a:t>св-во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тел препятствовать  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b="1" cap="all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u="sng" cap="all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инертность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4875" y="3143250"/>
            <a:ext cx="4429125" cy="1016000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мера инертности  </a:t>
            </a:r>
            <a:r>
              <a:rPr lang="ru-RU" sz="2800" b="1" u="sng" cap="all" dirty="0">
                <a:latin typeface="Times New Roman" pitchFamily="18" charset="0"/>
                <a:cs typeface="Times New Roman" pitchFamily="18" charset="0"/>
              </a:rPr>
              <a:t>масса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1кг      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эталон!!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0" y="3429000"/>
            <a:ext cx="4214813" cy="1954213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4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Н </a:t>
            </a:r>
            <a:r>
              <a:rPr lang="ru-RU" sz="2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Aft>
                <a:spcPts val="1000"/>
              </a:spcAft>
            </a:pPr>
            <a:r>
              <a:rPr lang="ru-RU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…телу </a:t>
            </a:r>
            <a:r>
              <a:rPr lang="en-US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=1кг за 1с </a:t>
            </a:r>
            <a:r>
              <a:rPr lang="ru-RU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 1м/с </a:t>
            </a:r>
          </a:p>
          <a:p>
            <a:pPr algn="ctr">
              <a:spcAft>
                <a:spcPts val="1000"/>
              </a:spcAft>
            </a:pPr>
            <a:r>
              <a:rPr lang="ru-RU" sz="24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Т.е.  Ускорение 1 м/сс</a:t>
            </a:r>
          </a:p>
          <a:p>
            <a:pPr algn="ctr">
              <a:spcAft>
                <a:spcPts val="1000"/>
              </a:spcAft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 2м/с…3м/с…4 м/с…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" y="2390775"/>
            <a:ext cx="4500563" cy="954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Aft>
                <a:spcPts val="1000"/>
              </a:spcAft>
              <a:defRPr/>
            </a:pP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покоится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   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равномерно   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 )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715125" y="142875"/>
            <a:ext cx="1776413" cy="461963"/>
          </a:xfrm>
          <a:prstGeom prst="rect">
            <a:avLst/>
          </a:prstGeom>
          <a:solidFill>
            <a:srgbClr val="F90101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величина</a:t>
            </a:r>
            <a:endParaRPr lang="ru-RU" sz="240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681788" y="609600"/>
            <a:ext cx="2176462" cy="461963"/>
          </a:xfrm>
          <a:prstGeom prst="rect">
            <a:avLst/>
          </a:prstGeom>
          <a:solidFill>
            <a:srgbClr val="FFFF0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направление</a:t>
            </a:r>
            <a:r>
              <a:rPr lang="ru-RU" sz="24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072188" y="1038225"/>
            <a:ext cx="3071812" cy="461963"/>
          </a:xfrm>
          <a:prstGeom prst="rect">
            <a:avLst/>
          </a:prstGeom>
          <a:solidFill>
            <a:srgbClr val="0033CC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точка приложения</a:t>
            </a:r>
            <a:endParaRPr lang="ru-RU" sz="2400"/>
          </a:p>
        </p:txBody>
      </p:sp>
      <p:sp>
        <p:nvSpPr>
          <p:cNvPr id="15" name="Прямоугольник 14"/>
          <p:cNvSpPr/>
          <p:nvPr/>
        </p:nvSpPr>
        <p:spPr>
          <a:xfrm>
            <a:off x="4214813" y="4143375"/>
            <a:ext cx="1071562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4251325" y="4964113"/>
            <a:ext cx="1071563" cy="15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4"/>
          <p:cNvSpPr>
            <a:spLocks noChangeShapeType="1"/>
          </p:cNvSpPr>
          <p:nvPr/>
        </p:nvSpPr>
        <p:spPr bwMode="auto">
          <a:xfrm flipH="1">
            <a:off x="5429256" y="4357694"/>
            <a:ext cx="45719" cy="68864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Группа 36"/>
          <p:cNvGrpSpPr>
            <a:grpSpLocks/>
          </p:cNvGrpSpPr>
          <p:nvPr/>
        </p:nvGrpSpPr>
        <p:grpSpPr bwMode="auto">
          <a:xfrm>
            <a:off x="5472113" y="4786313"/>
            <a:ext cx="642937" cy="523875"/>
            <a:chOff x="2714612" y="1571612"/>
            <a:chExt cx="642942" cy="523220"/>
          </a:xfrm>
        </p:grpSpPr>
        <p:sp>
          <p:nvSpPr>
            <p:cNvPr id="17444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>
                <a:solidFill>
                  <a:srgbClr val="0014AC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 rot="16200000" flipH="1">
              <a:off x="3071010" y="1427853"/>
              <a:ext cx="1585" cy="42862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1"/>
          <p:cNvGrpSpPr>
            <a:grpSpLocks/>
          </p:cNvGrpSpPr>
          <p:nvPr/>
        </p:nvGrpSpPr>
        <p:grpSpPr bwMode="auto">
          <a:xfrm>
            <a:off x="4572000" y="642938"/>
            <a:ext cx="500063" cy="708025"/>
            <a:chOff x="5643570" y="500042"/>
            <a:chExt cx="500063" cy="707886"/>
          </a:xfrm>
        </p:grpSpPr>
        <p:sp>
          <p:nvSpPr>
            <p:cNvPr id="17442" name="TextBox 10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35719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b="1">
                <a:solidFill>
                  <a:srgbClr val="FF0000"/>
                </a:solidFill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715008" y="571465"/>
              <a:ext cx="428625" cy="1588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2"/>
          <p:cNvGrpSpPr>
            <a:grpSpLocks/>
          </p:cNvGrpSpPr>
          <p:nvPr/>
        </p:nvGrpSpPr>
        <p:grpSpPr bwMode="auto">
          <a:xfrm>
            <a:off x="4781550" y="5410200"/>
            <a:ext cx="1004888" cy="708025"/>
            <a:chOff x="5643570" y="500042"/>
            <a:chExt cx="1004894" cy="707886"/>
          </a:xfrm>
        </p:grpSpPr>
        <p:sp>
          <p:nvSpPr>
            <p:cNvPr id="1744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2800" b="1">
                <a:solidFill>
                  <a:srgbClr val="FF0000"/>
                </a:solidFill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1"/>
          <p:cNvGrpSpPr>
            <a:grpSpLocks/>
          </p:cNvGrpSpPr>
          <p:nvPr/>
        </p:nvGrpSpPr>
        <p:grpSpPr bwMode="auto">
          <a:xfrm>
            <a:off x="6667500" y="4291013"/>
            <a:ext cx="1924050" cy="1176337"/>
            <a:chOff x="4371974" y="5631582"/>
            <a:chExt cx="1731011" cy="702087"/>
          </a:xfrm>
        </p:grpSpPr>
        <p:sp>
          <p:nvSpPr>
            <p:cNvPr id="17436" name="TextBox 8"/>
            <p:cNvSpPr txBox="1">
              <a:spLocks noChangeArrowheads="1"/>
            </p:cNvSpPr>
            <p:nvPr/>
          </p:nvSpPr>
          <p:spPr bwMode="auto">
            <a:xfrm>
              <a:off x="5263569" y="5797812"/>
              <a:ext cx="839416" cy="472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400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371974" y="6035804"/>
              <a:ext cx="928696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38" name="TextBox 10"/>
            <p:cNvSpPr txBox="1">
              <a:spLocks noChangeArrowheads="1"/>
            </p:cNvSpPr>
            <p:nvPr/>
          </p:nvSpPr>
          <p:spPr bwMode="auto">
            <a:xfrm>
              <a:off x="4664652" y="5631582"/>
              <a:ext cx="836750" cy="422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 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39" name="TextBox 15"/>
            <p:cNvSpPr txBox="1">
              <a:spLocks noChangeArrowheads="1"/>
            </p:cNvSpPr>
            <p:nvPr/>
          </p:nvSpPr>
          <p:spPr bwMode="auto">
            <a:xfrm>
              <a:off x="4550190" y="5936854"/>
              <a:ext cx="682621" cy="396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857875" y="5643563"/>
            <a:ext cx="3286125" cy="92392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 </a:t>
            </a:r>
            <a:r>
              <a:rPr lang="en-US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5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5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ru-RU" sz="5400" b="1">
                <a:latin typeface="Times New Roman" pitchFamily="18" charset="0"/>
                <a:cs typeface="Times New Roman" pitchFamily="18" charset="0"/>
              </a:rPr>
              <a:t> а</a:t>
            </a:r>
            <a:endParaRPr lang="ru-RU" sz="5400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0" y="5500688"/>
            <a:ext cx="4714875" cy="5842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труднее…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(2 з-н Н)</a:t>
            </a:r>
            <a:endParaRPr lang="ru-RU" sz="3200"/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5072063" y="338138"/>
            <a:ext cx="1319212" cy="519112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5143500" y="857250"/>
            <a:ext cx="1566863" cy="7143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14" idx="1"/>
          </p:cNvCxnSpPr>
          <p:nvPr/>
        </p:nvCxnSpPr>
        <p:spPr>
          <a:xfrm>
            <a:off x="5072063" y="1000125"/>
            <a:ext cx="1000125" cy="269875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0" y="1690688"/>
            <a:ext cx="4429125" cy="64611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- причина </a:t>
            </a:r>
            <a:r>
              <a:rPr lang="ru-RU" sz="28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(2 з-н Н) </a:t>
            </a:r>
            <a:endParaRPr lang="ru-RU" sz="2800"/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0" y="23813"/>
            <a:ext cx="4714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рука… магнит… ракетка…</a:t>
            </a:r>
            <a:endParaRPr lang="ru-RU" sz="2800"/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4071938" y="6000750"/>
            <a:ext cx="1357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</a:p>
        </p:txBody>
      </p:sp>
      <p:cxnSp>
        <p:nvCxnSpPr>
          <p:cNvPr id="35" name="Прямая со стрелкой 34"/>
          <p:cNvCxnSpPr/>
          <p:nvPr/>
        </p:nvCxnSpPr>
        <p:spPr bwMode="auto">
          <a:xfrm>
            <a:off x="7097713" y="4356100"/>
            <a:ext cx="428625" cy="1588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 bwMode="auto">
          <a:xfrm>
            <a:off x="6034088" y="5770563"/>
            <a:ext cx="428625" cy="1587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 bwMode="auto">
          <a:xfrm>
            <a:off x="1730375" y="2468563"/>
            <a:ext cx="428625" cy="1587"/>
          </a:xfrm>
          <a:prstGeom prst="straightConnector1">
            <a:avLst/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"/>
                            </p:stCondLst>
                            <p:childTnLst>
                              <p:par>
                                <p:cTn id="8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850"/>
                            </p:stCondLst>
                            <p:childTnLst>
                              <p:par>
                                <p:cTn id="8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2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2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2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8000"/>
                            </p:stCondLst>
                            <p:childTnLst>
                              <p:par>
                                <p:cTn id="1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5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7" grpId="0" animBg="1"/>
      <p:bldP spid="8" grpId="0" animBg="1"/>
      <p:bldP spid="9" grpId="0" animBg="1"/>
      <p:bldP spid="10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31" grpId="0" animBg="1"/>
      <p:bldP spid="31" grpId="1" animBg="1"/>
      <p:bldP spid="32" grpId="0" animBg="1"/>
      <p:bldP spid="43" grpId="0" animBg="1"/>
      <p:bldP spid="44" grpId="0"/>
      <p:bldP spid="4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08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714488"/>
            <a:ext cx="8786842" cy="150019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№8 </a:t>
            </a:r>
          </a:p>
          <a:p>
            <a:pPr marL="0" indent="0" eaLnBrk="1" hangingPunct="1">
              <a:lnSpc>
                <a:spcPts val="4500"/>
              </a:lnSpc>
              <a:buNone/>
            </a:pP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гр3(</a:t>
            </a: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F)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342- 339- 336- 287 28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Лр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Упр11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5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000"/>
                            </p:stCondLst>
                            <p:childTnLst>
                              <p:par>
                                <p:cTn id="8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3500"/>
                            </p:stCondLst>
                            <p:childTnLst>
                              <p:par>
                                <p:cTn id="8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0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 l="9375" t="24902" r="10937" b="64844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AutoShape 137"/>
          <p:cNvSpPr>
            <a:spLocks noChangeArrowheads="1"/>
          </p:cNvSpPr>
          <p:nvPr/>
        </p:nvSpPr>
        <p:spPr bwMode="auto">
          <a:xfrm>
            <a:off x="5008129" y="1714488"/>
            <a:ext cx="1428728" cy="428628"/>
          </a:xfrm>
          <a:prstGeom prst="wedgeRectCallout">
            <a:avLst>
              <a:gd name="adj1" fmla="val 48112"/>
              <a:gd name="adj2" fmla="val -1092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жесткость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138"/>
          <p:cNvSpPr>
            <a:spLocks noChangeArrowheads="1"/>
          </p:cNvSpPr>
          <p:nvPr/>
        </p:nvSpPr>
        <p:spPr bwMode="auto">
          <a:xfrm>
            <a:off x="6794079" y="1643050"/>
            <a:ext cx="1714512" cy="357190"/>
          </a:xfrm>
          <a:prstGeom prst="wedgeRectCallout">
            <a:avLst>
              <a:gd name="adj1" fmla="val -50043"/>
              <a:gd name="adj2" fmla="val -11459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деформация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32" y="1255552"/>
            <a:ext cx="2428892" cy="1887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у1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=320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=9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=?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1,6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71704" y="2143116"/>
            <a:ext cx="6572296" cy="40011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Из первой ситуации найдём жёсткость пружины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72302" y="2754733"/>
            <a:ext cx="8899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9"/>
          <p:cNvGrpSpPr>
            <a:grpSpLocks/>
          </p:cNvGrpSpPr>
          <p:nvPr/>
        </p:nvGrpSpPr>
        <p:grpSpPr bwMode="auto">
          <a:xfrm>
            <a:off x="2857804" y="2500306"/>
            <a:ext cx="1071254" cy="1146377"/>
            <a:chOff x="9225" y="6153"/>
            <a:chExt cx="720" cy="848"/>
          </a:xfrm>
        </p:grpSpPr>
        <p:grpSp>
          <p:nvGrpSpPr>
            <p:cNvPr id="12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841"/>
              <a:chOff x="8892" y="5943"/>
              <a:chExt cx="720" cy="841"/>
            </a:xfrm>
          </p:grpSpPr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5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841"/>
                <a:chOff x="11862" y="4958"/>
                <a:chExt cx="676" cy="841"/>
              </a:xfrm>
            </p:grpSpPr>
            <p:sp>
              <p:nvSpPr>
                <p:cNvPr id="16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lang="en-US" sz="2800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L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3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4072250" y="2683295"/>
            <a:ext cx="8899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9"/>
          <p:cNvGrpSpPr>
            <a:grpSpLocks/>
          </p:cNvGrpSpPr>
          <p:nvPr/>
        </p:nvGrpSpPr>
        <p:grpSpPr bwMode="auto">
          <a:xfrm>
            <a:off x="4857752" y="2428868"/>
            <a:ext cx="1643074" cy="1146377"/>
            <a:chOff x="9225" y="6153"/>
            <a:chExt cx="720" cy="848"/>
          </a:xfrm>
        </p:grpSpPr>
        <p:grpSp>
          <p:nvGrpSpPr>
            <p:cNvPr id="20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841"/>
              <a:chOff x="8892" y="5943"/>
              <a:chExt cx="720" cy="841"/>
            </a:xfrm>
          </p:grpSpPr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3" name="Group 12"/>
              <p:cNvGrpSpPr>
                <a:grpSpLocks/>
              </p:cNvGrpSpPr>
              <p:nvPr/>
            </p:nvGrpSpPr>
            <p:grpSpPr bwMode="auto">
              <a:xfrm>
                <a:off x="8892" y="5943"/>
                <a:ext cx="720" cy="841"/>
                <a:chOff x="11818" y="4958"/>
                <a:chExt cx="720" cy="841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320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818" y="5360"/>
                  <a:ext cx="595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0,009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м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6143636" y="2714620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715140" y="2714620"/>
            <a:ext cx="24288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35555Н/м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428263" y="1000108"/>
            <a:ext cx="36443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Гука)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3643314"/>
            <a:ext cx="6572264" cy="40011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Из второй ситуации найдём  </a:t>
            </a:r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деформацию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пружины.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714480" y="4290556"/>
            <a:ext cx="918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Group 9"/>
          <p:cNvGrpSpPr>
            <a:grpSpLocks/>
          </p:cNvGrpSpPr>
          <p:nvPr/>
        </p:nvGrpSpPr>
        <p:grpSpPr bwMode="auto">
          <a:xfrm>
            <a:off x="2714611" y="4000504"/>
            <a:ext cx="999837" cy="1146377"/>
            <a:chOff x="9225" y="6153"/>
            <a:chExt cx="672" cy="848"/>
          </a:xfrm>
        </p:grpSpPr>
        <p:grpSp>
          <p:nvGrpSpPr>
            <p:cNvPr id="33" name="Group 10"/>
            <p:cNvGrpSpPr>
              <a:grpSpLocks/>
            </p:cNvGrpSpPr>
            <p:nvPr/>
          </p:nvGrpSpPr>
          <p:grpSpPr bwMode="auto">
            <a:xfrm>
              <a:off x="9225" y="6153"/>
              <a:ext cx="672" cy="841"/>
              <a:chOff x="8892" y="5943"/>
              <a:chExt cx="672" cy="841"/>
            </a:xfrm>
          </p:grpSpPr>
          <p:sp>
            <p:nvSpPr>
              <p:cNvPr id="35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6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28" cy="841"/>
                <a:chOff x="11862" y="4958"/>
                <a:chExt cx="628" cy="841"/>
              </a:xfrm>
            </p:grpSpPr>
            <p:sp>
              <p:nvSpPr>
                <p:cNvPr id="37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28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391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lang="en-US" sz="2800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4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3929059" y="4219118"/>
            <a:ext cx="918265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Group 10"/>
          <p:cNvGrpSpPr>
            <a:grpSpLocks/>
          </p:cNvGrpSpPr>
          <p:nvPr/>
        </p:nvGrpSpPr>
        <p:grpSpPr bwMode="auto">
          <a:xfrm>
            <a:off x="4786332" y="4027754"/>
            <a:ext cx="1885014" cy="1138267"/>
            <a:chOff x="8826" y="6016"/>
            <a:chExt cx="929" cy="842"/>
          </a:xfrm>
          <a:solidFill>
            <a:srgbClr val="F9E3A5"/>
          </a:solidFill>
        </p:grpSpPr>
        <p:sp>
          <p:nvSpPr>
            <p:cNvPr id="43" name="Line 11"/>
            <p:cNvSpPr>
              <a:spLocks noChangeShapeType="1"/>
            </p:cNvSpPr>
            <p:nvPr/>
          </p:nvSpPr>
          <p:spPr bwMode="auto">
            <a:xfrm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4" name="Group 12"/>
            <p:cNvGrpSpPr>
              <a:grpSpLocks/>
            </p:cNvGrpSpPr>
            <p:nvPr/>
          </p:nvGrpSpPr>
          <p:grpSpPr bwMode="auto">
            <a:xfrm>
              <a:off x="8826" y="6016"/>
              <a:ext cx="929" cy="842"/>
              <a:chOff x="11752" y="5031"/>
              <a:chExt cx="929" cy="842"/>
            </a:xfrm>
            <a:grpFill/>
          </p:grpSpPr>
          <p:sp>
            <p:nvSpPr>
              <p:cNvPr id="45" name="Text Box 13"/>
              <p:cNvSpPr txBox="1">
                <a:spLocks noChangeArrowheads="1"/>
              </p:cNvSpPr>
              <p:nvPr/>
            </p:nvSpPr>
            <p:spPr bwMode="auto">
              <a:xfrm>
                <a:off x="11818" y="5031"/>
                <a:ext cx="608" cy="34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1600Н</a:t>
                </a:r>
              </a:p>
            </p:txBody>
          </p:sp>
          <p:sp>
            <p:nvSpPr>
              <p:cNvPr id="46" name="Text Box 14"/>
              <p:cNvSpPr txBox="1">
                <a:spLocks noChangeArrowheads="1"/>
              </p:cNvSpPr>
              <p:nvPr/>
            </p:nvSpPr>
            <p:spPr bwMode="auto">
              <a:xfrm>
                <a:off x="11752" y="5434"/>
                <a:ext cx="929" cy="43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35555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Н/м</a:t>
                </a:r>
              </a:p>
            </p:txBody>
          </p:sp>
        </p:grpSp>
      </p:grpSp>
      <p:sp>
        <p:nvSpPr>
          <p:cNvPr id="47" name="Прямоугольник 46"/>
          <p:cNvSpPr/>
          <p:nvPr/>
        </p:nvSpPr>
        <p:spPr>
          <a:xfrm>
            <a:off x="6500826" y="4214818"/>
            <a:ext cx="2000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0,045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0" y="5610541"/>
            <a:ext cx="914400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нагрузке в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1,6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 деформация пружины будет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45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endParaRPr lang="ru-RU" sz="2400" b="1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  <p:bldP spid="18" grpId="0"/>
      <p:bldP spid="26" grpId="0"/>
      <p:bldP spid="27" grpId="0"/>
      <p:bldP spid="28" grpId="0"/>
      <p:bldP spid="29" grpId="0" animBg="1"/>
      <p:bldP spid="31" grpId="0"/>
      <p:bldP spid="39" grpId="0" animBg="1"/>
      <p:bldP spid="47" grpId="0"/>
      <p:bldP spid="4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 l="9375" t="35156" r="10937" b="52393"/>
          <a:stretch>
            <a:fillRect/>
          </a:stretch>
        </p:blipFill>
        <p:spPr bwMode="auto">
          <a:xfrm>
            <a:off x="0" y="0"/>
            <a:ext cx="9144000" cy="1214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AutoShape 137"/>
          <p:cNvSpPr>
            <a:spLocks noChangeArrowheads="1"/>
          </p:cNvSpPr>
          <p:nvPr/>
        </p:nvSpPr>
        <p:spPr bwMode="auto">
          <a:xfrm>
            <a:off x="5008129" y="1714488"/>
            <a:ext cx="1428728" cy="428628"/>
          </a:xfrm>
          <a:prstGeom prst="wedgeRectCallout">
            <a:avLst>
              <a:gd name="adj1" fmla="val 48112"/>
              <a:gd name="adj2" fmla="val -1092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жесткость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138"/>
          <p:cNvSpPr>
            <a:spLocks noChangeArrowheads="1"/>
          </p:cNvSpPr>
          <p:nvPr/>
        </p:nvSpPr>
        <p:spPr bwMode="auto">
          <a:xfrm>
            <a:off x="6794079" y="1643050"/>
            <a:ext cx="1714512" cy="357190"/>
          </a:xfrm>
          <a:prstGeom prst="wedgeRectCallout">
            <a:avLst>
              <a:gd name="adj1" fmla="val -50043"/>
              <a:gd name="adj2" fmla="val -11459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деформация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6200000" flipV="1">
            <a:off x="7498999" y="4898121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3"/>
          <p:cNvGrpSpPr/>
          <p:nvPr/>
        </p:nvGrpSpPr>
        <p:grpSpPr>
          <a:xfrm>
            <a:off x="8072462" y="5967731"/>
            <a:ext cx="714380" cy="461665"/>
            <a:chOff x="2714612" y="4429132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6"/>
          <p:cNvGrpSpPr/>
          <p:nvPr/>
        </p:nvGrpSpPr>
        <p:grpSpPr>
          <a:xfrm>
            <a:off x="8143900" y="4467534"/>
            <a:ext cx="714380" cy="675978"/>
            <a:chOff x="3357554" y="2143116"/>
            <a:chExt cx="714380" cy="461665"/>
          </a:xfrm>
        </p:grpSpPr>
        <p:sp>
          <p:nvSpPr>
            <p:cNvPr id="11" name="TextBox 10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у2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518055" y="589825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-32" y="1255552"/>
            <a:ext cx="2428892" cy="1887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у1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5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sym typeface="Symbol" pitchFamily="18" charset="2"/>
              </a:rPr>
              <a:t>16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71704" y="2143116"/>
            <a:ext cx="6572296" cy="40011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Из первой ситуации найдём жёсткость пружины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72302" y="2754733"/>
            <a:ext cx="8899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9"/>
          <p:cNvGrpSpPr>
            <a:grpSpLocks/>
          </p:cNvGrpSpPr>
          <p:nvPr/>
        </p:nvGrpSpPr>
        <p:grpSpPr bwMode="auto">
          <a:xfrm>
            <a:off x="2857804" y="2500306"/>
            <a:ext cx="1071254" cy="1146377"/>
            <a:chOff x="9225" y="6153"/>
            <a:chExt cx="720" cy="848"/>
          </a:xfrm>
        </p:grpSpPr>
        <p:grpSp>
          <p:nvGrpSpPr>
            <p:cNvPr id="18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841"/>
              <a:chOff x="8892" y="5943"/>
              <a:chExt cx="720" cy="841"/>
            </a:xfrm>
          </p:grpSpPr>
          <p:sp>
            <p:nvSpPr>
              <p:cNvPr id="20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1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841"/>
                <a:chOff x="11862" y="4958"/>
                <a:chExt cx="676" cy="841"/>
              </a:xfrm>
            </p:grpSpPr>
            <p:sp>
              <p:nvSpPr>
                <p:cNvPr id="22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lang="en-US" sz="2800" b="1" dirty="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L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4072250" y="2683295"/>
            <a:ext cx="8899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9"/>
          <p:cNvGrpSpPr>
            <a:grpSpLocks/>
          </p:cNvGrpSpPr>
          <p:nvPr/>
        </p:nvGrpSpPr>
        <p:grpSpPr bwMode="auto">
          <a:xfrm>
            <a:off x="4857752" y="2428868"/>
            <a:ext cx="1643074" cy="1146377"/>
            <a:chOff x="9225" y="6153"/>
            <a:chExt cx="720" cy="848"/>
          </a:xfrm>
        </p:grpSpPr>
        <p:grpSp>
          <p:nvGrpSpPr>
            <p:cNvPr id="26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841"/>
              <a:chOff x="8892" y="5943"/>
              <a:chExt cx="720" cy="841"/>
            </a:xfrm>
          </p:grpSpPr>
          <p:sp>
            <p:nvSpPr>
              <p:cNvPr id="28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12"/>
              <p:cNvGrpSpPr>
                <a:grpSpLocks/>
              </p:cNvGrpSpPr>
              <p:nvPr/>
            </p:nvGrpSpPr>
            <p:grpSpPr bwMode="auto">
              <a:xfrm>
                <a:off x="8892" y="5943"/>
                <a:ext cx="720" cy="841"/>
                <a:chOff x="11818" y="4958"/>
                <a:chExt cx="720" cy="841"/>
              </a:xfrm>
            </p:grpSpPr>
            <p:sp>
              <p:nvSpPr>
                <p:cNvPr id="30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818" y="5360"/>
                  <a:ext cx="595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0,005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м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7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6143636" y="2714620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715140" y="2714620"/>
            <a:ext cx="21431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Н/м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3500438"/>
            <a:ext cx="7786710" cy="40011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 При равновесии груза выполняется условие равновесия, т.е.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572000" y="3929066"/>
            <a:ext cx="17395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428263" y="1000108"/>
            <a:ext cx="36443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Гука)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4500570"/>
            <a:ext cx="5286380" cy="40011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 Закон Гука во втором случае примет вид.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85720" y="4929198"/>
            <a:ext cx="22268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428860" y="4915927"/>
            <a:ext cx="3786214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Н/м·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0,016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143636" y="4976886"/>
            <a:ext cx="1428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6150138"/>
            <a:ext cx="7786710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деформации на 16мм надо подвесить груз весом почти в 13 Н, т.е. массой в 1,3кг. </a:t>
            </a:r>
            <a:endParaRPr lang="ru-RU" sz="2000" b="1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4" grpId="0" animBg="1"/>
      <p:bldP spid="15" grpId="0" animBg="1"/>
      <p:bldP spid="16" grpId="0"/>
      <p:bldP spid="24" grpId="0"/>
      <p:bldP spid="32" grpId="0"/>
      <p:bldP spid="33" grpId="0"/>
      <p:bldP spid="34" grpId="0" animBg="1"/>
      <p:bldP spid="35" grpId="0"/>
      <p:bldP spid="36" grpId="0"/>
      <p:bldP spid="37" grpId="0" animBg="1"/>
      <p:bldP spid="38" grpId="0"/>
      <p:bldP spid="39" grpId="0" animBg="1"/>
      <p:bldP spid="40" grpId="0"/>
      <p:bldP spid="4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 l="39258" t="27100" r="11523" b="51660"/>
          <a:stretch>
            <a:fillRect/>
          </a:stretch>
        </p:blipFill>
        <p:spPr bwMode="auto">
          <a:xfrm>
            <a:off x="0" y="0"/>
            <a:ext cx="6000792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39258" t="48340" r="38476" b="47997"/>
          <a:stretch>
            <a:fillRect/>
          </a:stretch>
        </p:blipFill>
        <p:spPr bwMode="auto">
          <a:xfrm>
            <a:off x="4714876" y="4143380"/>
            <a:ext cx="2714676" cy="35719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 l="50977" t="44678" r="11523" b="51660"/>
          <a:stretch>
            <a:fillRect/>
          </a:stretch>
        </p:blipFill>
        <p:spPr bwMode="auto">
          <a:xfrm>
            <a:off x="0" y="2714620"/>
            <a:ext cx="4572000" cy="35719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</p:spPr>
      </p:pic>
      <p:grpSp>
        <p:nvGrpSpPr>
          <p:cNvPr id="8" name="Группа 7"/>
          <p:cNvGrpSpPr/>
          <p:nvPr/>
        </p:nvGrpSpPr>
        <p:grpSpPr>
          <a:xfrm>
            <a:off x="7215206" y="2428868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Группа 22"/>
          <p:cNvGrpSpPr/>
          <p:nvPr/>
        </p:nvGrpSpPr>
        <p:grpSpPr>
          <a:xfrm>
            <a:off x="5601812" y="3071810"/>
            <a:ext cx="3542188" cy="923330"/>
            <a:chOff x="2857488" y="1142984"/>
            <a:chExt cx="3542188" cy="923330"/>
          </a:xfrm>
          <a:solidFill>
            <a:srgbClr val="92D050"/>
          </a:solidFill>
        </p:grpSpPr>
        <p:sp>
          <p:nvSpPr>
            <p:cNvPr id="24" name="Прямоугольник 23"/>
            <p:cNvSpPr/>
            <p:nvPr/>
          </p:nvSpPr>
          <p:spPr>
            <a:xfrm>
              <a:off x="2857488" y="1142984"/>
              <a:ext cx="3542188" cy="92333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2"/>
            <p:cNvSpPr>
              <a:spLocks noChangeShapeType="1"/>
            </p:cNvSpPr>
            <p:nvPr/>
          </p:nvSpPr>
          <p:spPr bwMode="auto">
            <a:xfrm>
              <a:off x="4384982" y="1769080"/>
              <a:ext cx="360000" cy="18000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 rot="20291345">
            <a:off x="5352698" y="2149494"/>
            <a:ext cx="342902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20291345">
            <a:off x="6466595" y="1363905"/>
            <a:ext cx="952701" cy="76838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 rot="16200000" flipV="1">
            <a:off x="6517916" y="2316526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 flipV="1">
            <a:off x="7000892" y="1571612"/>
            <a:ext cx="428628" cy="214314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3"/>
          <p:cNvGrpSpPr/>
          <p:nvPr/>
        </p:nvGrpSpPr>
        <p:grpSpPr>
          <a:xfrm rot="20672254">
            <a:off x="7272633" y="536318"/>
            <a:ext cx="1428760" cy="624764"/>
            <a:chOff x="2000232" y="2570156"/>
            <a:chExt cx="571504" cy="624764"/>
          </a:xfrm>
          <a:solidFill>
            <a:srgbClr val="F9E3A5"/>
          </a:solidFill>
        </p:grpSpPr>
        <p:sp>
          <p:nvSpPr>
            <p:cNvPr id="16" name="TextBox 15"/>
            <p:cNvSpPr txBox="1"/>
            <p:nvPr/>
          </p:nvSpPr>
          <p:spPr>
            <a:xfrm>
              <a:off x="2000232" y="2671700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тр. покоя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Прямоугольник 29"/>
          <p:cNvSpPr/>
          <p:nvPr/>
        </p:nvSpPr>
        <p:spPr>
          <a:xfrm>
            <a:off x="571472" y="4534921"/>
            <a:ext cx="342902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465935" y="3714752"/>
            <a:ext cx="952701" cy="76838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 rot="16200000" flipV="1">
            <a:off x="1442009" y="4645406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/>
          <p:cNvGrpSpPr/>
          <p:nvPr/>
        </p:nvGrpSpPr>
        <p:grpSpPr>
          <a:xfrm>
            <a:off x="2071670" y="4714884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34" name="TextBox 33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Прямая со стрелкой 35"/>
          <p:cNvCxnSpPr/>
          <p:nvPr/>
        </p:nvCxnSpPr>
        <p:spPr>
          <a:xfrm rot="16200000" flipV="1">
            <a:off x="1533926" y="3752430"/>
            <a:ext cx="806990" cy="17254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37"/>
          <p:cNvGrpSpPr/>
          <p:nvPr/>
        </p:nvGrpSpPr>
        <p:grpSpPr>
          <a:xfrm>
            <a:off x="2071670" y="3214686"/>
            <a:ext cx="642942" cy="571504"/>
            <a:chOff x="3357554" y="2143116"/>
            <a:chExt cx="714380" cy="461665"/>
          </a:xfrm>
          <a:solidFill>
            <a:srgbClr val="F9E3A5"/>
          </a:solidFill>
        </p:grpSpPr>
        <p:sp>
          <p:nvSpPr>
            <p:cNvPr id="39" name="TextBox 3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0" y="-24"/>
            <a:ext cx="635795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Ящик двигается равномерно, т.к. сумма сил, действующих на него равна нулю!!!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 rot="20291345">
            <a:off x="5525446" y="6011805"/>
            <a:ext cx="342902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 rot="20291345">
            <a:off x="6609471" y="5221557"/>
            <a:ext cx="952701" cy="76838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 стрелкой 43"/>
          <p:cNvCxnSpPr/>
          <p:nvPr/>
        </p:nvCxnSpPr>
        <p:spPr>
          <a:xfrm rot="16200000" flipV="1">
            <a:off x="6539824" y="6074165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Группа 44"/>
          <p:cNvGrpSpPr/>
          <p:nvPr/>
        </p:nvGrpSpPr>
        <p:grpSpPr>
          <a:xfrm>
            <a:off x="7215206" y="6143644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46" name="TextBox 45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 rot="16200000" flipV="1">
            <a:off x="6463148" y="5038314"/>
            <a:ext cx="806990" cy="303006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6143636" y="857232"/>
            <a:ext cx="500066" cy="357190"/>
            <a:chOff x="3357554" y="2143116"/>
            <a:chExt cx="714380" cy="461665"/>
          </a:xfrm>
          <a:solidFill>
            <a:srgbClr val="F9E3A5"/>
          </a:solidFill>
        </p:grpSpPr>
        <p:sp>
          <p:nvSpPr>
            <p:cNvPr id="12" name="TextBox 11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Группа 48"/>
          <p:cNvGrpSpPr/>
          <p:nvPr/>
        </p:nvGrpSpPr>
        <p:grpSpPr>
          <a:xfrm>
            <a:off x="6929454" y="4429132"/>
            <a:ext cx="642942" cy="571504"/>
            <a:chOff x="3357554" y="2143116"/>
            <a:chExt cx="714380" cy="461665"/>
          </a:xfrm>
          <a:solidFill>
            <a:srgbClr val="F9E3A5"/>
          </a:solidFill>
        </p:grpSpPr>
        <p:sp>
          <p:nvSpPr>
            <p:cNvPr id="50" name="TextBox 49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1" name="Прямая со стрелкой 50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Прямая соединительная линия 51"/>
          <p:cNvCxnSpPr/>
          <p:nvPr/>
        </p:nvCxnSpPr>
        <p:spPr>
          <a:xfrm rot="10800000" flipV="1">
            <a:off x="7072330" y="5357826"/>
            <a:ext cx="428628" cy="214314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Группа 52"/>
          <p:cNvGrpSpPr/>
          <p:nvPr/>
        </p:nvGrpSpPr>
        <p:grpSpPr>
          <a:xfrm rot="20672254">
            <a:off x="7415509" y="4679722"/>
            <a:ext cx="1428760" cy="624764"/>
            <a:chOff x="2000232" y="2570156"/>
            <a:chExt cx="571504" cy="624764"/>
          </a:xfrm>
          <a:solidFill>
            <a:srgbClr val="F9E3A5"/>
          </a:solidFill>
        </p:grpSpPr>
        <p:sp>
          <p:nvSpPr>
            <p:cNvPr id="54" name="TextBox 53"/>
            <p:cNvSpPr txBox="1"/>
            <p:nvPr/>
          </p:nvSpPr>
          <p:spPr>
            <a:xfrm>
              <a:off x="2000232" y="2671700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тр. покоя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5" name="Прямая со стрелкой 5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Прямоугольник 55"/>
          <p:cNvSpPr/>
          <p:nvPr/>
        </p:nvSpPr>
        <p:spPr>
          <a:xfrm>
            <a:off x="1428728" y="1699248"/>
            <a:ext cx="4572032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0" y="5357826"/>
            <a:ext cx="635795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трения компенсирует скатывающую составляющую силы тяжести!!!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0" y="6273225"/>
            <a:ext cx="1857356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16200000" flipV="1">
            <a:off x="6463148" y="1252100"/>
            <a:ext cx="806990" cy="303006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9" name="Таблица 58"/>
          <p:cNvGraphicFramePr>
            <a:graphicFrameLocks noGrp="1"/>
          </p:cNvGraphicFramePr>
          <p:nvPr/>
        </p:nvGraphicFramePr>
        <p:xfrm>
          <a:off x="2357422" y="6429396"/>
          <a:ext cx="4143371" cy="357166"/>
        </p:xfrm>
        <a:graphic>
          <a:graphicData uri="http://schemas.openxmlformats.org/drawingml/2006/table">
            <a:tbl>
              <a:tblPr/>
              <a:tblGrid>
                <a:gridCol w="354756"/>
                <a:gridCol w="544804"/>
                <a:gridCol w="591260"/>
                <a:gridCol w="658833"/>
                <a:gridCol w="696842"/>
                <a:gridCol w="625047"/>
                <a:gridCol w="127025"/>
                <a:gridCol w="544804"/>
              </a:tblGrid>
              <a:tr h="35716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342-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339-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latin typeface="Times New Roman"/>
                        </a:rPr>
                        <a:t>336-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600" b="1" i="0" u="none" strike="noStrike" baseline="-25000" dirty="0" err="1">
                          <a:latin typeface="Times New Roman"/>
                        </a:rPr>
                        <a:t>тр,упр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3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0" grpId="0" animBg="1"/>
      <p:bldP spid="31" grpId="0" animBg="1"/>
      <p:bldP spid="41" grpId="0" animBg="1"/>
      <p:bldP spid="42" grpId="0" animBg="1"/>
      <p:bldP spid="43" grpId="0" animBg="1"/>
      <p:bldP spid="57" grpId="0" animBg="1"/>
      <p:bldP spid="5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 l="8789" t="12451" r="11523" b="76654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 стрелкой 3"/>
          <p:cNvCxnSpPr/>
          <p:nvPr/>
        </p:nvCxnSpPr>
        <p:spPr>
          <a:xfrm rot="16200000" flipV="1">
            <a:off x="4355727" y="1930762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>
          <a:xfrm>
            <a:off x="4980750" y="3457462"/>
            <a:ext cx="714380" cy="461665"/>
            <a:chOff x="2714612" y="4429132"/>
            <a:chExt cx="714380" cy="461665"/>
          </a:xfrm>
        </p:grpSpPr>
        <p:sp>
          <p:nvSpPr>
            <p:cNvPr id="6" name="TextBox 5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/>
        </p:nvGrpSpPr>
        <p:grpSpPr>
          <a:xfrm>
            <a:off x="4071934" y="1285860"/>
            <a:ext cx="571504" cy="467772"/>
            <a:chOff x="1928794" y="2570156"/>
            <a:chExt cx="571504" cy="467772"/>
          </a:xfrm>
        </p:grpSpPr>
        <p:sp>
          <p:nvSpPr>
            <p:cNvPr id="13" name="TextBox 12"/>
            <p:cNvSpPr txBox="1"/>
            <p:nvPr/>
          </p:nvSpPr>
          <p:spPr>
            <a:xfrm>
              <a:off x="1928794" y="2637818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4385544" y="2965919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-32" y="1255552"/>
            <a:ext cx="2428892" cy="143885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=686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32" y="3929066"/>
            <a:ext cx="9072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Парашютист двигается равномерно, т.к. сумма сил, действующих на него равна нулю!!!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4812032" y="2357430"/>
            <a:ext cx="142876" cy="142876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715140" y="4500570"/>
            <a:ext cx="2214578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0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357686" y="4929198"/>
            <a:ext cx="3071834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686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5455523"/>
            <a:ext cx="9144000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Парашютист двигается равномерно, т.к.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сила трения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компенсирует силу тяжести и равна почти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71406" y="6429396"/>
          <a:ext cx="4143371" cy="357166"/>
        </p:xfrm>
        <a:graphic>
          <a:graphicData uri="http://schemas.openxmlformats.org/drawingml/2006/table">
            <a:tbl>
              <a:tblPr/>
              <a:tblGrid>
                <a:gridCol w="354756"/>
                <a:gridCol w="544804"/>
                <a:gridCol w="591260"/>
                <a:gridCol w="658833"/>
                <a:gridCol w="696842"/>
                <a:gridCol w="625047"/>
                <a:gridCol w="127025"/>
                <a:gridCol w="544804"/>
              </a:tblGrid>
              <a:tr h="35716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342-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339-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600" b="1" i="0" u="none" strike="noStrike" baseline="-25000" dirty="0" err="1">
                          <a:latin typeface="Times New Roman"/>
                        </a:rPr>
                        <a:t>тр,упр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3" grpId="0" animBg="1"/>
      <p:bldP spid="24" grpId="0" animBg="1"/>
      <p:bldP spid="2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 l="8789" t="22567" r="11523" b="63425"/>
          <a:stretch>
            <a:fillRect/>
          </a:stretch>
        </p:blipFill>
        <p:spPr bwMode="auto">
          <a:xfrm>
            <a:off x="0" y="0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 cstate="print"/>
          <a:srcRect l="13476" t="51270" r="41406" b="33349"/>
          <a:stretch>
            <a:fillRect/>
          </a:stretch>
        </p:blipFill>
        <p:spPr bwMode="auto">
          <a:xfrm>
            <a:off x="3643274" y="1500174"/>
            <a:ext cx="550072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 стрелкой 3"/>
          <p:cNvCxnSpPr/>
          <p:nvPr/>
        </p:nvCxnSpPr>
        <p:spPr>
          <a:xfrm>
            <a:off x="4903667" y="2662964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16200000" flipV="1">
            <a:off x="4355727" y="2183476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5000628" y="3467401"/>
            <a:ext cx="714380" cy="461665"/>
            <a:chOff x="2714612" y="4429132"/>
            <a:chExt cx="714380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8"/>
          <p:cNvGrpSpPr/>
          <p:nvPr/>
        </p:nvGrpSpPr>
        <p:grpSpPr>
          <a:xfrm>
            <a:off x="5000628" y="1610013"/>
            <a:ext cx="714380" cy="533103"/>
            <a:chOff x="3357554" y="2143116"/>
            <a:chExt cx="714380" cy="461665"/>
          </a:xfrm>
        </p:grpSpPr>
        <p:sp>
          <p:nvSpPr>
            <p:cNvPr id="10" name="TextBox 9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>
            <a:off x="4214810" y="1962684"/>
            <a:ext cx="571504" cy="400110"/>
            <a:chOff x="2000232" y="2528824"/>
            <a:chExt cx="571504" cy="400110"/>
          </a:xfrm>
        </p:grpSpPr>
        <p:cxnSp>
          <p:nvCxnSpPr>
            <p:cNvPr id="13" name="Прямая со стрелкой 12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" name="Прямая соединительная линия 14"/>
          <p:cNvCxnSpPr/>
          <p:nvPr/>
        </p:nvCxnSpPr>
        <p:spPr>
          <a:xfrm flipV="1">
            <a:off x="4357686" y="2653203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V="1">
            <a:off x="4391539" y="2945545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929322" y="2714620"/>
            <a:ext cx="1447704" cy="523220"/>
            <a:chOff x="5929322" y="2428868"/>
            <a:chExt cx="1447704" cy="523220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5929322" y="2428868"/>
              <a:ext cx="144770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МОТОРА</a:t>
              </a:r>
              <a:endParaRPr lang="ru-RU" sz="2800" dirty="0"/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71406" y="6429396"/>
          <a:ext cx="4143371" cy="357166"/>
        </p:xfrm>
        <a:graphic>
          <a:graphicData uri="http://schemas.openxmlformats.org/drawingml/2006/table">
            <a:tbl>
              <a:tblPr/>
              <a:tblGrid>
                <a:gridCol w="354756"/>
                <a:gridCol w="544804"/>
                <a:gridCol w="591260"/>
                <a:gridCol w="658833"/>
                <a:gridCol w="696842"/>
                <a:gridCol w="625047"/>
                <a:gridCol w="127025"/>
                <a:gridCol w="544804"/>
              </a:tblGrid>
              <a:tr h="35716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342-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339-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600" b="1" i="0" u="none" strike="noStrike" baseline="-25000" dirty="0" err="1">
                          <a:latin typeface="Times New Roman"/>
                        </a:rPr>
                        <a:t>тр,упр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 l="22851" t="24170" r="51074" b="33349"/>
          <a:stretch>
            <a:fillRect/>
          </a:stretch>
        </p:blipFill>
        <p:spPr bwMode="auto">
          <a:xfrm>
            <a:off x="857224" y="1500174"/>
            <a:ext cx="2071702" cy="2700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 l="8789" t="36575" r="11523" b="49463"/>
          <a:stretch>
            <a:fillRect/>
          </a:stretch>
        </p:blipFill>
        <p:spPr bwMode="auto">
          <a:xfrm>
            <a:off x="0" y="0"/>
            <a:ext cx="9144000" cy="128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 l="48027" t="24170" r="25000" b="33349"/>
          <a:stretch>
            <a:fillRect/>
          </a:stretch>
        </p:blipFill>
        <p:spPr bwMode="auto">
          <a:xfrm>
            <a:off x="7000892" y="1500174"/>
            <a:ext cx="2143108" cy="2700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406" y="6429396"/>
          <a:ext cx="4143371" cy="357166"/>
        </p:xfrm>
        <a:graphic>
          <a:graphicData uri="http://schemas.openxmlformats.org/drawingml/2006/table">
            <a:tbl>
              <a:tblPr/>
              <a:tblGrid>
                <a:gridCol w="354756"/>
                <a:gridCol w="544804"/>
                <a:gridCol w="591260"/>
                <a:gridCol w="658833"/>
                <a:gridCol w="696842"/>
                <a:gridCol w="625047"/>
                <a:gridCol w="127025"/>
                <a:gridCol w="544804"/>
              </a:tblGrid>
              <a:tr h="35716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342-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339-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600" b="1" i="0" u="none" strike="noStrike" baseline="-25000" dirty="0" err="1">
                          <a:latin typeface="Times New Roman"/>
                        </a:rPr>
                        <a:t>тр,упр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1071538" y="2000241"/>
            <a:ext cx="500066" cy="461665"/>
            <a:chOff x="3357554" y="2143116"/>
            <a:chExt cx="500066" cy="497248"/>
          </a:xfrm>
          <a:solidFill>
            <a:schemeClr val="bg2">
              <a:lumMod val="90000"/>
            </a:schemeClr>
          </a:solidFill>
        </p:grpSpPr>
        <p:sp>
          <p:nvSpPr>
            <p:cNvPr id="7" name="TextBox 6"/>
            <p:cNvSpPr txBox="1"/>
            <p:nvPr/>
          </p:nvSpPr>
          <p:spPr>
            <a:xfrm>
              <a:off x="3357554" y="2143116"/>
              <a:ext cx="500066" cy="4972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Прямая соединительная линия 8"/>
          <p:cNvCxnSpPr/>
          <p:nvPr/>
        </p:nvCxnSpPr>
        <p:spPr>
          <a:xfrm flipV="1">
            <a:off x="1500166" y="2643182"/>
            <a:ext cx="500066" cy="28380"/>
          </a:xfrm>
          <a:prstGeom prst="line">
            <a:avLst/>
          </a:prstGeom>
          <a:ln w="50800">
            <a:solidFill>
              <a:srgbClr val="0000FF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785918" y="2800344"/>
            <a:ext cx="500066" cy="28380"/>
          </a:xfrm>
          <a:prstGeom prst="line">
            <a:avLst/>
          </a:prstGeom>
          <a:ln w="50800">
            <a:solidFill>
              <a:srgbClr val="0000FF"/>
            </a:solidFill>
            <a:headEnd type="none" w="lg" len="med"/>
            <a:tailEnd type="stealth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8"/>
          <p:cNvGrpSpPr/>
          <p:nvPr/>
        </p:nvGrpSpPr>
        <p:grpSpPr>
          <a:xfrm>
            <a:off x="2071670" y="2895897"/>
            <a:ext cx="500066" cy="461665"/>
            <a:chOff x="3357554" y="2143116"/>
            <a:chExt cx="500066" cy="399800"/>
          </a:xfrm>
          <a:solidFill>
            <a:schemeClr val="bg2">
              <a:lumMod val="90000"/>
            </a:schemeClr>
          </a:solidFill>
        </p:grpSpPr>
        <p:sp>
          <p:nvSpPr>
            <p:cNvPr id="13" name="TextBox 12"/>
            <p:cNvSpPr txBox="1"/>
            <p:nvPr/>
          </p:nvSpPr>
          <p:spPr>
            <a:xfrm>
              <a:off x="3357554" y="2143116"/>
              <a:ext cx="500066" cy="3998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 15"/>
          <p:cNvSpPr/>
          <p:nvPr/>
        </p:nvSpPr>
        <p:spPr>
          <a:xfrm>
            <a:off x="2928926" y="1714488"/>
            <a:ext cx="3437992" cy="92333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5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тр.ск</a:t>
            </a:r>
            <a:r>
              <a:rPr lang="ru-RU" sz="5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5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16200000" flipV="1">
            <a:off x="1592339" y="2836761"/>
            <a:ext cx="600678" cy="70644"/>
          </a:xfrm>
          <a:prstGeom prst="line">
            <a:avLst/>
          </a:prstGeom>
          <a:ln w="50800">
            <a:solidFill>
              <a:srgbClr val="F90101"/>
            </a:solidFill>
            <a:headEnd type="none" w="lg" len="med"/>
            <a:tailEnd type="stealth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8"/>
          <p:cNvGrpSpPr/>
          <p:nvPr/>
        </p:nvGrpSpPr>
        <p:grpSpPr>
          <a:xfrm>
            <a:off x="1785918" y="1928802"/>
            <a:ext cx="500066" cy="461665"/>
            <a:chOff x="3357554" y="2143116"/>
            <a:chExt cx="500066" cy="399800"/>
          </a:xfrm>
          <a:solidFill>
            <a:schemeClr val="bg2">
              <a:lumMod val="90000"/>
            </a:schemeClr>
          </a:solidFill>
        </p:grpSpPr>
        <p:sp>
          <p:nvSpPr>
            <p:cNvPr id="22" name="TextBox 21"/>
            <p:cNvSpPr txBox="1"/>
            <p:nvPr/>
          </p:nvSpPr>
          <p:spPr>
            <a:xfrm>
              <a:off x="3357554" y="2143116"/>
              <a:ext cx="500066" cy="3998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Прямая соединительная линия 23"/>
          <p:cNvCxnSpPr/>
          <p:nvPr/>
        </p:nvCxnSpPr>
        <p:spPr>
          <a:xfrm rot="16200000" flipV="1">
            <a:off x="7807445" y="2836761"/>
            <a:ext cx="600678" cy="70644"/>
          </a:xfrm>
          <a:prstGeom prst="line">
            <a:avLst/>
          </a:prstGeom>
          <a:ln w="50800">
            <a:solidFill>
              <a:srgbClr val="F90101"/>
            </a:solidFill>
            <a:headEnd type="none" w="lg" len="med"/>
            <a:tailEnd type="stealth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8"/>
          <p:cNvGrpSpPr/>
          <p:nvPr/>
        </p:nvGrpSpPr>
        <p:grpSpPr>
          <a:xfrm>
            <a:off x="7858148" y="2000240"/>
            <a:ext cx="500066" cy="461665"/>
            <a:chOff x="3357554" y="2143116"/>
            <a:chExt cx="500066" cy="399800"/>
          </a:xfrm>
          <a:solidFill>
            <a:schemeClr val="bg2">
              <a:lumMod val="90000"/>
            </a:schemeClr>
          </a:solidFill>
        </p:grpSpPr>
        <p:sp>
          <p:nvSpPr>
            <p:cNvPr id="26" name="TextBox 25"/>
            <p:cNvSpPr txBox="1"/>
            <p:nvPr/>
          </p:nvSpPr>
          <p:spPr>
            <a:xfrm>
              <a:off x="3357554" y="2143116"/>
              <a:ext cx="500066" cy="3998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0" y="4429132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с разведенной  пилой  нет реакции со боков, значит и трение только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снизу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6" cstate="print"/>
          <a:srcRect l="29531" t="24166" r="28281" b="67501"/>
          <a:stretch>
            <a:fillRect/>
          </a:stretch>
        </p:blipFill>
        <p:spPr bwMode="auto">
          <a:xfrm>
            <a:off x="0" y="0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588121" y="1820938"/>
            <a:ext cx="11176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бр</a:t>
            </a:r>
            <a:endParaRPr lang="ru-RU" sz="5400" dirty="0">
              <a:solidFill>
                <a:srgbClr val="006600"/>
              </a:solidFill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643438" y="1000108"/>
            <a:ext cx="1735395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бр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214678" y="1285860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бр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 flipH="1">
            <a:off x="4715064" y="1917491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279444" y="151261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57884" y="3571876"/>
            <a:ext cx="22333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5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5400" dirty="0">
              <a:solidFill>
                <a:srgbClr val="006600"/>
              </a:solidFill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5913201" y="2751046"/>
            <a:ext cx="1735395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300г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484441" y="3036798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бр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auto">
          <a:xfrm flipH="1">
            <a:off x="5984827" y="3668429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5549207" y="3263551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28662" y="4357694"/>
            <a:ext cx="235745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бр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=2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286116" y="4357694"/>
            <a:ext cx="2500298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=2000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1276" y="1071546"/>
            <a:ext cx="2797326" cy="2123658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=800г</a:t>
            </a:r>
          </a:p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бр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 lvl="0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бр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-?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5657695"/>
            <a:ext cx="9144032" cy="1200329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плотность вещества бруска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2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вероятно он сделан из…. 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"/>
          <p:cNvSpPr txBox="1">
            <a:spLocks noChangeArrowheads="1"/>
          </p:cNvSpPr>
          <p:nvPr/>
        </p:nvSpPr>
        <p:spPr bwMode="auto">
          <a:xfrm>
            <a:off x="0" y="0"/>
            <a:ext cx="539552" cy="404664"/>
          </a:xfrm>
          <a:prstGeom prst="rect">
            <a:avLst/>
          </a:prstGeom>
          <a:solidFill>
            <a:srgbClr val="FFFFFF"/>
          </a:solidFill>
          <a:ln w="28575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400"/>
                            </p:stCondLst>
                            <p:childTnLst>
                              <p:par>
                                <p:cTn id="8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11" grpId="0"/>
      <p:bldP spid="12" grpId="0"/>
      <p:bldP spid="13" grpId="0"/>
      <p:bldP spid="14" grpId="0"/>
      <p:bldP spid="15" grpId="0" animBg="1"/>
      <p:bldP spid="16" grpId="0"/>
      <p:bldP spid="22" grpId="0" animBg="1"/>
      <p:bldP spid="23" grpId="0" animBg="1"/>
      <p:bldP spid="24" grpId="0" animBg="1"/>
      <p:bldP spid="27" grpId="0" animBg="1"/>
      <p:bldP spid="2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1276" y="1071546"/>
            <a:ext cx="3011640" cy="2677656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чугуна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=800г</a:t>
            </a:r>
          </a:p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чуг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=7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</a:p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олости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-?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286644" y="857232"/>
            <a:ext cx="1357322" cy="107157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786710" y="1071546"/>
            <a:ext cx="571504" cy="4286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71802" y="1834210"/>
            <a:ext cx="5906040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1.Найдём объём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вещества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(чугуна).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43412" y="2476319"/>
            <a:ext cx="93807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ч</a:t>
            </a:r>
            <a:endParaRPr lang="ru-RU" sz="6600" dirty="0">
              <a:solidFill>
                <a:srgbClr val="006600"/>
              </a:solidFill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357686" y="1928802"/>
            <a:ext cx="1735395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3000364" y="2214554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ч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auto">
          <a:xfrm flipH="1">
            <a:off x="4429312" y="2846185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3993692" y="2441307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500694" y="2214554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ч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500826" y="2500306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Line 6"/>
          <p:cNvSpPr>
            <a:spLocks noChangeShapeType="1"/>
          </p:cNvSpPr>
          <p:nvPr/>
        </p:nvSpPr>
        <p:spPr bwMode="auto">
          <a:xfrm flipH="1">
            <a:off x="7072330" y="2916495"/>
            <a:ext cx="1836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6786578" y="2214554"/>
            <a:ext cx="257176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800г</a:t>
            </a:r>
            <a:r>
              <a:rPr lang="ru-RU" sz="4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73995" y="2863990"/>
            <a:ext cx="6270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7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5572132" y="3071810"/>
            <a:ext cx="2567626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=114,3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43240" y="3925677"/>
            <a:ext cx="563494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2. Найдём  объём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полости.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-156738" y="4588385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843394" y="465982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1200584" y="4500570"/>
            <a:ext cx="164307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2644372" y="4572008"/>
            <a:ext cx="3421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2843658" y="4585187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3929058" y="4731261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4286248" y="4786322"/>
            <a:ext cx="178595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5744550" y="4673205"/>
            <a:ext cx="3421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6000760" y="4724877"/>
            <a:ext cx="18712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114,3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7786710" y="465982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7149575" y="5221444"/>
            <a:ext cx="2122697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10,7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-32" y="5997379"/>
            <a:ext cx="9144032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объём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полости  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составляет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10,7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10" cstate="print"/>
          <a:srcRect l="29531" t="26667" r="28281" b="67500"/>
          <a:stretch>
            <a:fillRect/>
          </a:stretch>
        </p:blipFill>
        <p:spPr bwMode="auto">
          <a:xfrm>
            <a:off x="0" y="0"/>
            <a:ext cx="91440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072066" y="500042"/>
            <a:ext cx="3929058" cy="60529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(найти объём полости)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1"/>
          <p:cNvSpPr txBox="1">
            <a:spLocks noChangeArrowheads="1"/>
          </p:cNvSpPr>
          <p:nvPr/>
        </p:nvSpPr>
        <p:spPr bwMode="auto">
          <a:xfrm>
            <a:off x="0" y="0"/>
            <a:ext cx="539552" cy="404664"/>
          </a:xfrm>
          <a:prstGeom prst="rect">
            <a:avLst/>
          </a:prstGeom>
          <a:solidFill>
            <a:srgbClr val="FFFFFF"/>
          </a:solidFill>
          <a:ln w="28575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65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65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300"/>
                            </p:stCondLst>
                            <p:childTnLst>
                              <p:par>
                                <p:cTn id="1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3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0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6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7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7400"/>
                            </p:stCondLst>
                            <p:childTnLst>
                              <p:par>
                                <p:cTn id="19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1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9" grpId="1" animBg="1"/>
      <p:bldP spid="10" grpId="0" build="allAtOnce" animBg="1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 animBg="1"/>
      <p:bldP spid="19" grpId="0"/>
      <p:bldP spid="20" grpId="0"/>
      <p:bldP spid="21" grpId="0" animBg="1"/>
      <p:bldP spid="22" grpId="0" build="allAtOnce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 animBg="1"/>
      <p:bldP spid="34" grpId="0" animBg="1"/>
      <p:bldP spid="34" grpId="1" animBg="1"/>
      <p:bldP spid="2150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6" cstate="print"/>
          <a:srcRect l="29531" t="58333" r="28281" b="32500"/>
          <a:stretch>
            <a:fillRect/>
          </a:stretch>
        </p:blipFill>
        <p:spPr bwMode="auto">
          <a:xfrm>
            <a:off x="0" y="0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-11276" y="1428736"/>
            <a:ext cx="3583144" cy="2677656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масла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=920г</a:t>
            </a:r>
          </a:p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масла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1л = =1дм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=1000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масла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? 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38874" y="2321004"/>
            <a:ext cx="115961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м</a:t>
            </a:r>
            <a:endParaRPr lang="ru-RU" sz="5400" dirty="0">
              <a:solidFill>
                <a:srgbClr val="006600"/>
              </a:solidFill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194191" y="1500174"/>
            <a:ext cx="1735395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765431" y="1785926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 flipH="1">
            <a:off x="6265817" y="2417557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643570" y="2012679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500570"/>
            <a:ext cx="9144032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0" y="0"/>
            <a:ext cx="539552" cy="404664"/>
          </a:xfrm>
          <a:prstGeom prst="rect">
            <a:avLst/>
          </a:prstGeom>
          <a:solidFill>
            <a:srgbClr val="FFFFFF"/>
          </a:solidFill>
          <a:ln w="28575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00"/>
                            </p:stCondLst>
                            <p:childTnLst>
                              <p:par>
                                <p:cTn id="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  <p:bldP spid="10" grpId="0"/>
      <p:bldP spid="11" grpId="0" animBg="1"/>
      <p:bldP spid="12" grpId="0"/>
      <p:bldP spid="13" grpId="0" animBg="1"/>
      <p:bldP spid="1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7" cstate="print"/>
          <a:srcRect t="33315" r="19522" b="26208"/>
          <a:stretch>
            <a:fillRect/>
          </a:stretch>
        </p:blipFill>
        <p:spPr bwMode="auto">
          <a:xfrm>
            <a:off x="2724854" y="1344619"/>
            <a:ext cx="6419146" cy="258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-32" y="0"/>
            <a:ext cx="35004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№259</a:t>
            </a: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=9,8Н/кг;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2кг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кг ;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 кг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-?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5779" name="AutoShape 3"/>
          <p:cNvCxnSpPr>
            <a:cxnSpLocks noChangeShapeType="1"/>
          </p:cNvCxnSpPr>
          <p:nvPr/>
        </p:nvCxnSpPr>
        <p:spPr bwMode="auto">
          <a:xfrm>
            <a:off x="4489450" y="2477506"/>
            <a:ext cx="12700" cy="1095375"/>
          </a:xfrm>
          <a:prstGeom prst="straightConnector1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</p:spPr>
      </p:cxnSp>
      <p:cxnSp>
        <p:nvCxnSpPr>
          <p:cNvPr id="75780" name="AutoShape 4"/>
          <p:cNvCxnSpPr>
            <a:cxnSpLocks noChangeShapeType="1"/>
          </p:cNvCxnSpPr>
          <p:nvPr/>
        </p:nvCxnSpPr>
        <p:spPr bwMode="auto">
          <a:xfrm>
            <a:off x="4714876" y="3071810"/>
            <a:ext cx="14287" cy="1095375"/>
          </a:xfrm>
          <a:prstGeom prst="straightConnector1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75781" name="AutoShape 5"/>
          <p:cNvCxnSpPr>
            <a:cxnSpLocks noChangeShapeType="1"/>
          </p:cNvCxnSpPr>
          <p:nvPr/>
        </p:nvCxnSpPr>
        <p:spPr bwMode="auto">
          <a:xfrm>
            <a:off x="4475163" y="1096379"/>
            <a:ext cx="14287" cy="1095375"/>
          </a:xfrm>
          <a:prstGeom prst="straightConnector1">
            <a:avLst/>
          </a:prstGeom>
          <a:noFill/>
          <a:ln w="76200">
            <a:solidFill>
              <a:srgbClr val="0000FF"/>
            </a:solidFill>
            <a:round/>
            <a:headEnd type="triangle" w="med" len="med"/>
            <a:tailEnd/>
          </a:ln>
        </p:spPr>
      </p:cxnSp>
      <p:cxnSp>
        <p:nvCxnSpPr>
          <p:cNvPr id="10" name="AutoShape 3"/>
          <p:cNvCxnSpPr>
            <a:cxnSpLocks noChangeShapeType="1"/>
          </p:cNvCxnSpPr>
          <p:nvPr/>
        </p:nvCxnSpPr>
        <p:spPr bwMode="auto">
          <a:xfrm rot="5400000">
            <a:off x="5715008" y="3643314"/>
            <a:ext cx="1857388" cy="1588"/>
          </a:xfrm>
          <a:prstGeom prst="straightConnector1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</p:spPr>
      </p:cxnSp>
      <p:cxnSp>
        <p:nvCxnSpPr>
          <p:cNvPr id="12" name="AutoShape 3"/>
          <p:cNvCxnSpPr>
            <a:cxnSpLocks noChangeShapeType="1"/>
          </p:cNvCxnSpPr>
          <p:nvPr/>
        </p:nvCxnSpPr>
        <p:spPr bwMode="auto">
          <a:xfrm rot="5400000">
            <a:off x="5944403" y="3999710"/>
            <a:ext cx="1857388" cy="1588"/>
          </a:xfrm>
          <a:prstGeom prst="straightConnector1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3" name="AutoShape 3"/>
          <p:cNvCxnSpPr>
            <a:cxnSpLocks noChangeShapeType="1"/>
          </p:cNvCxnSpPr>
          <p:nvPr/>
        </p:nvCxnSpPr>
        <p:spPr bwMode="auto">
          <a:xfrm rot="5400000">
            <a:off x="5715802" y="1570818"/>
            <a:ext cx="1857388" cy="1588"/>
          </a:xfrm>
          <a:prstGeom prst="straightConnector1">
            <a:avLst/>
          </a:prstGeom>
          <a:noFill/>
          <a:ln w="76200">
            <a:solidFill>
              <a:srgbClr val="0000FF"/>
            </a:solidFill>
            <a:round/>
            <a:headEnd type="triangle" w="med" len="med"/>
            <a:tailEnd type="none" w="med" len="med"/>
          </a:ln>
        </p:spPr>
      </p:cxnSp>
      <p:cxnSp>
        <p:nvCxnSpPr>
          <p:cNvPr id="14" name="AutoShape 3"/>
          <p:cNvCxnSpPr>
            <a:cxnSpLocks noChangeShapeType="1"/>
          </p:cNvCxnSpPr>
          <p:nvPr/>
        </p:nvCxnSpPr>
        <p:spPr bwMode="auto">
          <a:xfrm rot="5400000">
            <a:off x="6823091" y="4321181"/>
            <a:ext cx="2928958" cy="1588"/>
          </a:xfrm>
          <a:prstGeom prst="straightConnector1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</p:spPr>
      </p:cxnSp>
      <p:cxnSp>
        <p:nvCxnSpPr>
          <p:cNvPr id="16" name="AutoShape 3"/>
          <p:cNvCxnSpPr>
            <a:cxnSpLocks noChangeShapeType="1"/>
          </p:cNvCxnSpPr>
          <p:nvPr/>
        </p:nvCxnSpPr>
        <p:spPr bwMode="auto">
          <a:xfrm rot="5400000">
            <a:off x="7051692" y="4535495"/>
            <a:ext cx="2928958" cy="1588"/>
          </a:xfrm>
          <a:prstGeom prst="straightConnector1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7" name="AutoShape 3"/>
          <p:cNvCxnSpPr>
            <a:cxnSpLocks noChangeShapeType="1"/>
          </p:cNvCxnSpPr>
          <p:nvPr/>
        </p:nvCxnSpPr>
        <p:spPr bwMode="auto">
          <a:xfrm rot="5400000">
            <a:off x="6823091" y="1177909"/>
            <a:ext cx="2928958" cy="1588"/>
          </a:xfrm>
          <a:prstGeom prst="straightConnector1">
            <a:avLst/>
          </a:prstGeom>
          <a:noFill/>
          <a:ln w="76200">
            <a:solidFill>
              <a:srgbClr val="0000FF"/>
            </a:solidFill>
            <a:round/>
            <a:headEnd type="triangle" w="med" len="med"/>
            <a:tailEnd type="none" w="med" len="med"/>
          </a:ln>
        </p:spPr>
      </p:cxnSp>
      <p:sp>
        <p:nvSpPr>
          <p:cNvPr id="18" name="TextBox 17"/>
          <p:cNvSpPr txBox="1"/>
          <p:nvPr/>
        </p:nvSpPr>
        <p:spPr>
          <a:xfrm>
            <a:off x="3500430" y="3263324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43570" y="4286256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g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86644" y="5357826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g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57686" y="4120226"/>
            <a:ext cx="57150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29454" y="4500570"/>
            <a:ext cx="57150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72496" y="5857892"/>
            <a:ext cx="57150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00562" y="548680"/>
            <a:ext cx="57150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15140" y="714356"/>
            <a:ext cx="57150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286776" y="214290"/>
            <a:ext cx="57150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4429124" y="571480"/>
            <a:ext cx="642942" cy="1588"/>
          </a:xfrm>
          <a:prstGeom prst="straightConnector1">
            <a:avLst/>
          </a:prstGeom>
          <a:grpFill/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6643702" y="642918"/>
            <a:ext cx="642942" cy="1588"/>
          </a:xfrm>
          <a:prstGeom prst="straightConnector1">
            <a:avLst/>
          </a:prstGeom>
          <a:grpFill/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8429342" y="196361"/>
            <a:ext cx="642942" cy="1588"/>
          </a:xfrm>
          <a:prstGeom prst="straightConnector1">
            <a:avLst/>
          </a:prstGeom>
          <a:grpFill/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571868" y="3286124"/>
            <a:ext cx="642942" cy="1588"/>
          </a:xfrm>
          <a:prstGeom prst="straightConnector1">
            <a:avLst/>
          </a:prstGeom>
          <a:grpFill/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5643570" y="4357694"/>
            <a:ext cx="642942" cy="1588"/>
          </a:xfrm>
          <a:prstGeom prst="straightConnector1">
            <a:avLst/>
          </a:prstGeom>
          <a:grpFill/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7286644" y="5429264"/>
            <a:ext cx="642942" cy="1588"/>
          </a:xfrm>
          <a:prstGeom prst="straightConnector1">
            <a:avLst/>
          </a:prstGeom>
          <a:grpFill/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357686" y="4107800"/>
            <a:ext cx="642942" cy="1588"/>
          </a:xfrm>
          <a:prstGeom prst="straightConnector1">
            <a:avLst/>
          </a:prstGeom>
          <a:grpFill/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6929454" y="4500570"/>
            <a:ext cx="642942" cy="1588"/>
          </a:xfrm>
          <a:prstGeom prst="straightConnector1">
            <a:avLst/>
          </a:prstGeom>
          <a:grpFill/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8501058" y="5786454"/>
            <a:ext cx="642942" cy="1588"/>
          </a:xfrm>
          <a:prstGeom prst="straightConnector1">
            <a:avLst/>
          </a:prstGeom>
          <a:grpFill/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0" y="1714488"/>
            <a:ext cx="3357554" cy="267765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равновесии вес тела равен силе тяжести, т.е  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20Н, 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50Н,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100Н</a:t>
            </a:r>
          </a:p>
        </p:txBody>
      </p:sp>
      <p:sp>
        <p:nvSpPr>
          <p:cNvPr id="39" name="Text Box 1"/>
          <p:cNvSpPr txBox="1">
            <a:spLocks noChangeArrowheads="1"/>
          </p:cNvSpPr>
          <p:nvPr/>
        </p:nvSpPr>
        <p:spPr bwMode="auto">
          <a:xfrm>
            <a:off x="0" y="0"/>
            <a:ext cx="539552" cy="404664"/>
          </a:xfrm>
          <a:prstGeom prst="rect">
            <a:avLst/>
          </a:prstGeom>
          <a:solidFill>
            <a:srgbClr val="FFFFFF"/>
          </a:solidFill>
          <a:ln w="28575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0" y="4919032"/>
            <a:ext cx="6929454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это действие ….</a:t>
            </a: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Сила тяжести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это сила притяжения Земли</a:t>
            </a: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Вес тела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это сила, с которой тело действует…</a:t>
            </a:r>
          </a:p>
          <a:p>
            <a:r>
              <a:rPr lang="en-US" sz="24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sz="24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=9,8Н/кг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это значит тело массой в 1кг Земля притягивает с силой 9,8 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10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10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1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10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10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10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100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0" dur="10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5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10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5" dur="10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0" dur="1000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  <p:bldP spid="18" grpId="0" build="p" bldLvl="2"/>
      <p:bldP spid="20" grpId="0" build="p" bldLvl="2"/>
      <p:bldP spid="21" grpId="0" build="p" bldLvl="2"/>
      <p:bldP spid="22" grpId="0" build="p" bldLvl="2" animBg="1"/>
      <p:bldP spid="23" grpId="0" build="p" bldLvl="2" animBg="1"/>
      <p:bldP spid="24" grpId="0" build="p" bldLvl="2" animBg="1"/>
      <p:bldP spid="25" grpId="0" build="p" bldLvl="2" animBg="1"/>
      <p:bldP spid="26" grpId="0" build="p" bldLvl="2" animBg="1"/>
      <p:bldP spid="27" grpId="0" build="p" bldLvl="2" animBg="1"/>
      <p:bldP spid="38" grpId="0" build="p" bldLvl="2" animBg="1"/>
      <p:bldP spid="40" grpId="0" build="p" bldLvl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5" cstate="print"/>
          <a:srcRect l="29737" t="22500" r="27812" b="71667"/>
          <a:stretch>
            <a:fillRect/>
          </a:stretch>
        </p:blipFill>
        <p:spPr bwMode="auto">
          <a:xfrm>
            <a:off x="0" y="57148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57158" y="1863858"/>
            <a:ext cx="92869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1863858"/>
            <a:ext cx="2500298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1140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8992" y="1857364"/>
            <a:ext cx="235745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=1,14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000372"/>
            <a:ext cx="9144032" cy="34163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один кубический метр тела имеет массу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…….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кг, или один кубический сантиметр  </a:t>
            </a: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жидкого кислорода 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имеет массу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грамм.</a:t>
            </a:r>
          </a:p>
          <a:p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Масса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это …</a:t>
            </a:r>
          </a:p>
          <a:p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Инертность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это способность …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0" y="0"/>
            <a:ext cx="539552" cy="404664"/>
          </a:xfrm>
          <a:prstGeom prst="rect">
            <a:avLst/>
          </a:prstGeom>
          <a:solidFill>
            <a:srgbClr val="FFFFFF"/>
          </a:solidFill>
          <a:ln w="28575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8200"/>
                            </p:stCondLst>
                            <p:childTnLst>
                              <p:par>
                                <p:cTn id="2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08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576" y="980728"/>
            <a:ext cx="6504278" cy="142876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№8   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32-34.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lnSpc>
                <a:spcPts val="4500"/>
              </a:lnSpc>
              <a:buNone/>
            </a:pP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3 107- 117** 122 120 301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т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4 v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ts val="4500"/>
              </a:lnSpc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гр3(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F)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342- 339- 336- 287 28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403648" cy="1916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5102</TotalTime>
  <Words>2493</Words>
  <Application>Microsoft Office PowerPoint</Application>
  <PresentationFormat>Экран (4:3)</PresentationFormat>
  <Paragraphs>744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new_year4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Домашнее задание.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Домашнее задание.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Домашнее задание.</vt:lpstr>
      <vt:lpstr>Слайд 30</vt:lpstr>
      <vt:lpstr>Домашнее задание.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Knt</cp:lastModifiedBy>
  <cp:revision>434</cp:revision>
  <dcterms:created xsi:type="dcterms:W3CDTF">2008-12-14T04:17:18Z</dcterms:created>
  <dcterms:modified xsi:type="dcterms:W3CDTF">2020-11-15T14:06:06Z</dcterms:modified>
</cp:coreProperties>
</file>