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85" r:id="rId2"/>
    <p:sldId id="307" r:id="rId3"/>
    <p:sldId id="308" r:id="rId4"/>
    <p:sldId id="309" r:id="rId5"/>
    <p:sldId id="310" r:id="rId6"/>
    <p:sldId id="311" r:id="rId7"/>
    <p:sldId id="312" r:id="rId8"/>
    <p:sldId id="256" r:id="rId9"/>
    <p:sldId id="280" r:id="rId10"/>
    <p:sldId id="264" r:id="rId11"/>
    <p:sldId id="282" r:id="rId12"/>
    <p:sldId id="283" r:id="rId13"/>
    <p:sldId id="277" r:id="rId14"/>
    <p:sldId id="284" r:id="rId15"/>
    <p:sldId id="315" r:id="rId16"/>
    <p:sldId id="316" r:id="rId17"/>
    <p:sldId id="317" r:id="rId18"/>
    <p:sldId id="299" r:id="rId19"/>
    <p:sldId id="286" r:id="rId20"/>
    <p:sldId id="306" r:id="rId21"/>
    <p:sldId id="305" r:id="rId22"/>
    <p:sldId id="301" r:id="rId23"/>
    <p:sldId id="304" r:id="rId24"/>
    <p:sldId id="296" r:id="rId25"/>
    <p:sldId id="297" r:id="rId26"/>
    <p:sldId id="318" r:id="rId27"/>
    <p:sldId id="294" r:id="rId28"/>
    <p:sldId id="295" r:id="rId29"/>
    <p:sldId id="287" r:id="rId30"/>
    <p:sldId id="292" r:id="rId31"/>
    <p:sldId id="270" r:id="rId32"/>
    <p:sldId id="314" r:id="rId33"/>
    <p:sldId id="290" r:id="rId34"/>
    <p:sldId id="319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F90101"/>
    <a:srgbClr val="006600"/>
    <a:srgbClr val="FFFFEB"/>
    <a:srgbClr val="FF9900"/>
    <a:srgbClr val="0033CC"/>
    <a:srgbClr val="8E6C0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4660" autoAdjust="0"/>
  </p:normalViewPr>
  <p:slideViewPr>
    <p:cSldViewPr>
      <p:cViewPr>
        <p:scale>
          <a:sx n="82" d="100"/>
          <a:sy n="82" d="100"/>
        </p:scale>
        <p:origin x="-29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9D650E8-E4BD-4D9E-B01B-1C0F5FC0C666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84D5C90-E19D-462C-B5FA-6FFC72EB8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545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4D5C90-E19D-462C-B5FA-6FFC72EB88A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848400-9A63-4C0C-96BB-1E84473DD1A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 в парах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0.wav"/><Relationship Id="rId7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audio" Target="../media/audio8.wav"/><Relationship Id="rId9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audio" Target="../media/audio8.wav"/><Relationship Id="rId9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8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8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8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8.wav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5989959"/>
        </p:xfrm>
        <a:graphic>
          <a:graphicData uri="http://schemas.openxmlformats.org/drawingml/2006/table">
            <a:tbl>
              <a:tblPr/>
              <a:tblGrid>
                <a:gridCol w="495300"/>
                <a:gridCol w="7891463"/>
                <a:gridCol w="757237"/>
              </a:tblGrid>
              <a:tr h="2270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  "Работа и мощность. Энергия.»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- 3 (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,рыч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№ 25-2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</a:t>
                      </a: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Простые механизмы</a:t>
                      </a: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6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"плечо силы,  момент силы, рычаг, блок подвижный и неподвижный, КПД,  «золотое правило механики»",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понимания закономерностей 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равновесия рычага,  КПД,  сохранения энергии.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 плечо силы,  момент силы, рычаг, блок подвижный и неподвижный, КПД,  «золотое правило механики»", и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понимания закономерностей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равновесия рычага,  КПД,  сохранения энергии.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Способствовать развитию умений описывать  физические процессы  и развивать умения решать типичные задачи.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УРОКА: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УРО КА: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0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ДЕМОНСТРАЦИИ: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равновесия рычага.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2.Момент силы. Рычаг силы.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Устройство и действие подвижного и неподвижного блоков. 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Равенство работ при использовании простых механизмов.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Анимация ВСВ 16-7кл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 УРОКА: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по задачам ДЗ. гр 2.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проблемной ситуации: Демонстрация №1.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Эвристическая беседа по материалу темы</a:t>
                      </a: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демонстрациями (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3F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 темы по ОК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обратная связь      стр.120 ? №5, 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</a:t>
                      </a: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Упр.38(1) стр123       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??? 1,2,3 стр. </a:t>
                      </a:r>
                      <a:r>
                        <a:rPr kumimoji="0" lang="en-US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№123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56972" marR="56972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§§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55-59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72" marR="569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8225" y="455771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6" descr="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5209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AutoShape 17"/>
          <p:cNvSpPr>
            <a:spLocks noChangeArrowheads="1"/>
          </p:cNvSpPr>
          <p:nvPr/>
        </p:nvSpPr>
        <p:spPr bwMode="auto">
          <a:xfrm rot="534313" flipH="1">
            <a:off x="176213" y="3619500"/>
            <a:ext cx="6343650" cy="2763838"/>
          </a:xfrm>
          <a:prstGeom prst="cloudCallout">
            <a:avLst>
              <a:gd name="adj1" fmla="val -81153"/>
              <a:gd name="adj2" fmla="val 23808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ещё какие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простые механизмы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есть на свете,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только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рычаг?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2500313" y="0"/>
            <a:ext cx="6643687" cy="2389188"/>
          </a:xfrm>
          <a:prstGeom prst="cloudCallout">
            <a:avLst>
              <a:gd name="adj1" fmla="val -66933"/>
              <a:gd name="adj2" fmla="val -2661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rIns="54000" anchor="ctr" anchorCtr="1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Нет. Их много. Это 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наклонная плоскость,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винт,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блок!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 rot="534313" flipH="1">
            <a:off x="88900" y="4244975"/>
            <a:ext cx="6343650" cy="1827213"/>
          </a:xfrm>
          <a:prstGeom prst="cloudCallout">
            <a:avLst>
              <a:gd name="adj1" fmla="val -83370"/>
              <a:gd name="adj2" fmla="val 25993"/>
            </a:avLst>
          </a:prstGeom>
          <a:gradFill rotWithShape="1">
            <a:gsLst>
              <a:gs pos="0">
                <a:srgbClr val="CCECFF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Блок!!!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что это за штука???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 animBg="1"/>
      <p:bldP spid="34833" grpId="1" animBg="1"/>
      <p:bldP spid="34834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29" y="957245"/>
            <a:ext cx="3881437" cy="56356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Неподвижный 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2714620"/>
            <a:ext cx="4929188" cy="128587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только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направление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8225" y="455771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42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7272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169988" y="1643067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16998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90588" y="3829054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190625" y="2657479"/>
            <a:ext cx="0" cy="1214438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286000" y="2620963"/>
            <a:ext cx="0" cy="1214437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1071563" y="3286129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428875" y="3409950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357313"/>
            <a:ext cx="2214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62 L 0.11788 -0.0016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2" grpId="0" animBg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1392238"/>
            <a:ext cx="4667250" cy="642920"/>
          </a:xfrm>
          <a:solidFill>
            <a:srgbClr val="FFFF00"/>
          </a:solidFill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одвижный 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3738" y="3000375"/>
            <a:ext cx="4929187" cy="128587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Выигрыш в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2раза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8225" y="455771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38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1557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576263" y="1643063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65893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70013" y="3829050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658938" y="2643188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825500" y="3405188"/>
            <a:ext cx="906463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357438" y="1643063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963735"/>
            <a:ext cx="3286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73921" y="1976302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142976" y="1952740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66813" y="16779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57249" y="3786190"/>
            <a:ext cx="4143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71406" y="5000641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5532E-6 L 0.07448 -0.1732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15244 L 0.00018 0.005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  <p:bldP spid="3" grpId="2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1" grpId="2" animBg="1"/>
      <p:bldP spid="49161" grpId="3" animBg="1"/>
      <p:bldP spid="18" grpId="0"/>
      <p:bldP spid="19" grpId="0"/>
      <p:bldP spid="20" grpId="0"/>
      <p:bldP spid="21" grpId="0"/>
      <p:bldP spid="22" grpId="0"/>
      <p:bldP spid="23" grpId="0" build="p"/>
      <p:bldP spid="2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6" descr="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84138"/>
            <a:ext cx="252095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AutoShape 17"/>
          <p:cNvSpPr>
            <a:spLocks noChangeArrowheads="1"/>
          </p:cNvSpPr>
          <p:nvPr/>
        </p:nvSpPr>
        <p:spPr bwMode="auto">
          <a:xfrm rot="623995" flipH="1">
            <a:off x="971550" y="3748088"/>
            <a:ext cx="6072188" cy="1827212"/>
          </a:xfrm>
          <a:prstGeom prst="cloudCallout">
            <a:avLst>
              <a:gd name="adj1" fmla="val -78769"/>
              <a:gd name="adj2" fmla="val 55447"/>
            </a:avLst>
          </a:prstGeom>
          <a:gradFill rotWithShape="1">
            <a:gsLst>
              <a:gs pos="0">
                <a:srgbClr val="FFFF0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 как  простые механизмы совершают работу !?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 rot="585829">
            <a:off x="2660650" y="996950"/>
            <a:ext cx="6156325" cy="3046413"/>
          </a:xfrm>
          <a:prstGeom prst="cloudCallout">
            <a:avLst>
              <a:gd name="adj1" fmla="val -75065"/>
              <a:gd name="adj2" fmla="val 9167"/>
            </a:avLst>
          </a:prstGeom>
          <a:gradFill rotWithShape="1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rIns="54000" anchor="ctr" anchorCtr="1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Хорошо  совершают,  но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полезная работа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почти всегда меньше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затраченной!!!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9663" y="4557713"/>
            <a:ext cx="168433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7"/>
          <p:cNvSpPr>
            <a:spLocks noChangeArrowheads="1"/>
          </p:cNvSpPr>
          <p:nvPr/>
        </p:nvSpPr>
        <p:spPr bwMode="auto">
          <a:xfrm rot="623995" flipH="1">
            <a:off x="280988" y="4541838"/>
            <a:ext cx="6624637" cy="1639887"/>
          </a:xfrm>
          <a:prstGeom prst="cloudCallout">
            <a:avLst>
              <a:gd name="adj1" fmla="val -74194"/>
              <a:gd name="adj2" fmla="val -218"/>
            </a:avLst>
          </a:prstGeom>
          <a:gradFill rotWithShape="1">
            <a:gsLst>
              <a:gs pos="0">
                <a:srgbClr val="FFFF0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Опять  непонятно…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почему!?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 animBg="1"/>
      <p:bldP spid="34833" grpId="1" animBg="1"/>
      <p:bldP spid="3483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4414" y="785794"/>
            <a:ext cx="7715273" cy="1323439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выигрыша </a:t>
            </a:r>
            <a:r>
              <a:rPr lang="ru-RU" sz="4000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4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cap="all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cap="al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cap="all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трение…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r>
              <a:rPr lang="ru-RU" sz="40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4000" b="1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0" y="2071688"/>
            <a:ext cx="3608388" cy="110807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-19050" y="2962275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232" y="222232"/>
            <a:ext cx="6072188" cy="563562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ЗОЛОТОЕ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ПРАВИЛО</a:t>
            </a:r>
          </a:p>
        </p:txBody>
      </p:sp>
      <p:pic>
        <p:nvPicPr>
          <p:cNvPr id="22534" name="Picture 16" descr="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09550" y="-38100"/>
            <a:ext cx="2066906" cy="177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5199483"/>
            <a:ext cx="1214414" cy="165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7"/>
          <p:cNvSpPr>
            <a:spLocks noChangeArrowheads="1"/>
          </p:cNvSpPr>
          <p:nvPr/>
        </p:nvSpPr>
        <p:spPr bwMode="auto">
          <a:xfrm flipH="1">
            <a:off x="280988" y="4541838"/>
            <a:ext cx="6624637" cy="1639887"/>
          </a:xfrm>
          <a:prstGeom prst="cloudCallout">
            <a:avLst>
              <a:gd name="adj1" fmla="val -70169"/>
              <a:gd name="adj2" fmla="val 66001"/>
            </a:avLst>
          </a:prstGeom>
          <a:gradFill rotWithShape="1">
            <a:gsLst>
              <a:gs pos="0">
                <a:srgbClr val="FFFF0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 какая  часть  полезно ?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00438" y="2690813"/>
            <a:ext cx="1643062" cy="1200150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>
                <a:solidFill>
                  <a:srgbClr val="0033CC"/>
                </a:solidFill>
                <a:sym typeface="Symbol" pitchFamily="18" charset="2"/>
              </a:rPr>
              <a:t></a:t>
            </a:r>
            <a:endParaRPr lang="ru-RU" sz="66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85690" y="3236544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7"/>
          <p:cNvSpPr>
            <a:spLocks noChangeArrowheads="1"/>
          </p:cNvSpPr>
          <p:nvPr/>
        </p:nvSpPr>
        <p:spPr bwMode="auto">
          <a:xfrm flipH="1">
            <a:off x="-71470" y="4071942"/>
            <a:ext cx="6858048" cy="3326428"/>
          </a:xfrm>
          <a:prstGeom prst="cloudCallout">
            <a:avLst>
              <a:gd name="adj1" fmla="val -58854"/>
              <a:gd name="adj2" fmla="val 18433"/>
            </a:avLst>
          </a:prstGeom>
          <a:gradFill rotWithShape="1">
            <a:gsLst>
              <a:gs pos="0">
                <a:srgbClr val="FFFF0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т.е. если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КПД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 из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100Дж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затраченной работы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полезной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25Дж. </a:t>
            </a:r>
            <a:r>
              <a:rPr lang="ru-RU" sz="4000" b="1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4" y="2786058"/>
            <a:ext cx="2357454" cy="99219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C00000"/>
            </a:solidFill>
          </a:ln>
        </p:spPr>
        <p:txBody>
          <a:bodyPr/>
          <a:lstStyle/>
          <a:p>
            <a:pPr algn="ctr" eaLnBrk="1" hangingPunct="1"/>
            <a:r>
              <a:rPr lang="ru-RU" sz="7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КПД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24578" grpId="0" animBg="1"/>
      <p:bldP spid="9" grpId="0" animBg="1"/>
      <p:bldP spid="14" grpId="0" animBg="1"/>
      <p:bldP spid="18" grpId="0" animBg="1"/>
      <p:bldP spid="18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ый треугольник 40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1977182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2374675" y="1445989"/>
            <a:ext cx="1125755" cy="554251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5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8"/>
          <p:cNvGrpSpPr/>
          <p:nvPr/>
        </p:nvGrpSpPr>
        <p:grpSpPr>
          <a:xfrm>
            <a:off x="3214678" y="2141528"/>
            <a:ext cx="571504" cy="437608"/>
            <a:chOff x="2000232" y="2570156"/>
            <a:chExt cx="571504" cy="437608"/>
          </a:xfrm>
          <a:solidFill>
            <a:schemeClr val="bg1">
              <a:lumMod val="95000"/>
            </a:schemeClr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607654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635248">
            <a:off x="2612578" y="249686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85918" y="1857364"/>
            <a:ext cx="881194" cy="440315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59893" y="2312279"/>
            <a:ext cx="571504" cy="28575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427116" y="2814270"/>
            <a:ext cx="1030088" cy="545036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7"/>
          <p:cNvGrpSpPr/>
          <p:nvPr/>
        </p:nvGrpSpPr>
        <p:grpSpPr>
          <a:xfrm>
            <a:off x="3286116" y="1000108"/>
            <a:ext cx="714380" cy="461665"/>
            <a:chOff x="3357554" y="2143116"/>
            <a:chExt cx="71438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786050" y="2285992"/>
            <a:ext cx="428628" cy="184441"/>
          </a:xfrm>
          <a:prstGeom prst="line">
            <a:avLst/>
          </a:prstGeom>
          <a:ln w="69850">
            <a:solidFill>
              <a:srgbClr val="006600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535645">
            <a:off x="2391018" y="205015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27"/>
          <p:cNvGrpSpPr/>
          <p:nvPr/>
        </p:nvGrpSpPr>
        <p:grpSpPr>
          <a:xfrm>
            <a:off x="1643042" y="1324261"/>
            <a:ext cx="714380" cy="461665"/>
            <a:chOff x="1974354" y="2503909"/>
            <a:chExt cx="714380" cy="461665"/>
          </a:xfrm>
          <a:solidFill>
            <a:schemeClr val="bg1">
              <a:lumMod val="95000"/>
            </a:schemeClr>
          </a:solidFill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4354" y="2503909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Прямоугольный треугольник 41"/>
          <p:cNvSpPr/>
          <p:nvPr/>
        </p:nvSpPr>
        <p:spPr>
          <a:xfrm>
            <a:off x="4722191" y="3465264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5400000">
            <a:off x="2511381" y="3023329"/>
            <a:ext cx="698338" cy="398755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rot="-120000">
            <a:off x="4007758" y="2812711"/>
            <a:ext cx="714380" cy="42862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23"/>
          <p:cNvGrpSpPr/>
          <p:nvPr/>
        </p:nvGrpSpPr>
        <p:grpSpPr>
          <a:xfrm>
            <a:off x="4131592" y="2357430"/>
            <a:ext cx="556020" cy="556999"/>
            <a:chOff x="5115902" y="3102304"/>
            <a:chExt cx="556020" cy="556999"/>
          </a:xfrm>
          <a:solidFill>
            <a:srgbClr val="FFFF00"/>
          </a:solidFill>
        </p:grpSpPr>
        <p:sp>
          <p:nvSpPr>
            <p:cNvPr id="62" name="TextBox 61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357818" y="3102304"/>
              <a:ext cx="214314" cy="14287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857224" y="1500174"/>
            <a:ext cx="4857784" cy="2286016"/>
          </a:xfrm>
          <a:prstGeom prst="straightConnector1">
            <a:avLst/>
          </a:prstGeom>
          <a:ln w="28575">
            <a:solidFill>
              <a:srgbClr val="000000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37043" flipH="1">
            <a:off x="367364" y="939542"/>
            <a:ext cx="5560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-24"/>
            <a:ext cx="542925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Наклонная плоскость.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357158" y="1500174"/>
            <a:ext cx="357190" cy="2357454"/>
          </a:xfrm>
          <a:prstGeom prst="leftBrace">
            <a:avLst>
              <a:gd name="adj1" fmla="val 8333"/>
              <a:gd name="adj2" fmla="val 5259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-71470" y="2285992"/>
            <a:ext cx="50006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 rot="6893915" flipH="1">
            <a:off x="2497738" y="415111"/>
            <a:ext cx="1005251" cy="5410032"/>
          </a:xfrm>
          <a:prstGeom prst="leftBrace">
            <a:avLst>
              <a:gd name="adj1" fmla="val 8333"/>
              <a:gd name="adj2" fmla="val 6566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428728" y="2793998"/>
            <a:ext cx="500066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500574" y="833259"/>
            <a:ext cx="1357310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5899185" y="1500174"/>
            <a:ext cx="2744781" cy="1107996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cap="all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АТРАЧЕННую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5918235" y="642918"/>
            <a:ext cx="2154259" cy="769441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all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ОЛЕЗНую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flipV="1">
            <a:off x="6000760" y="1428736"/>
            <a:ext cx="2268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857752" y="4222758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6000760" y="4865700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000760" y="3865568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000760" y="4865700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6857984" y="2500306"/>
            <a:ext cx="2286016" cy="84931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6715076" y="0"/>
            <a:ext cx="2428924" cy="70644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28694" y="4358680"/>
            <a:ext cx="38576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</a:t>
            </a:r>
            <a:endParaRPr lang="ru-RU" sz="3600" dirty="0">
              <a:solidFill>
                <a:srgbClr val="00660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643834" y="4929198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7643834" y="3929066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2,8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7643834" y="5000636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1,4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42" grpId="0" animBg="1"/>
      <p:bldP spid="43" grpId="0" animBg="1"/>
      <p:bldP spid="69" grpId="0" animBg="1"/>
      <p:bldP spid="104" grpId="0" animBg="1"/>
      <p:bldP spid="51" grpId="0" animBg="1"/>
      <p:bldP spid="52" grpId="0" animBg="1"/>
      <p:bldP spid="53" grpId="0" animBg="1"/>
      <p:bldP spid="55" grpId="0" animBg="1"/>
      <p:bldP spid="40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4" grpId="0" animBg="1"/>
      <p:bldP spid="56" grpId="0" animBg="1"/>
      <p:bldP spid="57" grpId="0" animBg="1"/>
      <p:bldP spid="59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-19844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Простые механизмы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устройства, которые дают выигрыш в силе (рычаг, блок, наклонная плоскость, гидравлический пресс). Выигрыша в работе не бывает!!!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Статика – часть физики, изучающая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 равновесия тел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Условие равновесия тел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сумма сил, действующих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тело,  должна равняться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Чтобы тело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вращалось,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 моментов сил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должна   равняться</a:t>
            </a:r>
            <a:r>
              <a:rPr lang="ru-RU" sz="2800" dirty="0" smtClean="0">
                <a:solidFill>
                  <a:srgbClr val="D9D9D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ычаг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тело, имеющее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ось вращения.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Плечо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расстояние от оси вращения до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линии действия силы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Момент силы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величина, характеризующая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вращающее действие сил,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численно равная произведению силы на ее плечо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(F·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(если рычаг вращается по часовой стрелке, то “+”,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– против часовой стрелки, то “-“).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Неподвижный блок не дает выигрыша в силе, а лишь меняет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действия сил.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27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-8225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масс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точка приложения силы тяжести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сколько раз мы выигрываем в силе, во столько же раз мы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проигрываем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 расстоянии.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Выигрыша в работе получить невозможно.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E02A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E02A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КПД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– величина, показывающая, какая часть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затраченной работы расходуется полезно.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3284984"/>
            <a:ext cx="3608388" cy="110807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-19050" y="4175571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0438" y="3904109"/>
            <a:ext cx="1643062" cy="1200150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>
                <a:solidFill>
                  <a:srgbClr val="0033CC"/>
                </a:solidFill>
                <a:sym typeface="Symbol" pitchFamily="18" charset="2"/>
              </a:rPr>
              <a:t></a:t>
            </a:r>
            <a:endParaRPr lang="ru-RU" sz="66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85690" y="4449840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5143504" y="3999354"/>
            <a:ext cx="2357454" cy="992190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КПД</a:t>
            </a:r>
            <a:endParaRPr kumimoji="0" lang="ru-RU" sz="7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 bldLvl="2"/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3" y="-1"/>
            <a:ext cx="3571868" cy="242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285720" y="114298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115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рычаги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69958" y="2143116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Лабораторная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6273225"/>
            <a:ext cx="7143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изучении темы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4584734" y="3429000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</a:t>
            </a: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абота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23612" y="3244334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0"/>
          <a:ext cx="8286750" cy="6240782"/>
        </p:xfrm>
        <a:graphic>
          <a:graphicData uri="http://schemas.openxmlformats.org/drawingml/2006/table">
            <a:tbl>
              <a:tblPr/>
              <a:tblGrid>
                <a:gridCol w="449262"/>
                <a:gridCol w="7151688"/>
                <a:gridCol w="685800"/>
              </a:tblGrid>
              <a:tr h="6175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"Работа и мощность. Энергия."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</a:t>
                      </a: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- 4 (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Л.8(рыч)</a:t>
                      </a:r>
                      <a:r>
                        <a:rPr kumimoji="0" lang="ru-RU" sz="11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№ 26-1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:</a:t>
                      </a: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Проверка правила моментов.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5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ЦЕЛИ:1.Создать условия для развития практических навыков обращения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рычагом и грузами.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2. Создать условия для проверки учащимися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равновесия рычага 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5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 Создать условия для планирования и выполнения Л/Р.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Убедить учащихся в справедливости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равновесия рычага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Способствовать закреплению умений 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пользоваться условием равновесия рычага.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УРОКА: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закрепления  изученного  материала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УРОКА: </a:t>
                      </a: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лабораторная работа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ДЕМОНСТРАЦИИ:1. условием равновесия рычага.     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 УРОКА: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по ДЗ гр №3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лабораторной работы и инструктаж по ТБ.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лабораторной работы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 аналогичная работа в электронном варианте.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упр 38 (2,3,4,5) стр. 123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 №3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805" marR="66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42918"/>
            <a:ext cx="7500958" cy="257176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гр2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dirty="0" smtClean="0"/>
              <a:t> </a:t>
            </a:r>
            <a:r>
              <a:rPr lang="pt-BR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615 614 612 611 609 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pt-BR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35545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714356"/>
            <a:ext cx="5648982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Проверка правила моментов.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9274"/>
            <a:ext cx="293349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9275"/>
            <a:ext cx="628651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штатив с принадлежностями, рычаг, набор грузов,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динамометр, линейка.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428868"/>
            <a:ext cx="23698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00372"/>
            <a:ext cx="624587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рычаг первой схемы: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-32" y="3214686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85918" y="2643188"/>
            <a:ext cx="1428750" cy="70802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6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7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020876" y="2487609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286248" y="500042"/>
            <a:ext cx="3214704" cy="707886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0" y="5143512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>
            <a:off x="7597797" y="0"/>
            <a:ext cx="154620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923928" y="1214422"/>
            <a:ext cx="460851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+ 4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140921" y="2425858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2928926" y="3071810"/>
          <a:ext cx="5929353" cy="2011680"/>
        </p:xfrm>
        <a:graphic>
          <a:graphicData uri="http://schemas.openxmlformats.org/drawingml/2006/table">
            <a:tbl>
              <a:tblPr/>
              <a:tblGrid>
                <a:gridCol w="271990"/>
                <a:gridCol w="815945"/>
                <a:gridCol w="870392"/>
                <a:gridCol w="1142357"/>
                <a:gridCol w="979163"/>
                <a:gridCol w="815945"/>
                <a:gridCol w="1033561"/>
              </a:tblGrid>
              <a:tr h="457742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3251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14810" y="1785926"/>
            <a:ext cx="4643470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+2,66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214810" y="2285992"/>
            <a:ext cx="4643470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2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84368" y="3869992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812360" y="429309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828126" y="470043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940152" y="134076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084168" y="3861048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084168" y="429309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84168" y="472514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143636" y="1892122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300192" y="242088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00892" y="4286256"/>
            <a:ext cx="78581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000892" y="4714884"/>
            <a:ext cx="78581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54 L 0.02812 0.00162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00162 L 0.06093 0.0006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1" grpId="0" animBg="1"/>
      <p:bldP spid="48151" grpId="1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85750" y="3357563"/>
            <a:ext cx="1857375" cy="46196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214688" y="1149339"/>
            <a:ext cx="1214437" cy="7080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1770062"/>
            <a:chOff x="1152" y="2952"/>
            <a:chExt cx="3456" cy="15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562202" y="1966899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928688" y="1000125"/>
            <a:ext cx="1760537" cy="657225"/>
            <a:chOff x="1590121" y="0"/>
            <a:chExt cx="1276766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33846" y="14544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214844" y="649273"/>
            <a:ext cx="4786312" cy="70802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429024" y="2071678"/>
            <a:ext cx="6072198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2Н·10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 4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000101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857226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995337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357438" y="300037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>
            <a:off x="7143768" y="119698"/>
            <a:ext cx="1857356" cy="523220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№2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351750" y="1181876"/>
            <a:ext cx="323838" cy="884262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2480065" y="295819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744207"/>
              </p:ext>
            </p:extLst>
          </p:nvPr>
        </p:nvGraphicFramePr>
        <p:xfrm>
          <a:off x="-115198" y="3857628"/>
          <a:ext cx="9358377" cy="1987647"/>
        </p:xfrm>
        <a:graphic>
          <a:graphicData uri="http://schemas.openxmlformats.org/drawingml/2006/table">
            <a:tbl>
              <a:tblPr/>
              <a:tblGrid>
                <a:gridCol w="810538"/>
                <a:gridCol w="884259"/>
                <a:gridCol w="1326389"/>
                <a:gridCol w="810571"/>
                <a:gridCol w="884259"/>
                <a:gridCol w="1400077"/>
                <a:gridCol w="1105324"/>
                <a:gridCol w="851077"/>
                <a:gridCol w="1285883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0" y="6000768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сил…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357586" y="2500306"/>
            <a:ext cx="6072198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2Н·10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 2,7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643347" y="2977218"/>
            <a:ext cx="5857875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2Н·10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 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028384" y="4362685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097468" y="2117090"/>
            <a:ext cx="312742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17167" y="4344388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028384" y="4896700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996902" y="2564904"/>
            <a:ext cx="504056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228184" y="4860317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001024" y="542926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259654" y="3019530"/>
            <a:ext cx="312742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205606" y="5374834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835696" y="4346294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835696" y="4850350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907704" y="5354406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860032" y="4346294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932040" y="4850350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860032" y="5354406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154785" y="4335660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143768" y="4857760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143768" y="5357826"/>
            <a:ext cx="720080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047 L 0.02847 0.0004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0.00047 L 0.0592 0.0004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1" grpId="0" animBg="1"/>
      <p:bldP spid="48151" grpId="1" animBg="1"/>
      <p:bldP spid="48151" grpId="2" animBg="1"/>
      <p:bldP spid="48153" grpId="0" animBg="1"/>
      <p:bldP spid="48153" grpId="1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0" grpId="1" animBg="1"/>
      <p:bldP spid="92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000760" y="5286388"/>
            <a:ext cx="3143240" cy="605294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часовой стрелке     </a:t>
            </a:r>
          </a:p>
          <a:p>
            <a:pPr algn="ctr">
              <a:lnSpc>
                <a:spcPts val="2000"/>
              </a:lnSpc>
            </a:pP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5190290"/>
            <a:ext cx="6000760" cy="8104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ru-RU" sz="28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часовой  стрелки</a:t>
            </a:r>
          </a:p>
          <a:p>
            <a:pPr algn="ctr">
              <a:defRPr/>
            </a:pP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5903917"/>
            <a:ext cx="9144000" cy="954107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Вывод: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чтобы тело не вращалось необходимо чтобы сумма моментов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сил  …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8675" y="3300478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00034" y="0"/>
            <a:ext cx="1214437" cy="404919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47" y="1032169"/>
            <a:ext cx="3429000" cy="2187993"/>
            <a:chOff x="1152" y="2460"/>
            <a:chExt cx="3456" cy="186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161"/>
              <a:chOff x="1584" y="2880"/>
              <a:chExt cx="3456" cy="1161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592" y="2889"/>
                <a:ext cx="288" cy="1152"/>
                <a:chOff x="2592" y="2889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2889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1902" y="1770"/>
              <a:ext cx="215" cy="159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85720" y="857232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stealth"/>
            <a:tailEnd type="non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Группа 72"/>
          <p:cNvGrpSpPr>
            <a:grpSpLocks/>
          </p:cNvGrpSpPr>
          <p:nvPr/>
        </p:nvGrpSpPr>
        <p:grpSpPr bwMode="auto">
          <a:xfrm>
            <a:off x="785786" y="688959"/>
            <a:ext cx="1357323" cy="966804"/>
            <a:chOff x="1486486" y="-222727"/>
            <a:chExt cx="984349" cy="692021"/>
          </a:xfrm>
        </p:grpSpPr>
        <p:sp>
          <p:nvSpPr>
            <p:cNvPr id="75" name="Овал 4"/>
            <p:cNvSpPr/>
            <p:nvPr/>
          </p:nvSpPr>
          <p:spPr>
            <a:xfrm>
              <a:off x="1938945" y="143174"/>
              <a:ext cx="531890" cy="32612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1486486" y="-22272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92050" y="2487609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000496" y="928670"/>
            <a:ext cx="4786312" cy="70802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071539" y="2014533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928664" y="2520946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1066775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0612" y="357166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>
            <a:off x="7143737" y="0"/>
            <a:ext cx="2000263" cy="523220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№3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387469" y="1146157"/>
            <a:ext cx="252400" cy="884262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142844" y="240009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454587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2411084"/>
              </p:ext>
            </p:extLst>
          </p:nvPr>
        </p:nvGraphicFramePr>
        <p:xfrm>
          <a:off x="-115198" y="3857628"/>
          <a:ext cx="9358377" cy="1467974"/>
        </p:xfrm>
        <a:graphic>
          <a:graphicData uri="http://schemas.openxmlformats.org/drawingml/2006/table">
            <a:tbl>
              <a:tblPr/>
              <a:tblGrid>
                <a:gridCol w="810538"/>
                <a:gridCol w="884259"/>
                <a:gridCol w="1326389"/>
                <a:gridCol w="810571"/>
                <a:gridCol w="884259"/>
                <a:gridCol w="1400077"/>
                <a:gridCol w="1105324"/>
                <a:gridCol w="851077"/>
                <a:gridCol w="1285883"/>
              </a:tblGrid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400" b="1" cap="all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18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,Н</a:t>
                      </a:r>
                      <a:endParaRPr lang="ru-RU" sz="2400" dirty="0">
                        <a:solidFill>
                          <a:srgbClr val="0000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,см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,Н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·см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9010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9010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9010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F9010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+40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071802" y="2071678"/>
            <a:ext cx="5857875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071802" y="2500306"/>
            <a:ext cx="6072198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+ 2,66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071802" y="2977218"/>
            <a:ext cx="5857875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+ 1,7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88224" y="2132856"/>
            <a:ext cx="312742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850516" y="435769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78508" y="4861750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860032" y="4326449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871321" y="486864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8143900" y="428625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660232" y="2564904"/>
            <a:ext cx="648072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143636" y="4326449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165672" y="486864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660232" y="3068960"/>
            <a:ext cx="504056" cy="4320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143636" y="4826515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59" grpId="0" animBg="1"/>
      <p:bldP spid="49" grpId="0" animBg="1"/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90" grpId="0" animBg="1"/>
      <p:bldP spid="92" grpId="0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33641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№11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80" y="642918"/>
            <a:ext cx="728664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Измерение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КПД и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выигрыша в силе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использовании  наклонной плоскости.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43050"/>
            <a:ext cx="293349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643050"/>
            <a:ext cx="628651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штатив с принадлежностями,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брусок, плоскость,  динамометр, линейка.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5" y="2655057"/>
            <a:ext cx="23698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2643182"/>
            <a:ext cx="651377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Соберём наклонную плоскость: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ый треугольник 40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rot="5400000">
            <a:off x="1977182" y="3035297"/>
            <a:ext cx="1357322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2374675" y="1445989"/>
            <a:ext cx="1125755" cy="554251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2714612" y="3500414"/>
            <a:ext cx="714380" cy="461665"/>
            <a:chOff x="2714612" y="4429132"/>
            <a:chExt cx="714380" cy="461665"/>
          </a:xfrm>
          <a:solidFill>
            <a:schemeClr val="bg1">
              <a:lumMod val="95000"/>
            </a:schemeClr>
          </a:solidFill>
        </p:grpSpPr>
        <p:sp>
          <p:nvSpPr>
            <p:cNvPr id="7" name="TextBox 6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3214678" y="2141528"/>
            <a:ext cx="571504" cy="437608"/>
            <a:chOff x="2000232" y="2570156"/>
            <a:chExt cx="571504" cy="437608"/>
          </a:xfrm>
          <a:solidFill>
            <a:schemeClr val="bg1">
              <a:lumMod val="95000"/>
            </a:schemeClr>
          </a:solidFill>
        </p:grpSpPr>
        <p:cxnSp>
          <p:nvCxnSpPr>
            <p:cNvPr id="10" name="Прямая со стрелкой 9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00232" y="2607654"/>
              <a:ext cx="57150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635248">
            <a:off x="2612578" y="249686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85918" y="1857364"/>
            <a:ext cx="881194" cy="440315"/>
          </a:xfrm>
          <a:prstGeom prst="line">
            <a:avLst/>
          </a:prstGeom>
          <a:ln w="76200">
            <a:solidFill>
              <a:srgbClr val="C0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59893" y="2312279"/>
            <a:ext cx="571504" cy="28575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2427116" y="2814270"/>
            <a:ext cx="1030088" cy="545036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3286116" y="1000108"/>
            <a:ext cx="714380" cy="461665"/>
            <a:chOff x="3357554" y="2143116"/>
            <a:chExt cx="714380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786050" y="2285992"/>
            <a:ext cx="428628" cy="184441"/>
          </a:xfrm>
          <a:prstGeom prst="line">
            <a:avLst/>
          </a:prstGeom>
          <a:ln w="69850">
            <a:solidFill>
              <a:srgbClr val="006600"/>
            </a:solidFill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535645">
            <a:off x="2391018" y="205015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7"/>
          <p:cNvGrpSpPr/>
          <p:nvPr/>
        </p:nvGrpSpPr>
        <p:grpSpPr>
          <a:xfrm>
            <a:off x="1643042" y="1324261"/>
            <a:ext cx="714380" cy="461665"/>
            <a:chOff x="1974354" y="2503909"/>
            <a:chExt cx="714380" cy="461665"/>
          </a:xfrm>
          <a:solidFill>
            <a:schemeClr val="bg1">
              <a:lumMod val="95000"/>
            </a:schemeClr>
          </a:solidFill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4354" y="2503909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0" y="3929066"/>
            <a:ext cx="184217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≈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5c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000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>
            <a:off x="4722191" y="3465264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ый треугольник 42"/>
          <p:cNvSpPr/>
          <p:nvPr/>
        </p:nvSpPr>
        <p:spPr>
          <a:xfrm rot="5400000">
            <a:off x="2511381" y="3023329"/>
            <a:ext cx="698338" cy="398755"/>
          </a:xfrm>
          <a:prstGeom prst="rtTriangle">
            <a:avLst/>
          </a:prstGeom>
          <a:solidFill>
            <a:srgbClr val="FFFF00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rot="-120000">
            <a:off x="4007758" y="2812711"/>
            <a:ext cx="714380" cy="428628"/>
          </a:xfrm>
          <a:prstGeom prst="straightConnector1">
            <a:avLst/>
          </a:prstGeom>
          <a:ln w="63500">
            <a:solidFill>
              <a:schemeClr val="tx1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123"/>
          <p:cNvGrpSpPr/>
          <p:nvPr/>
        </p:nvGrpSpPr>
        <p:grpSpPr>
          <a:xfrm>
            <a:off x="4131592" y="2357430"/>
            <a:ext cx="556020" cy="556999"/>
            <a:chOff x="5115902" y="3102304"/>
            <a:chExt cx="556020" cy="556999"/>
          </a:xfrm>
          <a:solidFill>
            <a:srgbClr val="FFFF00"/>
          </a:solidFill>
        </p:grpSpPr>
        <p:sp>
          <p:nvSpPr>
            <p:cNvPr id="62" name="TextBox 61"/>
            <p:cNvSpPr txBox="1"/>
            <p:nvPr/>
          </p:nvSpPr>
          <p:spPr>
            <a:xfrm rot="2012913" flipH="1">
              <a:off x="5115902" y="3136083"/>
              <a:ext cx="55602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5357818" y="3102304"/>
              <a:ext cx="214314" cy="14287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Прямая со стрелкой 67"/>
          <p:cNvCxnSpPr/>
          <p:nvPr/>
        </p:nvCxnSpPr>
        <p:spPr>
          <a:xfrm>
            <a:off x="857224" y="1500174"/>
            <a:ext cx="4857784" cy="2286016"/>
          </a:xfrm>
          <a:prstGeom prst="straightConnector1">
            <a:avLst/>
          </a:prstGeom>
          <a:ln w="28575">
            <a:solidFill>
              <a:srgbClr val="000000"/>
            </a:solidFill>
            <a:headEnd type="stealt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rot="137043" flipH="1">
            <a:off x="367364" y="939542"/>
            <a:ext cx="5560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0" y="4643446"/>
            <a:ext cx="234070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≈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10см</a:t>
            </a:r>
            <a:endParaRPr lang="ru-RU" sz="40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0" y="5357826"/>
            <a:ext cx="221246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≈ 15см</a:t>
            </a:r>
            <a:endParaRPr lang="ru-RU" sz="40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0" y="-27384"/>
            <a:ext cx="542925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брусок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двигаем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1" name="Левая фигурная скобка 50"/>
          <p:cNvSpPr/>
          <p:nvPr/>
        </p:nvSpPr>
        <p:spPr>
          <a:xfrm>
            <a:off x="357158" y="1500174"/>
            <a:ext cx="357190" cy="2357454"/>
          </a:xfrm>
          <a:prstGeom prst="leftBrace">
            <a:avLst>
              <a:gd name="adj1" fmla="val 8333"/>
              <a:gd name="adj2" fmla="val 5259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 Box 20"/>
          <p:cNvSpPr txBox="1">
            <a:spLocks noChangeArrowheads="1"/>
          </p:cNvSpPr>
          <p:nvPr/>
        </p:nvSpPr>
        <p:spPr bwMode="auto">
          <a:xfrm>
            <a:off x="-71470" y="2285992"/>
            <a:ext cx="50006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 rot="6893915" flipH="1">
            <a:off x="2497738" y="415111"/>
            <a:ext cx="1005251" cy="5410032"/>
          </a:xfrm>
          <a:prstGeom prst="leftBrace">
            <a:avLst>
              <a:gd name="adj1" fmla="val 8333"/>
              <a:gd name="adj2" fmla="val 6566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1428728" y="2793998"/>
            <a:ext cx="500066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07904" y="739021"/>
            <a:ext cx="1357310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4860032" y="1440948"/>
            <a:ext cx="2345805" cy="1107996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5004048" y="548680"/>
            <a:ext cx="2368541" cy="769441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flipV="1">
            <a:off x="5004048" y="1334498"/>
            <a:ext cx="2268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076056" y="4941168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6219064" y="5584110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219064" y="4583978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219064" y="5584110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7164288" y="1556792"/>
            <a:ext cx="1872208" cy="84931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7164288" y="418304"/>
            <a:ext cx="1761834" cy="70644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=Mgh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3933056"/>
            <a:ext cx="38576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</a:t>
            </a:r>
            <a:endParaRPr lang="ru-RU" sz="36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37" grpId="0" animBg="1"/>
      <p:bldP spid="42" grpId="0" animBg="1"/>
      <p:bldP spid="43" grpId="0" animBg="1"/>
      <p:bldP spid="69" grpId="0" animBg="1"/>
      <p:bldP spid="97" grpId="0" animBg="1"/>
      <p:bldP spid="98" grpId="0" animBg="1"/>
      <p:bldP spid="104" grpId="0" animBg="1"/>
      <p:bldP spid="51" grpId="0" animBg="1"/>
      <p:bldP spid="52" grpId="0" animBg="1"/>
      <p:bldP spid="53" grpId="0" animBg="1"/>
      <p:bldP spid="55" grpId="0" animBg="1"/>
      <p:bldP spid="40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4" grpId="0" animBg="1"/>
      <p:bldP spid="56" grpId="0" animBg="1"/>
      <p:bldP spid="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84030"/>
          <a:ext cx="9072593" cy="2229579"/>
        </p:xfrm>
        <a:graphic>
          <a:graphicData uri="http://schemas.openxmlformats.org/drawingml/2006/table">
            <a:tbl>
              <a:tblPr/>
              <a:tblGrid>
                <a:gridCol w="1341170"/>
                <a:gridCol w="801970"/>
                <a:gridCol w="1285884"/>
                <a:gridCol w="785818"/>
                <a:gridCol w="1000132"/>
                <a:gridCol w="1071570"/>
                <a:gridCol w="1886458"/>
                <a:gridCol w="899591"/>
              </a:tblGrid>
              <a:tr h="50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600" b="1" cap="all" dirty="0" err="1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en-US" sz="1600" b="1" cap="all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8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400" b="1" cap="all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З,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,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КПД</a:t>
                      </a:r>
                      <a:r>
                        <a:rPr lang="ru-RU" sz="3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,</a:t>
                      </a:r>
                      <a:r>
                        <a:rPr lang="ru-RU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%</a:t>
                      </a:r>
                      <a:endParaRPr lang="ru-RU" sz="4400" b="0" dirty="0">
                        <a:solidFill>
                          <a:srgbClr val="00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n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2,8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0,05 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1967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  <a:endParaRPr lang="ru-RU" sz="2400" b="1" kern="1200" dirty="0">
                        <a:solidFill>
                          <a:srgbClr val="0066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56" y="2547771"/>
            <a:ext cx="1357310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541467" y="3249698"/>
            <a:ext cx="2744781" cy="1107996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560517" y="2357430"/>
            <a:ext cx="2368541" cy="769441"/>
          </a:xfrm>
          <a:prstGeom prst="rect">
            <a:avLst/>
          </a:prstGeom>
          <a:solidFill>
            <a:srgbClr val="92D050">
              <a:alpha val="34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1643042" y="3143248"/>
            <a:ext cx="2268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72698" y="4357694"/>
            <a:ext cx="1643062" cy="1200329"/>
          </a:xfrm>
          <a:prstGeom prst="rect">
            <a:avLst/>
          </a:prstGeom>
          <a:solidFill>
            <a:schemeClr val="bg1">
              <a:lumMod val="95000"/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115706" y="5000636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115706" y="4000504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увеличением угла наклона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………….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………….</a:t>
            </a:r>
            <a:endParaRPr lang="ru-RU" sz="28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56176" y="5000636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429124" y="3222626"/>
            <a:ext cx="2286016" cy="84931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357686" y="2365370"/>
            <a:ext cx="2428924" cy="70644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4787308"/>
            <a:ext cx="38576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Выигрыш в силе</a:t>
            </a:r>
            <a:endParaRPr lang="ru-RU" sz="3600" dirty="0">
              <a:solidFill>
                <a:srgbClr val="0066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894058" y="4929198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7894058" y="3929066"/>
            <a:ext cx="1214446" cy="920754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2,8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7894058" y="5000636"/>
            <a:ext cx="1143008" cy="9207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0,7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876256" y="3132988"/>
            <a:ext cx="107157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876256" y="2348880"/>
            <a:ext cx="1214446" cy="720080"/>
          </a:xfrm>
          <a:prstGeom prst="rect">
            <a:avLst/>
          </a:prstGeom>
          <a:solidFill>
            <a:srgbClr val="92D050">
              <a:alpha val="4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0,14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6876256" y="3204426"/>
            <a:ext cx="1143008" cy="65662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0,28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8244408" y="2780928"/>
            <a:ext cx="899592" cy="65662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28" y="836712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3528" y="1333946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528" y="1853768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82478" y="820946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75656" y="1340768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75656" y="1844824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83768" y="836712"/>
            <a:ext cx="79208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11760" y="1340768"/>
            <a:ext cx="79208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83768" y="1844824"/>
            <a:ext cx="792088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63888" y="836712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63888" y="1340768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63888" y="1844824"/>
            <a:ext cx="648072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27984" y="812002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427984" y="134076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484226" y="1844824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436096" y="836712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36096" y="134076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67628" y="1853768"/>
            <a:ext cx="720080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76256" y="836712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876256" y="1340768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76256" y="184482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279904" y="836712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279904" y="133182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279904" y="1844824"/>
            <a:ext cx="864096" cy="36004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24"/>
            <a:ext cx="9144000" cy="532453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14.Условия равновесия тел: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перемещалось, необходимо чтобы сумма сил было равна нулю.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вращалось , необходимо чтобы сумма моментов сил была равна нулю.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14.Момент силы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величина х.р. вращающее действие силы, ч.р. произведению силы на плечо.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14.Плечо силы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расстояние от оси вращения до линии действия силы.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32" y="0"/>
            <a:ext cx="9144000" cy="618630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14.Виды равновесия: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Устойчивое равновесие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равновесие, при выведении из которого возникает сумма сил направленная к положению равновесия.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Неустойчивое равновесие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равновесие, при выведении из которого возникает сумма сил направленная от положения равновесия.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Безразличное равновесие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равновесие, из которого нельзя вывести тело.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14.Центр масс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точка пересечения прямых, вдоль которых должны действовать силы, чтобы тело двигалось поступательно (не вращалось).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Точка приложения силы тяжести.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подцепить тело в центре масс, то тело будет  в безразличном равновесии.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14.Тело имеющее площадь опоры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находится в равновесии пока центр масс проектируется на площадь опоры.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63"/>
            <a:ext cx="4214813" cy="2071687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№16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18,19</a:t>
            </a:r>
            <a:endParaRPr lang="en-US" sz="48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48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8789" r="10937" b="83774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8072462" y="342820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8082335" y="2276119"/>
            <a:ext cx="1124854" cy="1591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7858148" y="3428206"/>
            <a:ext cx="714380" cy="461665"/>
            <a:chOff x="3176291" y="2714620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8286776" y="1214422"/>
            <a:ext cx="1000164" cy="523220"/>
            <a:chOff x="3033447" y="2714620"/>
            <a:chExt cx="1000164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3033447" y="2714620"/>
              <a:ext cx="1000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нас</a:t>
              </a:r>
              <a:r>
                <a:rPr lang="en-US" sz="28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15140" y="1083722"/>
            <a:ext cx="150019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насоса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29652" y="2655358"/>
            <a:ext cx="428628" cy="35719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714612" y="3008312"/>
            <a:ext cx="4286280" cy="92075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5"/>
          <p:cNvGrpSpPr/>
          <p:nvPr/>
        </p:nvGrpSpPr>
        <p:grpSpPr>
          <a:xfrm>
            <a:off x="7786710" y="4143380"/>
            <a:ext cx="1143008" cy="523220"/>
            <a:chOff x="3176291" y="2714620"/>
            <a:chExt cx="1357290" cy="523220"/>
          </a:xfrm>
        </p:grpSpPr>
        <p:sp>
          <p:nvSpPr>
            <p:cNvPr id="34" name="TextBox 33"/>
            <p:cNvSpPr txBox="1"/>
            <p:nvPr/>
          </p:nvSpPr>
          <p:spPr>
            <a:xfrm>
              <a:off x="3176291" y="2714620"/>
              <a:ext cx="135729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7" name="Группа 5"/>
          <p:cNvGrpSpPr/>
          <p:nvPr/>
        </p:nvGrpSpPr>
        <p:grpSpPr>
          <a:xfrm>
            <a:off x="8215338" y="571480"/>
            <a:ext cx="1143008" cy="523220"/>
            <a:chOff x="3176291" y="2714620"/>
            <a:chExt cx="1357290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3176291" y="2714620"/>
              <a:ext cx="135729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10" name="Группа 11"/>
          <p:cNvGrpSpPr>
            <a:grpSpLocks/>
          </p:cNvGrpSpPr>
          <p:nvPr/>
        </p:nvGrpSpPr>
        <p:grpSpPr bwMode="auto">
          <a:xfrm>
            <a:off x="2857512" y="4051316"/>
            <a:ext cx="3429000" cy="1735138"/>
            <a:chOff x="4429124" y="5563371"/>
            <a:chExt cx="2143141" cy="1065290"/>
          </a:xfrm>
        </p:grpSpPr>
        <p:sp>
          <p:nvSpPr>
            <p:cNvPr id="40" name="TextBox 39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единительная линия 40"/>
            <p:cNvCxnSpPr>
              <a:endCxn id="40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-32" y="1053876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5мин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  <p:sp>
        <p:nvSpPr>
          <p:cNvPr id="15" name="Содержимое 36"/>
          <p:cNvSpPr txBox="1">
            <a:spLocks/>
          </p:cNvSpPr>
          <p:nvPr/>
        </p:nvSpPr>
        <p:spPr>
          <a:xfrm>
            <a:off x="2571736" y="1962190"/>
            <a:ext cx="50720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равномерно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вверх 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2390817"/>
            <a:ext cx="48577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0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17" name="Содержимое 36"/>
          <p:cNvSpPr txBox="1">
            <a:spLocks/>
          </p:cNvSpPr>
          <p:nvPr/>
        </p:nvSpPr>
        <p:spPr>
          <a:xfrm>
            <a:off x="2214546" y="1071546"/>
            <a:ext cx="342902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Масса воды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8" grpId="1" animBg="1"/>
      <p:bldP spid="28" grpId="0" build="allAtOnce" animBg="1"/>
      <p:bldP spid="29" grpId="0" animBg="1"/>
      <p:bldP spid="15" grpId="0" build="p" animBg="1"/>
      <p:bldP spid="16" grpId="0" animBg="1"/>
      <p:bldP spid="17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888361" y="170158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115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рычаги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00034" y="2786058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решение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0"/>
            <a:ext cx="43983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16-1,2</a:t>
            </a:r>
            <a:endParaRPr lang="ru-RU" sz="5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4214810" y="4071942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задач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0563" y="57150"/>
            <a:ext cx="1684337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31775" y="-71438"/>
            <a:ext cx="2771775" cy="23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143125"/>
            <a:ext cx="8643937" cy="44291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 по справочнику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определения темы.            </a:t>
            </a:r>
            <a:endParaRPr lang="ru-RU" sz="26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чего зависит вращающее действие силы?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Как сформулировать правило моментов?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Проговорите или запишите на черновике формулу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для расчета КПД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Как понять, что КПД лампочки 3%?.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Почему  затраченная 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работа всегда больше полезной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Почему  подвижный блок даёт выигрыш в силе?</a:t>
            </a:r>
          </a:p>
        </p:txBody>
      </p:sp>
      <p:pic>
        <p:nvPicPr>
          <p:cNvPr id="26629" name="Picture 6" descr="1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5" y="285750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143118" y="4238527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28137" y="2771776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Овал 4"/>
          <p:cNvSpPr/>
          <p:nvPr/>
        </p:nvSpPr>
        <p:spPr>
          <a:xfrm>
            <a:off x="236514" y="33340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369913" y="2052708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43510" y="3357562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2·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9213" y="2714620"/>
            <a:ext cx="5499133" cy="584775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вращается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т.к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572001" y="4077072"/>
            <a:ext cx="4572032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(10-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500034" y="3286124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2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концам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стержня длиной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подвешены гири массами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400г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2кг.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какой точке нужно подвесить этот стержень, чтобы он был в  равновесии в горизонтальном положении?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7"/>
          <p:cNvGrpSpPr/>
          <p:nvPr/>
        </p:nvGrpSpPr>
        <p:grpSpPr>
          <a:xfrm>
            <a:off x="71406" y="1885078"/>
            <a:ext cx="3714772" cy="1901112"/>
            <a:chOff x="71408" y="1885078"/>
            <a:chExt cx="3714772" cy="1901112"/>
          </a:xfrm>
        </p:grpSpPr>
        <p:grpSp>
          <p:nvGrpSpPr>
            <p:cNvPr id="3" name="Группа 72"/>
            <p:cNvGrpSpPr>
              <a:grpSpLocks/>
            </p:cNvGrpSpPr>
            <p:nvPr/>
          </p:nvGrpSpPr>
          <p:grpSpPr bwMode="auto">
            <a:xfrm>
              <a:off x="571472" y="1885078"/>
              <a:ext cx="3092466" cy="472352"/>
              <a:chOff x="1505056" y="0"/>
              <a:chExt cx="2242069" cy="460586"/>
            </a:xfrm>
          </p:grpSpPr>
          <p:sp>
            <p:nvSpPr>
              <p:cNvPr id="75" name="Овал 4"/>
              <p:cNvSpPr/>
              <p:nvPr/>
            </p:nvSpPr>
            <p:spPr>
              <a:xfrm>
                <a:off x="1505056" y="31323"/>
                <a:ext cx="532891" cy="3263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590121" y="0"/>
                <a:ext cx="752723" cy="460586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Овал 4"/>
              <p:cNvSpPr/>
              <p:nvPr/>
            </p:nvSpPr>
            <p:spPr>
              <a:xfrm>
                <a:off x="3214234" y="112293"/>
                <a:ext cx="532891" cy="3252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Группа 106"/>
            <p:cNvGrpSpPr/>
            <p:nvPr/>
          </p:nvGrpSpPr>
          <p:grpSpPr>
            <a:xfrm>
              <a:off x="71408" y="2371540"/>
              <a:ext cx="3714772" cy="1414650"/>
              <a:chOff x="71408" y="2356491"/>
              <a:chExt cx="3714772" cy="1414650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71408" y="2356491"/>
                <a:ext cx="3602633" cy="1183847"/>
                <a:chOff x="1008" y="2859"/>
                <a:chExt cx="3631" cy="1011"/>
              </a:xfrm>
            </p:grpSpPr>
            <p:grpSp>
              <p:nvGrpSpPr>
                <p:cNvPr id="6" name="Group 3"/>
                <p:cNvGrpSpPr>
                  <a:grpSpLocks/>
                </p:cNvGrpSpPr>
                <p:nvPr/>
              </p:nvGrpSpPr>
              <p:grpSpPr bwMode="auto">
                <a:xfrm>
                  <a:off x="1008" y="3168"/>
                  <a:ext cx="3600" cy="702"/>
                  <a:chOff x="1440" y="2880"/>
                  <a:chExt cx="3600" cy="702"/>
                </a:xfrm>
              </p:grpSpPr>
              <p:grpSp>
                <p:nvGrpSpPr>
                  <p:cNvPr id="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84" y="2880"/>
                    <a:ext cx="3456" cy="144"/>
                    <a:chOff x="1584" y="2880"/>
                    <a:chExt cx="3456" cy="144"/>
                  </a:xfrm>
                </p:grpSpPr>
                <p:sp>
                  <p:nvSpPr>
                    <p:cNvPr id="24642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440" y="3006"/>
                    <a:ext cx="288" cy="576"/>
                    <a:chOff x="1440" y="3006"/>
                    <a:chExt cx="288" cy="576"/>
                  </a:xfrm>
                </p:grpSpPr>
                <p:sp>
                  <p:nvSpPr>
                    <p:cNvPr id="2463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3294"/>
                      <a:ext cx="288" cy="288"/>
                    </a:xfrm>
                    <a:prstGeom prst="rect">
                      <a:avLst/>
                    </a:prstGeom>
                    <a:solidFill>
                      <a:srgbClr val="C00000">
                        <a:alpha val="41176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9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3" y="3006"/>
                      <a:ext cx="0" cy="3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4633" name="AutoShape 21"/>
                <p:cNvSpPr>
                  <a:spLocks/>
                </p:cNvSpPr>
                <p:nvPr/>
              </p:nvSpPr>
              <p:spPr bwMode="auto">
                <a:xfrm rot="5400000">
                  <a:off x="4176" y="2674"/>
                  <a:ext cx="277" cy="648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34" name="AutoShape 22"/>
                <p:cNvSpPr>
                  <a:spLocks/>
                </p:cNvSpPr>
                <p:nvPr/>
              </p:nvSpPr>
              <p:spPr bwMode="auto">
                <a:xfrm rot="5400000">
                  <a:off x="2454" y="1619"/>
                  <a:ext cx="204" cy="2808"/>
                </a:xfrm>
                <a:prstGeom prst="leftBrace">
                  <a:avLst>
                    <a:gd name="adj1" fmla="val 33566"/>
                    <a:gd name="adj2" fmla="val 50000"/>
                  </a:avLst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3500430" y="3286124"/>
                <a:ext cx="285750" cy="48501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 flipV="1">
                <a:off x="3629449" y="2780571"/>
                <a:ext cx="0" cy="576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81602" y="2786555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5857820" y="-24"/>
            <a:ext cx="328621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=10см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29058" y="1357298"/>
            <a:ext cx="5214974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равновесии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т.к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072204" y="1955061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928662" y="3271840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786182" y="3286124"/>
            <a:ext cx="1001842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1835696" y="1771642"/>
            <a:ext cx="1021792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857757" y="4857760"/>
            <a:ext cx="4286243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142976" y="4714884"/>
            <a:ext cx="4000528" cy="392864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Скобки раскрыть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732240" y="5568751"/>
            <a:ext cx="2411793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500958" y="6211669"/>
            <a:ext cx="1571663" cy="646331"/>
          </a:xfrm>
          <a:prstGeom prst="rect">
            <a:avLst/>
          </a:prstGeom>
          <a:solidFill>
            <a:srgbClr val="FFFF00">
              <a:alpha val="27058"/>
            </a:srgb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8,3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2071670" y="3143248"/>
            <a:ext cx="142875" cy="337239"/>
          </a:xfrm>
          <a:prstGeom prst="flowChartExtract">
            <a:avLst/>
          </a:prstGeom>
          <a:solidFill>
            <a:srgbClr val="FFFFFF"/>
          </a:solidFill>
          <a:ln w="539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357290" y="5429264"/>
            <a:ext cx="4929222" cy="348813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сложить подобные…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-27697"/>
            <a:ext cx="9429784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подвеса рычага должна отстоять от малой силы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8,3см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нагрузка на точку опоры составит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438" y="6211693"/>
            <a:ext cx="2643174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Стр.31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87850" y="1789124"/>
            <a:ext cx="50006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72396" y="6259224"/>
            <a:ext cx="642942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198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2137E-6 L -0.18906 -0.0208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0018 -0.02477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41985" grpId="0"/>
      <p:bldP spid="41985" grpId="1"/>
      <p:bldP spid="41985" grpId="2"/>
      <p:bldP spid="92" grpId="0" build="p" animBg="1" advAuto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06" grpId="0" animBg="1"/>
      <p:bldP spid="109" grpId="0" animBg="1"/>
      <p:bldP spid="54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143118" y="4238527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28137" y="2771776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Овал 4"/>
          <p:cNvSpPr/>
          <p:nvPr/>
        </p:nvSpPr>
        <p:spPr>
          <a:xfrm>
            <a:off x="236514" y="33340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369913" y="2052708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43510" y="3357562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9213" y="2714620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4143380"/>
            <a:ext cx="4286243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·(60-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500034" y="3286124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2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 концам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стержня длиной 60 см подвешены гири массами 100 г и 500 г. В какой точке нужно подвесить этот стержень, чтобы он был в  равновесии в горизонтальном положении?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71406" y="1885078"/>
            <a:ext cx="3714772" cy="1901112"/>
            <a:chOff x="71408" y="1885078"/>
            <a:chExt cx="3714772" cy="1901112"/>
          </a:xfrm>
        </p:grpSpPr>
        <p:grpSp>
          <p:nvGrpSpPr>
            <p:cNvPr id="17" name="Группа 72"/>
            <p:cNvGrpSpPr>
              <a:grpSpLocks/>
            </p:cNvGrpSpPr>
            <p:nvPr/>
          </p:nvGrpSpPr>
          <p:grpSpPr bwMode="auto">
            <a:xfrm>
              <a:off x="571472" y="1885078"/>
              <a:ext cx="3092466" cy="472352"/>
              <a:chOff x="1505056" y="0"/>
              <a:chExt cx="2242069" cy="460586"/>
            </a:xfrm>
          </p:grpSpPr>
          <p:sp>
            <p:nvSpPr>
              <p:cNvPr id="75" name="Овал 4"/>
              <p:cNvSpPr/>
              <p:nvPr/>
            </p:nvSpPr>
            <p:spPr>
              <a:xfrm>
                <a:off x="1505056" y="31323"/>
                <a:ext cx="532891" cy="3263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590121" y="0"/>
                <a:ext cx="752723" cy="460586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Овал 4"/>
              <p:cNvSpPr/>
              <p:nvPr/>
            </p:nvSpPr>
            <p:spPr>
              <a:xfrm>
                <a:off x="3214234" y="112293"/>
                <a:ext cx="532891" cy="3252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>
              <a:off x="71408" y="2371540"/>
              <a:ext cx="3714772" cy="1414650"/>
              <a:chOff x="71408" y="2356491"/>
              <a:chExt cx="3714772" cy="1414650"/>
            </a:xfrm>
          </p:grpSpPr>
          <p:grpSp>
            <p:nvGrpSpPr>
              <p:cNvPr id="2" name="Group 2"/>
              <p:cNvGrpSpPr>
                <a:grpSpLocks/>
              </p:cNvGrpSpPr>
              <p:nvPr/>
            </p:nvGrpSpPr>
            <p:grpSpPr bwMode="auto">
              <a:xfrm>
                <a:off x="71408" y="2356491"/>
                <a:ext cx="3602633" cy="1183847"/>
                <a:chOff x="1008" y="2859"/>
                <a:chExt cx="3631" cy="1011"/>
              </a:xfrm>
            </p:grpSpPr>
            <p:grpSp>
              <p:nvGrpSpPr>
                <p:cNvPr id="4" name="Group 3"/>
                <p:cNvGrpSpPr>
                  <a:grpSpLocks/>
                </p:cNvGrpSpPr>
                <p:nvPr/>
              </p:nvGrpSpPr>
              <p:grpSpPr bwMode="auto">
                <a:xfrm>
                  <a:off x="1008" y="3168"/>
                  <a:ext cx="3600" cy="702"/>
                  <a:chOff x="1440" y="2880"/>
                  <a:chExt cx="3600" cy="702"/>
                </a:xfrm>
              </p:grpSpPr>
              <p:grpSp>
                <p:nvGrpSpPr>
                  <p:cNvPr id="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84" y="2880"/>
                    <a:ext cx="3456" cy="144"/>
                    <a:chOff x="1584" y="2880"/>
                    <a:chExt cx="3456" cy="144"/>
                  </a:xfrm>
                </p:grpSpPr>
                <p:sp>
                  <p:nvSpPr>
                    <p:cNvPr id="24642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440" y="3006"/>
                    <a:ext cx="288" cy="576"/>
                    <a:chOff x="1440" y="3006"/>
                    <a:chExt cx="288" cy="576"/>
                  </a:xfrm>
                </p:grpSpPr>
                <p:sp>
                  <p:nvSpPr>
                    <p:cNvPr id="2463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3294"/>
                      <a:ext cx="288" cy="288"/>
                    </a:xfrm>
                    <a:prstGeom prst="rect">
                      <a:avLst/>
                    </a:prstGeom>
                    <a:solidFill>
                      <a:srgbClr val="C00000">
                        <a:alpha val="41176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9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3" y="3006"/>
                      <a:ext cx="0" cy="3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4633" name="AutoShape 21"/>
                <p:cNvSpPr>
                  <a:spLocks/>
                </p:cNvSpPr>
                <p:nvPr/>
              </p:nvSpPr>
              <p:spPr bwMode="auto">
                <a:xfrm rot="5400000">
                  <a:off x="4176" y="2674"/>
                  <a:ext cx="277" cy="648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34" name="AutoShape 22"/>
                <p:cNvSpPr>
                  <a:spLocks/>
                </p:cNvSpPr>
                <p:nvPr/>
              </p:nvSpPr>
              <p:spPr bwMode="auto">
                <a:xfrm rot="5400000">
                  <a:off x="2454" y="1619"/>
                  <a:ext cx="204" cy="2808"/>
                </a:xfrm>
                <a:prstGeom prst="leftBrace">
                  <a:avLst>
                    <a:gd name="adj1" fmla="val 33566"/>
                    <a:gd name="adj2" fmla="val 50000"/>
                  </a:avLst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3500430" y="3286124"/>
                <a:ext cx="285750" cy="48501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 flipV="1">
                <a:off x="3629449" y="2780571"/>
                <a:ext cx="0" cy="576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81602" y="2786555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5643506" y="-24"/>
            <a:ext cx="350049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=60см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71802" y="1357298"/>
            <a:ext cx="6072230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072204" y="1955061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928662" y="3271840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786182" y="3286124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2071670" y="1771642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857757" y="4857760"/>
            <a:ext cx="4286243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142976" y="4714884"/>
            <a:ext cx="4000528" cy="392864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Скобки раскрыть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072335" y="5568751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500958" y="6211669"/>
            <a:ext cx="1571663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2071670" y="3143248"/>
            <a:ext cx="142875" cy="337239"/>
          </a:xfrm>
          <a:prstGeom prst="flowChartExtract">
            <a:avLst/>
          </a:prstGeom>
          <a:solidFill>
            <a:srgbClr val="FFFFFF"/>
          </a:solidFill>
          <a:ln w="539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357290" y="5429264"/>
            <a:ext cx="4929222" cy="348813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сложить подобные…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точка подвеса рычага должна отстоять от малой силы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нагрузка на точку опоры составит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6Н.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438" y="6211693"/>
            <a:ext cx="2643174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Стр.31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19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20469 -0.0479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0018 -0.02477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41985" grpId="0"/>
      <p:bldP spid="41985" grpId="1"/>
      <p:bldP spid="41985" grpId="2"/>
      <p:bldP spid="92" grpId="0" uiExpand="1" build="p" animBg="1" advAuto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06" grpId="0" animBg="1"/>
      <p:bldP spid="1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671016" y="2500306"/>
            <a:ext cx="1500198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деталь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357422" y="4143380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Овал 4"/>
          <p:cNvSpPr/>
          <p:nvPr/>
        </p:nvSpPr>
        <p:spPr>
          <a:xfrm>
            <a:off x="65138" y="3418136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14744" y="1853975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3286124"/>
            <a:ext cx="4286243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251520" y="3383281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73622" y="2565401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6857920" y="0"/>
            <a:ext cx="228608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Н,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43108" y="-24"/>
            <a:ext cx="4857784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зелёной ручки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4020452" y="1071546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785786" y="2928934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215818" y="3645024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1428728" y="1643050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1650Н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214942" y="4078436"/>
            <a:ext cx="3533522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-3000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212911" y="4786322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528836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Какое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развить при помощи плоскогубцев, если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точки опоры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СЖИМАЕМОЙ ДЕТАЛИ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2см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 от точки опоры до точки приложения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Сила, с которой рука сжимает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плоскогубцы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274243" y="1694309"/>
            <a:ext cx="1428750" cy="1588"/>
          </a:xfrm>
          <a:prstGeom prst="straightConnector1">
            <a:avLst/>
          </a:prstGeom>
          <a:ln w="762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7"/>
          <p:cNvGrpSpPr/>
          <p:nvPr/>
        </p:nvGrpSpPr>
        <p:grpSpPr>
          <a:xfrm>
            <a:off x="211416" y="1901092"/>
            <a:ext cx="3473455" cy="1001051"/>
            <a:chOff x="211416" y="1857364"/>
            <a:chExt cx="3473455" cy="1001051"/>
          </a:xfrm>
        </p:grpSpPr>
        <p:grpSp>
          <p:nvGrpSpPr>
            <p:cNvPr id="3" name="Группа 56"/>
            <p:cNvGrpSpPr/>
            <p:nvPr/>
          </p:nvGrpSpPr>
          <p:grpSpPr>
            <a:xfrm>
              <a:off x="211416" y="1857364"/>
              <a:ext cx="3473455" cy="764593"/>
              <a:chOff x="211416" y="1885078"/>
              <a:chExt cx="3473455" cy="764593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11416" y="2393953"/>
                <a:ext cx="3470589" cy="142876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07"/>
              <p:cNvGrpSpPr/>
              <p:nvPr/>
            </p:nvGrpSpPr>
            <p:grpSpPr>
              <a:xfrm>
                <a:off x="214281" y="1885078"/>
                <a:ext cx="3459758" cy="482952"/>
                <a:chOff x="214283" y="1885078"/>
                <a:chExt cx="3459758" cy="482952"/>
              </a:xfrm>
            </p:grpSpPr>
            <p:grpSp>
              <p:nvGrpSpPr>
                <p:cNvPr id="5" name="Группа 72"/>
                <p:cNvGrpSpPr>
                  <a:grpSpLocks/>
                </p:cNvGrpSpPr>
                <p:nvPr/>
              </p:nvGrpSpPr>
              <p:grpSpPr bwMode="auto">
                <a:xfrm>
                  <a:off x="571472" y="1885078"/>
                  <a:ext cx="3092466" cy="472352"/>
                  <a:chOff x="1505056" y="0"/>
                  <a:chExt cx="2242069" cy="460586"/>
                </a:xfrm>
              </p:grpSpPr>
              <p:sp>
                <p:nvSpPr>
                  <p:cNvPr id="75" name="Овал 4"/>
                  <p:cNvSpPr/>
                  <p:nvPr/>
                </p:nvSpPr>
                <p:spPr>
                  <a:xfrm>
                    <a:off x="1505056" y="31323"/>
                    <a:ext cx="532891" cy="32639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4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1590121" y="0"/>
                    <a:ext cx="752723" cy="460586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76" name="Овал 4"/>
                  <p:cNvSpPr/>
                  <p:nvPr/>
                </p:nvSpPr>
                <p:spPr>
                  <a:xfrm>
                    <a:off x="3214234" y="36935"/>
                    <a:ext cx="532891" cy="32525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ru-RU" sz="4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Group 2"/>
                <p:cNvGrpSpPr>
                  <a:grpSpLocks/>
                </p:cNvGrpSpPr>
                <p:nvPr/>
              </p:nvGrpSpPr>
              <p:grpSpPr bwMode="auto">
                <a:xfrm>
                  <a:off x="214283" y="2043672"/>
                  <a:ext cx="3459758" cy="324358"/>
                  <a:chOff x="1152" y="2579"/>
                  <a:chExt cx="3487" cy="277"/>
                </a:xfrm>
              </p:grpSpPr>
              <p:sp>
                <p:nvSpPr>
                  <p:cNvPr id="24633" name="AutoShape 21"/>
                  <p:cNvSpPr>
                    <a:spLocks/>
                  </p:cNvSpPr>
                  <p:nvPr/>
                </p:nvSpPr>
                <p:spPr bwMode="auto">
                  <a:xfrm rot="5400000">
                    <a:off x="4176" y="2394"/>
                    <a:ext cx="277" cy="648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22225">
                    <a:solidFill>
                      <a:srgbClr val="00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34" name="AutoShape 22"/>
                  <p:cNvSpPr>
                    <a:spLocks/>
                  </p:cNvSpPr>
                  <p:nvPr/>
                </p:nvSpPr>
                <p:spPr bwMode="auto">
                  <a:xfrm rot="5400000">
                    <a:off x="2454" y="1339"/>
                    <a:ext cx="204" cy="2808"/>
                  </a:xfrm>
                  <a:prstGeom prst="leftBrace">
                    <a:avLst>
                      <a:gd name="adj1" fmla="val 33566"/>
                      <a:gd name="adj2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4" name="Прямоугольник 53"/>
              <p:cNvSpPr/>
              <p:nvPr/>
            </p:nvSpPr>
            <p:spPr>
              <a:xfrm rot="21060000">
                <a:off x="214282" y="2506795"/>
                <a:ext cx="3470589" cy="14287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" name="AutoShape 12"/>
            <p:cNvSpPr>
              <a:spLocks noChangeArrowheads="1"/>
            </p:cNvSpPr>
            <p:nvPr/>
          </p:nvSpPr>
          <p:spPr bwMode="auto">
            <a:xfrm>
              <a:off x="2916957" y="2521176"/>
              <a:ext cx="142875" cy="337239"/>
            </a:xfrm>
            <a:prstGeom prst="flowChartExtract">
              <a:avLst/>
            </a:prstGeom>
            <a:solidFill>
              <a:srgbClr val="FFFFFF"/>
            </a:solidFill>
            <a:ln w="539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0" y="1285860"/>
            <a:ext cx="1285852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00628" y="2445245"/>
            <a:ext cx="4143404" cy="769441"/>
          </a:xfrm>
          <a:prstGeom prst="rect">
            <a:avLst/>
          </a:prstGeom>
          <a:solidFill>
            <a:schemeClr val="bg2">
              <a:lumMod val="50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при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этих плоскогубцев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развить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упругости в оси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плоскогубцев составит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79512" y="2484884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0" y="-27384"/>
            <a:ext cx="2214546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стр.30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131840" y="1044025"/>
            <a:ext cx="792088" cy="584775"/>
          </a:xfrm>
          <a:prstGeom prst="rect">
            <a:avLst/>
          </a:prstGeom>
          <a:solidFill>
            <a:schemeClr val="accent2"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ось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6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25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35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0" grpId="0" animBg="1"/>
      <p:bldP spid="81" grpId="0" animBg="1"/>
      <p:bldP spid="77" grpId="0"/>
      <p:bldP spid="79" grpId="0"/>
      <p:bldP spid="82" grpId="0" animBg="1"/>
      <p:bldP spid="85" grpId="0" animBg="1"/>
      <p:bldP spid="92" grpId="0" build="p" animBg="1" advAuto="0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8" grpId="0" animBg="1"/>
      <p:bldP spid="103" grpId="0" animBg="1"/>
      <p:bldP spid="51" grpId="0" animBg="1"/>
      <p:bldP spid="61" grpId="0" animBg="1"/>
      <p:bldP spid="83" grpId="0" animBg="1"/>
      <p:bldP spid="83" grpId="1" animBg="1"/>
      <p:bldP spid="63" grpId="0" animBg="1"/>
      <p:bldP spid="48153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671016" y="2500306"/>
            <a:ext cx="1500198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деталь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143118" y="4238527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28137" y="2771776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Овал 4"/>
          <p:cNvSpPr/>
          <p:nvPr/>
        </p:nvSpPr>
        <p:spPr>
          <a:xfrm>
            <a:off x="236514" y="33340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14744" y="1853975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3286124"/>
            <a:ext cx="4286243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500034" y="3286124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638334" y="2786555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6857920" y="0"/>
            <a:ext cx="228608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Н,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43108" y="-24"/>
            <a:ext cx="4857784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зелёной ручки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714744" y="1071546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785786" y="2928934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071802" y="3857628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1428728" y="1643050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214942" y="4078436"/>
            <a:ext cx="3071829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-3000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212911" y="4786322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528836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16-2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 Какое 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можно развить при помощи плоскогубцев, если расстояние от точки опоры до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СЖИМАЕМОЙ ДЕТАЛИ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2см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а от точки опоры до точки приложения силы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 Сила, с которой рука сжимает плоскогубцы, равна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369913" y="2108128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00427" y="1901092"/>
            <a:ext cx="3481578" cy="1297969"/>
            <a:chOff x="200427" y="1857364"/>
            <a:chExt cx="3481578" cy="1297969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00427" y="1857364"/>
              <a:ext cx="3481578" cy="972418"/>
              <a:chOff x="200427" y="1885078"/>
              <a:chExt cx="3481578" cy="972418"/>
            </a:xfrm>
          </p:grpSpPr>
          <p:sp>
            <p:nvSpPr>
              <p:cNvPr id="56" name="Прямоугольник 55"/>
              <p:cNvSpPr/>
              <p:nvPr/>
            </p:nvSpPr>
            <p:spPr>
              <a:xfrm rot="914039">
                <a:off x="211416" y="2393953"/>
                <a:ext cx="3470589" cy="1428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" name="Группа 107"/>
              <p:cNvGrpSpPr/>
              <p:nvPr/>
            </p:nvGrpSpPr>
            <p:grpSpPr>
              <a:xfrm>
                <a:off x="214281" y="1885078"/>
                <a:ext cx="3459758" cy="810823"/>
                <a:chOff x="214283" y="1885078"/>
                <a:chExt cx="3459758" cy="810823"/>
              </a:xfrm>
            </p:grpSpPr>
            <p:grpSp>
              <p:nvGrpSpPr>
                <p:cNvPr id="3" name="Группа 72"/>
                <p:cNvGrpSpPr>
                  <a:grpSpLocks/>
                </p:cNvGrpSpPr>
                <p:nvPr/>
              </p:nvGrpSpPr>
              <p:grpSpPr bwMode="auto">
                <a:xfrm>
                  <a:off x="571472" y="1885078"/>
                  <a:ext cx="3092466" cy="472352"/>
                  <a:chOff x="1505056" y="0"/>
                  <a:chExt cx="2242069" cy="460586"/>
                </a:xfrm>
              </p:grpSpPr>
              <p:sp>
                <p:nvSpPr>
                  <p:cNvPr id="75" name="Овал 4"/>
                  <p:cNvSpPr/>
                  <p:nvPr/>
                </p:nvSpPr>
                <p:spPr>
                  <a:xfrm>
                    <a:off x="1505056" y="31323"/>
                    <a:ext cx="532891" cy="32639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4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1590121" y="0"/>
                    <a:ext cx="752723" cy="460586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76" name="Овал 4"/>
                  <p:cNvSpPr/>
                  <p:nvPr/>
                </p:nvSpPr>
                <p:spPr>
                  <a:xfrm>
                    <a:off x="3214234" y="112293"/>
                    <a:ext cx="532891" cy="32525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ru-RU" sz="4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" name="Group 2"/>
                <p:cNvGrpSpPr>
                  <a:grpSpLocks/>
                </p:cNvGrpSpPr>
                <p:nvPr/>
              </p:nvGrpSpPr>
              <p:grpSpPr bwMode="auto">
                <a:xfrm>
                  <a:off x="214283" y="2371543"/>
                  <a:ext cx="3459758" cy="324358"/>
                  <a:chOff x="1152" y="2859"/>
                  <a:chExt cx="3487" cy="277"/>
                </a:xfrm>
              </p:grpSpPr>
              <p:sp>
                <p:nvSpPr>
                  <p:cNvPr id="24633" name="AutoShape 21"/>
                  <p:cNvSpPr>
                    <a:spLocks/>
                  </p:cNvSpPr>
                  <p:nvPr/>
                </p:nvSpPr>
                <p:spPr bwMode="auto">
                  <a:xfrm rot="5400000">
                    <a:off x="4176" y="2674"/>
                    <a:ext cx="277" cy="648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22225">
                    <a:solidFill>
                      <a:srgbClr val="00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34" name="AutoShape 22"/>
                  <p:cNvSpPr>
                    <a:spLocks/>
                  </p:cNvSpPr>
                  <p:nvPr/>
                </p:nvSpPr>
                <p:spPr bwMode="auto">
                  <a:xfrm rot="5400000">
                    <a:off x="2454" y="1619"/>
                    <a:ext cx="204" cy="2808"/>
                  </a:xfrm>
                  <a:prstGeom prst="leftBrace">
                    <a:avLst>
                      <a:gd name="adj1" fmla="val 33566"/>
                      <a:gd name="adj2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4" name="Прямоугольник 53"/>
              <p:cNvSpPr/>
              <p:nvPr/>
            </p:nvSpPr>
            <p:spPr>
              <a:xfrm>
                <a:off x="200427" y="2714620"/>
                <a:ext cx="3470589" cy="14287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" name="AutoShape 12"/>
            <p:cNvSpPr>
              <a:spLocks noChangeArrowheads="1"/>
            </p:cNvSpPr>
            <p:nvPr/>
          </p:nvSpPr>
          <p:spPr bwMode="auto">
            <a:xfrm>
              <a:off x="3028074" y="2818094"/>
              <a:ext cx="142875" cy="337239"/>
            </a:xfrm>
            <a:prstGeom prst="flowChartExtract">
              <a:avLst/>
            </a:prstGeom>
            <a:solidFill>
              <a:srgbClr val="FFFFFF"/>
            </a:solidFill>
            <a:ln w="539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0" y="1285860"/>
            <a:ext cx="1285852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00628" y="2445245"/>
            <a:ext cx="4143404" cy="769441"/>
          </a:xfrm>
          <a:prstGeom prst="rect">
            <a:avLst/>
          </a:prstGeom>
          <a:solidFill>
            <a:schemeClr val="bg2">
              <a:lumMod val="50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при помощи этих плоскогубцев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развить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упругости в оси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плоскогубцев составит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0" y="0"/>
            <a:ext cx="207167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16-2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стр.35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35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0" grpId="0" animBg="1"/>
      <p:bldP spid="81" grpId="0" animBg="1"/>
      <p:bldP spid="48153" grpId="0" animBg="1"/>
      <p:bldP spid="77" grpId="0"/>
      <p:bldP spid="79" grpId="0"/>
      <p:bldP spid="82" grpId="0" animBg="1"/>
      <p:bldP spid="85" grpId="0" animBg="1"/>
      <p:bldP spid="92" grpId="0" build="p" animBg="1" advAuto="0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8" grpId="0" animBg="1"/>
      <p:bldP spid="103" grpId="0" animBg="1"/>
      <p:bldP spid="51" grpId="0" animBg="1"/>
      <p:bldP spid="61" grpId="0" animBg="1"/>
      <p:bldP spid="83" grpId="0" animBg="1"/>
      <p:bldP spid="83" grpId="1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26367" r="10937" b="62647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7691365" y="2571744"/>
            <a:ext cx="648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6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9"/>
          <p:cNvGrpSpPr/>
          <p:nvPr/>
        </p:nvGrpSpPr>
        <p:grpSpPr>
          <a:xfrm>
            <a:off x="6858016" y="2100196"/>
            <a:ext cx="571504" cy="400110"/>
            <a:chOff x="2000232" y="2528824"/>
            <a:chExt cx="571504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7143768" y="2543364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141809" y="198102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16" name="TextBox 15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7"/>
          <p:cNvGrpSpPr/>
          <p:nvPr/>
        </p:nvGrpSpPr>
        <p:grpSpPr>
          <a:xfrm>
            <a:off x="6876256" y="1116033"/>
            <a:ext cx="714380" cy="584775"/>
            <a:chOff x="3357554" y="2143116"/>
            <a:chExt cx="714380" cy="584775"/>
          </a:xfrm>
          <a:noFill/>
        </p:grpSpPr>
        <p:sp>
          <p:nvSpPr>
            <p:cNvPr id="20" name="TextBox 19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 rot="16200000" flipV="1">
            <a:off x="7195993" y="314520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00232" y="2357430"/>
            <a:ext cx="47149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00232" y="3000372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984" y="1142984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2428868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785918" y="1857364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Тепловоз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19" name="Группа 7"/>
          <p:cNvGrpSpPr/>
          <p:nvPr/>
        </p:nvGrpSpPr>
        <p:grpSpPr>
          <a:xfrm>
            <a:off x="7858114" y="1857364"/>
            <a:ext cx="1285886" cy="523220"/>
            <a:chOff x="3357554" y="2143116"/>
            <a:chExt cx="857283" cy="788967"/>
          </a:xfrm>
        </p:grpSpPr>
        <p:sp>
          <p:nvSpPr>
            <p:cNvPr id="30" name="TextBox 29"/>
            <p:cNvSpPr txBox="1"/>
            <p:nvPr/>
          </p:nvSpPr>
          <p:spPr>
            <a:xfrm>
              <a:off x="3357555" y="2143116"/>
              <a:ext cx="857282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416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0" y="3929066"/>
            <a:ext cx="44291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3600с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357686" y="3929066"/>
            <a:ext cx="10715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6м/с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572008"/>
            <a:ext cx="38576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3600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-32" y="980728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7500кН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build="allAtOnce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36621" r="10937" b="52393"/>
          <a:stretch>
            <a:fillRect/>
          </a:stretch>
        </p:blipFill>
        <p:spPr bwMode="auto">
          <a:xfrm>
            <a:off x="0" y="0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7691365" y="2571744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6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9"/>
          <p:cNvGrpSpPr/>
          <p:nvPr/>
        </p:nvGrpSpPr>
        <p:grpSpPr>
          <a:xfrm>
            <a:off x="6643702" y="2100196"/>
            <a:ext cx="785818" cy="400110"/>
            <a:chOff x="1785918" y="2528824"/>
            <a:chExt cx="785818" cy="400110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rot="-180000" flipV="1">
            <a:off x="7069490" y="2561451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7155594" y="201778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16" name="TextBox 15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7"/>
          <p:cNvGrpSpPr/>
          <p:nvPr/>
        </p:nvGrpSpPr>
        <p:grpSpPr>
          <a:xfrm>
            <a:off x="6929454" y="1142984"/>
            <a:ext cx="714380" cy="500066"/>
            <a:chOff x="3357554" y="2143116"/>
            <a:chExt cx="714380" cy="584775"/>
          </a:xfrm>
          <a:noFill/>
        </p:grpSpPr>
        <p:sp>
          <p:nvSpPr>
            <p:cNvPr id="20" name="TextBox 19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 rot="16200000" flipV="1">
            <a:off x="7186803" y="309006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71604" y="2357430"/>
            <a:ext cx="51435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00232" y="3000372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1142984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00958" y="2493629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85918" y="1857364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Тепловоз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19" name="Группа 7"/>
          <p:cNvGrpSpPr/>
          <p:nvPr/>
        </p:nvGrpSpPr>
        <p:grpSpPr>
          <a:xfrm>
            <a:off x="7858114" y="1857364"/>
            <a:ext cx="1000167" cy="523220"/>
            <a:chOff x="3357554" y="2143116"/>
            <a:chExt cx="666798" cy="788967"/>
          </a:xfrm>
        </p:grpSpPr>
        <p:sp>
          <p:nvSpPr>
            <p:cNvPr id="29" name="TextBox 28"/>
            <p:cNvSpPr txBox="1"/>
            <p:nvPr/>
          </p:nvSpPr>
          <p:spPr>
            <a:xfrm>
              <a:off x="3357555" y="2143116"/>
              <a:ext cx="666797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0" y="3929066"/>
            <a:ext cx="44291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3600с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4572008"/>
            <a:ext cx="38576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l-GR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/>
          </a:p>
        </p:txBody>
      </p:sp>
      <p:grpSp>
        <p:nvGrpSpPr>
          <p:cNvPr id="28" name="Группа 7"/>
          <p:cNvGrpSpPr/>
          <p:nvPr/>
        </p:nvGrpSpPr>
        <p:grpSpPr>
          <a:xfrm>
            <a:off x="6643702" y="2714620"/>
            <a:ext cx="1000167" cy="523220"/>
            <a:chOff x="3357554" y="2143116"/>
            <a:chExt cx="666798" cy="788967"/>
          </a:xfrm>
        </p:grpSpPr>
        <p:sp>
          <p:nvSpPr>
            <p:cNvPr id="38" name="TextBox 37"/>
            <p:cNvSpPr txBox="1"/>
            <p:nvPr/>
          </p:nvSpPr>
          <p:spPr>
            <a:xfrm>
              <a:off x="3357555" y="2143116"/>
              <a:ext cx="666797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11"/>
          <p:cNvGrpSpPr>
            <a:grpSpLocks/>
          </p:cNvGrpSpPr>
          <p:nvPr/>
        </p:nvGrpSpPr>
        <p:grpSpPr bwMode="auto">
          <a:xfrm>
            <a:off x="4643462" y="4071942"/>
            <a:ext cx="3429000" cy="1735138"/>
            <a:chOff x="4429124" y="5563371"/>
            <a:chExt cx="2143141" cy="1065290"/>
          </a:xfrm>
        </p:grpSpPr>
        <p:sp>
          <p:nvSpPr>
            <p:cNvPr id="41" name="TextBox 40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единительная линия 41"/>
            <p:cNvCxnSpPr>
              <a:endCxn id="41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Rectangle 5"/>
          <p:cNvSpPr txBox="1">
            <a:spLocks noChangeArrowheads="1"/>
          </p:cNvSpPr>
          <p:nvPr/>
        </p:nvSpPr>
        <p:spPr bwMode="auto">
          <a:xfrm>
            <a:off x="-32" y="980728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7500кН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45" grpId="0" build="allAtOnce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57862" r="10937" b="27490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7691365" y="2857496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0"/>
          <p:cNvGrpSpPr/>
          <p:nvPr/>
        </p:nvGrpSpPr>
        <p:grpSpPr>
          <a:xfrm>
            <a:off x="7786710" y="3681715"/>
            <a:ext cx="714380" cy="461665"/>
            <a:chOff x="2714612" y="4429132"/>
            <a:chExt cx="714380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3"/>
          <p:cNvGrpSpPr/>
          <p:nvPr/>
        </p:nvGrpSpPr>
        <p:grpSpPr>
          <a:xfrm>
            <a:off x="7786710" y="1714488"/>
            <a:ext cx="714380" cy="461665"/>
            <a:chOff x="3357554" y="2143116"/>
            <a:chExt cx="714380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6"/>
          <p:cNvGrpSpPr/>
          <p:nvPr/>
        </p:nvGrpSpPr>
        <p:grpSpPr>
          <a:xfrm>
            <a:off x="6643702" y="2385948"/>
            <a:ext cx="785818" cy="400110"/>
            <a:chOff x="1785918" y="2528824"/>
            <a:chExt cx="785818" cy="400110"/>
          </a:xfrm>
        </p:grpSpPr>
        <p:cxnSp>
          <p:nvCxnSpPr>
            <p:cNvPr id="38" name="Прямая со стрелкой 3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-180000" flipV="1">
            <a:off x="7069490" y="2847203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V="1">
            <a:off x="7155594" y="230353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8215370" y="3000372"/>
            <a:ext cx="1071538" cy="584775"/>
            <a:chOff x="3357554" y="2143116"/>
            <a:chExt cx="714380" cy="881786"/>
          </a:xfrm>
        </p:grpSpPr>
        <p:sp>
          <p:nvSpPr>
            <p:cNvPr id="43" name="TextBox 42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Прямая со стрелкой 44"/>
          <p:cNvCxnSpPr/>
          <p:nvPr/>
        </p:nvCxnSpPr>
        <p:spPr>
          <a:xfrm>
            <a:off x="6859636" y="2071676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929454" y="1142984"/>
            <a:ext cx="714380" cy="584775"/>
            <a:chOff x="3357554" y="2143116"/>
            <a:chExt cx="714380" cy="584775"/>
          </a:xfrm>
          <a:noFill/>
        </p:grpSpPr>
        <p:sp>
          <p:nvSpPr>
            <p:cNvPr id="47" name="TextBox 46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16200000" flipV="1">
            <a:off x="7186803" y="3375820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571604" y="2643182"/>
            <a:ext cx="51435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000232" y="3286124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5984" y="1428736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500958" y="2779381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785918" y="2143116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Тепловоз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6643702" y="3000372"/>
            <a:ext cx="1000167" cy="523220"/>
            <a:chOff x="3357554" y="2143116"/>
            <a:chExt cx="666798" cy="788967"/>
          </a:xfrm>
        </p:grpSpPr>
        <p:sp>
          <p:nvSpPr>
            <p:cNvPr id="56" name="TextBox 55"/>
            <p:cNvSpPr txBox="1"/>
            <p:nvPr/>
          </p:nvSpPr>
          <p:spPr>
            <a:xfrm>
              <a:off x="3357555" y="2143116"/>
              <a:ext cx="666797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0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кН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4643462" y="4357694"/>
            <a:ext cx="3429000" cy="1735138"/>
            <a:chOff x="4429124" y="5563371"/>
            <a:chExt cx="2143141" cy="1065290"/>
          </a:xfrm>
        </p:grpSpPr>
        <p:sp>
          <p:nvSpPr>
            <p:cNvPr id="59" name="TextBox 58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Прямая соединительная линия 59"/>
            <p:cNvCxnSpPr>
              <a:endCxn id="59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Rectangle 5"/>
          <p:cNvSpPr txBox="1">
            <a:spLocks noChangeArrowheads="1"/>
          </p:cNvSpPr>
          <p:nvPr/>
        </p:nvSpPr>
        <p:spPr bwMode="auto">
          <a:xfrm>
            <a:off x="-32" y="980728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7500кН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4" grpId="0" animBg="1"/>
      <p:bldP spid="63" grpId="0" build="allAtOnce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9375" t="71778" r="10937" b="17236"/>
          <a:stretch>
            <a:fillRect/>
          </a:stretch>
        </p:blipFill>
        <p:spPr bwMode="auto">
          <a:xfrm>
            <a:off x="0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 стрелкой 28"/>
          <p:cNvCxnSpPr/>
          <p:nvPr/>
        </p:nvCxnSpPr>
        <p:spPr>
          <a:xfrm flipV="1">
            <a:off x="7691365" y="2571744"/>
            <a:ext cx="612000" cy="29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9"/>
          <p:cNvGrpSpPr/>
          <p:nvPr/>
        </p:nvGrpSpPr>
        <p:grpSpPr>
          <a:xfrm>
            <a:off x="7786710" y="3395963"/>
            <a:ext cx="714380" cy="461665"/>
            <a:chOff x="2714612" y="4429132"/>
            <a:chExt cx="714380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32"/>
          <p:cNvGrpSpPr/>
          <p:nvPr/>
        </p:nvGrpSpPr>
        <p:grpSpPr>
          <a:xfrm>
            <a:off x="7786710" y="1428736"/>
            <a:ext cx="714380" cy="461665"/>
            <a:chOff x="3357554" y="2143116"/>
            <a:chExt cx="71438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5"/>
          <p:cNvGrpSpPr/>
          <p:nvPr/>
        </p:nvGrpSpPr>
        <p:grpSpPr>
          <a:xfrm>
            <a:off x="6643702" y="2100196"/>
            <a:ext cx="785818" cy="400110"/>
            <a:chOff x="1785918" y="2528824"/>
            <a:chExt cx="785818" cy="400110"/>
          </a:xfrm>
        </p:grpSpPr>
        <p:cxnSp>
          <p:nvCxnSpPr>
            <p:cNvPr id="37" name="Прямая со стрелкой 36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785918" y="2528824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-180000" flipV="1">
            <a:off x="7069490" y="2561451"/>
            <a:ext cx="612000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V="1">
            <a:off x="7155594" y="2017787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8215370" y="2714620"/>
            <a:ext cx="1071538" cy="584775"/>
            <a:chOff x="3357554" y="2143116"/>
            <a:chExt cx="714380" cy="881786"/>
          </a:xfrm>
        </p:grpSpPr>
        <p:sp>
          <p:nvSpPr>
            <p:cNvPr id="42" name="TextBox 41"/>
            <p:cNvSpPr txBox="1"/>
            <p:nvPr/>
          </p:nvSpPr>
          <p:spPr>
            <a:xfrm>
              <a:off x="3357554" y="2143116"/>
              <a:ext cx="714380" cy="88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мот</a:t>
              </a:r>
              <a:endParaRPr lang="ru-RU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>
              <a:off x="3357554" y="2214555"/>
              <a:ext cx="22736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>
            <a:off x="6859636" y="1785924"/>
            <a:ext cx="784230" cy="2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6929454" y="857232"/>
            <a:ext cx="714380" cy="584775"/>
            <a:chOff x="3357554" y="2143116"/>
            <a:chExt cx="714380" cy="584775"/>
          </a:xfrm>
          <a:noFill/>
        </p:grpSpPr>
        <p:sp>
          <p:nvSpPr>
            <p:cNvPr id="46" name="TextBox 45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16200000" flipV="1">
            <a:off x="7186803" y="3090068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71604" y="2357430"/>
            <a:ext cx="51435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Потому что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000232" y="3000372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5984" y="1142984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00958" y="2493629"/>
            <a:ext cx="357190" cy="14287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785918" y="1857364"/>
            <a:ext cx="464347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Тепловоз двигается равномерно         </a:t>
            </a:r>
            <a:endParaRPr lang="ru-RU" sz="2400" dirty="0">
              <a:solidFill>
                <a:srgbClr val="000000"/>
              </a:solidFill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7072334" y="2762905"/>
            <a:ext cx="428627" cy="523220"/>
            <a:chOff x="3643305" y="2215924"/>
            <a:chExt cx="285759" cy="788967"/>
          </a:xfrm>
        </p:grpSpPr>
        <p:sp>
          <p:nvSpPr>
            <p:cNvPr id="55" name="TextBox 54"/>
            <p:cNvSpPr txBox="1"/>
            <p:nvPr/>
          </p:nvSpPr>
          <p:spPr>
            <a:xfrm>
              <a:off x="3643305" y="2215924"/>
              <a:ext cx="285759" cy="78896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>
              <a:off x="3701695" y="2249249"/>
              <a:ext cx="22736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4643462" y="4071942"/>
            <a:ext cx="3429000" cy="1735138"/>
            <a:chOff x="4429124" y="5563371"/>
            <a:chExt cx="2143141" cy="1065290"/>
          </a:xfrm>
        </p:grpSpPr>
        <p:sp>
          <p:nvSpPr>
            <p:cNvPr id="58" name="TextBox 57"/>
            <p:cNvSpPr txBox="1"/>
            <p:nvPr/>
          </p:nvSpPr>
          <p:spPr>
            <a:xfrm>
              <a:off x="5357819" y="5786457"/>
              <a:ext cx="1214446" cy="6800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600" dirty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6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>
              <a:endCxn id="58" idx="1"/>
            </p:cNvCxnSpPr>
            <p:nvPr/>
          </p:nvCxnSpPr>
          <p:spPr>
            <a:xfrm flipV="1">
              <a:off x="4429124" y="6126493"/>
              <a:ext cx="928695" cy="17159"/>
            </a:xfrm>
            <a:prstGeom prst="line">
              <a:avLst/>
            </a:prstGeom>
            <a:ln w="38100">
              <a:solidFill>
                <a:srgbClr val="0014AC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493265" y="5563371"/>
              <a:ext cx="570272" cy="623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15"/>
            <p:cNvSpPr txBox="1">
              <a:spLocks noChangeArrowheads="1"/>
            </p:cNvSpPr>
            <p:nvPr/>
          </p:nvSpPr>
          <p:spPr bwMode="auto">
            <a:xfrm>
              <a:off x="4550190" y="6061935"/>
              <a:ext cx="785818" cy="566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1071546"/>
            <a:ext cx="10715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63" name="Rectangle 5"/>
          <p:cNvSpPr txBox="1">
            <a:spLocks noChangeArrowheads="1"/>
          </p:cNvSpPr>
          <p:nvPr/>
        </p:nvSpPr>
        <p:spPr bwMode="auto">
          <a:xfrm>
            <a:off x="0" y="2420888"/>
            <a:ext cx="2699824" cy="223224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7500кН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=50 м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10мин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?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0" y="5931277"/>
            <a:ext cx="9144000" cy="523220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25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62" grpId="0" animBg="1"/>
      <p:bldP spid="63" grpId="0" build="allAtOnce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888361" y="170158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115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п</a:t>
            </a:r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ростые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1785938" y="3357563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механизмы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6273225"/>
            <a:ext cx="5357818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4143407" y="5339710"/>
            <a:ext cx="500062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42938" y="3500438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071813" y="2928938"/>
            <a:ext cx="1214437" cy="708025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71736" y="-19"/>
            <a:ext cx="6492875" cy="642937"/>
          </a:xfrm>
          <a:solidFill>
            <a:srgbClr val="FFFF00"/>
          </a:solidFill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…вращающее действие от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и ПЛЕЧА…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grpSp>
        <p:nvGrpSpPr>
          <p:cNvPr id="17415" name="Group 2"/>
          <p:cNvGrpSpPr>
            <a:grpSpLocks/>
          </p:cNvGrpSpPr>
          <p:nvPr/>
        </p:nvGrpSpPr>
        <p:grpSpPr bwMode="auto">
          <a:xfrm>
            <a:off x="285750" y="1608138"/>
            <a:ext cx="3571875" cy="2106612"/>
            <a:chOff x="1152" y="2952"/>
            <a:chExt cx="3600" cy="1800"/>
          </a:xfrm>
        </p:grpSpPr>
        <p:grpSp>
          <p:nvGrpSpPr>
            <p:cNvPr id="17479" name="Group 3"/>
            <p:cNvGrpSpPr>
              <a:grpSpLocks/>
            </p:cNvGrpSpPr>
            <p:nvPr/>
          </p:nvGrpSpPr>
          <p:grpSpPr bwMode="auto">
            <a:xfrm>
              <a:off x="1152" y="3168"/>
              <a:ext cx="3600" cy="1584"/>
              <a:chOff x="1584" y="2880"/>
              <a:chExt cx="3600" cy="1584"/>
            </a:xfrm>
          </p:grpSpPr>
          <p:grpSp>
            <p:nvGrpSpPr>
              <p:cNvPr id="17482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17491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1749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92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83" name="Group 13"/>
              <p:cNvGrpSpPr>
                <a:grpSpLocks/>
              </p:cNvGrpSpPr>
              <p:nvPr/>
            </p:nvGrpSpPr>
            <p:grpSpPr bwMode="auto">
              <a:xfrm>
                <a:off x="4896" y="3024"/>
                <a:ext cx="288" cy="720"/>
                <a:chOff x="4896" y="3024"/>
                <a:chExt cx="288" cy="720"/>
              </a:xfrm>
            </p:grpSpPr>
            <p:sp>
              <p:nvSpPr>
                <p:cNvPr id="17489" name="Line 14"/>
                <p:cNvSpPr>
                  <a:spLocks noChangeShapeType="1"/>
                </p:cNvSpPr>
                <p:nvPr/>
              </p:nvSpPr>
              <p:spPr bwMode="auto">
                <a:xfrm>
                  <a:off x="5040" y="302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3" name="Rectangle 15"/>
                <p:cNvSpPr>
                  <a:spLocks noChangeArrowheads="1"/>
                </p:cNvSpPr>
                <p:nvPr/>
              </p:nvSpPr>
              <p:spPr bwMode="auto">
                <a:xfrm>
                  <a:off x="4896" y="3456"/>
                  <a:ext cx="288" cy="28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7484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440"/>
                <a:chOff x="2592" y="3024"/>
                <a:chExt cx="288" cy="1440"/>
              </a:xfrm>
            </p:grpSpPr>
            <p:sp>
              <p:nvSpPr>
                <p:cNvPr id="17485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4"/>
                  <a:ext cx="288" cy="28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147" name="Rectangle 19"/>
                <p:cNvSpPr>
                  <a:spLocks noChangeArrowheads="1"/>
                </p:cNvSpPr>
                <p:nvPr/>
              </p:nvSpPr>
              <p:spPr bwMode="auto">
                <a:xfrm>
                  <a:off x="2592" y="4176"/>
                  <a:ext cx="288" cy="28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8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80" name="AutoShape 21"/>
            <p:cNvSpPr>
              <a:spLocks/>
            </p:cNvSpPr>
            <p:nvPr/>
          </p:nvSpPr>
          <p:spPr bwMode="auto">
            <a:xfrm rot="5400000">
              <a:off x="3636" y="2196"/>
              <a:ext cx="216" cy="172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1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3700463" y="1962150"/>
            <a:ext cx="4762" cy="3460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2375" y="720725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Группа 41"/>
          <p:cNvGrpSpPr>
            <a:grpSpLocks/>
          </p:cNvGrpSpPr>
          <p:nvPr/>
        </p:nvGrpSpPr>
        <p:grpSpPr bwMode="auto">
          <a:xfrm>
            <a:off x="2857500" y="785813"/>
            <a:ext cx="1571625" cy="390525"/>
            <a:chOff x="2341" y="376104"/>
            <a:chExt cx="1220132" cy="390798"/>
          </a:xfrm>
        </p:grpSpPr>
        <p:sp>
          <p:nvSpPr>
            <p:cNvPr id="43" name="Овал 42"/>
            <p:cNvSpPr/>
            <p:nvPr/>
          </p:nvSpPr>
          <p:spPr>
            <a:xfrm>
              <a:off x="2341" y="376104"/>
              <a:ext cx="1220132" cy="3907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181048" y="433294"/>
              <a:ext cx="862720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сила</a:t>
              </a:r>
            </a:p>
          </p:txBody>
        </p: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4714875" y="785813"/>
            <a:ext cx="1800225" cy="390525"/>
            <a:chOff x="1571636" y="428628"/>
            <a:chExt cx="1800393" cy="390798"/>
          </a:xfrm>
        </p:grpSpPr>
        <p:sp>
          <p:nvSpPr>
            <p:cNvPr id="46" name="Овал 45"/>
            <p:cNvSpPr/>
            <p:nvPr/>
          </p:nvSpPr>
          <p:spPr>
            <a:xfrm>
              <a:off x="1571636" y="428628"/>
              <a:ext cx="1800393" cy="390798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1835186" y="485818"/>
              <a:ext cx="1273294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плечо</a:t>
              </a:r>
            </a:p>
          </p:txBody>
        </p:sp>
      </p:grpSp>
      <p:grpSp>
        <p:nvGrpSpPr>
          <p:cNvPr id="12" name="Группа 47"/>
          <p:cNvGrpSpPr>
            <a:grpSpLocks/>
          </p:cNvGrpSpPr>
          <p:nvPr/>
        </p:nvGrpSpPr>
        <p:grpSpPr bwMode="auto">
          <a:xfrm rot="2066746">
            <a:off x="4410075" y="796925"/>
            <a:ext cx="357188" cy="395288"/>
            <a:chOff x="1254206" y="458172"/>
            <a:chExt cx="226663" cy="226663"/>
          </a:xfrm>
        </p:grpSpPr>
        <p:sp>
          <p:nvSpPr>
            <p:cNvPr id="49" name="Плюс 48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люс 4"/>
            <p:cNvSpPr/>
            <p:nvPr/>
          </p:nvSpPr>
          <p:spPr>
            <a:xfrm>
              <a:off x="1284428" y="544650"/>
              <a:ext cx="166220" cy="5370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53"/>
          <p:cNvGrpSpPr>
            <a:grpSpLocks/>
          </p:cNvGrpSpPr>
          <p:nvPr/>
        </p:nvGrpSpPr>
        <p:grpSpPr bwMode="auto">
          <a:xfrm>
            <a:off x="6858000" y="571500"/>
            <a:ext cx="1895475" cy="857250"/>
            <a:chOff x="3603124" y="142876"/>
            <a:chExt cx="1895260" cy="857255"/>
          </a:xfrm>
          <a:solidFill>
            <a:srgbClr val="006600"/>
          </a:solidFill>
        </p:grpSpPr>
        <p:sp>
          <p:nvSpPr>
            <p:cNvPr id="55" name="Овал 54"/>
            <p:cNvSpPr/>
            <p:nvPr/>
          </p:nvSpPr>
          <p:spPr>
            <a:xfrm>
              <a:off x="3603124" y="142876"/>
              <a:ext cx="1895260" cy="85725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3880905" y="268290"/>
              <a:ext cx="1339698" cy="6064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Момент силы</a:t>
              </a:r>
            </a:p>
          </p:txBody>
        </p:sp>
      </p:grpSp>
      <p:grpSp>
        <p:nvGrpSpPr>
          <p:cNvPr id="14" name="Группа 60"/>
          <p:cNvGrpSpPr>
            <a:grpSpLocks/>
          </p:cNvGrpSpPr>
          <p:nvPr/>
        </p:nvGrpSpPr>
        <p:grpSpPr bwMode="auto">
          <a:xfrm>
            <a:off x="3930650" y="1463675"/>
            <a:ext cx="1282700" cy="625475"/>
            <a:chOff x="642944" y="0"/>
            <a:chExt cx="1283052" cy="410951"/>
          </a:xfrm>
        </p:grpSpPr>
        <p:sp>
          <p:nvSpPr>
            <p:cNvPr id="62" name="Овал 61"/>
            <p:cNvSpPr/>
            <p:nvPr/>
          </p:nvSpPr>
          <p:spPr>
            <a:xfrm>
              <a:off x="642944" y="0"/>
              <a:ext cx="1283052" cy="41095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830320" y="60495"/>
              <a:ext cx="908299" cy="28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63"/>
          <p:cNvGrpSpPr>
            <a:grpSpLocks/>
          </p:cNvGrpSpPr>
          <p:nvPr/>
        </p:nvGrpSpPr>
        <p:grpSpPr bwMode="auto">
          <a:xfrm>
            <a:off x="5461000" y="1463675"/>
            <a:ext cx="1039813" cy="714375"/>
            <a:chOff x="1590121" y="0"/>
            <a:chExt cx="753282" cy="460586"/>
          </a:xfrm>
        </p:grpSpPr>
        <p:sp>
          <p:nvSpPr>
            <p:cNvPr id="65" name="Овал 64"/>
            <p:cNvSpPr/>
            <p:nvPr/>
          </p:nvSpPr>
          <p:spPr>
            <a:xfrm>
              <a:off x="1590121" y="0"/>
              <a:ext cx="753282" cy="460586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700526" y="67553"/>
              <a:ext cx="532473" cy="325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66"/>
          <p:cNvGrpSpPr>
            <a:grpSpLocks/>
          </p:cNvGrpSpPr>
          <p:nvPr/>
        </p:nvGrpSpPr>
        <p:grpSpPr bwMode="auto">
          <a:xfrm>
            <a:off x="6800850" y="1357313"/>
            <a:ext cx="1993900" cy="901700"/>
            <a:chOff x="2648494" y="120772"/>
            <a:chExt cx="1992996" cy="901463"/>
          </a:xfrm>
          <a:solidFill>
            <a:srgbClr val="006600"/>
          </a:solidFill>
        </p:grpSpPr>
        <p:sp>
          <p:nvSpPr>
            <p:cNvPr id="68" name="Овал 67"/>
            <p:cNvSpPr/>
            <p:nvPr/>
          </p:nvSpPr>
          <p:spPr>
            <a:xfrm>
              <a:off x="2648494" y="120772"/>
              <a:ext cx="1992996" cy="90146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2940462" y="252499"/>
              <a:ext cx="1409061" cy="63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0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17" name="Группа 69"/>
          <p:cNvGrpSpPr>
            <a:grpSpLocks/>
          </p:cNvGrpSpPr>
          <p:nvPr/>
        </p:nvGrpSpPr>
        <p:grpSpPr bwMode="auto">
          <a:xfrm rot="2066746">
            <a:off x="5165725" y="1573213"/>
            <a:ext cx="357188" cy="393700"/>
            <a:chOff x="1254206" y="458172"/>
            <a:chExt cx="226663" cy="226663"/>
          </a:xfrm>
        </p:grpSpPr>
        <p:sp>
          <p:nvSpPr>
            <p:cNvPr id="71" name="Плюс 70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люс 4"/>
            <p:cNvSpPr/>
            <p:nvPr/>
          </p:nvSpPr>
          <p:spPr>
            <a:xfrm>
              <a:off x="1284428" y="544998"/>
              <a:ext cx="166220" cy="530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50"/>
          <p:cNvGrpSpPr>
            <a:grpSpLocks/>
          </p:cNvGrpSpPr>
          <p:nvPr/>
        </p:nvGrpSpPr>
        <p:grpSpPr bwMode="auto">
          <a:xfrm>
            <a:off x="6415088" y="1651000"/>
            <a:ext cx="500062" cy="296863"/>
            <a:chOff x="3344728" y="458172"/>
            <a:chExt cx="226663" cy="226663"/>
          </a:xfrm>
        </p:grpSpPr>
        <p:sp>
          <p:nvSpPr>
            <p:cNvPr id="52" name="Равно 51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 4"/>
            <p:cNvSpPr/>
            <p:nvPr/>
          </p:nvSpPr>
          <p:spPr>
            <a:xfrm>
              <a:off x="3374950" y="505444"/>
              <a:ext cx="166219" cy="13211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grpSp>
        <p:nvGrpSpPr>
          <p:cNvPr id="19" name="Группа 72"/>
          <p:cNvGrpSpPr>
            <a:grpSpLocks/>
          </p:cNvGrpSpPr>
          <p:nvPr/>
        </p:nvGrpSpPr>
        <p:grpSpPr bwMode="auto">
          <a:xfrm>
            <a:off x="1071563" y="1000125"/>
            <a:ext cx="1914525" cy="642938"/>
            <a:chOff x="1590121" y="0"/>
            <a:chExt cx="1388057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3" y="67098"/>
              <a:ext cx="532894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7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445283" y="88705"/>
              <a:ext cx="532895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571500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917825" y="2159000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714875" y="3222625"/>
            <a:ext cx="3286149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143375" y="2214563"/>
            <a:ext cx="5000625" cy="5238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3Н·7см+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·21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4Н·0см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71863" y="3754438"/>
            <a:ext cx="5572125" cy="6461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 rot="180033">
            <a:off x="4908582" y="4980935"/>
            <a:ext cx="3830637" cy="1706562"/>
            <a:chOff x="4854" y="3581"/>
            <a:chExt cx="2974" cy="1147"/>
          </a:xfrm>
        </p:grpSpPr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 rot="21419967">
              <a:off x="5601" y="3815"/>
              <a:ext cx="288" cy="144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contourClr>
                <a:srgbClr val="000000"/>
              </a:contourClr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450" name="Group 29"/>
            <p:cNvGrpSpPr>
              <a:grpSpLocks/>
            </p:cNvGrpSpPr>
            <p:nvPr/>
          </p:nvGrpSpPr>
          <p:grpSpPr bwMode="auto">
            <a:xfrm>
              <a:off x="4854" y="3581"/>
              <a:ext cx="2974" cy="1147"/>
              <a:chOff x="4854" y="4157"/>
              <a:chExt cx="2974" cy="1147"/>
            </a:xfrm>
          </p:grpSpPr>
          <p:sp>
            <p:nvSpPr>
              <p:cNvPr id="17451" name="AutoShape 30"/>
              <p:cNvSpPr>
                <a:spLocks noChangeArrowheads="1"/>
              </p:cNvSpPr>
              <p:nvPr/>
            </p:nvSpPr>
            <p:spPr bwMode="auto">
              <a:xfrm>
                <a:off x="4854" y="4626"/>
                <a:ext cx="144" cy="144"/>
              </a:xfrm>
              <a:prstGeom prst="flowChartExtract">
                <a:avLst/>
              </a:prstGeom>
              <a:solidFill>
                <a:srgbClr val="FFFFFF"/>
              </a:solidFill>
              <a:ln w="349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9" name="Line 31"/>
              <p:cNvSpPr>
                <a:spLocks noChangeShapeType="1"/>
              </p:cNvSpPr>
              <p:nvPr/>
            </p:nvSpPr>
            <p:spPr bwMode="auto">
              <a:xfrm flipH="1" flipV="1">
                <a:off x="7793" y="4157"/>
                <a:ext cx="35" cy="305"/>
              </a:xfrm>
              <a:prstGeom prst="line">
                <a:avLst/>
              </a:prstGeom>
              <a:noFill/>
              <a:ln w="53975">
                <a:solidFill>
                  <a:srgbClr val="0066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136000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453" name="Group 32"/>
              <p:cNvGrpSpPr>
                <a:grpSpLocks/>
              </p:cNvGrpSpPr>
              <p:nvPr/>
            </p:nvGrpSpPr>
            <p:grpSpPr bwMode="auto">
              <a:xfrm>
                <a:off x="4896" y="4357"/>
                <a:ext cx="2897" cy="947"/>
                <a:chOff x="4896" y="4357"/>
                <a:chExt cx="2897" cy="947"/>
              </a:xfrm>
            </p:grpSpPr>
            <p:sp>
              <p:nvSpPr>
                <p:cNvPr id="1745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96" y="4464"/>
                  <a:ext cx="288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5" name="Line 34"/>
                <p:cNvSpPr>
                  <a:spLocks noChangeShapeType="1"/>
                </p:cNvSpPr>
                <p:nvPr/>
              </p:nvSpPr>
              <p:spPr bwMode="auto">
                <a:xfrm>
                  <a:off x="5760" y="4608"/>
                  <a:ext cx="52" cy="696"/>
                </a:xfrm>
                <a:prstGeom prst="line">
                  <a:avLst/>
                </a:prstGeom>
                <a:noFill/>
                <a:ln w="539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6" name="AutoShape 35"/>
                <p:cNvSpPr>
                  <a:spLocks/>
                </p:cNvSpPr>
                <p:nvPr/>
              </p:nvSpPr>
              <p:spPr bwMode="auto">
                <a:xfrm rot="16036014" flipV="1">
                  <a:off x="6281" y="2989"/>
                  <a:ext cx="144" cy="2880"/>
                </a:xfrm>
                <a:prstGeom prst="rightBrace">
                  <a:avLst>
                    <a:gd name="adj1" fmla="val 199352"/>
                    <a:gd name="adj2" fmla="val 44542"/>
                  </a:avLst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7" name="AutoShape 36"/>
                <p:cNvSpPr>
                  <a:spLocks/>
                </p:cNvSpPr>
                <p:nvPr/>
              </p:nvSpPr>
              <p:spPr bwMode="auto">
                <a:xfrm rot="16019967" flipV="1">
                  <a:off x="5204" y="4301"/>
                  <a:ext cx="288" cy="864"/>
                </a:xfrm>
                <a:prstGeom prst="leftBrace">
                  <a:avLst>
                    <a:gd name="adj1" fmla="val 25000"/>
                    <a:gd name="adj2" fmla="val 50000"/>
                  </a:avLst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6" name="Подзаголовок 1"/>
          <p:cNvSpPr txBox="1">
            <a:spLocks/>
          </p:cNvSpPr>
          <p:nvPr/>
        </p:nvSpPr>
        <p:spPr bwMode="black">
          <a:xfrm>
            <a:off x="214282" y="4786322"/>
            <a:ext cx="4071937" cy="444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опорой </a:t>
            </a: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конце</a:t>
            </a:r>
          </a:p>
        </p:txBody>
      </p:sp>
      <p:sp>
        <p:nvSpPr>
          <p:cNvPr id="17438" name="TextBox 96"/>
          <p:cNvSpPr txBox="1">
            <a:spLocks noChangeArrowheads="1"/>
          </p:cNvSpPr>
          <p:nvPr/>
        </p:nvSpPr>
        <p:spPr bwMode="auto">
          <a:xfrm>
            <a:off x="-32" y="-24"/>
            <a:ext cx="1500188" cy="70802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рычаг</a:t>
            </a:r>
          </a:p>
        </p:txBody>
      </p:sp>
      <p:grpSp>
        <p:nvGrpSpPr>
          <p:cNvPr id="23" name="Группа 98"/>
          <p:cNvGrpSpPr>
            <a:grpSpLocks/>
          </p:cNvGrpSpPr>
          <p:nvPr/>
        </p:nvGrpSpPr>
        <p:grpSpPr bwMode="auto">
          <a:xfrm>
            <a:off x="6319838" y="830263"/>
            <a:ext cx="500062" cy="298450"/>
            <a:chOff x="3344728" y="458172"/>
            <a:chExt cx="226663" cy="226663"/>
          </a:xfrm>
        </p:grpSpPr>
        <p:sp>
          <p:nvSpPr>
            <p:cNvPr id="100" name="Равно 99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Равно 4"/>
            <p:cNvSpPr/>
            <p:nvPr/>
          </p:nvSpPr>
          <p:spPr>
            <a:xfrm>
              <a:off x="3374950" y="505192"/>
              <a:ext cx="166219" cy="1326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643438" y="2643188"/>
            <a:ext cx="4500562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- 21Н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+21Н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flipV="1">
            <a:off x="3168815" y="2105227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V="1">
            <a:off x="817590" y="2444770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857916" y="4500570"/>
            <a:ext cx="3428992" cy="523876"/>
          </a:xfrm>
          <a:solidFill>
            <a:srgbClr val="FFFF00"/>
          </a:solidFill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опорой на конце</a:t>
            </a:r>
          </a:p>
        </p:txBody>
      </p:sp>
      <p:grpSp>
        <p:nvGrpSpPr>
          <p:cNvPr id="89" name="Group 27"/>
          <p:cNvGrpSpPr>
            <a:grpSpLocks/>
          </p:cNvGrpSpPr>
          <p:nvPr/>
        </p:nvGrpSpPr>
        <p:grpSpPr bwMode="auto">
          <a:xfrm rot="180033">
            <a:off x="399815" y="5165503"/>
            <a:ext cx="3772676" cy="1716983"/>
            <a:chOff x="4880" y="3582"/>
            <a:chExt cx="2929" cy="1154"/>
          </a:xfrm>
        </p:grpSpPr>
        <p:sp>
          <p:nvSpPr>
            <p:cNvPr id="90" name="Rectangle 28"/>
            <p:cNvSpPr>
              <a:spLocks noChangeArrowheads="1"/>
            </p:cNvSpPr>
            <p:nvPr/>
          </p:nvSpPr>
          <p:spPr bwMode="auto">
            <a:xfrm rot="21419967">
              <a:off x="4886" y="3847"/>
              <a:ext cx="288" cy="144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contourClr>
                <a:srgbClr val="000000"/>
              </a:contourClr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1" name="Group 29"/>
            <p:cNvGrpSpPr>
              <a:grpSpLocks/>
            </p:cNvGrpSpPr>
            <p:nvPr/>
          </p:nvGrpSpPr>
          <p:grpSpPr bwMode="auto">
            <a:xfrm>
              <a:off x="4880" y="3582"/>
              <a:ext cx="2929" cy="1154"/>
              <a:chOff x="4880" y="4158"/>
              <a:chExt cx="2929" cy="1154"/>
            </a:xfrm>
          </p:grpSpPr>
          <p:sp>
            <p:nvSpPr>
              <p:cNvPr id="92" name="AutoShape 30"/>
              <p:cNvSpPr>
                <a:spLocks noChangeArrowheads="1"/>
              </p:cNvSpPr>
              <p:nvPr/>
            </p:nvSpPr>
            <p:spPr bwMode="auto">
              <a:xfrm>
                <a:off x="5733" y="4586"/>
                <a:ext cx="144" cy="144"/>
              </a:xfrm>
              <a:prstGeom prst="flowChartExtract">
                <a:avLst/>
              </a:prstGeom>
              <a:solidFill>
                <a:srgbClr val="FFFFFF"/>
              </a:solidFill>
              <a:ln w="349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Line 31"/>
              <p:cNvSpPr>
                <a:spLocks noChangeShapeType="1"/>
              </p:cNvSpPr>
              <p:nvPr/>
            </p:nvSpPr>
            <p:spPr bwMode="auto">
              <a:xfrm flipH="1" flipV="1">
                <a:off x="7774" y="4158"/>
                <a:ext cx="35" cy="305"/>
              </a:xfrm>
              <a:prstGeom prst="line">
                <a:avLst/>
              </a:prstGeom>
              <a:noFill/>
              <a:ln w="53975">
                <a:solidFill>
                  <a:srgbClr val="0066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136000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4" name="Group 32"/>
              <p:cNvGrpSpPr>
                <a:grpSpLocks/>
              </p:cNvGrpSpPr>
              <p:nvPr/>
            </p:nvGrpSpPr>
            <p:grpSpPr bwMode="auto">
              <a:xfrm>
                <a:off x="4880" y="4339"/>
                <a:ext cx="2913" cy="973"/>
                <a:chOff x="4880" y="4339"/>
                <a:chExt cx="2913" cy="973"/>
              </a:xfrm>
            </p:grpSpPr>
            <p:sp>
              <p:nvSpPr>
                <p:cNvPr id="9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96" y="4464"/>
                  <a:ext cx="288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Line 34"/>
                <p:cNvSpPr>
                  <a:spLocks noChangeShapeType="1"/>
                </p:cNvSpPr>
                <p:nvPr/>
              </p:nvSpPr>
              <p:spPr bwMode="auto">
                <a:xfrm>
                  <a:off x="4880" y="4616"/>
                  <a:ext cx="52" cy="696"/>
                </a:xfrm>
                <a:prstGeom prst="line">
                  <a:avLst/>
                </a:prstGeom>
                <a:noFill/>
                <a:ln w="539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AutoShape 35"/>
                <p:cNvSpPr>
                  <a:spLocks/>
                </p:cNvSpPr>
                <p:nvPr/>
              </p:nvSpPr>
              <p:spPr bwMode="auto">
                <a:xfrm rot="16036014" flipV="1">
                  <a:off x="6709" y="3427"/>
                  <a:ext cx="172" cy="1996"/>
                </a:xfrm>
                <a:prstGeom prst="rightBrace">
                  <a:avLst>
                    <a:gd name="adj1" fmla="val 199352"/>
                    <a:gd name="adj2" fmla="val 44542"/>
                  </a:avLst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AutoShape 36"/>
                <p:cNvSpPr>
                  <a:spLocks/>
                </p:cNvSpPr>
                <p:nvPr/>
              </p:nvSpPr>
              <p:spPr bwMode="auto">
                <a:xfrm rot="16019967" flipV="1">
                  <a:off x="5204" y="4301"/>
                  <a:ext cx="288" cy="864"/>
                </a:xfrm>
                <a:prstGeom prst="leftBrace">
                  <a:avLst>
                    <a:gd name="adj1" fmla="val 25000"/>
                    <a:gd name="adj2" fmla="val 50000"/>
                  </a:avLst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4" name="Скругленный прямоугольник 103"/>
          <p:cNvSpPr/>
          <p:nvPr/>
        </p:nvSpPr>
        <p:spPr>
          <a:xfrm>
            <a:off x="3500430" y="3714752"/>
            <a:ext cx="5286412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889672" y="1357298"/>
            <a:ext cx="4857816" cy="92869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96"/>
          <p:cNvSpPr txBox="1">
            <a:spLocks noChangeArrowheads="1"/>
          </p:cNvSpPr>
          <p:nvPr/>
        </p:nvSpPr>
        <p:spPr bwMode="auto">
          <a:xfrm>
            <a:off x="-32" y="714356"/>
            <a:ext cx="1214446" cy="5847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дверь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 rot="5400000" flipH="1" flipV="1">
            <a:off x="892943" y="5036355"/>
            <a:ext cx="1357322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 rot="5400000" flipH="1" flipV="1">
            <a:off x="5413381" y="4821247"/>
            <a:ext cx="1357322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3" grpId="0" animBg="1"/>
      <p:bldP spid="48151" grpId="0" animBg="1"/>
      <p:bldP spid="48153" grpId="0" animBg="1"/>
      <p:bldP spid="77" grpId="0"/>
      <p:bldP spid="77" grpId="1"/>
      <p:bldP spid="78" grpId="0"/>
      <p:bldP spid="78" grpId="1"/>
      <p:bldP spid="79" grpId="0"/>
      <p:bldP spid="83" grpId="0" animBg="1"/>
      <p:bldP spid="84" grpId="0" animBg="1"/>
      <p:bldP spid="82" grpId="0" animBg="1"/>
      <p:bldP spid="96" grpId="0" animBg="1"/>
      <p:bldP spid="85" grpId="0" animBg="1"/>
      <p:bldP spid="2" grpId="0" build="p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3929</TotalTime>
  <Words>2663</Words>
  <Application>Microsoft Office PowerPoint</Application>
  <PresentationFormat>Экран (4:3)</PresentationFormat>
  <Paragraphs>626</Paragraphs>
  <Slides>35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new_year4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…вращающее действие от F  и ПЛЕЧА…                                   </vt:lpstr>
      <vt:lpstr>Слайд 10</vt:lpstr>
      <vt:lpstr>Неподвижный блок</vt:lpstr>
      <vt:lpstr>подвижный  БЛОК</vt:lpstr>
      <vt:lpstr>Слайд 13</vt:lpstr>
      <vt:lpstr>ЗОЛОТОЕ ПРАВИЛО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Домашнее задание.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265</cp:revision>
  <dcterms:created xsi:type="dcterms:W3CDTF">2008-12-14T04:17:18Z</dcterms:created>
  <dcterms:modified xsi:type="dcterms:W3CDTF">2020-03-25T03:28:32Z</dcterms:modified>
</cp:coreProperties>
</file>