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7"/>
  </p:notesMasterIdLst>
  <p:sldIdLst>
    <p:sldId id="285" r:id="rId2"/>
    <p:sldId id="307" r:id="rId3"/>
    <p:sldId id="308" r:id="rId4"/>
    <p:sldId id="309" r:id="rId5"/>
    <p:sldId id="310" r:id="rId6"/>
    <p:sldId id="311" r:id="rId7"/>
    <p:sldId id="312" r:id="rId8"/>
    <p:sldId id="256" r:id="rId9"/>
    <p:sldId id="280" r:id="rId10"/>
    <p:sldId id="264" r:id="rId11"/>
    <p:sldId id="282" r:id="rId12"/>
    <p:sldId id="283" r:id="rId13"/>
    <p:sldId id="277" r:id="rId14"/>
    <p:sldId id="284" r:id="rId15"/>
    <p:sldId id="315" r:id="rId16"/>
    <p:sldId id="316" r:id="rId17"/>
    <p:sldId id="317" r:id="rId18"/>
    <p:sldId id="299" r:id="rId19"/>
    <p:sldId id="286" r:id="rId20"/>
    <p:sldId id="306" r:id="rId21"/>
    <p:sldId id="305" r:id="rId22"/>
    <p:sldId id="301" r:id="rId23"/>
    <p:sldId id="304" r:id="rId24"/>
    <p:sldId id="296" r:id="rId25"/>
    <p:sldId id="297" r:id="rId26"/>
    <p:sldId id="318" r:id="rId27"/>
    <p:sldId id="294" r:id="rId28"/>
    <p:sldId id="295" r:id="rId29"/>
    <p:sldId id="287" r:id="rId30"/>
    <p:sldId id="292" r:id="rId31"/>
    <p:sldId id="270" r:id="rId32"/>
    <p:sldId id="314" r:id="rId33"/>
    <p:sldId id="290" r:id="rId34"/>
    <p:sldId id="319" r:id="rId35"/>
    <p:sldId id="291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CC"/>
    <a:srgbClr val="F90101"/>
    <a:srgbClr val="006600"/>
    <a:srgbClr val="FFFFEB"/>
    <a:srgbClr val="FF9900"/>
    <a:srgbClr val="0033CC"/>
    <a:srgbClr val="8E6C00"/>
    <a:srgbClr val="33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31" autoAdjust="0"/>
    <p:restoredTop sz="94660" autoAdjust="0"/>
  </p:normalViewPr>
  <p:slideViewPr>
    <p:cSldViewPr>
      <p:cViewPr>
        <p:scale>
          <a:sx n="82" d="100"/>
          <a:sy n="82" d="100"/>
        </p:scale>
        <p:origin x="-294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C9D650E8-E4BD-4D9E-B01B-1C0F5FC0C666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984D5C90-E19D-462C-B5FA-6FFC72EB88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55458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4D5C90-E19D-462C-B5FA-6FFC72EB88AC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5717C-298D-4083-BA6F-E30A1CB358E9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5717C-298D-4083-BA6F-E30A1CB358E9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Работа в парах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3" r:id="rId1"/>
    <p:sldLayoutId id="2147484024" r:id="rId2"/>
    <p:sldLayoutId id="2147484025" r:id="rId3"/>
    <p:sldLayoutId id="2147484026" r:id="rId4"/>
    <p:sldLayoutId id="2147484027" r:id="rId5"/>
    <p:sldLayoutId id="2147484028" r:id="rId6"/>
    <p:sldLayoutId id="2147484029" r:id="rId7"/>
    <p:sldLayoutId id="2147484030" r:id="rId8"/>
    <p:sldLayoutId id="2147484031" r:id="rId9"/>
    <p:sldLayoutId id="2147484032" r:id="rId10"/>
    <p:sldLayoutId id="2147484033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10.wav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0.wav"/><Relationship Id="rId7" Type="http://schemas.openxmlformats.org/officeDocument/2006/relationships/audio" Target="../media/audio8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2.wav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audio" Target="../media/audio10.wav"/><Relationship Id="rId4" Type="http://schemas.openxmlformats.org/officeDocument/2006/relationships/audio" Target="../media/audio8.wav"/><Relationship Id="rId9" Type="http://schemas.openxmlformats.org/officeDocument/2006/relationships/image" Target="../media/image11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audio" Target="../media/audio10.wav"/><Relationship Id="rId4" Type="http://schemas.openxmlformats.org/officeDocument/2006/relationships/audio" Target="../media/audio8.wav"/><Relationship Id="rId9" Type="http://schemas.openxmlformats.org/officeDocument/2006/relationships/image" Target="../media/image11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.wav"/><Relationship Id="rId7" Type="http://schemas.openxmlformats.org/officeDocument/2006/relationships/audio" Target="../media/audio10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2.wav"/><Relationship Id="rId9" Type="http://schemas.openxmlformats.org/officeDocument/2006/relationships/image" Target="../media/image11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.wav"/><Relationship Id="rId7" Type="http://schemas.openxmlformats.org/officeDocument/2006/relationships/audio" Target="../media/audio10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2.wav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8.wav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8.wav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8.wav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8.wav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9144000" cy="5989959"/>
        </p:xfrm>
        <a:graphic>
          <a:graphicData uri="http://schemas.openxmlformats.org/drawingml/2006/table">
            <a:tbl>
              <a:tblPr/>
              <a:tblGrid>
                <a:gridCol w="495300"/>
                <a:gridCol w="7891463"/>
                <a:gridCol w="757237"/>
              </a:tblGrid>
              <a:tr h="22701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(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   "Работа и мощность. Энергия.»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ru-RU" sz="20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- 3 (</a:t>
                      </a:r>
                      <a:r>
                        <a:rPr kumimoji="0" lang="ru-RU" sz="16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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,рыч</a:t>
                      </a:r>
                      <a:r>
                        <a:rPr kumimoji="0" lang="ru-RU" sz="16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№ 25-2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701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ТЕМА:</a:t>
                      </a: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ru-RU" sz="4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Простые механизмы</a:t>
                      </a: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466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ЦЕЛИ:.1. Создать условия для усвоения понятий </a:t>
                      </a: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"плечо силы,  момент силы, рычаг, блок подвижный и неподвижный, КПД,  «золотое правило механики»",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 понимания закономерностей  </a:t>
                      </a: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равновесия рычага,  КПД,  сохранения энергии.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375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ЗАДАЧИ: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1.Способствовать усвоению понятий </a:t>
                      </a: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 плечо силы,  момент силы, рычаг, блок подвижный и неподвижный, КПД,  «золотое правило механики»", и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понимания закономерностей </a:t>
                      </a: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равновесия рычага,  КПД,  сохранения энергии.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Способствовать развитию умений описывать  физические процессы  и развивать умения решать типичные задачи.</a:t>
                      </a: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431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УРОКА:</a:t>
                      </a:r>
                      <a:r>
                        <a:rPr kumimoji="0" lang="ru-RU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575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УРО КА: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805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ДЕМОНСТРАЦИИ: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Условия равновесия рычага.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2.Момент силы. Рычаг силы.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Устройство и действие подвижного и неподвижного блоков. 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Равенство работ при использовании простых механизмов.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Анимация ВСВ 16-7кл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ХОД УРОКА: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 по задачам ДЗ. гр 2.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проблемной ситуации: Демонстрация №1.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2м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Эвристическая беседа по материалу темы</a:t>
                      </a:r>
                      <a:r>
                        <a:rPr kumimoji="0" lang="ru-RU" sz="11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16</a:t>
                      </a:r>
                      <a:r>
                        <a:rPr kumimoji="0" lang="ru-RU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демонстрациями (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13м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43F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Повторение темы по ОК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Первичная обратная связь      стр.120 ? №5,  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</a:t>
                      </a:r>
                      <a:r>
                        <a:rPr kumimoji="0" lang="ru-RU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Упр.38(1) стр123        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??? 1,2,3 стр. </a:t>
                      </a:r>
                      <a:r>
                        <a:rPr kumimoji="0" lang="en-US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№123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20м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56972" marR="56972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§§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55-59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50м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972" marR="5697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8225" y="4557713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16" descr="3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2520950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33" name="AutoShape 17"/>
          <p:cNvSpPr>
            <a:spLocks noChangeArrowheads="1"/>
          </p:cNvSpPr>
          <p:nvPr/>
        </p:nvSpPr>
        <p:spPr bwMode="auto">
          <a:xfrm rot="534313" flipH="1">
            <a:off x="176213" y="3619500"/>
            <a:ext cx="6343650" cy="2763838"/>
          </a:xfrm>
          <a:prstGeom prst="cloudCallout">
            <a:avLst>
              <a:gd name="adj1" fmla="val -81153"/>
              <a:gd name="adj2" fmla="val 23808"/>
            </a:avLst>
          </a:prstGeom>
          <a:gradFill rotWithShape="1">
            <a:gsLst>
              <a:gs pos="0">
                <a:srgbClr val="CCECFF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 ещё какие</a:t>
            </a: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простые механизмы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есть на свете,</a:t>
            </a: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только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рычаг?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34" name="AutoShape 18"/>
          <p:cNvSpPr>
            <a:spLocks noChangeArrowheads="1"/>
          </p:cNvSpPr>
          <p:nvPr/>
        </p:nvSpPr>
        <p:spPr bwMode="auto">
          <a:xfrm>
            <a:off x="2500313" y="0"/>
            <a:ext cx="6643687" cy="2389188"/>
          </a:xfrm>
          <a:prstGeom prst="cloudCallout">
            <a:avLst>
              <a:gd name="adj1" fmla="val -66933"/>
              <a:gd name="adj2" fmla="val -2661"/>
            </a:avLst>
          </a:prstGeom>
          <a:gradFill rotWithShape="1">
            <a:gsLst>
              <a:gs pos="0">
                <a:srgbClr val="CCECFF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36000" rIns="54000" anchor="ctr" anchorCtr="1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Нет. Их много. Это и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наклонная плоскость, 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и винт, 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блок!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17"/>
          <p:cNvSpPr>
            <a:spLocks noChangeArrowheads="1"/>
          </p:cNvSpPr>
          <p:nvPr/>
        </p:nvSpPr>
        <p:spPr bwMode="auto">
          <a:xfrm rot="534313" flipH="1">
            <a:off x="88900" y="4244975"/>
            <a:ext cx="6343650" cy="1827213"/>
          </a:xfrm>
          <a:prstGeom prst="cloudCallout">
            <a:avLst>
              <a:gd name="adj1" fmla="val -83370"/>
              <a:gd name="adj2" fmla="val 25993"/>
            </a:avLst>
          </a:prstGeom>
          <a:gradFill rotWithShape="1">
            <a:gsLst>
              <a:gs pos="0">
                <a:srgbClr val="CCECFF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Блок!!!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что это за штука???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3" grpId="0" animBg="1"/>
      <p:bldP spid="34833" grpId="1" animBg="1"/>
      <p:bldP spid="34834" grpId="0" animBg="1"/>
      <p:bldP spid="7" grpId="0" animBg="1"/>
      <p:bldP spid="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0629" y="957245"/>
            <a:ext cx="3881437" cy="563562"/>
          </a:xfrm>
          <a:solidFill>
            <a:srgbClr val="FFFF00"/>
          </a:solidFill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Неподвижный блок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50" y="2714620"/>
            <a:ext cx="4929188" cy="1285875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только 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направление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8225" y="4557713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Oval 3"/>
          <p:cNvSpPr>
            <a:spLocks noChangeArrowheads="1"/>
          </p:cNvSpPr>
          <p:nvPr/>
        </p:nvSpPr>
        <p:spPr bwMode="auto">
          <a:xfrm>
            <a:off x="1169988" y="2128842"/>
            <a:ext cx="1116012" cy="971550"/>
          </a:xfrm>
          <a:prstGeom prst="ellips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 flipV="1">
            <a:off x="1727200" y="1643063"/>
            <a:ext cx="0" cy="97155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1169988" y="1643067"/>
            <a:ext cx="1116012" cy="0"/>
          </a:xfrm>
          <a:prstGeom prst="line">
            <a:avLst/>
          </a:prstGeom>
          <a:noFill/>
          <a:ln w="1397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8" name="Line 6"/>
          <p:cNvSpPr>
            <a:spLocks noChangeShapeType="1"/>
          </p:cNvSpPr>
          <p:nvPr/>
        </p:nvSpPr>
        <p:spPr bwMode="auto">
          <a:xfrm>
            <a:off x="1169988" y="2614613"/>
            <a:ext cx="0" cy="1214437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890588" y="3829054"/>
            <a:ext cx="558800" cy="242888"/>
          </a:xfrm>
          <a:prstGeom prst="rect">
            <a:avLst/>
          </a:prstGeom>
          <a:solidFill>
            <a:srgbClr val="FFFFFF"/>
          </a:solidFill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0" name="Line 8"/>
          <p:cNvSpPr>
            <a:spLocks noChangeShapeType="1"/>
          </p:cNvSpPr>
          <p:nvPr/>
        </p:nvSpPr>
        <p:spPr bwMode="auto">
          <a:xfrm>
            <a:off x="1169988" y="2614613"/>
            <a:ext cx="1116012" cy="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>
            <a:off x="1190625" y="2657479"/>
            <a:ext cx="0" cy="1214438"/>
          </a:xfrm>
          <a:prstGeom prst="line">
            <a:avLst/>
          </a:prstGeom>
          <a:noFill/>
          <a:ln w="698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>
            <a:off x="2286000" y="2620963"/>
            <a:ext cx="0" cy="1214437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" name="Овал 4"/>
          <p:cNvSpPr/>
          <p:nvPr/>
        </p:nvSpPr>
        <p:spPr>
          <a:xfrm>
            <a:off x="1071563" y="3286129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428875" y="3409950"/>
            <a:ext cx="4667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000500" y="1357313"/>
            <a:ext cx="22145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60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0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162 L 0.11788 -0.00162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000"/>
                            </p:stCondLst>
                            <p:childTnLst>
                              <p:par>
                                <p:cTn id="9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3" grpId="1" build="p"/>
      <p:bldP spid="49155" grpId="0" animBg="1"/>
      <p:bldP spid="49156" grpId="0" animBg="1"/>
      <p:bldP spid="49157" grpId="0" animBg="1"/>
      <p:bldP spid="49158" grpId="0" animBg="1"/>
      <p:bldP spid="49159" grpId="0" animBg="1"/>
      <p:bldP spid="49160" grpId="0" animBg="1"/>
      <p:bldP spid="49161" grpId="0" animBg="1"/>
      <p:bldP spid="49161" grpId="1" animBg="1"/>
      <p:bldP spid="49162" grpId="0" animBg="1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7563" y="1392238"/>
            <a:ext cx="4667250" cy="642920"/>
          </a:xfrm>
          <a:solidFill>
            <a:srgbClr val="FFFF00"/>
          </a:solidFill>
        </p:spPr>
        <p:txBody>
          <a:bodyPr/>
          <a:lstStyle/>
          <a:p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одвижный  </a:t>
            </a:r>
            <a:r>
              <a: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БЛОК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3738" y="3000375"/>
            <a:ext cx="4929187" cy="1285875"/>
          </a:xfrm>
        </p:spPr>
        <p:txBody>
          <a:bodyPr/>
          <a:lstStyle/>
          <a:p>
            <a:pPr algn="ctr"/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Выигрыш в </a:t>
            </a: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2раза</a:t>
            </a:r>
            <a:endParaRPr lang="ru-RU" sz="40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8225" y="4557713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Oval 3"/>
          <p:cNvSpPr>
            <a:spLocks noChangeArrowheads="1"/>
          </p:cNvSpPr>
          <p:nvPr/>
        </p:nvSpPr>
        <p:spPr bwMode="auto">
          <a:xfrm>
            <a:off x="1169988" y="2128838"/>
            <a:ext cx="1116012" cy="971550"/>
          </a:xfrm>
          <a:prstGeom prst="ellips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 flipV="1">
            <a:off x="1155700" y="1643063"/>
            <a:ext cx="0" cy="97155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576263" y="1643063"/>
            <a:ext cx="1116012" cy="0"/>
          </a:xfrm>
          <a:prstGeom prst="line">
            <a:avLst/>
          </a:prstGeom>
          <a:noFill/>
          <a:ln w="1397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8" name="Line 6"/>
          <p:cNvSpPr>
            <a:spLocks noChangeShapeType="1"/>
          </p:cNvSpPr>
          <p:nvPr/>
        </p:nvSpPr>
        <p:spPr bwMode="auto">
          <a:xfrm>
            <a:off x="1658938" y="2614613"/>
            <a:ext cx="0" cy="1214437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1370013" y="3829050"/>
            <a:ext cx="558800" cy="242888"/>
          </a:xfrm>
          <a:prstGeom prst="rect">
            <a:avLst/>
          </a:prstGeom>
          <a:solidFill>
            <a:srgbClr val="FFFFFF"/>
          </a:solidFill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0" name="Line 8"/>
          <p:cNvSpPr>
            <a:spLocks noChangeShapeType="1"/>
          </p:cNvSpPr>
          <p:nvPr/>
        </p:nvSpPr>
        <p:spPr bwMode="auto">
          <a:xfrm>
            <a:off x="1169988" y="2614613"/>
            <a:ext cx="1116012" cy="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>
            <a:off x="1658938" y="2643188"/>
            <a:ext cx="0" cy="1214437"/>
          </a:xfrm>
          <a:prstGeom prst="line">
            <a:avLst/>
          </a:prstGeom>
          <a:noFill/>
          <a:ln w="698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" name="Овал 4"/>
          <p:cNvSpPr/>
          <p:nvPr/>
        </p:nvSpPr>
        <p:spPr>
          <a:xfrm>
            <a:off x="825500" y="3405188"/>
            <a:ext cx="906463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357438" y="1643063"/>
            <a:ext cx="4667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000500" y="1963735"/>
            <a:ext cx="32861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6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6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>
            <a:off x="2273921" y="1976302"/>
            <a:ext cx="71434" cy="642942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>
            <a:off x="1142976" y="1952740"/>
            <a:ext cx="71434" cy="642942"/>
          </a:xfrm>
          <a:prstGeom prst="line">
            <a:avLst/>
          </a:prstGeom>
          <a:noFill/>
          <a:ln w="73025">
            <a:solidFill>
              <a:srgbClr val="00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166813" y="1677988"/>
            <a:ext cx="595312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857249" y="3786190"/>
            <a:ext cx="414337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6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8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6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одержимое 2"/>
          <p:cNvSpPr txBox="1">
            <a:spLocks/>
          </p:cNvSpPr>
          <p:nvPr/>
        </p:nvSpPr>
        <p:spPr bwMode="auto">
          <a:xfrm>
            <a:off x="71406" y="5000641"/>
            <a:ext cx="6858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40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 блока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25532E-6 L 0.07448 -0.1732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0" y="-8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101 -0.15244 L 0.00018 0.00509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12" presetID="22" presetClass="entr" presetSubtype="1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16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3" grpId="1" build="p"/>
      <p:bldP spid="3" grpId="2" build="p"/>
      <p:bldP spid="49155" grpId="0" animBg="1"/>
      <p:bldP spid="49156" grpId="0" animBg="1"/>
      <p:bldP spid="49157" grpId="0" animBg="1"/>
      <p:bldP spid="49158" grpId="0" animBg="1"/>
      <p:bldP spid="49159" grpId="0" animBg="1"/>
      <p:bldP spid="49160" grpId="0" animBg="1"/>
      <p:bldP spid="49161" grpId="0" animBg="1"/>
      <p:bldP spid="49161" grpId="1" animBg="1"/>
      <p:bldP spid="49161" grpId="2" animBg="1"/>
      <p:bldP spid="49161" grpId="3" animBg="1"/>
      <p:bldP spid="18" grpId="0"/>
      <p:bldP spid="19" grpId="0"/>
      <p:bldP spid="20" grpId="0"/>
      <p:bldP spid="21" grpId="0"/>
      <p:bldP spid="22" grpId="0"/>
      <p:bldP spid="23" grpId="0" build="p"/>
      <p:bldP spid="23" grpI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16" descr="3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600" y="84138"/>
            <a:ext cx="2520950" cy="216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33" name="AutoShape 17"/>
          <p:cNvSpPr>
            <a:spLocks noChangeArrowheads="1"/>
          </p:cNvSpPr>
          <p:nvPr/>
        </p:nvSpPr>
        <p:spPr bwMode="auto">
          <a:xfrm rot="623995" flipH="1">
            <a:off x="971550" y="3748088"/>
            <a:ext cx="6072188" cy="1827212"/>
          </a:xfrm>
          <a:prstGeom prst="cloudCallout">
            <a:avLst>
              <a:gd name="adj1" fmla="val -78769"/>
              <a:gd name="adj2" fmla="val 55447"/>
            </a:avLst>
          </a:prstGeom>
          <a:gradFill rotWithShape="1">
            <a:gsLst>
              <a:gs pos="0">
                <a:srgbClr val="FFFF0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А как  простые механизмы совершают работу !?</a:t>
            </a:r>
          </a:p>
        </p:txBody>
      </p:sp>
      <p:sp>
        <p:nvSpPr>
          <p:cNvPr id="34834" name="AutoShape 18"/>
          <p:cNvSpPr>
            <a:spLocks noChangeArrowheads="1"/>
          </p:cNvSpPr>
          <p:nvPr/>
        </p:nvSpPr>
        <p:spPr bwMode="auto">
          <a:xfrm rot="585829">
            <a:off x="2660650" y="996950"/>
            <a:ext cx="6156325" cy="3046413"/>
          </a:xfrm>
          <a:prstGeom prst="cloudCallout">
            <a:avLst>
              <a:gd name="adj1" fmla="val -75065"/>
              <a:gd name="adj2" fmla="val 9167"/>
            </a:avLst>
          </a:prstGeom>
          <a:gradFill rotWithShape="1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36000" rIns="54000" anchor="ctr" anchorCtr="1">
            <a:spAutoFit/>
          </a:bodyPr>
          <a:lstStyle/>
          <a:p>
            <a:pPr algn="ctr"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Хорошо  совершают,  но 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полезная работа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почти всегда меньше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затраченной!!!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10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9663" y="4557713"/>
            <a:ext cx="1684337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17"/>
          <p:cNvSpPr>
            <a:spLocks noChangeArrowheads="1"/>
          </p:cNvSpPr>
          <p:nvPr/>
        </p:nvSpPr>
        <p:spPr bwMode="auto">
          <a:xfrm rot="623995" flipH="1">
            <a:off x="280988" y="4541838"/>
            <a:ext cx="6624637" cy="1639887"/>
          </a:xfrm>
          <a:prstGeom prst="cloudCallout">
            <a:avLst>
              <a:gd name="adj1" fmla="val -74194"/>
              <a:gd name="adj2" fmla="val -218"/>
            </a:avLst>
          </a:prstGeom>
          <a:gradFill rotWithShape="1">
            <a:gsLst>
              <a:gs pos="0">
                <a:srgbClr val="FFFF0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Опять  непонятно…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почему!?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3" grpId="0" animBg="1"/>
      <p:bldP spid="34833" grpId="1" animBg="1"/>
      <p:bldP spid="34834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4414" y="785794"/>
            <a:ext cx="7715273" cy="1323439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 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выигрыша </a:t>
            </a:r>
            <a:r>
              <a:rPr lang="ru-RU" sz="4000" cap="all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40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000" cap="all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4000" cap="all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4000" cap="all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трение…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40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r>
              <a:rPr lang="ru-RU" sz="40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ru-RU" sz="4000" b="1" cap="all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cap="all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полезной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0" y="2071688"/>
            <a:ext cx="3608388" cy="1108075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6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ПОЛЕЗНую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-19050" y="2962275"/>
            <a:ext cx="3673475" cy="1323975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80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ЗАТРАЧЕННую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00232" y="222232"/>
            <a:ext cx="6072188" cy="563562"/>
          </a:xfrm>
          <a:solidFill>
            <a:srgbClr val="FFFF00"/>
          </a:solidFill>
        </p:spPr>
        <p:txBody>
          <a:bodyPr/>
          <a:lstStyle/>
          <a:p>
            <a:pPr algn="ctr" eaLnBrk="1" hangingPunct="1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ЗОЛОТОЕ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ПРАВИЛО</a:t>
            </a:r>
          </a:p>
        </p:txBody>
      </p:sp>
      <p:pic>
        <p:nvPicPr>
          <p:cNvPr id="22534" name="Picture 16" descr="3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09550" y="-38100"/>
            <a:ext cx="2066906" cy="177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86644" y="5199483"/>
            <a:ext cx="1214414" cy="1658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17"/>
          <p:cNvSpPr>
            <a:spLocks noChangeArrowheads="1"/>
          </p:cNvSpPr>
          <p:nvPr/>
        </p:nvSpPr>
        <p:spPr bwMode="auto">
          <a:xfrm flipH="1">
            <a:off x="280988" y="4541838"/>
            <a:ext cx="6624637" cy="1639887"/>
          </a:xfrm>
          <a:prstGeom prst="cloudCallout">
            <a:avLst>
              <a:gd name="adj1" fmla="val -70169"/>
              <a:gd name="adj2" fmla="val 66001"/>
            </a:avLst>
          </a:prstGeom>
          <a:gradFill rotWithShape="1">
            <a:gsLst>
              <a:gs pos="0">
                <a:srgbClr val="FFFF0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3200" b="1" cap="all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  какая  часть  полезно ?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500438" y="2690813"/>
            <a:ext cx="1643062" cy="1200150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>
                <a:solidFill>
                  <a:srgbClr val="0033CC"/>
                </a:solidFill>
                <a:sym typeface="Symbol" pitchFamily="18" charset="2"/>
              </a:rPr>
              <a:t></a:t>
            </a:r>
            <a:endParaRPr lang="ru-RU" sz="66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 bwMode="auto">
          <a:xfrm flipV="1">
            <a:off x="85690" y="3236544"/>
            <a:ext cx="3060898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utoShape 17"/>
          <p:cNvSpPr>
            <a:spLocks noChangeArrowheads="1"/>
          </p:cNvSpPr>
          <p:nvPr/>
        </p:nvSpPr>
        <p:spPr bwMode="auto">
          <a:xfrm flipH="1">
            <a:off x="-71470" y="4071942"/>
            <a:ext cx="6858048" cy="3326428"/>
          </a:xfrm>
          <a:prstGeom prst="cloudCallout">
            <a:avLst>
              <a:gd name="adj1" fmla="val -58854"/>
              <a:gd name="adj2" fmla="val 18433"/>
            </a:avLst>
          </a:prstGeom>
          <a:gradFill rotWithShape="1">
            <a:gsLst>
              <a:gs pos="0">
                <a:srgbClr val="FFFF0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т.е. если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КПД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%, 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то из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100Дж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затраченной работы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полезной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только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25Дж. </a:t>
            </a:r>
            <a:r>
              <a:rPr lang="ru-RU" sz="4000" b="1" cap="all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143504" y="2786058"/>
            <a:ext cx="2357454" cy="99219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38100">
            <a:solidFill>
              <a:srgbClr val="C00000"/>
            </a:solidFill>
          </a:ln>
        </p:spPr>
        <p:txBody>
          <a:bodyPr/>
          <a:lstStyle/>
          <a:p>
            <a:pPr algn="ctr" eaLnBrk="1" hangingPunct="1"/>
            <a:r>
              <a:rPr lang="ru-RU" sz="7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КПД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2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2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2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59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17" grpId="0" animBg="1"/>
      <p:bldP spid="24578" grpId="0" animBg="1"/>
      <p:bldP spid="9" grpId="0" animBg="1"/>
      <p:bldP spid="14" grpId="0" animBg="1"/>
      <p:bldP spid="18" grpId="0" animBg="1"/>
      <p:bldP spid="18" grpId="1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ый треугольник 40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rot="5400000">
            <a:off x="1977182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5400000" flipH="1" flipV="1">
            <a:off x="2374675" y="1445989"/>
            <a:ext cx="1125755" cy="554251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5"/>
          <p:cNvGrpSpPr/>
          <p:nvPr/>
        </p:nvGrpSpPr>
        <p:grpSpPr>
          <a:xfrm>
            <a:off x="2714612" y="3500414"/>
            <a:ext cx="714380" cy="461665"/>
            <a:chOff x="2714612" y="4429132"/>
            <a:chExt cx="714380" cy="461665"/>
          </a:xfrm>
          <a:solidFill>
            <a:schemeClr val="bg1">
              <a:lumMod val="95000"/>
            </a:schemeClr>
          </a:solidFill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8"/>
          <p:cNvGrpSpPr/>
          <p:nvPr/>
        </p:nvGrpSpPr>
        <p:grpSpPr>
          <a:xfrm>
            <a:off x="3214678" y="2141528"/>
            <a:ext cx="571504" cy="437608"/>
            <a:chOff x="2000232" y="2570156"/>
            <a:chExt cx="571504" cy="437608"/>
          </a:xfrm>
          <a:solidFill>
            <a:schemeClr val="bg1">
              <a:lumMod val="95000"/>
            </a:schemeClr>
          </a:solidFill>
        </p:grpSpPr>
        <p:cxnSp>
          <p:nvCxnSpPr>
            <p:cNvPr id="10" name="Прямая со стрелкой 9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000232" y="2607654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 rot="1635248">
            <a:off x="2612578" y="2496863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785918" y="1857364"/>
            <a:ext cx="881194" cy="440315"/>
          </a:xfrm>
          <a:prstGeom prst="line">
            <a:avLst/>
          </a:prstGeom>
          <a:ln w="76200">
            <a:solidFill>
              <a:srgbClr val="C000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659893" y="2312279"/>
            <a:ext cx="571504" cy="28575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2427116" y="2814270"/>
            <a:ext cx="1030088" cy="545036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17"/>
          <p:cNvGrpSpPr/>
          <p:nvPr/>
        </p:nvGrpSpPr>
        <p:grpSpPr>
          <a:xfrm>
            <a:off x="3286116" y="1000108"/>
            <a:ext cx="714380" cy="461665"/>
            <a:chOff x="3357554" y="2143116"/>
            <a:chExt cx="714380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единительная линия 20"/>
          <p:cNvCxnSpPr/>
          <p:nvPr/>
        </p:nvCxnSpPr>
        <p:spPr>
          <a:xfrm>
            <a:off x="2786050" y="2285992"/>
            <a:ext cx="428628" cy="184441"/>
          </a:xfrm>
          <a:prstGeom prst="line">
            <a:avLst/>
          </a:prstGeom>
          <a:ln w="69850">
            <a:solidFill>
              <a:srgbClr val="006600"/>
            </a:solidFill>
            <a:headEnd type="none" w="lg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 rot="1535645">
            <a:off x="2391018" y="2050151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27"/>
          <p:cNvGrpSpPr/>
          <p:nvPr/>
        </p:nvGrpSpPr>
        <p:grpSpPr>
          <a:xfrm>
            <a:off x="1643042" y="1324261"/>
            <a:ext cx="714380" cy="461665"/>
            <a:chOff x="1974354" y="2503909"/>
            <a:chExt cx="714380" cy="461665"/>
          </a:xfrm>
          <a:solidFill>
            <a:schemeClr val="bg1">
              <a:lumMod val="95000"/>
            </a:schemeClr>
          </a:solidFill>
        </p:grpSpPr>
        <p:cxnSp>
          <p:nvCxnSpPr>
            <p:cNvPr id="29" name="Прямая со стрелкой 2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1974354" y="2503909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Прямоугольный треугольник 41"/>
          <p:cNvSpPr/>
          <p:nvPr/>
        </p:nvSpPr>
        <p:spPr>
          <a:xfrm>
            <a:off x="4722191" y="3465264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ый треугольник 42"/>
          <p:cNvSpPr/>
          <p:nvPr/>
        </p:nvSpPr>
        <p:spPr>
          <a:xfrm rot="5400000">
            <a:off x="2511381" y="3023329"/>
            <a:ext cx="698338" cy="398755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 стрелкой 59"/>
          <p:cNvCxnSpPr/>
          <p:nvPr/>
        </p:nvCxnSpPr>
        <p:spPr>
          <a:xfrm rot="-120000">
            <a:off x="4007758" y="2812711"/>
            <a:ext cx="714380" cy="428628"/>
          </a:xfrm>
          <a:prstGeom prst="straightConnector1">
            <a:avLst/>
          </a:prstGeom>
          <a:ln w="63500">
            <a:solidFill>
              <a:schemeClr val="tx1"/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123"/>
          <p:cNvGrpSpPr/>
          <p:nvPr/>
        </p:nvGrpSpPr>
        <p:grpSpPr>
          <a:xfrm>
            <a:off x="4131592" y="2357430"/>
            <a:ext cx="556020" cy="556999"/>
            <a:chOff x="5115902" y="3102304"/>
            <a:chExt cx="556020" cy="556999"/>
          </a:xfrm>
          <a:solidFill>
            <a:srgbClr val="FFFF00"/>
          </a:solidFill>
        </p:grpSpPr>
        <p:sp>
          <p:nvSpPr>
            <p:cNvPr id="62" name="TextBox 61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>
              <a:off x="5357818" y="3102304"/>
              <a:ext cx="214314" cy="142876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Прямая со стрелкой 67"/>
          <p:cNvCxnSpPr/>
          <p:nvPr/>
        </p:nvCxnSpPr>
        <p:spPr>
          <a:xfrm>
            <a:off x="857224" y="1500174"/>
            <a:ext cx="4857784" cy="2286016"/>
          </a:xfrm>
          <a:prstGeom prst="straightConnector1">
            <a:avLst/>
          </a:prstGeom>
          <a:ln w="28575">
            <a:solidFill>
              <a:srgbClr val="000000"/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137043" flipH="1">
            <a:off x="367364" y="939542"/>
            <a:ext cx="55602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0" y="-24"/>
            <a:ext cx="5429256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Наклонная плоскость.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51" name="Левая фигурная скобка 50"/>
          <p:cNvSpPr/>
          <p:nvPr/>
        </p:nvSpPr>
        <p:spPr>
          <a:xfrm>
            <a:off x="357158" y="1500174"/>
            <a:ext cx="357190" cy="2357454"/>
          </a:xfrm>
          <a:prstGeom prst="leftBrace">
            <a:avLst>
              <a:gd name="adj1" fmla="val 8333"/>
              <a:gd name="adj2" fmla="val 52597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 Box 20"/>
          <p:cNvSpPr txBox="1">
            <a:spLocks noChangeArrowheads="1"/>
          </p:cNvSpPr>
          <p:nvPr/>
        </p:nvSpPr>
        <p:spPr bwMode="auto">
          <a:xfrm>
            <a:off x="-71470" y="2285992"/>
            <a:ext cx="50006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Левая фигурная скобка 52"/>
          <p:cNvSpPr/>
          <p:nvPr/>
        </p:nvSpPr>
        <p:spPr>
          <a:xfrm rot="6893915" flipH="1">
            <a:off x="2497738" y="415111"/>
            <a:ext cx="1005251" cy="5410032"/>
          </a:xfrm>
          <a:prstGeom prst="leftBrace">
            <a:avLst>
              <a:gd name="adj1" fmla="val 8333"/>
              <a:gd name="adj2" fmla="val 65662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 Box 20"/>
          <p:cNvSpPr txBox="1">
            <a:spLocks noChangeArrowheads="1"/>
          </p:cNvSpPr>
          <p:nvPr/>
        </p:nvSpPr>
        <p:spPr bwMode="auto">
          <a:xfrm>
            <a:off x="1428728" y="2793998"/>
            <a:ext cx="500066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500574" y="833259"/>
            <a:ext cx="1357310" cy="1200329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15"/>
          <p:cNvSpPr txBox="1">
            <a:spLocks noChangeArrowheads="1"/>
          </p:cNvSpPr>
          <p:nvPr/>
        </p:nvSpPr>
        <p:spPr bwMode="auto">
          <a:xfrm>
            <a:off x="5899185" y="1500174"/>
            <a:ext cx="2744781" cy="1107996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b="1" cap="all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АТРАЧЕННую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 bwMode="auto">
          <a:xfrm>
            <a:off x="5918235" y="642918"/>
            <a:ext cx="2154259" cy="769441"/>
          </a:xfrm>
          <a:prstGeom prst="rect">
            <a:avLst/>
          </a:prstGeom>
          <a:solidFill>
            <a:srgbClr val="92D05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4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cap="all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ОЛЕЗНую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 bwMode="auto">
          <a:xfrm flipV="1">
            <a:off x="6000760" y="1428736"/>
            <a:ext cx="2268000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4857752" y="4222758"/>
            <a:ext cx="1643062" cy="1200329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20"/>
          <p:cNvSpPr txBox="1">
            <a:spLocks noChangeArrowheads="1"/>
          </p:cNvSpPr>
          <p:nvPr/>
        </p:nvSpPr>
        <p:spPr bwMode="auto">
          <a:xfrm>
            <a:off x="6000760" y="4865700"/>
            <a:ext cx="1143008" cy="9207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20"/>
          <p:cNvSpPr txBox="1">
            <a:spLocks noChangeArrowheads="1"/>
          </p:cNvSpPr>
          <p:nvPr/>
        </p:nvSpPr>
        <p:spPr bwMode="auto">
          <a:xfrm>
            <a:off x="6000760" y="3865568"/>
            <a:ext cx="121444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6000760" y="4865700"/>
            <a:ext cx="107157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Box 20"/>
          <p:cNvSpPr txBox="1">
            <a:spLocks noChangeArrowheads="1"/>
          </p:cNvSpPr>
          <p:nvPr/>
        </p:nvSpPr>
        <p:spPr bwMode="auto">
          <a:xfrm>
            <a:off x="6857984" y="2500306"/>
            <a:ext cx="2286016" cy="84931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20"/>
          <p:cNvSpPr txBox="1">
            <a:spLocks noChangeArrowheads="1"/>
          </p:cNvSpPr>
          <p:nvPr/>
        </p:nvSpPr>
        <p:spPr bwMode="auto">
          <a:xfrm>
            <a:off x="6715076" y="0"/>
            <a:ext cx="2428924" cy="706440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Mgh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928694" y="4358680"/>
            <a:ext cx="385762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Выигрыш в силе</a:t>
            </a:r>
            <a:endParaRPr lang="ru-RU" sz="3600" dirty="0">
              <a:solidFill>
                <a:srgbClr val="006600"/>
              </a:solidFill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7643834" y="4929198"/>
            <a:ext cx="107157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 Box 20"/>
          <p:cNvSpPr txBox="1">
            <a:spLocks noChangeArrowheads="1"/>
          </p:cNvSpPr>
          <p:nvPr/>
        </p:nvSpPr>
        <p:spPr bwMode="auto">
          <a:xfrm>
            <a:off x="7643834" y="3929066"/>
            <a:ext cx="121444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2,8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20"/>
          <p:cNvSpPr txBox="1">
            <a:spLocks noChangeArrowheads="1"/>
          </p:cNvSpPr>
          <p:nvPr/>
        </p:nvSpPr>
        <p:spPr bwMode="auto">
          <a:xfrm>
            <a:off x="7643834" y="5000636"/>
            <a:ext cx="1143008" cy="9207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1,4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3" grpId="0" animBg="1"/>
      <p:bldP spid="42" grpId="0" animBg="1"/>
      <p:bldP spid="43" grpId="0" animBg="1"/>
      <p:bldP spid="69" grpId="0" animBg="1"/>
      <p:bldP spid="104" grpId="0" animBg="1"/>
      <p:bldP spid="51" grpId="0" animBg="1"/>
      <p:bldP spid="52" grpId="0" animBg="1"/>
      <p:bldP spid="53" grpId="0" animBg="1"/>
      <p:bldP spid="55" grpId="0" animBg="1"/>
      <p:bldP spid="40" grpId="0" animBg="1"/>
      <p:bldP spid="44" grpId="0" animBg="1"/>
      <p:bldP spid="45" grpId="0" animBg="1"/>
      <p:bldP spid="47" grpId="0" animBg="1"/>
      <p:bldP spid="48" grpId="0" animBg="1"/>
      <p:bldP spid="49" grpId="0" animBg="1"/>
      <p:bldP spid="54" grpId="0" animBg="1"/>
      <p:bldP spid="56" grpId="0" animBg="1"/>
      <p:bldP spid="57" grpId="0" animBg="1"/>
      <p:bldP spid="59" grpId="0" animBg="1"/>
      <p:bldP spid="6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-19844"/>
            <a:ext cx="9144000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Простые механизмы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устройства, которые дают выигрыш в силе (рычаг, блок, наклонная плоскость, гидравлический пресс). Выигрыша в работе не бывает!!!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Статика – часть физики, изучающая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условия равновесия тел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Условие равновесия тел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сумма сил, действующих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тело,  должна равняться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нулю.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Чтобы тело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вращалось,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сумма моментов сил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должна   равняться</a:t>
            </a:r>
            <a:r>
              <a:rPr lang="ru-RU" sz="2800" dirty="0" smtClean="0">
                <a:solidFill>
                  <a:srgbClr val="D9D9D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нулю.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ычаг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тело, имеющее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ось вращения.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Плечо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расстояние от оси вращения до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линии действия силы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Момент силы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величина, характеризующая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вращающее действие сил,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численно равная произведению силы на ее плечо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(F·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(если рычаг вращается по часовой стрелке, то “+”,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если – против часовой стрелки, то “-“).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Неподвижный блок не дает выигрыша в силе, а лишь меняет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D9D9D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действия сил.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27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27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27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27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32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327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327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327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3276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-8225"/>
            <a:ext cx="914400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Центр масс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точка приложения силы тяжести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 сколько раз мы выигрываем в силе, во столько же раз мы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проигрываем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в расстоянии.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Выигрыша в работе получить невозможно.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E02AA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E02AA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η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КПД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– величина, показывающая, какая часть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затраченной работы расходуется полезно.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0" y="3284984"/>
            <a:ext cx="3608388" cy="1108075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6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ПОЛЕЗНую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>
            <a:spLocks noChangeArrowheads="1"/>
          </p:cNvSpPr>
          <p:nvPr/>
        </p:nvSpPr>
        <p:spPr bwMode="auto">
          <a:xfrm>
            <a:off x="-19050" y="4175571"/>
            <a:ext cx="3673475" cy="1323975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80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ЗАТРАЧЕННую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500438" y="3904109"/>
            <a:ext cx="1643062" cy="1200150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>
                <a:solidFill>
                  <a:srgbClr val="0033CC"/>
                </a:solidFill>
                <a:sym typeface="Symbol" pitchFamily="18" charset="2"/>
              </a:rPr>
              <a:t></a:t>
            </a:r>
            <a:endParaRPr lang="ru-RU" sz="66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 bwMode="auto">
          <a:xfrm flipV="1">
            <a:off x="85690" y="4449840"/>
            <a:ext cx="3060898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/>
          <p:cNvSpPr txBox="1">
            <a:spLocks noChangeArrowheads="1"/>
          </p:cNvSpPr>
          <p:nvPr/>
        </p:nvSpPr>
        <p:spPr bwMode="black">
          <a:xfrm>
            <a:off x="5143504" y="3999354"/>
            <a:ext cx="2357454" cy="992190"/>
          </a:xfrm>
          <a:prstGeom prst="rect">
            <a:avLst/>
          </a:prstGeo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КПД</a:t>
            </a:r>
            <a:endParaRPr kumimoji="0" lang="ru-RU" sz="7200" b="1" i="0" u="none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27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27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27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 build="p" bldLvl="2"/>
      <p:bldP spid="4" grpId="0" animBg="1"/>
      <p:bldP spid="5" grpId="0" animBg="1"/>
      <p:bldP spid="6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3" y="-1"/>
            <a:ext cx="3571868" cy="2423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285720" y="1142984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115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рычаги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869958" y="2143116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Лабораторная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6273225"/>
            <a:ext cx="71437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изучении темы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00232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№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4584734" y="3429000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C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</a:t>
            </a: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C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абота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23612" y="3244334"/>
            <a:ext cx="1096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работа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88" y="0"/>
          <a:ext cx="8286750" cy="6240782"/>
        </p:xfrm>
        <a:graphic>
          <a:graphicData uri="http://schemas.openxmlformats.org/drawingml/2006/table">
            <a:tbl>
              <a:tblPr/>
              <a:tblGrid>
                <a:gridCol w="449262"/>
                <a:gridCol w="7151688"/>
                <a:gridCol w="685800"/>
              </a:tblGrid>
              <a:tr h="61753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(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"Работа и мощность. Энергия."</a:t>
                      </a: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</a:t>
                      </a:r>
                      <a:r>
                        <a:rPr kumimoji="0" lang="ru-RU" sz="1600" b="1" i="1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- 4 (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Л.8(рыч)</a:t>
                      </a:r>
                      <a:r>
                        <a:rPr kumimoji="0" lang="ru-RU" sz="1100" b="1" i="1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1" i="1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№ 26-1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1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:</a:t>
                      </a:r>
                      <a:r>
                        <a:rPr kumimoji="0" lang="ru-RU" sz="3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Проверка правила моментов.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551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ЦЕЛИ:1.Создать условия для развития практических навыков обращения </a:t>
                      </a: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рычагом и грузами.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2. Создать условия для проверки учащимися </a:t>
                      </a: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условия равновесия рычага 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551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ЗАДАЧИ: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1. Создать условия для планирования и выполнения Л/Р.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Убедить учащихся в справедливости </a:t>
                      </a: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условия равновесия рычага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Способствовать закреплению умений  </a:t>
                      </a: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пользоваться условием равновесия рычага.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7975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УРОКА:</a:t>
                      </a: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закрепления  изученного  материала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7975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УРОКА: </a:t>
                      </a: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лабораторная работа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7975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ДЕМОНСТРАЦИИ:1. условием равновесия рычага.     </a:t>
                      </a: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ХОД УРОКА: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 по ДЗ гр №3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 лабораторной работы и инструктаж по ТБ.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оформление лабораторной работы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Дополнительно аналогичная работа в электронном варианте.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Или упр 38 (2,3,4,5) стр. 123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6805" marR="66805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гр №3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50м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05" marR="668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7500958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гр2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4800" dirty="0" smtClean="0"/>
              <a:t> </a:t>
            </a:r>
            <a:r>
              <a:rPr lang="pt-BR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615 614 612 611 609 </a:t>
            </a:r>
            <a:endParaRPr lang="ru-RU" sz="4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pt-BR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0"/>
            <a:ext cx="6355458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№10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43042" y="714356"/>
            <a:ext cx="5648982" cy="58477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Проверка правила моментов.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59274"/>
            <a:ext cx="293349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359275"/>
            <a:ext cx="6286512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штатив с принадлежностями, рычаг, набор грузов,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динамометр, линейка.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7422" y="2428868"/>
            <a:ext cx="236981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000372"/>
            <a:ext cx="6245877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рычаг первой схемы: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-32" y="3214686"/>
            <a:ext cx="1857375" cy="46196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1785918" y="2643188"/>
            <a:ext cx="1428750" cy="708025"/>
          </a:xfrm>
          <a:prstGeom prst="rect">
            <a:avLst/>
          </a:prstGeom>
          <a:blipFill dpi="0" rotWithShape="1">
            <a:blip r:embed="rId7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50" y="1608138"/>
            <a:ext cx="3429000" cy="1749425"/>
            <a:chOff x="1152" y="2952"/>
            <a:chExt cx="3456" cy="1494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78"/>
              <a:chOff x="1584" y="2880"/>
              <a:chExt cx="3456" cy="1278"/>
            </a:xfrm>
          </p:grpSpPr>
          <p:grpSp>
            <p:nvGrpSpPr>
              <p:cNvPr id="5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6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4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4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" name="Group 16"/>
              <p:cNvGrpSpPr>
                <a:grpSpLocks/>
              </p:cNvGrpSpPr>
              <p:nvPr/>
            </p:nvGrpSpPr>
            <p:grpSpPr bwMode="auto">
              <a:xfrm>
                <a:off x="2027" y="3006"/>
                <a:ext cx="288" cy="1152"/>
                <a:chOff x="2027" y="3006"/>
                <a:chExt cx="288" cy="1152"/>
              </a:xfrm>
            </p:grpSpPr>
            <p:sp>
              <p:nvSpPr>
                <p:cNvPr id="24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027" y="3294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027" y="3726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4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171" y="3006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4633" name="AutoShape 21"/>
            <p:cNvSpPr>
              <a:spLocks/>
            </p:cNvSpPr>
            <p:nvPr/>
          </p:nvSpPr>
          <p:spPr bwMode="auto">
            <a:xfrm rot="5400000">
              <a:off x="3060" y="2772"/>
              <a:ext cx="216" cy="57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4" name="AutoShape 22"/>
            <p:cNvSpPr>
              <a:spLocks/>
            </p:cNvSpPr>
            <p:nvPr/>
          </p:nvSpPr>
          <p:spPr bwMode="auto">
            <a:xfrm rot="5400000">
              <a:off x="2232" y="2521"/>
              <a:ext cx="143" cy="1152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>
            <a:off x="2541915" y="1993682"/>
            <a:ext cx="66676" cy="57806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8572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17" name="Группа 72"/>
          <p:cNvGrpSpPr>
            <a:grpSpLocks/>
          </p:cNvGrpSpPr>
          <p:nvPr/>
        </p:nvGrpSpPr>
        <p:grpSpPr bwMode="auto">
          <a:xfrm>
            <a:off x="1071563" y="1000125"/>
            <a:ext cx="1814512" cy="642938"/>
            <a:chOff x="1590121" y="0"/>
            <a:chExt cx="1315539" cy="460586"/>
          </a:xfrm>
        </p:grpSpPr>
        <p:sp>
          <p:nvSpPr>
            <p:cNvPr id="75" name="Овал 4"/>
            <p:cNvSpPr/>
            <p:nvPr/>
          </p:nvSpPr>
          <p:spPr>
            <a:xfrm>
              <a:off x="1700612" y="67098"/>
              <a:ext cx="532891" cy="326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723" cy="460586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372769" y="88705"/>
              <a:ext cx="532891" cy="3252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71438" y="250031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020876" y="2487609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1293019" y="1213644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1338263" y="203200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286248" y="500042"/>
            <a:ext cx="3214704" cy="707886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дин·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0" y="5143512"/>
            <a:ext cx="9144000" cy="954107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чтобы тело не вращалось необходимо чтобы сумма моментов сил…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601" name="TextBox 96"/>
          <p:cNvSpPr txBox="1">
            <a:spLocks noChangeArrowheads="1"/>
          </p:cNvSpPr>
          <p:nvPr/>
        </p:nvSpPr>
        <p:spPr bwMode="auto">
          <a:xfrm>
            <a:off x="7597797" y="0"/>
            <a:ext cx="1546203" cy="52387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Схема 1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3923928" y="1214422"/>
            <a:ext cx="4608512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+ 4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1603650" y="127071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2140921" y="2425858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357158" y="2383149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73" name="Таблица 72"/>
          <p:cNvGraphicFramePr>
            <a:graphicFrameLocks noGrp="1"/>
          </p:cNvGraphicFramePr>
          <p:nvPr/>
        </p:nvGraphicFramePr>
        <p:xfrm>
          <a:off x="2928926" y="3071810"/>
          <a:ext cx="5929353" cy="2011680"/>
        </p:xfrm>
        <a:graphic>
          <a:graphicData uri="http://schemas.openxmlformats.org/drawingml/2006/table">
            <a:tbl>
              <a:tblPr/>
              <a:tblGrid>
                <a:gridCol w="271990"/>
                <a:gridCol w="815945"/>
                <a:gridCol w="870392"/>
                <a:gridCol w="1142357"/>
                <a:gridCol w="979163"/>
                <a:gridCol w="815945"/>
                <a:gridCol w="1033561"/>
              </a:tblGrid>
              <a:tr h="457742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1800" b="1" dirty="0" err="1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</a:tr>
              <a:tr h="3251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3251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2,7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28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3251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- 40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4214810" y="1785926"/>
            <a:ext cx="4643470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+2,66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·15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214810" y="2285992"/>
            <a:ext cx="4643470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 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7884368" y="3869992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7812360" y="4293096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828126" y="4700434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940152" y="1340768"/>
            <a:ext cx="720080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6084168" y="3861048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6084168" y="4293096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084168" y="4725144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6143636" y="1892122"/>
            <a:ext cx="720080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6300192" y="2420888"/>
            <a:ext cx="720080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7000892" y="4286256"/>
            <a:ext cx="785818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7000892" y="4714884"/>
            <a:ext cx="785818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50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254 L 0.02812 0.00162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12 0.00162 L 0.06093 0.00069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1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3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4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55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1" grpId="0" animBg="1"/>
      <p:bldP spid="48151" grpId="1" animBg="1"/>
      <p:bldP spid="48153" grpId="0" animBg="1"/>
      <p:bldP spid="77" grpId="0"/>
      <p:bldP spid="79" grpId="0"/>
      <p:bldP spid="83" grpId="0" animBg="1"/>
      <p:bldP spid="83" grpId="1" animBg="1"/>
      <p:bldP spid="82" grpId="0" animBg="1"/>
      <p:bldP spid="85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85750" y="3357563"/>
            <a:ext cx="1857375" cy="46196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 В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3214688" y="1149339"/>
            <a:ext cx="1214437" cy="70802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50" y="1608138"/>
            <a:ext cx="3429000" cy="1770062"/>
            <a:chOff x="1152" y="2952"/>
            <a:chExt cx="3456" cy="1512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96"/>
              <a:chOff x="1584" y="2880"/>
              <a:chExt cx="3456" cy="1296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5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5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5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6"/>
              <p:cNvGrpSpPr>
                <a:grpSpLocks/>
              </p:cNvGrpSpPr>
              <p:nvPr/>
            </p:nvGrpSpPr>
            <p:grpSpPr bwMode="auto">
              <a:xfrm>
                <a:off x="2592" y="3024"/>
                <a:ext cx="288" cy="1152"/>
                <a:chOff x="2592" y="3024"/>
                <a:chExt cx="288" cy="1152"/>
              </a:xfrm>
            </p:grpSpPr>
            <p:sp>
              <p:nvSpPr>
                <p:cNvPr id="25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592" y="3312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592" y="3743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5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736" y="3024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5633" name="AutoShape 21"/>
            <p:cNvSpPr>
              <a:spLocks/>
            </p:cNvSpPr>
            <p:nvPr/>
          </p:nvSpPr>
          <p:spPr bwMode="auto">
            <a:xfrm rot="5400000">
              <a:off x="3060" y="2772"/>
              <a:ext cx="216" cy="57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4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2562202" y="1966899"/>
            <a:ext cx="45719" cy="100013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Группа 72"/>
          <p:cNvGrpSpPr>
            <a:grpSpLocks/>
          </p:cNvGrpSpPr>
          <p:nvPr/>
        </p:nvGrpSpPr>
        <p:grpSpPr bwMode="auto">
          <a:xfrm>
            <a:off x="928688" y="1000125"/>
            <a:ext cx="1760537" cy="657225"/>
            <a:chOff x="1590121" y="0"/>
            <a:chExt cx="1276766" cy="470430"/>
          </a:xfrm>
        </p:grpSpPr>
        <p:sp>
          <p:nvSpPr>
            <p:cNvPr id="75" name="Овал 4"/>
            <p:cNvSpPr/>
            <p:nvPr/>
          </p:nvSpPr>
          <p:spPr>
            <a:xfrm>
              <a:off x="1859520" y="143174"/>
              <a:ext cx="531890" cy="32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935" cy="460204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333846" y="145447"/>
              <a:ext cx="533041" cy="3249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1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1450975" y="2500313"/>
            <a:ext cx="906463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71438" y="213042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16200000" flipV="1">
            <a:off x="1181893" y="1104107"/>
            <a:ext cx="1643063" cy="6350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071688" y="50006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214844" y="649273"/>
            <a:ext cx="4786312" cy="708025"/>
          </a:xfrm>
          <a:prstGeom prst="rect">
            <a:avLst/>
          </a:prstGeom>
          <a:blipFill dpi="0" rotWithShape="1">
            <a:blip r:embed="rId8" cstate="print"/>
            <a:srcRect/>
            <a:tile tx="0" ty="0" sx="100000" sy="100000" flip="none" algn="tl"/>
          </a:blip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3429024" y="2071678"/>
            <a:ext cx="6072198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2Н·10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  4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1000101" y="1962150"/>
            <a:ext cx="0" cy="506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9" name="Rectangle 15"/>
          <p:cNvSpPr>
            <a:spLocks noChangeArrowheads="1"/>
          </p:cNvSpPr>
          <p:nvPr/>
        </p:nvSpPr>
        <p:spPr bwMode="auto">
          <a:xfrm>
            <a:off x="857226" y="2468563"/>
            <a:ext cx="285750" cy="33655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H="1">
            <a:off x="995337" y="2000250"/>
            <a:ext cx="4763" cy="34607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" name="Овал 4"/>
          <p:cNvSpPr/>
          <p:nvPr/>
        </p:nvSpPr>
        <p:spPr>
          <a:xfrm>
            <a:off x="2357438" y="300037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8" name="TextBox 96"/>
          <p:cNvSpPr txBox="1">
            <a:spLocks noChangeArrowheads="1"/>
          </p:cNvSpPr>
          <p:nvPr/>
        </p:nvSpPr>
        <p:spPr bwMode="auto">
          <a:xfrm>
            <a:off x="7143768" y="119698"/>
            <a:ext cx="1857356" cy="523220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Схема №2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9" name="AutoShape 21"/>
          <p:cNvSpPr>
            <a:spLocks/>
          </p:cNvSpPr>
          <p:nvPr/>
        </p:nvSpPr>
        <p:spPr bwMode="auto">
          <a:xfrm rot="5400000">
            <a:off x="1351750" y="1181876"/>
            <a:ext cx="323838" cy="884262"/>
          </a:xfrm>
          <a:prstGeom prst="leftBrace">
            <a:avLst>
              <a:gd name="adj1" fmla="val 66754"/>
              <a:gd name="adj2" fmla="val 50000"/>
            </a:avLst>
          </a:prstGeom>
          <a:noFill/>
          <a:ln w="222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" name="Овал 4"/>
          <p:cNvSpPr/>
          <p:nvPr/>
        </p:nvSpPr>
        <p:spPr bwMode="auto">
          <a:xfrm>
            <a:off x="877888" y="1125538"/>
            <a:ext cx="735012" cy="4540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V="1">
            <a:off x="2357422" y="428604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0" name="Line 23"/>
          <p:cNvSpPr>
            <a:spLocks noChangeShapeType="1"/>
          </p:cNvSpPr>
          <p:nvPr/>
        </p:nvSpPr>
        <p:spPr bwMode="auto">
          <a:xfrm flipV="1">
            <a:off x="2480065" y="2958194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1" name="Line 23"/>
          <p:cNvSpPr>
            <a:spLocks noChangeShapeType="1"/>
          </p:cNvSpPr>
          <p:nvPr/>
        </p:nvSpPr>
        <p:spPr bwMode="auto">
          <a:xfrm flipV="1">
            <a:off x="1722418" y="2447918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2" name="Line 23"/>
          <p:cNvSpPr>
            <a:spLocks noChangeShapeType="1"/>
          </p:cNvSpPr>
          <p:nvPr/>
        </p:nvSpPr>
        <p:spPr bwMode="auto">
          <a:xfrm flipV="1">
            <a:off x="357158" y="2071678"/>
            <a:ext cx="285752" cy="45719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73744207"/>
              </p:ext>
            </p:extLst>
          </p:nvPr>
        </p:nvGraphicFramePr>
        <p:xfrm>
          <a:off x="-115198" y="3857628"/>
          <a:ext cx="9358377" cy="1987647"/>
        </p:xfrm>
        <a:graphic>
          <a:graphicData uri="http://schemas.openxmlformats.org/drawingml/2006/table">
            <a:tbl>
              <a:tblPr/>
              <a:tblGrid>
                <a:gridCol w="810538"/>
                <a:gridCol w="884259"/>
                <a:gridCol w="1326389"/>
                <a:gridCol w="810571"/>
                <a:gridCol w="884259"/>
                <a:gridCol w="1400077"/>
                <a:gridCol w="1105324"/>
                <a:gridCol w="851077"/>
                <a:gridCol w="1285883"/>
              </a:tblGrid>
              <a:tr h="428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1800" b="1" dirty="0" err="1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2,7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0" y="6000768"/>
            <a:ext cx="9144000" cy="954107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чтобы тело не вращалось необходимо чтобы сумма моментов сил…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3357586" y="2500306"/>
            <a:ext cx="6072198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2Н·10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  2,7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3643347" y="2977218"/>
            <a:ext cx="5857875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2Н·10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  2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8028384" y="4362685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7097468" y="2117090"/>
            <a:ext cx="312742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6217167" y="4344388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8028384" y="4896700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6996902" y="2564904"/>
            <a:ext cx="504056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6228184" y="4860317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8001024" y="5429264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7259654" y="3019530"/>
            <a:ext cx="312742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6205606" y="5374834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1835696" y="4346294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1835696" y="4850350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1907704" y="5354406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4860032" y="4346294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4932040" y="4850350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4860032" y="5354406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7154785" y="4335660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7143768" y="4857760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7143768" y="5357826"/>
            <a:ext cx="720080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10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5" presetClass="emph" presetSubtype="0" repeatCount="3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0.00047 L 0.02847 0.00047 " pathEditMode="relative" rAng="0" ptsTypes="AA">
                                      <p:cBhvr>
                                        <p:cTn id="151" dur="20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73 0.00047 L 0.0592 0.00047 " pathEditMode="relative" rAng="0" ptsTypes="AA">
                                      <p:cBhvr>
                                        <p:cTn id="180" dur="20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1" grpId="0" animBg="1"/>
      <p:bldP spid="48151" grpId="1" animBg="1"/>
      <p:bldP spid="48151" grpId="2" animBg="1"/>
      <p:bldP spid="48153" grpId="0" animBg="1"/>
      <p:bldP spid="48153" grpId="1" animBg="1"/>
      <p:bldP spid="77" grpId="0"/>
      <p:bldP spid="78" grpId="0"/>
      <p:bldP spid="79" grpId="0"/>
      <p:bldP spid="83" grpId="0" animBg="1"/>
      <p:bldP spid="83" grpId="1" animBg="1"/>
      <p:bldP spid="84" grpId="0" animBg="1"/>
      <p:bldP spid="90" grpId="0" animBg="1"/>
      <p:bldP spid="90" grpId="1" animBg="1"/>
      <p:bldP spid="92" grpId="0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6000760" y="5286388"/>
            <a:ext cx="3143240" cy="605294"/>
          </a:xfrm>
          <a:prstGeom prst="rect">
            <a:avLst/>
          </a:prstGeom>
          <a:blipFill dpi="0" rotWithShape="1">
            <a:blip r:embed="rId8" cstate="print"/>
            <a:srcRect/>
            <a:tile tx="0" ty="0" sx="100000" sy="100000" flip="none" algn="tl"/>
          </a:blip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28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часовой стрелке     </a:t>
            </a:r>
          </a:p>
          <a:p>
            <a:pPr algn="ctr">
              <a:lnSpc>
                <a:spcPts val="2000"/>
              </a:lnSpc>
            </a:pP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0" y="5190290"/>
            <a:ext cx="6000760" cy="81047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часовой  стрелки</a:t>
            </a:r>
          </a:p>
          <a:p>
            <a:pPr algn="ctr">
              <a:defRPr/>
            </a:pP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5903917"/>
            <a:ext cx="9144000" cy="954107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чтобы тело не вращалось необходимо чтобы сумма моментов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сил  …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928675" y="3300478"/>
            <a:ext cx="1857375" cy="46196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500034" y="0"/>
            <a:ext cx="1214437" cy="404919"/>
          </a:xfrm>
          <a:prstGeom prst="rect">
            <a:avLst/>
          </a:prstGeom>
          <a:blipFill dpi="0" rotWithShape="1">
            <a:blip r:embed="rId8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47" y="1032169"/>
            <a:ext cx="3429000" cy="2187993"/>
            <a:chOff x="1152" y="2460"/>
            <a:chExt cx="3456" cy="1869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161"/>
              <a:chOff x="1584" y="2880"/>
              <a:chExt cx="3456" cy="1161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5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5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5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6"/>
              <p:cNvGrpSpPr>
                <a:grpSpLocks/>
              </p:cNvGrpSpPr>
              <p:nvPr/>
            </p:nvGrpSpPr>
            <p:grpSpPr bwMode="auto">
              <a:xfrm>
                <a:off x="2592" y="2889"/>
                <a:ext cx="288" cy="1152"/>
                <a:chOff x="2592" y="2889"/>
                <a:chExt cx="288" cy="1152"/>
              </a:xfrm>
            </p:grpSpPr>
            <p:sp>
              <p:nvSpPr>
                <p:cNvPr id="25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592" y="3312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592" y="3743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5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736" y="2889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5633" name="AutoShape 21"/>
            <p:cNvSpPr>
              <a:spLocks/>
            </p:cNvSpPr>
            <p:nvPr/>
          </p:nvSpPr>
          <p:spPr bwMode="auto">
            <a:xfrm rot="5400000">
              <a:off x="1902" y="1770"/>
              <a:ext cx="215" cy="159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4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285720" y="857232"/>
            <a:ext cx="45719" cy="100013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stealth"/>
            <a:tailEnd type="none" w="med" len="med"/>
          </a:ln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Группа 72"/>
          <p:cNvGrpSpPr>
            <a:grpSpLocks/>
          </p:cNvGrpSpPr>
          <p:nvPr/>
        </p:nvGrpSpPr>
        <p:grpSpPr bwMode="auto">
          <a:xfrm>
            <a:off x="785786" y="688959"/>
            <a:ext cx="1357323" cy="966804"/>
            <a:chOff x="1486486" y="-222727"/>
            <a:chExt cx="984349" cy="692021"/>
          </a:xfrm>
        </p:grpSpPr>
        <p:sp>
          <p:nvSpPr>
            <p:cNvPr id="75" name="Овал 4"/>
            <p:cNvSpPr/>
            <p:nvPr/>
          </p:nvSpPr>
          <p:spPr>
            <a:xfrm>
              <a:off x="1938945" y="143174"/>
              <a:ext cx="531890" cy="326120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935" cy="4602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1486486" y="-222727"/>
              <a:ext cx="533041" cy="3249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1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1450975" y="2500313"/>
            <a:ext cx="906463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92050" y="2487609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16200000" flipV="1">
            <a:off x="1181893" y="1104107"/>
            <a:ext cx="1643063" cy="6350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071688" y="50006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000496" y="928670"/>
            <a:ext cx="4786312" cy="708025"/>
          </a:xfrm>
          <a:prstGeom prst="rect">
            <a:avLst/>
          </a:prstGeom>
          <a:blipFill dpi="0" rotWithShape="1">
            <a:blip r:embed="rId8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1071539" y="2014533"/>
            <a:ext cx="0" cy="506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9" name="Rectangle 15"/>
          <p:cNvSpPr>
            <a:spLocks noChangeArrowheads="1"/>
          </p:cNvSpPr>
          <p:nvPr/>
        </p:nvSpPr>
        <p:spPr bwMode="auto">
          <a:xfrm>
            <a:off x="928664" y="2520946"/>
            <a:ext cx="285750" cy="33655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H="1">
            <a:off x="1066775" y="2000250"/>
            <a:ext cx="4763" cy="34607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" name="Овал 4"/>
          <p:cNvSpPr/>
          <p:nvPr/>
        </p:nvSpPr>
        <p:spPr>
          <a:xfrm>
            <a:off x="20612" y="357166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8" name="TextBox 96"/>
          <p:cNvSpPr txBox="1">
            <a:spLocks noChangeArrowheads="1"/>
          </p:cNvSpPr>
          <p:nvPr/>
        </p:nvSpPr>
        <p:spPr bwMode="auto">
          <a:xfrm>
            <a:off x="7143737" y="0"/>
            <a:ext cx="2000263" cy="523220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Схема №3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9" name="AutoShape 21"/>
          <p:cNvSpPr>
            <a:spLocks/>
          </p:cNvSpPr>
          <p:nvPr/>
        </p:nvSpPr>
        <p:spPr bwMode="auto">
          <a:xfrm rot="5400000">
            <a:off x="1387469" y="1146157"/>
            <a:ext cx="252400" cy="884262"/>
          </a:xfrm>
          <a:prstGeom prst="leftBrace">
            <a:avLst>
              <a:gd name="adj1" fmla="val 66754"/>
              <a:gd name="adj2" fmla="val 50000"/>
            </a:avLst>
          </a:prstGeom>
          <a:noFill/>
          <a:ln w="222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" name="Овал 4"/>
          <p:cNvSpPr/>
          <p:nvPr/>
        </p:nvSpPr>
        <p:spPr bwMode="auto">
          <a:xfrm>
            <a:off x="877888" y="1125538"/>
            <a:ext cx="735012" cy="454025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V="1">
            <a:off x="2357422" y="428604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0" name="Line 23"/>
          <p:cNvSpPr>
            <a:spLocks noChangeShapeType="1"/>
          </p:cNvSpPr>
          <p:nvPr/>
        </p:nvSpPr>
        <p:spPr bwMode="auto">
          <a:xfrm flipV="1">
            <a:off x="142844" y="240009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1" name="Line 23"/>
          <p:cNvSpPr>
            <a:spLocks noChangeShapeType="1"/>
          </p:cNvSpPr>
          <p:nvPr/>
        </p:nvSpPr>
        <p:spPr bwMode="auto">
          <a:xfrm flipV="1">
            <a:off x="1722418" y="2447918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2" name="Line 23"/>
          <p:cNvSpPr>
            <a:spLocks noChangeShapeType="1"/>
          </p:cNvSpPr>
          <p:nvPr/>
        </p:nvSpPr>
        <p:spPr bwMode="auto">
          <a:xfrm flipV="1">
            <a:off x="357158" y="2454587"/>
            <a:ext cx="285752" cy="45719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50" name="Таблица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82411084"/>
              </p:ext>
            </p:extLst>
          </p:nvPr>
        </p:nvGraphicFramePr>
        <p:xfrm>
          <a:off x="-115198" y="3857628"/>
          <a:ext cx="9358377" cy="1467974"/>
        </p:xfrm>
        <a:graphic>
          <a:graphicData uri="http://schemas.openxmlformats.org/drawingml/2006/table">
            <a:tbl>
              <a:tblPr/>
              <a:tblGrid>
                <a:gridCol w="810538"/>
                <a:gridCol w="884259"/>
                <a:gridCol w="1326389"/>
                <a:gridCol w="810571"/>
                <a:gridCol w="884259"/>
                <a:gridCol w="1400077"/>
                <a:gridCol w="1105324"/>
                <a:gridCol w="851077"/>
                <a:gridCol w="1285883"/>
              </a:tblGrid>
              <a:tr h="428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,см</a:t>
                      </a:r>
                      <a:endParaRPr lang="ru-RU" sz="2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="1" cap="all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1800" b="1" dirty="0" err="1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rgbClr val="0000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,см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8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·см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9010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solidFill>
                          <a:srgbClr val="F9010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2,7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9010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solidFill>
                          <a:srgbClr val="F9010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-20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1,7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+40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3071802" y="2071678"/>
            <a:ext cx="5857875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+ 2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3071802" y="2500306"/>
            <a:ext cx="6072198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+ 2,66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3071802" y="2977218"/>
            <a:ext cx="5857875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+ 1,7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6588224" y="2132856"/>
            <a:ext cx="312742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1850516" y="4357694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1778508" y="4861750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4860032" y="4326449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4871321" y="4868646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8143900" y="4286256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6660232" y="2564904"/>
            <a:ext cx="648072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6143636" y="4326449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8165672" y="4868646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6660232" y="3068960"/>
            <a:ext cx="504056" cy="432048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6143636" y="4826515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50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59" grpId="0" animBg="1"/>
      <p:bldP spid="49" grpId="0" animBg="1"/>
      <p:bldP spid="80" grpId="0" animBg="1"/>
      <p:bldP spid="81" grpId="0" animBg="1"/>
      <p:bldP spid="48153" grpId="0" animBg="1"/>
      <p:bldP spid="77" grpId="0"/>
      <p:bldP spid="78" grpId="0"/>
      <p:bldP spid="79" grpId="0"/>
      <p:bldP spid="83" grpId="0" animBg="1"/>
      <p:bldP spid="83" grpId="1" animBg="1"/>
      <p:bldP spid="90" grpId="0" animBg="1"/>
      <p:bldP spid="92" grpId="0"/>
      <p:bldP spid="51" grpId="0" animBg="1"/>
      <p:bldP spid="52" grpId="0" animBg="1"/>
      <p:bldP spid="53" grpId="0" animBg="1"/>
      <p:bldP spid="54" grpId="0" animBg="1"/>
      <p:bldP spid="57" grpId="0" animBg="1"/>
      <p:bldP spid="58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0"/>
            <a:ext cx="6336415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№11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80" y="642918"/>
            <a:ext cx="7286644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Измерение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КПД и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выигрыша в силе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</a:t>
            </a:r>
          </a:p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использовании  наклонной плоскости.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643050"/>
            <a:ext cx="293349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643050"/>
            <a:ext cx="6286512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штатив с принадлежностями,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брусок, плоскость,  динамометр, линейка.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5" y="2655057"/>
            <a:ext cx="236981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28860" y="2643182"/>
            <a:ext cx="6513771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наклонную плоскость: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ый треугольник 40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rot="5400000">
            <a:off x="1977182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5400000" flipH="1" flipV="1">
            <a:off x="2374675" y="1445989"/>
            <a:ext cx="1125755" cy="554251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2714612" y="3500414"/>
            <a:ext cx="714380" cy="461665"/>
            <a:chOff x="2714612" y="4429132"/>
            <a:chExt cx="714380" cy="461665"/>
          </a:xfrm>
          <a:solidFill>
            <a:schemeClr val="bg1">
              <a:lumMod val="95000"/>
            </a:schemeClr>
          </a:solidFill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8"/>
          <p:cNvGrpSpPr/>
          <p:nvPr/>
        </p:nvGrpSpPr>
        <p:grpSpPr>
          <a:xfrm>
            <a:off x="3214678" y="2141528"/>
            <a:ext cx="571504" cy="437608"/>
            <a:chOff x="2000232" y="2570156"/>
            <a:chExt cx="571504" cy="437608"/>
          </a:xfrm>
          <a:solidFill>
            <a:schemeClr val="bg1">
              <a:lumMod val="95000"/>
            </a:schemeClr>
          </a:solidFill>
        </p:grpSpPr>
        <p:cxnSp>
          <p:nvCxnSpPr>
            <p:cNvPr id="10" name="Прямая со стрелкой 9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000232" y="2607654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 rot="1635248">
            <a:off x="2612578" y="2496863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785918" y="1857364"/>
            <a:ext cx="881194" cy="440315"/>
          </a:xfrm>
          <a:prstGeom prst="line">
            <a:avLst/>
          </a:prstGeom>
          <a:ln w="76200">
            <a:solidFill>
              <a:srgbClr val="C000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659893" y="2312279"/>
            <a:ext cx="571504" cy="28575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2427116" y="2814270"/>
            <a:ext cx="1030088" cy="545036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3286116" y="1000108"/>
            <a:ext cx="714380" cy="461665"/>
            <a:chOff x="3357554" y="2143116"/>
            <a:chExt cx="714380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единительная линия 20"/>
          <p:cNvCxnSpPr/>
          <p:nvPr/>
        </p:nvCxnSpPr>
        <p:spPr>
          <a:xfrm>
            <a:off x="2786050" y="2285992"/>
            <a:ext cx="428628" cy="184441"/>
          </a:xfrm>
          <a:prstGeom prst="line">
            <a:avLst/>
          </a:prstGeom>
          <a:ln w="69850">
            <a:solidFill>
              <a:srgbClr val="006600"/>
            </a:solidFill>
            <a:headEnd type="none" w="lg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 rot="1535645">
            <a:off x="2391018" y="2050151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7"/>
          <p:cNvGrpSpPr/>
          <p:nvPr/>
        </p:nvGrpSpPr>
        <p:grpSpPr>
          <a:xfrm>
            <a:off x="1643042" y="1324261"/>
            <a:ext cx="714380" cy="461665"/>
            <a:chOff x="1974354" y="2503909"/>
            <a:chExt cx="714380" cy="461665"/>
          </a:xfrm>
          <a:solidFill>
            <a:schemeClr val="bg1">
              <a:lumMod val="95000"/>
            </a:schemeClr>
          </a:solidFill>
        </p:grpSpPr>
        <p:cxnSp>
          <p:nvCxnSpPr>
            <p:cNvPr id="29" name="Прямая со стрелкой 2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1974354" y="2503909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0" y="3929066"/>
            <a:ext cx="1842171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≈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5c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4000" dirty="0"/>
          </a:p>
        </p:txBody>
      </p:sp>
      <p:sp>
        <p:nvSpPr>
          <p:cNvPr id="42" name="Прямоугольный треугольник 41"/>
          <p:cNvSpPr/>
          <p:nvPr/>
        </p:nvSpPr>
        <p:spPr>
          <a:xfrm>
            <a:off x="4722191" y="3465264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ый треугольник 42"/>
          <p:cNvSpPr/>
          <p:nvPr/>
        </p:nvSpPr>
        <p:spPr>
          <a:xfrm rot="5400000">
            <a:off x="2511381" y="3023329"/>
            <a:ext cx="698338" cy="398755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 стрелкой 59"/>
          <p:cNvCxnSpPr/>
          <p:nvPr/>
        </p:nvCxnSpPr>
        <p:spPr>
          <a:xfrm rot="-120000">
            <a:off x="4007758" y="2812711"/>
            <a:ext cx="714380" cy="428628"/>
          </a:xfrm>
          <a:prstGeom prst="straightConnector1">
            <a:avLst/>
          </a:prstGeom>
          <a:ln w="63500">
            <a:solidFill>
              <a:schemeClr val="tx1"/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123"/>
          <p:cNvGrpSpPr/>
          <p:nvPr/>
        </p:nvGrpSpPr>
        <p:grpSpPr>
          <a:xfrm>
            <a:off x="4131592" y="2357430"/>
            <a:ext cx="556020" cy="556999"/>
            <a:chOff x="5115902" y="3102304"/>
            <a:chExt cx="556020" cy="556999"/>
          </a:xfrm>
          <a:solidFill>
            <a:srgbClr val="FFFF00"/>
          </a:solidFill>
        </p:grpSpPr>
        <p:sp>
          <p:nvSpPr>
            <p:cNvPr id="62" name="TextBox 61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>
              <a:off x="5357818" y="3102304"/>
              <a:ext cx="214314" cy="142876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Прямая со стрелкой 67"/>
          <p:cNvCxnSpPr/>
          <p:nvPr/>
        </p:nvCxnSpPr>
        <p:spPr>
          <a:xfrm>
            <a:off x="857224" y="1500174"/>
            <a:ext cx="4857784" cy="2286016"/>
          </a:xfrm>
          <a:prstGeom prst="straightConnector1">
            <a:avLst/>
          </a:prstGeom>
          <a:ln w="28575">
            <a:solidFill>
              <a:srgbClr val="000000"/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137043" flipH="1">
            <a:off x="367364" y="939542"/>
            <a:ext cx="55602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0" y="4643446"/>
            <a:ext cx="2340705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≈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10см</a:t>
            </a:r>
            <a:endParaRPr lang="ru-RU" sz="4000" dirty="0"/>
          </a:p>
        </p:txBody>
      </p:sp>
      <p:sp>
        <p:nvSpPr>
          <p:cNvPr id="98" name="Прямоугольник 97"/>
          <p:cNvSpPr/>
          <p:nvPr/>
        </p:nvSpPr>
        <p:spPr>
          <a:xfrm>
            <a:off x="0" y="5357826"/>
            <a:ext cx="2212465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≈ 15см</a:t>
            </a:r>
            <a:endParaRPr lang="ru-RU" sz="4000" dirty="0"/>
          </a:p>
        </p:txBody>
      </p:sp>
      <p:sp>
        <p:nvSpPr>
          <p:cNvPr id="104" name="Прямоугольник 103"/>
          <p:cNvSpPr/>
          <p:nvPr/>
        </p:nvSpPr>
        <p:spPr>
          <a:xfrm>
            <a:off x="0" y="-27384"/>
            <a:ext cx="542925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брусок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двигаем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равномерно.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1" name="Левая фигурная скобка 50"/>
          <p:cNvSpPr/>
          <p:nvPr/>
        </p:nvSpPr>
        <p:spPr>
          <a:xfrm>
            <a:off x="357158" y="1500174"/>
            <a:ext cx="357190" cy="2357454"/>
          </a:xfrm>
          <a:prstGeom prst="leftBrace">
            <a:avLst>
              <a:gd name="adj1" fmla="val 8333"/>
              <a:gd name="adj2" fmla="val 52597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 Box 20"/>
          <p:cNvSpPr txBox="1">
            <a:spLocks noChangeArrowheads="1"/>
          </p:cNvSpPr>
          <p:nvPr/>
        </p:nvSpPr>
        <p:spPr bwMode="auto">
          <a:xfrm>
            <a:off x="-71470" y="2285992"/>
            <a:ext cx="50006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Левая фигурная скобка 52"/>
          <p:cNvSpPr/>
          <p:nvPr/>
        </p:nvSpPr>
        <p:spPr>
          <a:xfrm rot="6893915" flipH="1">
            <a:off x="2497738" y="415111"/>
            <a:ext cx="1005251" cy="5410032"/>
          </a:xfrm>
          <a:prstGeom prst="leftBrace">
            <a:avLst>
              <a:gd name="adj1" fmla="val 8333"/>
              <a:gd name="adj2" fmla="val 65662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 Box 20"/>
          <p:cNvSpPr txBox="1">
            <a:spLocks noChangeArrowheads="1"/>
          </p:cNvSpPr>
          <p:nvPr/>
        </p:nvSpPr>
        <p:spPr bwMode="auto">
          <a:xfrm>
            <a:off x="1428728" y="2793998"/>
            <a:ext cx="500066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707904" y="739021"/>
            <a:ext cx="1357310" cy="1200329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15"/>
          <p:cNvSpPr txBox="1">
            <a:spLocks noChangeArrowheads="1"/>
          </p:cNvSpPr>
          <p:nvPr/>
        </p:nvSpPr>
        <p:spPr bwMode="auto">
          <a:xfrm>
            <a:off x="4860032" y="1440948"/>
            <a:ext cx="2345805" cy="1107996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ЗАТРАЧЕНН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 bwMode="auto">
          <a:xfrm>
            <a:off x="5004048" y="548680"/>
            <a:ext cx="2368541" cy="769441"/>
          </a:xfrm>
          <a:prstGeom prst="rect">
            <a:avLst/>
          </a:prstGeom>
          <a:solidFill>
            <a:srgbClr val="92D05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4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ПОЛЕЗНую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 bwMode="auto">
          <a:xfrm flipV="1">
            <a:off x="5004048" y="1334498"/>
            <a:ext cx="2268000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5076056" y="4941168"/>
            <a:ext cx="1643062" cy="1200329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20"/>
          <p:cNvSpPr txBox="1">
            <a:spLocks noChangeArrowheads="1"/>
          </p:cNvSpPr>
          <p:nvPr/>
        </p:nvSpPr>
        <p:spPr bwMode="auto">
          <a:xfrm>
            <a:off x="6219064" y="5584110"/>
            <a:ext cx="1143008" cy="9207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20"/>
          <p:cNvSpPr txBox="1">
            <a:spLocks noChangeArrowheads="1"/>
          </p:cNvSpPr>
          <p:nvPr/>
        </p:nvSpPr>
        <p:spPr bwMode="auto">
          <a:xfrm>
            <a:off x="6219064" y="4583978"/>
            <a:ext cx="121444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6219064" y="5584110"/>
            <a:ext cx="107157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Box 20"/>
          <p:cNvSpPr txBox="1">
            <a:spLocks noChangeArrowheads="1"/>
          </p:cNvSpPr>
          <p:nvPr/>
        </p:nvSpPr>
        <p:spPr bwMode="auto">
          <a:xfrm>
            <a:off x="7164288" y="1556792"/>
            <a:ext cx="1872208" cy="84931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20"/>
          <p:cNvSpPr txBox="1">
            <a:spLocks noChangeArrowheads="1"/>
          </p:cNvSpPr>
          <p:nvPr/>
        </p:nvSpPr>
        <p:spPr bwMode="auto">
          <a:xfrm>
            <a:off x="7164288" y="418304"/>
            <a:ext cx="1761834" cy="706440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=Mgh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995936" y="3933056"/>
            <a:ext cx="385762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Выигрыш в силе</a:t>
            </a:r>
            <a:endParaRPr lang="ru-RU" sz="36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3" grpId="0" animBg="1"/>
      <p:bldP spid="37" grpId="0" animBg="1"/>
      <p:bldP spid="42" grpId="0" animBg="1"/>
      <p:bldP spid="43" grpId="0" animBg="1"/>
      <p:bldP spid="69" grpId="0" animBg="1"/>
      <p:bldP spid="97" grpId="0" animBg="1"/>
      <p:bldP spid="98" grpId="0" animBg="1"/>
      <p:bldP spid="104" grpId="0" animBg="1"/>
      <p:bldP spid="51" grpId="0" animBg="1"/>
      <p:bldP spid="52" grpId="0" animBg="1"/>
      <p:bldP spid="53" grpId="0" animBg="1"/>
      <p:bldP spid="55" grpId="0" animBg="1"/>
      <p:bldP spid="40" grpId="0" animBg="1"/>
      <p:bldP spid="44" grpId="0" animBg="1"/>
      <p:bldP spid="45" grpId="0" animBg="1"/>
      <p:bldP spid="47" grpId="0" animBg="1"/>
      <p:bldP spid="48" grpId="0" animBg="1"/>
      <p:bldP spid="49" grpId="0" animBg="1"/>
      <p:bldP spid="54" grpId="0" animBg="1"/>
      <p:bldP spid="56" grpId="0" animBg="1"/>
      <p:bldP spid="5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1406" y="84030"/>
          <a:ext cx="9072593" cy="2229579"/>
        </p:xfrm>
        <a:graphic>
          <a:graphicData uri="http://schemas.openxmlformats.org/drawingml/2006/table">
            <a:tbl>
              <a:tblPr/>
              <a:tblGrid>
                <a:gridCol w="1341170"/>
                <a:gridCol w="801970"/>
                <a:gridCol w="1285884"/>
                <a:gridCol w="785818"/>
                <a:gridCol w="1000132"/>
                <a:gridCol w="1071570"/>
                <a:gridCol w="1886458"/>
                <a:gridCol w="899591"/>
              </a:tblGrid>
              <a:tr h="5000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Mg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ru-RU" sz="1600" b="1" cap="all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en-US" sz="16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2800" b="1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ru-RU" sz="1400" b="1" cap="all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З,</a:t>
                      </a: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,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КПД</a:t>
                      </a:r>
                      <a:r>
                        <a:rPr lang="ru-RU" sz="32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,</a:t>
                      </a:r>
                      <a:r>
                        <a:rPr lang="ru-RU" sz="3200" b="0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%</a:t>
                      </a:r>
                      <a:endParaRPr lang="ru-RU" sz="4400" b="0" dirty="0">
                        <a:solidFill>
                          <a:srgbClr val="0000C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n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2,8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0,05 </a:t>
                      </a:r>
                      <a:endParaRPr lang="ru-RU" sz="2400" b="1" kern="1200" dirty="0">
                        <a:solidFill>
                          <a:srgbClr val="0066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0,14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0,7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0,28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2,8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0,28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2,8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2,8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0,2</a:t>
                      </a:r>
                      <a:endParaRPr lang="ru-RU" sz="2400" b="1" kern="1200" dirty="0">
                        <a:solidFill>
                          <a:srgbClr val="0066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0,48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1,4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0,56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42856" y="2547771"/>
            <a:ext cx="1357310" cy="1200329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5"/>
          <p:cNvSpPr txBox="1">
            <a:spLocks noChangeArrowheads="1"/>
          </p:cNvSpPr>
          <p:nvPr/>
        </p:nvSpPr>
        <p:spPr bwMode="auto">
          <a:xfrm>
            <a:off x="1541467" y="3249698"/>
            <a:ext cx="2744781" cy="1107996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ЗАТРАЧЕННую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560517" y="2357430"/>
            <a:ext cx="2368541" cy="769441"/>
          </a:xfrm>
          <a:prstGeom prst="rect">
            <a:avLst/>
          </a:prstGeom>
          <a:solidFill>
            <a:srgbClr val="92D05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4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ПОЛЕЗНую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 bwMode="auto">
          <a:xfrm flipV="1">
            <a:off x="1643042" y="3143248"/>
            <a:ext cx="2268000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972698" y="4357694"/>
            <a:ext cx="1643062" cy="1200329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6115706" y="5000636"/>
            <a:ext cx="1143008" cy="9207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6115706" y="4000504"/>
            <a:ext cx="121444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увеличением угла наклона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………….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выигрыш в силе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….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………….</a:t>
            </a:r>
            <a:endParaRPr lang="ru-RU" sz="280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156176" y="5000636"/>
            <a:ext cx="107157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4429124" y="3222626"/>
            <a:ext cx="2286016" cy="84931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4357686" y="2365370"/>
            <a:ext cx="2428924" cy="706440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Mgh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43608" y="4787308"/>
            <a:ext cx="385762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Выигрыш в силе</a:t>
            </a:r>
            <a:endParaRPr lang="ru-RU" sz="3600" dirty="0">
              <a:solidFill>
                <a:srgbClr val="006600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7894058" y="4929198"/>
            <a:ext cx="107157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7894058" y="3929066"/>
            <a:ext cx="121444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2,8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7894058" y="5000636"/>
            <a:ext cx="1143008" cy="9207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0,7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6876256" y="3132988"/>
            <a:ext cx="107157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6876256" y="2348880"/>
            <a:ext cx="1214446" cy="720080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0,14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6876256" y="3204426"/>
            <a:ext cx="1143008" cy="65662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0,28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8244408" y="2780928"/>
            <a:ext cx="899592" cy="65662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23528" y="836712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23528" y="1333946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3528" y="1853768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482478" y="820946"/>
            <a:ext cx="648072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475656" y="1340768"/>
            <a:ext cx="648072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475656" y="1844824"/>
            <a:ext cx="648072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483768" y="836712"/>
            <a:ext cx="792088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411760" y="1340768"/>
            <a:ext cx="792088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483768" y="1844824"/>
            <a:ext cx="792088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563888" y="836712"/>
            <a:ext cx="648072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563888" y="1340768"/>
            <a:ext cx="648072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563888" y="1844824"/>
            <a:ext cx="648072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427984" y="812002"/>
            <a:ext cx="720080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4427984" y="1340768"/>
            <a:ext cx="720080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484226" y="1844824"/>
            <a:ext cx="720080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436096" y="836712"/>
            <a:ext cx="720080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436096" y="1340768"/>
            <a:ext cx="720080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467628" y="1853768"/>
            <a:ext cx="720080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6876256" y="836712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6876256" y="1340768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876256" y="1844824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8279904" y="836712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8279904" y="1331824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8279904" y="1844824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5" grpId="0" animBg="1"/>
      <p:bldP spid="5" grpId="1" animBg="1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-24"/>
            <a:ext cx="9144000" cy="532453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14.Условия равновесия тел: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тело не перемещалось, необходимо чтобы сумма сил было равна нулю.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тело не вращалось , необходимо чтобы сумма моментов сил была равна нулю.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14.Момент силы 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величина х.р. вращающее действие силы, ч.р. произведению силы на плечо.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14.Плечо силы 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расстояние от оси вращения до линии действия силы.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-32" y="0"/>
            <a:ext cx="9144000" cy="6186309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14.Виды равновесия: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Устойчивое равновесие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равновесие, при выведении из которого возникает сумма сил направленная к положению равновесия.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Неустойчивое равновесие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равновесие, при выведении из которого возникает сумма сил направленная от положения равновесия.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Безразличное равновесие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равновесие, из которого нельзя вывести тело.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14.Центр масс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точка пересечения прямых, вдоль которых должны действовать силы, чтобы тело двигалось поступательно (не вращалось).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Точка приложения силы тяжести.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подцепить тело в центре масс, то тело будет  в безразличном равновесии.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14.Тело имеющее площадь опоры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находится в равновесии пока центр масс проектируется на площадь опоры.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2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2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2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92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63"/>
            <a:ext cx="4214813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№16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18,19</a:t>
            </a:r>
            <a:endParaRPr lang="en-US" sz="4800" b="1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sz="4800" b="1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6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000"/>
                            </p:stCondLst>
                            <p:childTnLst>
                              <p:par>
                                <p:cTn id="8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2500"/>
                            </p:stCondLst>
                            <p:childTnLst>
                              <p:par>
                                <p:cTn id="8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 l="9375" t="8789" r="10937" b="83774"/>
          <a:stretch>
            <a:fillRect/>
          </a:stretch>
        </p:blipFill>
        <p:spPr bwMode="auto">
          <a:xfrm>
            <a:off x="0" y="-24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 стрелкой 4"/>
          <p:cNvCxnSpPr/>
          <p:nvPr/>
        </p:nvCxnSpPr>
        <p:spPr>
          <a:xfrm rot="5400000">
            <a:off x="8072462" y="3428206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6200000" flipV="1">
            <a:off x="8082335" y="2276119"/>
            <a:ext cx="1124854" cy="1591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"/>
          <p:cNvGrpSpPr/>
          <p:nvPr/>
        </p:nvGrpSpPr>
        <p:grpSpPr>
          <a:xfrm>
            <a:off x="7858148" y="3428206"/>
            <a:ext cx="714380" cy="461665"/>
            <a:chOff x="3176291" y="2714620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3" name="Группа 8"/>
          <p:cNvGrpSpPr/>
          <p:nvPr/>
        </p:nvGrpSpPr>
        <p:grpSpPr>
          <a:xfrm>
            <a:off x="8286776" y="1214422"/>
            <a:ext cx="1000164" cy="523220"/>
            <a:chOff x="3033447" y="2714620"/>
            <a:chExt cx="1000164" cy="523220"/>
          </a:xfrm>
        </p:grpSpPr>
        <p:sp>
          <p:nvSpPr>
            <p:cNvPr id="11" name="TextBox 10"/>
            <p:cNvSpPr txBox="1"/>
            <p:nvPr/>
          </p:nvSpPr>
          <p:spPr>
            <a:xfrm>
              <a:off x="3033447" y="2714620"/>
              <a:ext cx="10001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нас</a:t>
              </a:r>
              <a:r>
                <a:rPr lang="en-US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715140" y="1083722"/>
            <a:ext cx="1500198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насоса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429652" y="2655358"/>
            <a:ext cx="428628" cy="357190"/>
          </a:xfrm>
          <a:prstGeom prst="rect">
            <a:avLst/>
          </a:prstGeom>
          <a:solidFill>
            <a:schemeClr val="bg1">
              <a:lumMod val="5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2714612" y="3008312"/>
            <a:ext cx="4286280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5"/>
          <p:cNvGrpSpPr/>
          <p:nvPr/>
        </p:nvGrpSpPr>
        <p:grpSpPr>
          <a:xfrm>
            <a:off x="7786710" y="4143380"/>
            <a:ext cx="1143008" cy="523220"/>
            <a:chOff x="3176291" y="2714620"/>
            <a:chExt cx="1357290" cy="523220"/>
          </a:xfrm>
        </p:grpSpPr>
        <p:sp>
          <p:nvSpPr>
            <p:cNvPr id="34" name="TextBox 33"/>
            <p:cNvSpPr txBox="1"/>
            <p:nvPr/>
          </p:nvSpPr>
          <p:spPr>
            <a:xfrm>
              <a:off x="3176291" y="2714620"/>
              <a:ext cx="1357290" cy="52322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45</a:t>
              </a:r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кН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7" name="Группа 5"/>
          <p:cNvGrpSpPr/>
          <p:nvPr/>
        </p:nvGrpSpPr>
        <p:grpSpPr>
          <a:xfrm>
            <a:off x="8215338" y="571480"/>
            <a:ext cx="1143008" cy="523220"/>
            <a:chOff x="3176291" y="2714620"/>
            <a:chExt cx="1357290" cy="523220"/>
          </a:xfrm>
        </p:grpSpPr>
        <p:sp>
          <p:nvSpPr>
            <p:cNvPr id="37" name="TextBox 36"/>
            <p:cNvSpPr txBox="1"/>
            <p:nvPr/>
          </p:nvSpPr>
          <p:spPr>
            <a:xfrm>
              <a:off x="3176291" y="2714620"/>
              <a:ext cx="1357290" cy="52322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45</a:t>
              </a:r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кН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10" name="Группа 11"/>
          <p:cNvGrpSpPr>
            <a:grpSpLocks/>
          </p:cNvGrpSpPr>
          <p:nvPr/>
        </p:nvGrpSpPr>
        <p:grpSpPr bwMode="auto">
          <a:xfrm>
            <a:off x="2857512" y="4051316"/>
            <a:ext cx="3429000" cy="1735138"/>
            <a:chOff x="4429124" y="5563371"/>
            <a:chExt cx="2143141" cy="1065290"/>
          </a:xfrm>
        </p:grpSpPr>
        <p:sp>
          <p:nvSpPr>
            <p:cNvPr id="40" name="TextBox 39"/>
            <p:cNvSpPr txBox="1"/>
            <p:nvPr/>
          </p:nvSpPr>
          <p:spPr>
            <a:xfrm>
              <a:off x="5357819" y="5786457"/>
              <a:ext cx="1214446" cy="6800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6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1" name="Прямая соединительная линия 40"/>
            <p:cNvCxnSpPr>
              <a:endCxn id="40" idx="1"/>
            </p:cNvCxnSpPr>
            <p:nvPr/>
          </p:nvCxnSpPr>
          <p:spPr>
            <a:xfrm flipV="1">
              <a:off x="4429124" y="6126493"/>
              <a:ext cx="928695" cy="17159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4493265" y="5563371"/>
              <a:ext cx="570272" cy="623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6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15"/>
            <p:cNvSpPr txBox="1">
              <a:spLocks noChangeArrowheads="1"/>
            </p:cNvSpPr>
            <p:nvPr/>
          </p:nvSpPr>
          <p:spPr bwMode="auto">
            <a:xfrm>
              <a:off x="4550190" y="6061935"/>
              <a:ext cx="785818" cy="566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Rectangle 5"/>
          <p:cNvSpPr txBox="1">
            <a:spLocks noChangeArrowheads="1"/>
          </p:cNvSpPr>
          <p:nvPr/>
        </p:nvSpPr>
        <p:spPr bwMode="auto">
          <a:xfrm>
            <a:off x="-32" y="1053876"/>
            <a:ext cx="2699824" cy="22322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 м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5мин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15" name="Содержимое 36"/>
          <p:cNvSpPr txBox="1">
            <a:spLocks/>
          </p:cNvSpPr>
          <p:nvPr/>
        </p:nvSpPr>
        <p:spPr>
          <a:xfrm>
            <a:off x="2571736" y="1962190"/>
            <a:ext cx="5072098" cy="4286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 Как?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Двигается равномерно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вверх       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71736" y="2390817"/>
            <a:ext cx="4857784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Почему?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нас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0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800" dirty="0"/>
          </a:p>
        </p:txBody>
      </p:sp>
      <p:sp>
        <p:nvSpPr>
          <p:cNvPr id="17" name="Содержимое 36"/>
          <p:cNvSpPr txBox="1">
            <a:spLocks/>
          </p:cNvSpPr>
          <p:nvPr/>
        </p:nvSpPr>
        <p:spPr>
          <a:xfrm>
            <a:off x="2214546" y="1071546"/>
            <a:ext cx="3429024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Масса воды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36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endParaRPr lang="ru-RU" sz="28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3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3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3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3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3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3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8" grpId="0" animBg="1"/>
      <p:bldP spid="18" grpId="1" animBg="1"/>
      <p:bldP spid="28" grpId="0" build="allAtOnce" animBg="1"/>
      <p:bldP spid="29" grpId="0" animBg="1"/>
      <p:bldP spid="15" grpId="0" build="p" animBg="1"/>
      <p:bldP spid="16" grpId="0" animBg="1"/>
      <p:bldP spid="17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888361" y="1701584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115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рычаги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00034" y="2786058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решение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0"/>
            <a:ext cx="439831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№</a:t>
            </a:r>
            <a:r>
              <a:rPr lang="ru-RU" sz="54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16-1,2</a:t>
            </a:r>
            <a:endParaRPr lang="ru-RU" sz="5400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4214810" y="4071942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C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задач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40563" y="57150"/>
            <a:ext cx="1684337" cy="230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4" descr="3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31775" y="-71438"/>
            <a:ext cx="2771775" cy="2378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063" y="2143125"/>
            <a:ext cx="8643937" cy="4429125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Прочитайте по справочнику 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определения темы.            </a:t>
            </a:r>
            <a:endParaRPr lang="ru-RU" sz="2600" b="1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 чего зависит вращающее действие силы?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Как сформулировать правило моментов?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Проговорите или запишите на черновике формулу  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   для расчета КПД</a:t>
            </a: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Как понять, что КПД лампочки 3%?.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Почему  затраченная  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работа всегда больше полезной</a:t>
            </a: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Почему  подвижный блок даёт выигрыш в силе?</a:t>
            </a:r>
          </a:p>
        </p:txBody>
      </p:sp>
      <p:pic>
        <p:nvPicPr>
          <p:cNvPr id="26629" name="Picture 6" descr="11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7625" y="285750"/>
            <a:ext cx="107156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14313" y="4000504"/>
            <a:ext cx="1643043" cy="3568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2143118" y="4238527"/>
            <a:ext cx="1428750" cy="404919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228137" y="2771776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7" name="Овал 4"/>
          <p:cNvSpPr/>
          <p:nvPr/>
        </p:nvSpPr>
        <p:spPr>
          <a:xfrm>
            <a:off x="236514" y="333401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806694" y="334486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2369913" y="2052708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165340" y="1200137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5143510" y="3357562"/>
            <a:ext cx="400052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2·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859213" y="2714620"/>
            <a:ext cx="5499133" cy="584775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Рычаг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вращается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т.к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4572001" y="4077072"/>
            <a:ext cx="4572032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(10-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2428860" y="1097265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3065289" y="3296969"/>
            <a:ext cx="285752" cy="4571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500034" y="3286124"/>
            <a:ext cx="285752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-24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концам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легкого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стержня длиной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10см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подвешены гири массами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400г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2кг.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какой точке нужно подвесить этот стержень, чтобы он был в  равновесии в горизонтальном положении?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07"/>
          <p:cNvGrpSpPr/>
          <p:nvPr/>
        </p:nvGrpSpPr>
        <p:grpSpPr>
          <a:xfrm>
            <a:off x="71406" y="1885078"/>
            <a:ext cx="3714772" cy="1901112"/>
            <a:chOff x="71408" y="1885078"/>
            <a:chExt cx="3714772" cy="1901112"/>
          </a:xfrm>
        </p:grpSpPr>
        <p:grpSp>
          <p:nvGrpSpPr>
            <p:cNvPr id="3" name="Группа 72"/>
            <p:cNvGrpSpPr>
              <a:grpSpLocks/>
            </p:cNvGrpSpPr>
            <p:nvPr/>
          </p:nvGrpSpPr>
          <p:grpSpPr bwMode="auto">
            <a:xfrm>
              <a:off x="571472" y="1885078"/>
              <a:ext cx="3092466" cy="472352"/>
              <a:chOff x="1505056" y="0"/>
              <a:chExt cx="2242069" cy="460586"/>
            </a:xfrm>
          </p:grpSpPr>
          <p:sp>
            <p:nvSpPr>
              <p:cNvPr id="75" name="Овал 4"/>
              <p:cNvSpPr/>
              <p:nvPr/>
            </p:nvSpPr>
            <p:spPr>
              <a:xfrm>
                <a:off x="1505056" y="31323"/>
                <a:ext cx="532891" cy="32639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Овал 73"/>
              <p:cNvSpPr/>
              <p:nvPr/>
            </p:nvSpPr>
            <p:spPr>
              <a:xfrm>
                <a:off x="1590121" y="0"/>
                <a:ext cx="752723" cy="460586"/>
              </a:xfrm>
              <a:prstGeom prst="ellipse">
                <a:avLst/>
              </a:prstGeom>
              <a:no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6" name="Овал 4"/>
              <p:cNvSpPr/>
              <p:nvPr/>
            </p:nvSpPr>
            <p:spPr>
              <a:xfrm>
                <a:off x="3214234" y="112293"/>
                <a:ext cx="532891" cy="3252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40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" name="Группа 106"/>
            <p:cNvGrpSpPr/>
            <p:nvPr/>
          </p:nvGrpSpPr>
          <p:grpSpPr>
            <a:xfrm>
              <a:off x="71408" y="2371540"/>
              <a:ext cx="3714772" cy="1414650"/>
              <a:chOff x="71408" y="2356491"/>
              <a:chExt cx="3714772" cy="1414650"/>
            </a:xfrm>
          </p:grpSpPr>
          <p:grpSp>
            <p:nvGrpSpPr>
              <p:cNvPr id="5" name="Group 2"/>
              <p:cNvGrpSpPr>
                <a:grpSpLocks/>
              </p:cNvGrpSpPr>
              <p:nvPr/>
            </p:nvGrpSpPr>
            <p:grpSpPr bwMode="auto">
              <a:xfrm>
                <a:off x="71408" y="2356491"/>
                <a:ext cx="3602633" cy="1183847"/>
                <a:chOff x="1008" y="2859"/>
                <a:chExt cx="3631" cy="1011"/>
              </a:xfrm>
            </p:grpSpPr>
            <p:grpSp>
              <p:nvGrpSpPr>
                <p:cNvPr id="6" name="Group 3"/>
                <p:cNvGrpSpPr>
                  <a:grpSpLocks/>
                </p:cNvGrpSpPr>
                <p:nvPr/>
              </p:nvGrpSpPr>
              <p:grpSpPr bwMode="auto">
                <a:xfrm>
                  <a:off x="1008" y="3168"/>
                  <a:ext cx="3600" cy="702"/>
                  <a:chOff x="1440" y="2880"/>
                  <a:chExt cx="3600" cy="702"/>
                </a:xfrm>
              </p:grpSpPr>
              <p:grpSp>
                <p:nvGrpSpPr>
                  <p:cNvPr id="7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1584" y="2880"/>
                    <a:ext cx="3456" cy="144"/>
                    <a:chOff x="1584" y="2880"/>
                    <a:chExt cx="3456" cy="144"/>
                  </a:xfrm>
                </p:grpSpPr>
                <p:sp>
                  <p:nvSpPr>
                    <p:cNvPr id="24642" name="Rectangle 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84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3" name="Rectangle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60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4" name="Rectangle 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36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5" name="Rectangle 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12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6" name="Rectangle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88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7" name="Rectangle 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64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8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1440" y="3006"/>
                    <a:ext cx="288" cy="576"/>
                    <a:chOff x="1440" y="3006"/>
                    <a:chExt cx="288" cy="576"/>
                  </a:xfrm>
                </p:grpSpPr>
                <p:sp>
                  <p:nvSpPr>
                    <p:cNvPr id="24637" name="Rectangle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3294"/>
                      <a:ext cx="288" cy="288"/>
                    </a:xfrm>
                    <a:prstGeom prst="rect">
                      <a:avLst/>
                    </a:prstGeom>
                    <a:solidFill>
                      <a:srgbClr val="C00000">
                        <a:alpha val="41176"/>
                      </a:srgbClr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39" name="Line 2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73" y="3006"/>
                      <a:ext cx="0" cy="307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24633" name="AutoShape 21"/>
                <p:cNvSpPr>
                  <a:spLocks/>
                </p:cNvSpPr>
                <p:nvPr/>
              </p:nvSpPr>
              <p:spPr bwMode="auto">
                <a:xfrm rot="5400000">
                  <a:off x="4176" y="2674"/>
                  <a:ext cx="277" cy="648"/>
                </a:xfrm>
                <a:prstGeom prst="leftBrace">
                  <a:avLst>
                    <a:gd name="adj1" fmla="val 66667"/>
                    <a:gd name="adj2" fmla="val 50000"/>
                  </a:avLst>
                </a:prstGeom>
                <a:noFill/>
                <a:ln w="22225">
                  <a:solidFill>
                    <a:srgbClr val="0033CC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634" name="AutoShape 22"/>
                <p:cNvSpPr>
                  <a:spLocks/>
                </p:cNvSpPr>
                <p:nvPr/>
              </p:nvSpPr>
              <p:spPr bwMode="auto">
                <a:xfrm rot="5400000">
                  <a:off x="2454" y="1619"/>
                  <a:ext cx="204" cy="2808"/>
                </a:xfrm>
                <a:prstGeom prst="leftBrace">
                  <a:avLst>
                    <a:gd name="adj1" fmla="val 33566"/>
                    <a:gd name="adj2" fmla="val 50000"/>
                  </a:avLst>
                </a:prstGeom>
                <a:noFill/>
                <a:ln w="222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84" name="Rectangle 18"/>
              <p:cNvSpPr>
                <a:spLocks noChangeArrowheads="1"/>
              </p:cNvSpPr>
              <p:nvPr/>
            </p:nvSpPr>
            <p:spPr bwMode="auto">
              <a:xfrm>
                <a:off x="3500430" y="3286124"/>
                <a:ext cx="285750" cy="48501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6" name="Line 20"/>
              <p:cNvSpPr>
                <a:spLocks noChangeShapeType="1"/>
              </p:cNvSpPr>
              <p:nvPr/>
            </p:nvSpPr>
            <p:spPr bwMode="auto">
              <a:xfrm flipV="1">
                <a:off x="3629449" y="2780571"/>
                <a:ext cx="0" cy="5760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rot="-60000">
            <a:off x="3581602" y="2786555"/>
            <a:ext cx="66676" cy="1116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5857820" y="-24"/>
            <a:ext cx="3286212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0,4кг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=10см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929058" y="1357298"/>
            <a:ext cx="5214974" cy="584775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Рычаг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равновесии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т.к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6072204" y="1955061"/>
            <a:ext cx="3071828" cy="76944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Овал 4"/>
          <p:cNvSpPr/>
          <p:nvPr/>
        </p:nvSpPr>
        <p:spPr>
          <a:xfrm>
            <a:off x="928662" y="3271840"/>
            <a:ext cx="78581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Овал 4"/>
          <p:cNvSpPr/>
          <p:nvPr/>
        </p:nvSpPr>
        <p:spPr>
          <a:xfrm>
            <a:off x="3786182" y="3286124"/>
            <a:ext cx="1001842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Овал 4"/>
          <p:cNvSpPr/>
          <p:nvPr/>
        </p:nvSpPr>
        <p:spPr>
          <a:xfrm>
            <a:off x="1835696" y="1771642"/>
            <a:ext cx="1021792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4857757" y="4857760"/>
            <a:ext cx="4286243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102" name="TextBox 101"/>
          <p:cNvSpPr txBox="1">
            <a:spLocks noChangeArrowheads="1"/>
          </p:cNvSpPr>
          <p:nvPr/>
        </p:nvSpPr>
        <p:spPr bwMode="auto">
          <a:xfrm>
            <a:off x="1142976" y="4714884"/>
            <a:ext cx="4000528" cy="392864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Скобки раскрыть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6732240" y="5568751"/>
            <a:ext cx="2411793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7500958" y="6211669"/>
            <a:ext cx="1571663" cy="646331"/>
          </a:xfrm>
          <a:prstGeom prst="rect">
            <a:avLst/>
          </a:prstGeom>
          <a:solidFill>
            <a:srgbClr val="FFFF00">
              <a:alpha val="27058"/>
            </a:srgbClr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8,3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AutoShape 12"/>
          <p:cNvSpPr>
            <a:spLocks noChangeArrowheads="1"/>
          </p:cNvSpPr>
          <p:nvPr/>
        </p:nvSpPr>
        <p:spPr bwMode="auto">
          <a:xfrm>
            <a:off x="2071670" y="3143248"/>
            <a:ext cx="142875" cy="337239"/>
          </a:xfrm>
          <a:prstGeom prst="flowChartExtract">
            <a:avLst/>
          </a:prstGeom>
          <a:solidFill>
            <a:srgbClr val="FFFFFF"/>
          </a:solidFill>
          <a:ln w="539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1357290" y="5429264"/>
            <a:ext cx="4929222" cy="348813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сложить подобные…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0" y="-27697"/>
            <a:ext cx="9429784" cy="95410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точка подвеса рычага должна отстоять от малой силы на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8,3см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нагрузка на точку опоры составит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Н. 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71438" y="6211693"/>
            <a:ext cx="2643174" cy="646331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16-1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Стр.31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887850" y="1789124"/>
            <a:ext cx="500066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7572396" y="6259224"/>
            <a:ext cx="642942" cy="571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41985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92137E-6 L -0.18906 -0.02081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" y="-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0.10018 -0.02477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1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9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9" grpId="0"/>
      <p:bldP spid="83" grpId="0" animBg="1"/>
      <p:bldP spid="83" grpId="1" animBg="1"/>
      <p:bldP spid="82" grpId="0" animBg="1"/>
      <p:bldP spid="85" grpId="0" animBg="1"/>
      <p:bldP spid="41985" grpId="0"/>
      <p:bldP spid="41985" grpId="1"/>
      <p:bldP spid="41985" grpId="2"/>
      <p:bldP spid="92" grpId="0" build="p" animBg="1" advAuto="0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102" grpId="0" animBg="1"/>
      <p:bldP spid="103" grpId="0" animBg="1"/>
      <p:bldP spid="104" grpId="0" animBg="1"/>
      <p:bldP spid="105" grpId="0" animBg="1"/>
      <p:bldP spid="105" grpId="1" animBg="1"/>
      <p:bldP spid="106" grpId="0" animBg="1"/>
      <p:bldP spid="109" grpId="0" animBg="1"/>
      <p:bldP spid="54" grpId="0" animBg="1"/>
      <p:bldP spid="5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14313" y="4000504"/>
            <a:ext cx="1643043" cy="3568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2143118" y="4238527"/>
            <a:ext cx="1428750" cy="404919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228137" y="2771776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7" name="Овал 4"/>
          <p:cNvSpPr/>
          <p:nvPr/>
        </p:nvSpPr>
        <p:spPr>
          <a:xfrm>
            <a:off x="236514" y="333401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806694" y="334486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2369913" y="2052708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165340" y="1200137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5143510" y="3357562"/>
            <a:ext cx="400052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859213" y="2714620"/>
            <a:ext cx="5499133" cy="646331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4857789" y="4143380"/>
            <a:ext cx="4286243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·(60-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2428860" y="1097265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3065289" y="3296969"/>
            <a:ext cx="285752" cy="4571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500034" y="3286124"/>
            <a:ext cx="285752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-24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К концам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легкого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стержня длиной 60 см подвешены гири массами 100 г и 500 г. В какой точке нужно подвесить этот стержень, чтобы он был в  равновесии в горизонтальном положении?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8" name="Группа 107"/>
          <p:cNvGrpSpPr/>
          <p:nvPr/>
        </p:nvGrpSpPr>
        <p:grpSpPr>
          <a:xfrm>
            <a:off x="71406" y="1885078"/>
            <a:ext cx="3714772" cy="1901112"/>
            <a:chOff x="71408" y="1885078"/>
            <a:chExt cx="3714772" cy="1901112"/>
          </a:xfrm>
        </p:grpSpPr>
        <p:grpSp>
          <p:nvGrpSpPr>
            <p:cNvPr id="17" name="Группа 72"/>
            <p:cNvGrpSpPr>
              <a:grpSpLocks/>
            </p:cNvGrpSpPr>
            <p:nvPr/>
          </p:nvGrpSpPr>
          <p:grpSpPr bwMode="auto">
            <a:xfrm>
              <a:off x="571472" y="1885078"/>
              <a:ext cx="3092466" cy="472352"/>
              <a:chOff x="1505056" y="0"/>
              <a:chExt cx="2242069" cy="460586"/>
            </a:xfrm>
          </p:grpSpPr>
          <p:sp>
            <p:nvSpPr>
              <p:cNvPr id="75" name="Овал 4"/>
              <p:cNvSpPr/>
              <p:nvPr/>
            </p:nvSpPr>
            <p:spPr>
              <a:xfrm>
                <a:off x="1505056" y="31323"/>
                <a:ext cx="532891" cy="32639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Овал 73"/>
              <p:cNvSpPr/>
              <p:nvPr/>
            </p:nvSpPr>
            <p:spPr>
              <a:xfrm>
                <a:off x="1590121" y="0"/>
                <a:ext cx="752723" cy="460586"/>
              </a:xfrm>
              <a:prstGeom prst="ellipse">
                <a:avLst/>
              </a:prstGeom>
              <a:no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6" name="Овал 4"/>
              <p:cNvSpPr/>
              <p:nvPr/>
            </p:nvSpPr>
            <p:spPr>
              <a:xfrm>
                <a:off x="3214234" y="112293"/>
                <a:ext cx="532891" cy="3252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7" name="Группа 106"/>
            <p:cNvGrpSpPr/>
            <p:nvPr/>
          </p:nvGrpSpPr>
          <p:grpSpPr>
            <a:xfrm>
              <a:off x="71408" y="2371540"/>
              <a:ext cx="3714772" cy="1414650"/>
              <a:chOff x="71408" y="2356491"/>
              <a:chExt cx="3714772" cy="1414650"/>
            </a:xfrm>
          </p:grpSpPr>
          <p:grpSp>
            <p:nvGrpSpPr>
              <p:cNvPr id="2" name="Group 2"/>
              <p:cNvGrpSpPr>
                <a:grpSpLocks/>
              </p:cNvGrpSpPr>
              <p:nvPr/>
            </p:nvGrpSpPr>
            <p:grpSpPr bwMode="auto">
              <a:xfrm>
                <a:off x="71408" y="2356491"/>
                <a:ext cx="3602633" cy="1183847"/>
                <a:chOff x="1008" y="2859"/>
                <a:chExt cx="3631" cy="1011"/>
              </a:xfrm>
            </p:grpSpPr>
            <p:grpSp>
              <p:nvGrpSpPr>
                <p:cNvPr id="4" name="Group 3"/>
                <p:cNvGrpSpPr>
                  <a:grpSpLocks/>
                </p:cNvGrpSpPr>
                <p:nvPr/>
              </p:nvGrpSpPr>
              <p:grpSpPr bwMode="auto">
                <a:xfrm>
                  <a:off x="1008" y="3168"/>
                  <a:ext cx="3600" cy="702"/>
                  <a:chOff x="1440" y="2880"/>
                  <a:chExt cx="3600" cy="702"/>
                </a:xfrm>
              </p:grpSpPr>
              <p:grpSp>
                <p:nvGrpSpPr>
                  <p:cNvPr id="6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1584" y="2880"/>
                    <a:ext cx="3456" cy="144"/>
                    <a:chOff x="1584" y="2880"/>
                    <a:chExt cx="3456" cy="144"/>
                  </a:xfrm>
                </p:grpSpPr>
                <p:sp>
                  <p:nvSpPr>
                    <p:cNvPr id="24642" name="Rectangle 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84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3" name="Rectangle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60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4" name="Rectangle 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36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5" name="Rectangle 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12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6" name="Rectangle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88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7" name="Rectangle 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64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1440" y="3006"/>
                    <a:ext cx="288" cy="576"/>
                    <a:chOff x="1440" y="3006"/>
                    <a:chExt cx="288" cy="576"/>
                  </a:xfrm>
                </p:grpSpPr>
                <p:sp>
                  <p:nvSpPr>
                    <p:cNvPr id="24637" name="Rectangle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3294"/>
                      <a:ext cx="288" cy="288"/>
                    </a:xfrm>
                    <a:prstGeom prst="rect">
                      <a:avLst/>
                    </a:prstGeom>
                    <a:solidFill>
                      <a:srgbClr val="C00000">
                        <a:alpha val="41176"/>
                      </a:srgbClr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39" name="Line 2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73" y="3006"/>
                      <a:ext cx="0" cy="307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24633" name="AutoShape 21"/>
                <p:cNvSpPr>
                  <a:spLocks/>
                </p:cNvSpPr>
                <p:nvPr/>
              </p:nvSpPr>
              <p:spPr bwMode="auto">
                <a:xfrm rot="5400000">
                  <a:off x="4176" y="2674"/>
                  <a:ext cx="277" cy="648"/>
                </a:xfrm>
                <a:prstGeom prst="leftBrace">
                  <a:avLst>
                    <a:gd name="adj1" fmla="val 66667"/>
                    <a:gd name="adj2" fmla="val 50000"/>
                  </a:avLst>
                </a:prstGeom>
                <a:noFill/>
                <a:ln w="22225">
                  <a:solidFill>
                    <a:srgbClr val="0033CC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634" name="AutoShape 22"/>
                <p:cNvSpPr>
                  <a:spLocks/>
                </p:cNvSpPr>
                <p:nvPr/>
              </p:nvSpPr>
              <p:spPr bwMode="auto">
                <a:xfrm rot="5400000">
                  <a:off x="2454" y="1619"/>
                  <a:ext cx="204" cy="2808"/>
                </a:xfrm>
                <a:prstGeom prst="leftBrace">
                  <a:avLst>
                    <a:gd name="adj1" fmla="val 33566"/>
                    <a:gd name="adj2" fmla="val 50000"/>
                  </a:avLst>
                </a:prstGeom>
                <a:noFill/>
                <a:ln w="222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84" name="Rectangle 18"/>
              <p:cNvSpPr>
                <a:spLocks noChangeArrowheads="1"/>
              </p:cNvSpPr>
              <p:nvPr/>
            </p:nvSpPr>
            <p:spPr bwMode="auto">
              <a:xfrm>
                <a:off x="3500430" y="3286124"/>
                <a:ext cx="285750" cy="48501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6" name="Line 20"/>
              <p:cNvSpPr>
                <a:spLocks noChangeShapeType="1"/>
              </p:cNvSpPr>
              <p:nvPr/>
            </p:nvSpPr>
            <p:spPr bwMode="auto">
              <a:xfrm flipV="1">
                <a:off x="3629449" y="2780571"/>
                <a:ext cx="0" cy="5760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rot="-60000">
            <a:off x="3581602" y="2786555"/>
            <a:ext cx="66676" cy="1116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5643506" y="-24"/>
            <a:ext cx="3500494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=60см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071802" y="1357298"/>
            <a:ext cx="6072230" cy="584775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рычага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6072204" y="1955061"/>
            <a:ext cx="3071828" cy="76944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Овал 4"/>
          <p:cNvSpPr/>
          <p:nvPr/>
        </p:nvSpPr>
        <p:spPr>
          <a:xfrm>
            <a:off x="928662" y="3271840"/>
            <a:ext cx="78581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Овал 4"/>
          <p:cNvSpPr/>
          <p:nvPr/>
        </p:nvSpPr>
        <p:spPr>
          <a:xfrm>
            <a:off x="3786182" y="3286124"/>
            <a:ext cx="78581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Овал 4"/>
          <p:cNvSpPr/>
          <p:nvPr/>
        </p:nvSpPr>
        <p:spPr>
          <a:xfrm>
            <a:off x="2071670" y="1771642"/>
            <a:ext cx="78581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4857757" y="4857760"/>
            <a:ext cx="4286243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102" name="TextBox 101"/>
          <p:cNvSpPr txBox="1">
            <a:spLocks noChangeArrowheads="1"/>
          </p:cNvSpPr>
          <p:nvPr/>
        </p:nvSpPr>
        <p:spPr bwMode="auto">
          <a:xfrm>
            <a:off x="1142976" y="4714884"/>
            <a:ext cx="4000528" cy="392864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Скобки раскрыть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7072335" y="5568751"/>
            <a:ext cx="2071697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7500958" y="6211669"/>
            <a:ext cx="1571663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AutoShape 12"/>
          <p:cNvSpPr>
            <a:spLocks noChangeArrowheads="1"/>
          </p:cNvSpPr>
          <p:nvPr/>
        </p:nvSpPr>
        <p:spPr bwMode="auto">
          <a:xfrm>
            <a:off x="2071670" y="3143248"/>
            <a:ext cx="142875" cy="337239"/>
          </a:xfrm>
          <a:prstGeom prst="flowChartExtract">
            <a:avLst/>
          </a:prstGeom>
          <a:solidFill>
            <a:srgbClr val="FFFFFF"/>
          </a:solidFill>
          <a:ln w="539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1357290" y="5429264"/>
            <a:ext cx="4929222" cy="348813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сложить подобные…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 точка подвеса рычага должна отстоять от малой силы на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50см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нагрузка на точку опоры составит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6Н. 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71438" y="6211693"/>
            <a:ext cx="2643174" cy="646331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16-1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Стр.31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4198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-0.20469 -0.04792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00" y="-2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0.10018 -0.02477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1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5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6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8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9" grpId="0"/>
      <p:bldP spid="83" grpId="0" animBg="1"/>
      <p:bldP spid="83" grpId="1" animBg="1"/>
      <p:bldP spid="82" grpId="0" animBg="1"/>
      <p:bldP spid="85" grpId="0" animBg="1"/>
      <p:bldP spid="41985" grpId="0"/>
      <p:bldP spid="41985" grpId="1"/>
      <p:bldP spid="41985" grpId="2"/>
      <p:bldP spid="92" grpId="0" uiExpand="1" build="p" animBg="1" advAuto="0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102" grpId="0" animBg="1"/>
      <p:bldP spid="103" grpId="0" animBg="1"/>
      <p:bldP spid="104" grpId="0" animBg="1"/>
      <p:bldP spid="105" grpId="0" animBg="1"/>
      <p:bldP spid="105" grpId="1" animBg="1"/>
      <p:bldP spid="106" grpId="0" animBg="1"/>
      <p:bldP spid="10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3671016" y="2500306"/>
            <a:ext cx="1500198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деталь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14313" y="4000504"/>
            <a:ext cx="1643043" cy="3568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2357422" y="4143380"/>
            <a:ext cx="1428750" cy="404919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Овал 4"/>
          <p:cNvSpPr/>
          <p:nvPr/>
        </p:nvSpPr>
        <p:spPr>
          <a:xfrm>
            <a:off x="65138" y="3418136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806694" y="334486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Овал 4"/>
          <p:cNvSpPr/>
          <p:nvPr/>
        </p:nvSpPr>
        <p:spPr>
          <a:xfrm>
            <a:off x="2165340" y="1200137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714744" y="1853975"/>
            <a:ext cx="5499133" cy="646331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4857789" y="3286124"/>
            <a:ext cx="4286243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2428860" y="1097265"/>
            <a:ext cx="285752" cy="45719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3065289" y="3296969"/>
            <a:ext cx="285752" cy="4571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251520" y="3383281"/>
            <a:ext cx="285752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1" name="Line 23"/>
          <p:cNvSpPr>
            <a:spLocks noChangeShapeType="1"/>
          </p:cNvSpPr>
          <p:nvPr/>
        </p:nvSpPr>
        <p:spPr bwMode="auto">
          <a:xfrm rot="-60000">
            <a:off x="3573622" y="2565401"/>
            <a:ext cx="66676" cy="1116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6857920" y="0"/>
            <a:ext cx="2286080" cy="1815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Н, 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20см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2143108" y="-24"/>
            <a:ext cx="4857784" cy="1077218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зелёной ручки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4020452" y="1071546"/>
            <a:ext cx="3071828" cy="76944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Овал 4"/>
          <p:cNvSpPr/>
          <p:nvPr/>
        </p:nvSpPr>
        <p:spPr>
          <a:xfrm>
            <a:off x="785786" y="2928934"/>
            <a:ext cx="1214446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Овал 4"/>
          <p:cNvSpPr/>
          <p:nvPr/>
        </p:nvSpPr>
        <p:spPr>
          <a:xfrm>
            <a:off x="3215818" y="3645024"/>
            <a:ext cx="150019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Овал 4"/>
          <p:cNvSpPr/>
          <p:nvPr/>
        </p:nvSpPr>
        <p:spPr>
          <a:xfrm>
            <a:off x="1428728" y="1643050"/>
            <a:ext cx="150019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1650Н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5214942" y="4078436"/>
            <a:ext cx="3533522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-3000 +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6212911" y="4786322"/>
            <a:ext cx="2071697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32" y="5288364"/>
            <a:ext cx="9144000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3. Какое 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усилие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можно развить при помощи плоскогубцев, если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расстояние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 точки опоры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СЖИМАЕМОЙ ДЕТАЛИ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2см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а от точки опоры до точки приложения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силы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20см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Сила, с которой рука сжимает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плоскогубцы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равна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2274243" y="1694309"/>
            <a:ext cx="1428750" cy="1588"/>
          </a:xfrm>
          <a:prstGeom prst="straightConnector1">
            <a:avLst/>
          </a:prstGeom>
          <a:ln w="76200">
            <a:solidFill>
              <a:srgbClr val="00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7"/>
          <p:cNvGrpSpPr/>
          <p:nvPr/>
        </p:nvGrpSpPr>
        <p:grpSpPr>
          <a:xfrm>
            <a:off x="211416" y="1901092"/>
            <a:ext cx="3473455" cy="1001051"/>
            <a:chOff x="211416" y="1857364"/>
            <a:chExt cx="3473455" cy="1001051"/>
          </a:xfrm>
        </p:grpSpPr>
        <p:grpSp>
          <p:nvGrpSpPr>
            <p:cNvPr id="3" name="Группа 56"/>
            <p:cNvGrpSpPr/>
            <p:nvPr/>
          </p:nvGrpSpPr>
          <p:grpSpPr>
            <a:xfrm>
              <a:off x="211416" y="1857364"/>
              <a:ext cx="3473455" cy="764593"/>
              <a:chOff x="211416" y="1885078"/>
              <a:chExt cx="3473455" cy="764593"/>
            </a:xfrm>
          </p:grpSpPr>
          <p:sp>
            <p:nvSpPr>
              <p:cNvPr id="56" name="Прямоугольник 55"/>
              <p:cNvSpPr/>
              <p:nvPr/>
            </p:nvSpPr>
            <p:spPr>
              <a:xfrm>
                <a:off x="211416" y="2393953"/>
                <a:ext cx="3470589" cy="142876"/>
              </a:xfrm>
              <a:prstGeom prst="rect">
                <a:avLst/>
              </a:prstGeom>
              <a:solidFill>
                <a:srgbClr val="006600"/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4" name="Группа 107"/>
              <p:cNvGrpSpPr/>
              <p:nvPr/>
            </p:nvGrpSpPr>
            <p:grpSpPr>
              <a:xfrm>
                <a:off x="214281" y="1885078"/>
                <a:ext cx="3459758" cy="482952"/>
                <a:chOff x="214283" y="1885078"/>
                <a:chExt cx="3459758" cy="482952"/>
              </a:xfrm>
            </p:grpSpPr>
            <p:grpSp>
              <p:nvGrpSpPr>
                <p:cNvPr id="5" name="Группа 72"/>
                <p:cNvGrpSpPr>
                  <a:grpSpLocks/>
                </p:cNvGrpSpPr>
                <p:nvPr/>
              </p:nvGrpSpPr>
              <p:grpSpPr bwMode="auto">
                <a:xfrm>
                  <a:off x="571472" y="1885078"/>
                  <a:ext cx="3092466" cy="472352"/>
                  <a:chOff x="1505056" y="0"/>
                  <a:chExt cx="2242069" cy="460586"/>
                </a:xfrm>
              </p:grpSpPr>
              <p:sp>
                <p:nvSpPr>
                  <p:cNvPr id="75" name="Овал 4"/>
                  <p:cNvSpPr/>
                  <p:nvPr/>
                </p:nvSpPr>
                <p:spPr>
                  <a:xfrm>
                    <a:off x="1505056" y="31323"/>
                    <a:ext cx="532891" cy="326390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lIns="50800" tIns="50800" rIns="50800" bIns="50800" spcCol="1270" anchor="ctr"/>
                  <a:lstStyle/>
                  <a:p>
                    <a:pPr algn="ctr" defTabSz="177800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sz="4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r>
                      <a: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sz="40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4" name="Овал 73"/>
                  <p:cNvSpPr/>
                  <p:nvPr/>
                </p:nvSpPr>
                <p:spPr>
                  <a:xfrm>
                    <a:off x="1590121" y="0"/>
                    <a:ext cx="752723" cy="460586"/>
                  </a:xfrm>
                  <a:prstGeom prst="ellipse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76" name="Овал 4"/>
                  <p:cNvSpPr/>
                  <p:nvPr/>
                </p:nvSpPr>
                <p:spPr>
                  <a:xfrm>
                    <a:off x="3214234" y="36935"/>
                    <a:ext cx="532891" cy="325253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lIns="50800" tIns="50800" rIns="50800" bIns="50800" spcCol="1270" anchor="ctr"/>
                  <a:lstStyle/>
                  <a:p>
                    <a:pPr algn="ctr" defTabSz="177800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sz="4000" b="1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r>
                      <a:rPr lang="ru-RU" b="1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lang="ru-RU" sz="4000" b="1" dirty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6" name="Group 2"/>
                <p:cNvGrpSpPr>
                  <a:grpSpLocks/>
                </p:cNvGrpSpPr>
                <p:nvPr/>
              </p:nvGrpSpPr>
              <p:grpSpPr bwMode="auto">
                <a:xfrm>
                  <a:off x="214283" y="2043672"/>
                  <a:ext cx="3459758" cy="324358"/>
                  <a:chOff x="1152" y="2579"/>
                  <a:chExt cx="3487" cy="277"/>
                </a:xfrm>
              </p:grpSpPr>
              <p:sp>
                <p:nvSpPr>
                  <p:cNvPr id="24633" name="AutoShape 21"/>
                  <p:cNvSpPr>
                    <a:spLocks/>
                  </p:cNvSpPr>
                  <p:nvPr/>
                </p:nvSpPr>
                <p:spPr bwMode="auto">
                  <a:xfrm rot="5400000">
                    <a:off x="4176" y="2394"/>
                    <a:ext cx="277" cy="648"/>
                  </a:xfrm>
                  <a:prstGeom prst="leftBrace">
                    <a:avLst>
                      <a:gd name="adj1" fmla="val 66667"/>
                      <a:gd name="adj2" fmla="val 50000"/>
                    </a:avLst>
                  </a:prstGeom>
                  <a:noFill/>
                  <a:ln w="2222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34" name="AutoShape 22"/>
                  <p:cNvSpPr>
                    <a:spLocks/>
                  </p:cNvSpPr>
                  <p:nvPr/>
                </p:nvSpPr>
                <p:spPr bwMode="auto">
                  <a:xfrm rot="5400000">
                    <a:off x="2454" y="1339"/>
                    <a:ext cx="204" cy="2808"/>
                  </a:xfrm>
                  <a:prstGeom prst="leftBrace">
                    <a:avLst>
                      <a:gd name="adj1" fmla="val 33566"/>
                      <a:gd name="adj2" fmla="val 50000"/>
                    </a:avLst>
                  </a:prstGeom>
                  <a:noFill/>
                  <a:ln w="222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54" name="Прямоугольник 53"/>
              <p:cNvSpPr/>
              <p:nvPr/>
            </p:nvSpPr>
            <p:spPr>
              <a:xfrm rot="21060000">
                <a:off x="214282" y="2506795"/>
                <a:ext cx="3470589" cy="142876"/>
              </a:xfrm>
              <a:prstGeom prst="rect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5" name="AutoShape 12"/>
            <p:cNvSpPr>
              <a:spLocks noChangeArrowheads="1"/>
            </p:cNvSpPr>
            <p:nvPr/>
          </p:nvSpPr>
          <p:spPr bwMode="auto">
            <a:xfrm>
              <a:off x="2916957" y="2521176"/>
              <a:ext cx="142875" cy="337239"/>
            </a:xfrm>
            <a:prstGeom prst="flowChartExtract">
              <a:avLst/>
            </a:prstGeom>
            <a:solidFill>
              <a:srgbClr val="FFFFFF"/>
            </a:solidFill>
            <a:ln w="539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0" y="1285860"/>
            <a:ext cx="1285852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5000628" y="2445245"/>
            <a:ext cx="4143404" cy="769441"/>
          </a:xfrm>
          <a:prstGeom prst="rect">
            <a:avLst/>
          </a:prstGeom>
          <a:solidFill>
            <a:schemeClr val="bg2">
              <a:lumMod val="50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0" y="6027027"/>
            <a:ext cx="9144000" cy="83099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при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помощи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этих плоскогубцев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можно развить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усилие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а сила упругости в оси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плоскогубцев составит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1650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79512" y="2484884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0" y="-27384"/>
            <a:ext cx="2214546" cy="58477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16-2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стр.30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3131840" y="1044025"/>
            <a:ext cx="792088" cy="584775"/>
          </a:xfrm>
          <a:prstGeom prst="rect">
            <a:avLst/>
          </a:prstGeom>
          <a:solidFill>
            <a:schemeClr val="accent2"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ось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766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250"/>
                            </p:stCondLst>
                            <p:childTnLst>
                              <p:par>
                                <p:cTn id="10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6000"/>
                            </p:stCondLst>
                            <p:childTnLst>
                              <p:par>
                                <p:cTn id="10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5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0" presetID="35" presetClass="emph" presetSubtype="0" repeatCount="5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1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3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4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85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80" grpId="0" animBg="1"/>
      <p:bldP spid="81" grpId="0" animBg="1"/>
      <p:bldP spid="77" grpId="0"/>
      <p:bldP spid="79" grpId="0"/>
      <p:bldP spid="82" grpId="0" animBg="1"/>
      <p:bldP spid="85" grpId="0" animBg="1"/>
      <p:bldP spid="92" grpId="0" build="p" animBg="1" advAuto="0"/>
      <p:bldP spid="93" grpId="0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8" grpId="0" animBg="1"/>
      <p:bldP spid="103" grpId="0" animBg="1"/>
      <p:bldP spid="51" grpId="0" animBg="1"/>
      <p:bldP spid="61" grpId="0" animBg="1"/>
      <p:bldP spid="83" grpId="0" animBg="1"/>
      <p:bldP spid="83" grpId="1" animBg="1"/>
      <p:bldP spid="63" grpId="0" animBg="1"/>
      <p:bldP spid="48153" grpId="0" animBg="1"/>
      <p:bldP spid="4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3671016" y="2500306"/>
            <a:ext cx="1500198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деталь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14313" y="4000504"/>
            <a:ext cx="1643043" cy="3568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2143118" y="4238527"/>
            <a:ext cx="1428750" cy="404919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228137" y="2771776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7" name="Овал 4"/>
          <p:cNvSpPr/>
          <p:nvPr/>
        </p:nvSpPr>
        <p:spPr>
          <a:xfrm>
            <a:off x="236514" y="333401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806694" y="334486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Овал 4"/>
          <p:cNvSpPr/>
          <p:nvPr/>
        </p:nvSpPr>
        <p:spPr>
          <a:xfrm>
            <a:off x="2165340" y="1200137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714744" y="1853975"/>
            <a:ext cx="5499133" cy="646331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4857789" y="3286124"/>
            <a:ext cx="4286243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2428860" y="1097265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3065289" y="3296969"/>
            <a:ext cx="285752" cy="4571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500034" y="3286124"/>
            <a:ext cx="285752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1" name="Line 23"/>
          <p:cNvSpPr>
            <a:spLocks noChangeShapeType="1"/>
          </p:cNvSpPr>
          <p:nvPr/>
        </p:nvSpPr>
        <p:spPr bwMode="auto">
          <a:xfrm rot="-60000">
            <a:off x="3638334" y="2786555"/>
            <a:ext cx="66676" cy="1116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6857920" y="0"/>
            <a:ext cx="2286080" cy="1815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Н, 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20см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2143108" y="-24"/>
            <a:ext cx="4857784" cy="1077218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зелёной ручки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3714744" y="1071546"/>
            <a:ext cx="3071828" cy="76944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Овал 4"/>
          <p:cNvSpPr/>
          <p:nvPr/>
        </p:nvSpPr>
        <p:spPr>
          <a:xfrm>
            <a:off x="785786" y="2928934"/>
            <a:ext cx="1214446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Овал 4"/>
          <p:cNvSpPr/>
          <p:nvPr/>
        </p:nvSpPr>
        <p:spPr>
          <a:xfrm>
            <a:off x="3071802" y="3857628"/>
            <a:ext cx="150019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Овал 4"/>
          <p:cNvSpPr/>
          <p:nvPr/>
        </p:nvSpPr>
        <p:spPr>
          <a:xfrm>
            <a:off x="1428728" y="1643050"/>
            <a:ext cx="150019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1650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5214942" y="4078436"/>
            <a:ext cx="3071829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-3000 +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6212911" y="4786322"/>
            <a:ext cx="2071697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32" y="5288364"/>
            <a:ext cx="9144000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16-2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. Какое </a:t>
            </a:r>
            <a:r>
              <a:rPr lang="ru-RU" sz="24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усилие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можно развить при помощи плоскогубцев, если расстояние от точки опоры до</a:t>
            </a:r>
            <a:r>
              <a:rPr lang="ru-RU" sz="24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СЖИМАЕМОЙ ДЕТАЛИ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2см</a:t>
            </a:r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а от точки опоры до точки приложения силы </a:t>
            </a:r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20см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. Сила, с которой рука сжимает плоскогубцы, равна </a:t>
            </a:r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Н.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2369913" y="2108128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Группа 57"/>
          <p:cNvGrpSpPr/>
          <p:nvPr/>
        </p:nvGrpSpPr>
        <p:grpSpPr>
          <a:xfrm>
            <a:off x="200427" y="1901092"/>
            <a:ext cx="3481578" cy="1297969"/>
            <a:chOff x="200427" y="1857364"/>
            <a:chExt cx="3481578" cy="1297969"/>
          </a:xfrm>
        </p:grpSpPr>
        <p:grpSp>
          <p:nvGrpSpPr>
            <p:cNvPr id="57" name="Группа 56"/>
            <p:cNvGrpSpPr/>
            <p:nvPr/>
          </p:nvGrpSpPr>
          <p:grpSpPr>
            <a:xfrm>
              <a:off x="200427" y="1857364"/>
              <a:ext cx="3481578" cy="972418"/>
              <a:chOff x="200427" y="1885078"/>
              <a:chExt cx="3481578" cy="972418"/>
            </a:xfrm>
          </p:grpSpPr>
          <p:sp>
            <p:nvSpPr>
              <p:cNvPr id="56" name="Прямоугольник 55"/>
              <p:cNvSpPr/>
              <p:nvPr/>
            </p:nvSpPr>
            <p:spPr>
              <a:xfrm rot="914039">
                <a:off x="211416" y="2393953"/>
                <a:ext cx="3470589" cy="14287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2" name="Группа 107"/>
              <p:cNvGrpSpPr/>
              <p:nvPr/>
            </p:nvGrpSpPr>
            <p:grpSpPr>
              <a:xfrm>
                <a:off x="214281" y="1885078"/>
                <a:ext cx="3459758" cy="810823"/>
                <a:chOff x="214283" y="1885078"/>
                <a:chExt cx="3459758" cy="810823"/>
              </a:xfrm>
            </p:grpSpPr>
            <p:grpSp>
              <p:nvGrpSpPr>
                <p:cNvPr id="3" name="Группа 72"/>
                <p:cNvGrpSpPr>
                  <a:grpSpLocks/>
                </p:cNvGrpSpPr>
                <p:nvPr/>
              </p:nvGrpSpPr>
              <p:grpSpPr bwMode="auto">
                <a:xfrm>
                  <a:off x="571472" y="1885078"/>
                  <a:ext cx="3092466" cy="472352"/>
                  <a:chOff x="1505056" y="0"/>
                  <a:chExt cx="2242069" cy="460586"/>
                </a:xfrm>
              </p:grpSpPr>
              <p:sp>
                <p:nvSpPr>
                  <p:cNvPr id="75" name="Овал 4"/>
                  <p:cNvSpPr/>
                  <p:nvPr/>
                </p:nvSpPr>
                <p:spPr>
                  <a:xfrm>
                    <a:off x="1505056" y="31323"/>
                    <a:ext cx="532891" cy="326390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lIns="50800" tIns="50800" rIns="50800" bIns="50800" spcCol="1270" anchor="ctr"/>
                  <a:lstStyle/>
                  <a:p>
                    <a:pPr algn="ctr" defTabSz="177800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sz="4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r>
                      <a: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sz="40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4" name="Овал 73"/>
                  <p:cNvSpPr/>
                  <p:nvPr/>
                </p:nvSpPr>
                <p:spPr>
                  <a:xfrm>
                    <a:off x="1590121" y="0"/>
                    <a:ext cx="752723" cy="460586"/>
                  </a:xfrm>
                  <a:prstGeom prst="ellipse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76" name="Овал 4"/>
                  <p:cNvSpPr/>
                  <p:nvPr/>
                </p:nvSpPr>
                <p:spPr>
                  <a:xfrm>
                    <a:off x="3214234" y="112293"/>
                    <a:ext cx="532891" cy="325253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lIns="50800" tIns="50800" rIns="50800" bIns="50800" spcCol="1270" anchor="ctr"/>
                  <a:lstStyle/>
                  <a:p>
                    <a:pPr algn="ctr" defTabSz="177800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sz="4000" b="1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r>
                      <a:rPr lang="ru-RU" b="1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lang="ru-RU" sz="4000" b="1" dirty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" name="Group 2"/>
                <p:cNvGrpSpPr>
                  <a:grpSpLocks/>
                </p:cNvGrpSpPr>
                <p:nvPr/>
              </p:nvGrpSpPr>
              <p:grpSpPr bwMode="auto">
                <a:xfrm>
                  <a:off x="214283" y="2371543"/>
                  <a:ext cx="3459758" cy="324358"/>
                  <a:chOff x="1152" y="2859"/>
                  <a:chExt cx="3487" cy="277"/>
                </a:xfrm>
              </p:grpSpPr>
              <p:sp>
                <p:nvSpPr>
                  <p:cNvPr id="24633" name="AutoShape 21"/>
                  <p:cNvSpPr>
                    <a:spLocks/>
                  </p:cNvSpPr>
                  <p:nvPr/>
                </p:nvSpPr>
                <p:spPr bwMode="auto">
                  <a:xfrm rot="5400000">
                    <a:off x="4176" y="2674"/>
                    <a:ext cx="277" cy="648"/>
                  </a:xfrm>
                  <a:prstGeom prst="leftBrace">
                    <a:avLst>
                      <a:gd name="adj1" fmla="val 66667"/>
                      <a:gd name="adj2" fmla="val 50000"/>
                    </a:avLst>
                  </a:prstGeom>
                  <a:noFill/>
                  <a:ln w="2222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34" name="AutoShape 22"/>
                  <p:cNvSpPr>
                    <a:spLocks/>
                  </p:cNvSpPr>
                  <p:nvPr/>
                </p:nvSpPr>
                <p:spPr bwMode="auto">
                  <a:xfrm rot="5400000">
                    <a:off x="2454" y="1619"/>
                    <a:ext cx="204" cy="2808"/>
                  </a:xfrm>
                  <a:prstGeom prst="leftBrace">
                    <a:avLst>
                      <a:gd name="adj1" fmla="val 33566"/>
                      <a:gd name="adj2" fmla="val 50000"/>
                    </a:avLst>
                  </a:prstGeom>
                  <a:noFill/>
                  <a:ln w="222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54" name="Прямоугольник 53"/>
              <p:cNvSpPr/>
              <p:nvPr/>
            </p:nvSpPr>
            <p:spPr>
              <a:xfrm>
                <a:off x="200427" y="2714620"/>
                <a:ext cx="3470589" cy="142876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5" name="AutoShape 12"/>
            <p:cNvSpPr>
              <a:spLocks noChangeArrowheads="1"/>
            </p:cNvSpPr>
            <p:nvPr/>
          </p:nvSpPr>
          <p:spPr bwMode="auto">
            <a:xfrm>
              <a:off x="3028074" y="2818094"/>
              <a:ext cx="142875" cy="337239"/>
            </a:xfrm>
            <a:prstGeom prst="flowChartExtract">
              <a:avLst/>
            </a:prstGeom>
            <a:solidFill>
              <a:srgbClr val="FFFFFF"/>
            </a:solidFill>
            <a:ln w="539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0" y="1285860"/>
            <a:ext cx="1285852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5000628" y="2445245"/>
            <a:ext cx="4143404" cy="769441"/>
          </a:xfrm>
          <a:prstGeom prst="rect">
            <a:avLst/>
          </a:prstGeom>
          <a:solidFill>
            <a:schemeClr val="bg2">
              <a:lumMod val="50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0" y="6027027"/>
            <a:ext cx="9144000" cy="83099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при помощи этих плоскогубцев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можно развить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усилие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а сила упругости в оси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плоскогубцев составит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1650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0" y="0"/>
            <a:ext cx="2071670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16-2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стр.35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250"/>
                            </p:stCondLst>
                            <p:childTnLst>
                              <p:par>
                                <p:cTn id="9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000"/>
                            </p:stCondLst>
                            <p:childTnLst>
                              <p:par>
                                <p:cTn id="10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000"/>
                            </p:stCondLst>
                            <p:childTnLst>
                              <p:par>
                                <p:cTn id="1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0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5" presetID="35" presetClass="emph" presetSubtype="0" repeatCount="5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8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8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80" grpId="0" animBg="1"/>
      <p:bldP spid="81" grpId="0" animBg="1"/>
      <p:bldP spid="48153" grpId="0" animBg="1"/>
      <p:bldP spid="77" grpId="0"/>
      <p:bldP spid="79" grpId="0"/>
      <p:bldP spid="82" grpId="0" animBg="1"/>
      <p:bldP spid="85" grpId="0" animBg="1"/>
      <p:bldP spid="92" grpId="0" build="p" animBg="1" advAuto="0"/>
      <p:bldP spid="93" grpId="0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8" grpId="0" animBg="1"/>
      <p:bldP spid="103" grpId="0" animBg="1"/>
      <p:bldP spid="51" grpId="0" animBg="1"/>
      <p:bldP spid="61" grpId="0" animBg="1"/>
      <p:bldP spid="83" grpId="0" animBg="1"/>
      <p:bldP spid="83" grpId="1" animBg="1"/>
      <p:bldP spid="6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 l="9375" t="26367" r="10937" b="62647"/>
          <a:stretch>
            <a:fillRect/>
          </a:stretch>
        </p:blipFill>
        <p:spPr bwMode="auto">
          <a:xfrm>
            <a:off x="0" y="-24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Прямая со стрелкой 2"/>
          <p:cNvCxnSpPr/>
          <p:nvPr/>
        </p:nvCxnSpPr>
        <p:spPr>
          <a:xfrm flipV="1">
            <a:off x="7691365" y="2571744"/>
            <a:ext cx="648000" cy="290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"/>
          <p:cNvGrpSpPr/>
          <p:nvPr/>
        </p:nvGrpSpPr>
        <p:grpSpPr>
          <a:xfrm>
            <a:off x="7786710" y="3395963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6"/>
          <p:cNvGrpSpPr/>
          <p:nvPr/>
        </p:nvGrpSpPr>
        <p:grpSpPr>
          <a:xfrm>
            <a:off x="7786710" y="1428736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9"/>
          <p:cNvGrpSpPr/>
          <p:nvPr/>
        </p:nvGrpSpPr>
        <p:grpSpPr>
          <a:xfrm>
            <a:off x="6858016" y="2100196"/>
            <a:ext cx="571504" cy="400110"/>
            <a:chOff x="2000232" y="2528824"/>
            <a:chExt cx="571504" cy="40011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 flipV="1">
            <a:off x="7143768" y="2543364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7141809" y="198102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8215370" y="2714620"/>
            <a:ext cx="1071538" cy="584775"/>
            <a:chOff x="3357554" y="2143116"/>
            <a:chExt cx="714380" cy="881786"/>
          </a:xfrm>
        </p:grpSpPr>
        <p:sp>
          <p:nvSpPr>
            <p:cNvPr id="16" name="TextBox 15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 стрелкой 17"/>
          <p:cNvCxnSpPr/>
          <p:nvPr/>
        </p:nvCxnSpPr>
        <p:spPr>
          <a:xfrm>
            <a:off x="6859636" y="1785924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7"/>
          <p:cNvGrpSpPr/>
          <p:nvPr/>
        </p:nvGrpSpPr>
        <p:grpSpPr>
          <a:xfrm>
            <a:off x="6876256" y="1116033"/>
            <a:ext cx="714380" cy="584775"/>
            <a:chOff x="3357554" y="2143116"/>
            <a:chExt cx="714380" cy="584775"/>
          </a:xfrm>
          <a:noFill/>
        </p:grpSpPr>
        <p:sp>
          <p:nvSpPr>
            <p:cNvPr id="20" name="TextBox 19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Прямая со стрелкой 21"/>
          <p:cNvCxnSpPr/>
          <p:nvPr/>
        </p:nvCxnSpPr>
        <p:spPr>
          <a:xfrm rot="16200000" flipV="1">
            <a:off x="7195993" y="3145208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000232" y="2357430"/>
            <a:ext cx="471490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Потому что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000232" y="3000372"/>
            <a:ext cx="3929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85984" y="1142984"/>
            <a:ext cx="257176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358082" y="2428868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1785918" y="1857364"/>
            <a:ext cx="464347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Тепловоз двигается равномерно         </a:t>
            </a:r>
            <a:endParaRPr lang="ru-RU" sz="2400" dirty="0">
              <a:solidFill>
                <a:srgbClr val="000000"/>
              </a:solidFill>
            </a:endParaRPr>
          </a:p>
        </p:txBody>
      </p:sp>
      <p:grpSp>
        <p:nvGrpSpPr>
          <p:cNvPr id="19" name="Группа 7"/>
          <p:cNvGrpSpPr/>
          <p:nvPr/>
        </p:nvGrpSpPr>
        <p:grpSpPr>
          <a:xfrm>
            <a:off x="7858114" y="1857364"/>
            <a:ext cx="1285886" cy="523220"/>
            <a:chOff x="3357554" y="2143116"/>
            <a:chExt cx="857283" cy="788967"/>
          </a:xfrm>
        </p:grpSpPr>
        <p:sp>
          <p:nvSpPr>
            <p:cNvPr id="30" name="TextBox 29"/>
            <p:cNvSpPr txBox="1"/>
            <p:nvPr/>
          </p:nvSpPr>
          <p:spPr>
            <a:xfrm>
              <a:off x="3357555" y="2143116"/>
              <a:ext cx="857282" cy="78896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416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кН</a:t>
              </a:r>
              <a:endPara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0" y="3929066"/>
            <a:ext cx="442912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3600с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4357686" y="3929066"/>
            <a:ext cx="107157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6м/с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4572008"/>
            <a:ext cx="385762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l-GR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3600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sp>
        <p:nvSpPr>
          <p:cNvPr id="35" name="Rectangle 5"/>
          <p:cNvSpPr txBox="1">
            <a:spLocks noChangeArrowheads="1"/>
          </p:cNvSpPr>
          <p:nvPr/>
        </p:nvSpPr>
        <p:spPr bwMode="auto">
          <a:xfrm>
            <a:off x="-32" y="980728"/>
            <a:ext cx="2699824" cy="22322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7500кН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=50 м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10мин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300" fill="hold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00" fill="hold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00" fill="hold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00" fill="hold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3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3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3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3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3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7" grpId="0" animBg="1"/>
      <p:bldP spid="28" grpId="0" animBg="1"/>
      <p:bldP spid="32" grpId="0" animBg="1"/>
      <p:bldP spid="33" grpId="0" animBg="1"/>
      <p:bldP spid="34" grpId="0" animBg="1"/>
      <p:bldP spid="35" grpId="0" build="allAtOnce" animBg="1"/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 l="9375" t="36621" r="10937" b="52393"/>
          <a:stretch>
            <a:fillRect/>
          </a:stretch>
        </p:blipFill>
        <p:spPr bwMode="auto">
          <a:xfrm>
            <a:off x="0" y="0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Прямая со стрелкой 2"/>
          <p:cNvCxnSpPr/>
          <p:nvPr/>
        </p:nvCxnSpPr>
        <p:spPr>
          <a:xfrm flipV="1">
            <a:off x="7691365" y="2571744"/>
            <a:ext cx="612000" cy="290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"/>
          <p:cNvGrpSpPr/>
          <p:nvPr/>
        </p:nvGrpSpPr>
        <p:grpSpPr>
          <a:xfrm>
            <a:off x="7786710" y="3395963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6"/>
          <p:cNvGrpSpPr/>
          <p:nvPr/>
        </p:nvGrpSpPr>
        <p:grpSpPr>
          <a:xfrm>
            <a:off x="7786710" y="1428736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9"/>
          <p:cNvGrpSpPr/>
          <p:nvPr/>
        </p:nvGrpSpPr>
        <p:grpSpPr>
          <a:xfrm>
            <a:off x="6643702" y="2100196"/>
            <a:ext cx="785818" cy="400110"/>
            <a:chOff x="1785918" y="2528824"/>
            <a:chExt cx="785818" cy="40011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1785918" y="2528824"/>
              <a:ext cx="7858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сопр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 rot="-180000" flipV="1">
            <a:off x="7069490" y="2561451"/>
            <a:ext cx="612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7155594" y="201778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8215370" y="2714620"/>
            <a:ext cx="1071538" cy="584775"/>
            <a:chOff x="3357554" y="2143116"/>
            <a:chExt cx="714380" cy="881786"/>
          </a:xfrm>
        </p:grpSpPr>
        <p:sp>
          <p:nvSpPr>
            <p:cNvPr id="16" name="TextBox 15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 стрелкой 17"/>
          <p:cNvCxnSpPr/>
          <p:nvPr/>
        </p:nvCxnSpPr>
        <p:spPr>
          <a:xfrm>
            <a:off x="6859636" y="1785924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7"/>
          <p:cNvGrpSpPr/>
          <p:nvPr/>
        </p:nvGrpSpPr>
        <p:grpSpPr>
          <a:xfrm>
            <a:off x="6929454" y="1142984"/>
            <a:ext cx="714380" cy="500066"/>
            <a:chOff x="3357554" y="2143116"/>
            <a:chExt cx="714380" cy="584775"/>
          </a:xfrm>
          <a:noFill/>
        </p:grpSpPr>
        <p:sp>
          <p:nvSpPr>
            <p:cNvPr id="20" name="TextBox 19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Прямая со стрелкой 21"/>
          <p:cNvCxnSpPr/>
          <p:nvPr/>
        </p:nvCxnSpPr>
        <p:spPr>
          <a:xfrm rot="16200000" flipV="1">
            <a:off x="7186803" y="3090068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571604" y="2357430"/>
            <a:ext cx="5143536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Потому что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000232" y="3000372"/>
            <a:ext cx="3929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85984" y="1142984"/>
            <a:ext cx="257176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500958" y="2493629"/>
            <a:ext cx="357190" cy="142876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1785918" y="1857364"/>
            <a:ext cx="464347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Тепловоз двигается равномерно         </a:t>
            </a:r>
            <a:endParaRPr lang="ru-RU" sz="2400" dirty="0">
              <a:solidFill>
                <a:srgbClr val="000000"/>
              </a:solidFill>
            </a:endParaRPr>
          </a:p>
        </p:txBody>
      </p:sp>
      <p:grpSp>
        <p:nvGrpSpPr>
          <p:cNvPr id="19" name="Группа 7"/>
          <p:cNvGrpSpPr/>
          <p:nvPr/>
        </p:nvGrpSpPr>
        <p:grpSpPr>
          <a:xfrm>
            <a:off x="7858114" y="1857364"/>
            <a:ext cx="1000167" cy="523220"/>
            <a:chOff x="3357554" y="2143116"/>
            <a:chExt cx="666798" cy="788967"/>
          </a:xfrm>
        </p:grpSpPr>
        <p:sp>
          <p:nvSpPr>
            <p:cNvPr id="29" name="TextBox 28"/>
            <p:cNvSpPr txBox="1"/>
            <p:nvPr/>
          </p:nvSpPr>
          <p:spPr>
            <a:xfrm>
              <a:off x="3357555" y="2143116"/>
              <a:ext cx="666797" cy="78896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40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кН</a:t>
              </a:r>
              <a:endPara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0" y="3929066"/>
            <a:ext cx="442912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3600с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0" y="4572008"/>
            <a:ext cx="385762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l-GR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grpSp>
        <p:nvGrpSpPr>
          <p:cNvPr id="28" name="Группа 7"/>
          <p:cNvGrpSpPr/>
          <p:nvPr/>
        </p:nvGrpSpPr>
        <p:grpSpPr>
          <a:xfrm>
            <a:off x="6643702" y="2714620"/>
            <a:ext cx="1000167" cy="523220"/>
            <a:chOff x="3357554" y="2143116"/>
            <a:chExt cx="666798" cy="788967"/>
          </a:xfrm>
        </p:grpSpPr>
        <p:sp>
          <p:nvSpPr>
            <p:cNvPr id="38" name="TextBox 37"/>
            <p:cNvSpPr txBox="1"/>
            <p:nvPr/>
          </p:nvSpPr>
          <p:spPr>
            <a:xfrm>
              <a:off x="3357555" y="2143116"/>
              <a:ext cx="666797" cy="78896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40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кН</a:t>
              </a:r>
              <a:endPara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 стрелкой 38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Группа 11"/>
          <p:cNvGrpSpPr>
            <a:grpSpLocks/>
          </p:cNvGrpSpPr>
          <p:nvPr/>
        </p:nvGrpSpPr>
        <p:grpSpPr bwMode="auto">
          <a:xfrm>
            <a:off x="4643462" y="4071942"/>
            <a:ext cx="3429000" cy="1735138"/>
            <a:chOff x="4429124" y="5563371"/>
            <a:chExt cx="2143141" cy="1065290"/>
          </a:xfrm>
        </p:grpSpPr>
        <p:sp>
          <p:nvSpPr>
            <p:cNvPr id="41" name="TextBox 40"/>
            <p:cNvSpPr txBox="1"/>
            <p:nvPr/>
          </p:nvSpPr>
          <p:spPr>
            <a:xfrm>
              <a:off x="5357819" y="5786457"/>
              <a:ext cx="1214446" cy="6800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6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единительная линия 41"/>
            <p:cNvCxnSpPr>
              <a:endCxn id="41" idx="1"/>
            </p:cNvCxnSpPr>
            <p:nvPr/>
          </p:nvCxnSpPr>
          <p:spPr>
            <a:xfrm flipV="1">
              <a:off x="4429124" y="6126493"/>
              <a:ext cx="928695" cy="17159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4493265" y="5563371"/>
              <a:ext cx="570272" cy="623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6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15"/>
            <p:cNvSpPr txBox="1">
              <a:spLocks noChangeArrowheads="1"/>
            </p:cNvSpPr>
            <p:nvPr/>
          </p:nvSpPr>
          <p:spPr bwMode="auto">
            <a:xfrm>
              <a:off x="4550190" y="6061935"/>
              <a:ext cx="785818" cy="566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Rectangle 5"/>
          <p:cNvSpPr txBox="1">
            <a:spLocks noChangeArrowheads="1"/>
          </p:cNvSpPr>
          <p:nvPr/>
        </p:nvSpPr>
        <p:spPr bwMode="auto">
          <a:xfrm>
            <a:off x="-32" y="980728"/>
            <a:ext cx="2699824" cy="22322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7500кН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=50 м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10мин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30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0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0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0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3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3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30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0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0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30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300" fill="hold"/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300" fill="hold"/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00" fill="hold"/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300" fill="hold"/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7" grpId="0" animBg="1"/>
      <p:bldP spid="31" grpId="0" animBg="1"/>
      <p:bldP spid="32" grpId="0" animBg="1"/>
      <p:bldP spid="45" grpId="0" build="allAtOnce" animBg="1"/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 l="9375" t="57862" r="10937" b="27490"/>
          <a:stretch>
            <a:fillRect/>
          </a:stretch>
        </p:blipFill>
        <p:spPr bwMode="auto">
          <a:xfrm>
            <a:off x="0" y="0"/>
            <a:ext cx="9144000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0" name="Прямая со стрелкой 29"/>
          <p:cNvCxnSpPr/>
          <p:nvPr/>
        </p:nvCxnSpPr>
        <p:spPr>
          <a:xfrm flipV="1">
            <a:off x="7691365" y="2857496"/>
            <a:ext cx="612000" cy="290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0"/>
          <p:cNvGrpSpPr/>
          <p:nvPr/>
        </p:nvGrpSpPr>
        <p:grpSpPr>
          <a:xfrm>
            <a:off x="7786710" y="3681715"/>
            <a:ext cx="714380" cy="461665"/>
            <a:chOff x="2714612" y="4429132"/>
            <a:chExt cx="714380" cy="461665"/>
          </a:xfrm>
        </p:grpSpPr>
        <p:sp>
          <p:nvSpPr>
            <p:cNvPr id="32" name="TextBox 3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33"/>
          <p:cNvGrpSpPr/>
          <p:nvPr/>
        </p:nvGrpSpPr>
        <p:grpSpPr>
          <a:xfrm>
            <a:off x="7786710" y="1714488"/>
            <a:ext cx="714380" cy="461665"/>
            <a:chOff x="3357554" y="2143116"/>
            <a:chExt cx="714380" cy="461665"/>
          </a:xfrm>
        </p:grpSpPr>
        <p:sp>
          <p:nvSpPr>
            <p:cNvPr id="35" name="TextBox 34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36"/>
          <p:cNvGrpSpPr/>
          <p:nvPr/>
        </p:nvGrpSpPr>
        <p:grpSpPr>
          <a:xfrm>
            <a:off x="6643702" y="2385948"/>
            <a:ext cx="785818" cy="400110"/>
            <a:chOff x="1785918" y="2528824"/>
            <a:chExt cx="785818" cy="400110"/>
          </a:xfrm>
        </p:grpSpPr>
        <p:cxnSp>
          <p:nvCxnSpPr>
            <p:cNvPr id="38" name="Прямая со стрелкой 37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1785918" y="2528824"/>
              <a:ext cx="7858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сопр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-180000" flipV="1">
            <a:off x="7069490" y="2847203"/>
            <a:ext cx="612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16200000" flipV="1">
            <a:off x="7155594" y="2303539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>
            <a:off x="8215370" y="3000372"/>
            <a:ext cx="1071538" cy="584775"/>
            <a:chOff x="3357554" y="2143116"/>
            <a:chExt cx="714380" cy="881786"/>
          </a:xfrm>
        </p:grpSpPr>
        <p:sp>
          <p:nvSpPr>
            <p:cNvPr id="43" name="TextBox 42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Прямая со стрелкой 44"/>
          <p:cNvCxnSpPr/>
          <p:nvPr/>
        </p:nvCxnSpPr>
        <p:spPr>
          <a:xfrm>
            <a:off x="6859636" y="2071676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6929454" y="1142984"/>
            <a:ext cx="714380" cy="584775"/>
            <a:chOff x="3357554" y="2143116"/>
            <a:chExt cx="714380" cy="584775"/>
          </a:xfrm>
          <a:noFill/>
        </p:grpSpPr>
        <p:sp>
          <p:nvSpPr>
            <p:cNvPr id="47" name="TextBox 46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16200000" flipV="1">
            <a:off x="7186803" y="337582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571604" y="2643182"/>
            <a:ext cx="5143536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Потому что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2000232" y="3286124"/>
            <a:ext cx="3929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285984" y="1428736"/>
            <a:ext cx="257176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7500958" y="2779381"/>
            <a:ext cx="357190" cy="142876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1785918" y="2143116"/>
            <a:ext cx="464347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Тепловоз двигается равномерно         </a:t>
            </a:r>
            <a:endParaRPr lang="ru-RU" sz="2400" dirty="0">
              <a:solidFill>
                <a:srgbClr val="000000"/>
              </a:solidFill>
            </a:endParaRPr>
          </a:p>
        </p:txBody>
      </p:sp>
      <p:grpSp>
        <p:nvGrpSpPr>
          <p:cNvPr id="7" name="Группа 7"/>
          <p:cNvGrpSpPr/>
          <p:nvPr/>
        </p:nvGrpSpPr>
        <p:grpSpPr>
          <a:xfrm>
            <a:off x="6643702" y="3000372"/>
            <a:ext cx="1000167" cy="523220"/>
            <a:chOff x="3357554" y="2143116"/>
            <a:chExt cx="666798" cy="788967"/>
          </a:xfrm>
        </p:grpSpPr>
        <p:sp>
          <p:nvSpPr>
            <p:cNvPr id="56" name="TextBox 55"/>
            <p:cNvSpPr txBox="1"/>
            <p:nvPr/>
          </p:nvSpPr>
          <p:spPr>
            <a:xfrm>
              <a:off x="3357555" y="2143116"/>
              <a:ext cx="666797" cy="78896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кН</a:t>
              </a:r>
              <a:endPara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7" name="Прямая со стрелкой 56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1"/>
          <p:cNvGrpSpPr>
            <a:grpSpLocks/>
          </p:cNvGrpSpPr>
          <p:nvPr/>
        </p:nvGrpSpPr>
        <p:grpSpPr bwMode="auto">
          <a:xfrm>
            <a:off x="4643462" y="4357694"/>
            <a:ext cx="3429000" cy="1735138"/>
            <a:chOff x="4429124" y="5563371"/>
            <a:chExt cx="2143141" cy="1065290"/>
          </a:xfrm>
        </p:grpSpPr>
        <p:sp>
          <p:nvSpPr>
            <p:cNvPr id="59" name="TextBox 58"/>
            <p:cNvSpPr txBox="1"/>
            <p:nvPr/>
          </p:nvSpPr>
          <p:spPr>
            <a:xfrm>
              <a:off x="5357819" y="5786457"/>
              <a:ext cx="1214446" cy="6800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6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0" name="Прямая соединительная линия 59"/>
            <p:cNvCxnSpPr>
              <a:endCxn id="59" idx="1"/>
            </p:cNvCxnSpPr>
            <p:nvPr/>
          </p:nvCxnSpPr>
          <p:spPr>
            <a:xfrm flipV="1">
              <a:off x="4429124" y="6126493"/>
              <a:ext cx="928695" cy="17159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4493265" y="5563371"/>
              <a:ext cx="570272" cy="623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6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Box 15"/>
            <p:cNvSpPr txBox="1">
              <a:spLocks noChangeArrowheads="1"/>
            </p:cNvSpPr>
            <p:nvPr/>
          </p:nvSpPr>
          <p:spPr bwMode="auto">
            <a:xfrm>
              <a:off x="4550190" y="6061935"/>
              <a:ext cx="785818" cy="566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3" name="Rectangle 5"/>
          <p:cNvSpPr txBox="1">
            <a:spLocks noChangeArrowheads="1"/>
          </p:cNvSpPr>
          <p:nvPr/>
        </p:nvSpPr>
        <p:spPr bwMode="auto">
          <a:xfrm>
            <a:off x="-32" y="980728"/>
            <a:ext cx="2699824" cy="22322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7500кН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=50 м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10мин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25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2" grpId="0" animBg="1"/>
      <p:bldP spid="53" grpId="0" animBg="1"/>
      <p:bldP spid="54" grpId="0" animBg="1"/>
      <p:bldP spid="63" grpId="0" build="allAtOnce" animBg="1"/>
      <p:bldP spid="6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 l="9375" t="71778" r="10937" b="17236"/>
          <a:stretch>
            <a:fillRect/>
          </a:stretch>
        </p:blipFill>
        <p:spPr bwMode="auto">
          <a:xfrm>
            <a:off x="0" y="-24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9" name="Прямая со стрелкой 28"/>
          <p:cNvCxnSpPr/>
          <p:nvPr/>
        </p:nvCxnSpPr>
        <p:spPr>
          <a:xfrm flipV="1">
            <a:off x="7691365" y="2571744"/>
            <a:ext cx="612000" cy="290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9"/>
          <p:cNvGrpSpPr/>
          <p:nvPr/>
        </p:nvGrpSpPr>
        <p:grpSpPr>
          <a:xfrm>
            <a:off x="7786710" y="3395963"/>
            <a:ext cx="714380" cy="461665"/>
            <a:chOff x="2714612" y="4429132"/>
            <a:chExt cx="714380" cy="461665"/>
          </a:xfrm>
        </p:grpSpPr>
        <p:sp>
          <p:nvSpPr>
            <p:cNvPr id="31" name="TextBox 3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32"/>
          <p:cNvGrpSpPr/>
          <p:nvPr/>
        </p:nvGrpSpPr>
        <p:grpSpPr>
          <a:xfrm>
            <a:off x="7786710" y="1428736"/>
            <a:ext cx="714380" cy="461665"/>
            <a:chOff x="3357554" y="2143116"/>
            <a:chExt cx="714380" cy="461665"/>
          </a:xfrm>
        </p:grpSpPr>
        <p:sp>
          <p:nvSpPr>
            <p:cNvPr id="34" name="TextBox 33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35"/>
          <p:cNvGrpSpPr/>
          <p:nvPr/>
        </p:nvGrpSpPr>
        <p:grpSpPr>
          <a:xfrm>
            <a:off x="6643702" y="2100196"/>
            <a:ext cx="785818" cy="400110"/>
            <a:chOff x="1785918" y="2528824"/>
            <a:chExt cx="785818" cy="400110"/>
          </a:xfrm>
        </p:grpSpPr>
        <p:cxnSp>
          <p:nvCxnSpPr>
            <p:cNvPr id="37" name="Прямая со стрелкой 36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1785918" y="2528824"/>
              <a:ext cx="7858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сопр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9" name="Прямая соединительная линия 38"/>
          <p:cNvCxnSpPr/>
          <p:nvPr/>
        </p:nvCxnSpPr>
        <p:spPr>
          <a:xfrm rot="-180000" flipV="1">
            <a:off x="7069490" y="2561451"/>
            <a:ext cx="612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16200000" flipV="1">
            <a:off x="7155594" y="201778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>
            <a:off x="8215370" y="2714620"/>
            <a:ext cx="1071538" cy="584775"/>
            <a:chOff x="3357554" y="2143116"/>
            <a:chExt cx="714380" cy="881786"/>
          </a:xfrm>
        </p:grpSpPr>
        <p:sp>
          <p:nvSpPr>
            <p:cNvPr id="42" name="TextBox 41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>
            <a:off x="6859636" y="1785924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6929454" y="857232"/>
            <a:ext cx="714380" cy="584775"/>
            <a:chOff x="3357554" y="2143116"/>
            <a:chExt cx="714380" cy="584775"/>
          </a:xfrm>
          <a:noFill/>
        </p:grpSpPr>
        <p:sp>
          <p:nvSpPr>
            <p:cNvPr id="46" name="TextBox 45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Прямая со стрелкой 47"/>
          <p:cNvCxnSpPr/>
          <p:nvPr/>
        </p:nvCxnSpPr>
        <p:spPr>
          <a:xfrm rot="16200000" flipV="1">
            <a:off x="7186803" y="3090068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571604" y="2357430"/>
            <a:ext cx="5143536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Потому что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2000232" y="3000372"/>
            <a:ext cx="3929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285984" y="1142984"/>
            <a:ext cx="257176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7500958" y="2493629"/>
            <a:ext cx="357190" cy="142876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1785918" y="1857364"/>
            <a:ext cx="464347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Тепловоз двигается равномерно         </a:t>
            </a:r>
            <a:endParaRPr lang="ru-RU" sz="2400" dirty="0">
              <a:solidFill>
                <a:srgbClr val="000000"/>
              </a:solidFill>
            </a:endParaRPr>
          </a:p>
        </p:txBody>
      </p:sp>
      <p:grpSp>
        <p:nvGrpSpPr>
          <p:cNvPr id="7" name="Группа 7"/>
          <p:cNvGrpSpPr/>
          <p:nvPr/>
        </p:nvGrpSpPr>
        <p:grpSpPr>
          <a:xfrm>
            <a:off x="7072334" y="2762905"/>
            <a:ext cx="428627" cy="523220"/>
            <a:chOff x="3643305" y="2215924"/>
            <a:chExt cx="285759" cy="788967"/>
          </a:xfrm>
        </p:grpSpPr>
        <p:sp>
          <p:nvSpPr>
            <p:cNvPr id="55" name="TextBox 54"/>
            <p:cNvSpPr txBox="1"/>
            <p:nvPr/>
          </p:nvSpPr>
          <p:spPr>
            <a:xfrm>
              <a:off x="3643305" y="2215924"/>
              <a:ext cx="285759" cy="78896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>
              <a:off x="3701695" y="2249249"/>
              <a:ext cx="227367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1"/>
          <p:cNvGrpSpPr>
            <a:grpSpLocks/>
          </p:cNvGrpSpPr>
          <p:nvPr/>
        </p:nvGrpSpPr>
        <p:grpSpPr bwMode="auto">
          <a:xfrm>
            <a:off x="4643462" y="4071942"/>
            <a:ext cx="3429000" cy="1735138"/>
            <a:chOff x="4429124" y="5563371"/>
            <a:chExt cx="2143141" cy="1065290"/>
          </a:xfrm>
        </p:grpSpPr>
        <p:sp>
          <p:nvSpPr>
            <p:cNvPr id="58" name="TextBox 57"/>
            <p:cNvSpPr txBox="1"/>
            <p:nvPr/>
          </p:nvSpPr>
          <p:spPr>
            <a:xfrm>
              <a:off x="5357819" y="5786457"/>
              <a:ext cx="1214446" cy="6800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6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единительная линия 58"/>
            <p:cNvCxnSpPr>
              <a:endCxn id="58" idx="1"/>
            </p:cNvCxnSpPr>
            <p:nvPr/>
          </p:nvCxnSpPr>
          <p:spPr>
            <a:xfrm flipV="1">
              <a:off x="4429124" y="6126493"/>
              <a:ext cx="928695" cy="17159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4493265" y="5563371"/>
              <a:ext cx="570272" cy="623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6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15"/>
            <p:cNvSpPr txBox="1">
              <a:spLocks noChangeArrowheads="1"/>
            </p:cNvSpPr>
            <p:nvPr/>
          </p:nvSpPr>
          <p:spPr bwMode="auto">
            <a:xfrm>
              <a:off x="4550190" y="6061935"/>
              <a:ext cx="785818" cy="566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0" y="1071546"/>
            <a:ext cx="107157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63" name="Rectangle 5"/>
          <p:cNvSpPr txBox="1">
            <a:spLocks noChangeArrowheads="1"/>
          </p:cNvSpPr>
          <p:nvPr/>
        </p:nvSpPr>
        <p:spPr bwMode="auto">
          <a:xfrm>
            <a:off x="0" y="2420888"/>
            <a:ext cx="2699824" cy="22322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7500кН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=50 м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10мин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25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1" grpId="0" animBg="1"/>
      <p:bldP spid="52" grpId="0" animBg="1"/>
      <p:bldP spid="53" grpId="0" animBg="1"/>
      <p:bldP spid="62" grpId="0" animBg="1"/>
      <p:bldP spid="63" grpId="0" build="allAtOnce" animBg="1"/>
      <p:bldP spid="6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888361" y="1701584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115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п</a:t>
            </a:r>
            <a:r>
              <a:rPr lang="ru-RU" sz="60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ростые</a:t>
            </a: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1785938" y="3357563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механизмы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868" y="6273225"/>
            <a:ext cx="5357818" cy="584775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стр.34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№16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Прямоугольник 94"/>
          <p:cNvSpPr/>
          <p:nvPr/>
        </p:nvSpPr>
        <p:spPr>
          <a:xfrm>
            <a:off x="4143407" y="5339710"/>
            <a:ext cx="5000625" cy="428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642938" y="3500438"/>
            <a:ext cx="1857375" cy="46196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 В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3071813" y="2928938"/>
            <a:ext cx="1214437" cy="708025"/>
          </a:xfrm>
          <a:prstGeom prst="rect">
            <a:avLst/>
          </a:prstGeom>
          <a:blipFill dpi="0" rotWithShape="1">
            <a:blip r:embed="rId7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571736" y="-19"/>
            <a:ext cx="6492875" cy="642937"/>
          </a:xfrm>
          <a:solidFill>
            <a:srgbClr val="FFFF00"/>
          </a:solidFill>
        </p:spPr>
        <p:txBody>
          <a:bodyPr/>
          <a:lstStyle/>
          <a:p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…вращающее действие от </a:t>
            </a:r>
            <a:r>
              <a:rPr lang="en-US" sz="2600" b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  и ПЛЕЧА…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</p:txBody>
      </p:sp>
      <p:grpSp>
        <p:nvGrpSpPr>
          <p:cNvPr id="17415" name="Group 2"/>
          <p:cNvGrpSpPr>
            <a:grpSpLocks/>
          </p:cNvGrpSpPr>
          <p:nvPr/>
        </p:nvGrpSpPr>
        <p:grpSpPr bwMode="auto">
          <a:xfrm>
            <a:off x="285750" y="1608138"/>
            <a:ext cx="3571875" cy="2106612"/>
            <a:chOff x="1152" y="2952"/>
            <a:chExt cx="3600" cy="1800"/>
          </a:xfrm>
        </p:grpSpPr>
        <p:grpSp>
          <p:nvGrpSpPr>
            <p:cNvPr id="17479" name="Group 3"/>
            <p:cNvGrpSpPr>
              <a:grpSpLocks/>
            </p:cNvGrpSpPr>
            <p:nvPr/>
          </p:nvGrpSpPr>
          <p:grpSpPr bwMode="auto">
            <a:xfrm>
              <a:off x="1152" y="3168"/>
              <a:ext cx="3600" cy="1584"/>
              <a:chOff x="1584" y="2880"/>
              <a:chExt cx="3600" cy="1584"/>
            </a:xfrm>
          </p:grpSpPr>
          <p:grpSp>
            <p:nvGrpSpPr>
              <p:cNvPr id="17482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17491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17493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4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5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6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7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8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7492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7483" name="Group 13"/>
              <p:cNvGrpSpPr>
                <a:grpSpLocks/>
              </p:cNvGrpSpPr>
              <p:nvPr/>
            </p:nvGrpSpPr>
            <p:grpSpPr bwMode="auto">
              <a:xfrm>
                <a:off x="4896" y="3024"/>
                <a:ext cx="288" cy="720"/>
                <a:chOff x="4896" y="3024"/>
                <a:chExt cx="288" cy="720"/>
              </a:xfrm>
            </p:grpSpPr>
            <p:sp>
              <p:nvSpPr>
                <p:cNvPr id="17489" name="Line 14"/>
                <p:cNvSpPr>
                  <a:spLocks noChangeShapeType="1"/>
                </p:cNvSpPr>
                <p:nvPr/>
              </p:nvSpPr>
              <p:spPr bwMode="auto">
                <a:xfrm>
                  <a:off x="5040" y="3024"/>
                  <a:ext cx="0" cy="43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3" name="Rectangle 15"/>
                <p:cNvSpPr>
                  <a:spLocks noChangeArrowheads="1"/>
                </p:cNvSpPr>
                <p:nvPr/>
              </p:nvSpPr>
              <p:spPr bwMode="auto">
                <a:xfrm>
                  <a:off x="4896" y="3456"/>
                  <a:ext cx="288" cy="288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17484" name="Group 16"/>
              <p:cNvGrpSpPr>
                <a:grpSpLocks/>
              </p:cNvGrpSpPr>
              <p:nvPr/>
            </p:nvGrpSpPr>
            <p:grpSpPr bwMode="auto">
              <a:xfrm>
                <a:off x="2592" y="3024"/>
                <a:ext cx="288" cy="1440"/>
                <a:chOff x="2592" y="3024"/>
                <a:chExt cx="288" cy="1440"/>
              </a:xfrm>
            </p:grpSpPr>
            <p:sp>
              <p:nvSpPr>
                <p:cNvPr id="17485" name="Rectangle 17"/>
                <p:cNvSpPr>
                  <a:spLocks noChangeArrowheads="1"/>
                </p:cNvSpPr>
                <p:nvPr/>
              </p:nvSpPr>
              <p:spPr bwMode="auto">
                <a:xfrm>
                  <a:off x="2592" y="3312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592" y="3744"/>
                  <a:ext cx="288" cy="288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8147" name="Rectangle 19"/>
                <p:cNvSpPr>
                  <a:spLocks noChangeArrowheads="1"/>
                </p:cNvSpPr>
                <p:nvPr/>
              </p:nvSpPr>
              <p:spPr bwMode="auto">
                <a:xfrm>
                  <a:off x="2592" y="4176"/>
                  <a:ext cx="288" cy="288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7488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736" y="3024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7480" name="AutoShape 21"/>
            <p:cNvSpPr>
              <a:spLocks/>
            </p:cNvSpPr>
            <p:nvPr/>
          </p:nvSpPr>
          <p:spPr bwMode="auto">
            <a:xfrm rot="5400000">
              <a:off x="3636" y="2196"/>
              <a:ext cx="216" cy="1728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1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3700463" y="1962150"/>
            <a:ext cx="4762" cy="34607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572375" y="720725"/>
            <a:ext cx="1571625" cy="2786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10" name="Группа 41"/>
          <p:cNvGrpSpPr>
            <a:grpSpLocks/>
          </p:cNvGrpSpPr>
          <p:nvPr/>
        </p:nvGrpSpPr>
        <p:grpSpPr bwMode="auto">
          <a:xfrm>
            <a:off x="2857500" y="785813"/>
            <a:ext cx="1571625" cy="390525"/>
            <a:chOff x="2341" y="376104"/>
            <a:chExt cx="1220132" cy="390798"/>
          </a:xfrm>
        </p:grpSpPr>
        <p:sp>
          <p:nvSpPr>
            <p:cNvPr id="43" name="Овал 42"/>
            <p:cNvSpPr/>
            <p:nvPr/>
          </p:nvSpPr>
          <p:spPr>
            <a:xfrm>
              <a:off x="2341" y="376104"/>
              <a:ext cx="1220132" cy="390798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Овал 4"/>
            <p:cNvSpPr/>
            <p:nvPr/>
          </p:nvSpPr>
          <p:spPr>
            <a:xfrm>
              <a:off x="181048" y="433294"/>
              <a:ext cx="862720" cy="276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200" dirty="0">
                  <a:latin typeface="Times New Roman" pitchFamily="18" charset="0"/>
                  <a:cs typeface="Times New Roman" pitchFamily="18" charset="0"/>
                </a:rPr>
                <a:t>сила</a:t>
              </a:r>
            </a:p>
          </p:txBody>
        </p:sp>
      </p:grpSp>
      <p:grpSp>
        <p:nvGrpSpPr>
          <p:cNvPr id="11" name="Группа 44"/>
          <p:cNvGrpSpPr>
            <a:grpSpLocks/>
          </p:cNvGrpSpPr>
          <p:nvPr/>
        </p:nvGrpSpPr>
        <p:grpSpPr bwMode="auto">
          <a:xfrm>
            <a:off x="4714875" y="785813"/>
            <a:ext cx="1800225" cy="390525"/>
            <a:chOff x="1571636" y="428628"/>
            <a:chExt cx="1800393" cy="390798"/>
          </a:xfrm>
        </p:grpSpPr>
        <p:sp>
          <p:nvSpPr>
            <p:cNvPr id="46" name="Овал 45"/>
            <p:cNvSpPr/>
            <p:nvPr/>
          </p:nvSpPr>
          <p:spPr>
            <a:xfrm>
              <a:off x="1571636" y="428628"/>
              <a:ext cx="1800393" cy="390798"/>
            </a:xfrm>
            <a:prstGeom prst="ellipse">
              <a:avLst/>
            </a:prstGeom>
            <a:solidFill>
              <a:srgbClr val="FFFF00">
                <a:alpha val="78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Овал 4"/>
            <p:cNvSpPr/>
            <p:nvPr/>
          </p:nvSpPr>
          <p:spPr>
            <a:xfrm>
              <a:off x="1835186" y="485818"/>
              <a:ext cx="1273294" cy="276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5560" tIns="35560" rIns="35560" bIns="3556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плечо</a:t>
              </a:r>
            </a:p>
          </p:txBody>
        </p:sp>
      </p:grpSp>
      <p:grpSp>
        <p:nvGrpSpPr>
          <p:cNvPr id="12" name="Группа 47"/>
          <p:cNvGrpSpPr>
            <a:grpSpLocks/>
          </p:cNvGrpSpPr>
          <p:nvPr/>
        </p:nvGrpSpPr>
        <p:grpSpPr bwMode="auto">
          <a:xfrm rot="2066746">
            <a:off x="4410075" y="796925"/>
            <a:ext cx="357188" cy="395288"/>
            <a:chOff x="1254206" y="458172"/>
            <a:chExt cx="226663" cy="226663"/>
          </a:xfrm>
        </p:grpSpPr>
        <p:sp>
          <p:nvSpPr>
            <p:cNvPr id="49" name="Плюс 48"/>
            <p:cNvSpPr/>
            <p:nvPr/>
          </p:nvSpPr>
          <p:spPr>
            <a:xfrm>
              <a:off x="1254206" y="458172"/>
              <a:ext cx="226663" cy="226663"/>
            </a:xfrm>
            <a:prstGeom prst="mathPlus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Плюс 4"/>
            <p:cNvSpPr/>
            <p:nvPr/>
          </p:nvSpPr>
          <p:spPr>
            <a:xfrm>
              <a:off x="1284428" y="544650"/>
              <a:ext cx="166220" cy="53707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Группа 53"/>
          <p:cNvGrpSpPr>
            <a:grpSpLocks/>
          </p:cNvGrpSpPr>
          <p:nvPr/>
        </p:nvGrpSpPr>
        <p:grpSpPr bwMode="auto">
          <a:xfrm>
            <a:off x="6858000" y="571500"/>
            <a:ext cx="1895475" cy="857250"/>
            <a:chOff x="3603124" y="142876"/>
            <a:chExt cx="1895260" cy="857255"/>
          </a:xfrm>
          <a:solidFill>
            <a:srgbClr val="006600"/>
          </a:solidFill>
        </p:grpSpPr>
        <p:sp>
          <p:nvSpPr>
            <p:cNvPr id="55" name="Овал 54"/>
            <p:cNvSpPr/>
            <p:nvPr/>
          </p:nvSpPr>
          <p:spPr>
            <a:xfrm>
              <a:off x="3603124" y="142876"/>
              <a:ext cx="1895260" cy="857255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Овал 4"/>
            <p:cNvSpPr/>
            <p:nvPr/>
          </p:nvSpPr>
          <p:spPr>
            <a:xfrm>
              <a:off x="3880905" y="268290"/>
              <a:ext cx="1339698" cy="60642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Момент силы</a:t>
              </a:r>
            </a:p>
          </p:txBody>
        </p:sp>
      </p:grpSp>
      <p:grpSp>
        <p:nvGrpSpPr>
          <p:cNvPr id="14" name="Группа 60"/>
          <p:cNvGrpSpPr>
            <a:grpSpLocks/>
          </p:cNvGrpSpPr>
          <p:nvPr/>
        </p:nvGrpSpPr>
        <p:grpSpPr bwMode="auto">
          <a:xfrm>
            <a:off x="3930650" y="1463675"/>
            <a:ext cx="1282700" cy="625475"/>
            <a:chOff x="642944" y="0"/>
            <a:chExt cx="1283052" cy="410951"/>
          </a:xfrm>
        </p:grpSpPr>
        <p:sp>
          <p:nvSpPr>
            <p:cNvPr id="62" name="Овал 61"/>
            <p:cNvSpPr/>
            <p:nvPr/>
          </p:nvSpPr>
          <p:spPr>
            <a:xfrm>
              <a:off x="642944" y="0"/>
              <a:ext cx="1283052" cy="410951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Овал 4"/>
            <p:cNvSpPr/>
            <p:nvPr/>
          </p:nvSpPr>
          <p:spPr>
            <a:xfrm>
              <a:off x="830320" y="60495"/>
              <a:ext cx="908299" cy="2899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63"/>
          <p:cNvGrpSpPr>
            <a:grpSpLocks/>
          </p:cNvGrpSpPr>
          <p:nvPr/>
        </p:nvGrpSpPr>
        <p:grpSpPr bwMode="auto">
          <a:xfrm>
            <a:off x="5461000" y="1463675"/>
            <a:ext cx="1039813" cy="714375"/>
            <a:chOff x="1590121" y="0"/>
            <a:chExt cx="753282" cy="460586"/>
          </a:xfrm>
        </p:grpSpPr>
        <p:sp>
          <p:nvSpPr>
            <p:cNvPr id="65" name="Овал 64"/>
            <p:cNvSpPr/>
            <p:nvPr/>
          </p:nvSpPr>
          <p:spPr>
            <a:xfrm>
              <a:off x="1590121" y="0"/>
              <a:ext cx="753282" cy="460586"/>
            </a:xfrm>
            <a:prstGeom prst="ellipse">
              <a:avLst/>
            </a:prstGeom>
            <a:solidFill>
              <a:srgbClr val="FFFF00">
                <a:alpha val="78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Овал 4"/>
            <p:cNvSpPr/>
            <p:nvPr/>
          </p:nvSpPr>
          <p:spPr>
            <a:xfrm>
              <a:off x="1700526" y="67553"/>
              <a:ext cx="532473" cy="32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66"/>
          <p:cNvGrpSpPr>
            <a:grpSpLocks/>
          </p:cNvGrpSpPr>
          <p:nvPr/>
        </p:nvGrpSpPr>
        <p:grpSpPr bwMode="auto">
          <a:xfrm>
            <a:off x="6800850" y="1357313"/>
            <a:ext cx="1993900" cy="901700"/>
            <a:chOff x="2648494" y="120772"/>
            <a:chExt cx="1992996" cy="901463"/>
          </a:xfrm>
          <a:solidFill>
            <a:srgbClr val="006600"/>
          </a:solidFill>
        </p:grpSpPr>
        <p:sp>
          <p:nvSpPr>
            <p:cNvPr id="68" name="Овал 67"/>
            <p:cNvSpPr/>
            <p:nvPr/>
          </p:nvSpPr>
          <p:spPr>
            <a:xfrm>
              <a:off x="2648494" y="120772"/>
              <a:ext cx="1992996" cy="901463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9" name="Овал 4"/>
            <p:cNvSpPr/>
            <p:nvPr/>
          </p:nvSpPr>
          <p:spPr>
            <a:xfrm>
              <a:off x="2940462" y="252499"/>
              <a:ext cx="1409061" cy="63800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algn="ctr" defTabSz="2667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6000" dirty="0">
                  <a:latin typeface="Times New Roman" pitchFamily="18" charset="0"/>
                  <a:cs typeface="Times New Roman" pitchFamily="18" charset="0"/>
                </a:rPr>
                <a:t>М</a:t>
              </a:r>
            </a:p>
          </p:txBody>
        </p:sp>
      </p:grpSp>
      <p:grpSp>
        <p:nvGrpSpPr>
          <p:cNvPr id="17" name="Группа 69"/>
          <p:cNvGrpSpPr>
            <a:grpSpLocks/>
          </p:cNvGrpSpPr>
          <p:nvPr/>
        </p:nvGrpSpPr>
        <p:grpSpPr bwMode="auto">
          <a:xfrm rot="2066746">
            <a:off x="5165725" y="1573213"/>
            <a:ext cx="357188" cy="393700"/>
            <a:chOff x="1254206" y="458172"/>
            <a:chExt cx="226663" cy="226663"/>
          </a:xfrm>
        </p:grpSpPr>
        <p:sp>
          <p:nvSpPr>
            <p:cNvPr id="71" name="Плюс 70"/>
            <p:cNvSpPr/>
            <p:nvPr/>
          </p:nvSpPr>
          <p:spPr>
            <a:xfrm>
              <a:off x="1254206" y="458172"/>
              <a:ext cx="226663" cy="226663"/>
            </a:xfrm>
            <a:prstGeom prst="mathPlus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Плюс 4"/>
            <p:cNvSpPr/>
            <p:nvPr/>
          </p:nvSpPr>
          <p:spPr>
            <a:xfrm>
              <a:off x="1284428" y="544998"/>
              <a:ext cx="166220" cy="5301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Группа 50"/>
          <p:cNvGrpSpPr>
            <a:grpSpLocks/>
          </p:cNvGrpSpPr>
          <p:nvPr/>
        </p:nvGrpSpPr>
        <p:grpSpPr bwMode="auto">
          <a:xfrm>
            <a:off x="6415088" y="1651000"/>
            <a:ext cx="500062" cy="296863"/>
            <a:chOff x="3344728" y="458172"/>
            <a:chExt cx="226663" cy="226663"/>
          </a:xfrm>
        </p:grpSpPr>
        <p:sp>
          <p:nvSpPr>
            <p:cNvPr id="52" name="Равно 51"/>
            <p:cNvSpPr/>
            <p:nvPr/>
          </p:nvSpPr>
          <p:spPr>
            <a:xfrm>
              <a:off x="3344728" y="458172"/>
              <a:ext cx="226663" cy="226663"/>
            </a:xfrm>
            <a:prstGeom prst="mathEqual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Равно 4"/>
            <p:cNvSpPr/>
            <p:nvPr/>
          </p:nvSpPr>
          <p:spPr>
            <a:xfrm>
              <a:off x="3374950" y="505444"/>
              <a:ext cx="166219" cy="132118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00"/>
            </a:p>
          </p:txBody>
        </p:sp>
      </p:grpSp>
      <p:grpSp>
        <p:nvGrpSpPr>
          <p:cNvPr id="19" name="Группа 72"/>
          <p:cNvGrpSpPr>
            <a:grpSpLocks/>
          </p:cNvGrpSpPr>
          <p:nvPr/>
        </p:nvGrpSpPr>
        <p:grpSpPr bwMode="auto">
          <a:xfrm>
            <a:off x="1071563" y="1000125"/>
            <a:ext cx="1914525" cy="642938"/>
            <a:chOff x="1590121" y="0"/>
            <a:chExt cx="1388057" cy="460586"/>
          </a:xfrm>
        </p:grpSpPr>
        <p:sp>
          <p:nvSpPr>
            <p:cNvPr id="75" name="Овал 4"/>
            <p:cNvSpPr/>
            <p:nvPr/>
          </p:nvSpPr>
          <p:spPr>
            <a:xfrm>
              <a:off x="1700613" y="67098"/>
              <a:ext cx="532894" cy="326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727" cy="460586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445283" y="88705"/>
              <a:ext cx="532895" cy="3252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571500" y="2500313"/>
            <a:ext cx="906463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917825" y="2159000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1293019" y="1213644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1338263" y="203200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714875" y="3222625"/>
            <a:ext cx="3286149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Р</a:t>
            </a: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4143375" y="2214563"/>
            <a:ext cx="5000625" cy="5238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3Н·7см+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·21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см+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4Н·0см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471863" y="3754438"/>
            <a:ext cx="5572125" cy="646112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27"/>
          <p:cNvGrpSpPr>
            <a:grpSpLocks/>
          </p:cNvGrpSpPr>
          <p:nvPr/>
        </p:nvGrpSpPr>
        <p:grpSpPr bwMode="auto">
          <a:xfrm rot="180033">
            <a:off x="4908582" y="4980935"/>
            <a:ext cx="3830637" cy="1706562"/>
            <a:chOff x="4854" y="3581"/>
            <a:chExt cx="2974" cy="1147"/>
          </a:xfrm>
        </p:grpSpPr>
        <p:sp>
          <p:nvSpPr>
            <p:cNvPr id="48156" name="Rectangle 28"/>
            <p:cNvSpPr>
              <a:spLocks noChangeArrowheads="1"/>
            </p:cNvSpPr>
            <p:nvPr/>
          </p:nvSpPr>
          <p:spPr bwMode="auto">
            <a:xfrm rot="21419967">
              <a:off x="5601" y="3815"/>
              <a:ext cx="288" cy="144"/>
            </a:xfrm>
            <a:prstGeom prst="rect">
              <a:avLst/>
            </a:prstGeom>
            <a:solidFill>
              <a:srgbClr val="FFFFFF"/>
            </a:solidFill>
            <a:ln w="47625">
              <a:solidFill>
                <a:srgbClr val="C000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contourW="12700">
              <a:contourClr>
                <a:srgbClr val="000000"/>
              </a:contourClr>
            </a:sp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7450" name="Group 29"/>
            <p:cNvGrpSpPr>
              <a:grpSpLocks/>
            </p:cNvGrpSpPr>
            <p:nvPr/>
          </p:nvGrpSpPr>
          <p:grpSpPr bwMode="auto">
            <a:xfrm>
              <a:off x="4854" y="3581"/>
              <a:ext cx="2974" cy="1147"/>
              <a:chOff x="4854" y="4157"/>
              <a:chExt cx="2974" cy="1147"/>
            </a:xfrm>
          </p:grpSpPr>
          <p:sp>
            <p:nvSpPr>
              <p:cNvPr id="17451" name="AutoShape 30"/>
              <p:cNvSpPr>
                <a:spLocks noChangeArrowheads="1"/>
              </p:cNvSpPr>
              <p:nvPr/>
            </p:nvSpPr>
            <p:spPr bwMode="auto">
              <a:xfrm>
                <a:off x="4854" y="4626"/>
                <a:ext cx="144" cy="144"/>
              </a:xfrm>
              <a:prstGeom prst="flowChartExtract">
                <a:avLst/>
              </a:prstGeom>
              <a:solidFill>
                <a:srgbClr val="FFFFFF"/>
              </a:solidFill>
              <a:ln w="349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159" name="Line 31"/>
              <p:cNvSpPr>
                <a:spLocks noChangeShapeType="1"/>
              </p:cNvSpPr>
              <p:nvPr/>
            </p:nvSpPr>
            <p:spPr bwMode="auto">
              <a:xfrm flipH="1" flipV="1">
                <a:off x="7793" y="4157"/>
                <a:ext cx="35" cy="305"/>
              </a:xfrm>
              <a:prstGeom prst="line">
                <a:avLst/>
              </a:prstGeom>
              <a:noFill/>
              <a:ln w="53975">
                <a:solidFill>
                  <a:srgbClr val="006600"/>
                </a:solidFill>
                <a:round/>
                <a:headEnd/>
                <a:tailEnd type="triangle" w="med" len="med"/>
              </a:ln>
              <a:scene3d>
                <a:camera prst="orthographicFront">
                  <a:rot lat="0" lon="0" rev="21360000"/>
                </a:camera>
                <a:lightRig rig="threePt" dir="t"/>
              </a:scene3d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7453" name="Group 32"/>
              <p:cNvGrpSpPr>
                <a:grpSpLocks/>
              </p:cNvGrpSpPr>
              <p:nvPr/>
            </p:nvGrpSpPr>
            <p:grpSpPr bwMode="auto">
              <a:xfrm>
                <a:off x="4896" y="4357"/>
                <a:ext cx="2897" cy="947"/>
                <a:chOff x="4896" y="4357"/>
                <a:chExt cx="2897" cy="947"/>
              </a:xfrm>
            </p:grpSpPr>
            <p:sp>
              <p:nvSpPr>
                <p:cNvPr id="17454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4896" y="4464"/>
                  <a:ext cx="2880" cy="144"/>
                </a:xfrm>
                <a:prstGeom prst="line">
                  <a:avLst/>
                </a:prstGeom>
                <a:noFill/>
                <a:ln w="762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5" name="Line 34"/>
                <p:cNvSpPr>
                  <a:spLocks noChangeShapeType="1"/>
                </p:cNvSpPr>
                <p:nvPr/>
              </p:nvSpPr>
              <p:spPr bwMode="auto">
                <a:xfrm>
                  <a:off x="5760" y="4608"/>
                  <a:ext cx="52" cy="696"/>
                </a:xfrm>
                <a:prstGeom prst="line">
                  <a:avLst/>
                </a:prstGeom>
                <a:noFill/>
                <a:ln w="539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6" name="AutoShape 35"/>
                <p:cNvSpPr>
                  <a:spLocks/>
                </p:cNvSpPr>
                <p:nvPr/>
              </p:nvSpPr>
              <p:spPr bwMode="auto">
                <a:xfrm rot="16036014" flipV="1">
                  <a:off x="6281" y="2989"/>
                  <a:ext cx="144" cy="2880"/>
                </a:xfrm>
                <a:prstGeom prst="rightBrace">
                  <a:avLst>
                    <a:gd name="adj1" fmla="val 199352"/>
                    <a:gd name="adj2" fmla="val 44542"/>
                  </a:avLst>
                </a:prstGeom>
                <a:noFill/>
                <a:ln w="34925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7" name="AutoShape 36"/>
                <p:cNvSpPr>
                  <a:spLocks/>
                </p:cNvSpPr>
                <p:nvPr/>
              </p:nvSpPr>
              <p:spPr bwMode="auto">
                <a:xfrm rot="16019967" flipV="1">
                  <a:off x="5204" y="4301"/>
                  <a:ext cx="288" cy="864"/>
                </a:xfrm>
                <a:prstGeom prst="leftBrace">
                  <a:avLst>
                    <a:gd name="adj1" fmla="val 25000"/>
                    <a:gd name="adj2" fmla="val 50000"/>
                  </a:avLst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6" name="Подзаголовок 1"/>
          <p:cNvSpPr txBox="1">
            <a:spLocks/>
          </p:cNvSpPr>
          <p:nvPr/>
        </p:nvSpPr>
        <p:spPr bwMode="black">
          <a:xfrm>
            <a:off x="214282" y="4786322"/>
            <a:ext cx="4071937" cy="4445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опорой </a:t>
            </a:r>
            <a:r>
              <a:rPr lang="ru-RU" sz="28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конце</a:t>
            </a:r>
          </a:p>
        </p:txBody>
      </p:sp>
      <p:sp>
        <p:nvSpPr>
          <p:cNvPr id="17438" name="TextBox 96"/>
          <p:cNvSpPr txBox="1">
            <a:spLocks noChangeArrowheads="1"/>
          </p:cNvSpPr>
          <p:nvPr/>
        </p:nvSpPr>
        <p:spPr bwMode="auto">
          <a:xfrm>
            <a:off x="-32" y="-24"/>
            <a:ext cx="1500188" cy="70802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рычаг</a:t>
            </a:r>
          </a:p>
        </p:txBody>
      </p:sp>
      <p:grpSp>
        <p:nvGrpSpPr>
          <p:cNvPr id="23" name="Группа 98"/>
          <p:cNvGrpSpPr>
            <a:grpSpLocks/>
          </p:cNvGrpSpPr>
          <p:nvPr/>
        </p:nvGrpSpPr>
        <p:grpSpPr bwMode="auto">
          <a:xfrm>
            <a:off x="6319838" y="830263"/>
            <a:ext cx="500062" cy="298450"/>
            <a:chOff x="3344728" y="458172"/>
            <a:chExt cx="226663" cy="226663"/>
          </a:xfrm>
        </p:grpSpPr>
        <p:sp>
          <p:nvSpPr>
            <p:cNvPr id="100" name="Равно 99"/>
            <p:cNvSpPr/>
            <p:nvPr/>
          </p:nvSpPr>
          <p:spPr>
            <a:xfrm>
              <a:off x="3344728" y="458172"/>
              <a:ext cx="226663" cy="226663"/>
            </a:xfrm>
            <a:prstGeom prst="mathEqual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1" name="Равно 4"/>
            <p:cNvSpPr/>
            <p:nvPr/>
          </p:nvSpPr>
          <p:spPr>
            <a:xfrm>
              <a:off x="3374950" y="505192"/>
              <a:ext cx="166219" cy="132622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00"/>
            </a:p>
          </p:txBody>
        </p:sp>
      </p:grp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4643438" y="2643188"/>
            <a:ext cx="4500562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- 21Н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 +21Н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 =0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Line 23"/>
          <p:cNvSpPr>
            <a:spLocks noChangeShapeType="1"/>
          </p:cNvSpPr>
          <p:nvPr/>
        </p:nvSpPr>
        <p:spPr bwMode="auto">
          <a:xfrm flipV="1">
            <a:off x="1603650" y="127071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7" name="Line 23"/>
          <p:cNvSpPr>
            <a:spLocks noChangeShapeType="1"/>
          </p:cNvSpPr>
          <p:nvPr/>
        </p:nvSpPr>
        <p:spPr bwMode="auto">
          <a:xfrm flipV="1">
            <a:off x="3168815" y="2105227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8" name="Line 23"/>
          <p:cNvSpPr>
            <a:spLocks noChangeShapeType="1"/>
          </p:cNvSpPr>
          <p:nvPr/>
        </p:nvSpPr>
        <p:spPr bwMode="auto">
          <a:xfrm flipV="1">
            <a:off x="817590" y="2444770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5857916" y="4500570"/>
            <a:ext cx="3428992" cy="523876"/>
          </a:xfrm>
          <a:solidFill>
            <a:srgbClr val="FFFF00"/>
          </a:solidFill>
        </p:spPr>
        <p:txBody>
          <a:bodyPr/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опорой на конце</a:t>
            </a:r>
          </a:p>
        </p:txBody>
      </p:sp>
      <p:grpSp>
        <p:nvGrpSpPr>
          <p:cNvPr id="89" name="Group 27"/>
          <p:cNvGrpSpPr>
            <a:grpSpLocks/>
          </p:cNvGrpSpPr>
          <p:nvPr/>
        </p:nvGrpSpPr>
        <p:grpSpPr bwMode="auto">
          <a:xfrm rot="180033">
            <a:off x="399815" y="5165503"/>
            <a:ext cx="3772676" cy="1716983"/>
            <a:chOff x="4880" y="3582"/>
            <a:chExt cx="2929" cy="1154"/>
          </a:xfrm>
        </p:grpSpPr>
        <p:sp>
          <p:nvSpPr>
            <p:cNvPr id="90" name="Rectangle 28"/>
            <p:cNvSpPr>
              <a:spLocks noChangeArrowheads="1"/>
            </p:cNvSpPr>
            <p:nvPr/>
          </p:nvSpPr>
          <p:spPr bwMode="auto">
            <a:xfrm rot="21419967">
              <a:off x="4886" y="3847"/>
              <a:ext cx="288" cy="144"/>
            </a:xfrm>
            <a:prstGeom prst="rect">
              <a:avLst/>
            </a:prstGeom>
            <a:solidFill>
              <a:srgbClr val="FFFFFF"/>
            </a:solidFill>
            <a:ln w="47625">
              <a:solidFill>
                <a:srgbClr val="C000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contourW="12700">
              <a:contourClr>
                <a:srgbClr val="000000"/>
              </a:contourClr>
            </a:sp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91" name="Group 29"/>
            <p:cNvGrpSpPr>
              <a:grpSpLocks/>
            </p:cNvGrpSpPr>
            <p:nvPr/>
          </p:nvGrpSpPr>
          <p:grpSpPr bwMode="auto">
            <a:xfrm>
              <a:off x="4880" y="3582"/>
              <a:ext cx="2929" cy="1154"/>
              <a:chOff x="4880" y="4158"/>
              <a:chExt cx="2929" cy="1154"/>
            </a:xfrm>
          </p:grpSpPr>
          <p:sp>
            <p:nvSpPr>
              <p:cNvPr id="92" name="AutoShape 30"/>
              <p:cNvSpPr>
                <a:spLocks noChangeArrowheads="1"/>
              </p:cNvSpPr>
              <p:nvPr/>
            </p:nvSpPr>
            <p:spPr bwMode="auto">
              <a:xfrm>
                <a:off x="5733" y="4586"/>
                <a:ext cx="144" cy="144"/>
              </a:xfrm>
              <a:prstGeom prst="flowChartExtract">
                <a:avLst/>
              </a:prstGeom>
              <a:solidFill>
                <a:srgbClr val="FFFFFF"/>
              </a:solidFill>
              <a:ln w="349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3" name="Line 31"/>
              <p:cNvSpPr>
                <a:spLocks noChangeShapeType="1"/>
              </p:cNvSpPr>
              <p:nvPr/>
            </p:nvSpPr>
            <p:spPr bwMode="auto">
              <a:xfrm flipH="1" flipV="1">
                <a:off x="7774" y="4158"/>
                <a:ext cx="35" cy="305"/>
              </a:xfrm>
              <a:prstGeom prst="line">
                <a:avLst/>
              </a:prstGeom>
              <a:noFill/>
              <a:ln w="53975">
                <a:solidFill>
                  <a:srgbClr val="006600"/>
                </a:solidFill>
                <a:round/>
                <a:headEnd/>
                <a:tailEnd type="triangle" w="med" len="med"/>
              </a:ln>
              <a:scene3d>
                <a:camera prst="orthographicFront">
                  <a:rot lat="0" lon="0" rev="21360000"/>
                </a:camera>
                <a:lightRig rig="threePt" dir="t"/>
              </a:scene3d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94" name="Group 32"/>
              <p:cNvGrpSpPr>
                <a:grpSpLocks/>
              </p:cNvGrpSpPr>
              <p:nvPr/>
            </p:nvGrpSpPr>
            <p:grpSpPr bwMode="auto">
              <a:xfrm>
                <a:off x="4880" y="4339"/>
                <a:ext cx="2913" cy="973"/>
                <a:chOff x="4880" y="4339"/>
                <a:chExt cx="2913" cy="973"/>
              </a:xfrm>
            </p:grpSpPr>
            <p:sp>
              <p:nvSpPr>
                <p:cNvPr id="97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4896" y="4464"/>
                  <a:ext cx="2880" cy="144"/>
                </a:xfrm>
                <a:prstGeom prst="line">
                  <a:avLst/>
                </a:prstGeom>
                <a:noFill/>
                <a:ln w="762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9" name="Line 34"/>
                <p:cNvSpPr>
                  <a:spLocks noChangeShapeType="1"/>
                </p:cNvSpPr>
                <p:nvPr/>
              </p:nvSpPr>
              <p:spPr bwMode="auto">
                <a:xfrm>
                  <a:off x="4880" y="4616"/>
                  <a:ext cx="52" cy="696"/>
                </a:xfrm>
                <a:prstGeom prst="line">
                  <a:avLst/>
                </a:prstGeom>
                <a:noFill/>
                <a:ln w="539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" name="AutoShape 35"/>
                <p:cNvSpPr>
                  <a:spLocks/>
                </p:cNvSpPr>
                <p:nvPr/>
              </p:nvSpPr>
              <p:spPr bwMode="auto">
                <a:xfrm rot="16036014" flipV="1">
                  <a:off x="6709" y="3427"/>
                  <a:ext cx="172" cy="1996"/>
                </a:xfrm>
                <a:prstGeom prst="rightBrace">
                  <a:avLst>
                    <a:gd name="adj1" fmla="val 199352"/>
                    <a:gd name="adj2" fmla="val 44542"/>
                  </a:avLst>
                </a:prstGeom>
                <a:noFill/>
                <a:ln w="34925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3" name="AutoShape 36"/>
                <p:cNvSpPr>
                  <a:spLocks/>
                </p:cNvSpPr>
                <p:nvPr/>
              </p:nvSpPr>
              <p:spPr bwMode="auto">
                <a:xfrm rot="16019967" flipV="1">
                  <a:off x="5204" y="4301"/>
                  <a:ext cx="288" cy="864"/>
                </a:xfrm>
                <a:prstGeom prst="leftBrace">
                  <a:avLst>
                    <a:gd name="adj1" fmla="val 25000"/>
                    <a:gd name="adj2" fmla="val 50000"/>
                  </a:avLst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04" name="Скругленный прямоугольник 103"/>
          <p:cNvSpPr/>
          <p:nvPr/>
        </p:nvSpPr>
        <p:spPr>
          <a:xfrm>
            <a:off x="3500430" y="3714752"/>
            <a:ext cx="5286412" cy="78581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Скругленный прямоугольник 104"/>
          <p:cNvSpPr/>
          <p:nvPr/>
        </p:nvSpPr>
        <p:spPr>
          <a:xfrm>
            <a:off x="3889672" y="1357298"/>
            <a:ext cx="4857816" cy="92869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Box 96"/>
          <p:cNvSpPr txBox="1">
            <a:spLocks noChangeArrowheads="1"/>
          </p:cNvSpPr>
          <p:nvPr/>
        </p:nvSpPr>
        <p:spPr bwMode="auto">
          <a:xfrm>
            <a:off x="-32" y="714356"/>
            <a:ext cx="1214446" cy="58477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дверь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0" name="Прямая со стрелкой 109"/>
          <p:cNvCxnSpPr/>
          <p:nvPr/>
        </p:nvCxnSpPr>
        <p:spPr>
          <a:xfrm rot="5400000" flipH="1" flipV="1">
            <a:off x="892943" y="5036355"/>
            <a:ext cx="1357322" cy="1588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 стрелкой 111"/>
          <p:cNvCxnSpPr/>
          <p:nvPr/>
        </p:nvCxnSpPr>
        <p:spPr>
          <a:xfrm rot="5400000" flipH="1" flipV="1">
            <a:off x="5413381" y="4821247"/>
            <a:ext cx="1357322" cy="1588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3" grpId="0" animBg="1"/>
      <p:bldP spid="48151" grpId="0" animBg="1"/>
      <p:bldP spid="48153" grpId="0" animBg="1"/>
      <p:bldP spid="77" grpId="0"/>
      <p:bldP spid="77" grpId="1"/>
      <p:bldP spid="78" grpId="0"/>
      <p:bldP spid="78" grpId="1"/>
      <p:bldP spid="79" grpId="0"/>
      <p:bldP spid="83" grpId="0" animBg="1"/>
      <p:bldP spid="84" grpId="0" animBg="1"/>
      <p:bldP spid="82" grpId="0" animBg="1"/>
      <p:bldP spid="96" grpId="0" animBg="1"/>
      <p:bldP spid="85" grpId="0" animBg="1"/>
      <p:bldP spid="2" grpId="0" build="p" animBg="1"/>
      <p:bldP spid="104" grpId="0" animBg="1"/>
      <p:bldP spid="105" grpId="0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3929</TotalTime>
  <Words>2663</Words>
  <Application>Microsoft Office PowerPoint</Application>
  <PresentationFormat>Экран (4:3)</PresentationFormat>
  <Paragraphs>626</Paragraphs>
  <Slides>35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new_year4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…вращающее действие от F  и ПЛЕЧА…                                   </vt:lpstr>
      <vt:lpstr>Слайд 10</vt:lpstr>
      <vt:lpstr>Неподвижный блок</vt:lpstr>
      <vt:lpstr>подвижный  БЛОК</vt:lpstr>
      <vt:lpstr>Слайд 13</vt:lpstr>
      <vt:lpstr>ЗОЛОТОЕ ПРАВИЛО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Домашнее задание.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265</cp:revision>
  <dcterms:created xsi:type="dcterms:W3CDTF">2008-12-14T04:17:18Z</dcterms:created>
  <dcterms:modified xsi:type="dcterms:W3CDTF">2020-03-25T03:28:32Z</dcterms:modified>
</cp:coreProperties>
</file>