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6"/>
  </p:notesMasterIdLst>
  <p:sldIdLst>
    <p:sldId id="438" r:id="rId2"/>
    <p:sldId id="441" r:id="rId3"/>
    <p:sldId id="445" r:id="rId4"/>
    <p:sldId id="480" r:id="rId5"/>
    <p:sldId id="481" r:id="rId6"/>
    <p:sldId id="482" r:id="rId7"/>
    <p:sldId id="483" r:id="rId8"/>
    <p:sldId id="442" r:id="rId9"/>
    <p:sldId id="491" r:id="rId10"/>
    <p:sldId id="492" r:id="rId11"/>
    <p:sldId id="493" r:id="rId12"/>
    <p:sldId id="495" r:id="rId13"/>
    <p:sldId id="494" r:id="rId14"/>
    <p:sldId id="496" r:id="rId15"/>
    <p:sldId id="519" r:id="rId16"/>
    <p:sldId id="490" r:id="rId17"/>
    <p:sldId id="497" r:id="rId18"/>
    <p:sldId id="443" r:id="rId19"/>
    <p:sldId id="447" r:id="rId20"/>
    <p:sldId id="485" r:id="rId21"/>
    <p:sldId id="486" r:id="rId22"/>
    <p:sldId id="487" r:id="rId23"/>
    <p:sldId id="484" r:id="rId24"/>
    <p:sldId id="311" r:id="rId25"/>
    <p:sldId id="479" r:id="rId26"/>
    <p:sldId id="498" r:id="rId27"/>
    <p:sldId id="499" r:id="rId28"/>
    <p:sldId id="500" r:id="rId29"/>
    <p:sldId id="502" r:id="rId30"/>
    <p:sldId id="501" r:id="rId31"/>
    <p:sldId id="439" r:id="rId32"/>
    <p:sldId id="504" r:id="rId33"/>
    <p:sldId id="505" r:id="rId34"/>
    <p:sldId id="470" r:id="rId35"/>
    <p:sldId id="503" r:id="rId36"/>
    <p:sldId id="506" r:id="rId37"/>
    <p:sldId id="440" r:id="rId38"/>
    <p:sldId id="508" r:id="rId39"/>
    <p:sldId id="510" r:id="rId40"/>
    <p:sldId id="511" r:id="rId41"/>
    <p:sldId id="509" r:id="rId42"/>
    <p:sldId id="512" r:id="rId43"/>
    <p:sldId id="513" r:id="rId44"/>
    <p:sldId id="507" r:id="rId45"/>
    <p:sldId id="520" r:id="rId46"/>
    <p:sldId id="516" r:id="rId47"/>
    <p:sldId id="514" r:id="rId48"/>
    <p:sldId id="518" r:id="rId49"/>
    <p:sldId id="526" r:id="rId50"/>
    <p:sldId id="521" r:id="rId51"/>
    <p:sldId id="522" r:id="rId52"/>
    <p:sldId id="523" r:id="rId53"/>
    <p:sldId id="524" r:id="rId54"/>
    <p:sldId id="525" r:id="rId5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33CC"/>
    <a:srgbClr val="003300"/>
    <a:srgbClr val="365D21"/>
    <a:srgbClr val="008000"/>
    <a:srgbClr val="006600"/>
    <a:srgbClr val="66CCFF"/>
    <a:srgbClr val="008080"/>
    <a:srgbClr val="220FB1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5046" autoAdjust="0"/>
    <p:restoredTop sz="94681" autoAdjust="0"/>
  </p:normalViewPr>
  <p:slideViewPr>
    <p:cSldViewPr>
      <p:cViewPr>
        <p:scale>
          <a:sx n="50" d="100"/>
          <a:sy n="50" d="100"/>
        </p:scale>
        <p:origin x="-2412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422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04448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1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1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1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Relationship Id="rId9" Type="http://schemas.openxmlformats.org/officeDocument/2006/relationships/image" Target="../media/image2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30.jpeg"/><Relationship Id="rId5" Type="http://schemas.openxmlformats.org/officeDocument/2006/relationships/audio" Target="../media/audio3.wav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audio" Target="../media/audio5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8.wav"/><Relationship Id="rId9" Type="http://schemas.openxmlformats.org/officeDocument/2006/relationships/image" Target="../media/image2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4.wav"/><Relationship Id="rId9" Type="http://schemas.openxmlformats.org/officeDocument/2006/relationships/image" Target="../media/image2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3999" cy="6525343"/>
        </p:xfrm>
        <a:graphic>
          <a:graphicData uri="http://schemas.openxmlformats.org/drawingml/2006/table">
            <a:tbl>
              <a:tblPr/>
              <a:tblGrid>
                <a:gridCol w="1004835"/>
                <a:gridCol w="1205803"/>
                <a:gridCol w="1175657"/>
                <a:gridCol w="1004835"/>
                <a:gridCol w="1286189"/>
                <a:gridCol w="1286189"/>
                <a:gridCol w="934496"/>
                <a:gridCol w="1245995"/>
              </a:tblGrid>
              <a:tr h="1199056">
                <a:tc>
                  <a:txBody>
                    <a:bodyPr/>
                    <a:lstStyle/>
                    <a:p>
                      <a:pPr algn="l" fontAlgn="t"/>
                      <a:r>
                        <a:rPr lang="ru-RU" sz="4400" b="1" i="0" u="none" strike="noStrike" dirty="0">
                          <a:latin typeface="Times New Roman"/>
                        </a:rPr>
                        <a:t>Кр1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т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9056"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130*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129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244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243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242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4400" b="1" i="0" u="none" strike="noStrike" dirty="0">
                          <a:latin typeface="Times New Roman"/>
                        </a:rPr>
                        <a:t>7кл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4400" b="1" i="0" u="none" strike="noStrike" baseline="-25000">
                          <a:latin typeface="Times New Roman"/>
                        </a:rPr>
                        <a:t> </a:t>
                      </a:r>
                      <a:endParaRPr lang="ru-RU" sz="4400" b="1" i="0" u="none" strike="noStrike">
                        <a:latin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7224"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725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726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730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>
                          <a:latin typeface="Times New Roman"/>
                        </a:rPr>
                        <a:t>723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759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4400" b="1" i="0" u="none" strike="noStrike" baseline="-25000">
                          <a:latin typeface="Times New Roman"/>
                        </a:rPr>
                        <a:t> </a:t>
                      </a:r>
                      <a:endParaRPr lang="ru-RU" sz="4400" b="1" i="0" u="none" strike="noStrike">
                        <a:latin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1336"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820*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812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842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>
                          <a:latin typeface="Times New Roman"/>
                        </a:rPr>
                        <a:t>841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>
                          <a:latin typeface="Times New Roman"/>
                        </a:rPr>
                        <a:t>838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4400" b="1" i="0" u="none" strike="noStrike" dirty="0">
                          <a:latin typeface="Times New Roman"/>
                        </a:rPr>
                        <a:t>c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557"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883*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882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881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879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705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4400" b="1" i="0" u="none" strike="noStrike" dirty="0">
                          <a:latin typeface="Symbol"/>
                        </a:rPr>
                        <a:t>l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557"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912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911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910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707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710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4400" b="1" i="0" u="none" strike="noStrike" dirty="0">
                          <a:latin typeface="Times New Roman"/>
                        </a:rPr>
                        <a:t>L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557"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933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932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931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>
                          <a:latin typeface="Times New Roman"/>
                        </a:rPr>
                        <a:t>929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>
                          <a:latin typeface="Times New Roman"/>
                        </a:rPr>
                        <a:t>713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44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 l="26362" t="52003" r="27334" b="35546"/>
          <a:stretch>
            <a:fillRect/>
          </a:stretch>
        </p:blipFill>
        <p:spPr bwMode="auto">
          <a:xfrm>
            <a:off x="-32" y="0"/>
            <a:ext cx="9144032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57615" t="65187" r="30638" b="12841"/>
          <a:stretch>
            <a:fillRect/>
          </a:stretch>
        </p:blipFill>
        <p:spPr bwMode="auto">
          <a:xfrm>
            <a:off x="5929354" y="1485969"/>
            <a:ext cx="3286116" cy="3943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714488"/>
            <a:ext cx="671514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Воздух в банке остывает за счёт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теплопроводности.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Удары молекул воздуха становятся слабее. Давление в банке уменьшается. Плёнка прогибается под действием силы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атмосферного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давления.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Потенциальная энергия упругой деформации плёнки увеличилась за счёт уменьшения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внутренней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энергии воздуха внутри банки.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97" name="Group 1"/>
          <p:cNvGrpSpPr>
            <a:grpSpLocks/>
          </p:cNvGrpSpPr>
          <p:nvPr/>
        </p:nvGrpSpPr>
        <p:grpSpPr bwMode="auto">
          <a:xfrm>
            <a:off x="5643570" y="5429264"/>
            <a:ext cx="3571868" cy="1214446"/>
            <a:chOff x="2592" y="9302"/>
            <a:chExt cx="2722" cy="1016"/>
          </a:xfrm>
        </p:grpSpPr>
        <p:sp>
          <p:nvSpPr>
            <p:cNvPr id="4098" name="Text Box 2"/>
            <p:cNvSpPr txBox="1">
              <a:spLocks noChangeArrowheads="1"/>
            </p:cNvSpPr>
            <p:nvPr/>
          </p:nvSpPr>
          <p:spPr bwMode="auto">
            <a:xfrm>
              <a:off x="2592" y="9528"/>
              <a:ext cx="1678" cy="6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ru-RU" sz="3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взд</a:t>
              </a: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99" name="Text Box 3"/>
            <p:cNvSpPr txBox="1">
              <a:spLocks noChangeArrowheads="1"/>
            </p:cNvSpPr>
            <p:nvPr/>
          </p:nvSpPr>
          <p:spPr bwMode="auto">
            <a:xfrm>
              <a:off x="4062" y="9302"/>
              <a:ext cx="1252" cy="5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2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плнк</a:t>
              </a:r>
              <a:r>
                <a:rPr kumimoji="0" lang="ru-RU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kumimoji="0" lang="en-US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200" b="1" i="0" u="none" strike="noStrike" cap="none" normalizeH="0" baseline="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0" name="Text Box 4"/>
            <p:cNvSpPr txBox="1">
              <a:spLocks noChangeArrowheads="1"/>
            </p:cNvSpPr>
            <p:nvPr/>
          </p:nvSpPr>
          <p:spPr bwMode="auto">
            <a:xfrm>
              <a:off x="4270" y="9830"/>
              <a:ext cx="563" cy="48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01" name="AutoShape 5"/>
            <p:cNvCxnSpPr>
              <a:cxnSpLocks noChangeShapeType="1"/>
            </p:cNvCxnSpPr>
            <p:nvPr/>
          </p:nvCxnSpPr>
          <p:spPr bwMode="auto">
            <a:xfrm>
              <a:off x="4062" y="9830"/>
              <a:ext cx="972" cy="0"/>
            </a:xfrm>
            <a:prstGeom prst="straightConnector1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</p:cxnSp>
      </p:grpSp>
      <p:sp>
        <p:nvSpPr>
          <p:cNvPr id="13" name="Скругленный прямоугольник 12"/>
          <p:cNvSpPr/>
          <p:nvPr/>
        </p:nvSpPr>
        <p:spPr>
          <a:xfrm>
            <a:off x="5643570" y="5357826"/>
            <a:ext cx="3500462" cy="1214446"/>
          </a:xfrm>
          <a:prstGeom prst="roundRect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572528" y="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3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 cstate="print"/>
          <a:srcRect l="24609" t="8056" r="26758" b="85398"/>
          <a:stretch>
            <a:fillRect/>
          </a:stretch>
        </p:blipFill>
        <p:spPr bwMode="auto">
          <a:xfrm>
            <a:off x="-1" y="0"/>
            <a:ext cx="9144001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1714488"/>
            <a:ext cx="671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357298"/>
            <a:ext cx="9144000" cy="36009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забивании гвоздя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силы молотка идёт, в основном, на его перемещение  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 s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поэтому внутренняя энергия увеличивается незначительно.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Когда гвоздь уже вбит, кинетическая энергия молотка превращается во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внутреннюю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энергию гвоздя и молотка.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 cstate="print"/>
          <a:srcRect l="24609" t="43808" r="26758" b="43604"/>
          <a:stretch>
            <a:fillRect/>
          </a:stretch>
        </p:blipFill>
        <p:spPr bwMode="auto">
          <a:xfrm>
            <a:off x="0" y="142876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2143116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Ответ: Внутренняя энергия детали увеличилась  за счёт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ученика.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Мощность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силы второго ученика была больше. Поэтому деталь  за каждую секунду получала больше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джоулей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внутренней энергии.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8398" t="8252" r="10742" b="80534"/>
          <a:stretch>
            <a:fillRect/>
          </a:stretch>
        </p:blipFill>
        <p:spPr bwMode="auto">
          <a:xfrm>
            <a:off x="0" y="0"/>
            <a:ext cx="914400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11312" t="66529" r="54450" b="13438"/>
          <a:stretch>
            <a:fillRect/>
          </a:stretch>
        </p:blipFill>
        <p:spPr bwMode="auto">
          <a:xfrm>
            <a:off x="3955003" y="928670"/>
            <a:ext cx="518899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8398" t="19179" r="10742" b="68984"/>
          <a:stretch>
            <a:fillRect/>
          </a:stretch>
        </p:blipFill>
        <p:spPr bwMode="auto">
          <a:xfrm>
            <a:off x="0" y="0"/>
            <a:ext cx="914400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50649" t="62887" r="10742" b="3857"/>
          <a:stretch>
            <a:fillRect/>
          </a:stretch>
        </p:blipFill>
        <p:spPr bwMode="auto">
          <a:xfrm>
            <a:off x="2285984" y="1500174"/>
            <a:ext cx="684218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25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950200" y="2428868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42984"/>
            <a:ext cx="2317750" cy="2643206"/>
          </a:xfrm>
          <a:solidFill>
            <a:srgbClr val="F9E3A5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=15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2мин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=4кВт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989948" y="1153462"/>
            <a:ext cx="5930403" cy="306135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Движение равномерное т.к.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определения мощности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4000Вт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120с = …..Дж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–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перемещение под действием силы 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откуда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…….   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943851" y="3284530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8413750" y="3630605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950471" y="2192911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783513" y="1257293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7807297" y="1285870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8593115" y="3784612"/>
            <a:ext cx="500066" cy="1588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 t="8789" r="8593" b="82285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6"/>
          <p:cNvSpPr txBox="1">
            <a:spLocks noChangeArrowheads="1"/>
          </p:cNvSpPr>
          <p:nvPr/>
        </p:nvSpPr>
        <p:spPr bwMode="auto">
          <a:xfrm>
            <a:off x="0" y="4000504"/>
            <a:ext cx="8858280" cy="12144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Ответ: Работа силы машины ….Дж, а масса поднятого груза …..кг.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53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1" grpId="0" build="p" animBg="1"/>
      <p:bldP spid="55302" grpId="0" build="p" animBg="1"/>
      <p:bldP spid="9" grpId="0"/>
      <p:bldP spid="11" grpId="0"/>
      <p:bldP spid="17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 t="66092" r="9179" b="19950"/>
          <a:stretch>
            <a:fillRect/>
          </a:stretch>
        </p:blipFill>
        <p:spPr bwMode="auto">
          <a:xfrm>
            <a:off x="0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 t="13442" r="70909" b="55850"/>
          <a:stretch>
            <a:fillRect/>
          </a:stretch>
        </p:blipFill>
        <p:spPr bwMode="auto">
          <a:xfrm>
            <a:off x="4572000" y="714356"/>
            <a:ext cx="4572000" cy="3679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000628" y="1214422"/>
            <a:ext cx="1214446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91628" y="1214422"/>
            <a:ext cx="1214446" cy="1428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929190" y="1428736"/>
            <a:ext cx="214314" cy="1785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429652" y="1357298"/>
            <a:ext cx="214314" cy="85725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406074" y="1214422"/>
            <a:ext cx="1214446" cy="1428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42844" y="1357298"/>
            <a:ext cx="3714776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- 6Н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+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1869087"/>
            <a:ext cx="4000528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- 6Н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+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29586" y="1857364"/>
            <a:ext cx="500066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44" y="2428868"/>
            <a:ext cx="1357322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 t="80051" r="9179" b="10644"/>
          <a:stretch>
            <a:fillRect/>
          </a:stretch>
        </p:blipFill>
        <p:spPr bwMode="auto">
          <a:xfrm>
            <a:off x="0" y="0"/>
            <a:ext cx="914400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 l="47539" t="8789" r="9179" b="53059"/>
          <a:stretch>
            <a:fillRect/>
          </a:stretch>
        </p:blipFill>
        <p:spPr bwMode="auto">
          <a:xfrm>
            <a:off x="3000428" y="642918"/>
            <a:ext cx="6143604" cy="4129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2607455" y="1678769"/>
            <a:ext cx="1500198" cy="1588"/>
          </a:xfrm>
          <a:prstGeom prst="straightConnector1">
            <a:avLst/>
          </a:prstGeom>
          <a:ln w="50800"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14678" y="2428868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груза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43802" y="5929330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првс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1786712" y="3428206"/>
            <a:ext cx="3143272" cy="1588"/>
          </a:xfrm>
          <a:prstGeom prst="straightConnector1">
            <a:avLst/>
          </a:prstGeom>
          <a:ln w="22225">
            <a:solidFill>
              <a:schemeClr val="tx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3390068" y="4357694"/>
            <a:ext cx="3286148" cy="1588"/>
          </a:xfrm>
          <a:prstGeom prst="straightConnector1">
            <a:avLst/>
          </a:prstGeom>
          <a:ln w="22225">
            <a:solidFill>
              <a:srgbClr val="000099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>
            <a:off x="6786578" y="4429132"/>
            <a:ext cx="1643073" cy="1588"/>
          </a:xfrm>
          <a:prstGeom prst="straightConnector1">
            <a:avLst/>
          </a:prstGeom>
          <a:ln w="22225">
            <a:solidFill>
              <a:srgbClr val="000099"/>
            </a:solidFill>
            <a:prstDash val="solid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000496" y="3643314"/>
            <a:ext cx="1714512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груза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58016" y="4500570"/>
            <a:ext cx="1714512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пртвс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5286388"/>
            <a:ext cx="7286644" cy="707886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груза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груза -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првс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пртвс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6572264" y="4357694"/>
            <a:ext cx="357190" cy="7143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180281" y="4678371"/>
            <a:ext cx="2500330" cy="1588"/>
          </a:xfrm>
          <a:prstGeom prst="straightConnector1">
            <a:avLst/>
          </a:prstGeom>
          <a:ln w="76200"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3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8072462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23528" y="836712"/>
          <a:ext cx="8139164" cy="861336"/>
        </p:xfrm>
        <a:graphic>
          <a:graphicData uri="http://schemas.openxmlformats.org/drawingml/2006/table">
            <a:tbl>
              <a:tblPr/>
              <a:tblGrid>
                <a:gridCol w="1205803"/>
                <a:gridCol w="1175657"/>
                <a:gridCol w="1004835"/>
                <a:gridCol w="1286189"/>
                <a:gridCol w="1286189"/>
                <a:gridCol w="934496"/>
                <a:gridCol w="1245995"/>
              </a:tblGrid>
              <a:tr h="8613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820*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812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842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>
                          <a:latin typeface="Times New Roman"/>
                        </a:rPr>
                        <a:t>841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>
                          <a:latin typeface="Times New Roman"/>
                        </a:rPr>
                        <a:t>838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 dirty="0" smtClean="0">
                          <a:latin typeface="Times New Roman"/>
                        </a:rPr>
                        <a:t>т2</a:t>
                      </a:r>
                      <a:endParaRPr lang="ru-RU" sz="44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4400" b="1" i="0" u="none" strike="noStrike" dirty="0">
                          <a:latin typeface="Times New Roman"/>
                        </a:rPr>
                        <a:t>c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771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820.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Стальной боек массой 1,2кг во время работы в течении 1,5мин нагрелся на 20 С. На нагревании бойка пошло 20% всей энергии молотка. Определите произведённую работу и мощность, развиваемую при этом.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2" y="1484784"/>
            <a:ext cx="2267776" cy="261610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1,2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 smtClean="0">
                <a:sym typeface="Symbol" pitchFamily="18" charset="2"/>
              </a:rPr>
              <a:t>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=0,2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 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55714" y="2429654"/>
            <a:ext cx="50561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2008" y="2899603"/>
            <a:ext cx="1644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работе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8854" y="2885578"/>
            <a:ext cx="2928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нагревании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3250022"/>
            <a:ext cx="1800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02146" y="3221742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стали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74922" y="3285039"/>
            <a:ext cx="1035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970990" y="3221742"/>
            <a:ext cx="75212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23494" y="4357098"/>
            <a:ext cx="22068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65774" y="4374071"/>
            <a:ext cx="22068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0830" y="5167512"/>
            <a:ext cx="9144000" cy="1261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произведённая работа составила ….Дж, при мощности…Вт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143380"/>
            <a:ext cx="4071934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7556424" y="1071546"/>
            <a:ext cx="1554849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погл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7556424" y="1779432"/>
            <a:ext cx="1587576" cy="707886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выд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786578" y="1419392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7628068" y="1857364"/>
            <a:ext cx="114300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8572528" y="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4" grpId="1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7215206" cy="307012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Гр1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130*,129,244,243,242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fontAlgn="t" hangingPunct="1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7кл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7771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812.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 удельную теплоёмкость металла, если для изменения температуры от 20 до 24</a:t>
            </a:r>
            <a:r>
              <a:rPr lang="ru-RU" sz="28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бруска массой 100г внутренняя энергия увеличивается на 152 Дж.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" y="1484784"/>
            <a:ext cx="2000264" cy="236988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=0,1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=152Дж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 ?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 flipH="1" flipV="1">
            <a:off x="5290549" y="2749545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398632" y="3928272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255756" y="135650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14176" y="342820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6516" y="334312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6687903" y="2928140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57350" y="2920192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140176" y="278526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771800" y="1593036"/>
            <a:ext cx="12241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67447" y="1593036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02452" y="1763444"/>
            <a:ext cx="9533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FF0000"/>
              </a:solidFill>
            </a:endParaRPr>
          </a:p>
          <a:p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63489" y="2760566"/>
            <a:ext cx="34613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Q/(m</a:t>
            </a:r>
            <a:r>
              <a:rPr lang="el-GR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19080" y="3620689"/>
            <a:ext cx="34613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152/(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0,1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∙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6512" y="4869160"/>
            <a:ext cx="904317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 удельная теплоёмкость данного металла составляла …   , вероятно это …..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72528" y="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86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8" grpId="0"/>
      <p:bldP spid="9" grpId="0"/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771"/>
            <a:ext cx="9144000" cy="181588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841.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 на сколько изменится температура воды объёмом 100 л , ели считать, что вся теплота выделенная при сжигании 0,5кг древесного  угля пойдёт на нагревания воды.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2" y="1779200"/>
            <a:ext cx="2267776" cy="28623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=100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 Дж/кг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latin typeface="Times New Roman" pitchFamily="18" charset="0"/>
                <a:sym typeface="Symbol" pitchFamily="18" charset="2"/>
              </a:rPr>
              <a:t>0,5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baseline="30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 flipH="1" flipV="1">
            <a:off x="5327061" y="266180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6435144" y="3840528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292268" y="126876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50688" y="334046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43028" y="325537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6724415" y="2151855"/>
            <a:ext cx="1879906" cy="133435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746933" y="2150267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214571" y="1916832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75154" y="1412776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68135" y="1916832"/>
            <a:ext cx="164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4207" y="1997551"/>
            <a:ext cx="1166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углём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500298" y="2397661"/>
            <a:ext cx="1846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угля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085062" y="2313283"/>
            <a:ext cx="205796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el-GR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Δ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36512" y="4869160"/>
            <a:ext cx="918051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100кг воды нагреются на …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572528" y="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86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/>
      <p:bldP spid="7" grpId="0"/>
      <p:bldP spid="8" grpId="0"/>
      <p:bldP spid="11" grpId="0"/>
      <p:bldP spid="21" grpId="0"/>
      <p:bldP spid="21" grpId="1"/>
      <p:bldP spid="22" grpId="0"/>
      <p:bldP spid="23" grpId="0"/>
      <p:bldP spid="24" grpId="0"/>
      <p:bldP spid="25" grpId="0"/>
      <p:bldP spid="28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2" y="1571612"/>
            <a:ext cx="2643206" cy="286232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=22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    Дж/кг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кер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latin typeface="Times New Roman" pitchFamily="18" charset="0"/>
                <a:sym typeface="Symbol" pitchFamily="18" charset="2"/>
              </a:rPr>
              <a:t>0,001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r>
              <a:rPr lang="ru-RU" sz="28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погл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9961" t="37354" r="12109" b="50927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643174" y="3714752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6155" y="4218808"/>
            <a:ext cx="164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488" y="4182396"/>
            <a:ext cx="1511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керосином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4699637"/>
            <a:ext cx="2271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керос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3082" y="4615259"/>
            <a:ext cx="205796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el-GR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Δ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578628" y="364331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253852" y="10715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94172" y="314324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43636" y="305816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6786578" y="2023207"/>
            <a:ext cx="1879906" cy="133435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90417" y="1953053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358055" y="1719618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 flipH="1" flipV="1">
            <a:off x="5327061" y="266180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-36512" y="6150138"/>
            <a:ext cx="918051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22 кг воды нагреются на …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86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/>
      <p:bldP spid="5" grpId="1"/>
      <p:bldP spid="6" grpId="0"/>
      <p:bldP spid="7" grpId="0"/>
      <p:bldP spid="8" grpId="0"/>
      <p:bldP spid="9" grpId="0"/>
      <p:bldP spid="11" grpId="0"/>
      <p:bldP spid="12" grpId="0"/>
      <p:bldP spid="13" grpId="0"/>
      <p:bldP spid="16" grpId="0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l="9961" t="12451" r="11523" b="76563"/>
          <a:stretch>
            <a:fillRect/>
          </a:stretch>
        </p:blipFill>
        <p:spPr bwMode="auto">
          <a:xfrm>
            <a:off x="0" y="71438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32" y="1500174"/>
            <a:ext cx="3000396" cy="28623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бен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=6м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sym typeface="Symbol" pitchFamily="18" charset="2"/>
            </a:endParaRPr>
          </a:p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бен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бен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угля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43479" y="1412776"/>
            <a:ext cx="39998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2066" y="1857364"/>
            <a:ext cx="164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бензином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182" y="1938083"/>
            <a:ext cx="1166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углём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00892" y="1500174"/>
            <a:ext cx="214310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условию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6116" y="2285992"/>
            <a:ext cx="271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угля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72132" y="2285992"/>
            <a:ext cx="2271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57620" y="3357562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500694" y="3714752"/>
            <a:ext cx="1643074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429256" y="3000372"/>
            <a:ext cx="1857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72132" y="3643314"/>
            <a:ext cx="1428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угля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28728" y="4572008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786050" y="4929198"/>
            <a:ext cx="3786214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786050" y="4214818"/>
            <a:ext cx="58579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710·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м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4929198"/>
            <a:ext cx="3000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86380" y="4302022"/>
            <a:ext cx="714380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14810" y="5024776"/>
            <a:ext cx="714380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357554" y="4357694"/>
            <a:ext cx="285752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28076" y="5033150"/>
            <a:ext cx="285752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192048" y="4572008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36512" y="5643578"/>
            <a:ext cx="9180512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6м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бензина можно заменить ….кг каменного угля.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35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43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4" grpId="1"/>
      <p:bldP spid="5" grpId="0"/>
      <p:bldP spid="6" grpId="0"/>
      <p:bldP spid="7" grpId="0" animBg="1"/>
      <p:bldP spid="8" grpId="0"/>
      <p:bldP spid="9" grpId="0"/>
      <p:bldP spid="10" grpId="0"/>
      <p:bldP spid="14" grpId="0"/>
      <p:bldP spid="15" grpId="0"/>
      <p:bldP spid="16" grpId="0"/>
      <p:bldP spid="19" grpId="0"/>
      <p:bldP spid="21" grpId="0"/>
      <p:bldP spid="22" grpId="0" animBg="1"/>
      <p:bldP spid="23" grpId="0" animBg="1"/>
      <p:bldP spid="24" grpId="0" animBg="1"/>
      <p:bldP spid="25" grpId="0" animBg="1"/>
      <p:bldP spid="26" grpId="0"/>
      <p:bldP spid="27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57232"/>
            <a:ext cx="7215206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pt-BR" sz="4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0" y="1412776"/>
          <a:ext cx="8139164" cy="789557"/>
        </p:xfrm>
        <a:graphic>
          <a:graphicData uri="http://schemas.openxmlformats.org/drawingml/2006/table">
            <a:tbl>
              <a:tblPr/>
              <a:tblGrid>
                <a:gridCol w="1205803"/>
                <a:gridCol w="1175657"/>
                <a:gridCol w="1004835"/>
                <a:gridCol w="1286189"/>
                <a:gridCol w="1286189"/>
                <a:gridCol w="934496"/>
                <a:gridCol w="1245995"/>
              </a:tblGrid>
              <a:tr h="789557"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883*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882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881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879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705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4400" b="1" i="0" u="none" strike="noStrike" dirty="0">
                          <a:latin typeface="Symbol"/>
                        </a:rPr>
                        <a:t>l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25195" t="8056" r="27344" b="84620"/>
          <a:stretch>
            <a:fillRect/>
          </a:stretch>
        </p:blipFill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37802" t="16113" r="39951" b="58985"/>
          <a:stretch>
            <a:fillRect/>
          </a:stretch>
        </p:blipFill>
        <p:spPr bwMode="auto">
          <a:xfrm>
            <a:off x="6786578" y="3929066"/>
            <a:ext cx="235742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1285860"/>
            <a:ext cx="3428992" cy="310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0,5кг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л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=2100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3400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1100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-?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43240" y="1214422"/>
            <a:ext cx="34290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1.Для нагревания льда надо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240" y="2273850"/>
            <a:ext cx="34290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2.Для плавления льда надо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14678" y="1639661"/>
            <a:ext cx="528641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2100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0,5кг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19678" y="2738558"/>
            <a:ext cx="492922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=340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кДж/кг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0,5кг= 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14678" y="3429000"/>
            <a:ext cx="34290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3.Для нагревания воды надо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72264" y="2214554"/>
            <a:ext cx="2357454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l-GR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λ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10262" y="3262562"/>
            <a:ext cx="2833738" cy="646331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CD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14612" y="3925677"/>
            <a:ext cx="492922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0,5кг·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86512" y="1068157"/>
            <a:ext cx="2714036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4" y="4643446"/>
            <a:ext cx="34290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4.Для испарения воды надо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8596" y="5068685"/>
            <a:ext cx="492922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кДж/кг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0,5кг= 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14678" y="4500570"/>
            <a:ext cx="2214578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6000768"/>
            <a:ext cx="9144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На нагревание льда потребовалось …..кДж, на его плавление …..кДж, для нагревания воды пошло ….кДж. Для испарения её …..кДж,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 нагревание пара ….кДж.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За весь процесс внутренняя энергия  увеличилась на ….кДж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2" grpId="0" animBg="1"/>
      <p:bldP spid="13" grpId="0" animBg="1"/>
      <p:bldP spid="11" grpId="0" animBg="1"/>
      <p:bldP spid="7" grpId="0" animBg="1"/>
      <p:bldP spid="14" grpId="0" animBg="1"/>
      <p:bldP spid="6" grpId="0" animBg="1"/>
      <p:bldP spid="15" grpId="0" animBg="1"/>
      <p:bldP spid="17" grpId="0" animBg="1"/>
      <p:bldP spid="16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l="25195" t="56888" r="27344" b="33110"/>
          <a:stretch>
            <a:fillRect/>
          </a:stretch>
        </p:blipFill>
        <p:spPr bwMode="auto">
          <a:xfrm>
            <a:off x="0" y="-24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6500826" y="4620292"/>
            <a:ext cx="2565372" cy="1630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364327" y="206483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96212" y="462029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72198" y="412022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6679421" y="2727185"/>
            <a:ext cx="785818" cy="42862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858016" y="3334408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072198" y="2417965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427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5437536" y="3655085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286644" y="3334408"/>
            <a:ext cx="785818" cy="158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858016" y="4475828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7822429" y="3584441"/>
            <a:ext cx="1143008" cy="642942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-32" y="1785926"/>
            <a:ext cx="2714644" cy="193899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0,1кг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жидк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=170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2500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=140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71736" y="1785926"/>
            <a:ext cx="65722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При охлаждении жидкого свинца выделится 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241842" y="2758762"/>
            <a:ext cx="435771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охлЖ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170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0,1кг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…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00964" y="2105370"/>
            <a:ext cx="2714036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охлЖ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072198" y="3120094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327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1500166" y="3286124"/>
            <a:ext cx="46434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При отвердевании свинца выделится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14348" y="3714752"/>
            <a:ext cx="1928826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l-GR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λ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656822" y="3728400"/>
            <a:ext cx="371477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=250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0,1кг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…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648" y="4357694"/>
            <a:ext cx="605855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3. При охлаждении твёрдого свинца выделится </a:t>
            </a: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4714884"/>
            <a:ext cx="3000364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охлТВ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023606" y="4745378"/>
            <a:ext cx="476310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охлТВ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0,1кг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…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6027003"/>
            <a:ext cx="9144032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Внутренняя  энергия свинцовой детали уменьшилась на ….. кДж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357826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Итого  выделилось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охлЖ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охлТВ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……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кДж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31" grpId="0" uiExpand="1" build="p" animBg="1"/>
      <p:bldP spid="32" grpId="0" animBg="1"/>
      <p:bldP spid="33" grpId="0" animBg="1"/>
      <p:bldP spid="34" grpId="0" animBg="1"/>
      <p:bldP spid="20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l="25195" t="67068" r="27344" b="24676"/>
          <a:stretch>
            <a:fillRect/>
          </a:stretch>
        </p:blipFill>
        <p:spPr bwMode="auto">
          <a:xfrm>
            <a:off x="0" y="-24"/>
            <a:ext cx="9144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>
            <a:off x="6578628" y="364331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53852" y="10715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94172" y="314324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305816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6274543" y="2393150"/>
            <a:ext cx="1428761" cy="50006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890417" y="1953053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072198" y="1719618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232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5327061" y="266180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-32" y="1643050"/>
            <a:ext cx="2643206" cy="255454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1539</a:t>
            </a:r>
            <a:r>
              <a:rPr lang="en-US" sz="20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baseline="-25000" dirty="0" err="1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0,3кг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0,1кг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жел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Дж/кг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7215207" y="1958298"/>
            <a:ext cx="121444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6244854" y="2423027"/>
            <a:ext cx="1393138" cy="4046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17186206">
            <a:off x="5893756" y="2083088"/>
            <a:ext cx="1661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Нагревание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Fe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7186206">
            <a:off x="6424764" y="2552452"/>
            <a:ext cx="1661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Нагревание олова</a:t>
            </a:r>
            <a:endParaRPr lang="ru-RU" sz="1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72330" y="1428736"/>
            <a:ext cx="2071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плавление олова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00298" y="1571612"/>
            <a:ext cx="34290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1.Для нагревания железа надо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8860" y="2571744"/>
            <a:ext cx="4143404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=…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0,5кг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571736" y="1928802"/>
            <a:ext cx="3143272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en-US" sz="32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baseline="-25000" dirty="0" err="1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err="1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6027003"/>
            <a:ext cx="9144032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Внутренняя энергия системы «коробка-олово» увеличилась  на ….. кДж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28794" y="3643314"/>
            <a:ext cx="34290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2.Для нагревания олова  надо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4000504"/>
            <a:ext cx="564357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 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857760"/>
            <a:ext cx="34290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3.Для плавления олова  надо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14678" y="4857760"/>
            <a:ext cx="34290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00430" y="4786322"/>
            <a:ext cx="3786214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1" grpId="0" uiExpand="1" build="p" animBg="1"/>
      <p:bldP spid="19" grpId="0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7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25195" t="75439" r="27344" b="16229"/>
          <a:stretch>
            <a:fillRect/>
          </a:stretch>
        </p:blipFill>
        <p:spPr bwMode="auto">
          <a:xfrm>
            <a:off x="0" y="-24"/>
            <a:ext cx="9144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>
            <a:off x="6578628" y="364331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53852" y="10715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94172" y="314324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70932" y="3344770"/>
            <a:ext cx="441146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6525062" y="2167352"/>
            <a:ext cx="1737478" cy="135732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072198" y="1719618"/>
            <a:ext cx="7270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FF0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5327061" y="266180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60000">
            <a:off x="6718557" y="3685435"/>
            <a:ext cx="1332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6027003"/>
            <a:ext cx="9144032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Внутренняя энергия свинцовой детали уменьшилась на ….. кДж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9" grpId="0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571480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071546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214678" y="285728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43240" y="214290"/>
            <a:ext cx="1071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14678" y="1155100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32" y="3714752"/>
            <a:ext cx="44753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0034" y="3528956"/>
            <a:ext cx="128588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железом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57554" y="3429000"/>
            <a:ext cx="150019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льдом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473134" y="4166622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λ 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льда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льда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6398632" y="2570950"/>
            <a:ext cx="245964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81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088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40" name="Прямая соединительная линия 39"/>
          <p:cNvCxnSpPr>
            <a:endCxn id="37" idx="2"/>
          </p:cNvCxnSpPr>
          <p:nvPr/>
        </p:nvCxnSpPr>
        <p:spPr>
          <a:xfrm>
            <a:off x="6643702" y="2570950"/>
            <a:ext cx="1885386" cy="2315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3071802" y="4221312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1406" y="4068744"/>
            <a:ext cx="17145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>
            <a:endCxn id="37" idx="2"/>
          </p:cNvCxnSpPr>
          <p:nvPr/>
        </p:nvCxnSpPr>
        <p:spPr>
          <a:xfrm rot="16200000" flipH="1">
            <a:off x="6531849" y="596864"/>
            <a:ext cx="2149775" cy="18447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1354092" y="4255762"/>
            <a:ext cx="18951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71414"/>
            <a:ext cx="2714612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льда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3кг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λ 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льда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3400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=800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500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Fe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2223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8143900" y="-24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№883</a:t>
            </a:r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9" cstate="print"/>
          <a:srcRect l="25195" t="75439" r="27344" b="16229"/>
          <a:stretch>
            <a:fillRect/>
          </a:stretch>
        </p:blipFill>
        <p:spPr bwMode="auto">
          <a:xfrm>
            <a:off x="0" y="5357826"/>
            <a:ext cx="9144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Прямоугольник 22"/>
          <p:cNvSpPr/>
          <p:nvPr/>
        </p:nvSpPr>
        <p:spPr>
          <a:xfrm>
            <a:off x="0" y="2214554"/>
            <a:ext cx="6072198" cy="1323439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З.С.Э.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энергия выделенная охлаждающимся железом передаётся для плавления льда, т.е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000628" y="3214686"/>
            <a:ext cx="4143372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500·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3400·3кг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715008" y="3929066"/>
            <a:ext cx="1928826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804148" y="260836"/>
            <a:ext cx="1071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14876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5" grpId="1" animBg="1"/>
      <p:bldP spid="19" grpId="0"/>
      <p:bldP spid="19" grpId="1"/>
      <p:bldP spid="19" grpId="2"/>
      <p:bldP spid="21" grpId="0"/>
      <p:bldP spid="22" grpId="0"/>
      <p:bldP spid="24" grpId="0" animBg="1"/>
      <p:bldP spid="25" grpId="0" animBg="1"/>
      <p:bldP spid="29" grpId="0"/>
      <p:bldP spid="36" grpId="0"/>
      <p:bldP spid="37" grpId="0"/>
      <p:bldP spid="45" grpId="0"/>
      <p:bldP spid="46" grpId="0"/>
      <p:bldP spid="55" grpId="0"/>
      <p:bldP spid="56" grpId="0" animBg="1"/>
      <p:bldP spid="23" grpId="0" animBg="1"/>
      <p:bldP spid="23" grpId="1" animBg="1"/>
      <p:bldP spid="70" grpId="0" animBg="1"/>
      <p:bldP spid="71" grpId="0" animBg="1"/>
      <p:bldP spid="72" grpId="0"/>
      <p:bldP spid="72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Юный пассажир в самолете дальнего следования отметил, что полет над лесом длился ровно 1 мин. Зная скорость полета самолета (850 км/ч), он тут же определил длину пути, пройденного самолетом над лесом. Какой результат получил юный пассажир?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285992"/>
            <a:ext cx="2267776" cy="52322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214554"/>
            <a:ext cx="3143272" cy="206210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v= 850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км/ч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=1мин=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273225"/>
            <a:ext cx="9144000" cy="58477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путь самолёта над лесом составил ……км.</a:t>
            </a:r>
          </a:p>
        </p:txBody>
      </p:sp>
      <p:cxnSp>
        <p:nvCxnSpPr>
          <p:cNvPr id="6" name="AutoShape 2"/>
          <p:cNvCxnSpPr>
            <a:cxnSpLocks noChangeShapeType="1"/>
          </p:cNvCxnSpPr>
          <p:nvPr/>
        </p:nvCxnSpPr>
        <p:spPr bwMode="auto">
          <a:xfrm>
            <a:off x="5872190" y="3071806"/>
            <a:ext cx="2286000" cy="0"/>
          </a:xfrm>
          <a:prstGeom prst="straightConnector1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7" name="AutoShape 3"/>
          <p:cNvCxnSpPr>
            <a:cxnSpLocks noChangeShapeType="1"/>
          </p:cNvCxnSpPr>
          <p:nvPr/>
        </p:nvCxnSpPr>
        <p:spPr bwMode="auto">
          <a:xfrm>
            <a:off x="6329390" y="2803519"/>
            <a:ext cx="45720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</p:cxn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6786590" y="2500306"/>
            <a:ext cx="342900" cy="403225"/>
            <a:chOff x="4401" y="1887"/>
            <a:chExt cx="540" cy="637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4401" y="1887"/>
              <a:ext cx="540" cy="63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AutoShape 6"/>
            <p:cNvCxnSpPr>
              <a:cxnSpLocks noChangeShapeType="1"/>
            </p:cNvCxnSpPr>
            <p:nvPr/>
          </p:nvCxnSpPr>
          <p:spPr bwMode="auto">
            <a:xfrm>
              <a:off x="4503" y="2062"/>
              <a:ext cx="360" cy="1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8158190" y="2695569"/>
            <a:ext cx="342900" cy="404812"/>
            <a:chOff x="4401" y="1887"/>
            <a:chExt cx="540" cy="637"/>
          </a:xfrm>
        </p:grpSpPr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4401" y="1887"/>
              <a:ext cx="540" cy="63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AutoShape 9"/>
            <p:cNvCxnSpPr>
              <a:cxnSpLocks noChangeShapeType="1"/>
            </p:cNvCxnSpPr>
            <p:nvPr/>
          </p:nvCxnSpPr>
          <p:spPr bwMode="auto">
            <a:xfrm>
              <a:off x="4503" y="2062"/>
              <a:ext cx="360" cy="1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14" name="Прямоугольник 13"/>
          <p:cNvSpPr/>
          <p:nvPr/>
        </p:nvSpPr>
        <p:spPr>
          <a:xfrm>
            <a:off x="2786050" y="3288100"/>
            <a:ext cx="6357950" cy="15696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это быстрота перемещения тела, ч.р. пути в одну секунду.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039037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build="p" animBg="1"/>
      <p:bldP spid="5" grpId="0" uiExpand="1" build="p" animBg="1"/>
      <p:bldP spid="14" grpId="0" build="p" animBg="1"/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22851" t="9521" r="25000" b="57520"/>
          <a:stretch>
            <a:fillRect/>
          </a:stretch>
        </p:blipFill>
        <p:spPr bwMode="auto">
          <a:xfrm>
            <a:off x="3068549" y="2428868"/>
            <a:ext cx="607545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Группа 4"/>
          <p:cNvGrpSpPr/>
          <p:nvPr/>
        </p:nvGrpSpPr>
        <p:grpSpPr>
          <a:xfrm>
            <a:off x="0" y="-38100"/>
            <a:ext cx="9144000" cy="2484087"/>
            <a:chOff x="0" y="-38100"/>
            <a:chExt cx="9144000" cy="2484087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9512" t="62685" r="11523" b="9179"/>
            <a:stretch>
              <a:fillRect/>
            </a:stretch>
          </p:blipFill>
          <p:spPr bwMode="auto">
            <a:xfrm>
              <a:off x="0" y="0"/>
              <a:ext cx="9144000" cy="2445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1404916" y="-38100"/>
              <a:ext cx="500066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Используя рисунки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0" y="2571744"/>
            <a:ext cx="3286116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давление в колбе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увеличилось за счёт энергии горячей воды в стакане №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давление в колбе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уменьшилось. Энергия газа перешла  воде в стакане №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Давление, а значит и энергия больше изменилась в колбе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Разность температуры в колбе и стакане там больше.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29264"/>
            <a:ext cx="9144000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по увеличению потенциальной энергии жидкости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манометре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явно больше.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эта произведена газом за счёт внутренней энергии, полученной от  жидкости в стакане.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500958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0" y="1052736"/>
          <a:ext cx="8139164" cy="789557"/>
        </p:xfrm>
        <a:graphic>
          <a:graphicData uri="http://schemas.openxmlformats.org/drawingml/2006/table">
            <a:tbl>
              <a:tblPr/>
              <a:tblGrid>
                <a:gridCol w="1205803"/>
                <a:gridCol w="1175657"/>
                <a:gridCol w="1004835"/>
                <a:gridCol w="1286189"/>
                <a:gridCol w="1286189"/>
                <a:gridCol w="934496"/>
                <a:gridCol w="1245995"/>
              </a:tblGrid>
              <a:tr h="789557"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912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911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910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707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710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 dirty="0" smtClean="0">
                          <a:latin typeface="Times New Roman"/>
                        </a:rPr>
                        <a:t>т4</a:t>
                      </a:r>
                      <a:endParaRPr lang="ru-RU" sz="44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4400" b="1" i="0" u="none" strike="noStrike" dirty="0">
                          <a:latin typeface="Times New Roman"/>
                        </a:rPr>
                        <a:t>L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8789" t="11604" r="10351" b="74442"/>
          <a:stretch>
            <a:fillRect/>
          </a:stretch>
        </p:blipFill>
        <p:spPr bwMode="auto">
          <a:xfrm>
            <a:off x="0" y="-24"/>
            <a:ext cx="914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>
            <a:off x="6612946" y="3713958"/>
            <a:ext cx="245964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55756" y="114219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14176" y="321389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5504863" y="2535231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018462" y="1403844"/>
            <a:ext cx="910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027003"/>
            <a:ext cx="91440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Внутренняя энергия 5 кг воды увеличилась на ….. кДж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38" y="1606341"/>
            <a:ext cx="2714612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14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-?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57950" y="3143248"/>
            <a:ext cx="642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6322231" y="2107397"/>
            <a:ext cx="1857388" cy="6429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684352" y="1504936"/>
            <a:ext cx="2459648" cy="1588"/>
          </a:xfrm>
          <a:prstGeom prst="straightConnector1">
            <a:avLst/>
          </a:prstGeom>
          <a:ln w="9525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572396" y="1500174"/>
            <a:ext cx="100013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643174" y="1773784"/>
            <a:ext cx="40719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нагревания  воды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86050" y="2129845"/>
            <a:ext cx="300039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нгр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71736" y="2714620"/>
            <a:ext cx="392909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5кг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86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3042" y="3845486"/>
            <a:ext cx="60721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парообразования  стоградусной воды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42976" y="4143380"/>
            <a:ext cx="238216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1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43380"/>
            <a:ext cx="2428892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·5кг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929322" y="4143380"/>
            <a:ext cx="1500198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5720" y="4786322"/>
            <a:ext cx="6072198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Итого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0" grpId="0" animBg="1"/>
      <p:bldP spid="11" grpId="0" build="p" animBg="1"/>
      <p:bldP spid="12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8789" t="25369" r="10351" b="64539"/>
          <a:stretch>
            <a:fillRect/>
          </a:stretch>
        </p:blipFill>
        <p:spPr bwMode="auto">
          <a:xfrm>
            <a:off x="0" y="-24"/>
            <a:ext cx="91440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>
            <a:off x="6598916" y="3172954"/>
            <a:ext cx="245964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55756" y="1070752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14176" y="31424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6636284" y="3217750"/>
            <a:ext cx="521836" cy="42862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 flipH="1" flipV="1">
            <a:off x="5290549" y="2463793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947024" y="1285860"/>
            <a:ext cx="910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7286644" y="2071678"/>
            <a:ext cx="1643074" cy="50006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6179403"/>
            <a:ext cx="91440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Внутренняя  энергия 2 кг льда увеличилась  на ….. кДж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15074" y="3571876"/>
            <a:ext cx="1071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095068" y="3171146"/>
            <a:ext cx="785818" cy="158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358214" y="1500174"/>
            <a:ext cx="500066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684352" y="1504936"/>
            <a:ext cx="2459648" cy="1588"/>
          </a:xfrm>
          <a:prstGeom prst="straightConnector1">
            <a:avLst/>
          </a:prstGeom>
          <a:ln w="9525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428736"/>
            <a:ext cx="2714612" cy="3108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3400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=2100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-10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льда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=2кг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-?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43174" y="1000108"/>
            <a:ext cx="40005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нагревания льда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643174" y="1285860"/>
            <a:ext cx="2857520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нгр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071802" y="1895464"/>
            <a:ext cx="392909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2100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2кг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71736" y="2428868"/>
            <a:ext cx="40005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плавления льда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1736" y="2786058"/>
            <a:ext cx="2500330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28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плвл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l-GR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λ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el-GR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857488" y="3214686"/>
            <a:ext cx="3758796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3400</a:t>
            </a: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Дж/кг </a:t>
            </a:r>
            <a:r>
              <a:rPr lang="el-GR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2кг= …..кДж</a:t>
            </a:r>
            <a:endParaRPr lang="ru-RU" sz="1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4459852"/>
            <a:ext cx="50006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нагревания ледяной воды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857752" y="4000504"/>
            <a:ext cx="300039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нгр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214910" y="4572008"/>
            <a:ext cx="392909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2кг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000636"/>
            <a:ext cx="60721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парообразования  стоградусной воды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-32" y="5286388"/>
            <a:ext cx="238216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1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214546" y="5324789"/>
            <a:ext cx="2428892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·8кг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643438" y="5307026"/>
            <a:ext cx="1500198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071802" y="5702874"/>
            <a:ext cx="6072198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Итого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0" grpId="0" animBg="1"/>
      <p:bldP spid="11" grpId="0"/>
      <p:bldP spid="28" grpId="0" build="p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8789" t="35461" r="10351" b="46533"/>
          <a:stretch>
            <a:fillRect/>
          </a:stretch>
        </p:blipFill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1928802"/>
            <a:ext cx="2714612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3400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льда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6675786" y="4214024"/>
            <a:ext cx="245964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6720974" y="164225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14176" y="4301777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143768" y="4214818"/>
            <a:ext cx="1599634" cy="2315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 flipH="1" flipV="1">
            <a:off x="5755767" y="303529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149603" y="2279356"/>
            <a:ext cx="673699" cy="66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7275158" y="2809420"/>
            <a:ext cx="2000264" cy="928694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786050" y="1785926"/>
            <a:ext cx="38576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конденсации пар выделит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2765"/>
            <a:ext cx="3357554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l-GR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λ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el-GR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00298" y="2143116"/>
            <a:ext cx="238216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1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28794" y="3500438"/>
            <a:ext cx="3143272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пара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4572008"/>
            <a:ext cx="9144000" cy="707886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По условию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энергия выделенная паром при конденсации и охлаждении передаётся для плавления льда, т.е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83680" y="1903910"/>
            <a:ext cx="10172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00298" y="3131106"/>
            <a:ext cx="45005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охлаждении конденсат выделит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14876" y="2181517"/>
            <a:ext cx="2428892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·8кг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4071942"/>
            <a:ext cx="757239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Итого 8 кг смогут отдать льду </a:t>
            </a:r>
            <a:r>
              <a:rPr lang="ru-RU" sz="24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….КДж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86314" y="2643182"/>
            <a:ext cx="1500198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929190" y="3571876"/>
            <a:ext cx="392909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4200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8кг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00628" y="5190236"/>
            <a:ext cx="33872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00694" y="5004440"/>
            <a:ext cx="128588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паром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86644" y="4904484"/>
            <a:ext cx="128588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льдом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27782" y="5699955"/>
            <a:ext cx="3758796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3400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Дж/кг </a:t>
            </a:r>
            <a:r>
              <a:rPr lang="el-GR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86546" y="5690302"/>
            <a:ext cx="2357454" cy="707886"/>
          </a:xfrm>
          <a:prstGeom prst="rect">
            <a:avLst/>
          </a:prstGeom>
          <a:solidFill>
            <a:schemeClr val="bg1"/>
          </a:solidFill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……..кг</a:t>
            </a:r>
            <a:endParaRPr lang="ru-RU" sz="11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32" y="6335948"/>
            <a:ext cx="914403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8кг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стоградусного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пара смогут расплавить …..кг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нулевого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льда .</a:t>
            </a: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/>
      <p:bldP spid="6" grpId="0"/>
      <p:bldP spid="14" grpId="0" animBg="1"/>
      <p:bldP spid="15" grpId="0" animBg="1"/>
      <p:bldP spid="16" grpId="0" animBg="1"/>
      <p:bldP spid="17" grpId="0" animBg="1"/>
      <p:bldP spid="22" grpId="0" animBg="1"/>
      <p:bldP spid="22" grpId="1" animBg="1"/>
      <p:bldP spid="9" grpId="0"/>
      <p:bldP spid="24" grpId="0" animBg="1"/>
      <p:bldP spid="25" grpId="0" animBg="1"/>
      <p:bldP spid="26" grpId="0" animBg="1"/>
      <p:bldP spid="28" grpId="0" animBg="1"/>
      <p:bldP spid="31" grpId="0" animBg="1"/>
      <p:bldP spid="18" grpId="0"/>
      <p:bldP spid="18" grpId="1"/>
      <p:bldP spid="19" grpId="0" animBg="1"/>
      <p:bldP spid="20" grpId="0" animBg="1"/>
      <p:bldP spid="32" grpId="0" animBg="1"/>
      <p:bldP spid="33" grpId="0" animBg="1"/>
      <p:bldP spid="3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8789" t="8056" r="10937" b="69971"/>
          <a:stretch>
            <a:fillRect/>
          </a:stretch>
        </p:blipFill>
        <p:spPr bwMode="auto">
          <a:xfrm>
            <a:off x="0" y="0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Группа 4"/>
          <p:cNvGrpSpPr/>
          <p:nvPr/>
        </p:nvGrpSpPr>
        <p:grpSpPr>
          <a:xfrm>
            <a:off x="4929190" y="2071678"/>
            <a:ext cx="3786214" cy="1785950"/>
            <a:chOff x="4929190" y="2071678"/>
            <a:chExt cx="3786214" cy="178595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929190" y="2071678"/>
              <a:ext cx="3786214" cy="1785950"/>
            </a:xfrm>
            <a:prstGeom prst="rect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992141" y="2553815"/>
              <a:ext cx="3681642" cy="1285884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5929322" y="2857496"/>
            <a:ext cx="428628" cy="50006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86644" y="2714620"/>
            <a:ext cx="1214446" cy="85725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2285992"/>
            <a:ext cx="4857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счёт теплопередачи и конвекции внутренняя энергия воды передалась брускам. Бруски нагрелись от 20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конце процесса температура воды и брусков сравнялась. (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929066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время теплообмена малый брусок  увеличил внутреннюю энергию на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 . . . . . . . . . . .= . . . . Дж, </a:t>
            </a:r>
          </a:p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большой на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16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 . . . . . . . . . . .= . . . . Дж, </a:t>
            </a:r>
          </a:p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 больший брусок  увеличил свою внутреннюю энергию в 5 раз больше .</a:t>
            </a:r>
            <a:endParaRPr lang="ru-RU" sz="2000" b="1" baseline="30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/>
      <p:bldP spid="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8789" t="54199" r="10937" b="35547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60215" t="69580" r="10937" b="20166"/>
          <a:stretch>
            <a:fillRect/>
          </a:stretch>
        </p:blipFill>
        <p:spPr bwMode="auto">
          <a:xfrm>
            <a:off x="4643438" y="1285860"/>
            <a:ext cx="450056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8429652" y="1857364"/>
            <a:ext cx="428628" cy="514641"/>
            <a:chOff x="2880" y="6494"/>
            <a:chExt cx="166" cy="565"/>
          </a:xfrm>
        </p:grpSpPr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2880" y="6494"/>
              <a:ext cx="166" cy="565"/>
              <a:chOff x="2880" y="6494"/>
              <a:chExt cx="166" cy="565"/>
            </a:xfrm>
          </p:grpSpPr>
          <p:sp>
            <p:nvSpPr>
              <p:cNvPr id="7" name="Rectangle 11"/>
              <p:cNvSpPr>
                <a:spLocks noChangeArrowheads="1"/>
              </p:cNvSpPr>
              <p:nvPr/>
            </p:nvSpPr>
            <p:spPr bwMode="auto">
              <a:xfrm>
                <a:off x="2880" y="677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Freeform 12"/>
              <p:cNvSpPr>
                <a:spLocks/>
              </p:cNvSpPr>
              <p:nvPr/>
            </p:nvSpPr>
            <p:spPr bwMode="auto">
              <a:xfrm>
                <a:off x="2960" y="6494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0" y="1214422"/>
            <a:ext cx="4857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счёт теплопередачи  газ  правого конца получил дополнительную внутреннюю энергию.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Молекулы справа от капли стали двигаться быстрее.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85749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счёт этой энергии газ справа совершил работу по перемещении </a:t>
            </a:r>
            <a:r>
              <a:rPr lang="en-US" sz="2400" b="1" dirty="0" smtClean="0">
                <a:solidFill>
                  <a:srgbClr val="FF0000"/>
                </a:solidFill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</a:rPr>
              <a:t>Fs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капли ртути. </a:t>
            </a:r>
            <a:r>
              <a:rPr lang="ru-RU" sz="2000" b="1" dirty="0" smtClean="0">
                <a:solidFill>
                  <a:srgbClr val="FF0000"/>
                </a:solidFill>
              </a:rPr>
              <a:t>А = Δ</a:t>
            </a:r>
            <a:r>
              <a:rPr lang="en-US" sz="2000" b="1" dirty="0" smtClean="0">
                <a:solidFill>
                  <a:srgbClr val="FF0000"/>
                </a:solidFill>
              </a:rPr>
              <a:t>U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  <a:r>
              <a:rPr lang="ru-RU" sz="2000" b="1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Капля будет перемещаться пока давления справа и слева не сравняются.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50003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76672"/>
            <a:ext cx="8072462" cy="22860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Гр6</a:t>
            </a:r>
            <a:r>
              <a:rPr lang="ru-RU" sz="4000" dirty="0" smtClean="0"/>
              <a:t>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" y="1556792"/>
          <a:ext cx="9143999" cy="789557"/>
        </p:xfrm>
        <a:graphic>
          <a:graphicData uri="http://schemas.openxmlformats.org/drawingml/2006/table">
            <a:tbl>
              <a:tblPr/>
              <a:tblGrid>
                <a:gridCol w="1004835"/>
                <a:gridCol w="1205803"/>
                <a:gridCol w="1175657"/>
                <a:gridCol w="1004835"/>
                <a:gridCol w="1286189"/>
                <a:gridCol w="1286189"/>
                <a:gridCol w="934496"/>
                <a:gridCol w="1245995"/>
              </a:tblGrid>
              <a:tr h="789557">
                <a:tc>
                  <a:txBody>
                    <a:bodyPr/>
                    <a:lstStyle/>
                    <a:p>
                      <a:pPr algn="r" fontAlgn="t"/>
                      <a:endParaRPr lang="ru-RU" sz="44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933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932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931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929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713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 dirty="0" smtClean="0">
                          <a:latin typeface="Times New Roman"/>
                        </a:rPr>
                        <a:t>т5</a:t>
                      </a:r>
                      <a:endParaRPr lang="ru-RU" sz="44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44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8789" t="46143" r="11523" b="39209"/>
          <a:stretch>
            <a:fillRect/>
          </a:stretch>
        </p:blipFill>
        <p:spPr bwMode="auto">
          <a:xfrm>
            <a:off x="0" y="1785926"/>
            <a:ext cx="91440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8789" t="15381" r="41406" b="75830"/>
          <a:stretch>
            <a:fillRect/>
          </a:stretch>
        </p:blipFill>
        <p:spPr bwMode="auto">
          <a:xfrm>
            <a:off x="0" y="0"/>
            <a:ext cx="5715008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8789" t="35888" r="11523" b="53858"/>
          <a:stretch>
            <a:fillRect/>
          </a:stretch>
        </p:blipFill>
        <p:spPr bwMode="auto">
          <a:xfrm>
            <a:off x="0" y="785794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3643314"/>
            <a:ext cx="90011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В первом случае внутренняя энергия спички увеличивается за счет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силы трения, во втором за счет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теплопередачи.</a:t>
            </a:r>
            <a:endParaRPr lang="ru-RU" sz="2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50003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61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 l="8203" t="9521" r="10937" b="79493"/>
          <a:stretch>
            <a:fillRect/>
          </a:stretch>
        </p:blipFill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1610859"/>
            <a:ext cx="350043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полезн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2,3·10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кДж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2кг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46·10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кДж/кг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КПД -?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4477750" y="1714142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5"/>
          <p:cNvSpPr txBox="1">
            <a:spLocks noChangeArrowheads="1"/>
          </p:cNvSpPr>
          <p:nvPr/>
        </p:nvSpPr>
        <p:spPr bwMode="auto">
          <a:xfrm>
            <a:off x="4477750" y="2455127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707904" y="2133996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 bwMode="auto">
          <a:xfrm flipV="1">
            <a:off x="4356120" y="2466088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857884" y="2143116"/>
            <a:ext cx="714380" cy="70788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 bwMode="auto">
          <a:xfrm flipV="1">
            <a:off x="6357950" y="2428868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 bwMode="auto">
          <a:xfrm>
            <a:off x="6286512" y="1714488"/>
            <a:ext cx="2565126" cy="646331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2,3·10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кДж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6286512" y="2500306"/>
            <a:ext cx="1143008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qm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429620" y="2000240"/>
            <a:ext cx="714380" cy="70788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 bwMode="auto">
          <a:xfrm flipV="1">
            <a:off x="2000232" y="4286256"/>
            <a:ext cx="3143272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 bwMode="auto">
          <a:xfrm>
            <a:off x="1785918" y="3571876"/>
            <a:ext cx="2565126" cy="646331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2,3·10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кДж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643042" y="4357694"/>
            <a:ext cx="4286280" cy="769441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кДж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2кг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50003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130.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 сколько времени плывущий по течению реки плот пройдет 15 км, если скорость течения 0,5 м/с?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643050"/>
            <a:ext cx="3143272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км=15000м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0,5м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5872190" y="1717675"/>
            <a:ext cx="2286000" cy="0"/>
          </a:xfrm>
          <a:prstGeom prst="straightConnector1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1027" name="AutoShape 3"/>
          <p:cNvCxnSpPr>
            <a:cxnSpLocks noChangeShapeType="1"/>
          </p:cNvCxnSpPr>
          <p:nvPr/>
        </p:nvCxnSpPr>
        <p:spPr bwMode="auto">
          <a:xfrm>
            <a:off x="6329390" y="1449388"/>
            <a:ext cx="45720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</p:cxn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6786590" y="1146175"/>
            <a:ext cx="342900" cy="403225"/>
            <a:chOff x="4401" y="1887"/>
            <a:chExt cx="540" cy="637"/>
          </a:xfrm>
        </p:grpSpPr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4401" y="1887"/>
              <a:ext cx="540" cy="63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>
              <a:off x="4503" y="2062"/>
              <a:ext cx="360" cy="1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8158190" y="1341438"/>
            <a:ext cx="342900" cy="404812"/>
            <a:chOff x="4401" y="1887"/>
            <a:chExt cx="540" cy="637"/>
          </a:xfrm>
        </p:grpSpPr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4401" y="1887"/>
              <a:ext cx="540" cy="63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3" name="AutoShape 9"/>
            <p:cNvCxnSpPr>
              <a:cxnSpLocks noChangeShapeType="1"/>
            </p:cNvCxnSpPr>
            <p:nvPr/>
          </p:nvCxnSpPr>
          <p:spPr bwMode="auto">
            <a:xfrm>
              <a:off x="4503" y="2062"/>
              <a:ext cx="360" cy="1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12" name="Прямоугольник 11"/>
          <p:cNvSpPr/>
          <p:nvPr/>
        </p:nvSpPr>
        <p:spPr>
          <a:xfrm>
            <a:off x="0" y="4795897"/>
            <a:ext cx="9144000" cy="107721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b="1" dirty="0" smtClean="0"/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плот пройдёт 15 км за …..с. или ……мин, или …..час.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86050" y="2071678"/>
            <a:ext cx="6357950" cy="15696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это быстрота перемещения тела, ч.р. пути в одну секунду.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857628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3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3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3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12" grpId="0" uiExpand="1" build="p" animBg="1"/>
      <p:bldP spid="13" grpId="0" build="p" animBg="1"/>
      <p:bldP spid="1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 l="8203" t="20507" r="10937" b="69239"/>
          <a:stretch>
            <a:fillRect/>
          </a:stretch>
        </p:blipFill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1610859"/>
            <a:ext cx="3500430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ч=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……..с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24кг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…….кДж/кг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КПД =0,25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4477750" y="1642704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/>
        </p:nvSpPr>
        <p:spPr bwMode="auto">
          <a:xfrm>
            <a:off x="4477750" y="2383689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07904" y="2062558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4356120" y="2394650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857884" y="2143116"/>
            <a:ext cx="714380" cy="70788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 bwMode="auto">
          <a:xfrm flipV="1">
            <a:off x="6357950" y="2428868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 bwMode="auto">
          <a:xfrm>
            <a:off x="6286512" y="1714488"/>
            <a:ext cx="941283" cy="646331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6286512" y="2500306"/>
            <a:ext cx="1143008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qm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50003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8" grpId="0" animBg="1"/>
      <p:bldP spid="10" grpId="0" animBg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 l="8203" t="30761" r="10937" b="57520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1610859"/>
            <a:ext cx="3357554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36кВт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1ч=…….с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14кг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КПД - ?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4611485" y="1142984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/>
        </p:nvSpPr>
        <p:spPr bwMode="auto">
          <a:xfrm>
            <a:off x="4611485" y="1883969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841639" y="1562838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4489855" y="1894930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990082" y="1428736"/>
            <a:ext cx="714380" cy="70788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 bwMode="auto">
          <a:xfrm flipV="1">
            <a:off x="6490148" y="1714488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 bwMode="auto">
          <a:xfrm>
            <a:off x="6418710" y="1000108"/>
            <a:ext cx="941283" cy="646331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6418710" y="1785926"/>
            <a:ext cx="1143008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qm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50003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8" grpId="0" animBg="1"/>
      <p:bldP spid="10" grpId="0" animBg="1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12451" r="11523" b="67041"/>
          <a:stretch>
            <a:fillRect/>
          </a:stretch>
        </p:blipFill>
        <p:spPr bwMode="auto">
          <a:xfrm>
            <a:off x="0" y="0"/>
            <a:ext cx="91440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1714488"/>
            <a:ext cx="3286116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полезн1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0,2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затр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полезн2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0,25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затр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КПД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-?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КПД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-?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4611485" y="1785580"/>
            <a:ext cx="1532151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/>
        </p:nvSpPr>
        <p:spPr bwMode="auto">
          <a:xfrm>
            <a:off x="4611485" y="2526565"/>
            <a:ext cx="1286454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57554" y="2167334"/>
            <a:ext cx="1112195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4489855" y="2537526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 bwMode="auto">
          <a:xfrm>
            <a:off x="4477750" y="3357562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4477750" y="4098547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227378" y="3688516"/>
            <a:ext cx="1407088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 bwMode="auto">
          <a:xfrm flipV="1">
            <a:off x="4356120" y="4109508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0" y="0"/>
            <a:ext cx="50003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76672"/>
            <a:ext cx="8072462" cy="14521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Гр7</a:t>
            </a:r>
          </a:p>
          <a:p>
            <a:pPr algn="ctr">
              <a:lnSpc>
                <a:spcPts val="4000"/>
              </a:lnSpc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240, 241, 126, 127, 128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t="3165" b="62964"/>
          <a:stretch>
            <a:fillRect/>
          </a:stretch>
        </p:blipFill>
        <p:spPr bwMode="auto">
          <a:xfrm>
            <a:off x="0" y="-1"/>
            <a:ext cx="9144000" cy="2792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14734" t="14653" r="60831" b="76337"/>
          <a:stretch>
            <a:fillRect/>
          </a:stretch>
        </p:blipFill>
        <p:spPr bwMode="auto">
          <a:xfrm rot="16200000">
            <a:off x="731566" y="1770907"/>
            <a:ext cx="941517" cy="400050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1928794" y="2714620"/>
            <a:ext cx="1714512" cy="5715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π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3643306" y="2714620"/>
            <a:ext cx="3643338" cy="5715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3,14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571472" y="3714752"/>
            <a:ext cx="2071702" cy="352425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3,14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15926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428596" y="2714620"/>
            <a:ext cx="1500198" cy="571504"/>
          </a:xfrm>
          <a:prstGeom prst="rect">
            <a:avLst/>
          </a:prstGeom>
          <a:solidFill>
            <a:srgbClr val="FFFF00"/>
          </a:solidFill>
          <a:ln w="3175">
            <a:solidFill>
              <a:srgbClr val="974706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1см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0" y="4143380"/>
            <a:ext cx="9144000" cy="1857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:  Для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этого необходимо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. . . . . . .  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. . . . . . .   . . . . . . . . . . . ..   . . . . . . . . . . . .   . . . . . . . . . . . .   . . . . . . . . . . . .  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Толщина проволоки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…мм.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 поперечного сечения составит ….мм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 или …..м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вот длина его ….. см, ……м.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500034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71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animBg="1"/>
      <p:bldP spid="1030" grpId="0" animBg="1"/>
      <p:bldP spid="1031" grpId="0" animBg="1"/>
      <p:bldP spid="103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8" cstate="print"/>
          <a:srcRect l="9375" t="18603" r="10937" b="69971"/>
          <a:stretch>
            <a:fillRect/>
          </a:stretch>
        </p:blipFill>
        <p:spPr bwMode="auto">
          <a:xfrm>
            <a:off x="32" y="-285752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000232" y="3018049"/>
            <a:ext cx="1357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Pb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57510" y="2953105"/>
            <a:ext cx="1357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684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86512" y="2928934"/>
            <a:ext cx="150019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89410" y="2972011"/>
            <a:ext cx="2214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11,3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29058" y="1928802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latin typeface="Times New Roman" pitchFamily="18" charset="0"/>
                <a:cs typeface="Times New Roman" pitchFamily="18" charset="0"/>
              </a:rPr>
              <a:t>Pb</a:t>
            </a:r>
            <a:r>
              <a:rPr lang="en-US" sz="44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571612"/>
            <a:ext cx="12858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baseline="-25000" dirty="0" err="1" smtClean="0">
                <a:latin typeface="Times New Roman" pitchFamily="18" charset="0"/>
                <a:cs typeface="Times New Roman" pitchFamily="18" charset="0"/>
              </a:rPr>
              <a:t>Pb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2230931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400" b="1" baseline="-25000" dirty="0" err="1" smtClean="0">
                <a:latin typeface="Times New Roman" pitchFamily="18" charset="0"/>
                <a:cs typeface="Times New Roman" pitchFamily="18" charset="0"/>
              </a:rPr>
              <a:t>Pb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-32" y="1103170"/>
            <a:ext cx="2786082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Pb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=684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Pb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=…..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Pb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2320458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" y="4929198"/>
            <a:ext cx="9144000" cy="1077218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объём вытесненной воды равен объёму опущенной дроби  …..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02294" y="986837"/>
            <a:ext cx="4592347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дроби.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/>
          <a:srcRect l="24180" t="29206" r="56713" b="15362"/>
          <a:stretch>
            <a:fillRect/>
          </a:stretch>
        </p:blipFill>
        <p:spPr bwMode="auto">
          <a:xfrm>
            <a:off x="7572396" y="785794"/>
            <a:ext cx="1643074" cy="286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0" y="-285776"/>
            <a:ext cx="500034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700"/>
                            </p:stCondLst>
                            <p:childTnLst>
                              <p:par>
                                <p:cTn id="8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26" grpId="0" animBg="1"/>
      <p:bldP spid="27" grpId="0"/>
      <p:bldP spid="28" grpId="0"/>
      <p:bldP spid="29" grpId="0"/>
      <p:bldP spid="30" grpId="0"/>
      <p:bldP spid="32" grpId="0" animBg="1"/>
      <p:bldP spid="39" grpId="0" animBg="1"/>
      <p:bldP spid="42" grpId="0" build="p" animBg="1"/>
      <p:bldP spid="42" grpId="1" build="allAtOnce" animBg="1"/>
      <p:bldP spid="38" grpId="0" build="allAtOnce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l="8789" t="11475" r="10937" b="75356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500034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73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2" y="1246046"/>
            <a:ext cx="2071702" cy="286232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s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=9с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l="8789" t="24644" r="10937" b="61364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500034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74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2" y="1746112"/>
            <a:ext cx="3286148" cy="224676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3км=……м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=5,4км/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ч=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….м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=10м/с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=1000м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 l="10547" t="11719" r="11523" b="69970"/>
          <a:stretch>
            <a:fillRect/>
          </a:stretch>
        </p:blipFill>
        <p:spPr bwMode="auto">
          <a:xfrm>
            <a:off x="0" y="0"/>
            <a:ext cx="914400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500034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785926"/>
            <a:ext cx="2786082" cy="224676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120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=10с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360м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=1,5 мин =90с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69" name="AutoShape 1"/>
          <p:cNvCxnSpPr>
            <a:cxnSpLocks noChangeShapeType="1"/>
          </p:cNvCxnSpPr>
          <p:nvPr/>
        </p:nvCxnSpPr>
        <p:spPr bwMode="auto">
          <a:xfrm>
            <a:off x="5934104" y="2285992"/>
            <a:ext cx="571500" cy="0"/>
          </a:xfrm>
          <a:prstGeom prst="straightConnector1">
            <a:avLst/>
          </a:prstGeom>
          <a:noFill/>
          <a:ln w="19050">
            <a:solidFill>
              <a:srgbClr val="006600"/>
            </a:solidFill>
            <a:round/>
            <a:headEnd/>
            <a:tailEnd type="triangle" w="med" len="med"/>
          </a:ln>
        </p:spPr>
      </p:cxnSp>
      <p:cxnSp>
        <p:nvCxnSpPr>
          <p:cNvPr id="2" name="AutoShape 2"/>
          <p:cNvCxnSpPr>
            <a:cxnSpLocks noChangeShapeType="1"/>
          </p:cNvCxnSpPr>
          <p:nvPr/>
        </p:nvCxnSpPr>
        <p:spPr bwMode="auto">
          <a:xfrm>
            <a:off x="6391304" y="2017705"/>
            <a:ext cx="45720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</p:cxnSp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6429388" y="1500174"/>
            <a:ext cx="644525" cy="403225"/>
            <a:chOff x="4401" y="1887"/>
            <a:chExt cx="540" cy="637"/>
          </a:xfrm>
        </p:grpSpPr>
        <p:sp>
          <p:nvSpPr>
            <p:cNvPr id="7172" name="Text Box 4"/>
            <p:cNvSpPr txBox="1">
              <a:spLocks noChangeArrowheads="1"/>
            </p:cNvSpPr>
            <p:nvPr/>
          </p:nvSpPr>
          <p:spPr bwMode="auto">
            <a:xfrm>
              <a:off x="4401" y="1887"/>
              <a:ext cx="540" cy="63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2000" b="1" i="0" u="none" strike="noStrike" cap="none" normalizeH="0" baseline="-2500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173" name="AutoShape 5"/>
            <p:cNvCxnSpPr>
              <a:cxnSpLocks noChangeShapeType="1"/>
            </p:cNvCxnSpPr>
            <p:nvPr/>
          </p:nvCxnSpPr>
          <p:spPr bwMode="auto">
            <a:xfrm>
              <a:off x="4503" y="2062"/>
              <a:ext cx="360" cy="1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5934104" y="1825617"/>
            <a:ext cx="457200" cy="403225"/>
            <a:chOff x="4401" y="1887"/>
            <a:chExt cx="540" cy="637"/>
          </a:xfrm>
        </p:grpSpPr>
        <p:sp>
          <p:nvSpPr>
            <p:cNvPr id="7175" name="Text Box 7"/>
            <p:cNvSpPr txBox="1">
              <a:spLocks noChangeArrowheads="1"/>
            </p:cNvSpPr>
            <p:nvPr/>
          </p:nvSpPr>
          <p:spPr bwMode="auto">
            <a:xfrm>
              <a:off x="4401" y="1887"/>
              <a:ext cx="540" cy="63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kumimoji="0" lang="ru-RU" sz="2000" b="1" i="0" u="none" strike="noStrike" cap="none" normalizeH="0" baseline="-2500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176" name="AutoShape 8"/>
            <p:cNvCxnSpPr>
              <a:cxnSpLocks noChangeShapeType="1"/>
            </p:cNvCxnSpPr>
            <p:nvPr/>
          </p:nvCxnSpPr>
          <p:spPr bwMode="auto">
            <a:xfrm>
              <a:off x="4503" y="2062"/>
              <a:ext cx="360" cy="1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7177" name="AutoShape 9"/>
          <p:cNvCxnSpPr>
            <a:cxnSpLocks noChangeShapeType="1"/>
          </p:cNvCxnSpPr>
          <p:nvPr/>
        </p:nvCxnSpPr>
        <p:spPr bwMode="auto">
          <a:xfrm>
            <a:off x="6505604" y="2285992"/>
            <a:ext cx="1600200" cy="0"/>
          </a:xfrm>
          <a:prstGeom prst="straightConnector1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</p:cxnSp>
      <p:cxnSp>
        <p:nvCxnSpPr>
          <p:cNvPr id="7178" name="AutoShape 10"/>
          <p:cNvCxnSpPr>
            <a:cxnSpLocks noChangeShapeType="1"/>
          </p:cNvCxnSpPr>
          <p:nvPr/>
        </p:nvCxnSpPr>
        <p:spPr bwMode="auto">
          <a:xfrm>
            <a:off x="7577167" y="2017705"/>
            <a:ext cx="45720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</p:cxnSp>
      <p:grpSp>
        <p:nvGrpSpPr>
          <p:cNvPr id="7179" name="Group 11"/>
          <p:cNvGrpSpPr>
            <a:grpSpLocks/>
          </p:cNvGrpSpPr>
          <p:nvPr/>
        </p:nvGrpSpPr>
        <p:grpSpPr bwMode="auto">
          <a:xfrm>
            <a:off x="7500958" y="1500174"/>
            <a:ext cx="642937" cy="404813"/>
            <a:chOff x="4401" y="1887"/>
            <a:chExt cx="540" cy="637"/>
          </a:xfrm>
        </p:grpSpPr>
        <p:sp>
          <p:nvSpPr>
            <p:cNvPr id="7180" name="Text Box 12"/>
            <p:cNvSpPr txBox="1">
              <a:spLocks noChangeArrowheads="1"/>
            </p:cNvSpPr>
            <p:nvPr/>
          </p:nvSpPr>
          <p:spPr bwMode="auto">
            <a:xfrm>
              <a:off x="4401" y="1887"/>
              <a:ext cx="540" cy="63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20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181" name="AutoShape 13"/>
            <p:cNvCxnSpPr>
              <a:cxnSpLocks noChangeShapeType="1"/>
            </p:cNvCxnSpPr>
            <p:nvPr/>
          </p:nvCxnSpPr>
          <p:spPr bwMode="auto">
            <a:xfrm>
              <a:off x="4503" y="2062"/>
              <a:ext cx="360" cy="1"/>
            </a:xfrm>
            <a:prstGeom prst="straightConnector1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3"/>
          <a:srcRect t="9456" r="8594" b="82285"/>
          <a:stretch>
            <a:fillRect/>
          </a:stretch>
        </p:blipFill>
        <p:spPr bwMode="auto">
          <a:xfrm>
            <a:off x="0" y="0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500034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2" y="1500174"/>
            <a:ext cx="2500330" cy="181588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N=4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кВт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2мин= 120с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m-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357562"/>
            <a:ext cx="9144000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Движение равномерное т.к.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определения мощности                                   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4000Вт·120с = …..Дж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перемещение под действием силы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откуда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hg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…….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Объект 2"/>
          <p:cNvPicPr>
            <a:picLocks noChangeArrowheads="1"/>
          </p:cNvPicPr>
          <p:nvPr/>
        </p:nvPicPr>
        <p:blipFill>
          <a:blip r:embed="rId4"/>
          <a:srcRect l="-8382" t="-3041" r="-16298" b="-2655"/>
          <a:stretch>
            <a:fillRect/>
          </a:stretch>
        </p:blipFill>
        <p:spPr bwMode="auto">
          <a:xfrm>
            <a:off x="7643834" y="1785926"/>
            <a:ext cx="150016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 Работа силы машины ….Дж, а масса поднятого груза …..кг.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242.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Известно, что при одинаковых условиях разные газы в объеме 1</a:t>
            </a:r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содержат одно и то же число молекул, а плотности  газов разные. Чем объясняется различие в плотности газов?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1748716"/>
            <a:ext cx="20162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Водород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Воздух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Гелий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Кислород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70685" y="1772816"/>
            <a:ext cx="18848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0,00009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0,00129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0,00018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0,00143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33689" y="1857364"/>
            <a:ext cx="4915256" cy="9233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 молекул</a:t>
            </a:r>
            <a:endParaRPr kumimoji="0" lang="en-US" sz="7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786182" y="3606888"/>
            <a:ext cx="2688557" cy="110799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ρ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4795897"/>
            <a:ext cx="9144000" cy="107721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чем больше масса каждой молекулы, тем больше плотность.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-32" y="2786058"/>
            <a:ext cx="5093126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близость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молекул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3314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0" grpId="0" animBg="1"/>
      <p:bldP spid="11" grpId="0" animBg="1"/>
      <p:bldP spid="8" grpId="0" build="p" animBg="1"/>
      <p:bldP spid="12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1071538" y="2786058"/>
            <a:ext cx="7072362" cy="642942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=100г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81264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=140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4"/>
          <p:cNvGrpSpPr/>
          <p:nvPr/>
        </p:nvGrpSpPr>
        <p:grpSpPr>
          <a:xfrm>
            <a:off x="1828431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Прямоугольник 55"/>
          <p:cNvSpPr/>
          <p:nvPr/>
        </p:nvSpPr>
        <p:spPr>
          <a:xfrm>
            <a:off x="19250" y="2071678"/>
            <a:ext cx="12666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000100" y="2786058"/>
            <a:ext cx="38966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охл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.ж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-78690" y="3500438"/>
            <a:ext cx="19360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308029" y="3527734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072066" y="3425611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663218" y="354872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71406" y="4130109"/>
            <a:ext cx="1143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653362" y="3487167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16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401432" y="4082201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1108097" y="4129732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164413" y="255765"/>
            <a:ext cx="691963" cy="2377219"/>
            <a:chOff x="10944" y="4752"/>
            <a:chExt cx="294" cy="433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1"/>
              <a:ext cx="288" cy="234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>
            <a:off x="4776009" y="445123"/>
            <a:ext cx="554513" cy="626423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>
            <a:off x="4714876" y="428604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16200000" flipH="1">
            <a:off x="6009020" y="1222682"/>
            <a:ext cx="91217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4054382" y="214290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4" name="Группа 133"/>
          <p:cNvGrpSpPr/>
          <p:nvPr/>
        </p:nvGrpSpPr>
        <p:grpSpPr>
          <a:xfrm>
            <a:off x="71406" y="857232"/>
            <a:ext cx="1443024" cy="637578"/>
            <a:chOff x="71406" y="1967203"/>
            <a:chExt cx="1443024" cy="63757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1967203"/>
              <a:ext cx="144302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=427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14311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-32" y="1370755"/>
            <a:ext cx="14029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4"/>
          <p:cNvGrpSpPr/>
          <p:nvPr/>
        </p:nvGrpSpPr>
        <p:grpSpPr>
          <a:xfrm>
            <a:off x="1270902" y="1214422"/>
            <a:ext cx="1377830" cy="872023"/>
            <a:chOff x="1237454" y="4995752"/>
            <a:chExt cx="1692456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88843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170</a:t>
              </a:r>
              <a:endParaRPr lang="ru-RU" sz="1100" b="1" dirty="0"/>
            </a:p>
          </p:txBody>
        </p:sp>
        <p:grpSp>
          <p:nvGrpSpPr>
            <p:cNvPr id="7" name="Группа 50"/>
            <p:cNvGrpSpPr/>
            <p:nvPr/>
          </p:nvGrpSpPr>
          <p:grpSpPr>
            <a:xfrm>
              <a:off x="1868486" y="4995752"/>
              <a:ext cx="1061424" cy="872023"/>
              <a:chOff x="2469886" y="5355195"/>
              <a:chExt cx="889201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83500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486141" y="5827108"/>
                <a:ext cx="8729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baseline="30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С </a:t>
                </a:r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3550968" y="3429000"/>
            <a:ext cx="1163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1643042" y="3456296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6218272" y="3510888"/>
            <a:ext cx="1085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3908158" y="4044646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6286512" y="4075140"/>
            <a:ext cx="22145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Прямоугольник 113"/>
          <p:cNvSpPr/>
          <p:nvPr/>
        </p:nvSpPr>
        <p:spPr>
          <a:xfrm>
            <a:off x="4830456" y="2775608"/>
            <a:ext cx="1463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6248766" y="2758762"/>
            <a:ext cx="16604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охл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.тв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43240" y="1346848"/>
            <a:ext cx="677841" cy="1224896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6715140" y="282339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44"/>
          <p:cNvGrpSpPr/>
          <p:nvPr/>
        </p:nvGrpSpPr>
        <p:grpSpPr>
          <a:xfrm>
            <a:off x="8001024" y="186994"/>
            <a:ext cx="957619" cy="735544"/>
            <a:chOff x="2643174" y="5443768"/>
            <a:chExt cx="957619" cy="735544"/>
          </a:xfrm>
        </p:grpSpPr>
        <p:sp>
          <p:nvSpPr>
            <p:cNvPr id="13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94449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к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2656822" y="5779202"/>
              <a:ext cx="51328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2" name="Прямая соединительная линия 141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" name="Прямоугольник 142"/>
          <p:cNvSpPr/>
          <p:nvPr/>
        </p:nvSpPr>
        <p:spPr>
          <a:xfrm>
            <a:off x="0" y="4715261"/>
            <a:ext cx="1143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Rectangle 1"/>
          <p:cNvSpPr>
            <a:spLocks noChangeArrowheads="1"/>
          </p:cNvSpPr>
          <p:nvPr/>
        </p:nvSpPr>
        <p:spPr bwMode="auto">
          <a:xfrm>
            <a:off x="1036691" y="4714884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5" name="Прямоугольник 144"/>
          <p:cNvSpPr/>
          <p:nvPr/>
        </p:nvSpPr>
        <p:spPr>
          <a:xfrm>
            <a:off x="1428728" y="4643446"/>
            <a:ext cx="100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1700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2272336" y="4728532"/>
            <a:ext cx="1156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Прямоугольник 146"/>
          <p:cNvSpPr/>
          <p:nvPr/>
        </p:nvSpPr>
        <p:spPr>
          <a:xfrm>
            <a:off x="3289314" y="4742180"/>
            <a:ext cx="11398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+4200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Rectangle 1"/>
          <p:cNvSpPr>
            <a:spLocks noChangeArrowheads="1"/>
          </p:cNvSpPr>
          <p:nvPr/>
        </p:nvSpPr>
        <p:spPr bwMode="auto">
          <a:xfrm>
            <a:off x="4143372" y="4687588"/>
            <a:ext cx="20717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8400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9" name="Прямоугольник 148"/>
          <p:cNvSpPr/>
          <p:nvPr/>
        </p:nvSpPr>
        <p:spPr>
          <a:xfrm>
            <a:off x="32" y="5842361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при охлаждении и отвердевании и дальнейшем охлаждении свинца выделится 8400Дж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" name="Picture 2"/>
          <p:cNvPicPr>
            <a:picLocks noChangeAspect="1" noChangeArrowheads="1"/>
          </p:cNvPicPr>
          <p:nvPr/>
        </p:nvPicPr>
        <p:blipFill>
          <a:blip r:embed="rId10" cstate="print"/>
          <a:srcRect l="9375" t="34424" r="10937" b="47678"/>
          <a:stretch>
            <a:fillRect/>
          </a:stretch>
        </p:blipFill>
        <p:spPr bwMode="auto">
          <a:xfrm>
            <a:off x="32" y="5214974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1" name="Picture 2"/>
          <p:cNvPicPr>
            <a:picLocks noChangeAspect="1" noChangeArrowheads="1"/>
          </p:cNvPicPr>
          <p:nvPr/>
        </p:nvPicPr>
        <p:blipFill>
          <a:blip r:embed="rId11" cstate="print">
            <a:lum bright="10000" contrast="40000"/>
          </a:blip>
          <a:srcRect/>
          <a:stretch>
            <a:fillRect/>
          </a:stretch>
        </p:blipFill>
        <p:spPr bwMode="auto">
          <a:xfrm>
            <a:off x="0" y="3714728"/>
            <a:ext cx="5643570" cy="314327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25" name="Скругленный прямоугольник 124"/>
          <p:cNvSpPr/>
          <p:nvPr/>
        </p:nvSpPr>
        <p:spPr>
          <a:xfrm>
            <a:off x="3113418" y="5594674"/>
            <a:ext cx="2571736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3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1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42" grpId="0"/>
      <p:bldP spid="44" grpId="0"/>
      <p:bldP spid="56" grpId="0"/>
      <p:bldP spid="58" grpId="0"/>
      <p:bldP spid="66" grpId="0"/>
      <p:bldP spid="68" grpId="0"/>
      <p:bldP spid="69" grpId="0"/>
      <p:bldP spid="70" grpId="0"/>
      <p:bldP spid="82" grpId="0"/>
      <p:bldP spid="85" grpId="0"/>
      <p:bldP spid="91" grpId="0"/>
      <p:bldP spid="92" grpId="0"/>
      <p:bldP spid="169" grpId="0"/>
      <p:bldP spid="176" grpId="0"/>
      <p:bldP spid="177" grpId="0"/>
      <p:bldP spid="178" grpId="0"/>
      <p:bldP spid="180" grpId="0"/>
      <p:bldP spid="181" grpId="0"/>
      <p:bldP spid="114" grpId="0"/>
      <p:bldP spid="118" grpId="0"/>
      <p:bldP spid="111" grpId="0" animBg="1"/>
      <p:bldP spid="126" grpId="0"/>
      <p:bldP spid="143" grpId="0"/>
      <p:bldP spid="144" grpId="0"/>
      <p:bldP spid="145" grpId="0"/>
      <p:bldP spid="146" grpId="0"/>
      <p:bldP spid="147" grpId="0"/>
      <p:bldP spid="148" grpId="0"/>
      <p:bldP spid="149" grpId="0" animBg="1"/>
      <p:bldP spid="125" grpId="0" animBg="1"/>
      <p:bldP spid="125" grpId="1" animBg="1"/>
      <p:bldP spid="10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4214778" y="3143248"/>
            <a:ext cx="4929222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олово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=100г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84038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железа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03864" y="381264"/>
            <a:ext cx="1582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=250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4"/>
          <p:cNvGrpSpPr/>
          <p:nvPr/>
        </p:nvGrpSpPr>
        <p:grpSpPr>
          <a:xfrm>
            <a:off x="1714480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Прямоугольник 55"/>
          <p:cNvSpPr/>
          <p:nvPr/>
        </p:nvSpPr>
        <p:spPr>
          <a:xfrm>
            <a:off x="-52188" y="2489856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357686" y="3043292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214973" y="2714620"/>
            <a:ext cx="4000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железом,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оловом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плавление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50128" y="4093506"/>
            <a:ext cx="1221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428596" y="4143380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857488" y="4071942"/>
            <a:ext cx="1571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846067" y="4158811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•20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5429256" y="4053068"/>
            <a:ext cx="100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λ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33867" y="4776755"/>
            <a:ext cx="606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2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500034" y="535782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928662" y="5345400"/>
            <a:ext cx="1214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-68272" y="5263234"/>
            <a:ext cx="659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4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826730" y="4711495"/>
            <a:ext cx="26022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500034" y="4786322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4214810" y="5214950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2032210"/>
            <a:ext cx="677841" cy="127223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4642002" y="1212986"/>
            <a:ext cx="931566" cy="642942"/>
          </a:xfrm>
          <a:prstGeom prst="line">
            <a:avLst/>
          </a:prstGeom>
          <a:ln w="762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133"/>
          <p:cNvGrpSpPr/>
          <p:nvPr/>
        </p:nvGrpSpPr>
        <p:grpSpPr>
          <a:xfrm>
            <a:off x="71406" y="1434100"/>
            <a:ext cx="1237839" cy="637578"/>
            <a:chOff x="71406" y="1967203"/>
            <a:chExt cx="1237839" cy="63757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1967203"/>
              <a:ext cx="12378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=32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14311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28740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56902" y="3085267"/>
            <a:ext cx="140756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олова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4"/>
          <p:cNvGrpSpPr/>
          <p:nvPr/>
        </p:nvGrpSpPr>
        <p:grpSpPr>
          <a:xfrm>
            <a:off x="1382428" y="2928934"/>
            <a:ext cx="1448506" cy="872023"/>
            <a:chOff x="1304510" y="4995752"/>
            <a:chExt cx="1779272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304510" y="5267856"/>
              <a:ext cx="66790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59</a:t>
              </a:r>
              <a:endParaRPr lang="ru-RU" sz="1100" b="1" dirty="0"/>
            </a:p>
          </p:txBody>
        </p:sp>
        <p:grpSp>
          <p:nvGrpSpPr>
            <p:cNvPr id="10" name="Группа 50"/>
            <p:cNvGrpSpPr/>
            <p:nvPr/>
          </p:nvGrpSpPr>
          <p:grpSpPr>
            <a:xfrm>
              <a:off x="1868486" y="4995752"/>
              <a:ext cx="1215296" cy="872023"/>
              <a:chOff x="2469887" y="5355195"/>
              <a:chExt cx="1018107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7" y="5355195"/>
                <a:ext cx="101810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7" name="Прямоугольник 176"/>
          <p:cNvSpPr/>
          <p:nvPr/>
        </p:nvSpPr>
        <p:spPr>
          <a:xfrm>
            <a:off x="785818" y="404144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err="1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4286248" y="4214818"/>
            <a:ext cx="1071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703719" y="4666024"/>
            <a:ext cx="21544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3214678" y="4786322"/>
            <a:ext cx="2571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2071670" y="5334672"/>
            <a:ext cx="1428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27600 +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3357554" y="5334672"/>
            <a:ext cx="1615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5900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5357818" y="5214950"/>
            <a:ext cx="659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400" b="1" dirty="0"/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5856519" y="5241232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52322" r="10937" b="32892"/>
          <a:stretch>
            <a:fillRect/>
          </a:stretch>
        </p:blipFill>
        <p:spPr bwMode="auto">
          <a:xfrm>
            <a:off x="0" y="5500702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3" name="Прямоугольник 112"/>
          <p:cNvSpPr/>
          <p:nvPr/>
        </p:nvSpPr>
        <p:spPr>
          <a:xfrm>
            <a:off x="0" y="2000240"/>
            <a:ext cx="1582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=460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4"/>
          <p:cNvGrpSpPr/>
          <p:nvPr/>
        </p:nvGrpSpPr>
        <p:grpSpPr>
          <a:xfrm>
            <a:off x="1571604" y="1928802"/>
            <a:ext cx="957619" cy="735544"/>
            <a:chOff x="2643174" y="5443768"/>
            <a:chExt cx="957619" cy="735544"/>
          </a:xfrm>
        </p:grpSpPr>
        <p:sp>
          <p:nvSpPr>
            <p:cNvPr id="118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19" name="Прямоугольник 118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1" name="Прямая соединительная линия 120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9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0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0694E-6 L 0 -0.75717 " pathEditMode="relative" rAng="0" ptsTypes="AA">
                                      <p:cBhvr>
                                        <p:cTn id="18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6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42" grpId="0"/>
      <p:bldP spid="43" grpId="0"/>
      <p:bldP spid="44" grpId="0"/>
      <p:bldP spid="56" grpId="0"/>
      <p:bldP spid="58" grpId="0"/>
      <p:bldP spid="65" grpId="0"/>
      <p:bldP spid="66" grpId="0"/>
      <p:bldP spid="68" grpId="0"/>
      <p:bldP spid="69" grpId="0"/>
      <p:bldP spid="70" grpId="0"/>
      <p:bldP spid="79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111" grpId="0" animBg="1"/>
      <p:bldP spid="165" grpId="0" animBg="1"/>
      <p:bldP spid="167" grpId="0" animBg="1"/>
      <p:bldP spid="169" grpId="0"/>
      <p:bldP spid="177" grpId="0"/>
      <p:bldP spid="178" grpId="0"/>
      <p:bldP spid="180" grpId="0"/>
      <p:bldP spid="181" grpId="0"/>
      <p:bldP spid="183" grpId="0"/>
      <p:bldP spid="184" grpId="0"/>
      <p:bldP spid="186" grpId="0"/>
      <p:bldP spid="186" grpId="1"/>
      <p:bldP spid="188" grpId="0"/>
      <p:bldP spid="11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115943" y="1543537"/>
            <a:ext cx="8338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214678" y="529081"/>
            <a:ext cx="785818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84185" y="457643"/>
            <a:ext cx="959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43240" y="2143116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15623" y="2993595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6568981" y="315701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7224" y="2643182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железом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14810" y="2714620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льдом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57686" y="3500438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λ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000760" y="2324393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6687903" y="2526588"/>
            <a:ext cx="1813187" cy="714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3952712" y="3714752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42844" y="3500438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000760" y="214290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>
            <a:endCxn id="37" idx="2"/>
          </p:cNvCxnSpPr>
          <p:nvPr/>
        </p:nvCxnSpPr>
        <p:spPr>
          <a:xfrm rot="16200000" flipH="1">
            <a:off x="6531848" y="597658"/>
            <a:ext cx="2149776" cy="184470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248238" y="3685290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571480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=3кг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1142984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4286256"/>
            <a:ext cx="21431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460</a:t>
            </a:r>
            <a:r>
              <a:rPr lang="en-US" sz="3200" b="1" dirty="0" smtClean="0">
                <a:sym typeface="Symbol"/>
              </a:rPr>
              <a:t>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060381" y="4394950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ym typeface="Symbol"/>
              </a:rPr>
              <a:t>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214678" y="4361083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669588" y="4406239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ym typeface="Symbol"/>
              </a:rPr>
              <a:t>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66330" r="10937" b="18701"/>
          <a:stretch>
            <a:fillRect/>
          </a:stretch>
        </p:blipFill>
        <p:spPr bwMode="auto">
          <a:xfrm>
            <a:off x="0" y="5412461"/>
            <a:ext cx="9144000" cy="137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2" name="Прямоугольник 71"/>
          <p:cNvSpPr/>
          <p:nvPr/>
        </p:nvSpPr>
        <p:spPr>
          <a:xfrm>
            <a:off x="0" y="1785926"/>
            <a:ext cx="1582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=460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4"/>
          <p:cNvGrpSpPr/>
          <p:nvPr/>
        </p:nvGrpSpPr>
        <p:grpSpPr>
          <a:xfrm>
            <a:off x="1571604" y="1714488"/>
            <a:ext cx="957619" cy="735544"/>
            <a:chOff x="2643174" y="5443768"/>
            <a:chExt cx="957619" cy="735544"/>
          </a:xfrm>
        </p:grpSpPr>
        <p:sp>
          <p:nvSpPr>
            <p:cNvPr id="74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Прямоугольник 76"/>
          <p:cNvSpPr/>
          <p:nvPr/>
        </p:nvSpPr>
        <p:spPr>
          <a:xfrm>
            <a:off x="0" y="0"/>
            <a:ext cx="22145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=340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44"/>
          <p:cNvGrpSpPr/>
          <p:nvPr/>
        </p:nvGrpSpPr>
        <p:grpSpPr>
          <a:xfrm>
            <a:off x="2071670" y="0"/>
            <a:ext cx="957619" cy="735544"/>
            <a:chOff x="2643174" y="5443768"/>
            <a:chExt cx="957619" cy="735544"/>
          </a:xfrm>
        </p:grpSpPr>
        <p:sp>
          <p:nvSpPr>
            <p:cNvPr id="79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2656822" y="5779202"/>
              <a:ext cx="55175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единительная линия 80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угольник 81"/>
          <p:cNvSpPr/>
          <p:nvPr/>
        </p:nvSpPr>
        <p:spPr>
          <a:xfrm>
            <a:off x="4214810" y="4503959"/>
            <a:ext cx="714380" cy="428628"/>
          </a:xfrm>
          <a:prstGeom prst="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2571736" y="4503959"/>
            <a:ext cx="571504" cy="428628"/>
          </a:xfrm>
          <a:prstGeom prst="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642910" y="4503959"/>
            <a:ext cx="214314" cy="428628"/>
          </a:xfrm>
          <a:prstGeom prst="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5760196" y="4302633"/>
            <a:ext cx="1500198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</a:t>
            </a:r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7072330" y="4449390"/>
            <a:ext cx="2071702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3/(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ym typeface="Symbol"/>
              </a:rPr>
              <a:t>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4047 L -0.00486 0.18941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3562 L -0.00538 0.1940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4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18" grpId="1"/>
      <p:bldP spid="15" grpId="0" animBg="1"/>
      <p:bldP spid="15" grpId="1" animBg="1"/>
      <p:bldP spid="19" grpId="0"/>
      <p:bldP spid="19" grpId="1"/>
      <p:bldP spid="21" grpId="0"/>
      <p:bldP spid="22" grpId="0"/>
      <p:bldP spid="22" grpId="1"/>
      <p:bldP spid="23" grpId="0"/>
      <p:bldP spid="23" grpId="1"/>
      <p:bldP spid="24" grpId="0"/>
      <p:bldP spid="25" grpId="0"/>
      <p:bldP spid="29" grpId="0"/>
      <p:bldP spid="36" grpId="0"/>
      <p:bldP spid="37" grpId="0"/>
      <p:bldP spid="38" grpId="0"/>
      <p:bldP spid="45" grpId="0"/>
      <p:bldP spid="46" grpId="0"/>
      <p:bldP spid="4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72" grpId="0"/>
      <p:bldP spid="77" grpId="0"/>
      <p:bldP spid="82" grpId="0" animBg="1"/>
      <p:bldP spid="83" grpId="0" animBg="1"/>
      <p:bldP spid="84" grpId="0" animBg="1"/>
      <p:bldP spid="85" grpId="0" animBg="1"/>
      <p:bldP spid="8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42990" y="263249"/>
            <a:ext cx="4714836" cy="1810780"/>
            <a:chOff x="-946" y="14299"/>
            <a:chExt cx="4993" cy="1730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-946" y="14558"/>
              <a:ext cx="4586" cy="1471"/>
              <a:chOff x="113" y="8733"/>
              <a:chExt cx="4586" cy="1471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930" y="8840"/>
                <a:ext cx="0" cy="136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13" y="9620"/>
                <a:ext cx="458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930" y="8733"/>
                <a:ext cx="2083" cy="1363"/>
                <a:chOff x="1930" y="8732"/>
                <a:chExt cx="2083" cy="1363"/>
              </a:xfrm>
            </p:grpSpPr>
            <p:sp>
              <p:nvSpPr>
                <p:cNvPr id="1030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930" y="9636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>
                  <a:off x="2283" y="9639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791" y="9188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3" name="Line 9"/>
                <p:cNvSpPr>
                  <a:spLocks noChangeShapeType="1"/>
                </p:cNvSpPr>
                <p:nvPr/>
              </p:nvSpPr>
              <p:spPr bwMode="auto">
                <a:xfrm>
                  <a:off x="3156" y="9207"/>
                  <a:ext cx="505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  <p:sp>
              <p:nvSpPr>
                <p:cNvPr id="1034" name="Line 10"/>
                <p:cNvSpPr>
                  <a:spLocks noChangeShapeType="1"/>
                </p:cNvSpPr>
                <p:nvPr/>
              </p:nvSpPr>
              <p:spPr bwMode="auto">
                <a:xfrm flipV="1">
                  <a:off x="3660" y="8732"/>
                  <a:ext cx="353" cy="45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000" b="1"/>
                </a:p>
              </p:txBody>
            </p:sp>
          </p:grpSp>
        </p:grpSp>
        <p:sp>
          <p:nvSpPr>
            <p:cNvPr id="1041" name="Text Box 17"/>
            <p:cNvSpPr txBox="1">
              <a:spLocks noChangeArrowheads="1"/>
            </p:cNvSpPr>
            <p:nvPr/>
          </p:nvSpPr>
          <p:spPr bwMode="auto">
            <a:xfrm>
              <a:off x="794" y="15460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2" name="Text Box 18"/>
            <p:cNvSpPr txBox="1">
              <a:spLocks noChangeArrowheads="1"/>
            </p:cNvSpPr>
            <p:nvPr/>
          </p:nvSpPr>
          <p:spPr bwMode="auto">
            <a:xfrm>
              <a:off x="1290" y="1546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3" name="Text Box 19"/>
            <p:cNvSpPr txBox="1">
              <a:spLocks noChangeArrowheads="1"/>
            </p:cNvSpPr>
            <p:nvPr/>
          </p:nvSpPr>
          <p:spPr bwMode="auto">
            <a:xfrm>
              <a:off x="1647" y="15044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4" name="Text Box 20"/>
            <p:cNvSpPr txBox="1">
              <a:spLocks noChangeArrowheads="1"/>
            </p:cNvSpPr>
            <p:nvPr/>
          </p:nvSpPr>
          <p:spPr bwMode="auto">
            <a:xfrm>
              <a:off x="2193" y="14746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5" name="Text Box 21"/>
            <p:cNvSpPr txBox="1">
              <a:spLocks noChangeArrowheads="1"/>
            </p:cNvSpPr>
            <p:nvPr/>
          </p:nvSpPr>
          <p:spPr bwMode="auto">
            <a:xfrm>
              <a:off x="2534" y="14572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1" name="Text Box 27"/>
            <p:cNvSpPr txBox="1">
              <a:spLocks noChangeArrowheads="1"/>
            </p:cNvSpPr>
            <p:nvPr/>
          </p:nvSpPr>
          <p:spPr bwMode="auto">
            <a:xfrm>
              <a:off x="3517" y="15326"/>
              <a:ext cx="530" cy="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,с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2" name="Text Box 28"/>
            <p:cNvSpPr txBox="1">
              <a:spLocks noChangeArrowheads="1"/>
            </p:cNvSpPr>
            <p:nvPr/>
          </p:nvSpPr>
          <p:spPr bwMode="auto">
            <a:xfrm>
              <a:off x="870" y="14299"/>
              <a:ext cx="540" cy="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-32" y="-24"/>
            <a:ext cx="27146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1.Нагревание твёрдого</a:t>
            </a:r>
          </a:p>
          <a:p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Плавление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Нагревание жидкого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Парообразование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Нагревание газа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19533546">
            <a:off x="2091219" y="421160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Поглощение энергии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589704" y="142876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32118" y="0"/>
            <a:ext cx="2714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1.Нагревание твёрдого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Нагревание жидкого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Нагревание газа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7055532" y="2357430"/>
            <a:ext cx="12089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034032" y="2383965"/>
            <a:ext cx="9671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6610838" y="164142"/>
            <a:ext cx="120898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290350" y="2533343"/>
            <a:ext cx="292895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Парообразование</a:t>
            </a:r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6694240" y="1521074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983322" y="1500174"/>
            <a:ext cx="11897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86248" y="1801462"/>
            <a:ext cx="271464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Плавление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922421" y="3049232"/>
            <a:ext cx="1497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Rectangle 1"/>
          <p:cNvSpPr>
            <a:spLocks noChangeArrowheads="1"/>
          </p:cNvSpPr>
          <p:nvPr/>
        </p:nvSpPr>
        <p:spPr bwMode="auto">
          <a:xfrm>
            <a:off x="0" y="3093076"/>
            <a:ext cx="11576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500298" y="3071810"/>
            <a:ext cx="30844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=2100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·0,5·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1"/>
          <p:cNvSpPr>
            <a:spLocks noChangeArrowheads="1"/>
          </p:cNvSpPr>
          <p:nvPr/>
        </p:nvSpPr>
        <p:spPr bwMode="auto">
          <a:xfrm>
            <a:off x="-71470" y="3735652"/>
            <a:ext cx="149592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1217612" y="3714752"/>
            <a:ext cx="11897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428860" y="3741011"/>
            <a:ext cx="25282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=34000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·0,5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922421" y="4620868"/>
            <a:ext cx="1497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0" y="4664712"/>
            <a:ext cx="11576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500298" y="4643446"/>
            <a:ext cx="33409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·0,5·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1"/>
          <p:cNvSpPr>
            <a:spLocks noChangeArrowheads="1"/>
          </p:cNvSpPr>
          <p:nvPr/>
        </p:nvSpPr>
        <p:spPr bwMode="auto">
          <a:xfrm>
            <a:off x="22578" y="5301128"/>
            <a:ext cx="11576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1001078" y="5327663"/>
            <a:ext cx="9671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237124" y="5256225"/>
            <a:ext cx="3041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=2300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·0,5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922421" y="5929330"/>
            <a:ext cx="1497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Rectangle 1"/>
          <p:cNvSpPr>
            <a:spLocks noChangeArrowheads="1"/>
          </p:cNvSpPr>
          <p:nvPr/>
        </p:nvSpPr>
        <p:spPr bwMode="auto">
          <a:xfrm>
            <a:off x="0" y="5973174"/>
            <a:ext cx="11576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2428860" y="5929330"/>
            <a:ext cx="30562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=1100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·0,5·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7826010" y="6000768"/>
            <a:ext cx="1340432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№879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000"/>
                            </p:stCondLst>
                            <p:childTnLst>
                              <p:par>
                                <p:cTn id="1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000"/>
                            </p:stCondLst>
                            <p:childTnLst>
                              <p:par>
                                <p:cTn id="20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/>
      <p:bldP spid="35" grpId="0"/>
      <p:bldP spid="36" grpId="0"/>
      <p:bldP spid="37" grpId="0" build="p"/>
      <p:bldP spid="39" grpId="0"/>
      <p:bldP spid="40" grpId="0"/>
      <p:bldP spid="41" grpId="0"/>
      <p:bldP spid="42" grpId="0" build="p" animBg="1"/>
      <p:bldP spid="44" grpId="0"/>
      <p:bldP spid="45" grpId="0"/>
      <p:bldP spid="46" grpId="0" build="p" animBg="1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7" grpId="0"/>
      <p:bldP spid="78" grpId="0"/>
      <p:bldP spid="79" grpId="0"/>
      <p:bldP spid="80" grpId="0"/>
      <p:bldP spid="81" grpId="0"/>
      <p:bldP spid="8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8789" t="52002" r="11523" b="8447"/>
          <a:stretch>
            <a:fillRect/>
          </a:stretch>
        </p:blipFill>
        <p:spPr bwMode="auto">
          <a:xfrm>
            <a:off x="285720" y="3214686"/>
            <a:ext cx="8643966" cy="343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22852" t="9521" r="23242" b="57520"/>
          <a:stretch>
            <a:fillRect/>
          </a:stretch>
        </p:blipFill>
        <p:spPr bwMode="auto">
          <a:xfrm>
            <a:off x="1571604" y="-24"/>
            <a:ext cx="657229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2191400"/>
            <a:ext cx="2071702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sym typeface="Symbol"/>
              </a:rPr>
              <a:t>холодная</a:t>
            </a:r>
            <a:r>
              <a:rPr lang="en-US" sz="2800" b="1" dirty="0" smtClean="0">
                <a:solidFill>
                  <a:srgbClr val="0014AC"/>
                </a:solidFill>
                <a:sym typeface="Symbol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72264" y="2262838"/>
            <a:ext cx="2071702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sym typeface="Symbol"/>
              </a:rPr>
              <a:t>горячая</a:t>
            </a:r>
            <a:r>
              <a:rPr lang="en-US" sz="2800" b="1" dirty="0" smtClean="0">
                <a:solidFill>
                  <a:srgbClr val="FF0000"/>
                </a:solidFill>
                <a:sym typeface="Symbol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243.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Чем объяснить отличие плотности водяного пара от  плотности воды?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6300192" y="836712"/>
            <a:ext cx="2438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лед    900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  1000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пар    0, 59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177735" y="1480794"/>
            <a:ext cx="1071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106297" y="980728"/>
            <a:ext cx="16430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177603" y="2123736"/>
            <a:ext cx="29065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456300" y="2780928"/>
            <a:ext cx="4915256" cy="9233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 молекул</a:t>
            </a:r>
            <a:endParaRPr kumimoji="0" lang="en-US" sz="7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295298" y="3642143"/>
            <a:ext cx="5093126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близость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молекул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500570"/>
            <a:ext cx="85123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это масса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единицы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объёма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1357298"/>
            <a:ext cx="2573140" cy="110799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ρ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29264"/>
            <a:ext cx="9144000" cy="107721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чем ближе молекулы друг к другу, тем больше плотность.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07181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  <p:bldP spid="7" grpId="0" animBg="1"/>
      <p:bldP spid="8" grpId="0" animBg="1"/>
      <p:bldP spid="9" grpId="0"/>
      <p:bldP spid="10" grpId="0" animBg="1"/>
      <p:bldP spid="11" grpId="0" build="p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244.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Кислород (как и любой из газов) в зависимости от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условий может находиться в газообразном, жидком или твердом состоянии. В каком из состояний плотность кислорода  наибольшая; наименьшая? Почему?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918573"/>
            <a:ext cx="85123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это масса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единицы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объёма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636912"/>
            <a:ext cx="9144000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Она зависит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массы одной молекулы и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расстояния между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молекулами.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78619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15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7215206" cy="157163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Гр2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it-IT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715,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723,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725,726,730,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759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fr-FR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l="29297" t="64453" r="53125" b="12841"/>
          <a:stretch>
            <a:fillRect/>
          </a:stretch>
        </p:blipFill>
        <p:spPr bwMode="auto">
          <a:xfrm>
            <a:off x="7000860" y="428604"/>
            <a:ext cx="2143140" cy="2214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/>
          <a:srcRect l="26513" t="10254" r="27339" b="85351"/>
          <a:stretch>
            <a:fillRect/>
          </a:stretch>
        </p:blipFill>
        <p:spPr bwMode="auto">
          <a:xfrm>
            <a:off x="0" y="0"/>
            <a:ext cx="8072462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1214422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Внутренняя энергия топлива при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горении, переходит во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внутреннюю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энергию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продуктов горения,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которые за счёт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конвекции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передают её стеклу,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которое за счёт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теплопроводности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передаёт её воде.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Вода кипит, превращаясь в пар. Давление повышается. Молекулы пара  производят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 перемещению пробки. Внутренняя энергия пара превращается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кинетическую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энергию пробки.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5500694" y="4854590"/>
            <a:ext cx="3211514" cy="1074740"/>
            <a:chOff x="2592" y="9302"/>
            <a:chExt cx="2722" cy="1016"/>
          </a:xfrm>
        </p:grpSpPr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2592" y="9528"/>
              <a:ext cx="1678" cy="6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kumimoji="0" lang="en-US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ru-RU" sz="3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пара =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4062" y="9302"/>
              <a:ext cx="1252" cy="52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32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пар</a:t>
              </a:r>
              <a:r>
                <a:rPr kumimoji="0" lang="ru-RU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kumimoji="0" lang="en-US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30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4270" y="9830"/>
              <a:ext cx="563" cy="48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1" name="AutoShape 7"/>
            <p:cNvCxnSpPr>
              <a:cxnSpLocks noChangeShapeType="1"/>
            </p:cNvCxnSpPr>
            <p:nvPr/>
          </p:nvCxnSpPr>
          <p:spPr bwMode="auto">
            <a:xfrm>
              <a:off x="4062" y="9830"/>
              <a:ext cx="972" cy="0"/>
            </a:xfrm>
            <a:prstGeom prst="straightConnector1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</p:cxnSp>
      </p:grpSp>
      <p:sp>
        <p:nvSpPr>
          <p:cNvPr id="12" name="Скругленный прямоугольник 11"/>
          <p:cNvSpPr/>
          <p:nvPr/>
        </p:nvSpPr>
        <p:spPr>
          <a:xfrm>
            <a:off x="5500694" y="4714884"/>
            <a:ext cx="3214710" cy="1428760"/>
          </a:xfrm>
          <a:prstGeom prst="roundRect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572528" y="0"/>
            <a:ext cx="571472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2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11724</TotalTime>
  <Words>2903</Words>
  <Application>Microsoft Office PowerPoint</Application>
  <PresentationFormat>Экран (4:3)</PresentationFormat>
  <Paragraphs>732</Paragraphs>
  <Slides>54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Домашнее задание.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Домашнее задание.</vt:lpstr>
      <vt:lpstr>Слайд 19</vt:lpstr>
      <vt:lpstr>Слайд 20</vt:lpstr>
      <vt:lpstr>Слайд 21</vt:lpstr>
      <vt:lpstr>Слайд 22</vt:lpstr>
      <vt:lpstr>Слайд 23</vt:lpstr>
      <vt:lpstr>Домашнее задание.</vt:lpstr>
      <vt:lpstr>Слайд 25</vt:lpstr>
      <vt:lpstr>Слайд 26</vt:lpstr>
      <vt:lpstr>Слайд 27</vt:lpstr>
      <vt:lpstr>Слайд 28</vt:lpstr>
      <vt:lpstr>Слайд 29</vt:lpstr>
      <vt:lpstr>Слайд 30</vt:lpstr>
      <vt:lpstr>Домашнее задание.</vt:lpstr>
      <vt:lpstr>Слайд 32</vt:lpstr>
      <vt:lpstr>Слайд 33</vt:lpstr>
      <vt:lpstr>Слайд 34</vt:lpstr>
      <vt:lpstr>Слайд 35</vt:lpstr>
      <vt:lpstr>Слайд 36</vt:lpstr>
      <vt:lpstr>Домашнее задание.</vt:lpstr>
      <vt:lpstr>Слайд 38</vt:lpstr>
      <vt:lpstr>Слайд 39</vt:lpstr>
      <vt:lpstr>Слайд 40</vt:lpstr>
      <vt:lpstr>Слайд 41</vt:lpstr>
      <vt:lpstr>Слайд 42</vt:lpstr>
      <vt:lpstr>Домашнее задание.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1399</cp:revision>
  <dcterms:created xsi:type="dcterms:W3CDTF">2009-11-04T14:29:22Z</dcterms:created>
  <dcterms:modified xsi:type="dcterms:W3CDTF">2021-09-13T09:09:22Z</dcterms:modified>
</cp:coreProperties>
</file>