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6"/>
  </p:notesMasterIdLst>
  <p:sldIdLst>
    <p:sldId id="438" r:id="rId2"/>
    <p:sldId id="441" r:id="rId3"/>
    <p:sldId id="445" r:id="rId4"/>
    <p:sldId id="480" r:id="rId5"/>
    <p:sldId id="481" r:id="rId6"/>
    <p:sldId id="482" r:id="rId7"/>
    <p:sldId id="483" r:id="rId8"/>
    <p:sldId id="442" r:id="rId9"/>
    <p:sldId id="491" r:id="rId10"/>
    <p:sldId id="492" r:id="rId11"/>
    <p:sldId id="493" r:id="rId12"/>
    <p:sldId id="495" r:id="rId13"/>
    <p:sldId id="494" r:id="rId14"/>
    <p:sldId id="496" r:id="rId15"/>
    <p:sldId id="519" r:id="rId16"/>
    <p:sldId id="490" r:id="rId17"/>
    <p:sldId id="497" r:id="rId18"/>
    <p:sldId id="443" r:id="rId19"/>
    <p:sldId id="447" r:id="rId20"/>
    <p:sldId id="485" r:id="rId21"/>
    <p:sldId id="486" r:id="rId22"/>
    <p:sldId id="487" r:id="rId23"/>
    <p:sldId id="484" r:id="rId24"/>
    <p:sldId id="311" r:id="rId25"/>
    <p:sldId id="479" r:id="rId26"/>
    <p:sldId id="498" r:id="rId27"/>
    <p:sldId id="499" r:id="rId28"/>
    <p:sldId id="500" r:id="rId29"/>
    <p:sldId id="502" r:id="rId30"/>
    <p:sldId id="501" r:id="rId31"/>
    <p:sldId id="439" r:id="rId32"/>
    <p:sldId id="504" r:id="rId33"/>
    <p:sldId id="505" r:id="rId34"/>
    <p:sldId id="470" r:id="rId35"/>
    <p:sldId id="503" r:id="rId36"/>
    <p:sldId id="506" r:id="rId37"/>
    <p:sldId id="440" r:id="rId38"/>
    <p:sldId id="508" r:id="rId39"/>
    <p:sldId id="510" r:id="rId40"/>
    <p:sldId id="511" r:id="rId41"/>
    <p:sldId id="509" r:id="rId42"/>
    <p:sldId id="512" r:id="rId43"/>
    <p:sldId id="513" r:id="rId44"/>
    <p:sldId id="507" r:id="rId45"/>
    <p:sldId id="520" r:id="rId46"/>
    <p:sldId id="516" r:id="rId47"/>
    <p:sldId id="514" r:id="rId48"/>
    <p:sldId id="518" r:id="rId49"/>
    <p:sldId id="526" r:id="rId50"/>
    <p:sldId id="521" r:id="rId51"/>
    <p:sldId id="522" r:id="rId52"/>
    <p:sldId id="523" r:id="rId53"/>
    <p:sldId id="524" r:id="rId54"/>
    <p:sldId id="525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33CC"/>
    <a:srgbClr val="003300"/>
    <a:srgbClr val="365D21"/>
    <a:srgbClr val="008000"/>
    <a:srgbClr val="006600"/>
    <a:srgbClr val="66CCFF"/>
    <a:srgbClr val="008080"/>
    <a:srgbClr val="220FB1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046" autoAdjust="0"/>
    <p:restoredTop sz="94681" autoAdjust="0"/>
  </p:normalViewPr>
  <p:slideViewPr>
    <p:cSldViewPr>
      <p:cViewPr>
        <p:scale>
          <a:sx n="50" d="100"/>
          <a:sy n="50" d="100"/>
        </p:scale>
        <p:origin x="-241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42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444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30.jpeg"/><Relationship Id="rId5" Type="http://schemas.openxmlformats.org/officeDocument/2006/relationships/audio" Target="../media/audio3.wav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8.wav"/><Relationship Id="rId9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3999" cy="6525343"/>
        </p:xfrm>
        <a:graphic>
          <a:graphicData uri="http://schemas.openxmlformats.org/drawingml/2006/table">
            <a:tbl>
              <a:tblPr/>
              <a:tblGrid>
                <a:gridCol w="1004835"/>
                <a:gridCol w="1205803"/>
                <a:gridCol w="1175657"/>
                <a:gridCol w="1004835"/>
                <a:gridCol w="1286189"/>
                <a:gridCol w="1286189"/>
                <a:gridCol w="934496"/>
                <a:gridCol w="1245995"/>
              </a:tblGrid>
              <a:tr h="1199056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1" i="0" u="none" strike="noStrike" dirty="0">
                          <a:latin typeface="Times New Roman"/>
                        </a:rPr>
                        <a:t>Кр1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056"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130*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129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244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243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242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1" i="0" u="none" strike="noStrike" dirty="0">
                          <a:latin typeface="Times New Roman"/>
                        </a:rPr>
                        <a:t>7кл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1" i="0" u="none" strike="noStrike" baseline="-25000">
                          <a:latin typeface="Times New Roman"/>
                        </a:rPr>
                        <a:t> </a:t>
                      </a:r>
                      <a:endParaRPr lang="ru-RU" sz="44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224"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725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726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730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723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1" i="0" u="none" strike="noStrike" baseline="-25000">
                          <a:latin typeface="Times New Roman"/>
                        </a:rPr>
                        <a:t> </a:t>
                      </a:r>
                      <a:endParaRPr lang="ru-RU" sz="44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336"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820*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841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838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400" b="1" i="0" u="none" strike="noStrike" dirty="0">
                          <a:latin typeface="Times New Roman"/>
                        </a:rPr>
                        <a:t>c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57"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883*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882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881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879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400" b="1" i="0" u="none" strike="noStrike" dirty="0">
                          <a:latin typeface="Symbol"/>
                        </a:rPr>
                        <a:t>l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57"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400" b="1" i="0" u="none" strike="noStrike" dirty="0">
                          <a:latin typeface="Times New Roman"/>
                        </a:rPr>
                        <a:t>L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57"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933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932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931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929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713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26362" t="52003" r="27334" b="35546"/>
          <a:stretch>
            <a:fillRect/>
          </a:stretch>
        </p:blipFill>
        <p:spPr bwMode="auto">
          <a:xfrm>
            <a:off x="-32" y="0"/>
            <a:ext cx="914403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57615" t="65187" r="30638" b="12841"/>
          <a:stretch>
            <a:fillRect/>
          </a:stretch>
        </p:blipFill>
        <p:spPr bwMode="auto">
          <a:xfrm>
            <a:off x="5929354" y="1485969"/>
            <a:ext cx="3286116" cy="394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714488"/>
            <a:ext cx="67151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Воздух в банке остывает за счёт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теплопроводности.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Удары молекул воздуха становятся слабее. Давление в банке уменьшается. Плёнка прогибается под действием силы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атмосферного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давления.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Потенциальная энергия упругой деформации плёнки увеличилась за счёт уменьшения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энергии воздуха внутри банки.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5643570" y="5429264"/>
            <a:ext cx="3571868" cy="1214446"/>
            <a:chOff x="2592" y="9302"/>
            <a:chExt cx="2722" cy="1016"/>
          </a:xfrm>
        </p:grpSpPr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2592" y="9528"/>
              <a:ext cx="1678" cy="6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ru-RU" sz="3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взд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4062" y="9302"/>
              <a:ext cx="1252" cy="5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плнк</a:t>
              </a: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2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4270" y="9830"/>
              <a:ext cx="563" cy="4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>
              <a:off x="4062" y="9830"/>
              <a:ext cx="972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</p:grpSp>
      <p:sp>
        <p:nvSpPr>
          <p:cNvPr id="13" name="Скругленный прямоугольник 12"/>
          <p:cNvSpPr/>
          <p:nvPr/>
        </p:nvSpPr>
        <p:spPr>
          <a:xfrm>
            <a:off x="5643570" y="5357826"/>
            <a:ext cx="3500462" cy="1214446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528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24609" t="8056" r="26758" b="85398"/>
          <a:stretch>
            <a:fillRect/>
          </a:stretch>
        </p:blipFill>
        <p:spPr bwMode="auto">
          <a:xfrm>
            <a:off x="-1" y="0"/>
            <a:ext cx="914400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714488"/>
            <a:ext cx="671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57298"/>
            <a:ext cx="9144000" cy="36009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забивании гвоздя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силы молотка идёт, в основном, на его перемещение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поэтому внутренняя энергия увеличивается незначительно.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гвоздь уже вбит, кинетическая энергия молотка превращается во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внутреннюю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энергию гвоздя и молотка.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24609" t="43808" r="26758" b="43604"/>
          <a:stretch>
            <a:fillRect/>
          </a:stretch>
        </p:blipFill>
        <p:spPr bwMode="auto">
          <a:xfrm>
            <a:off x="0" y="142876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14311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Внутренняя энергия детали увеличилась  за счёт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ученика.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Мощность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силы второго ученика была больше. Поэтому деталь  за каждую секунду получала больше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джоулей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внутренней энергии.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8398" t="8252" r="10742" b="80534"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1312" t="66529" r="54450" b="13438"/>
          <a:stretch>
            <a:fillRect/>
          </a:stretch>
        </p:blipFill>
        <p:spPr bwMode="auto">
          <a:xfrm>
            <a:off x="3955003" y="928670"/>
            <a:ext cx="518899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8398" t="19179" r="10742" b="68984"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50649" t="62887" r="10742" b="3857"/>
          <a:stretch>
            <a:fillRect/>
          </a:stretch>
        </p:blipFill>
        <p:spPr bwMode="auto">
          <a:xfrm>
            <a:off x="2285984" y="1500174"/>
            <a:ext cx="684218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950200" y="2428868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2984"/>
            <a:ext cx="2317750" cy="2643206"/>
          </a:xfrm>
          <a:solidFill>
            <a:srgbClr val="F9E3A5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=15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2мин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=4кВт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9948" y="1153462"/>
            <a:ext cx="5930403" cy="306135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Движение равномерное т.к.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определения мощности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4000Вт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120с = …..Дж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под действием силы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откуда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…….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943851" y="3284530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413750" y="363060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950471" y="2192911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783513" y="1257293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807297" y="1285870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593115" y="3784612"/>
            <a:ext cx="500066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t="8789" r="8593" b="82285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0" y="4000504"/>
            <a:ext cx="8858280" cy="1214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Ответ: Работа силы машины ….Дж, а масса поднятого груза …..кг.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p" animBg="1"/>
      <p:bldP spid="55302" grpId="0" build="p" animBg="1"/>
      <p:bldP spid="9" grpId="0"/>
      <p:bldP spid="11" grpId="0"/>
      <p:bldP spid="1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t="66092" r="9179" b="19950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t="13442" r="70909" b="55850"/>
          <a:stretch>
            <a:fillRect/>
          </a:stretch>
        </p:blipFill>
        <p:spPr bwMode="auto">
          <a:xfrm>
            <a:off x="4572000" y="714356"/>
            <a:ext cx="4572000" cy="36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628" y="1214422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91628" y="1214422"/>
            <a:ext cx="1214446" cy="142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929190" y="1428736"/>
            <a:ext cx="214314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429652" y="1357298"/>
            <a:ext cx="214314" cy="85725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06074" y="1214422"/>
            <a:ext cx="1214446" cy="142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1357298"/>
            <a:ext cx="371477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- 6Н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869087"/>
            <a:ext cx="400052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- 6Н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9586" y="1857364"/>
            <a:ext cx="50006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2428868"/>
            <a:ext cx="1357322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t="80051" r="9179" b="10644"/>
          <a:stretch>
            <a:fillRect/>
          </a:stretch>
        </p:blipFill>
        <p:spPr bwMode="auto">
          <a:xfrm>
            <a:off x="0" y="0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47539" t="8789" r="9179" b="53059"/>
          <a:stretch>
            <a:fillRect/>
          </a:stretch>
        </p:blipFill>
        <p:spPr bwMode="auto">
          <a:xfrm>
            <a:off x="3000428" y="642918"/>
            <a:ext cx="6143604" cy="412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2607455" y="1678769"/>
            <a:ext cx="1500198" cy="1588"/>
          </a:xfrm>
          <a:prstGeom prst="straightConnector1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14678" y="242886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груза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02" y="592933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првс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786712" y="3428206"/>
            <a:ext cx="3143272" cy="158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3390068" y="4357694"/>
            <a:ext cx="3286148" cy="1588"/>
          </a:xfrm>
          <a:prstGeom prst="straightConnector1">
            <a:avLst/>
          </a:prstGeom>
          <a:ln w="22225">
            <a:solidFill>
              <a:srgbClr val="000099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6786578" y="4429132"/>
            <a:ext cx="1643073" cy="1588"/>
          </a:xfrm>
          <a:prstGeom prst="straightConnector1">
            <a:avLst/>
          </a:prstGeom>
          <a:ln w="22225">
            <a:solidFill>
              <a:srgbClr val="000099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00496" y="3643314"/>
            <a:ext cx="171451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16" y="4500570"/>
            <a:ext cx="171451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пртвс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286388"/>
            <a:ext cx="7286644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груза -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првс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пртвс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572264" y="4357694"/>
            <a:ext cx="357190" cy="7143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180281" y="4678371"/>
            <a:ext cx="250033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8072462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836712"/>
          <a:ext cx="8139164" cy="861336"/>
        </p:xfrm>
        <a:graphic>
          <a:graphicData uri="http://schemas.openxmlformats.org/drawingml/2006/table">
            <a:tbl>
              <a:tblPr/>
              <a:tblGrid>
                <a:gridCol w="1205803"/>
                <a:gridCol w="1175657"/>
                <a:gridCol w="1004835"/>
                <a:gridCol w="1286189"/>
                <a:gridCol w="1286189"/>
                <a:gridCol w="934496"/>
                <a:gridCol w="1245995"/>
              </a:tblGrid>
              <a:tr h="8613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820*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841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838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 dirty="0" smtClean="0">
                          <a:latin typeface="Times New Roman"/>
                        </a:rPr>
                        <a:t>т2</a:t>
                      </a:r>
                      <a:endParaRPr lang="ru-RU" sz="4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400" b="1" i="0" u="none" strike="noStrike" dirty="0">
                          <a:latin typeface="Times New Roman"/>
                        </a:rPr>
                        <a:t>c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77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820.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Стальной боек массой 1,2кг во время работы в течении 1,5мин нагрелся на 20 С. На нагревании бойка пошло 20% всей энергии молотка. Определите произведённую работу и мощность, развиваемую при этом.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1484784"/>
            <a:ext cx="2267776" cy="261610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1,2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ym typeface="Symbol" pitchFamily="18" charset="2"/>
              </a:rPr>
              <a:t>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=0,2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5714" y="2429654"/>
            <a:ext cx="505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2008" y="2899603"/>
            <a:ext cx="1644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работе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8854" y="288557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нагревании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250022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2146" y="322174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4922" y="3285039"/>
            <a:ext cx="103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70990" y="3221742"/>
            <a:ext cx="752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23494" y="4357098"/>
            <a:ext cx="2206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5774" y="4374071"/>
            <a:ext cx="2206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830" y="5167512"/>
            <a:ext cx="91440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произведённая работа составила ….Дж, при мощности…Вт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143380"/>
            <a:ext cx="407193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556424" y="1071546"/>
            <a:ext cx="1554849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погл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556424" y="1779432"/>
            <a:ext cx="1587576" cy="707886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выд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6578" y="1419392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628068" y="1857364"/>
            <a:ext cx="114300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572528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7215206" cy="307012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Гр1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130*,129,244,243,242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7кл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77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 удельную теплоёмкость металла, если для изменения температуры от 20 до 24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бруска массой 100г внутренняя энергия увеличивается на 152 Дж.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484784"/>
            <a:ext cx="2000264" cy="23698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=0,1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=152Дж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?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5290549" y="2749545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398632" y="3928272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255756" y="13565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4176" y="342820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6516" y="334312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687903" y="2928140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57350" y="2920192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40176" y="278526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71800" y="1593036"/>
            <a:ext cx="12241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67447" y="1593036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02452" y="1763444"/>
            <a:ext cx="953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63489" y="2760566"/>
            <a:ext cx="3461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Q/(m</a:t>
            </a:r>
            <a:r>
              <a:rPr lang="el-G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19080" y="3620689"/>
            <a:ext cx="3461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152/(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0,1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6512" y="4869160"/>
            <a:ext cx="904317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удельная теплоёмкость данного металла составляла …   , вероятно это …..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528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771"/>
            <a:ext cx="9144000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 на сколько изменится температура воды объёмом 100 л , ели считать, что вся теплота выделенная при сжигании 0,5кг древесного  угля пойдёт на нагревания воды.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1779200"/>
            <a:ext cx="226777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=100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Дж/кг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sym typeface="Symbol" pitchFamily="18" charset="2"/>
              </a:rPr>
              <a:t>0,5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5327061" y="266180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435144" y="384052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292268" y="126876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0688" y="334046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028" y="325537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24415" y="2151855"/>
            <a:ext cx="1879906" cy="133435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746933" y="2150267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14571" y="191683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5154" y="1412776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8135" y="1916832"/>
            <a:ext cx="164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4207" y="1997551"/>
            <a:ext cx="11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углём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2397661"/>
            <a:ext cx="1846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85062" y="2313283"/>
            <a:ext cx="2057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l-G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36512" y="4869160"/>
            <a:ext cx="91805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100кг воды нагреются на …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2528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8" grpId="0"/>
      <p:bldP spid="11" grpId="0"/>
      <p:bldP spid="21" grpId="0"/>
      <p:bldP spid="21" grpId="1"/>
      <p:bldP spid="22" grpId="0"/>
      <p:bldP spid="23" grpId="0"/>
      <p:bldP spid="24" grpId="0"/>
      <p:bldP spid="25" grpId="0"/>
      <p:bldP spid="28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1571612"/>
            <a:ext cx="2643206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=22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   Дж/кг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кер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sym typeface="Symbol" pitchFamily="18" charset="2"/>
              </a:rPr>
              <a:t>0,001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9961" t="37354" r="12109" b="50927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3714752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6155" y="4218808"/>
            <a:ext cx="164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4182396"/>
            <a:ext cx="1511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керосином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699637"/>
            <a:ext cx="227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керос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3082" y="4615259"/>
            <a:ext cx="2057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l-G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78628" y="364331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53852" y="10715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4172" y="314324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305816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786578" y="2023207"/>
            <a:ext cx="1879906" cy="133435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90417" y="1953053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358055" y="171961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5327061" y="266180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36512" y="6150138"/>
            <a:ext cx="91805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22 кг воды нагреются на …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5" grpId="1"/>
      <p:bldP spid="6" grpId="0"/>
      <p:bldP spid="7" grpId="0"/>
      <p:bldP spid="8" grpId="0"/>
      <p:bldP spid="9" grpId="0"/>
      <p:bldP spid="11" grpId="0"/>
      <p:bldP spid="12" grpId="0"/>
      <p:bldP spid="13" grpId="0"/>
      <p:bldP spid="16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9961" t="12451" r="11523" b="76563"/>
          <a:stretch>
            <a:fillRect/>
          </a:stretch>
        </p:blipFill>
        <p:spPr bwMode="auto">
          <a:xfrm>
            <a:off x="0" y="71438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1500174"/>
            <a:ext cx="300039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бен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=6м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бен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угля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3479" y="1412776"/>
            <a:ext cx="3999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857364"/>
            <a:ext cx="164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бензином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1938083"/>
            <a:ext cx="11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углём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1500174"/>
            <a:ext cx="21431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условию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285992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угля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285992"/>
            <a:ext cx="227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3357562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0694" y="3714752"/>
            <a:ext cx="164307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429256" y="3000372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643314"/>
            <a:ext cx="1428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45720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86050" y="4929198"/>
            <a:ext cx="37862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786050" y="4214818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710·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4929198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86380" y="4302022"/>
            <a:ext cx="714380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14810" y="5024776"/>
            <a:ext cx="714380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7554" y="4357694"/>
            <a:ext cx="285752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28076" y="5033150"/>
            <a:ext cx="285752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92048" y="45720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36512" y="5643578"/>
            <a:ext cx="918051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6м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бензина можно заменить ….кг каменного угля.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4" grpId="1"/>
      <p:bldP spid="5" grpId="0"/>
      <p:bldP spid="6" grpId="0"/>
      <p:bldP spid="7" grpId="0" animBg="1"/>
      <p:bldP spid="8" grpId="0"/>
      <p:bldP spid="9" grpId="0"/>
      <p:bldP spid="10" grpId="0"/>
      <p:bldP spid="14" grpId="0"/>
      <p:bldP spid="15" grpId="0"/>
      <p:bldP spid="16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57232"/>
            <a:ext cx="7215206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412776"/>
          <a:ext cx="8139164" cy="789557"/>
        </p:xfrm>
        <a:graphic>
          <a:graphicData uri="http://schemas.openxmlformats.org/drawingml/2006/table">
            <a:tbl>
              <a:tblPr/>
              <a:tblGrid>
                <a:gridCol w="1205803"/>
                <a:gridCol w="1175657"/>
                <a:gridCol w="1004835"/>
                <a:gridCol w="1286189"/>
                <a:gridCol w="1286189"/>
                <a:gridCol w="934496"/>
                <a:gridCol w="1245995"/>
              </a:tblGrid>
              <a:tr h="789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883*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882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881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879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705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400" b="1" i="0" u="none" strike="noStrike" dirty="0">
                          <a:latin typeface="Symbol"/>
                        </a:rPr>
                        <a:t>l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5195" t="8056" r="27344" b="84620"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37802" t="16113" r="39951" b="58985"/>
          <a:stretch>
            <a:fillRect/>
          </a:stretch>
        </p:blipFill>
        <p:spPr bwMode="auto">
          <a:xfrm>
            <a:off x="6786578" y="3929066"/>
            <a:ext cx="23574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285860"/>
            <a:ext cx="3428992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0,5кг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=2100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3400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1100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1214422"/>
            <a:ext cx="3429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1.Для нагревания льда надо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2273850"/>
            <a:ext cx="3429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2.Для плавления льда надо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639661"/>
            <a:ext cx="52864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0,5кг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9678" y="2738558"/>
            <a:ext cx="49292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=340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кДж/кг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0,5кг= 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3429000"/>
            <a:ext cx="3429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3.Для нагревания воды надо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2214554"/>
            <a:ext cx="235745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l-GR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0262" y="3262562"/>
            <a:ext cx="2833738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3925677"/>
            <a:ext cx="49292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0,5кг·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068157"/>
            <a:ext cx="271403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4643446"/>
            <a:ext cx="3429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4.Для испарения воды надо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068685"/>
            <a:ext cx="49292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кДж/кг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0,5кг= 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500570"/>
            <a:ext cx="221457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000768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На нагревание льда потребовалось …..кДж, на его плавление …..кДж, для нагревания воды пошло ….кДж. Для испарения её …..кДж,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нагревание пара ….кДж.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За весь процесс внутренняя энергия  увеличилась на ….кДж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  <p:bldP spid="11" grpId="0" animBg="1"/>
      <p:bldP spid="7" grpId="0" animBg="1"/>
      <p:bldP spid="14" grpId="0" animBg="1"/>
      <p:bldP spid="6" grpId="0" animBg="1"/>
      <p:bldP spid="15" grpId="0" animBg="1"/>
      <p:bldP spid="17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5195" t="56888" r="27344" b="33110"/>
          <a:stretch>
            <a:fillRect/>
          </a:stretch>
        </p:blipFill>
        <p:spPr bwMode="auto">
          <a:xfrm>
            <a:off x="0" y="-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500826" y="4620292"/>
            <a:ext cx="2565372" cy="163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364327" y="206483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6212" y="462029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412022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679421" y="2727185"/>
            <a:ext cx="785818" cy="42862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58016" y="333440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72198" y="2417965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427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437536" y="3655085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86644" y="3334408"/>
            <a:ext cx="78581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16" y="447582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7822429" y="3584441"/>
            <a:ext cx="1143008" cy="642942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2" y="1785926"/>
            <a:ext cx="2714644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0,1кг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жидк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=170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=140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1736" y="1785926"/>
            <a:ext cx="6572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При охлаждении жидкого свинца выделится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41842" y="2758762"/>
            <a:ext cx="43577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охлЖ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0,1кг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…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00964" y="2105370"/>
            <a:ext cx="271403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охлЖ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3120094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500166" y="3286124"/>
            <a:ext cx="4643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При отвердевании свинца выделится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4348" y="3714752"/>
            <a:ext cx="192882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l-GR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56822" y="3728400"/>
            <a:ext cx="371477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=250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0,1кг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…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48" y="4357694"/>
            <a:ext cx="60585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При охлаждении твёрдого свинца выделится 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4714884"/>
            <a:ext cx="300036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охлТВ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23606" y="4745378"/>
            <a:ext cx="47631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охлТВ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0,1кг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…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027003"/>
            <a:ext cx="914403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Внутренняя  энергия свинцовой детали уменьшилась на ….. кДж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357826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Итого  выделилось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охлТВ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31" grpId="0" uiExpand="1" build="p" animBg="1"/>
      <p:bldP spid="32" grpId="0" animBg="1"/>
      <p:bldP spid="33" grpId="0" animBg="1"/>
      <p:bldP spid="34" grpId="0" animBg="1"/>
      <p:bldP spid="20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5195" t="67068" r="27344" b="24676"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6578628" y="364331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3852" y="10715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4172" y="314324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05816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6274543" y="2393150"/>
            <a:ext cx="1428761" cy="50006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90417" y="1953053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72198" y="171961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327061" y="266180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32" y="1643050"/>
            <a:ext cx="2643206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1539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0,3кг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0,1кг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Дж/кг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215207" y="1958298"/>
            <a:ext cx="121444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6244854" y="2423027"/>
            <a:ext cx="1393138" cy="4046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7186206">
            <a:off x="5893756" y="2083088"/>
            <a:ext cx="1661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Нагревание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7186206">
            <a:off x="6424764" y="2552452"/>
            <a:ext cx="166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Нагревание олова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2330" y="1428736"/>
            <a:ext cx="207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плавление олова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1571612"/>
            <a:ext cx="3429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1.Для нагревания железа надо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2571744"/>
            <a:ext cx="414340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0,5кг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1736" y="1928802"/>
            <a:ext cx="314327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027003"/>
            <a:ext cx="914403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Внутренняя энергия системы «коробка-олово» увеличилась  на ….. кДж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8794" y="3643314"/>
            <a:ext cx="3429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2.Для нагревания олова  надо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000504"/>
            <a:ext cx="564357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857760"/>
            <a:ext cx="3429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3.Для плавления олова  надо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14678" y="4857760"/>
            <a:ext cx="3429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00430" y="4786322"/>
            <a:ext cx="378621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uiExpand="1" build="p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5195" t="75439" r="27344" b="16229"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6578628" y="364331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3852" y="10715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4172" y="314324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70932" y="3344770"/>
            <a:ext cx="44114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525062" y="2167352"/>
            <a:ext cx="1737478" cy="135732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72198" y="1719618"/>
            <a:ext cx="727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327061" y="266180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60000">
            <a:off x="6718557" y="3685435"/>
            <a:ext cx="1332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027003"/>
            <a:ext cx="914403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Внутренняя энергия свинцовой детали уменьшилась на ….. кДж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571480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071546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285728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214290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1155100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2" y="3714752"/>
            <a:ext cx="4475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3528956"/>
            <a:ext cx="12858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железом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3429000"/>
            <a:ext cx="150019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льдом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73134" y="4166622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льда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398632" y="2570950"/>
            <a:ext cx="24596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81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088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40" name="Прямая соединительная линия 39"/>
          <p:cNvCxnSpPr>
            <a:endCxn id="37" idx="2"/>
          </p:cNvCxnSpPr>
          <p:nvPr/>
        </p:nvCxnSpPr>
        <p:spPr>
          <a:xfrm>
            <a:off x="6643702" y="2570950"/>
            <a:ext cx="1885386" cy="2315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071802" y="422131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406" y="4068744"/>
            <a:ext cx="171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37" idx="2"/>
          </p:cNvCxnSpPr>
          <p:nvPr/>
        </p:nvCxnSpPr>
        <p:spPr>
          <a:xfrm rot="16200000" flipH="1">
            <a:off x="6531849" y="596864"/>
            <a:ext cx="2149775" cy="1844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354092" y="4255762"/>
            <a:ext cx="1895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71414"/>
            <a:ext cx="2714612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3кг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3400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=800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500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2223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143900" y="-24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№883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9" cstate="print"/>
          <a:srcRect l="25195" t="75439" r="27344" b="16229"/>
          <a:stretch>
            <a:fillRect/>
          </a:stretch>
        </p:blipFill>
        <p:spPr bwMode="auto">
          <a:xfrm>
            <a:off x="0" y="5357826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0" y="2214554"/>
            <a:ext cx="6072198" cy="1323439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З.С.Э.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энергия выделенная охлаждающимся железом передаётся для плавления льда, т.е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00628" y="3214686"/>
            <a:ext cx="41433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500·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3400·3кг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715008" y="3929066"/>
            <a:ext cx="19288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04148" y="260836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4876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5" grpId="1" animBg="1"/>
      <p:bldP spid="19" grpId="0"/>
      <p:bldP spid="19" grpId="1"/>
      <p:bldP spid="19" grpId="2"/>
      <p:bldP spid="21" grpId="0"/>
      <p:bldP spid="22" grpId="0"/>
      <p:bldP spid="24" grpId="0" animBg="1"/>
      <p:bldP spid="25" grpId="0" animBg="1"/>
      <p:bldP spid="29" grpId="0"/>
      <p:bldP spid="36" grpId="0"/>
      <p:bldP spid="37" grpId="0"/>
      <p:bldP spid="45" grpId="0"/>
      <p:bldP spid="46" grpId="0"/>
      <p:bldP spid="55" grpId="0"/>
      <p:bldP spid="56" grpId="0" animBg="1"/>
      <p:bldP spid="23" grpId="0" animBg="1"/>
      <p:bldP spid="23" grpId="1" animBg="1"/>
      <p:bldP spid="70" grpId="0" animBg="1"/>
      <p:bldP spid="71" grpId="0" animBg="1"/>
      <p:bldP spid="72" grpId="0"/>
      <p:bldP spid="7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Юный пассажир в самолете дальнего следования отметил, что полет над лесом длился ровно 1 мин. Зная скорость полета самолета (850 км/ч), он тут же определил длину пути, пройденного самолетом над лесом. Какой результат получил юный пассажир?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5992"/>
            <a:ext cx="226777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4"/>
            <a:ext cx="3143272" cy="20621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v= 850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=1мин=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путь самолёта над лесом составил ……км.</a:t>
            </a: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5872190" y="3071806"/>
            <a:ext cx="22860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6329390" y="2803519"/>
            <a:ext cx="45720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</p:cxn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786590" y="2500306"/>
            <a:ext cx="342900" cy="403225"/>
            <a:chOff x="4401" y="1887"/>
            <a:chExt cx="540" cy="63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AutoShape 6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8158190" y="2695569"/>
            <a:ext cx="342900" cy="404812"/>
            <a:chOff x="4401" y="1887"/>
            <a:chExt cx="540" cy="637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AutoShape 9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Прямоугольник 13"/>
          <p:cNvSpPr/>
          <p:nvPr/>
        </p:nvSpPr>
        <p:spPr>
          <a:xfrm>
            <a:off x="2786050" y="3288100"/>
            <a:ext cx="635795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быстрота перемещения тела, ч.р. пути в одну секунду.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39037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uiExpand="1" build="p" animBg="1"/>
      <p:bldP spid="14" grpId="0" build="p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2851" t="9521" r="25000" b="57520"/>
          <a:stretch>
            <a:fillRect/>
          </a:stretch>
        </p:blipFill>
        <p:spPr bwMode="auto">
          <a:xfrm>
            <a:off x="3068549" y="2428868"/>
            <a:ext cx="60754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0" y="-38100"/>
            <a:ext cx="9144000" cy="2484087"/>
            <a:chOff x="0" y="-38100"/>
            <a:chExt cx="9144000" cy="248408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9512" t="62685" r="11523" b="9179"/>
            <a:stretch>
              <a:fillRect/>
            </a:stretch>
          </p:blipFill>
          <p:spPr bwMode="auto">
            <a:xfrm>
              <a:off x="0" y="0"/>
              <a:ext cx="9144000" cy="244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404916" y="-38100"/>
              <a:ext cx="500066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Используя рисунки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2571744"/>
            <a:ext cx="32861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давление в колбе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увеличилось за счёт энергии горячей воды в стакане 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давление в колбе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уменьшилось. Энергия газа перешла  воде в стакане 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Давление, а значит и энергия больше изменилась в колбе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Разность температуры в колбе и стакане там больше.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29264"/>
            <a:ext cx="9144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по увеличению потенциальной энергии жидкости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манометре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явно больше.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эта произведена газом за счёт внутренней энергии, полученной от  жидкости в стакане.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500958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052736"/>
          <a:ext cx="8139164" cy="789557"/>
        </p:xfrm>
        <a:graphic>
          <a:graphicData uri="http://schemas.openxmlformats.org/drawingml/2006/table">
            <a:tbl>
              <a:tblPr/>
              <a:tblGrid>
                <a:gridCol w="1205803"/>
                <a:gridCol w="1175657"/>
                <a:gridCol w="1004835"/>
                <a:gridCol w="1286189"/>
                <a:gridCol w="1286189"/>
                <a:gridCol w="934496"/>
                <a:gridCol w="1245995"/>
              </a:tblGrid>
              <a:tr h="789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 dirty="0" smtClean="0">
                          <a:latin typeface="Times New Roman"/>
                        </a:rPr>
                        <a:t>т4</a:t>
                      </a:r>
                      <a:endParaRPr lang="ru-RU" sz="4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400" b="1" i="0" u="none" strike="noStrike" dirty="0">
                          <a:latin typeface="Times New Roman"/>
                        </a:rPr>
                        <a:t>L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8789" t="11604" r="10351" b="74442"/>
          <a:stretch>
            <a:fillRect/>
          </a:stretch>
        </p:blipFill>
        <p:spPr bwMode="auto">
          <a:xfrm>
            <a:off x="0" y="-24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6612946" y="3713958"/>
            <a:ext cx="24596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5756" y="114219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4176" y="321389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504863" y="2535231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18462" y="1403844"/>
            <a:ext cx="91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27003"/>
            <a:ext cx="91440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Внутренняя энергия 5 кг воды увеличилась на ….. кДж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8" y="1606341"/>
            <a:ext cx="271461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14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3143248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322231" y="2107397"/>
            <a:ext cx="1857388" cy="6429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84352" y="1504936"/>
            <a:ext cx="2459648" cy="158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72396" y="1500174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43174" y="1773784"/>
            <a:ext cx="4071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нагревания  воды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2129845"/>
            <a:ext cx="300039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нгр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2714620"/>
            <a:ext cx="392909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5кг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42" y="3845486"/>
            <a:ext cx="6072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парообразования  стоградусной воды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4143380"/>
            <a:ext cx="238216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43380"/>
            <a:ext cx="2428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·5кг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4143380"/>
            <a:ext cx="150019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786322"/>
            <a:ext cx="607219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 animBg="1"/>
      <p:bldP spid="11" grpId="0" build="p" animBg="1"/>
      <p:bldP spid="1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8789" t="25369" r="10351" b="64539"/>
          <a:stretch>
            <a:fillRect/>
          </a:stretch>
        </p:blipFill>
        <p:spPr bwMode="auto">
          <a:xfrm>
            <a:off x="0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6598916" y="3172954"/>
            <a:ext cx="24596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5756" y="107075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4176" y="31424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636284" y="3217750"/>
            <a:ext cx="521836" cy="42862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5290549" y="2463793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947024" y="1285860"/>
            <a:ext cx="91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7286644" y="2071678"/>
            <a:ext cx="1643074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179403"/>
            <a:ext cx="91440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Внутренняя  энергия 2 кг льда увеличилась  на ….. кДж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571876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095068" y="3171146"/>
            <a:ext cx="785818" cy="158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58214" y="1500174"/>
            <a:ext cx="50006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84352" y="1504936"/>
            <a:ext cx="2459648" cy="1588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1428736"/>
            <a:ext cx="2714612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3400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-10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=2кг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3174" y="1000108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нагревания льда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43174" y="1285860"/>
            <a:ext cx="2857520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нгр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71802" y="1895464"/>
            <a:ext cx="392909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2кг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1736" y="2428868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плавления льда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2786058"/>
            <a:ext cx="250033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плвл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3214686"/>
            <a:ext cx="375879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3400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Дж/кг </a:t>
            </a:r>
            <a:r>
              <a:rPr lang="el-GR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2кг= …..кДж</a:t>
            </a:r>
            <a:endParaRPr lang="ru-RU" sz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459852"/>
            <a:ext cx="5000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нагревания ледяной воды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57752" y="4000504"/>
            <a:ext cx="300039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нгр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4910" y="4572008"/>
            <a:ext cx="392909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2кг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000636"/>
            <a:ext cx="6072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парообразования  стоградусной воды потребуется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-32" y="5286388"/>
            <a:ext cx="238216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14546" y="5324789"/>
            <a:ext cx="2428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·8кг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3438" y="5307026"/>
            <a:ext cx="150019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71802" y="5702874"/>
            <a:ext cx="607219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 animBg="1"/>
      <p:bldP spid="11" grpId="0"/>
      <p:bldP spid="28" grpId="0" build="p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8789" t="35461" r="10351" b="46533"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928802"/>
            <a:ext cx="271461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3400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675786" y="4214024"/>
            <a:ext cx="24596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20974" y="164225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4176" y="4301777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43768" y="4214818"/>
            <a:ext cx="1599634" cy="2315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5755767" y="3035297"/>
            <a:ext cx="2786876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9603" y="2279356"/>
            <a:ext cx="673699" cy="66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7275158" y="2809420"/>
            <a:ext cx="2000264" cy="928694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86050" y="1785926"/>
            <a:ext cx="3857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конденсации пар выделит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42765"/>
            <a:ext cx="335755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l-GR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l-GR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2143116"/>
            <a:ext cx="238216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3500438"/>
            <a:ext cx="3143272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572008"/>
            <a:ext cx="9144000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По условию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энергия выделенная паром при конденсации и охлаждении передаётся для плавления льда, т.е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3680" y="1903910"/>
            <a:ext cx="1017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0298" y="3131106"/>
            <a:ext cx="45005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охлаждении конденсат выделит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2181517"/>
            <a:ext cx="242889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·8кг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071942"/>
            <a:ext cx="75723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 8 кг смогут отдать льду </a:t>
            </a:r>
            <a:r>
              <a:rPr lang="ru-RU" sz="24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….КДж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2643182"/>
            <a:ext cx="150019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3571876"/>
            <a:ext cx="392909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4200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Дж/кг·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8кг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=….кДж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5190236"/>
            <a:ext cx="3387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5004440"/>
            <a:ext cx="12858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44" y="4904484"/>
            <a:ext cx="128588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льдом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27782" y="5699955"/>
            <a:ext cx="375879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3400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Дж/кг </a:t>
            </a:r>
            <a:r>
              <a:rPr lang="el-GR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86546" y="5690302"/>
            <a:ext cx="235745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……..кг</a:t>
            </a:r>
            <a:endParaRPr lang="ru-RU" sz="1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32" y="6335948"/>
            <a:ext cx="914403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8кг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стоградусного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пара смогут расплавить …..кг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нулевого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льда .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6" grpId="0"/>
      <p:bldP spid="14" grpId="0" animBg="1"/>
      <p:bldP spid="15" grpId="0" animBg="1"/>
      <p:bldP spid="16" grpId="0" animBg="1"/>
      <p:bldP spid="17" grpId="0" animBg="1"/>
      <p:bldP spid="22" grpId="0" animBg="1"/>
      <p:bldP spid="22" grpId="1" animBg="1"/>
      <p:bldP spid="9" grpId="0"/>
      <p:bldP spid="24" grpId="0" animBg="1"/>
      <p:bldP spid="25" grpId="0" animBg="1"/>
      <p:bldP spid="26" grpId="0" animBg="1"/>
      <p:bldP spid="28" grpId="0" animBg="1"/>
      <p:bldP spid="31" grpId="0" animBg="1"/>
      <p:bldP spid="18" grpId="0"/>
      <p:bldP spid="18" grpId="1"/>
      <p:bldP spid="19" grpId="0" animBg="1"/>
      <p:bldP spid="20" grpId="0" animBg="1"/>
      <p:bldP spid="32" grpId="0" animBg="1"/>
      <p:bldP spid="33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8789" t="8056" r="10937" b="69971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4929190" y="2071678"/>
            <a:ext cx="3786214" cy="1785950"/>
            <a:chOff x="4929190" y="2071678"/>
            <a:chExt cx="3786214" cy="178595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29190" y="2071678"/>
              <a:ext cx="3786214" cy="178595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992141" y="2553815"/>
              <a:ext cx="3681642" cy="128588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5929322" y="2857496"/>
            <a:ext cx="428628" cy="50006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86644" y="2714620"/>
            <a:ext cx="1214446" cy="8572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285992"/>
            <a:ext cx="4857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счёт теплопередачи и конвекции внутренняя энергия воды передалась брускам. Бруски нагрелись от 20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процесса температура воды и брусков сравнялась. (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29066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время теплообмена малый брусок  увеличил внутреннюю энергию на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 . . . . . . . . . . .= . . . . Дж, 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большой на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16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 . . . . . . . . . . .= . . . . Дж, 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 больший брусок  увеличил свою внутреннюю энергию в 5 раз больше .</a:t>
            </a:r>
            <a:endParaRPr lang="ru-RU" sz="20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500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/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8789" t="54199" r="10937" b="3554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60215" t="69580" r="10937" b="20166"/>
          <a:stretch>
            <a:fillRect/>
          </a:stretch>
        </p:blipFill>
        <p:spPr bwMode="auto">
          <a:xfrm>
            <a:off x="4643438" y="1285860"/>
            <a:ext cx="45005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429652" y="1857364"/>
            <a:ext cx="428628" cy="514641"/>
            <a:chOff x="2880" y="6494"/>
            <a:chExt cx="166" cy="565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880" y="6494"/>
              <a:ext cx="166" cy="565"/>
              <a:chOff x="2880" y="6494"/>
              <a:chExt cx="166" cy="565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2880" y="677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2960" y="6494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214422"/>
            <a:ext cx="4857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счёт теплопередачи  газ  правого конца получил дополнительную внутреннюю энергию.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Молекулы справа от капли стали двигаться быстрее.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574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счёт этой энергии газ справа совершил работу по перемещении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</a:rPr>
              <a:t>Fs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капли ртути. </a:t>
            </a:r>
            <a:r>
              <a:rPr lang="ru-RU" sz="2000" b="1" dirty="0" smtClean="0">
                <a:solidFill>
                  <a:srgbClr val="FF0000"/>
                </a:solidFill>
              </a:rPr>
              <a:t>А = Δ</a:t>
            </a:r>
            <a:r>
              <a:rPr lang="en-US" sz="2000" b="1" dirty="0" smtClean="0">
                <a:solidFill>
                  <a:srgbClr val="FF0000"/>
                </a:solidFill>
              </a:rPr>
              <a:t>U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sz="2000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Капля будет перемещаться пока давления справа и слева не сравняются.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672"/>
            <a:ext cx="8072462" cy="228601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Гр6</a:t>
            </a:r>
            <a:r>
              <a:rPr lang="ru-RU" sz="4000" dirty="0" smtClean="0"/>
              <a:t>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" y="1556792"/>
          <a:ext cx="9143999" cy="789557"/>
        </p:xfrm>
        <a:graphic>
          <a:graphicData uri="http://schemas.openxmlformats.org/drawingml/2006/table">
            <a:tbl>
              <a:tblPr/>
              <a:tblGrid>
                <a:gridCol w="1004835"/>
                <a:gridCol w="1205803"/>
                <a:gridCol w="1175657"/>
                <a:gridCol w="1004835"/>
                <a:gridCol w="1286189"/>
                <a:gridCol w="1286189"/>
                <a:gridCol w="934496"/>
                <a:gridCol w="1245995"/>
              </a:tblGrid>
              <a:tr h="789557">
                <a:tc>
                  <a:txBody>
                    <a:bodyPr/>
                    <a:lstStyle/>
                    <a:p>
                      <a:pPr algn="r" fontAlgn="t"/>
                      <a:endParaRPr lang="ru-RU" sz="4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>
                          <a:latin typeface="Times New Roman"/>
                        </a:rPr>
                        <a:t>931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929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latin typeface="Times New Roman"/>
                        </a:rPr>
                        <a:t>713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 dirty="0" smtClean="0">
                          <a:latin typeface="Times New Roman"/>
                        </a:rPr>
                        <a:t>т5</a:t>
                      </a:r>
                      <a:endParaRPr lang="ru-RU" sz="4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89" t="46143" r="11523" b="39209"/>
          <a:stretch>
            <a:fillRect/>
          </a:stretch>
        </p:blipFill>
        <p:spPr bwMode="auto">
          <a:xfrm>
            <a:off x="0" y="1785926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8789" t="15381" r="41406" b="75830"/>
          <a:stretch>
            <a:fillRect/>
          </a:stretch>
        </p:blipFill>
        <p:spPr bwMode="auto">
          <a:xfrm>
            <a:off x="0" y="0"/>
            <a:ext cx="571500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789" t="35888" r="11523" b="53858"/>
          <a:stretch>
            <a:fillRect/>
          </a:stretch>
        </p:blipFill>
        <p:spPr bwMode="auto">
          <a:xfrm>
            <a:off x="0" y="785794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643314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В первом случае внутренняя энергия спички увеличивается за счет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трения, во втором за счет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теплопередачи.</a:t>
            </a:r>
            <a:endParaRPr lang="ru-RU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8203" t="9521" r="10937" b="79493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610859"/>
            <a:ext cx="350043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2,3·10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2кг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46·10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кДж/кг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КПД -?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4477750" y="1714142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477750" y="2455127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07904" y="2133996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4356120" y="2466088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57884" y="2143116"/>
            <a:ext cx="714380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6357950" y="2428868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6286512" y="1714488"/>
            <a:ext cx="2565126" cy="64633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2,3·10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286512" y="2500306"/>
            <a:ext cx="1143008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429620" y="2000240"/>
            <a:ext cx="714380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2000232" y="4286256"/>
            <a:ext cx="3143272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1785918" y="3571876"/>
            <a:ext cx="2565126" cy="64633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2,3·10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43042" y="4357694"/>
            <a:ext cx="4286280" cy="769441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2,3·10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кДж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сколько времени плывущий по течению реки плот пройдет 15 км, если скорость течения 0,5 м/с?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3143272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км=15000м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0,5м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5872190" y="1717675"/>
            <a:ext cx="22860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6329390" y="1449388"/>
            <a:ext cx="45720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</p:cxn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6786590" y="1146175"/>
            <a:ext cx="342900" cy="403225"/>
            <a:chOff x="4401" y="1887"/>
            <a:chExt cx="540" cy="637"/>
          </a:xfrm>
        </p:grpSpPr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8158190" y="1341438"/>
            <a:ext cx="342900" cy="404812"/>
            <a:chOff x="4401" y="1887"/>
            <a:chExt cx="540" cy="637"/>
          </a:xfrm>
        </p:grpSpPr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2" name="Прямоугольник 11"/>
          <p:cNvSpPr/>
          <p:nvPr/>
        </p:nvSpPr>
        <p:spPr>
          <a:xfrm>
            <a:off x="0" y="4795897"/>
            <a:ext cx="91440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плот пройдёт 15 км за …..с. или ……мин, или …..час.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2071678"/>
            <a:ext cx="635795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быстрота перемещения тела, ч.р. пути в одну секунду.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857628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3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3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3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2" grpId="0" uiExpand="1" build="p" animBg="1"/>
      <p:bldP spid="13" grpId="0" build="p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8203" t="20507" r="10937" b="69239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610859"/>
            <a:ext cx="350043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……..с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24кг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…….кДж/кг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КПД =0,25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477750" y="1642704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477750" y="2383689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07904" y="2062558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4356120" y="2394650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57884" y="2143116"/>
            <a:ext cx="714380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6357950" y="2428868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6286512" y="1714488"/>
            <a:ext cx="941283" cy="64633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286512" y="2500306"/>
            <a:ext cx="1143008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8203" t="30761" r="10937" b="57520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610859"/>
            <a:ext cx="335755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36кВт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1ч=…….с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14кг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КПД - 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611485" y="1142984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611485" y="1883969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41639" y="1562838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4489855" y="1894930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90082" y="1428736"/>
            <a:ext cx="714380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6490148" y="1714488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6418710" y="1000108"/>
            <a:ext cx="941283" cy="64633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418710" y="1785926"/>
            <a:ext cx="1143008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12451" r="11523" b="67041"/>
          <a:stretch>
            <a:fillRect/>
          </a:stretch>
        </p:blipFill>
        <p:spPr bwMode="auto">
          <a:xfrm>
            <a:off x="0" y="0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714488"/>
            <a:ext cx="328611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полезн1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0,2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затр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полезн2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0,25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затр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КПД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КПД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611485" y="1785580"/>
            <a:ext cx="1532151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611485" y="2526565"/>
            <a:ext cx="1286454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7554" y="2167334"/>
            <a:ext cx="111219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4489855" y="2537526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4477750" y="3357562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477750" y="4098547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27378" y="3688516"/>
            <a:ext cx="1407088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4356120" y="4109508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672"/>
            <a:ext cx="8072462" cy="14521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Гр7</a:t>
            </a:r>
          </a:p>
          <a:p>
            <a:pPr algn="ctr">
              <a:lnSpc>
                <a:spcPts val="4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240, 241, 126, 127, 128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t="3165" b="62964"/>
          <a:stretch>
            <a:fillRect/>
          </a:stretch>
        </p:blipFill>
        <p:spPr bwMode="auto">
          <a:xfrm>
            <a:off x="0" y="-1"/>
            <a:ext cx="9144000" cy="279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l="14734" t="14653" r="60831" b="76337"/>
          <a:stretch>
            <a:fillRect/>
          </a:stretch>
        </p:blipFill>
        <p:spPr bwMode="auto">
          <a:xfrm rot="16200000">
            <a:off x="731566" y="1770907"/>
            <a:ext cx="941517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928794" y="2714620"/>
            <a:ext cx="1714512" cy="5715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643306" y="2714620"/>
            <a:ext cx="3643338" cy="5715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71472" y="3714752"/>
            <a:ext cx="2071702" cy="352425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3,14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15926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28596" y="2714620"/>
            <a:ext cx="1500198" cy="571504"/>
          </a:xfrm>
          <a:prstGeom prst="rect">
            <a:avLst/>
          </a:prstGeom>
          <a:solidFill>
            <a:srgbClr val="FFFF00"/>
          </a:solidFill>
          <a:ln w="3175">
            <a:solidFill>
              <a:srgbClr val="974706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1см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4143380"/>
            <a:ext cx="9144000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 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этого необходимо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. . . . . . .  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. . . . . . .   . . . . . . . . . . . ..   . . . . . . . . . . . .   . . . . . . . . . . . .   . . . . . . . . . . . .  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Толщина проволоки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…мм.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 поперечного сечения составит ….мм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 или …..м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вот длина его ….. см, ……м.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18603" r="10937" b="69971"/>
          <a:stretch>
            <a:fillRect/>
          </a:stretch>
        </p:blipFill>
        <p:spPr bwMode="auto">
          <a:xfrm>
            <a:off x="32" y="-285752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3018049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7510" y="2953105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684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6512" y="2928934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9410" y="2972011"/>
            <a:ext cx="221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11,3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1928802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57161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baseline="-25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2230931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400" b="1" baseline="-25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32" y="1103170"/>
            <a:ext cx="2786082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=684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=…..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2320458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" y="4929198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объём вытесненной воды равен объёму опущенной дроби  …..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2294" y="986837"/>
            <a:ext cx="459234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дроби.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 l="24180" t="29206" r="56713" b="15362"/>
          <a:stretch>
            <a:fillRect/>
          </a:stretch>
        </p:blipFill>
        <p:spPr bwMode="auto">
          <a:xfrm>
            <a:off x="7572396" y="785794"/>
            <a:ext cx="1643074" cy="286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-285776"/>
            <a:ext cx="50003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00"/>
                            </p:stCondLst>
                            <p:childTnLst>
                              <p:par>
                                <p:cTn id="8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 animBg="1"/>
      <p:bldP spid="27" grpId="0"/>
      <p:bldP spid="28" grpId="0"/>
      <p:bldP spid="29" grpId="0"/>
      <p:bldP spid="30" grpId="0"/>
      <p:bldP spid="32" grpId="0" animBg="1"/>
      <p:bldP spid="39" grpId="0" animBg="1"/>
      <p:bldP spid="42" grpId="0" build="p" animBg="1"/>
      <p:bldP spid="42" grpId="1" build="allAtOnce" animBg="1"/>
      <p:bldP spid="38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8789" t="11475" r="10937" b="7535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1246046"/>
            <a:ext cx="2071702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s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=9с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8789" t="24644" r="10937" b="61364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1746112"/>
            <a:ext cx="3286148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3км=……м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=5,4км/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….м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=10м/с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=1000м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10547" t="11719" r="11523" b="69970"/>
          <a:stretch>
            <a:fillRect/>
          </a:stretch>
        </p:blipFill>
        <p:spPr bwMode="auto">
          <a:xfrm>
            <a:off x="0" y="0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85926"/>
            <a:ext cx="2786082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120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=10с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360м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=1,5 мин =90с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9" name="AutoShape 1"/>
          <p:cNvCxnSpPr>
            <a:cxnSpLocks noChangeShapeType="1"/>
          </p:cNvCxnSpPr>
          <p:nvPr/>
        </p:nvCxnSpPr>
        <p:spPr bwMode="auto">
          <a:xfrm>
            <a:off x="5934104" y="2285992"/>
            <a:ext cx="5715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6391304" y="2017705"/>
            <a:ext cx="45720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</p:cxn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6429388" y="1500174"/>
            <a:ext cx="644525" cy="403225"/>
            <a:chOff x="4401" y="1887"/>
            <a:chExt cx="540" cy="637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73" name="AutoShape 5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5934104" y="1825617"/>
            <a:ext cx="457200" cy="403225"/>
            <a:chOff x="4401" y="1887"/>
            <a:chExt cx="540" cy="637"/>
          </a:xfrm>
        </p:grpSpPr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ru-RU" sz="2000" b="1" i="0" u="none" strike="noStrike" cap="none" normalizeH="0" baseline="-2500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76" name="AutoShape 8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7177" name="AutoShape 9"/>
          <p:cNvCxnSpPr>
            <a:cxnSpLocks noChangeShapeType="1"/>
          </p:cNvCxnSpPr>
          <p:nvPr/>
        </p:nvCxnSpPr>
        <p:spPr bwMode="auto">
          <a:xfrm>
            <a:off x="6505604" y="2285992"/>
            <a:ext cx="1600200" cy="0"/>
          </a:xfrm>
          <a:prstGeom prst="straightConnector1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</p:cxnSp>
      <p:cxnSp>
        <p:nvCxnSpPr>
          <p:cNvPr id="7178" name="AutoShape 10"/>
          <p:cNvCxnSpPr>
            <a:cxnSpLocks noChangeShapeType="1"/>
          </p:cNvCxnSpPr>
          <p:nvPr/>
        </p:nvCxnSpPr>
        <p:spPr bwMode="auto">
          <a:xfrm>
            <a:off x="7577167" y="2017705"/>
            <a:ext cx="45720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</p:cxn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7500958" y="1500174"/>
            <a:ext cx="642937" cy="404813"/>
            <a:chOff x="4401" y="1887"/>
            <a:chExt cx="540" cy="637"/>
          </a:xfrm>
        </p:grpSpPr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81" name="AutoShape 13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/>
          <a:srcRect t="9456" r="8594" b="82285"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50003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1500174"/>
            <a:ext cx="250033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N=4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2мин= 120с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57562"/>
            <a:ext cx="91440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Движение равномерное т.к.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определения мощности                                  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4000Вт·120с = …..Дж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перемещение под действием силы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откуда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…….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Объект 2"/>
          <p:cNvPicPr>
            <a:picLocks noChangeArrowheads="1"/>
          </p:cNvPicPr>
          <p:nvPr/>
        </p:nvPicPr>
        <p:blipFill>
          <a:blip r:embed="rId4"/>
          <a:srcRect l="-8382" t="-3041" r="-16298" b="-2655"/>
          <a:stretch>
            <a:fillRect/>
          </a:stretch>
        </p:blipFill>
        <p:spPr bwMode="auto">
          <a:xfrm>
            <a:off x="7643834" y="1785926"/>
            <a:ext cx="15001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Работа силы машины ….Дж, а масса поднятого груза …..кг.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242.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Известно, что при одинаковых условиях разные газы в объеме 1</a:t>
            </a: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содержат одно и то же число молекул, а плотности  газов разные. Чем объясняется различие в плотности газов?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748716"/>
            <a:ext cx="2016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Водород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Воздух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Гелий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Кислород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0685" y="1772816"/>
            <a:ext cx="1884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0,00009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0,00129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0,00018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0,00143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3689" y="1857364"/>
            <a:ext cx="4915256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 молекул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786182" y="3606888"/>
            <a:ext cx="2688557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ρ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95897"/>
            <a:ext cx="91440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чем больше масса каждой молекулы, тем больше плотность.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2" y="2786058"/>
            <a:ext cx="509312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3314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 animBg="1"/>
      <p:bldP spid="11" grpId="0" animBg="1"/>
      <p:bldP spid="8" grpId="0" build="p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1071538" y="2786058"/>
            <a:ext cx="7072362" cy="64294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=140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828431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19250" y="2071678"/>
            <a:ext cx="1266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00100" y="2786058"/>
            <a:ext cx="389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охл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.ж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-78690" y="3500438"/>
            <a:ext cx="193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308029" y="352773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072066" y="3425611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663218" y="354872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1406" y="4130109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53362" y="3487167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01432" y="4082201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1108097" y="4129732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64413" y="255765"/>
            <a:ext cx="691963" cy="2377219"/>
            <a:chOff x="10944" y="4752"/>
            <a:chExt cx="294" cy="433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1"/>
              <a:ext cx="288" cy="2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4776009" y="445123"/>
            <a:ext cx="554513" cy="626423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714876" y="42860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16200000" flipH="1">
            <a:off x="6009020" y="1222682"/>
            <a:ext cx="91217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54382" y="21429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133"/>
          <p:cNvGrpSpPr/>
          <p:nvPr/>
        </p:nvGrpSpPr>
        <p:grpSpPr>
          <a:xfrm>
            <a:off x="71406" y="857232"/>
            <a:ext cx="1443024" cy="637578"/>
            <a:chOff x="71406" y="1967203"/>
            <a:chExt cx="1443024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4430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=427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-32" y="1370755"/>
            <a:ext cx="14029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270902" y="1214422"/>
            <a:ext cx="1377830" cy="872023"/>
            <a:chOff x="1237454" y="4995752"/>
            <a:chExt cx="1692456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8884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170</a:t>
              </a:r>
              <a:endParaRPr lang="ru-RU" sz="11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6" y="4995752"/>
              <a:ext cx="1061424" cy="872023"/>
              <a:chOff x="2469886" y="5355195"/>
              <a:chExt cx="889201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83500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486141" y="5827108"/>
                <a:ext cx="8729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baseline="30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 </a:t>
                </a:r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3550968" y="3429000"/>
            <a:ext cx="116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643042" y="3456296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6218272" y="3510888"/>
            <a:ext cx="1085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3908158" y="40446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6286512" y="407514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4830456" y="2775608"/>
            <a:ext cx="1463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248766" y="2758762"/>
            <a:ext cx="1660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охл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.тв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43240" y="1346848"/>
            <a:ext cx="677841" cy="1224896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6715140" y="282339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4"/>
          <p:cNvGrpSpPr/>
          <p:nvPr/>
        </p:nvGrpSpPr>
        <p:grpSpPr>
          <a:xfrm>
            <a:off x="8001024" y="186994"/>
            <a:ext cx="957619" cy="735544"/>
            <a:chOff x="2643174" y="5443768"/>
            <a:chExt cx="957619" cy="735544"/>
          </a:xfrm>
        </p:grpSpPr>
        <p:sp>
          <p:nvSpPr>
            <p:cNvPr id="13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9444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к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2656822" y="5779202"/>
              <a:ext cx="5132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2" name="Прямая соединительная линия 141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Прямоугольник 142"/>
          <p:cNvSpPr/>
          <p:nvPr/>
        </p:nvSpPr>
        <p:spPr>
          <a:xfrm>
            <a:off x="0" y="4715261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"/>
          <p:cNvSpPr>
            <a:spLocks noChangeArrowheads="1"/>
          </p:cNvSpPr>
          <p:nvPr/>
        </p:nvSpPr>
        <p:spPr bwMode="auto">
          <a:xfrm>
            <a:off x="1036691" y="471488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428728" y="4643446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1700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2272336" y="4728532"/>
            <a:ext cx="1156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3289314" y="4742180"/>
            <a:ext cx="1139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+4200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"/>
          <p:cNvSpPr>
            <a:spLocks noChangeArrowheads="1"/>
          </p:cNvSpPr>
          <p:nvPr/>
        </p:nvSpPr>
        <p:spPr bwMode="auto">
          <a:xfrm>
            <a:off x="4143372" y="4687588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8400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2" y="5842361"/>
            <a:ext cx="91440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охлаждении и отвердевании и дальнейшем охлаждении свинца выделится 8400Дж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0" cstate="print"/>
          <a:srcRect l="9375" t="34424" r="10937" b="47678"/>
          <a:stretch>
            <a:fillRect/>
          </a:stretch>
        </p:blipFill>
        <p:spPr bwMode="auto">
          <a:xfrm>
            <a:off x="32" y="5214974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11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3714728"/>
            <a:ext cx="5643570" cy="31432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5" name="Скругленный прямоугольник 124"/>
          <p:cNvSpPr/>
          <p:nvPr/>
        </p:nvSpPr>
        <p:spPr>
          <a:xfrm>
            <a:off x="3113418" y="5594674"/>
            <a:ext cx="2571736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2" grpId="0"/>
      <p:bldP spid="44" grpId="0"/>
      <p:bldP spid="56" grpId="0"/>
      <p:bldP spid="58" grpId="0"/>
      <p:bldP spid="66" grpId="0"/>
      <p:bldP spid="68" grpId="0"/>
      <p:bldP spid="69" grpId="0"/>
      <p:bldP spid="70" grpId="0"/>
      <p:bldP spid="82" grpId="0"/>
      <p:bldP spid="85" grpId="0"/>
      <p:bldP spid="91" grpId="0"/>
      <p:bldP spid="92" grpId="0"/>
      <p:bldP spid="169" grpId="0"/>
      <p:bldP spid="176" grpId="0"/>
      <p:bldP spid="177" grpId="0"/>
      <p:bldP spid="178" grpId="0"/>
      <p:bldP spid="180" grpId="0"/>
      <p:bldP spid="181" grpId="0"/>
      <p:bldP spid="114" grpId="0"/>
      <p:bldP spid="118" grpId="0"/>
      <p:bldP spid="111" grpId="0" animBg="1"/>
      <p:bldP spid="126" grpId="0"/>
      <p:bldP spid="143" grpId="0"/>
      <p:bldP spid="144" grpId="0"/>
      <p:bldP spid="145" grpId="0"/>
      <p:bldP spid="146" grpId="0"/>
      <p:bldP spid="147" grpId="0"/>
      <p:bldP spid="148" grpId="0"/>
      <p:bldP spid="149" grpId="0" animBg="1"/>
      <p:bldP spid="125" grpId="0" animBg="1"/>
      <p:bldP spid="125" grpId="1" animBg="1"/>
      <p:bldP spid="10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143248"/>
            <a:ext cx="492922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олово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железа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3864" y="381264"/>
            <a:ext cx="1582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=250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480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-52188" y="2489856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357686" y="3043292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14973" y="2714620"/>
            <a:ext cx="4000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железом,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оловом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плавление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0128" y="4093506"/>
            <a:ext cx="1221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428596" y="414338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857488" y="407194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846067" y="4158811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•20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429256" y="4053068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3867" y="4776755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2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500034" y="535782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345400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68272" y="5263234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826730" y="4711495"/>
            <a:ext cx="260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500034" y="4786322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4214810" y="5214950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2032210"/>
            <a:ext cx="677841" cy="127223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4642002" y="1212986"/>
            <a:ext cx="931566" cy="642942"/>
          </a:xfrm>
          <a:prstGeom prst="line">
            <a:avLst/>
          </a:pr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133"/>
          <p:cNvGrpSpPr/>
          <p:nvPr/>
        </p:nvGrpSpPr>
        <p:grpSpPr>
          <a:xfrm>
            <a:off x="71406" y="1434100"/>
            <a:ext cx="1237839" cy="637578"/>
            <a:chOff x="71406" y="1967203"/>
            <a:chExt cx="1237839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2378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=32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56902" y="3085267"/>
            <a:ext cx="14075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олова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4"/>
          <p:cNvGrpSpPr/>
          <p:nvPr/>
        </p:nvGrpSpPr>
        <p:grpSpPr>
          <a:xfrm>
            <a:off x="1382428" y="2928934"/>
            <a:ext cx="1448506" cy="872023"/>
            <a:chOff x="1304510" y="4995752"/>
            <a:chExt cx="1779272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304510" y="5267856"/>
              <a:ext cx="6679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59</a:t>
              </a:r>
              <a:endParaRPr lang="ru-RU" sz="1100" b="1" dirty="0"/>
            </a:p>
          </p:txBody>
        </p:sp>
        <p:grpSp>
          <p:nvGrpSpPr>
            <p:cNvPr id="10" name="Группа 50"/>
            <p:cNvGrpSpPr/>
            <p:nvPr/>
          </p:nvGrpSpPr>
          <p:grpSpPr>
            <a:xfrm>
              <a:off x="1868486" y="4995752"/>
              <a:ext cx="1215296" cy="872023"/>
              <a:chOff x="2469887" y="5355195"/>
              <a:chExt cx="1018107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7" y="5355195"/>
                <a:ext cx="101810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7" name="Прямоугольник 176"/>
          <p:cNvSpPr/>
          <p:nvPr/>
        </p:nvSpPr>
        <p:spPr>
          <a:xfrm>
            <a:off x="785818" y="404144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286248" y="421481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703719" y="4666024"/>
            <a:ext cx="2154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3214678" y="478632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2071670" y="5334672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27600 +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357554" y="5334672"/>
            <a:ext cx="1615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5900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5357818" y="5214950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endParaRPr lang="ru-RU" sz="1400" b="1" dirty="0"/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5856519" y="5241232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52322" r="10937" b="32892"/>
          <a:stretch>
            <a:fillRect/>
          </a:stretch>
        </p:blipFill>
        <p:spPr bwMode="auto">
          <a:xfrm>
            <a:off x="0" y="5500702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Прямоугольник 112"/>
          <p:cNvSpPr/>
          <p:nvPr/>
        </p:nvSpPr>
        <p:spPr>
          <a:xfrm>
            <a:off x="0" y="2000240"/>
            <a:ext cx="1582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=460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4"/>
          <p:cNvGrpSpPr/>
          <p:nvPr/>
        </p:nvGrpSpPr>
        <p:grpSpPr>
          <a:xfrm>
            <a:off x="1571604" y="1928802"/>
            <a:ext cx="957619" cy="735544"/>
            <a:chOff x="2643174" y="5443768"/>
            <a:chExt cx="957619" cy="735544"/>
          </a:xfrm>
        </p:grpSpPr>
        <p:sp>
          <p:nvSpPr>
            <p:cNvPr id="118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1" name="Прямая соединительная линия 120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0694E-6 L 0 -0.75717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2" grpId="0"/>
      <p:bldP spid="43" grpId="0"/>
      <p:bldP spid="44" grpId="0"/>
      <p:bldP spid="56" grpId="0"/>
      <p:bldP spid="58" grpId="0"/>
      <p:bldP spid="65" grpId="0"/>
      <p:bldP spid="66" grpId="0"/>
      <p:bldP spid="68" grpId="0"/>
      <p:bldP spid="69" grpId="0"/>
      <p:bldP spid="70" grpId="0"/>
      <p:bldP spid="79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111" grpId="0" animBg="1"/>
      <p:bldP spid="165" grpId="0" animBg="1"/>
      <p:bldP spid="167" grpId="0" animBg="1"/>
      <p:bldP spid="169" grpId="0"/>
      <p:bldP spid="177" grpId="0"/>
      <p:bldP spid="178" grpId="0"/>
      <p:bldP spid="180" grpId="0"/>
      <p:bldP spid="181" grpId="0"/>
      <p:bldP spid="183" grpId="0"/>
      <p:bldP spid="184" grpId="0"/>
      <p:bldP spid="186" grpId="0"/>
      <p:bldP spid="186" grpId="1"/>
      <p:bldP spid="188" grpId="0"/>
      <p:bldP spid="1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15943" y="1543537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29081"/>
            <a:ext cx="785818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457643"/>
            <a:ext cx="959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2143116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5623" y="2993595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568981" y="315701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264318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железом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4810" y="271462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льдом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57686" y="3500438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000760" y="232439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687903" y="2526588"/>
            <a:ext cx="1813187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952712" y="371475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2844" y="3500438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00760" y="21429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>
            <a:endCxn id="37" idx="2"/>
          </p:cNvCxnSpPr>
          <p:nvPr/>
        </p:nvCxnSpPr>
        <p:spPr>
          <a:xfrm rot="16200000" flipH="1">
            <a:off x="6531848" y="597658"/>
            <a:ext cx="2149776" cy="184470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248238" y="3685290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=3кг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4286256"/>
            <a:ext cx="2143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460</a:t>
            </a:r>
            <a:r>
              <a:rPr lang="en-US" sz="3200" b="1" dirty="0" smtClean="0">
                <a:sym typeface="Symbol"/>
              </a:rPr>
              <a:t>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060381" y="4394950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14678" y="4361083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69588" y="4406239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ym typeface="Symbol"/>
              </a:rPr>
              <a:t>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66330" r="10937" b="18701"/>
          <a:stretch>
            <a:fillRect/>
          </a:stretch>
        </p:blipFill>
        <p:spPr bwMode="auto">
          <a:xfrm>
            <a:off x="0" y="5412461"/>
            <a:ext cx="9144000" cy="13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Прямоугольник 71"/>
          <p:cNvSpPr/>
          <p:nvPr/>
        </p:nvSpPr>
        <p:spPr>
          <a:xfrm>
            <a:off x="0" y="1785926"/>
            <a:ext cx="1582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=460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4"/>
          <p:cNvGrpSpPr/>
          <p:nvPr/>
        </p:nvGrpSpPr>
        <p:grpSpPr>
          <a:xfrm>
            <a:off x="1571604" y="1714488"/>
            <a:ext cx="957619" cy="735544"/>
            <a:chOff x="2643174" y="5443768"/>
            <a:chExt cx="957619" cy="735544"/>
          </a:xfrm>
        </p:grpSpPr>
        <p:sp>
          <p:nvSpPr>
            <p:cNvPr id="74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Прямоугольник 76"/>
          <p:cNvSpPr/>
          <p:nvPr/>
        </p:nvSpPr>
        <p:spPr>
          <a:xfrm>
            <a:off x="0" y="0"/>
            <a:ext cx="2214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=340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44"/>
          <p:cNvGrpSpPr/>
          <p:nvPr/>
        </p:nvGrpSpPr>
        <p:grpSpPr>
          <a:xfrm>
            <a:off x="2071670" y="0"/>
            <a:ext cx="957619" cy="735544"/>
            <a:chOff x="2643174" y="5443768"/>
            <a:chExt cx="957619" cy="735544"/>
          </a:xfrm>
        </p:grpSpPr>
        <p:sp>
          <p:nvSpPr>
            <p:cNvPr id="79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656822" y="5779202"/>
              <a:ext cx="5517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4214810" y="4503959"/>
            <a:ext cx="714380" cy="428628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571736" y="4503959"/>
            <a:ext cx="571504" cy="428628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42910" y="4503959"/>
            <a:ext cx="214314" cy="428628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760196" y="4302633"/>
            <a:ext cx="1500198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</a:t>
            </a:r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072330" y="4449390"/>
            <a:ext cx="207170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34·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3/(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ym typeface="Symbol"/>
              </a:rPr>
              <a:t>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4047 L -0.00486 0.189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3562 L -0.00538 0.1940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8" grpId="1"/>
      <p:bldP spid="15" grpId="0" animBg="1"/>
      <p:bldP spid="15" grpId="1" animBg="1"/>
      <p:bldP spid="19" grpId="0"/>
      <p:bldP spid="19" grpId="1"/>
      <p:bldP spid="21" grpId="0"/>
      <p:bldP spid="22" grpId="0"/>
      <p:bldP spid="22" grpId="1"/>
      <p:bldP spid="23" grpId="0"/>
      <p:bldP spid="23" grpId="1"/>
      <p:bldP spid="24" grpId="0"/>
      <p:bldP spid="25" grpId="0"/>
      <p:bldP spid="29" grpId="0"/>
      <p:bldP spid="36" grpId="0"/>
      <p:bldP spid="37" grpId="0"/>
      <p:bldP spid="38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72" grpId="0"/>
      <p:bldP spid="77" grpId="0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90" y="263249"/>
            <a:ext cx="4714836" cy="1810780"/>
            <a:chOff x="-946" y="14299"/>
            <a:chExt cx="4993" cy="173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-946" y="14558"/>
              <a:ext cx="4586" cy="1471"/>
              <a:chOff x="113" y="8733"/>
              <a:chExt cx="4586" cy="1471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930" y="8840"/>
                <a:ext cx="0" cy="13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13" y="9620"/>
                <a:ext cx="458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930" y="8733"/>
                <a:ext cx="2083" cy="1363"/>
                <a:chOff x="1930" y="8732"/>
                <a:chExt cx="2083" cy="1363"/>
              </a:xfrm>
            </p:grpSpPr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930" y="9636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2283" y="9639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791" y="9188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3156" y="9207"/>
                  <a:ext cx="505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660" y="8732"/>
                  <a:ext cx="353" cy="4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b="1"/>
                </a:p>
              </p:txBody>
            </p:sp>
          </p:grpSp>
        </p:grp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794" y="15460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1290" y="15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1647" y="1504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2193" y="14746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534" y="1457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3517" y="15326"/>
              <a:ext cx="53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,с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870" y="14299"/>
              <a:ext cx="540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32" y="-24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533546">
            <a:off x="2091219" y="42116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Поглощение энергии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89704" y="142876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2118" y="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1.Нагревание твёрдого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Нагревание жидкого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Нагревание газа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7055532" y="235743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34032" y="2383965"/>
            <a:ext cx="96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6610838" y="164142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90350" y="2533343"/>
            <a:ext cx="292895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Парообразование</a:t>
            </a: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694240" y="1521074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83322" y="1500174"/>
            <a:ext cx="1189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86248" y="1801462"/>
            <a:ext cx="271464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Плавление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22421" y="3049232"/>
            <a:ext cx="1497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0" y="3093076"/>
            <a:ext cx="1157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00298" y="3071810"/>
            <a:ext cx="3084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=2100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·0,5·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-71470" y="3735652"/>
            <a:ext cx="14959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17612" y="3714752"/>
            <a:ext cx="1189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428860" y="3741011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=34000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·0,5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22421" y="4620868"/>
            <a:ext cx="1497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0" y="4664712"/>
            <a:ext cx="1157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500298" y="4643446"/>
            <a:ext cx="3340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·0,5·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22578" y="5301128"/>
            <a:ext cx="1157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001078" y="5327663"/>
            <a:ext cx="96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237124" y="5256225"/>
            <a:ext cx="3041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=2300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·0,5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2421" y="5929330"/>
            <a:ext cx="1497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"/>
          <p:cNvSpPr>
            <a:spLocks noChangeArrowheads="1"/>
          </p:cNvSpPr>
          <p:nvPr/>
        </p:nvSpPr>
        <p:spPr bwMode="auto">
          <a:xfrm>
            <a:off x="0" y="5973174"/>
            <a:ext cx="1157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428860" y="5929330"/>
            <a:ext cx="3056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=1100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·0,5·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826010" y="6000768"/>
            <a:ext cx="1340432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№879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5" grpId="0"/>
      <p:bldP spid="36" grpId="0"/>
      <p:bldP spid="37" grpId="0" build="p"/>
      <p:bldP spid="39" grpId="0"/>
      <p:bldP spid="40" grpId="0"/>
      <p:bldP spid="41" grpId="0"/>
      <p:bldP spid="42" grpId="0" build="p" animBg="1"/>
      <p:bldP spid="44" grpId="0"/>
      <p:bldP spid="45" grpId="0"/>
      <p:bldP spid="46" grpId="0" build="p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52002" r="11523" b="8447"/>
          <a:stretch>
            <a:fillRect/>
          </a:stretch>
        </p:blipFill>
        <p:spPr bwMode="auto">
          <a:xfrm>
            <a:off x="285720" y="3214686"/>
            <a:ext cx="8643966" cy="34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852" t="9521" r="23242" b="57520"/>
          <a:stretch>
            <a:fillRect/>
          </a:stretch>
        </p:blipFill>
        <p:spPr bwMode="auto">
          <a:xfrm>
            <a:off x="1571604" y="-24"/>
            <a:ext cx="65722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191400"/>
            <a:ext cx="207170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sym typeface="Symbol"/>
              </a:rPr>
              <a:t>холодная</a:t>
            </a:r>
            <a:r>
              <a:rPr lang="en-US" sz="2800" b="1" dirty="0" smtClean="0">
                <a:solidFill>
                  <a:srgbClr val="0014AC"/>
                </a:solidFill>
                <a:sym typeface="Symbol"/>
              </a:rPr>
              <a:t> 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2262838"/>
            <a:ext cx="207170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sym typeface="Symbol"/>
              </a:rPr>
              <a:t>горячая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Чем объяснить отличие плотности водяного пара от  плотности воды?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300192" y="836712"/>
            <a:ext cx="2438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лед    900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 1000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пар    0, 59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77735" y="1480794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06297" y="980728"/>
            <a:ext cx="1643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77603" y="2123736"/>
            <a:ext cx="2906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56300" y="2780928"/>
            <a:ext cx="4915256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 молекул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95298" y="3642143"/>
            <a:ext cx="509312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00570"/>
            <a:ext cx="8512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это масса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объёма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357298"/>
            <a:ext cx="2573140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ρ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429264"/>
            <a:ext cx="91440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чем ближе молекулы друг к другу, тем больше плотность.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7181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build="p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Кислород (как и любой из газов) в зависимости от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условий может находиться в газообразном, жидком или твердом состоянии. В каком из состояний плотность кислорода  наибольшая; наименьшая? Почему?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8573"/>
            <a:ext cx="8512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это масса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объёма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636912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 зависит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массы одной молекулы и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расстояния между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молекулами.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7215206" cy="157163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Гр2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715,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723,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725,726,730,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759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fr-FR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29297" t="64453" r="53125" b="12841"/>
          <a:stretch>
            <a:fillRect/>
          </a:stretch>
        </p:blipFill>
        <p:spPr bwMode="auto">
          <a:xfrm>
            <a:off x="7000860" y="428604"/>
            <a:ext cx="2143140" cy="22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26513" t="10254" r="27339" b="85351"/>
          <a:stretch>
            <a:fillRect/>
          </a:stretch>
        </p:blipFill>
        <p:spPr bwMode="auto">
          <a:xfrm>
            <a:off x="0" y="0"/>
            <a:ext cx="807246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Внутренняя энергия топлива при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горении, переходит во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внутреннюю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энергию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продуктов горения,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которые за счёт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конвекции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передают её стеклу,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которое за счёт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теплопроводности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передаёт её воде.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 кипит, превращаясь в пар. Давление повышается. Молекулы пара  производят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перемещению пробки. Внутренняя энергия пара превращается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кинетическую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энергию пробки.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5500694" y="4854590"/>
            <a:ext cx="3211514" cy="1074740"/>
            <a:chOff x="2592" y="9302"/>
            <a:chExt cx="2722" cy="1016"/>
          </a:xfrm>
        </p:grpSpPr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592" y="9528"/>
              <a:ext cx="1678" cy="6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ru-RU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пара =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4062" y="9302"/>
              <a:ext cx="1252" cy="5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32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пар</a:t>
              </a: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3200" b="1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4270" y="9830"/>
              <a:ext cx="563" cy="4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>
              <a:off x="4062" y="9830"/>
              <a:ext cx="972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</p:cxnSp>
      </p:grpSp>
      <p:sp>
        <p:nvSpPr>
          <p:cNvPr id="12" name="Скругленный прямоугольник 11"/>
          <p:cNvSpPr/>
          <p:nvPr/>
        </p:nvSpPr>
        <p:spPr>
          <a:xfrm>
            <a:off x="5500694" y="4714884"/>
            <a:ext cx="3214710" cy="142876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528" y="0"/>
            <a:ext cx="5714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11724</TotalTime>
  <Words>2903</Words>
  <Application>Microsoft Office PowerPoint</Application>
  <PresentationFormat>Экран (4:3)</PresentationFormat>
  <Paragraphs>732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Домашнее задание.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задание.</vt:lpstr>
      <vt:lpstr>Слайд 19</vt:lpstr>
      <vt:lpstr>Слайд 20</vt:lpstr>
      <vt:lpstr>Слайд 21</vt:lpstr>
      <vt:lpstr>Слайд 22</vt:lpstr>
      <vt:lpstr>Слайд 23</vt:lpstr>
      <vt:lpstr>Домашнее задание.</vt:lpstr>
      <vt:lpstr>Слайд 25</vt:lpstr>
      <vt:lpstr>Слайд 26</vt:lpstr>
      <vt:lpstr>Слайд 27</vt:lpstr>
      <vt:lpstr>Слайд 28</vt:lpstr>
      <vt:lpstr>Слайд 29</vt:lpstr>
      <vt:lpstr>Слайд 30</vt:lpstr>
      <vt:lpstr>Домашнее задание.</vt:lpstr>
      <vt:lpstr>Слайд 32</vt:lpstr>
      <vt:lpstr>Слайд 33</vt:lpstr>
      <vt:lpstr>Слайд 34</vt:lpstr>
      <vt:lpstr>Слайд 35</vt:lpstr>
      <vt:lpstr>Слайд 36</vt:lpstr>
      <vt:lpstr>Домашнее задание.</vt:lpstr>
      <vt:lpstr>Слайд 38</vt:lpstr>
      <vt:lpstr>Слайд 39</vt:lpstr>
      <vt:lpstr>Слайд 40</vt:lpstr>
      <vt:lpstr>Слайд 41</vt:lpstr>
      <vt:lpstr>Слайд 42</vt:lpstr>
      <vt:lpstr>Домашнее задание.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1399</cp:revision>
  <dcterms:created xsi:type="dcterms:W3CDTF">2009-11-04T14:29:22Z</dcterms:created>
  <dcterms:modified xsi:type="dcterms:W3CDTF">2021-09-13T09:09:22Z</dcterms:modified>
</cp:coreProperties>
</file>