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324" r:id="rId2"/>
    <p:sldId id="325" r:id="rId3"/>
    <p:sldId id="330" r:id="rId4"/>
    <p:sldId id="338" r:id="rId5"/>
    <p:sldId id="256" r:id="rId6"/>
    <p:sldId id="305" r:id="rId7"/>
    <p:sldId id="297" r:id="rId8"/>
    <p:sldId id="389" r:id="rId9"/>
    <p:sldId id="390" r:id="rId10"/>
    <p:sldId id="391" r:id="rId11"/>
    <p:sldId id="392" r:id="rId12"/>
    <p:sldId id="393" r:id="rId13"/>
    <p:sldId id="394" r:id="rId14"/>
    <p:sldId id="321" r:id="rId15"/>
    <p:sldId id="395" r:id="rId16"/>
    <p:sldId id="320" r:id="rId17"/>
    <p:sldId id="327" r:id="rId18"/>
    <p:sldId id="340" r:id="rId19"/>
    <p:sldId id="331" r:id="rId20"/>
    <p:sldId id="397" r:id="rId21"/>
    <p:sldId id="333" r:id="rId22"/>
    <p:sldId id="396" r:id="rId23"/>
    <p:sldId id="400" r:id="rId24"/>
    <p:sldId id="399" r:id="rId25"/>
    <p:sldId id="339" r:id="rId26"/>
    <p:sldId id="388" r:id="rId27"/>
    <p:sldId id="382" r:id="rId28"/>
    <p:sldId id="383" r:id="rId29"/>
    <p:sldId id="398" r:id="rId30"/>
    <p:sldId id="384" r:id="rId31"/>
    <p:sldId id="385" r:id="rId32"/>
    <p:sldId id="386" r:id="rId33"/>
    <p:sldId id="387" r:id="rId34"/>
    <p:sldId id="315" r:id="rId35"/>
    <p:sldId id="322" r:id="rId36"/>
    <p:sldId id="323" r:id="rId37"/>
    <p:sldId id="309" r:id="rId38"/>
    <p:sldId id="311" r:id="rId39"/>
    <p:sldId id="313" r:id="rId40"/>
    <p:sldId id="31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F9E3A5"/>
    <a:srgbClr val="000099"/>
    <a:srgbClr val="006600"/>
    <a:srgbClr val="0033CC"/>
    <a:srgbClr val="339933"/>
    <a:srgbClr val="0000FF"/>
    <a:srgbClr val="171763"/>
    <a:srgbClr val="8E6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3805" autoAdjust="0"/>
  </p:normalViewPr>
  <p:slideViewPr>
    <p:cSldViewPr>
      <p:cViewPr>
        <p:scale>
          <a:sx n="59" d="100"/>
          <a:sy n="59" d="100"/>
        </p:scale>
        <p:origin x="-174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265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7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9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1.wav"/><Relationship Id="rId9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10" Type="http://schemas.openxmlformats.org/officeDocument/2006/relationships/image" Target="../media/image21.png"/><Relationship Id="rId4" Type="http://schemas.openxmlformats.org/officeDocument/2006/relationships/audio" Target="../media/audio8.wav"/><Relationship Id="rId9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7.wav"/><Relationship Id="rId9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10.wav"/><Relationship Id="rId9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audio" Target="../media/audio5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999643"/>
              </p:ext>
            </p:extLst>
          </p:nvPr>
        </p:nvGraphicFramePr>
        <p:xfrm>
          <a:off x="252536" y="44624"/>
          <a:ext cx="9144000" cy="6705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 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- 9 (т6) № 9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Плотность вещества.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.Создать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для усвоения знаний по теме №5.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Создать условия для восприятия понятий  "плотность" и ее зависимость от массы молекул и от расстояний между молекулами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400" u="none" strike="noStrike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2400" b="1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способствовать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усвоению  материала темы №5 и восприятию материала темы №6.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r>
                        <a:rPr lang="ru-RU" sz="2400" b="1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УРОКА</a:t>
                      </a:r>
                      <a:r>
                        <a:rPr lang="ru-RU" sz="2400" b="1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ru-RU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комбинированный с элементами технологии усвоения и изучения нового материала.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УРО КА</a:t>
                      </a:r>
                      <a:r>
                        <a:rPr lang="ru-RU" sz="2400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ДЕМОНСТРАЦИИ:</a:t>
                      </a:r>
                      <a:endParaRPr lang="en-US" sz="2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Сравнение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 тел, имеющих одинаковый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Измерение массы, объёма и плотности вещества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ru-RU" sz="2400" b="1" cap="all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3.т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аблица плотностей (табл. №2 стр. 45,46)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lang="ru-RU" sz="2400" cap="all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2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пособы измерения плотности веществ.</a:t>
                      </a:r>
                      <a:r>
                        <a:rPr lang="ru-RU" sz="24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53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33281" t="10000" r="33437" b="15000"/>
          <a:stretch>
            <a:fillRect/>
          </a:stretch>
        </p:blipFill>
        <p:spPr bwMode="auto">
          <a:xfrm>
            <a:off x="-1" y="-24"/>
            <a:ext cx="5410219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5000" t="10000" r="31719" b="66666"/>
          <a:stretch>
            <a:fillRect/>
          </a:stretch>
        </p:blipFill>
        <p:spPr bwMode="auto">
          <a:xfrm>
            <a:off x="0" y="-24"/>
            <a:ext cx="50720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5000" t="34167" r="31719" b="58333"/>
          <a:stretch>
            <a:fillRect/>
          </a:stretch>
        </p:blipFill>
        <p:spPr bwMode="auto">
          <a:xfrm>
            <a:off x="2571736" y="1928802"/>
            <a:ext cx="507209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5000" t="42500" r="31719" b="50833"/>
          <a:stretch>
            <a:fillRect/>
          </a:stretch>
        </p:blipFill>
        <p:spPr bwMode="auto">
          <a:xfrm>
            <a:off x="0" y="2285992"/>
            <a:ext cx="50720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8281" t="49167" r="31719" b="45833"/>
          <a:stretch>
            <a:fillRect/>
          </a:stretch>
        </p:blipFill>
        <p:spPr bwMode="auto">
          <a:xfrm>
            <a:off x="500034" y="2857496"/>
            <a:ext cx="457206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7812" t="55000" r="31719" b="40833"/>
          <a:stretch>
            <a:fillRect/>
          </a:stretch>
        </p:blipFill>
        <p:spPr bwMode="auto">
          <a:xfrm>
            <a:off x="428596" y="3429000"/>
            <a:ext cx="464350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44843" t="59167" r="31719" b="34166"/>
          <a:stretch>
            <a:fillRect/>
          </a:stretch>
        </p:blipFill>
        <p:spPr bwMode="auto">
          <a:xfrm>
            <a:off x="571472" y="3786190"/>
            <a:ext cx="35719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35000" t="59167" r="55625" b="24999"/>
          <a:stretch>
            <a:fillRect/>
          </a:stretch>
        </p:blipFill>
        <p:spPr bwMode="auto">
          <a:xfrm>
            <a:off x="0" y="4429132"/>
            <a:ext cx="14287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44375" t="65834" r="31719" b="26666"/>
          <a:stretch>
            <a:fillRect/>
          </a:stretch>
        </p:blipFill>
        <p:spPr bwMode="auto">
          <a:xfrm>
            <a:off x="1428728" y="4786322"/>
            <a:ext cx="364333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5000" t="75845" r="31719" b="14166"/>
          <a:stretch>
            <a:fillRect/>
          </a:stretch>
        </p:blipFill>
        <p:spPr bwMode="auto">
          <a:xfrm>
            <a:off x="3643274" y="5929331"/>
            <a:ext cx="5500726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44375" t="59167" r="31719" b="34166"/>
          <a:stretch>
            <a:fillRect/>
          </a:stretch>
        </p:blipFill>
        <p:spPr bwMode="auto">
          <a:xfrm>
            <a:off x="4786314" y="4214818"/>
            <a:ext cx="364333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5000" t="34167" r="31719" b="60208"/>
          <a:stretch>
            <a:fillRect/>
          </a:stretch>
        </p:blipFill>
        <p:spPr bwMode="auto">
          <a:xfrm>
            <a:off x="0" y="0"/>
            <a:ext cx="90168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5000" t="42500" r="31719" b="50833"/>
          <a:stretch>
            <a:fillRect/>
          </a:stretch>
        </p:blipFill>
        <p:spPr bwMode="auto">
          <a:xfrm>
            <a:off x="-1" y="857232"/>
            <a:ext cx="63401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8281" t="49167" r="31719" b="45833"/>
          <a:stretch>
            <a:fillRect/>
          </a:stretch>
        </p:blipFill>
        <p:spPr bwMode="auto">
          <a:xfrm>
            <a:off x="-1" y="1500174"/>
            <a:ext cx="609608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7812" t="55000" r="31719" b="40833"/>
          <a:stretch>
            <a:fillRect/>
          </a:stretch>
        </p:blipFill>
        <p:spPr bwMode="auto">
          <a:xfrm>
            <a:off x="-65" y="2285992"/>
            <a:ext cx="83583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44843" t="59167" r="31719" b="34166"/>
          <a:stretch>
            <a:fillRect/>
          </a:stretch>
        </p:blipFill>
        <p:spPr bwMode="auto">
          <a:xfrm>
            <a:off x="-32" y="3143248"/>
            <a:ext cx="75903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35000" t="59167" r="55625" b="24999"/>
          <a:stretch>
            <a:fillRect/>
          </a:stretch>
        </p:blipFill>
        <p:spPr bwMode="auto">
          <a:xfrm>
            <a:off x="0" y="4214818"/>
            <a:ext cx="14287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44375" t="65834" r="31719" b="26666"/>
          <a:stretch>
            <a:fillRect/>
          </a:stretch>
        </p:blipFill>
        <p:spPr bwMode="auto">
          <a:xfrm>
            <a:off x="1500166" y="4286256"/>
            <a:ext cx="60722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5000" t="75845" r="31719" b="14166"/>
          <a:stretch>
            <a:fillRect/>
          </a:stretch>
        </p:blipFill>
        <p:spPr bwMode="auto">
          <a:xfrm>
            <a:off x="0" y="5500702"/>
            <a:ext cx="803959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143768" y="857232"/>
            <a:ext cx="178595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стр.8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Стр.64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27187" t="16667" r="19844" b="77209"/>
          <a:stretch>
            <a:fillRect/>
          </a:stretch>
        </p:blipFill>
        <p:spPr bwMode="auto">
          <a:xfrm>
            <a:off x="0" y="0"/>
            <a:ext cx="8787744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27187" t="27384" r="19844" b="41996"/>
          <a:stretch>
            <a:fillRect/>
          </a:stretch>
        </p:blipFill>
        <p:spPr bwMode="auto">
          <a:xfrm>
            <a:off x="0" y="857232"/>
            <a:ext cx="87877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27187" t="62597" r="19844" b="22093"/>
          <a:stretch>
            <a:fillRect/>
          </a:stretch>
        </p:blipFill>
        <p:spPr bwMode="auto">
          <a:xfrm>
            <a:off x="0" y="4000504"/>
            <a:ext cx="87877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000992" y="600076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66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 rot="635786">
            <a:off x="2735998" y="540183"/>
            <a:ext cx="6244734" cy="6052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</a:t>
            </a: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5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5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7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945508">
            <a:off x="3150834" y="2029517"/>
            <a:ext cx="6000425" cy="621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en-US" sz="48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428860" y="730733"/>
            <a:ext cx="6078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158" y="500042"/>
            <a:ext cx="212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00364" y="571480"/>
            <a:ext cx="17838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2844" y="1659427"/>
            <a:ext cx="2549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13,6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43240" y="1659427"/>
            <a:ext cx="18437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0" y="5429264"/>
            <a:ext cx="1000132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205478" y="4817946"/>
            <a:ext cx="2438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лед    900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 1000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пар    0, 59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57686" y="4915927"/>
            <a:ext cx="142876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28992" y="6058935"/>
            <a:ext cx="290656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214810" y="4031530"/>
            <a:ext cx="4643470" cy="6260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lang="ru-RU" sz="4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32" y="3222412"/>
            <a:ext cx="5281574" cy="621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концентрация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129439" y="3214686"/>
            <a:ext cx="4014561" cy="621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кол-во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42876" y="4005064"/>
            <a:ext cx="1571604" cy="73353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5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6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714480" y="4037124"/>
            <a:ext cx="1143008" cy="66941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 rot="19284690">
            <a:off x="970703" y="5232342"/>
            <a:ext cx="3525773" cy="621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одинаковые</a:t>
            </a:r>
            <a:endParaRPr lang="en-US" sz="48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36512" y="5012137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4800" dirty="0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99592" y="4799272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880983" y="5452634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H="1">
            <a:off x="899592" y="5517232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95536" y="5229200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0" y="3857628"/>
            <a:ext cx="2786050" cy="10001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0" y="-12401"/>
            <a:ext cx="9215438" cy="6870401"/>
            <a:chOff x="181098" y="-12401"/>
            <a:chExt cx="9215438" cy="6870401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-21784" y="-5400457"/>
                <a:ext cx="9199786" cy="6858024"/>
                <a:chOff x="-2643238" y="-7114302"/>
                <a:chExt cx="9199786" cy="7072362"/>
              </a:xfrm>
            </p:grpSpPr>
            <p:sp>
              <p:nvSpPr>
                <p:cNvPr id="42" name="Прямоугольник 41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587451" y="-7101536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41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323472"/>
                <a:ext cx="9215438" cy="20679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</a:t>
                </a:r>
                <a:r>
                  <a:rPr lang="ru-RU" sz="4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ru-RU" sz="4400" b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количества </a:t>
                </a:r>
                <a:r>
                  <a:rPr lang="ru-RU" sz="4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в единице объёма</a:t>
                </a:r>
                <a:r>
                  <a:rPr lang="ru-RU" sz="4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, т.е. концентрации.        </a:t>
                </a:r>
                <a:endParaRPr lang="en-US" sz="44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ru-RU" sz="44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50"/>
              <p:cNvSpPr txBox="1">
                <a:spLocks noChangeArrowheads="1"/>
              </p:cNvSpPr>
              <p:nvPr/>
            </p:nvSpPr>
            <p:spPr bwMode="auto">
              <a:xfrm>
                <a:off x="5177507" y="-2963586"/>
                <a:ext cx="2643206" cy="10696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en-US" sz="60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m</a:t>
                </a:r>
                <a:r>
                  <a:rPr lang="ru-RU" sz="6000" b="1" baseline="-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60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ru-RU" sz="60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=</a:t>
                </a:r>
                <a:r>
                  <a:rPr lang="ru-RU" sz="60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endParaRPr lang="en-US" sz="6000" b="1" dirty="0" smtClean="0">
                  <a:solidFill>
                    <a:srgbClr val="C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ru-RU" sz="60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2252768" y="1860888"/>
              <a:ext cx="2103208" cy="1853864"/>
              <a:chOff x="346535" y="2436952"/>
              <a:chExt cx="2103208" cy="1853864"/>
            </a:xfrm>
            <a:solidFill>
              <a:srgbClr val="FFFF00"/>
            </a:solidFill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346535" y="2849617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C0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436952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362122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 flipH="1">
                <a:off x="1571792" y="3529987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 1"/>
              <p:cNvSpPr>
                <a:spLocks noChangeArrowheads="1"/>
              </p:cNvSpPr>
              <p:nvPr/>
            </p:nvSpPr>
            <p:spPr bwMode="auto">
              <a:xfrm>
                <a:off x="1000100" y="3076370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4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4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4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4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4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4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 tmFilter="0, 0; .2, .5; .8, .5; 1, 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500" autoRev="1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 tmFilter="0, 0; .2, .5; .8, .5; 1, 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500" autoRev="1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 tmFilter="0, 0; .2, .5; .8, .5; 1, 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500" autoRev="1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2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 animBg="1" autoUpdateAnimBg="0"/>
      <p:bldP spid="4101" grpId="1" uiExpand="1" build="allAtOnce" animBg="1"/>
      <p:bldP spid="4101" grpId="2" build="allAtOnce" animBg="1"/>
      <p:bldP spid="11" grpId="0" build="p" animBg="1"/>
      <p:bldP spid="11" grpId="1" build="allAtOnce" animBg="1"/>
      <p:bldP spid="11" grpId="2" build="allAtOnce" animBg="1"/>
      <p:bldP spid="12" grpId="0"/>
      <p:bldP spid="12" grpId="1"/>
      <p:bldP spid="13" grpId="0"/>
      <p:bldP spid="14" grpId="0"/>
      <p:bldP spid="15" grpId="0"/>
      <p:bldP spid="16" grpId="0"/>
      <p:bldP spid="4102" grpId="0" animBg="1"/>
      <p:bldP spid="18" grpId="0" build="p"/>
      <p:bldP spid="19" grpId="0" animBg="1"/>
      <p:bldP spid="20" grpId="0" animBg="1"/>
      <p:bldP spid="21" grpId="0" build="allAtOnce" animBg="1"/>
      <p:bldP spid="21" grpId="1" build="allAtOnce" animBg="1"/>
      <p:bldP spid="17" grpId="0" animBg="1"/>
      <p:bldP spid="22" grpId="0" animBg="1"/>
      <p:bldP spid="24" grpId="0" animBg="1"/>
      <p:bldP spid="24" grpId="1" animBg="1"/>
      <p:bldP spid="23" grpId="0" animBg="1"/>
      <p:bldP spid="23" grpId="1" animBg="1"/>
      <p:bldP spid="26" grpId="0" build="p" animBg="1"/>
      <p:bldP spid="27" grpId="0"/>
      <p:bldP spid="28" grpId="0"/>
      <p:bldP spid="29" grpId="0"/>
      <p:bldP spid="3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5000" t="34167" r="31719" b="60208"/>
          <a:stretch>
            <a:fillRect/>
          </a:stretch>
        </p:blipFill>
        <p:spPr bwMode="auto">
          <a:xfrm>
            <a:off x="0" y="0"/>
            <a:ext cx="9016874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5000" t="42500" r="31719" b="50833"/>
          <a:stretch>
            <a:fillRect/>
          </a:stretch>
        </p:blipFill>
        <p:spPr bwMode="auto">
          <a:xfrm>
            <a:off x="-1" y="857232"/>
            <a:ext cx="63401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8281" t="49167" r="31719" b="45833"/>
          <a:stretch>
            <a:fillRect/>
          </a:stretch>
        </p:blipFill>
        <p:spPr bwMode="auto">
          <a:xfrm>
            <a:off x="-1" y="1500174"/>
            <a:ext cx="609608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7812" t="55000" r="31719" b="40833"/>
          <a:stretch>
            <a:fillRect/>
          </a:stretch>
        </p:blipFill>
        <p:spPr bwMode="auto">
          <a:xfrm>
            <a:off x="-65" y="2285992"/>
            <a:ext cx="83583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44843" t="59167" r="31719" b="34166"/>
          <a:stretch>
            <a:fillRect/>
          </a:stretch>
        </p:blipFill>
        <p:spPr bwMode="auto">
          <a:xfrm>
            <a:off x="-32" y="3143248"/>
            <a:ext cx="75903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35000" t="59167" r="55625" b="24999"/>
          <a:stretch>
            <a:fillRect/>
          </a:stretch>
        </p:blipFill>
        <p:spPr bwMode="auto">
          <a:xfrm>
            <a:off x="0" y="4214818"/>
            <a:ext cx="14287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44375" t="65834" r="31719" b="26666"/>
          <a:stretch>
            <a:fillRect/>
          </a:stretch>
        </p:blipFill>
        <p:spPr bwMode="auto">
          <a:xfrm>
            <a:off x="1500166" y="4286256"/>
            <a:ext cx="607223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35000" t="75845" r="31719" b="14166"/>
          <a:stretch>
            <a:fillRect/>
          </a:stretch>
        </p:blipFill>
        <p:spPr bwMode="auto">
          <a:xfrm>
            <a:off x="0" y="5500702"/>
            <a:ext cx="803959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32" y="642918"/>
            <a:ext cx="5500726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тема №6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21,22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240*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219**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207*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8290991"/>
              </p:ext>
            </p:extLst>
          </p:nvPr>
        </p:nvGraphicFramePr>
        <p:xfrm>
          <a:off x="35496" y="-27384"/>
          <a:ext cx="9144000" cy="7498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474"/>
                <a:gridCol w="7891398"/>
                <a:gridCol w="757128"/>
              </a:tblGrid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- 10 (лр.4,5) № 10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ТЕМА:  лр.№4  Измерение объёма тела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r>
                        <a:rPr lang="ru-RU" sz="28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лр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№5  Измерение плотности твердого тела .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ЦЕЛИ: 1. Создать условия для развития умений определять объём тел.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2. Создать условия для развития умений владеть мензуркой.             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1. Определить объём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 плотность  тел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развития практических навыков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лабораторная работа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ДЕМОНСТРАЦИИ: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none" strike="noStrike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 УРОКА: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№3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2м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 усвоения 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аудиализация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 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вещества.</a:t>
                      </a:r>
                      <a:endParaRPr lang="ru-RU" sz="2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льда, воды и пара, как измерить плотность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Оформление лабораторной работы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8м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л.р. №4,5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 визуализация   -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</a:t>
                      </a:r>
                      <a:endParaRPr lang="ru-RU" sz="1600" b="1" cap="all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гр. 3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9775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642918"/>
            <a:ext cx="6643734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№6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148,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240*,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238,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219**,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207*.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670" y="-99392"/>
            <a:ext cx="774333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Лабораторные работы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6-6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1413" y="470863"/>
            <a:ext cx="7082836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объёма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тела.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плотности твердого тела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1559694"/>
            <a:ext cx="7267374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весы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мензурка с водой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тела различной плотности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таблицы.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360" y="2636912"/>
            <a:ext cx="236981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284984"/>
            <a:ext cx="33075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Взвесить тела.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48081"/>
            <a:ext cx="29334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42844" y="3933056"/>
            <a:ext cx="868949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Измерить объём  тел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используя мензурку.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47" y="4653136"/>
            <a:ext cx="907505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Заполнить таблицу 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рассчитать </a:t>
            </a:r>
          </a:p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2-х тел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30354"/>
            <a:ext cx="9075053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Проанализировать результаты и сформулировать вывод.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5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4" grpId="0" animBg="1"/>
      <p:bldP spid="13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8354221"/>
              </p:ext>
            </p:extLst>
          </p:nvPr>
        </p:nvGraphicFramePr>
        <p:xfrm>
          <a:off x="1" y="188639"/>
          <a:ext cx="9144000" cy="6048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474"/>
                <a:gridCol w="7891398"/>
                <a:gridCol w="757128"/>
              </a:tblGrid>
              <a:tr h="63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по задачам гр.№2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1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знаний по теме №5. Разбор вопросов упр.11(1)стр.41, упр.12(5)стр.43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14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none" strike="noStrike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проблемной ситуации: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одинаковые по размерам тела не уравновешиваются?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2м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Эвристическая беседа по материалу темы 6 с демонстрациями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800" b="1" i="1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60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обратная связь</a:t>
                      </a:r>
                      <a:endParaRPr lang="ru-RU" sz="18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стр.45.??? №1,2,3,4,5.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6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д.з</a:t>
                      </a:r>
                      <a:endParaRPr lang="ru-RU" sz="1800" b="1" cap="all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§§ 21,22  упр.14(1,2,3,4)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50м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72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97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9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755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21264" y="2786058"/>
            <a:ext cx="15648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0"/>
          <p:cNvGrpSpPr/>
          <p:nvPr/>
        </p:nvGrpSpPr>
        <p:grpSpPr>
          <a:xfrm>
            <a:off x="3203848" y="2711040"/>
            <a:ext cx="2088232" cy="2006694"/>
            <a:chOff x="6444208" y="3643819"/>
            <a:chExt cx="2088232" cy="2006694"/>
          </a:xfrm>
        </p:grpSpPr>
        <p:grpSp>
          <p:nvGrpSpPr>
            <p:cNvPr id="4" name="Группа 41"/>
            <p:cNvGrpSpPr/>
            <p:nvPr/>
          </p:nvGrpSpPr>
          <p:grpSpPr>
            <a:xfrm>
              <a:off x="6444208" y="3643819"/>
              <a:ext cx="2088232" cy="2006694"/>
              <a:chOff x="6444208" y="3643819"/>
              <a:chExt cx="2088232" cy="200669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748923" cy="8043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582863" y="3643819"/>
                <a:ext cx="949577" cy="100599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570800" y="4721819"/>
                <a:ext cx="882705" cy="928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7082797" y="4230778"/>
                <a:ext cx="506870" cy="7694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654489" y="4684395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841599" y="2847507"/>
            <a:ext cx="2987856" cy="190450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2" y="5085184"/>
            <a:ext cx="941347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плотность первого тела   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вероятно оно состоит из …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Плотность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определяется  …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357454" y="71414"/>
          <a:ext cx="6715140" cy="2617470"/>
        </p:xfrm>
        <a:graphic>
          <a:graphicData uri="http://schemas.openxmlformats.org/drawingml/2006/table">
            <a:tbl>
              <a:tblPr/>
              <a:tblGrid>
                <a:gridCol w="1080041"/>
                <a:gridCol w="1012760"/>
                <a:gridCol w="1381036"/>
                <a:gridCol w="1401102"/>
                <a:gridCol w="1840201"/>
              </a:tblGrid>
              <a:tr h="316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800" b="1" kern="120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800" b="1" kern="12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2800" b="1" kern="1200" baseline="300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  <a:sym typeface="Symbol"/>
                        </a:rPr>
                        <a:t></a:t>
                      </a: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800" b="1" kern="12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г/см</a:t>
                      </a:r>
                      <a:r>
                        <a:rPr lang="ru-RU" sz="2800" b="1" kern="1200" baseline="300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  <a:sym typeface="Symbol"/>
                        </a:rPr>
                        <a:t></a:t>
                      </a: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800" b="1" kern="12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кг/м</a:t>
                      </a:r>
                      <a:r>
                        <a:rPr lang="ru-RU" sz="2800" b="1" kern="1200" baseline="300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вещество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56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2,67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2670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7900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2700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7800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800" b="1" kern="1200" dirty="0">
                        <a:solidFill>
                          <a:srgbClr val="1A1A7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714876" y="1428736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57884" y="1428736"/>
            <a:ext cx="85725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1857364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1857364"/>
            <a:ext cx="85725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43042" y="371475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57422" y="50004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09202" y="50004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50004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97238" y="50004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57422" y="928670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00430" y="928670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1000108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857884" y="928670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19845" y="2285992"/>
            <a:ext cx="1023037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2357430"/>
            <a:ext cx="500066" cy="35719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2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8" grpId="0" animBg="1"/>
      <p:bldP spid="21" grpId="0"/>
      <p:bldP spid="22" grpId="0" animBg="1"/>
      <p:bldP spid="48" grpId="0" animBg="1"/>
      <p:bldP spid="49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97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9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4755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161967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2670011"/>
            <a:ext cx="15648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203848" y="2711040"/>
            <a:ext cx="2088232" cy="2006694"/>
            <a:chOff x="6444208" y="3643819"/>
            <a:chExt cx="2088232" cy="2006694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6444208" y="3643819"/>
              <a:ext cx="2088232" cy="2006694"/>
              <a:chOff x="6444208" y="3643819"/>
              <a:chExt cx="2088232" cy="200669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748923" cy="8043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582863" y="3643819"/>
                <a:ext cx="949577" cy="100599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570800" y="4721819"/>
                <a:ext cx="882705" cy="928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7082797" y="4230778"/>
                <a:ext cx="506870" cy="7694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654489" y="4684395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841599" y="2847507"/>
            <a:ext cx="2987856" cy="190450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2" y="5085184"/>
            <a:ext cx="941347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плотность первого тела   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вероятно оно состоит из …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Плотность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определяется  …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928794" y="214290"/>
          <a:ext cx="6715140" cy="2373630"/>
        </p:xfrm>
        <a:graphic>
          <a:graphicData uri="http://schemas.openxmlformats.org/drawingml/2006/table">
            <a:tbl>
              <a:tblPr/>
              <a:tblGrid>
                <a:gridCol w="1080041"/>
                <a:gridCol w="1012760"/>
                <a:gridCol w="1381036"/>
                <a:gridCol w="1401102"/>
                <a:gridCol w="1840201"/>
              </a:tblGrid>
              <a:tr h="316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800" b="1" kern="120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800" b="1" kern="12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2800" b="1" kern="1200" baseline="300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  <a:sym typeface="Symbol"/>
                        </a:rPr>
                        <a:t></a:t>
                      </a: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800" b="1" kern="12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г/см</a:t>
                      </a:r>
                      <a:r>
                        <a:rPr lang="ru-RU" sz="2800" b="1" kern="1200" baseline="300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  <a:sym typeface="Symbol"/>
                        </a:rPr>
                        <a:t></a:t>
                      </a: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800" b="1" kern="12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кг/м</a:t>
                      </a:r>
                      <a:r>
                        <a:rPr lang="ru-RU" sz="2800" b="1" kern="1200" baseline="300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вещество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200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800" b="1" kern="1200" dirty="0">
                        <a:solidFill>
                          <a:srgbClr val="1A1A7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102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8" grpId="0" animBg="1"/>
      <p:bldP spid="19" grpId="0"/>
      <p:bldP spid="21" grpId="0"/>
      <p:bldP spid="22" grpId="0" animBg="1"/>
      <p:bldP spid="48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97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9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4755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21264" y="2786058"/>
            <a:ext cx="15648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0"/>
          <p:cNvGrpSpPr/>
          <p:nvPr/>
        </p:nvGrpSpPr>
        <p:grpSpPr>
          <a:xfrm>
            <a:off x="3203848" y="2711040"/>
            <a:ext cx="2088232" cy="2006694"/>
            <a:chOff x="6444208" y="3643819"/>
            <a:chExt cx="2088232" cy="2006694"/>
          </a:xfrm>
        </p:grpSpPr>
        <p:grpSp>
          <p:nvGrpSpPr>
            <p:cNvPr id="4" name="Группа 41"/>
            <p:cNvGrpSpPr/>
            <p:nvPr/>
          </p:nvGrpSpPr>
          <p:grpSpPr>
            <a:xfrm>
              <a:off x="6444208" y="3643819"/>
              <a:ext cx="2088232" cy="2006694"/>
              <a:chOff x="6444208" y="3643819"/>
              <a:chExt cx="2088232" cy="200669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748923" cy="8043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582863" y="3643819"/>
                <a:ext cx="949577" cy="100599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570800" y="4721819"/>
                <a:ext cx="882705" cy="928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7082797" y="4230778"/>
                <a:ext cx="506870" cy="7694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654489" y="4684395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841599" y="2847507"/>
            <a:ext cx="2987856" cy="190450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2" y="5085184"/>
            <a:ext cx="941347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плотность первого тела   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вероятно оно состоит из …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Плотность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определяется  …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357454" y="71414"/>
          <a:ext cx="6715140" cy="2617470"/>
        </p:xfrm>
        <a:graphic>
          <a:graphicData uri="http://schemas.openxmlformats.org/drawingml/2006/table">
            <a:tbl>
              <a:tblPr/>
              <a:tblGrid>
                <a:gridCol w="1080041"/>
                <a:gridCol w="1012760"/>
                <a:gridCol w="1381036"/>
                <a:gridCol w="1401102"/>
                <a:gridCol w="1840201"/>
              </a:tblGrid>
              <a:tr h="316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800" b="1" kern="120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kern="12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800" b="1" kern="12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</a:t>
                      </a:r>
                      <a:r>
                        <a:rPr lang="ru-RU" sz="2800" b="1" kern="1200" baseline="300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  <a:sym typeface="Symbol"/>
                        </a:rPr>
                        <a:t></a:t>
                      </a: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800" b="1" kern="12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г/см</a:t>
                      </a:r>
                      <a:r>
                        <a:rPr lang="ru-RU" sz="2800" b="1" kern="1200" baseline="300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  <a:sym typeface="Symbol"/>
                        </a:rPr>
                        <a:t></a:t>
                      </a: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800" b="1" kern="12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кг/м</a:t>
                      </a:r>
                      <a:r>
                        <a:rPr lang="ru-RU" sz="2800" b="1" kern="1200" baseline="3000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вещество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56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2,67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2670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36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7,9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7900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2,7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2700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7,8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7800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570">
                <a:tc>
                  <a:txBody>
                    <a:bodyPr/>
                    <a:lstStyle/>
                    <a:p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800" b="1" kern="1200" dirty="0">
                        <a:solidFill>
                          <a:srgbClr val="1A1A7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>
                          <a:solidFill>
                            <a:srgbClr val="1A1A7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вода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714876" y="1428736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57884" y="1428736"/>
            <a:ext cx="85725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43438" y="1857364"/>
            <a:ext cx="857256" cy="35719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929322" y="1857364"/>
            <a:ext cx="857256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43042" y="371475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57422" y="50004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09202" y="50004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500562" y="50004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97238" y="500042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357422" y="928670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00430" y="928670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500562" y="1000108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857884" y="928670"/>
            <a:ext cx="571504" cy="428628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19845" y="2285992"/>
            <a:ext cx="1023037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2357430"/>
            <a:ext cx="500066" cy="35719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02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8" grpId="0" animBg="1"/>
      <p:bldP spid="21" grpId="0"/>
      <p:bldP spid="22" grpId="0" animBg="1"/>
      <p:bldP spid="48" grpId="0" animBg="1"/>
      <p:bldP spid="49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8">
            <a:lum bright="-20000" contrast="40000"/>
          </a:blip>
          <a:srcRect l="33891" t="34474" r="6539" b="52784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71480"/>
            <a:ext cx="7144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6-4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276" y="1381396"/>
            <a:ext cx="2858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бпз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=12г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2" y="190800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бпз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……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71470" y="2428868"/>
            <a:ext cx="2323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1024" y="2127397"/>
            <a:ext cx="748923" cy="8043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8000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79679" y="1493744"/>
            <a:ext cx="949577" cy="1005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467616" y="2571744"/>
            <a:ext cx="882705" cy="9286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57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79613" y="2080703"/>
            <a:ext cx="50687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4551305" y="2534320"/>
            <a:ext cx="577325" cy="0"/>
          </a:xfrm>
          <a:prstGeom prst="line">
            <a:avLst/>
          </a:prstGeom>
          <a:solidFill>
            <a:srgbClr val="FFFF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86446" y="2143116"/>
            <a:ext cx="748923" cy="8043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80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5035" y="2096422"/>
            <a:ext cx="50687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7072330" y="2500306"/>
            <a:ext cx="577325" cy="0"/>
          </a:xfrm>
          <a:prstGeom prst="line">
            <a:avLst/>
          </a:prstGeom>
          <a:solidFill>
            <a:srgbClr val="FFFF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4214818"/>
            <a:ext cx="6841745" cy="646331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плотность бальзы ………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build="p"/>
      <p:bldP spid="17" grpId="0" build="p" animBg="1"/>
      <p:bldP spid="17" grpId="1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8">
            <a:lum bright="-20000" contrast="40000"/>
          </a:blip>
          <a:srcRect l="14854" t="37949" r="65494" b="38305"/>
          <a:stretch>
            <a:fillRect/>
          </a:stretch>
        </p:blipFill>
        <p:spPr bwMode="auto">
          <a:xfrm>
            <a:off x="0" y="214290"/>
            <a:ext cx="28574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8">
            <a:lum bright="-20000" contrast="40000"/>
          </a:blip>
          <a:srcRect l="33891" t="47216" r="6539" b="38305"/>
          <a:stretch>
            <a:fillRect/>
          </a:stretch>
        </p:blipFill>
        <p:spPr bwMode="auto">
          <a:xfrm>
            <a:off x="2214546" y="0"/>
            <a:ext cx="6929454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7144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6-5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1276" y="2571744"/>
            <a:ext cx="285828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=0,32г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2" y="3292618"/>
            <a:ext cx="378621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=……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14546" y="2214554"/>
            <a:ext cx="678903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=2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5c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0,7см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=….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354962" y="1428736"/>
            <a:ext cx="4971426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1.Найду объём кусочка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86116" y="3143248"/>
            <a:ext cx="561551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2.Найду плотность сахара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4484851"/>
            <a:ext cx="748923" cy="8043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8000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342503" y="3851198"/>
            <a:ext cx="949577" cy="1005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6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330440" y="4929198"/>
            <a:ext cx="882705" cy="9286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57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842437" y="4438157"/>
            <a:ext cx="50687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H="1">
            <a:off x="4414129" y="4891774"/>
            <a:ext cx="577325" cy="0"/>
          </a:xfrm>
          <a:prstGeom prst="line">
            <a:avLst/>
          </a:prstGeom>
          <a:solidFill>
            <a:srgbClr val="FFFF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4429132"/>
            <a:ext cx="748923" cy="8043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8000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210721" y="4382438"/>
            <a:ext cx="50687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flipH="1">
            <a:off x="6782413" y="4836055"/>
            <a:ext cx="577325" cy="0"/>
          </a:xfrm>
          <a:prstGeom prst="line">
            <a:avLst/>
          </a:prstGeom>
          <a:solidFill>
            <a:srgbClr val="FFFF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844" y="5854503"/>
            <a:ext cx="6628866" cy="646331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плотность сахара………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50"/>
                            </p:stCondLst>
                            <p:childTnLst>
                              <p:par>
                                <p:cTn id="12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uiExpand="1" build="p" animBg="1"/>
      <p:bldP spid="11" grpId="0" build="p" animBg="1"/>
      <p:bldP spid="12" grpId="0" build="p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build="p" animBg="1"/>
      <p:bldP spid="29" grpI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6-7.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Чтобы получить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латунь,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сплавили медь объёмом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 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цинк объёмом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0,04 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Какой плотности была получена латунь?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(Объём сплава равен сумме объёмов его составляющих)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071810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лат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V="1">
            <a:off x="1857356" y="2857496"/>
            <a:ext cx="2000264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857364"/>
            <a:ext cx="2698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500306"/>
            <a:ext cx="30894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цинка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0,04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9563" y="1785926"/>
            <a:ext cx="1044274" cy="10001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31133" y="1785926"/>
            <a:ext cx="428628" cy="1000132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431001" y="1873741"/>
            <a:ext cx="906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38795" y="2000240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Zn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3143240" y="1888714"/>
            <a:ext cx="2428892" cy="1111658"/>
            <a:chOff x="3143240" y="1888714"/>
            <a:chExt cx="2428892" cy="1111658"/>
          </a:xfrm>
        </p:grpSpPr>
        <p:sp>
          <p:nvSpPr>
            <p:cNvPr id="14" name="TextBox 13"/>
            <p:cNvSpPr txBox="1"/>
            <p:nvPr/>
          </p:nvSpPr>
          <p:spPr>
            <a:xfrm>
              <a:off x="3143240" y="214029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ср</a:t>
              </a: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26526" y="1888714"/>
              <a:ext cx="1445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S</a:t>
              </a:r>
              <a:r>
                <a:rPr lang="en-US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9402" y="2415597"/>
              <a:ext cx="1016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baseline="-25000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400" b="1" baseline="-25000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206436" y="2460595"/>
              <a:ext cx="97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8"/>
          <p:cNvGrpSpPr/>
          <p:nvPr/>
        </p:nvGrpSpPr>
        <p:grpSpPr>
          <a:xfrm>
            <a:off x="3143240" y="1759486"/>
            <a:ext cx="2428892" cy="1098010"/>
            <a:chOff x="3143240" y="1888714"/>
            <a:chExt cx="2428892" cy="1098010"/>
          </a:xfrm>
        </p:grpSpPr>
        <p:sp>
          <p:nvSpPr>
            <p:cNvPr id="20" name="TextBox 19"/>
            <p:cNvSpPr txBox="1"/>
            <p:nvPr/>
          </p:nvSpPr>
          <p:spPr>
            <a:xfrm>
              <a:off x="3143240" y="2140295"/>
              <a:ext cx="114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 </a:t>
              </a:r>
              <a:r>
                <a:rPr lang="ru-RU" sz="36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ср</a:t>
              </a: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26526" y="1888714"/>
              <a:ext cx="1445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8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60218" y="2401949"/>
              <a:ext cx="1302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baseline="-25000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="1" baseline="-25000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206436" y="2460595"/>
              <a:ext cx="97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3"/>
          <p:cNvGrpSpPr/>
          <p:nvPr/>
        </p:nvGrpSpPr>
        <p:grpSpPr>
          <a:xfrm>
            <a:off x="5500694" y="2857496"/>
            <a:ext cx="3429024" cy="1289273"/>
            <a:chOff x="3000364" y="1888714"/>
            <a:chExt cx="3429024" cy="1289273"/>
          </a:xfrm>
        </p:grpSpPr>
        <p:sp>
          <p:nvSpPr>
            <p:cNvPr id="25" name="TextBox 24"/>
            <p:cNvSpPr txBox="1"/>
            <p:nvPr/>
          </p:nvSpPr>
          <p:spPr>
            <a:xfrm>
              <a:off x="3000364" y="2140295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ru-RU" sz="3600" b="1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лат</a:t>
              </a: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6526" y="1888714"/>
              <a:ext cx="23028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м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Ц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57686" y="2531656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2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28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206436" y="2460595"/>
              <a:ext cx="1800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440478" y="4429132"/>
            <a:ext cx="2703522" cy="15001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Медь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8,9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-  7,8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Цинк       – 7,1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30"/>
          <p:cNvGrpSpPr/>
          <p:nvPr/>
        </p:nvGrpSpPr>
        <p:grpSpPr>
          <a:xfrm>
            <a:off x="0" y="3857628"/>
            <a:ext cx="5000628" cy="1360711"/>
            <a:chOff x="3000364" y="1888714"/>
            <a:chExt cx="5000628" cy="1360711"/>
          </a:xfrm>
        </p:grpSpPr>
        <p:sp>
          <p:nvSpPr>
            <p:cNvPr id="32" name="TextBox 31"/>
            <p:cNvSpPr txBox="1"/>
            <p:nvPr/>
          </p:nvSpPr>
          <p:spPr>
            <a:xfrm>
              <a:off x="3000364" y="2140295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lang="ru-RU" sz="3600" b="1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лат</a:t>
              </a:r>
              <a:r>
                <a:rPr lang="ru-RU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26526" y="1888714"/>
              <a:ext cx="38744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8900</a:t>
              </a:r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 0,2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7100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0,04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57786" y="2603094"/>
              <a:ext cx="10715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0,24</a:t>
              </a:r>
              <a:endParaRPr lang="ru-RU" sz="28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206436" y="2460218"/>
              <a:ext cx="3651680" cy="3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6910528" y="5925941"/>
            <a:ext cx="80474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8,6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59192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средняя плотность данного сплава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0" y="5214950"/>
            <a:ext cx="235745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8600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0209 L -0.01597 0.1718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 animBg="1"/>
      <p:bldP spid="11" grpId="0" animBg="1"/>
      <p:bldP spid="12" grpId="0"/>
      <p:bldP spid="13" grpId="0"/>
      <p:bldP spid="30" grpId="0" animBg="1"/>
      <p:bldP spid="30" grpId="1" animBg="1"/>
      <p:bldP spid="38" grpId="0" animBg="1"/>
      <p:bldP spid="39" grpId="0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71462"/>
            <a:ext cx="914400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6-8.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Медный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 имеет массу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кг,  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объём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дм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Сплошной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шар или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полый?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(найти объём полости)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276" y="1381396"/>
            <a:ext cx="2858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=5000г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2928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олости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90800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меди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=8,9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893869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1470" y="2428868"/>
            <a:ext cx="30973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endParaRPr lang="ru-RU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=1500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86644" y="857232"/>
            <a:ext cx="1357322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86710" y="1071546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71802" y="1834210"/>
            <a:ext cx="635847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1.Найдём объём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(меди).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3412" y="2476319"/>
            <a:ext cx="9989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м</a:t>
            </a:r>
            <a:endParaRPr lang="ru-RU" sz="6600" dirty="0">
              <a:solidFill>
                <a:srgbClr val="0066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357686" y="1928802"/>
            <a:ext cx="1735395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000364" y="221455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4429312" y="2846185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93692" y="244130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00694" y="221455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00826" y="2500306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7072330" y="2916495"/>
            <a:ext cx="183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86578" y="2214554"/>
            <a:ext cx="25717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5000г</a:t>
            </a:r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15272" y="2800915"/>
            <a:ext cx="1035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8,9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572132" y="3071810"/>
            <a:ext cx="2175596" cy="769441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=562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3714752"/>
            <a:ext cx="563494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Найдём  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57158" y="4071942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357290" y="414338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714480" y="4071942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158268" y="4055565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357554" y="406874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29124" y="415975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786314" y="4214818"/>
            <a:ext cx="178595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357950" y="4016881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593476" y="4197781"/>
            <a:ext cx="15504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562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072462" y="407194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49575" y="4792816"/>
            <a:ext cx="1994457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938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5500702"/>
            <a:ext cx="9215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  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938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29554" y="6396335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Стр.10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35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35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300"/>
                            </p:stCondLst>
                            <p:childTnLst>
                              <p:par>
                                <p:cTn id="1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00"/>
                            </p:stCondLst>
                            <p:childTnLst>
                              <p:par>
                                <p:cTn id="1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9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0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200"/>
                            </p:stCondLst>
                            <p:childTnLst>
                              <p:par>
                                <p:cTn id="2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  <p:bldP spid="3" grpId="0"/>
      <p:bldP spid="4" grpId="0"/>
      <p:bldP spid="5" grpId="0"/>
      <p:bldP spid="7" grpId="0" build="p"/>
      <p:bldP spid="8" grpId="0" animBg="1"/>
      <p:bldP spid="9" grpId="0" animBg="1"/>
      <p:bldP spid="9" grpId="1" animBg="1"/>
      <p:bldP spid="10" grpId="0" build="allAtOnce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 build="allAtOnce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4" grpId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642918"/>
            <a:ext cx="6643734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Гр5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теме №6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pt-B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149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241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238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217** 210** 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0469" t="8056" r="32031" b="88177"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30469" t="11404" r="32031" b="83155"/>
          <a:stretch>
            <a:fillRect/>
          </a:stretch>
        </p:blipFill>
        <p:spPr bwMode="auto">
          <a:xfrm>
            <a:off x="0" y="2428868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00034" y="4429132"/>
            <a:ext cx="354013" cy="1714512"/>
            <a:chOff x="9029" y="8122"/>
            <a:chExt cx="557" cy="1370"/>
          </a:xfrm>
        </p:grpSpPr>
        <p:sp>
          <p:nvSpPr>
            <p:cNvPr id="5" name="Line 36"/>
            <p:cNvSpPr>
              <a:spLocks noChangeShapeType="1"/>
            </p:cNvSpPr>
            <p:nvPr/>
          </p:nvSpPr>
          <p:spPr bwMode="auto">
            <a:xfrm>
              <a:off x="9029" y="8167"/>
              <a:ext cx="498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37"/>
            <p:cNvSpPr>
              <a:spLocks noChangeShapeType="1"/>
            </p:cNvSpPr>
            <p:nvPr/>
          </p:nvSpPr>
          <p:spPr bwMode="auto">
            <a:xfrm>
              <a:off x="9031" y="8122"/>
              <a:ext cx="55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9077" y="8168"/>
              <a:ext cx="345" cy="1324"/>
              <a:chOff x="9077" y="8168"/>
              <a:chExt cx="345" cy="1324"/>
            </a:xfrm>
          </p:grpSpPr>
          <p:sp>
            <p:nvSpPr>
              <p:cNvPr id="8" name="Line 39"/>
              <p:cNvSpPr>
                <a:spLocks noChangeShapeType="1"/>
              </p:cNvSpPr>
              <p:nvPr/>
            </p:nvSpPr>
            <p:spPr bwMode="auto">
              <a:xfrm>
                <a:off x="9262" y="8168"/>
                <a:ext cx="0" cy="495"/>
              </a:xfrm>
              <a:prstGeom prst="line">
                <a:avLst/>
              </a:prstGeom>
              <a:noFill/>
              <a:ln w="38100">
                <a:solidFill>
                  <a:srgbClr val="F9010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40"/>
              <p:cNvSpPr>
                <a:spLocks noChangeShapeType="1"/>
              </p:cNvSpPr>
              <p:nvPr/>
            </p:nvSpPr>
            <p:spPr bwMode="auto">
              <a:xfrm>
                <a:off x="9262" y="8997"/>
                <a:ext cx="0" cy="4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Rectangle 41"/>
              <p:cNvSpPr>
                <a:spLocks noChangeArrowheads="1"/>
              </p:cNvSpPr>
              <p:nvPr/>
            </p:nvSpPr>
            <p:spPr bwMode="auto">
              <a:xfrm>
                <a:off x="9077" y="8640"/>
                <a:ext cx="345" cy="35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66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 rot="978659">
            <a:off x="171116" y="4657760"/>
            <a:ext cx="1172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медленно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708747">
            <a:off x="197436" y="5684348"/>
            <a:ext cx="1027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7072330" y="4645042"/>
            <a:ext cx="1714512" cy="1427164"/>
            <a:chOff x="10341" y="8248"/>
            <a:chExt cx="1442" cy="1797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10368" y="8248"/>
              <a:ext cx="1394" cy="46"/>
              <a:chOff x="10368" y="8248"/>
              <a:chExt cx="1394" cy="46"/>
            </a:xfrm>
          </p:grpSpPr>
          <p:sp>
            <p:nvSpPr>
              <p:cNvPr id="21" name="Line 44"/>
              <p:cNvSpPr>
                <a:spLocks noChangeShapeType="1"/>
              </p:cNvSpPr>
              <p:nvPr/>
            </p:nvSpPr>
            <p:spPr bwMode="auto">
              <a:xfrm>
                <a:off x="10368" y="8294"/>
                <a:ext cx="139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auto">
              <a:xfrm>
                <a:off x="10368" y="8248"/>
                <a:ext cx="1394" cy="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46"/>
            <p:cNvSpPr>
              <a:spLocks noChangeShapeType="1"/>
            </p:cNvSpPr>
            <p:nvPr/>
          </p:nvSpPr>
          <p:spPr bwMode="auto">
            <a:xfrm>
              <a:off x="10460" y="8294"/>
              <a:ext cx="0" cy="6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47"/>
            <p:cNvSpPr>
              <a:spLocks noChangeShapeType="1"/>
            </p:cNvSpPr>
            <p:nvPr/>
          </p:nvSpPr>
          <p:spPr bwMode="auto">
            <a:xfrm>
              <a:off x="11658" y="8317"/>
              <a:ext cx="0" cy="6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Oval 48"/>
            <p:cNvSpPr>
              <a:spLocks noChangeArrowheads="1"/>
            </p:cNvSpPr>
            <p:nvPr/>
          </p:nvSpPr>
          <p:spPr bwMode="auto">
            <a:xfrm>
              <a:off x="10341" y="8986"/>
              <a:ext cx="219" cy="62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50"/>
            <p:cNvSpPr>
              <a:spLocks noChangeShapeType="1"/>
            </p:cNvSpPr>
            <p:nvPr/>
          </p:nvSpPr>
          <p:spPr bwMode="auto">
            <a:xfrm>
              <a:off x="10412" y="9522"/>
              <a:ext cx="137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51"/>
            <p:cNvSpPr>
              <a:spLocks noChangeShapeType="1"/>
            </p:cNvSpPr>
            <p:nvPr/>
          </p:nvSpPr>
          <p:spPr bwMode="auto">
            <a:xfrm>
              <a:off x="10840" y="9170"/>
              <a:ext cx="819" cy="8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49"/>
            <p:cNvSpPr>
              <a:spLocks noChangeArrowheads="1"/>
            </p:cNvSpPr>
            <p:nvPr/>
          </p:nvSpPr>
          <p:spPr bwMode="auto">
            <a:xfrm>
              <a:off x="11539" y="8986"/>
              <a:ext cx="219" cy="62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3357562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инертности линейки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концы её не успевают начать движение… Это и сохраняет бумажные кольца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714356"/>
            <a:ext cx="9144000" cy="138499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Инертность –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свойство сопротивляться изменению скорости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Поэтому здания не успевают за колебаниями поверхности Земли……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40478" y="4857760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571876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0298" y="350693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684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6446" y="3500438"/>
            <a:ext cx="17859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60,5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836" y="3561524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11,3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1928802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571612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2230931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1149478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=684г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33117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661139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=11,3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2320458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44" y="4214818"/>
            <a:ext cx="7733592" cy="584775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 стакана выльется 60,5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 l="31055" t="8056" r="32617" b="86084"/>
          <a:stretch>
            <a:fillRect/>
          </a:stretch>
        </p:blipFill>
        <p:spPr bwMode="auto">
          <a:xfrm>
            <a:off x="0" y="71438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928670"/>
            <a:ext cx="2071670" cy="35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8486862" y="3571876"/>
            <a:ext cx="7857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684г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2294" y="986837"/>
            <a:ext cx="475585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свинца.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9" grpId="0" animBg="1"/>
      <p:bldP spid="42" grpId="0" build="p" animBg="1"/>
      <p:bldP spid="42" grpId="1" build="allAtOnce" animBg="1"/>
      <p:bldP spid="43" grpId="0" animBg="1"/>
      <p:bldP spid="3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7422" y="142852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32" y="642918"/>
            <a:ext cx="5500726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тема №6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21,22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Гр4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240*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219**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207*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316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40478" y="4857760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3571876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0298" y="3506932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684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86446" y="3500438"/>
            <a:ext cx="17859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60,5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836" y="3561524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11,3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1928802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571612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2230931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1149478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=684г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33117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661139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=11,3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2320458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844" y="4214818"/>
            <a:ext cx="7733592" cy="584775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 стакана выльется 60,5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 l="31055" t="8056" r="32617" b="86084"/>
          <a:stretch>
            <a:fillRect/>
          </a:stretch>
        </p:blipFill>
        <p:spPr bwMode="auto">
          <a:xfrm>
            <a:off x="0" y="71438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928670"/>
            <a:ext cx="2071670" cy="35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8486862" y="3571876"/>
            <a:ext cx="7857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684г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2294" y="986837"/>
            <a:ext cx="475585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свинца.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9" grpId="0" animBg="1"/>
      <p:bldP spid="42" grpId="0" build="p" animBg="1"/>
      <p:bldP spid="42" grpId="1" build="allAtOnce" animBg="1"/>
      <p:bldP spid="43" grpId="0" animBg="1"/>
      <p:bldP spid="38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0364" y="2357430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43408" y="2443158"/>
            <a:ext cx="212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710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к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58050" y="3071810"/>
            <a:ext cx="178595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=426кг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3676" y="247173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60/1000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2132" y="1730865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·V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1802" y="1714488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1643050"/>
            <a:ext cx="1214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бенз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129235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0кг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857496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2363924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=0,71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-32" y="1720982"/>
            <a:ext cx="24320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0" y="3643314"/>
            <a:ext cx="902298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 каждом кг бензина можно проехать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1000км/10кг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4780674"/>
            <a:ext cx="9144000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60л бензина можно проехать ….. км.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 l="9375" t="8056" r="10937" b="78027"/>
          <a:stretch>
            <a:fillRect/>
          </a:stretch>
        </p:blipFill>
        <p:spPr bwMode="auto">
          <a:xfrm>
            <a:off x="0" y="-24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071802" y="1214422"/>
            <a:ext cx="607219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массу бензина в баке.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4214818"/>
            <a:ext cx="860248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 246 кг бензина можно проехать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10км/кг·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426кг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3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3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3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40" grpId="0" build="allAtOnce" animBg="1"/>
      <p:bldP spid="42" grpId="0" build="p" animBg="1"/>
      <p:bldP spid="38" grpId="0" build="allAtOnce" animBg="1"/>
      <p:bldP spid="43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276" y="857232"/>
            <a:ext cx="28582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чуг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=800г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47646"/>
            <a:ext cx="2928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олости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-?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383836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чуг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7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608117" y="224947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1470" y="1904704"/>
            <a:ext cx="28135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2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5528" y="928670"/>
            <a:ext cx="457255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1.Найдём объём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(чугуна).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9098" y="2262005"/>
            <a:ext cx="8963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ч</a:t>
            </a:r>
            <a:endParaRPr lang="ru-RU" sz="6000" dirty="0">
              <a:solidFill>
                <a:srgbClr val="0066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43372" y="1714488"/>
            <a:ext cx="1735395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86050" y="2000240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4257862" y="2571744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714744" y="2143116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5500694" y="2000240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429388" y="201661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7072330" y="2487867"/>
            <a:ext cx="1836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000924" y="1785926"/>
            <a:ext cx="235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800г</a:t>
            </a:r>
            <a:r>
              <a:rPr lang="ru-RU" sz="3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15272" y="2372287"/>
            <a:ext cx="601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7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576406" y="2928934"/>
            <a:ext cx="2350900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=114,3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3497049"/>
            <a:ext cx="563494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Найдём  объём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полости.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57158" y="4071942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357290" y="414338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714480" y="4071942"/>
            <a:ext cx="1643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общ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158268" y="4055565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357554" y="4068744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ч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429124" y="4159757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4857752" y="4214818"/>
            <a:ext cx="164307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6229362" y="4116895"/>
            <a:ext cx="3421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6514494" y="4226357"/>
            <a:ext cx="1683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114,3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993480" y="4100518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49575" y="4792816"/>
            <a:ext cx="2122697" cy="70788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10,7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5500702"/>
            <a:ext cx="8984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объём полости составляет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10,7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/>
          <a:srcRect l="29883" t="8789" r="32031" b="87549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7286644" y="714356"/>
            <a:ext cx="1357322" cy="107157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786710" y="928670"/>
            <a:ext cx="571504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5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3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400"/>
                            </p:stCondLst>
                            <p:childTnLst>
                              <p:par>
                                <p:cTn id="20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build="p"/>
      <p:bldP spid="10" grpId="0" build="allAtOnce" animBg="1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 build="allAtOnce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  <p:bldP spid="34" grpId="1"/>
      <p:bldP spid="8" grpId="0" animBg="1"/>
      <p:bldP spid="9" grpId="0" animBg="1"/>
      <p:bldP spid="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16992" t="31379" r="19726" b="54590"/>
          <a:stretch>
            <a:fillRect/>
          </a:stretch>
        </p:blipFill>
        <p:spPr bwMode="auto">
          <a:xfrm>
            <a:off x="0" y="0"/>
            <a:ext cx="9144000" cy="162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571472" cy="417494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0" y="3929066"/>
            <a:ext cx="3643306" cy="785818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уровень займет вода в мензурке, если в нее опустить кусок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стекла?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7)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857232"/>
            <a:ext cx="2071670" cy="35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011618" y="1572752"/>
            <a:ext cx="2703522" cy="2000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74137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357158" y="1355884"/>
            <a:ext cx="3138493" cy="2214578"/>
            <a:chOff x="2880" y="11808"/>
            <a:chExt cx="2160" cy="1152"/>
          </a:xfrm>
        </p:grpSpPr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36315" y="257033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550721" y="1427322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357422" y="2713206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1924015" y="264318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71159" y="2678194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572140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5643578"/>
            <a:ext cx="1994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43108" y="4874137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9134" y="4854701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7554" y="4874137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92906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4983" y="3881378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6426" y="3846129"/>
            <a:ext cx="690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-34926" y="-27384"/>
            <a:ext cx="9215438" cy="6870401"/>
            <a:chOff x="181098" y="-12401"/>
            <a:chExt cx="9215438" cy="6870401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42" name="Прямоугольник 41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41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2951E-7 L -0.11997 -0.0009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770" grpId="0" animBg="1"/>
      <p:bldP spid="4" grpId="0" animBg="1"/>
      <p:bldP spid="5" grpId="0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1" grpId="2" animBg="1"/>
      <p:bldP spid="21" grpId="3" animBg="1"/>
      <p:bldP spid="21" grpId="4" animBg="1"/>
      <p:bldP spid="22" grpId="0"/>
      <p:bldP spid="22" grpId="1"/>
      <p:bldP spid="23" grpId="0"/>
      <p:bldP spid="24" grpId="0"/>
      <p:bldP spid="24" grpId="1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уровень займет вода в мензурке, если в нее опустить кусок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стекла?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76" y="481953"/>
            <a:ext cx="2071670" cy="351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440478" y="5000636"/>
            <a:ext cx="2703522" cy="2000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14311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6" y="3857628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4357694"/>
            <a:ext cx="1853392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96" y="2802904"/>
            <a:ext cx="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760" y="2857496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02" y="2857496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802" y="142873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14298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157161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78579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33117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571612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2,5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42844" y="1159361"/>
            <a:ext cx="28027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488" y="857232"/>
            <a:ext cx="46757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стекла.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1857364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" y="3429000"/>
            <a:ext cx="847552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конечный объём воды в мензурке.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2" y="4435626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+36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780806"/>
            <a:ext cx="6096221" cy="1077218"/>
          </a:xfrm>
          <a:prstGeom prst="rect">
            <a:avLst/>
          </a:prstGeom>
          <a:solidFill>
            <a:srgbClr val="F9E3A5"/>
          </a:solidFill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конечный объём воды в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мензурке составит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136см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10800000">
            <a:off x="2714612" y="1714488"/>
            <a:ext cx="4643470" cy="1071570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-34926" y="-27384"/>
            <a:ext cx="9215438" cy="6870401"/>
            <a:chOff x="181098" y="-12401"/>
            <a:chExt cx="9215438" cy="6870401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50" name="Группа 49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52" name="Прямоугольник 51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51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600"/>
                            </p:stCondLst>
                            <p:childTnLst>
                              <p:par>
                                <p:cTn id="18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600"/>
                            </p:stCondLst>
                            <p:childTnLst>
                              <p:par>
                                <p:cTn id="1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4" grpId="0" animBg="1"/>
      <p:bldP spid="4" grpId="1" animBg="1"/>
      <p:bldP spid="5" grpId="0"/>
      <p:bldP spid="23" grpId="0"/>
      <p:bldP spid="24" grpId="0" animBg="1"/>
      <p:bldP spid="24" grpId="1" animBg="1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8" grpId="0" build="allAtOnce" animBg="1"/>
      <p:bldP spid="39" grpId="0" animBg="1"/>
      <p:bldP spid="40" grpId="0" build="allAtOnce" animBg="1"/>
      <p:bldP spid="41" grpId="0"/>
      <p:bldP spid="42" grpId="0" build="p" animBg="1"/>
      <p:bldP spid="42" grpId="1" build="allAtOnce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0" y="3857628"/>
            <a:ext cx="3428992" cy="928694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726675" y="1154483"/>
            <a:ext cx="2703522" cy="20002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88559"/>
            <a:ext cx="2428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470" y="1355884"/>
            <a:ext cx="3138493" cy="2214578"/>
            <a:chOff x="2880" y="11808"/>
            <a:chExt cx="2160" cy="1152"/>
          </a:xfrm>
        </p:grpSpPr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687" y="257033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122093" y="1427322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28794" y="2713206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1495387" y="2606756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2531" y="2678194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5341449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-128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5820" y="5286388"/>
            <a:ext cx="1712328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4274372" y="5969809"/>
            <a:ext cx="241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5945707"/>
            <a:ext cx="150019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2605" y="600058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929066"/>
            <a:ext cx="185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385762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728" y="385762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Найдите  массу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цилиндра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граммах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5" y="928670"/>
            <a:ext cx="371474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 стрелкой 32"/>
          <p:cNvCxnSpPr/>
          <p:nvPr/>
        </p:nvCxnSpPr>
        <p:spPr>
          <a:xfrm rot="5400000" flipH="1" flipV="1">
            <a:off x="3500430" y="2643182"/>
            <a:ext cx="4000528" cy="2000264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844489"/>
            <a:ext cx="45015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стали.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14006" y="4143380"/>
            <a:ext cx="357190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2571736" y="1285860"/>
            <a:ext cx="6143668" cy="428628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-34926" y="-27384"/>
            <a:ext cx="9215438" cy="6870401"/>
            <a:chOff x="181098" y="-12401"/>
            <a:chExt cx="9215438" cy="6870401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46" name="Прямоугольник 45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45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 animBg="1"/>
      <p:bldP spid="5" grpId="0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1" grpId="2" animBg="1"/>
      <p:bldP spid="22" grpId="0"/>
      <p:bldP spid="23" grpId="0"/>
      <p:bldP spid="24" grpId="0" animBg="1"/>
      <p:bldP spid="25" grpId="0"/>
      <p:bldP spid="26" grpId="0" animBg="1"/>
      <p:bldP spid="26" grpId="1" animBg="1"/>
      <p:bldP spid="27" grpId="0"/>
      <p:bldP spid="28" grpId="0"/>
      <p:bldP spid="29" grpId="0"/>
      <p:bldP spid="30" grpId="0"/>
      <p:bldP spid="34818" grpId="0" build="allAtOnce" animBg="1"/>
      <p:bldP spid="37" grpId="0" build="allAtOnce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" y="0"/>
            <a:ext cx="9143999" cy="145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объём параллелепипеда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3)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полученное число умножьте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занесите в таблицу.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320" y="1514448"/>
            <a:ext cx="453568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323855"/>
            <a:ext cx="91440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×0,03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×0,04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990562"/>
            <a:ext cx="1313180" cy="14465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4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5717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 вещество сохраняет объем,  но легко  меняет форму, значит, оно находится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состоянии.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жидком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твердом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жидком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газообразном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твердом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302423">
            <a:off x="3915870" y="1362931"/>
            <a:ext cx="2431628" cy="39286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lvl="0" indent="-457200">
              <a:lnSpc>
                <a:spcPts val="2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жидком 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3429000"/>
            <a:ext cx="9143999" cy="24288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Определите,  какое  свойство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жидких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  указано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неверно.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текут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имеют определенный объем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трудно сжимаются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сохраняют постоянную форму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85024">
            <a:off x="1654523" y="4887278"/>
            <a:ext cx="6250686" cy="38087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lnSpc>
                <a:spcPts val="2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сохраняют постоянную форму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2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2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2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2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2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2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2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2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2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2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2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2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2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2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2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2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2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2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 animBg="1"/>
      <p:bldP spid="3" grpId="0" animBg="1"/>
      <p:bldP spid="5122" grpId="0" build="p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00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трех мензурках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6)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налиты разные жидкости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одинаковой массы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(180 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гр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 каком сосуде жидкость имеет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наибольшую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3,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4-во всех одинаковы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91727" y="1397072"/>
            <a:ext cx="4452273" cy="4048152"/>
            <a:chOff x="4573324" y="952476"/>
            <a:chExt cx="4452273" cy="40481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3324" y="1214422"/>
              <a:ext cx="4427832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7" name="Group 5"/>
            <p:cNvGrpSpPr>
              <a:grpSpLocks/>
            </p:cNvGrpSpPr>
            <p:nvPr/>
          </p:nvGrpSpPr>
          <p:grpSpPr bwMode="auto">
            <a:xfrm>
              <a:off x="4714875" y="952476"/>
              <a:ext cx="4310722" cy="4048152"/>
              <a:chOff x="8541" y="10950"/>
              <a:chExt cx="2949" cy="2550"/>
            </a:xfrm>
          </p:grpSpPr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>
                <a:off x="8541" y="11160"/>
                <a:ext cx="2880" cy="2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79" name="Text Box 7"/>
              <p:cNvSpPr txBox="1">
                <a:spLocks noChangeArrowheads="1"/>
              </p:cNvSpPr>
              <p:nvPr/>
            </p:nvSpPr>
            <p:spPr bwMode="auto">
              <a:xfrm>
                <a:off x="8970" y="10950"/>
                <a:ext cx="25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28728" y="3143248"/>
            <a:ext cx="3357586" cy="10715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наибольшая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4282" y="2000240"/>
            <a:ext cx="3500462" cy="12144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наименьшая</a:t>
            </a:r>
          </a:p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4357694"/>
            <a:ext cx="6072198" cy="7858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Размеры брусков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из них имеет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наименьшую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1, 2, 3,  4.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440510" y="4786322"/>
            <a:ext cx="2703522" cy="2000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5357826"/>
            <a:ext cx="6000792" cy="2071678"/>
            <a:chOff x="-32" y="5357850"/>
            <a:chExt cx="6000792" cy="2071678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32" y="5357850"/>
              <a:ext cx="6000792" cy="207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78656" y="6584123"/>
              <a:ext cx="5607789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 rot="20414297">
            <a:off x="3911976" y="5771221"/>
            <a:ext cx="2214578" cy="33278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lnSpc>
                <a:spcPts val="15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Кирпич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 animBg="1"/>
      <p:bldP spid="10" grpId="0" animBg="1"/>
      <p:bldP spid="10" grpId="1" animBg="1"/>
      <p:bldP spid="11" grpId="0" animBg="1"/>
      <p:bldP spid="3080" grpId="0" animBg="1"/>
      <p:bldP spid="308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00241"/>
            <a:ext cx="9144000" cy="132343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одинаковые по размерам тела не уравновешиваются?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5401"/>
            <a:ext cx="9144000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плотность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скалярная физическая величина, характеризующая массу в единице объёма.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зависит от массы одной молекулы и расстояния между молекулами.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-34926" y="-27384"/>
            <a:ext cx="9215438" cy="6870401"/>
            <a:chOff x="181098" y="-12401"/>
            <a:chExt cx="9215438" cy="687040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81098" y="-12401"/>
              <a:ext cx="9215438" cy="6870401"/>
              <a:chOff x="-37435" y="-5400457"/>
              <a:chExt cx="9215438" cy="6858024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-21784" y="-5400457"/>
                <a:ext cx="9179717" cy="6858024"/>
                <a:chOff x="-2643238" y="-7114302"/>
                <a:chExt cx="9179717" cy="7072362"/>
              </a:xfrm>
            </p:grpSpPr>
            <p:sp>
              <p:nvSpPr>
                <p:cNvPr id="7" name="Прямоугольник 6"/>
                <p:cNvSpPr/>
                <p:nvPr/>
              </p:nvSpPr>
              <p:spPr>
                <a:xfrm>
                  <a:off x="-2643238" y="-711430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38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Line 16"/>
                <p:cNvSpPr>
                  <a:spLocks noChangeShapeType="1"/>
                </p:cNvSpPr>
                <p:nvPr/>
              </p:nvSpPr>
              <p:spPr bwMode="auto">
                <a:xfrm>
                  <a:off x="4716987" y="-6599508"/>
                  <a:ext cx="864966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-2607520" y="-6830404"/>
                  <a:ext cx="9143999" cy="173831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Плотность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это масса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единицы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объёма</a:t>
                  </a:r>
                  <a:r>
                    <a:rPr kumimoji="0" lang="ru-RU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p:grpSp>
          <p:sp>
            <p:nvSpPr>
              <p:cNvPr id="5" name="Text Box 50"/>
              <p:cNvSpPr txBox="1">
                <a:spLocks noChangeArrowheads="1"/>
              </p:cNvSpPr>
              <p:nvPr/>
            </p:nvSpPr>
            <p:spPr bwMode="auto">
              <a:xfrm>
                <a:off x="-37435" y="-1150158"/>
                <a:ext cx="9215438" cy="19538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Она зависит </a:t>
                </a:r>
                <a:r>
                  <a:rPr lang="ru-RU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от массы одной молекулы и </a:t>
                </a:r>
                <a:r>
                  <a:rPr lang="ru-RU" sz="4400" b="1" dirty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расстояния между </a:t>
                </a:r>
                <a:r>
                  <a:rPr lang="ru-RU" sz="44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молекулами. 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 rot="20867024">
            <a:off x="686113" y="2978178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273225"/>
            <a:ext cx="5715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стр.9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35054"/>
            <a:ext cx="409406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 №6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79717" cy="6870401"/>
            <a:chOff x="196749" y="-12401"/>
            <a:chExt cx="9179717" cy="687040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96749" y="-12401"/>
              <a:ext cx="9179717" cy="6870401"/>
              <a:chOff x="-2643238" y="-7114302"/>
              <a:chExt cx="9179717" cy="7072362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13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13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50"/>
              <p:cNvSpPr txBox="1">
                <a:spLocks noChangeArrowheads="1"/>
              </p:cNvSpPr>
              <p:nvPr/>
            </p:nvSpPr>
            <p:spPr bwMode="auto">
              <a:xfrm>
                <a:off x="-2607520" y="-6830404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Плотность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– это масса 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единицы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объёма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357158" y="5025146"/>
            <a:ext cx="2000264" cy="150019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71538" y="4191068"/>
            <a:ext cx="6500858" cy="785818"/>
          </a:xfrm>
          <a:prstGeom prst="roundRect">
            <a:avLst/>
          </a:prstGeom>
          <a:solidFill>
            <a:srgbClr val="F9E3A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5796136" y="714356"/>
            <a:ext cx="2000264" cy="2143140"/>
          </a:xfrm>
          <a:prstGeom prst="cub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2987824" y="821231"/>
            <a:ext cx="2000264" cy="2143140"/>
          </a:xfrm>
          <a:prstGeom prst="cub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411496" y="845169"/>
            <a:ext cx="2000264" cy="2143140"/>
          </a:xfrm>
          <a:prstGeom prst="cub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14678" y="-24"/>
            <a:ext cx="17538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железо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3071810"/>
            <a:ext cx="2053767" cy="769441"/>
          </a:xfrm>
          <a:prstGeom prst="rect">
            <a:avLst/>
          </a:prstGeom>
          <a:solidFill>
            <a:srgbClr val="F9E3A5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-71462"/>
            <a:ext cx="1285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медь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29322" y="-24"/>
            <a:ext cx="2643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алюминий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9752" y="857232"/>
            <a:ext cx="50687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37609" y="659295"/>
            <a:ext cx="848309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47864" y="715343"/>
            <a:ext cx="864339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740" y="1661899"/>
            <a:ext cx="141096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89028" y="1661899"/>
            <a:ext cx="141096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7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25332" y="1643050"/>
            <a:ext cx="141096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7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381172" y="3000748"/>
            <a:ext cx="4940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7007" y="3000372"/>
            <a:ext cx="219976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ал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27г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071802" y="3071810"/>
            <a:ext cx="2069797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44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ж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56493" y="787351"/>
            <a:ext cx="1107795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57620" y="4143380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071538" y="4071942"/>
            <a:ext cx="2714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5012137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00166" y="4726385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488103" y="552464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H="1">
            <a:off x="1571792" y="5692507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000100" y="523889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714612" y="5072074"/>
            <a:ext cx="302999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ж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=7,9г/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5786446" y="5072074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7500958" y="5072074"/>
            <a:ext cx="1495922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5004048" y="857232"/>
            <a:ext cx="506870" cy="7694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5429256" y="3071810"/>
            <a:ext cx="4940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6215074" y="5072262"/>
            <a:ext cx="1313180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7900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2571736" y="5929330"/>
            <a:ext cx="3337196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5857884" y="592933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576672" y="5874269"/>
            <a:ext cx="1495922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6247341" y="5898207"/>
            <a:ext cx="1313180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00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-19275" y="-27384"/>
            <a:ext cx="9179717" cy="6870401"/>
            <a:chOff x="196749" y="-12401"/>
            <a:chExt cx="9179717" cy="6870401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196749" y="-12401"/>
              <a:ext cx="9179717" cy="6870401"/>
              <a:chOff x="-2643238" y="-7114302"/>
              <a:chExt cx="9179717" cy="7072362"/>
            </a:xfrm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13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13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 Box 50"/>
              <p:cNvSpPr txBox="1">
                <a:spLocks noChangeArrowheads="1"/>
              </p:cNvSpPr>
              <p:nvPr/>
            </p:nvSpPr>
            <p:spPr bwMode="auto">
              <a:xfrm>
                <a:off x="-2607520" y="-6830404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Плотность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– это масса 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единицы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объёма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4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4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4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19" grpId="0" animBg="1"/>
      <p:bldP spid="18" grpId="0" animBg="1"/>
      <p:bldP spid="17" grpId="0" animBg="1"/>
      <p:bldP spid="1025" grpId="0"/>
      <p:bldP spid="3" grpId="0" animBg="1"/>
      <p:bldP spid="4" grpId="0"/>
      <p:bldP spid="5" grpId="0"/>
      <p:bldP spid="6" grpId="0" animBg="1"/>
      <p:bldP spid="6" grpId="1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0" grpId="0" animBg="1"/>
      <p:bldP spid="1026" grpId="0"/>
      <p:bldP spid="1026" grpId="1"/>
      <p:bldP spid="21" grpId="0"/>
      <p:bldP spid="21" grpId="1"/>
      <p:bldP spid="34" grpId="0"/>
      <p:bldP spid="34" grpId="1"/>
      <p:bldP spid="35" grpId="0"/>
      <p:bldP spid="35" grpId="1"/>
      <p:bldP spid="36" grpId="0"/>
      <p:bldP spid="36" grpId="1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42" grpId="1" animBg="1"/>
      <p:bldP spid="43" grpId="0"/>
      <p:bldP spid="46" grpId="0" animBg="1"/>
      <p:bldP spid="46" grpId="1" animBg="1"/>
      <p:bldP spid="47" grpId="0" animBg="1"/>
      <p:bldP spid="48" grpId="0"/>
      <p:bldP spid="49" grpId="0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213258" y="117799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85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8572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00023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071670" y="516419"/>
            <a:ext cx="179728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57356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2571744"/>
            <a:ext cx="15648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0"/>
            <a:ext cx="980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9932" y="2643182"/>
            <a:ext cx="13436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endParaRPr lang="ru-RU" sz="66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643570" y="2786058"/>
            <a:ext cx="2125903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7,9г/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57752" y="3786190"/>
            <a:ext cx="38448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таблицы…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корона….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утонуть трудно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(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857224" y="4882079"/>
            <a:ext cx="2987856" cy="190450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5619" y="59061"/>
            <a:ext cx="9179717" cy="6870401"/>
            <a:chOff x="196749" y="-12401"/>
            <a:chExt cx="9179717" cy="6870401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196749" y="-12401"/>
              <a:ext cx="9179717" cy="6870401"/>
              <a:chOff x="-2643238" y="-7114302"/>
              <a:chExt cx="9179717" cy="7072362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13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13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 Box 50"/>
              <p:cNvSpPr txBox="1">
                <a:spLocks noChangeArrowheads="1"/>
              </p:cNvSpPr>
              <p:nvPr/>
            </p:nvSpPr>
            <p:spPr bwMode="auto">
              <a:xfrm>
                <a:off x="-2607520" y="-6830404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Плотность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– это масса 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единицы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объёма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2334829" y="2149959"/>
              <a:ext cx="2021147" cy="1853864"/>
              <a:chOff x="428596" y="2726023"/>
              <a:chExt cx="2021147" cy="1853864"/>
            </a:xfrm>
            <a:solidFill>
              <a:srgbClr val="FFFF00"/>
            </a:solidFill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428596" y="3138688"/>
                <a:ext cx="748923" cy="1323439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31" name="Text Box 10"/>
              <p:cNvSpPr txBox="1">
                <a:spLocks noChangeArrowheads="1"/>
              </p:cNvSpPr>
              <p:nvPr/>
            </p:nvSpPr>
            <p:spPr bwMode="auto">
              <a:xfrm>
                <a:off x="1500166" y="2726023"/>
                <a:ext cx="949577" cy="100599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1"/>
              <p:cNvSpPr txBox="1">
                <a:spLocks noChangeArrowheads="1"/>
              </p:cNvSpPr>
              <p:nvPr/>
            </p:nvSpPr>
            <p:spPr bwMode="auto">
              <a:xfrm>
                <a:off x="1488103" y="3651193"/>
                <a:ext cx="882705" cy="92869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 flipH="1">
                <a:off x="1571792" y="3819058"/>
                <a:ext cx="577325" cy="0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ectangle 1"/>
              <p:cNvSpPr>
                <a:spLocks noChangeArrowheads="1"/>
              </p:cNvSpPr>
              <p:nvPr/>
            </p:nvSpPr>
            <p:spPr bwMode="auto">
              <a:xfrm>
                <a:off x="1000100" y="3365441"/>
                <a:ext cx="506870" cy="7694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10" grpId="0" animBg="1"/>
      <p:bldP spid="11" grpId="0"/>
      <p:bldP spid="16" grpId="0" animBg="1"/>
      <p:bldP spid="16" grpId="1" animBg="1"/>
      <p:bldP spid="16" grpId="2" animBg="1"/>
      <p:bldP spid="17" grpId="0"/>
      <p:bldP spid="17" grpId="1"/>
      <p:bldP spid="18" grpId="0" animBg="1"/>
      <p:bldP spid="19" grpId="0"/>
      <p:bldP spid="20" grpId="0" animBg="1"/>
      <p:bldP spid="21" grpId="0"/>
      <p:bldP spid="22" grpId="0"/>
      <p:bldP spid="22" grpId="1"/>
      <p:bldP spid="25" grpId="0"/>
      <p:bldP spid="26" grpId="0" animBg="1"/>
      <p:bldP spid="26" grpId="1" animBg="1"/>
      <p:bldP spid="5121" grpId="0" build="p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0071" t="11666" r="57344" b="59167"/>
          <a:stretch>
            <a:fillRect/>
          </a:stretch>
        </p:blipFill>
        <p:spPr bwMode="auto">
          <a:xfrm>
            <a:off x="-32" y="0"/>
            <a:ext cx="4714908" cy="61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8125" t="60000" r="61094" b="10000"/>
          <a:stretch>
            <a:fillRect/>
          </a:stretch>
        </p:blipFill>
        <p:spPr bwMode="auto">
          <a:xfrm>
            <a:off x="4857752" y="149091"/>
            <a:ext cx="4286248" cy="670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1480" t="23333" r="58750" b="67193"/>
          <a:stretch>
            <a:fillRect/>
          </a:stretch>
        </p:blipFill>
        <p:spPr bwMode="auto">
          <a:xfrm>
            <a:off x="-33" y="0"/>
            <a:ext cx="379814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Стр.62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30888" t="32807" r="58750" b="58246"/>
          <a:stretch>
            <a:fillRect/>
          </a:stretch>
        </p:blipFill>
        <p:spPr bwMode="auto">
          <a:xfrm>
            <a:off x="3786181" y="0"/>
            <a:ext cx="426516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31184" t="42807" r="58750" b="48772"/>
          <a:stretch>
            <a:fillRect/>
          </a:stretch>
        </p:blipFill>
        <p:spPr bwMode="auto">
          <a:xfrm>
            <a:off x="0" y="2143116"/>
            <a:ext cx="3714744" cy="18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l="30000" t="51754" r="58750" b="26667"/>
          <a:stretch>
            <a:fillRect/>
          </a:stretch>
        </p:blipFill>
        <p:spPr bwMode="auto">
          <a:xfrm>
            <a:off x="3714744" y="2143115"/>
            <a:ext cx="4357718" cy="4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4227</TotalTime>
  <Words>2047</Words>
  <Application>Microsoft Office PowerPoint</Application>
  <PresentationFormat>Экран (4:3)</PresentationFormat>
  <Paragraphs>625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new_year4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задание.</vt:lpstr>
      <vt:lpstr>Слайд 17</vt:lpstr>
      <vt:lpstr>Домашнее задание.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334</cp:revision>
  <dcterms:created xsi:type="dcterms:W3CDTF">2008-12-14T04:17:18Z</dcterms:created>
  <dcterms:modified xsi:type="dcterms:W3CDTF">2020-08-19T04:21:56Z</dcterms:modified>
</cp:coreProperties>
</file>