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2"/>
  </p:notesMasterIdLst>
  <p:sldIdLst>
    <p:sldId id="324" r:id="rId2"/>
    <p:sldId id="325" r:id="rId3"/>
    <p:sldId id="330" r:id="rId4"/>
    <p:sldId id="338" r:id="rId5"/>
    <p:sldId id="256" r:id="rId6"/>
    <p:sldId id="305" r:id="rId7"/>
    <p:sldId id="297" r:id="rId8"/>
    <p:sldId id="389" r:id="rId9"/>
    <p:sldId id="390" r:id="rId10"/>
    <p:sldId id="391" r:id="rId11"/>
    <p:sldId id="392" r:id="rId12"/>
    <p:sldId id="393" r:id="rId13"/>
    <p:sldId id="394" r:id="rId14"/>
    <p:sldId id="321" r:id="rId15"/>
    <p:sldId id="395" r:id="rId16"/>
    <p:sldId id="320" r:id="rId17"/>
    <p:sldId id="327" r:id="rId18"/>
    <p:sldId id="340" r:id="rId19"/>
    <p:sldId id="331" r:id="rId20"/>
    <p:sldId id="397" r:id="rId21"/>
    <p:sldId id="333" r:id="rId22"/>
    <p:sldId id="396" r:id="rId23"/>
    <p:sldId id="400" r:id="rId24"/>
    <p:sldId id="399" r:id="rId25"/>
    <p:sldId id="339" r:id="rId26"/>
    <p:sldId id="388" r:id="rId27"/>
    <p:sldId id="382" r:id="rId28"/>
    <p:sldId id="383" r:id="rId29"/>
    <p:sldId id="398" r:id="rId30"/>
    <p:sldId id="384" r:id="rId31"/>
    <p:sldId id="385" r:id="rId32"/>
    <p:sldId id="386" r:id="rId33"/>
    <p:sldId id="387" r:id="rId34"/>
    <p:sldId id="315" r:id="rId35"/>
    <p:sldId id="322" r:id="rId36"/>
    <p:sldId id="323" r:id="rId37"/>
    <p:sldId id="309" r:id="rId38"/>
    <p:sldId id="311" r:id="rId39"/>
    <p:sldId id="313" r:id="rId40"/>
    <p:sldId id="318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CC"/>
    <a:srgbClr val="F9E3A5"/>
    <a:srgbClr val="000099"/>
    <a:srgbClr val="006600"/>
    <a:srgbClr val="0033CC"/>
    <a:srgbClr val="339933"/>
    <a:srgbClr val="0000FF"/>
    <a:srgbClr val="171763"/>
    <a:srgbClr val="8E6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3805" autoAdjust="0"/>
  </p:normalViewPr>
  <p:slideViewPr>
    <p:cSldViewPr>
      <p:cViewPr>
        <p:scale>
          <a:sx n="59" d="100"/>
          <a:sy n="59" d="100"/>
        </p:scale>
        <p:origin x="-1746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19.08.2020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12653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4" Type="http://schemas.openxmlformats.org/officeDocument/2006/relationships/audio" Target="../media/audio7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image" Target="../media/image21.png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image" Target="../media/image1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10.wav"/><Relationship Id="rId9" Type="http://schemas.openxmlformats.org/officeDocument/2006/relationships/image" Target="../media/image2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audio" Target="../media/audio5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7999643"/>
              </p:ext>
            </p:extLst>
          </p:nvPr>
        </p:nvGraphicFramePr>
        <p:xfrm>
          <a:off x="252536" y="44624"/>
          <a:ext cx="9144000" cy="6705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 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- 9 (т6) № 9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 Плотность вещества.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.Создать 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условия для усвоения знаний по теме №5.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Создать условия для восприятия понятий  "плотность" и ее зависимость от массы молекул и от расстояний между молекулами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400" u="none" strike="noStrike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2400" b="1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способствовать 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усвоению  материала темы №5 и восприятию материала темы №6.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</a:t>
                      </a:r>
                      <a:r>
                        <a:rPr lang="ru-RU" sz="2400" b="1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УРОКА</a:t>
                      </a:r>
                      <a:r>
                        <a:rPr lang="ru-RU" sz="2400" b="1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комбинированный с элементами технологии усвоения и изучения нового материала.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</a:t>
                      </a:r>
                      <a:r>
                        <a:rPr lang="ru-RU" sz="24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</a:t>
                      </a:r>
                      <a:endParaRPr lang="en-US" sz="2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Сравнение 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 тел, имеющих одинаковый 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объём.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Измерение массы, объёма и плотности вещества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</a:t>
                      </a:r>
                      <a:r>
                        <a:rPr lang="ru-RU" sz="2400" b="1" cap="all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3.т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аблица плотностей (табл. №2 стр. 45,46)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ru-RU" sz="2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ru-RU" sz="2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пособы измерения плотности веществ.</a:t>
                      </a:r>
                      <a:r>
                        <a:rPr lang="ru-RU" sz="2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7533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33281" t="10000" r="33437" b="15000"/>
          <a:stretch>
            <a:fillRect/>
          </a:stretch>
        </p:blipFill>
        <p:spPr bwMode="auto">
          <a:xfrm>
            <a:off x="-1" y="-24"/>
            <a:ext cx="5410219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35000" t="10000" r="31719" b="66666"/>
          <a:stretch>
            <a:fillRect/>
          </a:stretch>
        </p:blipFill>
        <p:spPr bwMode="auto">
          <a:xfrm>
            <a:off x="0" y="-24"/>
            <a:ext cx="507209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5000" t="34167" r="31719" b="58333"/>
          <a:stretch>
            <a:fillRect/>
          </a:stretch>
        </p:blipFill>
        <p:spPr bwMode="auto">
          <a:xfrm>
            <a:off x="2571736" y="1928802"/>
            <a:ext cx="507209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5000" t="42500" r="31719" b="50833"/>
          <a:stretch>
            <a:fillRect/>
          </a:stretch>
        </p:blipFill>
        <p:spPr bwMode="auto">
          <a:xfrm>
            <a:off x="0" y="2285992"/>
            <a:ext cx="507209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8281" t="49167" r="31719" b="45833"/>
          <a:stretch>
            <a:fillRect/>
          </a:stretch>
        </p:blipFill>
        <p:spPr bwMode="auto">
          <a:xfrm>
            <a:off x="500034" y="2857496"/>
            <a:ext cx="457206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7812" t="55000" r="31719" b="40833"/>
          <a:stretch>
            <a:fillRect/>
          </a:stretch>
        </p:blipFill>
        <p:spPr bwMode="auto">
          <a:xfrm>
            <a:off x="428596" y="3429000"/>
            <a:ext cx="464350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44843" t="59167" r="31719" b="34166"/>
          <a:stretch>
            <a:fillRect/>
          </a:stretch>
        </p:blipFill>
        <p:spPr bwMode="auto">
          <a:xfrm>
            <a:off x="571472" y="3786190"/>
            <a:ext cx="35719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35000" t="59167" r="55625" b="24999"/>
          <a:stretch>
            <a:fillRect/>
          </a:stretch>
        </p:blipFill>
        <p:spPr bwMode="auto">
          <a:xfrm>
            <a:off x="0" y="4429132"/>
            <a:ext cx="142872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44375" t="65834" r="31719" b="26666"/>
          <a:stretch>
            <a:fillRect/>
          </a:stretch>
        </p:blipFill>
        <p:spPr bwMode="auto">
          <a:xfrm>
            <a:off x="1428728" y="4786322"/>
            <a:ext cx="364333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5000" t="75845" r="31719" b="14166"/>
          <a:stretch>
            <a:fillRect/>
          </a:stretch>
        </p:blipFill>
        <p:spPr bwMode="auto">
          <a:xfrm>
            <a:off x="3643274" y="5929331"/>
            <a:ext cx="5500726" cy="92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44375" t="59167" r="31719" b="34166"/>
          <a:stretch>
            <a:fillRect/>
          </a:stretch>
        </p:blipFill>
        <p:spPr bwMode="auto">
          <a:xfrm>
            <a:off x="4786314" y="4214818"/>
            <a:ext cx="364333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5000" t="34167" r="31719" b="60208"/>
          <a:stretch>
            <a:fillRect/>
          </a:stretch>
        </p:blipFill>
        <p:spPr bwMode="auto">
          <a:xfrm>
            <a:off x="0" y="0"/>
            <a:ext cx="9016874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5000" t="42500" r="31719" b="50833"/>
          <a:stretch>
            <a:fillRect/>
          </a:stretch>
        </p:blipFill>
        <p:spPr bwMode="auto">
          <a:xfrm>
            <a:off x="-1" y="857232"/>
            <a:ext cx="634012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8281" t="49167" r="31719" b="45833"/>
          <a:stretch>
            <a:fillRect/>
          </a:stretch>
        </p:blipFill>
        <p:spPr bwMode="auto">
          <a:xfrm>
            <a:off x="-1" y="1500174"/>
            <a:ext cx="609608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7812" t="55000" r="31719" b="40833"/>
          <a:stretch>
            <a:fillRect/>
          </a:stretch>
        </p:blipFill>
        <p:spPr bwMode="auto">
          <a:xfrm>
            <a:off x="-65" y="2285992"/>
            <a:ext cx="835830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44843" t="59167" r="31719" b="34166"/>
          <a:stretch>
            <a:fillRect/>
          </a:stretch>
        </p:blipFill>
        <p:spPr bwMode="auto">
          <a:xfrm>
            <a:off x="-32" y="3143248"/>
            <a:ext cx="759035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35000" t="59167" r="55625" b="24999"/>
          <a:stretch>
            <a:fillRect/>
          </a:stretch>
        </p:blipFill>
        <p:spPr bwMode="auto">
          <a:xfrm>
            <a:off x="0" y="4214818"/>
            <a:ext cx="142872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44375" t="65834" r="31719" b="26666"/>
          <a:stretch>
            <a:fillRect/>
          </a:stretch>
        </p:blipFill>
        <p:spPr bwMode="auto">
          <a:xfrm>
            <a:off x="1500166" y="4286256"/>
            <a:ext cx="607223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5000" t="75845" r="31719" b="14166"/>
          <a:stretch>
            <a:fillRect/>
          </a:stretch>
        </p:blipFill>
        <p:spPr bwMode="auto">
          <a:xfrm>
            <a:off x="0" y="5500702"/>
            <a:ext cx="8039596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7143768" y="857232"/>
            <a:ext cx="178595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стр.8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Стр.64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27187" t="16667" r="19844" b="77209"/>
          <a:stretch>
            <a:fillRect/>
          </a:stretch>
        </p:blipFill>
        <p:spPr bwMode="auto">
          <a:xfrm>
            <a:off x="0" y="0"/>
            <a:ext cx="8787744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27187" t="27384" r="19844" b="41996"/>
          <a:stretch>
            <a:fillRect/>
          </a:stretch>
        </p:blipFill>
        <p:spPr bwMode="auto">
          <a:xfrm>
            <a:off x="0" y="857232"/>
            <a:ext cx="878774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27187" t="62597" r="19844" b="22093"/>
          <a:stretch>
            <a:fillRect/>
          </a:stretch>
        </p:blipFill>
        <p:spPr bwMode="auto">
          <a:xfrm>
            <a:off x="0" y="4000504"/>
            <a:ext cx="878774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8000992" y="6000768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 66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 rot="635786">
            <a:off x="2735998" y="540183"/>
            <a:ext cx="6244734" cy="6052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</a:t>
            </a:r>
            <a:r>
              <a:rPr kumimoji="0" lang="ru-RU" sz="5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5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5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5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en-US" sz="72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 rot="20945508">
            <a:off x="3150834" y="2029517"/>
            <a:ext cx="6000425" cy="621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lang="en-US" sz="4800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428860" y="730733"/>
            <a:ext cx="6078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57158" y="500042"/>
            <a:ext cx="21268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000364" y="571480"/>
            <a:ext cx="17838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42844" y="1659427"/>
            <a:ext cx="25490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13,6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143240" y="1659427"/>
            <a:ext cx="18437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4572000" y="5429264"/>
            <a:ext cx="1000132" cy="58477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6205478" y="4817946"/>
            <a:ext cx="2438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лед    900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 1000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пар    0, 59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357686" y="4915927"/>
            <a:ext cx="142876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28992" y="6058935"/>
            <a:ext cx="2906565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4214810" y="4031530"/>
            <a:ext cx="4643470" cy="62606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lang="ru-RU" sz="4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-32" y="3222412"/>
            <a:ext cx="5281574" cy="621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концентрация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5129439" y="3214686"/>
            <a:ext cx="4014561" cy="621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кол-во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142876" y="4005064"/>
            <a:ext cx="1571604" cy="73353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5000"/>
              </a:lnSpc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6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6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714480" y="4037124"/>
            <a:ext cx="1143008" cy="66941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 rot="19284690">
            <a:off x="970703" y="5232342"/>
            <a:ext cx="3525773" cy="621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одинаковые</a:t>
            </a:r>
            <a:endParaRPr lang="en-US" sz="4800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36512" y="5012137"/>
            <a:ext cx="522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4800" dirty="0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899592" y="4799272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880983" y="5452634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6"/>
          <p:cNvSpPr>
            <a:spLocks noChangeShapeType="1"/>
          </p:cNvSpPr>
          <p:nvPr/>
        </p:nvSpPr>
        <p:spPr bwMode="auto">
          <a:xfrm flipH="1">
            <a:off x="899592" y="5517232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95536" y="5229200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0" y="3857628"/>
            <a:ext cx="278605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0" y="-12401"/>
            <a:ext cx="9215438" cy="6870401"/>
            <a:chOff x="181098" y="-12401"/>
            <a:chExt cx="9215438" cy="6870401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40" name="Группа 39"/>
              <p:cNvGrpSpPr/>
              <p:nvPr/>
            </p:nvGrpSpPr>
            <p:grpSpPr>
              <a:xfrm>
                <a:off x="-21784" y="-5400457"/>
                <a:ext cx="9199786" cy="6858024"/>
                <a:chOff x="-2643238" y="-7114302"/>
                <a:chExt cx="9199786" cy="7072362"/>
              </a:xfrm>
            </p:grpSpPr>
            <p:sp>
              <p:nvSpPr>
                <p:cNvPr id="42" name="Прямоугольник 41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587451" y="-7101536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41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323472"/>
                <a:ext cx="9215438" cy="206797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</a:t>
                </a:r>
                <a:r>
                  <a:rPr lang="ru-RU" sz="44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и </a:t>
                </a:r>
                <a:r>
                  <a:rPr lang="ru-RU" sz="4400" b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количества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в единице объёма</a:t>
                </a:r>
                <a:r>
                  <a:rPr lang="ru-RU" sz="44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, т.е. концентрации.        </a:t>
                </a:r>
                <a:endParaRPr lang="en-US" sz="44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50"/>
              <p:cNvSpPr txBox="1">
                <a:spLocks noChangeArrowheads="1"/>
              </p:cNvSpPr>
              <p:nvPr/>
            </p:nvSpPr>
            <p:spPr bwMode="auto">
              <a:xfrm>
                <a:off x="5177507" y="-2963586"/>
                <a:ext cx="2643206" cy="10696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spcAft>
                    <a:spcPts val="1000"/>
                  </a:spcAft>
                </a:pPr>
                <a:r>
                  <a:rPr lang="en-US" sz="60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ru-RU" sz="6000" b="1" baseline="-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0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n</a:t>
                </a:r>
                <a:r>
                  <a:rPr lang="ru-RU" sz="60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</a:t>
                </a:r>
                <a:r>
                  <a:rPr lang="ru-RU" sz="60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endParaRPr lang="en-US" sz="60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ru-RU" sz="6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4" name="Группа 33"/>
            <p:cNvGrpSpPr/>
            <p:nvPr/>
          </p:nvGrpSpPr>
          <p:grpSpPr>
            <a:xfrm>
              <a:off x="2252768" y="1860888"/>
              <a:ext cx="2103208" cy="1853864"/>
              <a:chOff x="346535" y="2436952"/>
              <a:chExt cx="2103208" cy="1853864"/>
            </a:xfrm>
            <a:solidFill>
              <a:srgbClr val="FFFF00"/>
            </a:solidFill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346535" y="2849617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C0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6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436952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362122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6"/>
              <p:cNvSpPr>
                <a:spLocks noChangeShapeType="1"/>
              </p:cNvSpPr>
              <p:nvPr/>
            </p:nvSpPr>
            <p:spPr bwMode="auto">
              <a:xfrm flipH="1">
                <a:off x="1571792" y="3529987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Rectangle 1"/>
              <p:cNvSpPr>
                <a:spLocks noChangeArrowheads="1"/>
              </p:cNvSpPr>
              <p:nvPr/>
            </p:nvSpPr>
            <p:spPr bwMode="auto">
              <a:xfrm>
                <a:off x="1000100" y="3076370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40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40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40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4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4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4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4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4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4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4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000"/>
                            </p:stCondLst>
                            <p:childTnLst>
                              <p:par>
                                <p:cTn id="18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1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5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6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1000" tmFilter="0, 0; .2, .5; .8, .5; 1, 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0" dur="500" autoRev="1" fill="hold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1000" tmFilter="0, 0; .2, .5; .8, .5; 1, 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3" dur="500" autoRev="1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6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1000" tmFilter="0, 0; .2, .5; .8, .5; 1, 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8" dur="500" autoRev="1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2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1000" tmFilter="0, 0; .2, .5; .8, .5; 1, 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1" dur="50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uild="p" animBg="1" autoUpdateAnimBg="0"/>
      <p:bldP spid="4101" grpId="1" uiExpand="1" build="allAtOnce" animBg="1"/>
      <p:bldP spid="4101" grpId="2" build="allAtOnce" animBg="1"/>
      <p:bldP spid="11" grpId="0" build="p" animBg="1"/>
      <p:bldP spid="11" grpId="1" build="allAtOnce" animBg="1"/>
      <p:bldP spid="11" grpId="2" build="allAtOnce" animBg="1"/>
      <p:bldP spid="12" grpId="0"/>
      <p:bldP spid="12" grpId="1"/>
      <p:bldP spid="13" grpId="0"/>
      <p:bldP spid="14" grpId="0"/>
      <p:bldP spid="15" grpId="0"/>
      <p:bldP spid="16" grpId="0"/>
      <p:bldP spid="4102" grpId="0" animBg="1"/>
      <p:bldP spid="18" grpId="0" build="p"/>
      <p:bldP spid="19" grpId="0" animBg="1"/>
      <p:bldP spid="20" grpId="0" animBg="1"/>
      <p:bldP spid="21" grpId="0" build="allAtOnce" animBg="1"/>
      <p:bldP spid="21" grpId="1" build="allAtOnce" animBg="1"/>
      <p:bldP spid="17" grpId="0" animBg="1"/>
      <p:bldP spid="22" grpId="0" animBg="1"/>
      <p:bldP spid="24" grpId="0" animBg="1"/>
      <p:bldP spid="24" grpId="1" animBg="1"/>
      <p:bldP spid="23" grpId="0" animBg="1"/>
      <p:bldP spid="23" grpId="1" animBg="1"/>
      <p:bldP spid="26" grpId="0" build="p" animBg="1"/>
      <p:bldP spid="27" grpId="0"/>
      <p:bldP spid="28" grpId="0"/>
      <p:bldP spid="29" grpId="0"/>
      <p:bldP spid="30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5000" t="34167" r="31719" b="60208"/>
          <a:stretch>
            <a:fillRect/>
          </a:stretch>
        </p:blipFill>
        <p:spPr bwMode="auto">
          <a:xfrm>
            <a:off x="0" y="0"/>
            <a:ext cx="9016874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5000" t="42500" r="31719" b="50833"/>
          <a:stretch>
            <a:fillRect/>
          </a:stretch>
        </p:blipFill>
        <p:spPr bwMode="auto">
          <a:xfrm>
            <a:off x="-1" y="857232"/>
            <a:ext cx="634012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8281" t="49167" r="31719" b="45833"/>
          <a:stretch>
            <a:fillRect/>
          </a:stretch>
        </p:blipFill>
        <p:spPr bwMode="auto">
          <a:xfrm>
            <a:off x="-1" y="1500174"/>
            <a:ext cx="609608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7812" t="55000" r="31719" b="40833"/>
          <a:stretch>
            <a:fillRect/>
          </a:stretch>
        </p:blipFill>
        <p:spPr bwMode="auto">
          <a:xfrm>
            <a:off x="-65" y="2285992"/>
            <a:ext cx="835830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44843" t="59167" r="31719" b="34166"/>
          <a:stretch>
            <a:fillRect/>
          </a:stretch>
        </p:blipFill>
        <p:spPr bwMode="auto">
          <a:xfrm>
            <a:off x="-32" y="3143248"/>
            <a:ext cx="759035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35000" t="59167" r="55625" b="24999"/>
          <a:stretch>
            <a:fillRect/>
          </a:stretch>
        </p:blipFill>
        <p:spPr bwMode="auto">
          <a:xfrm>
            <a:off x="0" y="4214818"/>
            <a:ext cx="142872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44375" t="65834" r="31719" b="26666"/>
          <a:stretch>
            <a:fillRect/>
          </a:stretch>
        </p:blipFill>
        <p:spPr bwMode="auto">
          <a:xfrm>
            <a:off x="1500166" y="4286256"/>
            <a:ext cx="607223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5000" t="75845" r="31719" b="14166"/>
          <a:stretch>
            <a:fillRect/>
          </a:stretch>
        </p:blipFill>
        <p:spPr bwMode="auto">
          <a:xfrm>
            <a:off x="0" y="5500702"/>
            <a:ext cx="8039596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642918"/>
            <a:ext cx="5500726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тема №6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21,22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148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240*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238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219**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207*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28290991"/>
              </p:ext>
            </p:extLst>
          </p:nvPr>
        </p:nvGraphicFramePr>
        <p:xfrm>
          <a:off x="35496" y="-27384"/>
          <a:ext cx="9144000" cy="7498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474"/>
                <a:gridCol w="7891398"/>
                <a:gridCol w="757128"/>
              </a:tblGrid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- 10 (лр.4,5) № 10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  лр.№4  Измерение объёма тела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лр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№5  Измерение плотности твердого тела .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ЦЕЛИ: 1. Создать условия для развития умений определять объём тел.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2. Создать условия для развития умений владеть мензуркой.             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1. Определить объём 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 плотность  тел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развития практических навыков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лабораторная работа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 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none" strike="noStrike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№3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Процесс усвоения 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-  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3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 вещества.</a:t>
                      </a:r>
                      <a:endParaRPr lang="ru-RU" sz="2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 льда, воды и пара, как измерить плотность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Оформление лабораторной работы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8м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л.р. №4,5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 визуализация   -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  <a:endParaRPr lang="ru-RU" sz="1600" b="1" cap="all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гр. 3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9775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642918"/>
            <a:ext cx="6643734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№6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148,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240*,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238,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219**,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207*.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0670" y="-99392"/>
            <a:ext cx="774333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Лабораторные работы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6-6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1413" y="470863"/>
            <a:ext cx="7082836" cy="107721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объёма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тела.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плотности твердого тела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794" y="1559694"/>
            <a:ext cx="7267374" cy="107721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весы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мензурка с водой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тела различной плотности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таблицы.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360" y="2636912"/>
            <a:ext cx="2369816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284984"/>
            <a:ext cx="330750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Взвесить тела.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48081"/>
            <a:ext cx="293349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142844" y="3933056"/>
            <a:ext cx="868949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Измерить объём  тел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используя мензурку.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947" y="4653136"/>
            <a:ext cx="9075053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Заполнить таблицу 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рассчитать 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2-х тел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730354"/>
            <a:ext cx="9075053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Проанализировать результаты и сформулировать вывод.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155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4" grpId="0" animBg="1"/>
      <p:bldP spid="13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8354221"/>
              </p:ext>
            </p:extLst>
          </p:nvPr>
        </p:nvGraphicFramePr>
        <p:xfrm>
          <a:off x="1" y="188639"/>
          <a:ext cx="9144000" cy="60486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474"/>
                <a:gridCol w="7891398"/>
                <a:gridCol w="757128"/>
              </a:tblGrid>
              <a:tr h="6365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задачам гр.№2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315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 знаний по теме №5. Разбор вопросов упр.11(1)стр.41, упр.12(5)стр.43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614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none" strike="noStrike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проблемной ситуации: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Почему одинаковые по размерам тела не уравновешиваются?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365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Эвристическая беседа по материалу темы 6 с демонстрациями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365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800" b="1" i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60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стр.45.??? №1,2,3,4,5.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365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  <a:endParaRPr lang="ru-RU" sz="1800" b="1" cap="all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§§ 21,22  упр.14(1,2,3,4)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7724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97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68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79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4755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67544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21264" y="2786058"/>
            <a:ext cx="15648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0"/>
          <p:cNvGrpSpPr/>
          <p:nvPr/>
        </p:nvGrpSpPr>
        <p:grpSpPr>
          <a:xfrm>
            <a:off x="3203848" y="2711040"/>
            <a:ext cx="2088232" cy="2006694"/>
            <a:chOff x="6444208" y="3643819"/>
            <a:chExt cx="2088232" cy="2006694"/>
          </a:xfrm>
        </p:grpSpPr>
        <p:grpSp>
          <p:nvGrpSpPr>
            <p:cNvPr id="4" name="Группа 41"/>
            <p:cNvGrpSpPr/>
            <p:nvPr/>
          </p:nvGrpSpPr>
          <p:grpSpPr>
            <a:xfrm>
              <a:off x="6444208" y="3643819"/>
              <a:ext cx="2088232" cy="2006694"/>
              <a:chOff x="6444208" y="3643819"/>
              <a:chExt cx="2088232" cy="200669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748923" cy="80438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582863" y="3643819"/>
                <a:ext cx="949577" cy="100599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570800" y="4721819"/>
                <a:ext cx="882705" cy="92869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7082797" y="4230778"/>
                <a:ext cx="506870" cy="76944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654489" y="4684395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841599" y="2847507"/>
            <a:ext cx="2987856" cy="1904507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42" y="5085184"/>
            <a:ext cx="9413474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Вывод:1.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плотность первого тела   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вероятно оно состоит из …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Плотность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определяется  …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357454" y="71414"/>
          <a:ext cx="6715140" cy="2617470"/>
        </p:xfrm>
        <a:graphic>
          <a:graphicData uri="http://schemas.openxmlformats.org/drawingml/2006/table">
            <a:tbl>
              <a:tblPr/>
              <a:tblGrid>
                <a:gridCol w="1080041"/>
                <a:gridCol w="1012760"/>
                <a:gridCol w="1381036"/>
                <a:gridCol w="1401102"/>
                <a:gridCol w="1840201"/>
              </a:tblGrid>
              <a:tr h="316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ru-RU" sz="2800" b="1" kern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kern="120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2800" b="1" kern="120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см</a:t>
                      </a:r>
                      <a:r>
                        <a:rPr lang="ru-RU" sz="2800" b="1" kern="1200" baseline="3000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  <a:sym typeface="Symbol"/>
                        </a:rPr>
                        <a:t></a:t>
                      </a: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800" b="1" kern="12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г/см</a:t>
                      </a:r>
                      <a:r>
                        <a:rPr lang="ru-RU" sz="2800" b="1" kern="1200" baseline="300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  <a:sym typeface="Symbol"/>
                        </a:rPr>
                        <a:t></a:t>
                      </a: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800" b="1" kern="12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кг/м</a:t>
                      </a:r>
                      <a:r>
                        <a:rPr lang="ru-RU" sz="2800" b="1" kern="1200" baseline="300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вещество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56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2,67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2670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367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7,9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7900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 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2,7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2700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7,8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7800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2800" b="1" kern="1200" dirty="0">
                        <a:solidFill>
                          <a:srgbClr val="1A1A7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1000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вода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4714876" y="1428736"/>
            <a:ext cx="857256" cy="35719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857884" y="1428736"/>
            <a:ext cx="85725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643438" y="1857364"/>
            <a:ext cx="857256" cy="35719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929322" y="1857364"/>
            <a:ext cx="85725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43042" y="371475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357422" y="50004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509202" y="50004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500562" y="50004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897238" y="50004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357422" y="928670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500430" y="928670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500562" y="1000108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857884" y="928670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519845" y="2285992"/>
            <a:ext cx="1023037" cy="52322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89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500166" y="2357430"/>
            <a:ext cx="500066" cy="35719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02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8" grpId="0" animBg="1"/>
      <p:bldP spid="21" grpId="0"/>
      <p:bldP spid="22" grpId="0" animBg="1"/>
      <p:bldP spid="48" grpId="0" animBg="1"/>
      <p:bldP spid="49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97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79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4755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161967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67544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03648" y="2670011"/>
            <a:ext cx="15648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3203848" y="2711040"/>
            <a:ext cx="2088232" cy="2006694"/>
            <a:chOff x="6444208" y="3643819"/>
            <a:chExt cx="2088232" cy="2006694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6444208" y="3643819"/>
              <a:ext cx="2088232" cy="2006694"/>
              <a:chOff x="6444208" y="3643819"/>
              <a:chExt cx="2088232" cy="200669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748923" cy="80438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582863" y="3643819"/>
                <a:ext cx="949577" cy="100599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570800" y="4721819"/>
                <a:ext cx="882705" cy="92869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7082797" y="4230778"/>
                <a:ext cx="506870" cy="76944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654489" y="4684395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841599" y="2847507"/>
            <a:ext cx="2987856" cy="1904507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42" y="5085184"/>
            <a:ext cx="9413474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Вывод:1.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плотность первого тела   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вероятно оно состоит из …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Плотность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определяется  …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1928794" y="214290"/>
          <a:ext cx="6715140" cy="2373630"/>
        </p:xfrm>
        <a:graphic>
          <a:graphicData uri="http://schemas.openxmlformats.org/drawingml/2006/table">
            <a:tbl>
              <a:tblPr/>
              <a:tblGrid>
                <a:gridCol w="1080041"/>
                <a:gridCol w="1012760"/>
                <a:gridCol w="1381036"/>
                <a:gridCol w="1401102"/>
                <a:gridCol w="1840201"/>
              </a:tblGrid>
              <a:tr h="316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ru-RU" sz="2800" b="1" kern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kern="120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2800" b="1" kern="120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см</a:t>
                      </a:r>
                      <a:r>
                        <a:rPr lang="ru-RU" sz="2800" b="1" kern="1200" baseline="3000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  <a:sym typeface="Symbol"/>
                        </a:rPr>
                        <a:t></a:t>
                      </a: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800" b="1" kern="12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г/см</a:t>
                      </a:r>
                      <a:r>
                        <a:rPr lang="ru-RU" sz="2800" b="1" kern="1200" baseline="300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  <a:sym typeface="Symbol"/>
                        </a:rPr>
                        <a:t></a:t>
                      </a: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800" b="1" kern="12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кг/м</a:t>
                      </a:r>
                      <a:r>
                        <a:rPr lang="ru-RU" sz="2800" b="1" kern="1200" baseline="300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вещество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r>
                        <a:rPr lang="ru-RU" sz="200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3670"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2800" b="1" kern="1200" dirty="0">
                        <a:solidFill>
                          <a:srgbClr val="1A1A7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1000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вода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102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8" grpId="0" animBg="1"/>
      <p:bldP spid="19" grpId="0"/>
      <p:bldP spid="21" grpId="0"/>
      <p:bldP spid="22" grpId="0" animBg="1"/>
      <p:bldP spid="48" grpId="0" animBg="1"/>
      <p:bldP spid="4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97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68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79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4755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67544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21264" y="2786058"/>
            <a:ext cx="15648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0"/>
          <p:cNvGrpSpPr/>
          <p:nvPr/>
        </p:nvGrpSpPr>
        <p:grpSpPr>
          <a:xfrm>
            <a:off x="3203848" y="2711040"/>
            <a:ext cx="2088232" cy="2006694"/>
            <a:chOff x="6444208" y="3643819"/>
            <a:chExt cx="2088232" cy="2006694"/>
          </a:xfrm>
        </p:grpSpPr>
        <p:grpSp>
          <p:nvGrpSpPr>
            <p:cNvPr id="4" name="Группа 41"/>
            <p:cNvGrpSpPr/>
            <p:nvPr/>
          </p:nvGrpSpPr>
          <p:grpSpPr>
            <a:xfrm>
              <a:off x="6444208" y="3643819"/>
              <a:ext cx="2088232" cy="2006694"/>
              <a:chOff x="6444208" y="3643819"/>
              <a:chExt cx="2088232" cy="200669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748923" cy="80438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582863" y="3643819"/>
                <a:ext cx="949577" cy="100599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570800" y="4721819"/>
                <a:ext cx="882705" cy="92869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7082797" y="4230778"/>
                <a:ext cx="506870" cy="76944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654489" y="4684395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841599" y="2847507"/>
            <a:ext cx="2987856" cy="1904507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42" y="5085184"/>
            <a:ext cx="9413474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Вывод:1.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плотность первого тела   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вероятно оно состоит из …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Плотность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определяется  …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357454" y="71414"/>
          <a:ext cx="6715140" cy="2617470"/>
        </p:xfrm>
        <a:graphic>
          <a:graphicData uri="http://schemas.openxmlformats.org/drawingml/2006/table">
            <a:tbl>
              <a:tblPr/>
              <a:tblGrid>
                <a:gridCol w="1080041"/>
                <a:gridCol w="1012760"/>
                <a:gridCol w="1381036"/>
                <a:gridCol w="1401102"/>
                <a:gridCol w="1840201"/>
              </a:tblGrid>
              <a:tr h="316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ru-RU" sz="2800" b="1" kern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2800" b="1" kern="1200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kern="120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2800" b="1" kern="120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см</a:t>
                      </a:r>
                      <a:r>
                        <a:rPr lang="ru-RU" sz="2800" b="1" kern="1200" baseline="3000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  <a:sym typeface="Symbol"/>
                        </a:rPr>
                        <a:t></a:t>
                      </a: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800" b="1" kern="12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г/см</a:t>
                      </a:r>
                      <a:r>
                        <a:rPr lang="ru-RU" sz="2800" b="1" kern="1200" baseline="300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  <a:sym typeface="Symbol"/>
                        </a:rPr>
                        <a:t></a:t>
                      </a: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800" b="1" kern="12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кг/м</a:t>
                      </a:r>
                      <a:r>
                        <a:rPr lang="ru-RU" sz="2800" b="1" kern="1200" baseline="300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вещество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56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2,67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2670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367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7,9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7900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 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2,7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2700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7,8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7800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2800" b="1" kern="1200" dirty="0">
                        <a:solidFill>
                          <a:srgbClr val="1A1A7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1000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1A1A7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вода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4714876" y="1428736"/>
            <a:ext cx="857256" cy="35719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857884" y="1428736"/>
            <a:ext cx="85725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643438" y="1857364"/>
            <a:ext cx="857256" cy="35719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929322" y="1857364"/>
            <a:ext cx="85725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43042" y="371475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357422" y="50004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509202" y="50004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500562" y="50004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897238" y="50004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357422" y="928670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500430" y="928670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500562" y="1000108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857884" y="928670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519845" y="2285992"/>
            <a:ext cx="1023037" cy="52322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89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500166" y="2357430"/>
            <a:ext cx="500066" cy="35719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02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8" grpId="0" animBg="1"/>
      <p:bldP spid="21" grpId="0"/>
      <p:bldP spid="22" grpId="0" animBg="1"/>
      <p:bldP spid="48" grpId="0" animBg="1"/>
      <p:bldP spid="49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8">
            <a:lum bright="-20000" contrast="40000"/>
          </a:blip>
          <a:srcRect l="33891" t="34474" r="6539" b="52784"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71480"/>
            <a:ext cx="71441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6-4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276" y="1381396"/>
            <a:ext cx="28582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бпз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=12г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32" y="1908000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бпз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……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-71470" y="2428868"/>
            <a:ext cx="23230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41024" y="2127397"/>
            <a:ext cx="748923" cy="80438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lnSpc>
                <a:spcPts val="5000"/>
              </a:lnSpc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8000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479679" y="1493744"/>
            <a:ext cx="949577" cy="100599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6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467616" y="2571744"/>
            <a:ext cx="882705" cy="92869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57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979613" y="2080703"/>
            <a:ext cx="506870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4551305" y="2534320"/>
            <a:ext cx="577325" cy="0"/>
          </a:xfrm>
          <a:prstGeom prst="line">
            <a:avLst/>
          </a:prstGeom>
          <a:solidFill>
            <a:srgbClr val="FFFF00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86446" y="2143116"/>
            <a:ext cx="748923" cy="80438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lnSpc>
                <a:spcPts val="5000"/>
              </a:lnSpc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8000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425035" y="2096422"/>
            <a:ext cx="506870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H="1">
            <a:off x="7072330" y="2500306"/>
            <a:ext cx="577325" cy="0"/>
          </a:xfrm>
          <a:prstGeom prst="line">
            <a:avLst/>
          </a:prstGeom>
          <a:solidFill>
            <a:srgbClr val="FFFF00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844" y="4214818"/>
            <a:ext cx="6841745" cy="646331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плотность бальзы ………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50"/>
                            </p:stCondLst>
                            <p:childTnLst>
                              <p:par>
                                <p:cTn id="4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  <p:bldP spid="8" grpId="0" build="p"/>
      <p:bldP spid="17" grpId="0" build="p" animBg="1"/>
      <p:bldP spid="17" grpId="1" build="allAtOnce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8">
            <a:lum bright="-20000" contrast="40000"/>
          </a:blip>
          <a:srcRect l="14854" t="37949" r="65494" b="38305"/>
          <a:stretch>
            <a:fillRect/>
          </a:stretch>
        </p:blipFill>
        <p:spPr bwMode="auto">
          <a:xfrm>
            <a:off x="0" y="214290"/>
            <a:ext cx="285748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8">
            <a:lum bright="-20000" contrast="40000"/>
          </a:blip>
          <a:srcRect l="33891" t="47216" r="6539" b="38305"/>
          <a:stretch>
            <a:fillRect/>
          </a:stretch>
        </p:blipFill>
        <p:spPr bwMode="auto">
          <a:xfrm>
            <a:off x="2214546" y="0"/>
            <a:ext cx="6929454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71441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6-5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1276" y="2571744"/>
            <a:ext cx="2858282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=0,32г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2" y="3292618"/>
            <a:ext cx="378621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=……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214546" y="2214554"/>
            <a:ext cx="6789038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=2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5c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0,7см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=….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354962" y="1428736"/>
            <a:ext cx="4971426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1.Найду объём кусочка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286116" y="3143248"/>
            <a:ext cx="5615512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2.Найду плотность сахара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03848" y="4484851"/>
            <a:ext cx="748923" cy="80438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lnSpc>
                <a:spcPts val="5000"/>
              </a:lnSpc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8000" dirty="0"/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4342503" y="3851198"/>
            <a:ext cx="949577" cy="100599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6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4330440" y="4929198"/>
            <a:ext cx="882705" cy="92869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57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842437" y="4438157"/>
            <a:ext cx="506870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 flipH="1">
            <a:off x="4414129" y="4891774"/>
            <a:ext cx="577325" cy="0"/>
          </a:xfrm>
          <a:prstGeom prst="line">
            <a:avLst/>
          </a:prstGeom>
          <a:solidFill>
            <a:srgbClr val="FFFF00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72132" y="4429132"/>
            <a:ext cx="748923" cy="80438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lnSpc>
                <a:spcPts val="5000"/>
              </a:lnSpc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8000" dirty="0"/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6210721" y="4382438"/>
            <a:ext cx="506870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Line 6"/>
          <p:cNvSpPr>
            <a:spLocks noChangeShapeType="1"/>
          </p:cNvSpPr>
          <p:nvPr/>
        </p:nvSpPr>
        <p:spPr bwMode="auto">
          <a:xfrm flipH="1">
            <a:off x="6782413" y="4836055"/>
            <a:ext cx="577325" cy="0"/>
          </a:xfrm>
          <a:prstGeom prst="line">
            <a:avLst/>
          </a:prstGeom>
          <a:solidFill>
            <a:srgbClr val="FFFF00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2844" y="5854503"/>
            <a:ext cx="6628866" cy="646331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плотность сахара………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750"/>
                            </p:stCondLst>
                            <p:childTnLst>
                              <p:par>
                                <p:cTn id="12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uiExpand="1" build="p" animBg="1"/>
      <p:bldP spid="11" grpId="0" build="p" animBg="1"/>
      <p:bldP spid="12" grpId="0" build="p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build="p" animBg="1"/>
      <p:bldP spid="29" grpId="1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6-7.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Чтобы получить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латунь,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сплавили медь объёмом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 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цинк объёмом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0,04 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Какой плотности была получена латунь?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(Объём сплава равен сумме объёмов его составляющих)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3071810"/>
            <a:ext cx="1857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лат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V="1">
            <a:off x="1857356" y="2857496"/>
            <a:ext cx="2000264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857364"/>
            <a:ext cx="26989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2500306"/>
            <a:ext cx="308943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цинка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0,04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59563" y="1785926"/>
            <a:ext cx="1044274" cy="10001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1133" y="1785926"/>
            <a:ext cx="428628" cy="1000132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431001" y="1873741"/>
            <a:ext cx="9060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38795" y="2000240"/>
            <a:ext cx="662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Zn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3143240" y="1888714"/>
            <a:ext cx="2428892" cy="1111658"/>
            <a:chOff x="3143240" y="1888714"/>
            <a:chExt cx="2428892" cy="1111658"/>
          </a:xfrm>
        </p:grpSpPr>
        <p:sp>
          <p:nvSpPr>
            <p:cNvPr id="14" name="TextBox 13"/>
            <p:cNvSpPr txBox="1"/>
            <p:nvPr/>
          </p:nvSpPr>
          <p:spPr>
            <a:xfrm>
              <a:off x="3143240" y="2140295"/>
              <a:ext cx="114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ср</a:t>
              </a: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26526" y="1888714"/>
              <a:ext cx="1445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S</a:t>
              </a:r>
              <a:r>
                <a:rPr lang="en-US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69402" y="2415597"/>
              <a:ext cx="10169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400" b="1" baseline="-25000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400" b="1" baseline="-25000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4206436" y="2460595"/>
              <a:ext cx="972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8"/>
          <p:cNvGrpSpPr/>
          <p:nvPr/>
        </p:nvGrpSpPr>
        <p:grpSpPr>
          <a:xfrm>
            <a:off x="3143240" y="1759486"/>
            <a:ext cx="2428892" cy="1098010"/>
            <a:chOff x="3143240" y="1888714"/>
            <a:chExt cx="2428892" cy="1098010"/>
          </a:xfrm>
        </p:grpSpPr>
        <p:sp>
          <p:nvSpPr>
            <p:cNvPr id="20" name="TextBox 19"/>
            <p:cNvSpPr txBox="1"/>
            <p:nvPr/>
          </p:nvSpPr>
          <p:spPr>
            <a:xfrm>
              <a:off x="3143240" y="2140295"/>
              <a:ext cx="114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 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ср</a:t>
              </a: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26526" y="1888714"/>
              <a:ext cx="1445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60218" y="2401949"/>
              <a:ext cx="1302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baseline="-25000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baseline="-25000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4206436" y="2460595"/>
              <a:ext cx="972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3"/>
          <p:cNvGrpSpPr/>
          <p:nvPr/>
        </p:nvGrpSpPr>
        <p:grpSpPr>
          <a:xfrm>
            <a:off x="5500694" y="2857496"/>
            <a:ext cx="3429024" cy="1289273"/>
            <a:chOff x="3000364" y="1888714"/>
            <a:chExt cx="3429024" cy="1289273"/>
          </a:xfrm>
        </p:grpSpPr>
        <p:sp>
          <p:nvSpPr>
            <p:cNvPr id="25" name="TextBox 24"/>
            <p:cNvSpPr txBox="1"/>
            <p:nvPr/>
          </p:nvSpPr>
          <p:spPr>
            <a:xfrm>
              <a:off x="3000364" y="2140295"/>
              <a:ext cx="1285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ru-RU" sz="3600" b="1" baseline="-25000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лат</a:t>
              </a: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126526" y="1888714"/>
              <a:ext cx="23028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ru-RU" sz="16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м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ru-RU" sz="16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Ц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57686" y="2531656"/>
              <a:ext cx="15716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2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2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4206436" y="2460595"/>
              <a:ext cx="1800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440478" y="4429132"/>
            <a:ext cx="2703522" cy="150019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Медь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8,9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-  7,8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Цинк       – 7,1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30"/>
          <p:cNvGrpSpPr/>
          <p:nvPr/>
        </p:nvGrpSpPr>
        <p:grpSpPr>
          <a:xfrm>
            <a:off x="0" y="3857628"/>
            <a:ext cx="5000628" cy="1360711"/>
            <a:chOff x="3000364" y="1888714"/>
            <a:chExt cx="5000628" cy="1360711"/>
          </a:xfrm>
        </p:grpSpPr>
        <p:sp>
          <p:nvSpPr>
            <p:cNvPr id="32" name="TextBox 31"/>
            <p:cNvSpPr txBox="1"/>
            <p:nvPr/>
          </p:nvSpPr>
          <p:spPr>
            <a:xfrm>
              <a:off x="3000364" y="2140295"/>
              <a:ext cx="1285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ru-RU" sz="3600" b="1" baseline="-25000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лат</a:t>
              </a: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126526" y="1888714"/>
              <a:ext cx="38744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8900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0,2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7100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0,04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57786" y="2603094"/>
              <a:ext cx="10715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0,24</a:t>
              </a:r>
              <a:endParaRPr lang="ru-RU" sz="28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4206436" y="2460218"/>
              <a:ext cx="3651680" cy="37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ик 37"/>
          <p:cNvSpPr/>
          <p:nvPr/>
        </p:nvSpPr>
        <p:spPr>
          <a:xfrm>
            <a:off x="6910528" y="5925941"/>
            <a:ext cx="80474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8,6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591928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средняя плотность данного сплава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0" y="5214950"/>
            <a:ext cx="235745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8600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0.00209 L -0.01597 0.17184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 animBg="1"/>
      <p:bldP spid="11" grpId="0" animBg="1"/>
      <p:bldP spid="12" grpId="0"/>
      <p:bldP spid="13" grpId="0"/>
      <p:bldP spid="30" grpId="0" animBg="1"/>
      <p:bldP spid="30" grpId="1" animBg="1"/>
      <p:bldP spid="38" grpId="0" animBg="1"/>
      <p:bldP spid="39" grpId="0"/>
      <p:bldP spid="4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-71462"/>
            <a:ext cx="9144000" cy="16312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6-8.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Медный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 имеет массу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кг,  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объём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Сплошной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шар или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полый?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(найти объём полости)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1276" y="1381396"/>
            <a:ext cx="28582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=5000г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429000"/>
            <a:ext cx="2928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олости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908000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меди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=8,9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893869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71470" y="2428868"/>
            <a:ext cx="30973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lang="ru-RU" sz="3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=1500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286644" y="857232"/>
            <a:ext cx="1357322" cy="107157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86710" y="1071546"/>
            <a:ext cx="571504" cy="4286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71802" y="1834210"/>
            <a:ext cx="6358472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1.Найдём объём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(меди).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3412" y="2476319"/>
            <a:ext cx="99899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</a:t>
            </a:r>
            <a:endParaRPr lang="ru-RU" sz="6600" dirty="0">
              <a:solidFill>
                <a:srgbClr val="00660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357686" y="1928802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00036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H="1">
            <a:off x="4429312" y="2846185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993692" y="244130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50069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00826" y="2500306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 flipH="1">
            <a:off x="7072330" y="2916495"/>
            <a:ext cx="183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86578" y="2214554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5000г</a:t>
            </a:r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15272" y="2800915"/>
            <a:ext cx="10358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8,9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572132" y="3071810"/>
            <a:ext cx="2175596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=562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43240" y="3714752"/>
            <a:ext cx="563494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Найдём  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57158" y="4071942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357290" y="414338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714480" y="4071942"/>
            <a:ext cx="164307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3158268" y="4055565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3357554" y="406874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4429124" y="415975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786314" y="4214818"/>
            <a:ext cx="178595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6357950" y="4016881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6593476" y="4197781"/>
            <a:ext cx="1550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562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8072462" y="407194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49575" y="4792816"/>
            <a:ext cx="1994457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938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4282" y="5500702"/>
            <a:ext cx="9215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  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938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929554" y="6396335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Стр.10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5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35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35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35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300"/>
                            </p:stCondLst>
                            <p:childTnLst>
                              <p:par>
                                <p:cTn id="1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3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000"/>
                            </p:stCondLst>
                            <p:childTnLst>
                              <p:par>
                                <p:cTn id="1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9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0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7200"/>
                            </p:stCondLst>
                            <p:childTnLst>
                              <p:par>
                                <p:cTn id="22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animBg="1"/>
      <p:bldP spid="3" grpId="0"/>
      <p:bldP spid="4" grpId="0"/>
      <p:bldP spid="5" grpId="0"/>
      <p:bldP spid="7" grpId="0" build="p"/>
      <p:bldP spid="8" grpId="0" animBg="1"/>
      <p:bldP spid="9" grpId="0" animBg="1"/>
      <p:bldP spid="9" grpId="1" animBg="1"/>
      <p:bldP spid="10" grpId="0" build="allAtOnce" animBg="1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22" grpId="0" build="allAtOnce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/>
      <p:bldP spid="34" grpId="1"/>
      <p:bldP spid="4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642918"/>
            <a:ext cx="6643734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теме №6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149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241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238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217** 210** </a:t>
            </a:r>
            <a:endParaRPr lang="ru-RU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30469" t="8056" r="32031" b="88177"/>
          <a:stretch>
            <a:fillRect/>
          </a:stretch>
        </p:blipFill>
        <p:spPr bwMode="auto">
          <a:xfrm>
            <a:off x="0" y="0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30469" t="11404" r="32031" b="83155"/>
          <a:stretch>
            <a:fillRect/>
          </a:stretch>
        </p:blipFill>
        <p:spPr bwMode="auto">
          <a:xfrm>
            <a:off x="0" y="2428868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500034" y="4429132"/>
            <a:ext cx="354013" cy="1714512"/>
            <a:chOff x="9029" y="8122"/>
            <a:chExt cx="557" cy="1370"/>
          </a:xfrm>
        </p:grpSpPr>
        <p:sp>
          <p:nvSpPr>
            <p:cNvPr id="5" name="Line 36"/>
            <p:cNvSpPr>
              <a:spLocks noChangeShapeType="1"/>
            </p:cNvSpPr>
            <p:nvPr/>
          </p:nvSpPr>
          <p:spPr bwMode="auto">
            <a:xfrm>
              <a:off x="9029" y="8167"/>
              <a:ext cx="498" cy="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7"/>
            <p:cNvSpPr>
              <a:spLocks noChangeShapeType="1"/>
            </p:cNvSpPr>
            <p:nvPr/>
          </p:nvSpPr>
          <p:spPr bwMode="auto">
            <a:xfrm>
              <a:off x="9031" y="8122"/>
              <a:ext cx="555" cy="0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9077" y="8168"/>
              <a:ext cx="345" cy="1324"/>
              <a:chOff x="9077" y="8168"/>
              <a:chExt cx="345" cy="1324"/>
            </a:xfrm>
          </p:grpSpPr>
          <p:sp>
            <p:nvSpPr>
              <p:cNvPr id="8" name="Line 39"/>
              <p:cNvSpPr>
                <a:spLocks noChangeShapeType="1"/>
              </p:cNvSpPr>
              <p:nvPr/>
            </p:nvSpPr>
            <p:spPr bwMode="auto">
              <a:xfrm>
                <a:off x="9262" y="8168"/>
                <a:ext cx="0" cy="495"/>
              </a:xfrm>
              <a:prstGeom prst="line">
                <a:avLst/>
              </a:prstGeom>
              <a:noFill/>
              <a:ln w="38100">
                <a:solidFill>
                  <a:srgbClr val="F9010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40"/>
              <p:cNvSpPr>
                <a:spLocks noChangeShapeType="1"/>
              </p:cNvSpPr>
              <p:nvPr/>
            </p:nvSpPr>
            <p:spPr bwMode="auto">
              <a:xfrm>
                <a:off x="9262" y="8997"/>
                <a:ext cx="0" cy="49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Rectangle 41"/>
              <p:cNvSpPr>
                <a:spLocks noChangeArrowheads="1"/>
              </p:cNvSpPr>
              <p:nvPr/>
            </p:nvSpPr>
            <p:spPr bwMode="auto">
              <a:xfrm>
                <a:off x="9077" y="8640"/>
                <a:ext cx="345" cy="35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66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 rot="978659">
            <a:off x="171116" y="4657760"/>
            <a:ext cx="1172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медленно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708747">
            <a:off x="197436" y="5684348"/>
            <a:ext cx="1027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быстро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7072330" y="4645042"/>
            <a:ext cx="1714512" cy="1427164"/>
            <a:chOff x="10341" y="8248"/>
            <a:chExt cx="1442" cy="1797"/>
          </a:xfrm>
        </p:grpSpPr>
        <p:grpSp>
          <p:nvGrpSpPr>
            <p:cNvPr id="13" name="Group 43"/>
            <p:cNvGrpSpPr>
              <a:grpSpLocks/>
            </p:cNvGrpSpPr>
            <p:nvPr/>
          </p:nvGrpSpPr>
          <p:grpSpPr bwMode="auto">
            <a:xfrm>
              <a:off x="10368" y="8248"/>
              <a:ext cx="1394" cy="46"/>
              <a:chOff x="10368" y="8248"/>
              <a:chExt cx="1394" cy="46"/>
            </a:xfrm>
          </p:grpSpPr>
          <p:sp>
            <p:nvSpPr>
              <p:cNvPr id="21" name="Line 44"/>
              <p:cNvSpPr>
                <a:spLocks noChangeShapeType="1"/>
              </p:cNvSpPr>
              <p:nvPr/>
            </p:nvSpPr>
            <p:spPr bwMode="auto">
              <a:xfrm>
                <a:off x="10368" y="8294"/>
                <a:ext cx="13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45"/>
              <p:cNvSpPr>
                <a:spLocks noChangeShapeType="1"/>
              </p:cNvSpPr>
              <p:nvPr/>
            </p:nvSpPr>
            <p:spPr bwMode="auto">
              <a:xfrm>
                <a:off x="10368" y="8248"/>
                <a:ext cx="1394" cy="0"/>
              </a:xfrm>
              <a:prstGeom prst="line">
                <a:avLst/>
              </a:prstGeom>
              <a:noFill/>
              <a:ln w="3810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46"/>
            <p:cNvSpPr>
              <a:spLocks noChangeShapeType="1"/>
            </p:cNvSpPr>
            <p:nvPr/>
          </p:nvSpPr>
          <p:spPr bwMode="auto">
            <a:xfrm>
              <a:off x="10460" y="8294"/>
              <a:ext cx="0" cy="6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47"/>
            <p:cNvSpPr>
              <a:spLocks noChangeShapeType="1"/>
            </p:cNvSpPr>
            <p:nvPr/>
          </p:nvSpPr>
          <p:spPr bwMode="auto">
            <a:xfrm>
              <a:off x="11658" y="8317"/>
              <a:ext cx="0" cy="6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Oval 48"/>
            <p:cNvSpPr>
              <a:spLocks noChangeArrowheads="1"/>
            </p:cNvSpPr>
            <p:nvPr/>
          </p:nvSpPr>
          <p:spPr bwMode="auto">
            <a:xfrm>
              <a:off x="10341" y="8986"/>
              <a:ext cx="219" cy="62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50"/>
            <p:cNvSpPr>
              <a:spLocks noChangeShapeType="1"/>
            </p:cNvSpPr>
            <p:nvPr/>
          </p:nvSpPr>
          <p:spPr bwMode="auto">
            <a:xfrm>
              <a:off x="10412" y="9522"/>
              <a:ext cx="137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51"/>
            <p:cNvSpPr>
              <a:spLocks noChangeShapeType="1"/>
            </p:cNvSpPr>
            <p:nvPr/>
          </p:nvSpPr>
          <p:spPr bwMode="auto">
            <a:xfrm>
              <a:off x="10840" y="9170"/>
              <a:ext cx="819" cy="87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Oval 49"/>
            <p:cNvSpPr>
              <a:spLocks noChangeArrowheads="1"/>
            </p:cNvSpPr>
            <p:nvPr/>
          </p:nvSpPr>
          <p:spPr bwMode="auto">
            <a:xfrm>
              <a:off x="11539" y="8986"/>
              <a:ext cx="219" cy="62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0" y="3357562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Из-за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инертности линейки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концы её не успевают начать движение… Это и сохраняет бумажные кольца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714356"/>
            <a:ext cx="9144000" cy="138499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Инертность –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свойство сопротивляться изменению скорости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Поэтому здания не успевают за колебаниями поверхности Земли……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440478" y="4857760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3571876"/>
            <a:ext cx="1357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0298" y="3506932"/>
            <a:ext cx="1357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684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86446" y="3500438"/>
            <a:ext cx="178595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60,5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36" y="3561524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11,3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29058" y="1928802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571612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2230931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4282" y="1149478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=684г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233117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661139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=11,3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2320458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2844" y="4214818"/>
            <a:ext cx="7733592" cy="584775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 стакана выльется 60,5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 cstate="print"/>
          <a:srcRect l="31055" t="8056" r="32617" b="86084"/>
          <a:stretch>
            <a:fillRect/>
          </a:stretch>
        </p:blipFill>
        <p:spPr bwMode="auto">
          <a:xfrm>
            <a:off x="0" y="71438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00958" y="928670"/>
            <a:ext cx="2071670" cy="35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8486862" y="3571876"/>
            <a:ext cx="78575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684г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02294" y="986837"/>
            <a:ext cx="475585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свинца.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400"/>
                            </p:stCondLst>
                            <p:childTnLst>
                              <p:par>
                                <p:cTn id="1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9" grpId="0" animBg="1"/>
      <p:bldP spid="42" grpId="0" build="p" animBg="1"/>
      <p:bldP spid="42" grpId="1" build="allAtOnce" animBg="1"/>
      <p:bldP spid="43" grpId="0" animBg="1"/>
      <p:bldP spid="38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642918"/>
            <a:ext cx="5500726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тема №6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21,22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148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240*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238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219**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207*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3163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440478" y="4857760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3571876"/>
            <a:ext cx="1357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0298" y="3506932"/>
            <a:ext cx="1357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684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86446" y="3500438"/>
            <a:ext cx="178595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60,5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36" y="3561524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11,3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29058" y="1928802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571612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2230931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4282" y="1149478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=684г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233117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661139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=11,3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2320458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2844" y="4214818"/>
            <a:ext cx="7733592" cy="584775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 стакана выльется 60,5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 cstate="print"/>
          <a:srcRect l="31055" t="8056" r="32617" b="86084"/>
          <a:stretch>
            <a:fillRect/>
          </a:stretch>
        </p:blipFill>
        <p:spPr bwMode="auto">
          <a:xfrm>
            <a:off x="0" y="71438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00958" y="928670"/>
            <a:ext cx="2071670" cy="35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8486862" y="3571876"/>
            <a:ext cx="78575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684г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02294" y="986837"/>
            <a:ext cx="475585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свинца.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400"/>
                            </p:stCondLst>
                            <p:childTnLst>
                              <p:par>
                                <p:cTn id="1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9" grpId="0" animBg="1"/>
      <p:bldP spid="42" grpId="0" build="p" animBg="1"/>
      <p:bldP spid="42" grpId="1" build="allAtOnce" animBg="1"/>
      <p:bldP spid="43" grpId="0" animBg="1"/>
      <p:bldP spid="38" grpId="0" build="allAtOnce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00364" y="2357430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43408" y="2443158"/>
            <a:ext cx="212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710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58050" y="3071810"/>
            <a:ext cx="178595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=426кг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43676" y="2471730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60/1000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72132" y="1730865"/>
            <a:ext cx="1714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71802" y="171448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72000" y="1643050"/>
            <a:ext cx="1214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бенз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129235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0кг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2857496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2363924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=0,71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-32" y="1720982"/>
            <a:ext cx="243207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3643314"/>
            <a:ext cx="902298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 каждом кг бензина можно проехать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1000км/10кг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4780674"/>
            <a:ext cx="9144000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на 60л бензина можно проехать ….. км.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8056" r="10937" b="78027"/>
          <a:stretch>
            <a:fillRect/>
          </a:stretch>
        </p:blipFill>
        <p:spPr bwMode="auto">
          <a:xfrm>
            <a:off x="0" y="-24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TextBox 37"/>
          <p:cNvSpPr txBox="1"/>
          <p:nvPr/>
        </p:nvSpPr>
        <p:spPr>
          <a:xfrm>
            <a:off x="3071802" y="1214422"/>
            <a:ext cx="607219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массу бензина в баке.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214818"/>
            <a:ext cx="860248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На 246 кг бензина можно проехать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10км/кг·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426кг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3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3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3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40" grpId="0" build="allAtOnce" animBg="1"/>
      <p:bldP spid="42" grpId="0" build="p" animBg="1"/>
      <p:bldP spid="38" grpId="0" build="allAtOnce" animBg="1"/>
      <p:bldP spid="43" grpId="0" build="allAtOnce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1276" y="857232"/>
            <a:ext cx="28582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чуг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=800г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547646"/>
            <a:ext cx="2928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олости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383836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чуг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7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608117" y="224947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71470" y="1904704"/>
            <a:ext cx="28135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85528" y="928670"/>
            <a:ext cx="4572554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1.Найдём объём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(чугуна).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9098" y="2262005"/>
            <a:ext cx="8963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ч</a:t>
            </a:r>
            <a:endParaRPr lang="ru-RU" sz="6000" dirty="0">
              <a:solidFill>
                <a:srgbClr val="00660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143372" y="1714488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786050" y="2000240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H="1">
            <a:off x="4257862" y="2571744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714744" y="2143116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500694" y="2000240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429388" y="201661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 flipH="1">
            <a:off x="7072330" y="2487867"/>
            <a:ext cx="183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7000924" y="1785926"/>
            <a:ext cx="235742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800г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15272" y="2372287"/>
            <a:ext cx="6014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7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576406" y="2928934"/>
            <a:ext cx="2350900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=114,3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3497049"/>
            <a:ext cx="563494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Найдём  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57158" y="4071942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357290" y="414338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714480" y="4071942"/>
            <a:ext cx="164307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3158268" y="4055565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3357554" y="406874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4429124" y="415975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857752" y="4214818"/>
            <a:ext cx="164307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6229362" y="4116895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6514494" y="4226357"/>
            <a:ext cx="168328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114,3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7993480" y="4100518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49575" y="4792816"/>
            <a:ext cx="2122697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10,7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4282" y="5500702"/>
            <a:ext cx="8984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объём полости составляет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10,7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0" cstate="print"/>
          <a:srcRect l="29883" t="8789" r="32031" b="87549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Овал 7"/>
          <p:cNvSpPr/>
          <p:nvPr/>
        </p:nvSpPr>
        <p:spPr>
          <a:xfrm>
            <a:off x="7286644" y="714356"/>
            <a:ext cx="1357322" cy="107157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86710" y="928670"/>
            <a:ext cx="571504" cy="4286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95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9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65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65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300"/>
                            </p:stCondLst>
                            <p:childTnLst>
                              <p:par>
                                <p:cTn id="1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000"/>
                            </p:stCondLst>
                            <p:childTnLst>
                              <p:par>
                                <p:cTn id="1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1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2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7400"/>
                            </p:stCondLst>
                            <p:childTnLst>
                              <p:par>
                                <p:cTn id="2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build="p"/>
      <p:bldP spid="10" grpId="0" build="allAtOnce" animBg="1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22" grpId="0" build="allAtOnce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/>
      <p:bldP spid="34" grpId="1"/>
      <p:bldP spid="8" grpId="0" animBg="1"/>
      <p:bldP spid="9" grpId="0" animBg="1"/>
      <p:bldP spid="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 l="16992" t="31379" r="19726" b="54590"/>
          <a:stretch>
            <a:fillRect/>
          </a:stretch>
        </p:blipFill>
        <p:spPr bwMode="auto">
          <a:xfrm>
            <a:off x="0" y="0"/>
            <a:ext cx="9144000" cy="162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0" y="3929066"/>
            <a:ext cx="3643306" cy="785818"/>
          </a:xfrm>
          <a:prstGeom prst="roundRect">
            <a:avLst/>
          </a:prstGeom>
          <a:solidFill>
            <a:srgbClr val="FFC000">
              <a:alpha val="46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001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уровень займет вода в мензурке, если в нее опустить кусок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стекла?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7)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9454" y="857232"/>
            <a:ext cx="2071670" cy="35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011618" y="1572752"/>
            <a:ext cx="2703522" cy="2000264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874137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"/>
          <p:cNvGrpSpPr>
            <a:grpSpLocks/>
          </p:cNvGrpSpPr>
          <p:nvPr/>
        </p:nvGrpSpPr>
        <p:grpSpPr bwMode="auto">
          <a:xfrm>
            <a:off x="357158" y="1355884"/>
            <a:ext cx="3138493" cy="2214578"/>
            <a:chOff x="2880" y="11808"/>
            <a:chExt cx="2160" cy="1152"/>
          </a:xfrm>
        </p:grpSpPr>
        <p:sp>
          <p:nvSpPr>
            <p:cNvPr id="15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636315" y="257033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550721" y="1427322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357422" y="2713206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 flipH="1">
            <a:off x="1924015" y="264318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71159" y="2678194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5572140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72198" y="5643578"/>
            <a:ext cx="19944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2143108" y="4874137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39134" y="4854701"/>
            <a:ext cx="1714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57554" y="4874137"/>
            <a:ext cx="2857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929066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54983" y="3881378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76426" y="3846129"/>
            <a:ext cx="6904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-34926" y="-27384"/>
            <a:ext cx="9215438" cy="6870401"/>
            <a:chOff x="181098" y="-12401"/>
            <a:chExt cx="9215438" cy="6870401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40" name="Группа 39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42" name="Прямоугольник 41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41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4" name="Группа 33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36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2951E-7 L -0.11997 -0.00092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770" grpId="0" animBg="1"/>
      <p:bldP spid="4" grpId="0" animBg="1"/>
      <p:bldP spid="5" grpId="0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1" grpId="1" animBg="1"/>
      <p:bldP spid="21" grpId="2" animBg="1"/>
      <p:bldP spid="21" grpId="3" animBg="1"/>
      <p:bldP spid="21" grpId="4" animBg="1"/>
      <p:bldP spid="22" grpId="0"/>
      <p:bldP spid="22" grpId="1"/>
      <p:bldP spid="23" grpId="0"/>
      <p:bldP spid="24" grpId="0"/>
      <p:bldP spid="24" grpId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уровень займет вода в мензурке, если в нее опустить кусок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стекла?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76" y="481953"/>
            <a:ext cx="2071670" cy="35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440478" y="5000636"/>
            <a:ext cx="2703522" cy="2000264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2143116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406" y="3857628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57818" y="4357694"/>
            <a:ext cx="1853392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3000396" y="2802904"/>
            <a:ext cx="1714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00760" y="2857496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71902" y="2857496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71802" y="1428736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142984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157161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78579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стекла.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233117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конечн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571612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2,5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42844" y="1159361"/>
            <a:ext cx="28027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488" y="857232"/>
            <a:ext cx="467570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стекла.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1857364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32" y="3429000"/>
            <a:ext cx="8475525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конечный объём воды в мензурке.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32" y="4435626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+36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780806"/>
            <a:ext cx="6096221" cy="1077218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конечный объём воды в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мензурке составит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10800000">
            <a:off x="2714612" y="1714488"/>
            <a:ext cx="4643470" cy="1071570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30"/>
          <p:cNvGrpSpPr/>
          <p:nvPr/>
        </p:nvGrpSpPr>
        <p:grpSpPr>
          <a:xfrm>
            <a:off x="-34926" y="-27384"/>
            <a:ext cx="9215438" cy="6870401"/>
            <a:chOff x="181098" y="-12401"/>
            <a:chExt cx="9215438" cy="6870401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50" name="Группа 49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52" name="Прямоугольник 51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51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4" name="Группа 43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45" name="Прямоугольник 44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6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"/>
                            </p:stCondLst>
                            <p:childTnLst>
                              <p:par>
                                <p:cTn id="7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600"/>
                            </p:stCondLst>
                            <p:childTnLst>
                              <p:par>
                                <p:cTn id="18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5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600"/>
                            </p:stCondLst>
                            <p:childTnLst>
                              <p:par>
                                <p:cTn id="18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4" grpId="0" animBg="1"/>
      <p:bldP spid="4" grpId="1" animBg="1"/>
      <p:bldP spid="5" grpId="0"/>
      <p:bldP spid="23" grpId="0"/>
      <p:bldP spid="24" grpId="0" animBg="1"/>
      <p:bldP spid="24" grpId="1" animBg="1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8" grpId="0" build="allAtOnce" animBg="1"/>
      <p:bldP spid="39" grpId="0" animBg="1"/>
      <p:bldP spid="40" grpId="0" build="allAtOnce" animBg="1"/>
      <p:bldP spid="41" grpId="0"/>
      <p:bldP spid="42" grpId="0" build="p" animBg="1"/>
      <p:bldP spid="42" grpId="1" build="allAtOnce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0" y="3857628"/>
            <a:ext cx="3428992" cy="928694"/>
          </a:xfrm>
          <a:prstGeom prst="roundRect">
            <a:avLst/>
          </a:prstGeom>
          <a:solidFill>
            <a:srgbClr val="FFC000">
              <a:alpha val="46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726675" y="1154483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088559"/>
            <a:ext cx="24288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-71470" y="1355884"/>
            <a:ext cx="3138493" cy="2214578"/>
            <a:chOff x="2880" y="11808"/>
            <a:chExt cx="2160" cy="1152"/>
          </a:xfrm>
        </p:grpSpPr>
        <p:sp>
          <p:nvSpPr>
            <p:cNvPr id="15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07687" y="257033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122093" y="1427322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1928794" y="2713206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 flipH="1">
            <a:off x="1495387" y="2606756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42531" y="2678194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32" y="5341449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-128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45820" y="5286388"/>
            <a:ext cx="1712328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4274372" y="5969809"/>
            <a:ext cx="2417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15074" y="5945707"/>
            <a:ext cx="150019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02605" y="6000580"/>
            <a:ext cx="30718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7,8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929066"/>
            <a:ext cx="185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00298" y="3857628"/>
            <a:ext cx="1214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728" y="3857628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Найдите  массу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стального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цилиндра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граммах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5" y="928670"/>
            <a:ext cx="3714745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Прямая со стрелкой 32"/>
          <p:cNvCxnSpPr/>
          <p:nvPr/>
        </p:nvCxnSpPr>
        <p:spPr>
          <a:xfrm rot="5400000" flipH="1" flipV="1">
            <a:off x="3500430" y="2643182"/>
            <a:ext cx="4000528" cy="2000264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0" y="4844489"/>
            <a:ext cx="4501553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стали.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814006" y="4143380"/>
            <a:ext cx="357190" cy="642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flipV="1">
            <a:off x="2571736" y="1285860"/>
            <a:ext cx="6143668" cy="428628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-34926" y="-27384"/>
            <a:ext cx="9215438" cy="6870401"/>
            <a:chOff x="181098" y="-12401"/>
            <a:chExt cx="9215438" cy="6870401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44" name="Группа 43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46" name="Прямоугольник 45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45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6" name="Группа 35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0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" grpId="0" animBg="1"/>
      <p:bldP spid="5" grpId="0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1" grpId="1" animBg="1"/>
      <p:bldP spid="21" grpId="2" animBg="1"/>
      <p:bldP spid="22" grpId="0"/>
      <p:bldP spid="23" grpId="0"/>
      <p:bldP spid="24" grpId="0" animBg="1"/>
      <p:bldP spid="25" grpId="0"/>
      <p:bldP spid="26" grpId="0" animBg="1"/>
      <p:bldP spid="26" grpId="1" animBg="1"/>
      <p:bldP spid="27" grpId="0"/>
      <p:bldP spid="28" grpId="0"/>
      <p:bldP spid="29" grpId="0"/>
      <p:bldP spid="30" grpId="0"/>
      <p:bldP spid="34818" grpId="0" build="allAtOnce" animBg="1"/>
      <p:bldP spid="37" grpId="0" build="allAtOnce" animBg="1"/>
      <p:bldP spid="3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1" y="0"/>
            <a:ext cx="9143999" cy="1455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объём параллелепипеда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3)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полученное число умножьте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занесите в таблицу.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8320" y="1514448"/>
            <a:ext cx="4535680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5323855"/>
            <a:ext cx="9144000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×0,03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×0,04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2990562"/>
            <a:ext cx="1313180" cy="144655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5717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 вещество сохраняет объем,  но легко  меняет форму, значит, оно находится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...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состоянии.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жидком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или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твердом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жидком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газообразном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твердом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0302423">
            <a:off x="3915870" y="1362931"/>
            <a:ext cx="2431628" cy="39286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marL="457200" lvl="0" indent="-457200">
              <a:lnSpc>
                <a:spcPts val="2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жидком </a:t>
            </a:r>
            <a:endParaRPr lang="en-US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3429000"/>
            <a:ext cx="9143999" cy="24288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Определите,  какое  свойство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жидких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  указано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неверно.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текут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имеют определенный объем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трудно сжимаются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сохраняют постоянную форму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685024">
            <a:off x="1654523" y="4887278"/>
            <a:ext cx="6250686" cy="380873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сохраняют постоянную форму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2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2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2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2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2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2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2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2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2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2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2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2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2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2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2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2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2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2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build="p" animBg="1"/>
      <p:bldP spid="3" grpId="0" animBg="1"/>
      <p:bldP spid="5122" grpId="0" build="p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трех мензурках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6)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налиты разные жидкости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одинаковой массы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(180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гр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 каком сосуде жидкость имеет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наибольшую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3,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4-во всех одинаковы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691727" y="1397072"/>
            <a:ext cx="4452273" cy="4048152"/>
            <a:chOff x="4573324" y="952476"/>
            <a:chExt cx="4452273" cy="404815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3324" y="1214422"/>
              <a:ext cx="4427832" cy="2857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077" name="Group 5"/>
            <p:cNvGrpSpPr>
              <a:grpSpLocks/>
            </p:cNvGrpSpPr>
            <p:nvPr/>
          </p:nvGrpSpPr>
          <p:grpSpPr bwMode="auto">
            <a:xfrm>
              <a:off x="4714875" y="952476"/>
              <a:ext cx="4310722" cy="4048152"/>
              <a:chOff x="8541" y="10950"/>
              <a:chExt cx="2949" cy="2550"/>
            </a:xfrm>
          </p:grpSpPr>
          <p:sp>
            <p:nvSpPr>
              <p:cNvPr id="3078" name="Text Box 6"/>
              <p:cNvSpPr txBox="1">
                <a:spLocks noChangeArrowheads="1"/>
              </p:cNvSpPr>
              <p:nvPr/>
            </p:nvSpPr>
            <p:spPr bwMode="auto">
              <a:xfrm>
                <a:off x="8541" y="11160"/>
                <a:ext cx="2880" cy="23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3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9" name="Text Box 7"/>
              <p:cNvSpPr txBox="1">
                <a:spLocks noChangeArrowheads="1"/>
              </p:cNvSpPr>
              <p:nvPr/>
            </p:nvSpPr>
            <p:spPr bwMode="auto">
              <a:xfrm>
                <a:off x="8970" y="10950"/>
                <a:ext cx="25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428728" y="3143248"/>
            <a:ext cx="3357586" cy="10715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наибольшая</a:t>
            </a:r>
          </a:p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14282" y="2000240"/>
            <a:ext cx="3500462" cy="121444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ts val="30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– наименьшая</a:t>
            </a:r>
          </a:p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0" y="4357694"/>
            <a:ext cx="6072198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Размеры брусков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из них имеет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наименьшую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1, 2, 3,  4.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440510" y="4786322"/>
            <a:ext cx="2703522" cy="2000264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0" y="5357826"/>
            <a:ext cx="6000792" cy="2071678"/>
            <a:chOff x="-32" y="5357850"/>
            <a:chExt cx="6000792" cy="2071678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-32" y="5357850"/>
              <a:ext cx="6000792" cy="2071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178656" y="6584123"/>
              <a:ext cx="5607789" cy="571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 rot="20414297">
            <a:off x="3911976" y="5771221"/>
            <a:ext cx="2214578" cy="33278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>
              <a:lnSpc>
                <a:spcPts val="15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Кирпич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 animBg="1"/>
      <p:bldP spid="10" grpId="0" animBg="1"/>
      <p:bldP spid="10" grpId="1" animBg="1"/>
      <p:bldP spid="11" grpId="0" animBg="1"/>
      <p:bldP spid="3080" grpId="0" animBg="1"/>
      <p:bldP spid="3082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000241"/>
            <a:ext cx="9144000" cy="132343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одинаковые по размерам тела не уравновешиваются?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5401"/>
            <a:ext cx="9144000" cy="286232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– скалярная физическая величина, характеризующая массу в единице объёма.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Она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зависит от массы одной молекулы и расстояния между молекулами. 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-34926" y="-27384"/>
            <a:ext cx="9215438" cy="6870401"/>
            <a:chOff x="181098" y="-12401"/>
            <a:chExt cx="9215438" cy="6870401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4" name="Группа 3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7" name="Прямоугольник 6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5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17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20867024">
            <a:off x="686113" y="2978178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6273225"/>
            <a:ext cx="5715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стр.9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535054"/>
            <a:ext cx="4094069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 №6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0" y="0"/>
            <a:ext cx="9179717" cy="6870401"/>
            <a:chOff x="196749" y="-12401"/>
            <a:chExt cx="9179717" cy="6870401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196749" y="-12401"/>
              <a:ext cx="9179717" cy="6870401"/>
              <a:chOff x="-2643238" y="-7114302"/>
              <a:chExt cx="9179717" cy="7072362"/>
            </a:xfrm>
          </p:grpSpPr>
          <p:sp>
            <p:nvSpPr>
              <p:cNvPr id="20" name="Прямоугольник 19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13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13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 Box 50"/>
              <p:cNvSpPr txBox="1">
                <a:spLocks noChangeArrowheads="1"/>
              </p:cNvSpPr>
              <p:nvPr/>
            </p:nvSpPr>
            <p:spPr bwMode="auto">
              <a:xfrm>
                <a:off x="-2607520" y="-6830404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Плотность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– это масса 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единицы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объёма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p:grpSp>
        <p:grpSp>
          <p:nvGrpSpPr>
            <p:cNvPr id="12" name="Группа 11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13" name="Прямоугольник 12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14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357158" y="5025146"/>
            <a:ext cx="2000264" cy="1500198"/>
          </a:xfrm>
          <a:prstGeom prst="round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071538" y="4191068"/>
            <a:ext cx="6500858" cy="785818"/>
          </a:xfrm>
          <a:prstGeom prst="roundRect">
            <a:avLst/>
          </a:prstGeom>
          <a:solidFill>
            <a:srgbClr val="F9E3A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уб 18"/>
          <p:cNvSpPr/>
          <p:nvPr/>
        </p:nvSpPr>
        <p:spPr>
          <a:xfrm>
            <a:off x="5796136" y="714356"/>
            <a:ext cx="2000264" cy="2143140"/>
          </a:xfrm>
          <a:prstGeom prst="cube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уб 17"/>
          <p:cNvSpPr/>
          <p:nvPr/>
        </p:nvSpPr>
        <p:spPr>
          <a:xfrm>
            <a:off x="2987824" y="821231"/>
            <a:ext cx="2000264" cy="2143140"/>
          </a:xfrm>
          <a:prstGeom prst="cub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Куб 16"/>
          <p:cNvSpPr/>
          <p:nvPr/>
        </p:nvSpPr>
        <p:spPr>
          <a:xfrm>
            <a:off x="411496" y="845169"/>
            <a:ext cx="2000264" cy="2143140"/>
          </a:xfrm>
          <a:prstGeom prst="cube">
            <a:avLst/>
          </a:prstGeom>
          <a:solidFill>
            <a:srgbClr val="FF0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14678" y="-24"/>
            <a:ext cx="17538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железо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3071810"/>
            <a:ext cx="2053767" cy="769441"/>
          </a:xfrm>
          <a:prstGeom prst="rect">
            <a:avLst/>
          </a:prstGeom>
          <a:solidFill>
            <a:srgbClr val="F9E3A5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71472" y="-71462"/>
            <a:ext cx="12856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медь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929322" y="-24"/>
            <a:ext cx="26432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алюминий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339752" y="857232"/>
            <a:ext cx="506870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37609" y="659295"/>
            <a:ext cx="848309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47864" y="715343"/>
            <a:ext cx="864339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6740" y="1661899"/>
            <a:ext cx="1410964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89028" y="1661899"/>
            <a:ext cx="1410964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7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25332" y="1643050"/>
            <a:ext cx="1410964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7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381172" y="3000748"/>
            <a:ext cx="4940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87007" y="3000372"/>
            <a:ext cx="2199769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ал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071802" y="3071810"/>
            <a:ext cx="2069797" cy="7694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4400" b="1" baseline="-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ж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056493" y="787351"/>
            <a:ext cx="1107795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857620" y="4143380"/>
            <a:ext cx="371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071538" y="4071942"/>
            <a:ext cx="27146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28596" y="5012137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1500166" y="4726385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1488103" y="552464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6"/>
          <p:cNvSpPr>
            <a:spLocks noChangeShapeType="1"/>
          </p:cNvSpPr>
          <p:nvPr/>
        </p:nvSpPr>
        <p:spPr bwMode="auto">
          <a:xfrm flipH="1">
            <a:off x="1571792" y="5692507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1000100" y="523889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2714612" y="5072074"/>
            <a:ext cx="302999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ж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=7,9г/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5786446" y="5072074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7500958" y="5072074"/>
            <a:ext cx="1495922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5004048" y="857232"/>
            <a:ext cx="506870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5429256" y="3071810"/>
            <a:ext cx="4940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6215074" y="5072262"/>
            <a:ext cx="1313180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7900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2571736" y="5929330"/>
            <a:ext cx="3337196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воды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5857884" y="592933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7576672" y="5874269"/>
            <a:ext cx="1495922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6247341" y="5898207"/>
            <a:ext cx="1313180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00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-19275" y="-27384"/>
            <a:ext cx="9179717" cy="6870401"/>
            <a:chOff x="196749" y="-12401"/>
            <a:chExt cx="9179717" cy="6870401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196749" y="-12401"/>
              <a:ext cx="9179717" cy="6870401"/>
              <a:chOff x="-2643238" y="-7114302"/>
              <a:chExt cx="9179717" cy="7072362"/>
            </a:xfrm>
          </p:grpSpPr>
          <p:sp>
            <p:nvSpPr>
              <p:cNvPr id="61" name="Прямоугольник 60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13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13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 Box 50"/>
              <p:cNvSpPr txBox="1">
                <a:spLocks noChangeArrowheads="1"/>
              </p:cNvSpPr>
              <p:nvPr/>
            </p:nvSpPr>
            <p:spPr bwMode="auto">
              <a:xfrm>
                <a:off x="-2607520" y="-6830404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Плотность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– это масса 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единицы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объёма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p:grpSp>
        <p:grpSp>
          <p:nvGrpSpPr>
            <p:cNvPr id="53" name="Группа 52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54" name="Прямоугольник 53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55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4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4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4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00"/>
                            </p:stCondLst>
                            <p:childTnLst>
                              <p:par>
                                <p:cTn id="1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000"/>
                            </p:stCondLst>
                            <p:childTnLst>
                              <p:par>
                                <p:cTn id="1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7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9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1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4" grpId="0" animBg="1"/>
      <p:bldP spid="44" grpId="1" animBg="1"/>
      <p:bldP spid="19" grpId="0" animBg="1"/>
      <p:bldP spid="18" grpId="0" animBg="1"/>
      <p:bldP spid="17" grpId="0" animBg="1"/>
      <p:bldP spid="1025" grpId="0"/>
      <p:bldP spid="3" grpId="0" animBg="1"/>
      <p:bldP spid="4" grpId="0"/>
      <p:bldP spid="5" grpId="0"/>
      <p:bldP spid="6" grpId="0" animBg="1"/>
      <p:bldP spid="6" grpId="1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 animBg="1"/>
      <p:bldP spid="10" grpId="0" animBg="1"/>
      <p:bldP spid="1026" grpId="0"/>
      <p:bldP spid="1026" grpId="1"/>
      <p:bldP spid="21" grpId="0"/>
      <p:bldP spid="21" grpId="1"/>
      <p:bldP spid="34" grpId="0"/>
      <p:bldP spid="34" grpId="1"/>
      <p:bldP spid="35" grpId="0"/>
      <p:bldP spid="35" grpId="1"/>
      <p:bldP spid="36" grpId="0"/>
      <p:bldP spid="36" grpId="1"/>
      <p:bldP spid="37" grpId="0" animBg="1"/>
      <p:bldP spid="38" grpId="0"/>
      <p:bldP spid="39" grpId="0" animBg="1"/>
      <p:bldP spid="40" grpId="0"/>
      <p:bldP spid="41" grpId="0" animBg="1"/>
      <p:bldP spid="42" grpId="0" animBg="1"/>
      <p:bldP spid="42" grpId="1" animBg="1"/>
      <p:bldP spid="43" grpId="0"/>
      <p:bldP spid="46" grpId="0" animBg="1"/>
      <p:bldP spid="46" grpId="1" animBg="1"/>
      <p:bldP spid="47" grpId="0" animBg="1"/>
      <p:bldP spid="48" grpId="0"/>
      <p:bldP spid="49" grpId="0" animBg="1"/>
      <p:bldP spid="50" grpId="0" animBg="1"/>
      <p:bldP spid="5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3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6213258" y="1177996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7285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0023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96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572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00023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071670" y="516419"/>
            <a:ext cx="179728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857356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14612" y="2571744"/>
            <a:ext cx="156485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43174" y="0"/>
            <a:ext cx="9809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весы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99932" y="2643182"/>
            <a:ext cx="13436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6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endParaRPr lang="ru-RU" sz="6600" dirty="0"/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5643570" y="2786058"/>
            <a:ext cx="2125903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7,9г/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857752" y="3786190"/>
            <a:ext cx="384489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таблицы…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корона….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утонуть трудно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(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857224" y="4882079"/>
            <a:ext cx="2987856" cy="1904507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15619" y="59061"/>
            <a:ext cx="9179717" cy="6870401"/>
            <a:chOff x="196749" y="-12401"/>
            <a:chExt cx="9179717" cy="6870401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196749" y="-12401"/>
              <a:ext cx="9179717" cy="6870401"/>
              <a:chOff x="-2643238" y="-7114302"/>
              <a:chExt cx="9179717" cy="7072362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13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13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50"/>
              <p:cNvSpPr txBox="1">
                <a:spLocks noChangeArrowheads="1"/>
              </p:cNvSpPr>
              <p:nvPr/>
            </p:nvSpPr>
            <p:spPr bwMode="auto">
              <a:xfrm>
                <a:off x="-2607520" y="-6830404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Плотность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– это масса 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единицы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объёма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30" name="Прямоугольник 29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31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6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 animBg="1"/>
      <p:bldP spid="10" grpId="0" animBg="1"/>
      <p:bldP spid="11" grpId="0"/>
      <p:bldP spid="16" grpId="0" animBg="1"/>
      <p:bldP spid="16" grpId="1" animBg="1"/>
      <p:bldP spid="16" grpId="2" animBg="1"/>
      <p:bldP spid="17" grpId="0"/>
      <p:bldP spid="17" grpId="1"/>
      <p:bldP spid="18" grpId="0" animBg="1"/>
      <p:bldP spid="19" grpId="0"/>
      <p:bldP spid="20" grpId="0" animBg="1"/>
      <p:bldP spid="21" grpId="0"/>
      <p:bldP spid="22" grpId="0"/>
      <p:bldP spid="22" grpId="1"/>
      <p:bldP spid="25" grpId="0"/>
      <p:bldP spid="26" grpId="0" animBg="1"/>
      <p:bldP spid="26" grpId="1" animBg="1"/>
      <p:bldP spid="5121" grpId="0" build="p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0071" t="11666" r="57344" b="59167"/>
          <a:stretch>
            <a:fillRect/>
          </a:stretch>
        </p:blipFill>
        <p:spPr bwMode="auto">
          <a:xfrm>
            <a:off x="-32" y="0"/>
            <a:ext cx="4714908" cy="614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28125" t="60000" r="61094" b="10000"/>
          <a:stretch>
            <a:fillRect/>
          </a:stretch>
        </p:blipFill>
        <p:spPr bwMode="auto">
          <a:xfrm>
            <a:off x="4857752" y="149091"/>
            <a:ext cx="4286248" cy="6708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31480" t="23333" r="58750" b="67193"/>
          <a:stretch>
            <a:fillRect/>
          </a:stretch>
        </p:blipFill>
        <p:spPr bwMode="auto">
          <a:xfrm>
            <a:off x="-33" y="0"/>
            <a:ext cx="3798147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648866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Стр.62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l="30888" t="32807" r="58750" b="58246"/>
          <a:stretch>
            <a:fillRect/>
          </a:stretch>
        </p:blipFill>
        <p:spPr bwMode="auto">
          <a:xfrm>
            <a:off x="3786181" y="0"/>
            <a:ext cx="4265165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l="31184" t="42807" r="58750" b="48772"/>
          <a:stretch>
            <a:fillRect/>
          </a:stretch>
        </p:blipFill>
        <p:spPr bwMode="auto">
          <a:xfrm>
            <a:off x="0" y="2143116"/>
            <a:ext cx="3714744" cy="185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30000" t="51754" r="58750" b="26667"/>
          <a:stretch>
            <a:fillRect/>
          </a:stretch>
        </p:blipFill>
        <p:spPr bwMode="auto">
          <a:xfrm>
            <a:off x="3714744" y="2143115"/>
            <a:ext cx="4357718" cy="4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4227</TotalTime>
  <Words>2047</Words>
  <Application>Microsoft Office PowerPoint</Application>
  <PresentationFormat>Экран (4:3)</PresentationFormat>
  <Paragraphs>625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new_year4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Домашнее задание.</vt:lpstr>
      <vt:lpstr>Слайд 17</vt:lpstr>
      <vt:lpstr>Домашнее задание.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Домашнее задание.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334</cp:revision>
  <dcterms:created xsi:type="dcterms:W3CDTF">2008-12-14T04:17:18Z</dcterms:created>
  <dcterms:modified xsi:type="dcterms:W3CDTF">2020-08-19T04:21:56Z</dcterms:modified>
</cp:coreProperties>
</file>