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8"/>
  </p:notesMasterIdLst>
  <p:sldIdLst>
    <p:sldId id="316" r:id="rId2"/>
    <p:sldId id="330" r:id="rId3"/>
    <p:sldId id="320" r:id="rId4"/>
    <p:sldId id="322" r:id="rId5"/>
    <p:sldId id="329" r:id="rId6"/>
    <p:sldId id="289" r:id="rId7"/>
    <p:sldId id="325" r:id="rId8"/>
    <p:sldId id="317" r:id="rId9"/>
    <p:sldId id="326" r:id="rId10"/>
    <p:sldId id="310" r:id="rId11"/>
    <p:sldId id="324" r:id="rId12"/>
    <p:sldId id="328" r:id="rId13"/>
    <p:sldId id="321" r:id="rId14"/>
    <p:sldId id="318" r:id="rId15"/>
    <p:sldId id="327" r:id="rId16"/>
    <p:sldId id="31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4AC"/>
    <a:srgbClr val="006600"/>
    <a:srgbClr val="365D21"/>
    <a:srgbClr val="1A5117"/>
    <a:srgbClr val="33CCFF"/>
    <a:srgbClr val="0066FF"/>
    <a:srgbClr val="FFFF00"/>
    <a:srgbClr val="FF9900"/>
    <a:srgbClr val="FFFFFF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48" d="100"/>
          <a:sy n="48" d="100"/>
        </p:scale>
        <p:origin x="-9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8" d="100"/>
        <a:sy n="4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0478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image" Target="../media/image7.jpeg"/><Relationship Id="rId3" Type="http://schemas.openxmlformats.org/officeDocument/2006/relationships/audio" Target="../media/audio7.wav"/><Relationship Id="rId7" Type="http://schemas.openxmlformats.org/officeDocument/2006/relationships/audio" Target="../media/audio2.wav"/><Relationship Id="rId12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11" Type="http://schemas.openxmlformats.org/officeDocument/2006/relationships/image" Target="../media/image5.jpeg"/><Relationship Id="rId5" Type="http://schemas.openxmlformats.org/officeDocument/2006/relationships/audio" Target="../media/audio1.wav"/><Relationship Id="rId10" Type="http://schemas.openxmlformats.org/officeDocument/2006/relationships/image" Target="../media/image4.jpeg"/><Relationship Id="rId4" Type="http://schemas.openxmlformats.org/officeDocument/2006/relationships/audio" Target="../media/audio6.wav"/><Relationship Id="rId9" Type="http://schemas.openxmlformats.org/officeDocument/2006/relationships/audio" Target="../media/audio5.wav"/><Relationship Id="rId1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6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57166"/>
            <a:ext cx="7072330" cy="257176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№25-1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1A5117"/>
                </a:solidFill>
                <a:latin typeface="Times New Roman" pitchFamily="18" charset="0"/>
                <a:cs typeface="Times New Roman" pitchFamily="18" charset="0"/>
              </a:rPr>
              <a:t>Заполнить таблицу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1A5117"/>
                </a:solidFill>
                <a:latin typeface="Times New Roman" pitchFamily="18" charset="0"/>
                <a:cs typeface="Times New Roman" pitchFamily="18" charset="0"/>
              </a:rPr>
              <a:t>Низкие частоты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т№8,9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1A5117"/>
                </a:solidFill>
                <a:latin typeface="Times New Roman" pitchFamily="18" charset="0"/>
                <a:cs typeface="Times New Roman" pitchFamily="18" charset="0"/>
              </a:rPr>
              <a:t>Радиоволны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т№14,15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</a:pPr>
            <a:endParaRPr lang="ru-RU" sz="4800" b="1" dirty="0" smtClean="0">
              <a:solidFill>
                <a:srgbClr val="1A51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500"/>
                            </p:stCondLst>
                            <p:childTnLst>
                              <p:par>
                                <p:cTn id="95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708920"/>
          <a:ext cx="9144000" cy="4023360"/>
        </p:xfrm>
        <a:graphic>
          <a:graphicData uri="http://schemas.openxmlformats.org/drawingml/2006/table">
            <a:tbl>
              <a:tblPr/>
              <a:tblGrid>
                <a:gridCol w="8316416"/>
                <a:gridCol w="827584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400" u="none" strike="noStrike">
                          <a:latin typeface="Times New Roman"/>
                          <a:ea typeface="Times New Roman"/>
                        </a:rPr>
                        <a:t>Озвучить записи, сделанные дома по параграфу 64.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400" u="none" strike="noStrike">
                          <a:latin typeface="Times New Roman"/>
                          <a:ea typeface="Times New Roman"/>
                        </a:rPr>
                        <a:t>Подробно изучить принцип действия рентгеновской трубки.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Дополнить  вопрос о применении рентгеновских лучей.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4.   Первичная обратная связь по ???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 Как изменяются излучатели света с уменьшением  </a:t>
                      </a:r>
                      <a:r>
                        <a:rPr lang="ru-RU" sz="2400" b="1">
                          <a:latin typeface="Times New Roman"/>
                          <a:ea typeface="Times New Roman"/>
                          <a:sym typeface="Symbol"/>
                        </a:rPr>
                        <a:t></a:t>
                      </a:r>
                      <a:r>
                        <a:rPr lang="ru-RU" sz="24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света 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Как изменяются свойства света с уменьшением  </a:t>
                      </a:r>
                      <a:r>
                        <a:rPr lang="ru-RU" sz="2400" b="1">
                          <a:latin typeface="Times New Roman"/>
                          <a:ea typeface="Times New Roman"/>
                          <a:sym typeface="Symbol"/>
                        </a:rPr>
                        <a:t></a:t>
                      </a:r>
                      <a:r>
                        <a:rPr lang="ru-RU" sz="24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света 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Как изменяются излучатели света с уменьшением  </a:t>
                      </a:r>
                      <a:r>
                        <a:rPr lang="ru-RU" sz="2400" b="1">
                          <a:latin typeface="Times New Roman"/>
                          <a:ea typeface="Times New Roman"/>
                          <a:sym typeface="Symbol"/>
                        </a:rPr>
                        <a:t></a:t>
                      </a:r>
                      <a:r>
                        <a:rPr lang="ru-RU" sz="24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света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Как изменяются свойства света с уменьшением  </a:t>
                      </a:r>
                      <a:r>
                        <a:rPr lang="ru-RU" sz="2400" b="1">
                          <a:latin typeface="Times New Roman"/>
                          <a:ea typeface="Times New Roman"/>
                          <a:sym typeface="Symbol"/>
                        </a:rPr>
                        <a:t></a:t>
                      </a:r>
                      <a:r>
                        <a:rPr lang="ru-RU" sz="24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света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15м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Д.З.   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гр. 6!  (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42772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- 8  (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\2у19н\  №74.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 Т.№ 25\ РЕНТГЕНОВСКИЕ ЛУЧИ.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вопрос об открытии рентгеновских лучей.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их получение, свойства и использование.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Сравнить свойства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магн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излучений различных диапазонов.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1.Рентгеновская трубка (таблица).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К.фр. «Рентгеновы  лучи».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997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1.Зачем отражатели у электрических нагревателей?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2. </a:t>
            </a:r>
            <a:r>
              <a:rPr lang="ru-RU" sz="2000" b="1" dirty="0" smtClean="0">
                <a:latin typeface="Times New Roman"/>
                <a:ea typeface="Times New Roman"/>
              </a:rPr>
              <a:t>Испускает ли инфракрасные лучи металл, нагретый до бела?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ru-RU" sz="20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. На фотографиях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 инфракрасных лучах </a:t>
            </a:r>
            <a:r>
              <a:rPr lang="ru-RU" sz="20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далекие предметы не закрыты дымкой как на фото в видимых лучах.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Почему?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4. </a:t>
            </a:r>
            <a:r>
              <a:rPr lang="ru-RU" sz="2000" b="1" dirty="0" smtClean="0">
                <a:latin typeface="Times New Roman"/>
                <a:ea typeface="Times New Roman"/>
              </a:rPr>
              <a:t>При безоблачном небе ночи холоднее, чем при облачном. Почему?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5. Электроны в телевизионной трубке останавливаются на экране. Не возникает ли в ней рентгеновских лучей?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/>
                <a:ea typeface="Times New Roman"/>
              </a:rPr>
              <a:t>6. Для чего врачи-</a:t>
            </a:r>
            <a:r>
              <a:rPr lang="ru-RU" sz="2000" b="1" dirty="0" err="1" smtClean="0">
                <a:latin typeface="Times New Roman"/>
                <a:ea typeface="Times New Roman"/>
              </a:rPr>
              <a:t>ренгенологи</a:t>
            </a:r>
            <a:r>
              <a:rPr lang="ru-RU" sz="2000" b="1" dirty="0" smtClean="0">
                <a:latin typeface="Times New Roman"/>
                <a:ea typeface="Times New Roman"/>
              </a:rPr>
              <a:t>  пользуются при работе перчатками, фартуками, очками, в которые в которые введены соли свинца?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7. В каком отношении находятся величина рентгеновского изображения и предмета? </a:t>
            </a:r>
            <a:r>
              <a:rPr lang="ru-RU" sz="2000" b="1" dirty="0" smtClean="0">
                <a:latin typeface="Times New Roman"/>
                <a:ea typeface="Times New Roman"/>
              </a:rPr>
              <a:t>(Изображение больше.)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/>
                <a:ea typeface="Times New Roman"/>
              </a:rPr>
              <a:t>8. При рентгенодиагностике желудочно-кишечного тракта больному дают «бариевую кашу». Для чего?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9. Изменится ли жесткость лучей рентгеновской трубки. Если изменить накал катода?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/>
                <a:ea typeface="Times New Roman"/>
              </a:rPr>
              <a:t>10. Металлическая пластинка под действием рентгеновских лучей зарядилась. Каким знаком?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11. Одинаково ли поглощает стекло свет различных длин волн?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/>
                <a:ea typeface="Times New Roman"/>
              </a:rPr>
              <a:t>12. Почему вредно смотреть на свет эл. дуги?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13. Как изменяются излучатели света с уменьшением 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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света ?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/>
                <a:ea typeface="Times New Roman"/>
              </a:rPr>
              <a:t>14. Как изменяются свойства света с уменьшением  </a:t>
            </a:r>
            <a:r>
              <a:rPr lang="ru-RU" sz="2000" b="1" dirty="0" smtClean="0">
                <a:latin typeface="Times New Roman"/>
                <a:ea typeface="Times New Roman"/>
                <a:sym typeface="Symbol"/>
              </a:rPr>
              <a:t></a:t>
            </a:r>
            <a:r>
              <a:rPr lang="ru-RU" sz="2000" b="1" dirty="0" smtClean="0">
                <a:latin typeface="Times New Roman"/>
                <a:ea typeface="Times New Roman"/>
              </a:rPr>
              <a:t> света ?</a:t>
            </a:r>
            <a:endParaRPr lang="ru-RU" sz="20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71974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2" y="-24"/>
            <a:ext cx="9144032" cy="3071834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№25-2,3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400" b="1" dirty="0" smtClean="0">
                <a:solidFill>
                  <a:srgbClr val="1A5117"/>
                </a:solidFill>
                <a:latin typeface="Times New Roman" pitchFamily="18" charset="0"/>
                <a:cs typeface="Times New Roman" pitchFamily="18" charset="0"/>
              </a:rPr>
              <a:t>Заполнить таблицу исп</a:t>
            </a:r>
            <a:r>
              <a:rPr lang="ru-RU" sz="4800" b="1" dirty="0" smtClean="0">
                <a:solidFill>
                  <a:srgbClr val="1A511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84-86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Инфракрасные лучи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Ультрафиолетовые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Рентгеновские лучи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</a:pPr>
            <a:endParaRPr lang="ru-RU" sz="4800" b="1" dirty="0" smtClean="0">
              <a:solidFill>
                <a:srgbClr val="1A51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29520" y="3144821"/>
            <a:ext cx="1714480" cy="371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1785926"/>
          <a:ext cx="9144000" cy="4882730"/>
        </p:xfrm>
        <a:graphic>
          <a:graphicData uri="http://schemas.openxmlformats.org/drawingml/2006/table">
            <a:tbl>
              <a:tblPr/>
              <a:tblGrid>
                <a:gridCol w="8358101"/>
                <a:gridCol w="785899"/>
              </a:tblGrid>
              <a:tr h="4455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1. Д.З. гр. 7. (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2)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2. Консультация по теме 25.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3. Закрепление знаний учащихся по т.25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а)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получение ИК, УФ и рентгеновских лучей.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2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применение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или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</a:rPr>
                        <a:t>Выбрать 3-5 вопросов из следующего слайда</a:t>
                      </a:r>
                      <a:endParaRPr lang="ru-RU" sz="3200" b="1" dirty="0">
                        <a:solidFill>
                          <a:srgbClr val="0066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30м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Д.З. 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7 (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4657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\З.Т.25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\  СПЕКТР ЭЛЕКТРОМАГНИТНЫХ ИЗЛУЧЕНИЙ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учащихся по теме №25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аудиализации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визуализации.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анализа.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42900"/>
            <a:ext cx="9144000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Зачем отражатели у электрических нагревателей?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latin typeface="Times New Roman"/>
                <a:ea typeface="Times New Roman"/>
              </a:rPr>
              <a:t>Испускает ли инфракрасные лучи металл, нагретый до бела?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На фотографиях в инфракрасных лучах далекие предметы не закрыты дымкой как на фото в видимых лучах. Почему?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latin typeface="Times New Roman"/>
                <a:ea typeface="Times New Roman"/>
              </a:rPr>
              <a:t>При безоблачном небе ночи холоднее, чем при облачном. Почему?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Электроны в телевизионной трубке останавливаются на экране. Не возникает ли в ней рентгеновских лучей?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latin typeface="Times New Roman"/>
                <a:ea typeface="Times New Roman"/>
              </a:rPr>
              <a:t>Для чего </a:t>
            </a:r>
            <a:r>
              <a:rPr lang="ru-RU" sz="2000" b="1" dirty="0" err="1" smtClean="0">
                <a:latin typeface="Times New Roman"/>
                <a:ea typeface="Times New Roman"/>
              </a:rPr>
              <a:t>врачи-ренгенологи</a:t>
            </a:r>
            <a:r>
              <a:rPr lang="ru-RU" sz="2000" b="1" dirty="0" smtClean="0">
                <a:latin typeface="Times New Roman"/>
                <a:ea typeface="Times New Roman"/>
              </a:rPr>
              <a:t>  пользуются при работе перчатками, фартуками, очками, в которые в которые введены соли свинца?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 каком отношении находятся величина рентгеновского изображения и предмета? </a:t>
            </a:r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  <a:latin typeface="Times New Roman"/>
                <a:ea typeface="Times New Roman"/>
              </a:rPr>
              <a:t>(Изображение больше.)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latin typeface="Times New Roman"/>
                <a:ea typeface="Times New Roman"/>
              </a:rPr>
              <a:t>При рентгенодиагностике желудочно-кишечного тракта больному дают «бариевую кашу». Для чего?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Изменится ли жесткость лучей рентгеновской трубки. Если изменить накал катода?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latin typeface="Times New Roman"/>
                <a:ea typeface="Times New Roman"/>
              </a:rPr>
              <a:t>Металлическая пластинка под действием рентгеновских лучей зарядилась. Каким знаком?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Одинаково ли поглощает стекло свет различных длин волн?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atin typeface="Times New Roman"/>
                <a:ea typeface="Times New Roman"/>
              </a:rPr>
              <a:t>Почему вредно смотреть на свет </a:t>
            </a:r>
            <a:r>
              <a:rPr lang="ru-RU" sz="2800" b="1" dirty="0" err="1" smtClean="0">
                <a:latin typeface="Times New Roman"/>
                <a:ea typeface="Times New Roman"/>
              </a:rPr>
              <a:t>эл</a:t>
            </a:r>
            <a:r>
              <a:rPr lang="ru-RU" sz="2800" b="1" dirty="0" smtClean="0">
                <a:latin typeface="Times New Roman"/>
                <a:ea typeface="Times New Roman"/>
              </a:rPr>
              <a:t>. дуги?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Как изменяются излучатели света с уменьшением 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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света 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600" b="1" dirty="0" smtClean="0">
                <a:latin typeface="Times New Roman"/>
                <a:ea typeface="Times New Roman"/>
              </a:rPr>
              <a:t>Как изменяются </a:t>
            </a:r>
            <a:r>
              <a:rPr lang="ru-RU" sz="2600" b="1" dirty="0" err="1" smtClean="0">
                <a:latin typeface="Times New Roman"/>
                <a:ea typeface="Times New Roman"/>
              </a:rPr>
              <a:t>св-ва</a:t>
            </a:r>
            <a:r>
              <a:rPr lang="ru-RU" sz="2600" b="1" dirty="0" smtClean="0">
                <a:latin typeface="Times New Roman"/>
                <a:ea typeface="Times New Roman"/>
              </a:rPr>
              <a:t> света с уменьшением  </a:t>
            </a:r>
            <a:r>
              <a:rPr lang="ru-RU" sz="2600" b="1" dirty="0" smtClean="0">
                <a:latin typeface="Times New Roman"/>
                <a:ea typeface="Times New Roman"/>
                <a:sym typeface="Symbol"/>
              </a:rPr>
              <a:t></a:t>
            </a:r>
            <a:r>
              <a:rPr lang="ru-RU" sz="2600" b="1" dirty="0" smtClean="0">
                <a:latin typeface="Times New Roman"/>
                <a:ea typeface="Times New Roman"/>
              </a:rPr>
              <a:t> света ?</a:t>
            </a:r>
            <a:endParaRPr lang="ru-RU" sz="26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366254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1.  Одинаково ли поглощает </a:t>
            </a: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стекло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свет </a:t>
            </a:r>
            <a:r>
              <a:rPr lang="ru-RU" sz="3200" b="1" dirty="0" smtClean="0">
                <a:latin typeface="Times New Roman"/>
                <a:ea typeface="Times New Roman"/>
              </a:rPr>
              <a:t>различных длин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волн?</a:t>
            </a:r>
          </a:p>
          <a:p>
            <a:pPr marL="342900" lvl="0" indent="-342900">
              <a:spcAft>
                <a:spcPts val="0"/>
              </a:spcAft>
            </a:pP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2. Почему вредно смотреть на свет </a:t>
            </a:r>
            <a:r>
              <a:rPr lang="ru-RU" sz="3200" b="1" dirty="0" err="1" smtClean="0">
                <a:solidFill>
                  <a:srgbClr val="0014AC"/>
                </a:solidFill>
                <a:latin typeface="Times New Roman"/>
                <a:ea typeface="Times New Roman"/>
              </a:rPr>
              <a:t>эл</a:t>
            </a: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. дуги?</a:t>
            </a:r>
          </a:p>
          <a:p>
            <a:pPr marL="342900" lvl="0" indent="-342900">
              <a:spcAft>
                <a:spcPts val="0"/>
              </a:spcAft>
            </a:pPr>
            <a:r>
              <a:rPr lang="ru-RU" sz="3200" b="1" dirty="0" smtClean="0">
                <a:solidFill>
                  <a:srgbClr val="365D21"/>
                </a:solidFill>
                <a:latin typeface="Times New Roman"/>
                <a:ea typeface="Times New Roman"/>
              </a:rPr>
              <a:t>3. Как изменяются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излучатели</a:t>
            </a:r>
            <a:r>
              <a:rPr lang="ru-RU" sz="3200" b="1" dirty="0" smtClean="0">
                <a:solidFill>
                  <a:srgbClr val="365D21"/>
                </a:solidFill>
                <a:latin typeface="Times New Roman"/>
                <a:ea typeface="Times New Roman"/>
              </a:rPr>
              <a:t> света с уменьшением 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</a:t>
            </a:r>
            <a:r>
              <a:rPr lang="ru-RU" sz="3200" b="1" dirty="0" smtClean="0">
                <a:solidFill>
                  <a:srgbClr val="365D21"/>
                </a:solidFill>
                <a:latin typeface="Times New Roman"/>
                <a:ea typeface="Times New Roman"/>
              </a:rPr>
              <a:t> света ?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latin typeface="Times New Roman"/>
                <a:ea typeface="Times New Roman"/>
              </a:rPr>
              <a:t>4. Как изменяются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свойства света </a:t>
            </a:r>
            <a:r>
              <a:rPr lang="ru-RU" sz="3200" b="1" dirty="0" smtClean="0">
                <a:latin typeface="Times New Roman"/>
                <a:ea typeface="Times New Roman"/>
              </a:rPr>
              <a:t>с                </a:t>
            </a:r>
            <a:r>
              <a:rPr lang="ru-RU" sz="3600" b="1" dirty="0" smtClean="0">
                <a:latin typeface="Times New Roman"/>
                <a:ea typeface="Times New Roman"/>
              </a:rPr>
              <a:t>уменьшением</a:t>
            </a:r>
            <a:r>
              <a:rPr lang="ru-RU" sz="3200" b="1" dirty="0" smtClean="0">
                <a:latin typeface="Times New Roman"/>
                <a:ea typeface="Times New Roman"/>
              </a:rPr>
              <a:t> 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</a:t>
            </a:r>
            <a:r>
              <a:rPr lang="ru-RU" sz="3200" b="1" dirty="0" smtClean="0">
                <a:latin typeface="Times New Roman"/>
                <a:ea typeface="Times New Roman"/>
              </a:rPr>
              <a:t> света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4000" b="1" dirty="0" smtClean="0">
                <a:latin typeface="Times New Roman"/>
                <a:ea typeface="Times New Roman"/>
              </a:rPr>
              <a:t>?</a:t>
            </a:r>
            <a:endParaRPr lang="ru-RU" sz="24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2590800"/>
          <a:ext cx="9144000" cy="4267200"/>
        </p:xfrm>
        <a:graphic>
          <a:graphicData uri="http://schemas.openxmlformats.org/drawingml/2006/table">
            <a:tbl>
              <a:tblPr/>
              <a:tblGrid>
                <a:gridCol w="8316415"/>
                <a:gridCol w="82758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1.Консультация по гр. № 6!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2. Выступление по вопросам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Трехфазный ток.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Радиоволны.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Инфракрасные лучи.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Ультрафиолетовые лучи.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Рентгеновы лучи.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           (Флюорография ....)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3. Итоги семинара  и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Д.З.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$ 65, КИГ (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стр.158)т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. №25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82367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 Т.25\ СЕМИНАР ПО ТЕМЕ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«ВИДЫ ЭЛЕКТРОМАГНИТНЫХ ИЗЛУЧЕНИЙ».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Расширить знания учащихся по данной теме.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 умения учащихся выступать перед большой аудиторией.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t="5138" r="25402" b="47981"/>
          <a:stretch>
            <a:fillRect/>
          </a:stretch>
        </p:blipFill>
        <p:spPr bwMode="auto">
          <a:xfrm rot="5400000">
            <a:off x="989853" y="-9131"/>
            <a:ext cx="4752528" cy="673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</p:pic>
    </p:spTree>
    <p:extLst>
      <p:ext uri="{BB962C8B-B14F-4D97-AF65-F5344CB8AC3E}">
        <p14:creationId xmlns="" xmlns:p14="http://schemas.microsoft.com/office/powerpoint/2010/main" val="334886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4112398"/>
              </p:ext>
            </p:extLst>
          </p:nvPr>
        </p:nvGraphicFramePr>
        <p:xfrm>
          <a:off x="0" y="116632"/>
          <a:ext cx="9144000" cy="6401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14"/>
                <a:gridCol w="1701910"/>
                <a:gridCol w="1655676"/>
                <a:gridCol w="1524000"/>
                <a:gridCol w="1524000"/>
                <a:gridCol w="1524000"/>
              </a:tblGrid>
              <a:tr h="7920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(излучения  вибраторов) </a:t>
                      </a:r>
                      <a:r>
                        <a:rPr kumimoji="0" lang="ru-RU" sz="4400" b="1" kern="1200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СЭИ</a:t>
                      </a:r>
                      <a:r>
                        <a:rPr kumimoji="0" lang="ru-RU" sz="4400" b="1" kern="12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=ШЭВ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144"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4A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НЧ/т9</a:t>
                      </a:r>
                      <a:endParaRPr lang="ru-RU" sz="3600" b="1" dirty="0">
                        <a:solidFill>
                          <a:srgbClr val="0014A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УКВ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81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ЧЕНИЕ</a:t>
                      </a:r>
                      <a:endParaRPr lang="ru-RU" sz="2000" b="1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24863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СВОЙ</a:t>
                      </a:r>
                    </a:p>
                    <a:p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СТВА</a:t>
                      </a:r>
                      <a:endParaRPr lang="ru-RU" sz="2000" b="1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363300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</a:p>
                    <a:p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МЕНЕ</a:t>
                      </a:r>
                    </a:p>
                    <a:p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endParaRPr lang="ru-RU" sz="2000" b="1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Т№13,14,15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1961798"/>
              </p:ext>
            </p:extLst>
          </p:nvPr>
        </p:nvGraphicFramePr>
        <p:xfrm>
          <a:off x="0" y="71414"/>
          <a:ext cx="9144000" cy="677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/>
                <a:gridCol w="1656184"/>
                <a:gridCol w="2016224"/>
                <a:gridCol w="1357322"/>
                <a:gridCol w="1690678"/>
                <a:gridCol w="1524000"/>
              </a:tblGrid>
              <a:tr h="7920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kern="1200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(излучения</a:t>
                      </a:r>
                      <a:r>
                        <a:rPr kumimoji="0" lang="ru-RU" sz="3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600" b="1" kern="12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атомов </a:t>
                      </a:r>
                      <a:r>
                        <a:rPr kumimoji="0" lang="ru-RU" sz="3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kumimoji="0" lang="ru-RU" sz="3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ядер) </a:t>
                      </a:r>
                      <a:r>
                        <a:rPr kumimoji="0" lang="ru-RU" sz="4800" b="1" kern="12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СЭИ=ШЭВ</a:t>
                      </a:r>
                      <a:endParaRPr lang="ru-RU" sz="66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144"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Видимый</a:t>
                      </a:r>
                      <a:endParaRPr lang="ru-RU" sz="32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УФ</a:t>
                      </a:r>
                      <a:endParaRPr lang="ru-RU" sz="3200" b="1" dirty="0">
                        <a:solidFill>
                          <a:srgbClr val="0014A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рентген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Symbol"/>
                        </a:rPr>
                        <a:t></a:t>
                      </a:r>
                      <a:r>
                        <a:rPr kumimoji="0" lang="ru-RU" sz="32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-лучи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1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endParaRPr lang="ru-RU" b="1" i="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Тепловое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Люминесценции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824010"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С</a:t>
                      </a:r>
                    </a:p>
                    <a:p>
                      <a:r>
                        <a:rPr lang="ru-RU" b="1" i="0" baseline="0" dirty="0" smtClean="0"/>
                        <a:t>ВОЙ</a:t>
                      </a:r>
                    </a:p>
                    <a:p>
                      <a:r>
                        <a:rPr lang="ru-RU" b="1" i="0" baseline="0" dirty="0" smtClean="0"/>
                        <a:t>СТ</a:t>
                      </a:r>
                    </a:p>
                    <a:p>
                      <a:r>
                        <a:rPr lang="ru-RU" b="1" i="0" baseline="0" dirty="0" smtClean="0"/>
                        <a:t>ВА</a:t>
                      </a:r>
                      <a:endParaRPr lang="ru-RU" b="1" i="0" baseline="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И,Д,С,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Преломление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363300"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ПРИ</a:t>
                      </a:r>
                    </a:p>
                    <a:p>
                      <a:r>
                        <a:rPr lang="ru-RU" b="1" i="0" baseline="0" dirty="0" smtClean="0"/>
                        <a:t>МЕ</a:t>
                      </a:r>
                    </a:p>
                    <a:p>
                      <a:r>
                        <a:rPr lang="ru-RU" b="1" i="0" baseline="0" dirty="0" smtClean="0"/>
                        <a:t>НЕ</a:t>
                      </a:r>
                    </a:p>
                    <a:p>
                      <a:r>
                        <a:rPr lang="ru-RU" b="1" i="0" baseline="0" dirty="0" smtClean="0"/>
                        <a:t>НИЕ</a:t>
                      </a:r>
                      <a:endParaRPr lang="ru-RU" b="1" i="0" baseline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0"/>
            <a:ext cx="800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 </a:t>
            </a:r>
            <a: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\з.24 \  Спектральный анализ.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642918"/>
          <a:ext cx="9144000" cy="407707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6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i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стр.247 вопрос №1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стр.246 вопрос №2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i="0" dirty="0" smtClean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</a:rPr>
                        <a:t>стр.241 вопрос №1,2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6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Д.З.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заполнить таблицу по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§§84-86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019318"/>
          <a:ext cx="9144000" cy="3650042"/>
        </p:xfrm>
        <a:graphic>
          <a:graphicData uri="http://schemas.openxmlformats.org/drawingml/2006/table">
            <a:tbl>
              <a:tblPr/>
              <a:tblGrid>
                <a:gridCol w="8409501"/>
                <a:gridCol w="734499"/>
              </a:tblGrid>
              <a:tr h="298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.    Консультация по гр.№5.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2.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Эвристическая беседа по теме с демонстрациями и заполнением справочника № 4.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3.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Повторение темы по опорному конспекту с акцентированием сложных мест.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4.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Первичная обратная связь по вопросам № 1,2 стр. 154  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5.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 качественным вопросам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?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 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Одинаково ли поглощает стекло свет различных длин волн?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Почему вредно смотреть на свет </a:t>
                      </a:r>
                      <a:r>
                        <a:rPr lang="ru-RU" sz="22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эл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 дуги?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Как изменяются излучатели света с уменьшением 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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света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Как изменяются свойства света с уменьшением 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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света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20м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Д.З.   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 63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 $ 64 заполнить таблицу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т.№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-42771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- 7 (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\1у19н\  №73.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Т.25 \ ИНФРАКРАСНОЕ , ВИДИМОЕ И УЛЬТРАФИОЛЕТОВОЕ ИЗЛУЧЕНИЯ.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свойства,  излучение и применение ИК, УФ и видимого излучения.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Добиться понимания того, что мы наблюдаем мир через «узкое окно» видимого света.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Невидимые лучи в спектре нагретого тела.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ИК лучей.              Свойства УФ     лучей.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Спектр электромагнитных излучений (таблица)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к.ф. «Невидимые лучи»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644098" cy="415498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1.  Одинаково ли поглощает </a:t>
            </a: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стекло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свет </a:t>
            </a:r>
            <a:r>
              <a:rPr lang="ru-RU" sz="3200" b="1" dirty="0" smtClean="0">
                <a:latin typeface="Times New Roman"/>
                <a:ea typeface="Times New Roman"/>
              </a:rPr>
              <a:t>различных длин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волн?</a:t>
            </a:r>
          </a:p>
          <a:p>
            <a:pPr marL="342900" lvl="0" indent="-342900">
              <a:spcAft>
                <a:spcPts val="0"/>
              </a:spcAft>
            </a:pPr>
            <a:r>
              <a:rPr lang="ru-RU" sz="32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2. Почему вредно смотреть на свет электрической  дуги?</a:t>
            </a:r>
          </a:p>
          <a:p>
            <a:pPr marL="342900" lvl="0" indent="-342900">
              <a:spcAft>
                <a:spcPts val="0"/>
              </a:spcAft>
            </a:pPr>
            <a:r>
              <a:rPr lang="ru-RU" sz="3200" b="1" dirty="0" smtClean="0">
                <a:solidFill>
                  <a:srgbClr val="365D21"/>
                </a:solidFill>
                <a:latin typeface="Times New Roman"/>
                <a:ea typeface="Times New Roman"/>
              </a:rPr>
              <a:t>3. Как изменяются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излучатели</a:t>
            </a:r>
            <a:r>
              <a:rPr lang="ru-RU" sz="3200" b="1" dirty="0" smtClean="0">
                <a:solidFill>
                  <a:srgbClr val="365D21"/>
                </a:solidFill>
                <a:latin typeface="Times New Roman"/>
                <a:ea typeface="Times New Roman"/>
              </a:rPr>
              <a:t> света с уменьшением 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</a:t>
            </a:r>
            <a:r>
              <a:rPr lang="ru-RU" sz="3200" b="1" dirty="0" smtClean="0">
                <a:solidFill>
                  <a:srgbClr val="365D21"/>
                </a:solidFill>
                <a:latin typeface="Times New Roman"/>
                <a:ea typeface="Times New Roman"/>
              </a:rPr>
              <a:t> света ?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latin typeface="Times New Roman"/>
                <a:ea typeface="Times New Roman"/>
              </a:rPr>
              <a:t>4. Как изменяются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свойства света </a:t>
            </a:r>
            <a:r>
              <a:rPr lang="ru-RU" sz="3200" b="1" dirty="0" smtClean="0">
                <a:latin typeface="Times New Roman"/>
                <a:ea typeface="Times New Roman"/>
              </a:rPr>
              <a:t>с                </a:t>
            </a:r>
            <a:r>
              <a:rPr lang="ru-RU" sz="3600" b="1" dirty="0" smtClean="0">
                <a:latin typeface="Times New Roman"/>
                <a:ea typeface="Times New Roman"/>
              </a:rPr>
              <a:t>уменьшением</a:t>
            </a:r>
            <a:r>
              <a:rPr lang="ru-RU" sz="3200" b="1" dirty="0" smtClean="0">
                <a:latin typeface="Times New Roman"/>
                <a:ea typeface="Times New Roman"/>
              </a:rPr>
              <a:t> 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</a:t>
            </a:r>
            <a:r>
              <a:rPr lang="ru-RU" sz="3200" b="1" dirty="0" smtClean="0">
                <a:latin typeface="Times New Roman"/>
                <a:ea typeface="Times New Roman"/>
              </a:rPr>
              <a:t> света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4000" b="1" dirty="0" smtClean="0">
                <a:latin typeface="Times New Roman"/>
                <a:ea typeface="Times New Roman"/>
              </a:rPr>
              <a:t>?</a:t>
            </a:r>
            <a:endParaRPr lang="ru-RU" sz="24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спектр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365D21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№25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ИЗЛУЧЕНИЙ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395537" y="4509120"/>
            <a:ext cx="8748464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электромагнитных</a:t>
            </a:r>
            <a:r>
              <a:rPr lang="ru-RU" sz="6000" b="1" cap="all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1643058"/>
            <a:ext cx="125416" cy="1239046"/>
            <a:chOff x="8705" y="5112"/>
            <a:chExt cx="60" cy="526"/>
          </a:xfrm>
        </p:grpSpPr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 flipH="1">
              <a:off x="8705" y="5608"/>
              <a:ext cx="59" cy="3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 flipH="1">
              <a:off x="8706" y="5112"/>
              <a:ext cx="59" cy="3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Группа 114"/>
          <p:cNvGrpSpPr/>
          <p:nvPr/>
        </p:nvGrpSpPr>
        <p:grpSpPr>
          <a:xfrm>
            <a:off x="297895" y="1260248"/>
            <a:ext cx="4757452" cy="965795"/>
            <a:chOff x="297895" y="1260248"/>
            <a:chExt cx="4757452" cy="965795"/>
          </a:xfrm>
        </p:grpSpPr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3146929" y="1674736"/>
              <a:ext cx="723233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97895" y="1260248"/>
              <a:ext cx="4757452" cy="965795"/>
              <a:chOff x="8739" y="4951"/>
              <a:chExt cx="2276" cy="410"/>
            </a:xfrm>
          </p:grpSpPr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9783" y="4951"/>
                <a:ext cx="545" cy="410"/>
              </a:xfrm>
              <a:prstGeom prst="rect">
                <a:avLst/>
              </a:prstGeom>
              <a:noFill/>
              <a:ln w="349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4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kumimoji="0" lang="ru-RU" sz="72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auto">
              <a:xfrm>
                <a:off x="9786" y="5003"/>
                <a:ext cx="315" cy="258"/>
              </a:xfrm>
              <a:prstGeom prst="ellips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>
                <a:off x="9432" y="5133"/>
                <a:ext cx="345" cy="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>
                <a:off x="8739" y="5132"/>
                <a:ext cx="728" cy="2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1" name="Line 13"/>
              <p:cNvSpPr>
                <a:spLocks noChangeShapeType="1"/>
              </p:cNvSpPr>
              <p:nvPr/>
            </p:nvSpPr>
            <p:spPr bwMode="auto">
              <a:xfrm>
                <a:off x="10256" y="5129"/>
                <a:ext cx="728" cy="4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 flipH="1">
                <a:off x="10956" y="5120"/>
                <a:ext cx="59" cy="3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70719" y="360895"/>
            <a:ext cx="1594875" cy="744369"/>
            <a:chOff x="8051" y="3841"/>
            <a:chExt cx="883" cy="409"/>
          </a:xfrm>
        </p:grpSpPr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8318" y="3841"/>
              <a:ext cx="343" cy="409"/>
            </a:xfrm>
            <a:prstGeom prst="ellips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 flipH="1">
              <a:off x="8671" y="4049"/>
              <a:ext cx="263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 flipH="1">
              <a:off x="8051" y="4048"/>
              <a:ext cx="263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285351" y="754280"/>
            <a:ext cx="2090" cy="287618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H="1">
            <a:off x="5000997" y="429207"/>
            <a:ext cx="2090" cy="182323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70719" y="2853118"/>
            <a:ext cx="2201053" cy="706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 flipV="1">
            <a:off x="2492675" y="2712986"/>
            <a:ext cx="938531" cy="328580"/>
          </a:xfrm>
          <a:prstGeom prst="rect">
            <a:avLst/>
          </a:prstGeom>
          <a:noFill/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945647" y="2223445"/>
            <a:ext cx="0" cy="47715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2934121" y="2236994"/>
            <a:ext cx="2077727" cy="2356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433295" y="2893163"/>
            <a:ext cx="1636680" cy="2356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96786" y="3165927"/>
            <a:ext cx="2309747" cy="449919"/>
            <a:chOff x="10968" y="4305"/>
            <a:chExt cx="1149" cy="246"/>
          </a:xfrm>
        </p:grpSpPr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>
              <a:off x="11673" y="4535"/>
              <a:ext cx="4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 flipV="1">
              <a:off x="11397" y="4305"/>
              <a:ext cx="246" cy="245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>
              <a:off x="10968" y="4551"/>
              <a:ext cx="4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3596336" y="3562396"/>
            <a:ext cx="1475730" cy="706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7" name="Группа 125"/>
          <p:cNvGrpSpPr/>
          <p:nvPr/>
        </p:nvGrpSpPr>
        <p:grpSpPr>
          <a:xfrm>
            <a:off x="2567924" y="3295485"/>
            <a:ext cx="1164280" cy="673701"/>
            <a:chOff x="2567924" y="3295485"/>
            <a:chExt cx="1164280" cy="673701"/>
          </a:xfrm>
        </p:grpSpPr>
        <p:grpSp>
          <p:nvGrpSpPr>
            <p:cNvPr id="8" name="Группа 112"/>
            <p:cNvGrpSpPr/>
            <p:nvPr/>
          </p:nvGrpSpPr>
          <p:grpSpPr>
            <a:xfrm>
              <a:off x="2567924" y="3295485"/>
              <a:ext cx="459204" cy="673701"/>
              <a:chOff x="2567924" y="3281837"/>
              <a:chExt cx="459204" cy="673701"/>
            </a:xfrm>
          </p:grpSpPr>
          <p:sp>
            <p:nvSpPr>
              <p:cNvPr id="27686" name="Line 38"/>
              <p:cNvSpPr>
                <a:spLocks noChangeShapeType="1"/>
              </p:cNvSpPr>
              <p:nvPr/>
            </p:nvSpPr>
            <p:spPr bwMode="auto">
              <a:xfrm>
                <a:off x="2567924" y="3573957"/>
                <a:ext cx="437509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7" name="Line 39"/>
              <p:cNvSpPr>
                <a:spLocks noChangeShapeType="1"/>
              </p:cNvSpPr>
              <p:nvPr/>
            </p:nvSpPr>
            <p:spPr bwMode="auto">
              <a:xfrm>
                <a:off x="3027128" y="3281837"/>
                <a:ext cx="0" cy="673701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9" name="Группа 113"/>
            <p:cNvGrpSpPr/>
            <p:nvPr/>
          </p:nvGrpSpPr>
          <p:grpSpPr>
            <a:xfrm>
              <a:off x="3173567" y="3436158"/>
              <a:ext cx="558637" cy="273862"/>
              <a:chOff x="3173567" y="3449806"/>
              <a:chExt cx="558637" cy="273862"/>
            </a:xfrm>
          </p:grpSpPr>
          <p:sp>
            <p:nvSpPr>
              <p:cNvPr id="27685" name="Line 37"/>
              <p:cNvSpPr>
                <a:spLocks noChangeShapeType="1"/>
              </p:cNvSpPr>
              <p:nvPr/>
            </p:nvSpPr>
            <p:spPr bwMode="auto">
              <a:xfrm flipH="1">
                <a:off x="3193453" y="3449806"/>
                <a:ext cx="0" cy="27386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8" name="Line 40"/>
              <p:cNvSpPr>
                <a:spLocks noChangeShapeType="1"/>
              </p:cNvSpPr>
              <p:nvPr/>
            </p:nvSpPr>
            <p:spPr bwMode="auto">
              <a:xfrm>
                <a:off x="3173567" y="3575782"/>
                <a:ext cx="558637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5050057" y="2897874"/>
            <a:ext cx="2090" cy="65956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360604" y="132402"/>
            <a:ext cx="4642487" cy="1107131"/>
            <a:chOff x="8775" y="4466"/>
            <a:chExt cx="2221" cy="470"/>
          </a:xfrm>
        </p:grpSpPr>
        <p:sp>
          <p:nvSpPr>
            <p:cNvPr id="27691" name="Text Box 43"/>
            <p:cNvSpPr txBox="1">
              <a:spLocks noChangeArrowheads="1"/>
            </p:cNvSpPr>
            <p:nvPr/>
          </p:nvSpPr>
          <p:spPr bwMode="auto">
            <a:xfrm>
              <a:off x="8775" y="4466"/>
              <a:ext cx="565" cy="470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ru-RU" sz="6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8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9407" y="4544"/>
              <a:ext cx="1589" cy="357"/>
              <a:chOff x="6860" y="5012"/>
              <a:chExt cx="1837" cy="461"/>
            </a:xfrm>
          </p:grpSpPr>
          <p:sp>
            <p:nvSpPr>
              <p:cNvPr id="27693" name="AutoShape 45"/>
              <p:cNvSpPr>
                <a:spLocks noChangeArrowheads="1"/>
              </p:cNvSpPr>
              <p:nvPr/>
            </p:nvSpPr>
            <p:spPr bwMode="auto">
              <a:xfrm>
                <a:off x="7091" y="5012"/>
                <a:ext cx="1383" cy="461"/>
              </a:xfrm>
              <a:prstGeom prst="roundRect">
                <a:avLst>
                  <a:gd name="adj" fmla="val 50000"/>
                </a:avLst>
              </a:prstGeom>
              <a:noFill/>
              <a:ln w="349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>
                <a:off x="6860" y="5096"/>
                <a:ext cx="415" cy="300"/>
                <a:chOff x="4700" y="6785"/>
                <a:chExt cx="449" cy="415"/>
              </a:xfrm>
            </p:grpSpPr>
            <p:sp>
              <p:nvSpPr>
                <p:cNvPr id="27695" name="Line 47"/>
                <p:cNvSpPr>
                  <a:spLocks noChangeShapeType="1"/>
                </p:cNvSpPr>
                <p:nvPr/>
              </p:nvSpPr>
              <p:spPr bwMode="auto">
                <a:xfrm rot="1800000">
                  <a:off x="5149" y="6785"/>
                  <a:ext cx="0" cy="415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696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4700" y="6993"/>
                  <a:ext cx="438" cy="0"/>
                </a:xfrm>
                <a:prstGeom prst="line">
                  <a:avLst/>
                </a:prstGeom>
                <a:noFill/>
                <a:ln w="349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7697" name="Arc 49"/>
              <p:cNvSpPr>
                <a:spLocks/>
              </p:cNvSpPr>
              <p:nvPr/>
            </p:nvSpPr>
            <p:spPr bwMode="auto">
              <a:xfrm rot="16648325" flipH="1">
                <a:off x="8154" y="5155"/>
                <a:ext cx="326" cy="152"/>
              </a:xfrm>
              <a:custGeom>
                <a:avLst/>
                <a:gdLst>
                  <a:gd name="G0" fmla="+- 21326 0 0"/>
                  <a:gd name="G1" fmla="+- 21600 0 0"/>
                  <a:gd name="G2" fmla="+- 21600 0 0"/>
                  <a:gd name="T0" fmla="*/ 0 w 42926"/>
                  <a:gd name="T1" fmla="*/ 18171 h 21600"/>
                  <a:gd name="T2" fmla="*/ 42926 w 42926"/>
                  <a:gd name="T3" fmla="*/ 21600 h 21600"/>
                  <a:gd name="T4" fmla="*/ 21326 w 4292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26" h="21600" fill="none" extrusionOk="0">
                    <a:moveTo>
                      <a:pt x="-1" y="18170"/>
                    </a:moveTo>
                    <a:cubicBezTo>
                      <a:pt x="1683" y="7699"/>
                      <a:pt x="10720" y="-1"/>
                      <a:pt x="21326" y="0"/>
                    </a:cubicBezTo>
                    <a:cubicBezTo>
                      <a:pt x="33255" y="0"/>
                      <a:pt x="42926" y="9670"/>
                      <a:pt x="42926" y="21600"/>
                    </a:cubicBezTo>
                  </a:path>
                  <a:path w="42926" h="21600" stroke="0" extrusionOk="0">
                    <a:moveTo>
                      <a:pt x="-1" y="18170"/>
                    </a:moveTo>
                    <a:cubicBezTo>
                      <a:pt x="1683" y="7699"/>
                      <a:pt x="10720" y="-1"/>
                      <a:pt x="21326" y="0"/>
                    </a:cubicBezTo>
                    <a:cubicBezTo>
                      <a:pt x="33255" y="0"/>
                      <a:pt x="42926" y="9670"/>
                      <a:pt x="42926" y="21600"/>
                    </a:cubicBezTo>
                    <a:lnTo>
                      <a:pt x="21326" y="21600"/>
                    </a:lnTo>
                    <a:close/>
                  </a:path>
                </a:pathLst>
              </a:cu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3" name="Group 50"/>
              <p:cNvGrpSpPr>
                <a:grpSpLocks/>
              </p:cNvGrpSpPr>
              <p:nvPr/>
            </p:nvGrpSpPr>
            <p:grpSpPr bwMode="auto">
              <a:xfrm>
                <a:off x="8300" y="5174"/>
                <a:ext cx="397" cy="141"/>
                <a:chOff x="5284" y="5030"/>
                <a:chExt cx="584" cy="144"/>
              </a:xfrm>
            </p:grpSpPr>
            <p:sp>
              <p:nvSpPr>
                <p:cNvPr id="27699" name="Arc 51"/>
                <p:cNvSpPr>
                  <a:spLocks/>
                </p:cNvSpPr>
                <p:nvPr/>
              </p:nvSpPr>
              <p:spPr bwMode="auto">
                <a:xfrm rot="16191512" flipH="1">
                  <a:off x="5472" y="4845"/>
                  <a:ext cx="141" cy="51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83 w 43200"/>
                    <a:gd name="T1" fmla="*/ 23493 h 23493"/>
                    <a:gd name="T2" fmla="*/ 43200 w 43200"/>
                    <a:gd name="T3" fmla="*/ 21600 h 23493"/>
                    <a:gd name="T4" fmla="*/ 21600 w 43200"/>
                    <a:gd name="T5" fmla="*/ 21600 h 23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3493" fill="none" extrusionOk="0">
                      <a:moveTo>
                        <a:pt x="83" y="23492"/>
                      </a:moveTo>
                      <a:cubicBezTo>
                        <a:pt x="27" y="22863"/>
                        <a:pt x="0" y="22231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</a:path>
                    <a:path w="43200" h="23493" stroke="0" extrusionOk="0">
                      <a:moveTo>
                        <a:pt x="83" y="23492"/>
                      </a:moveTo>
                      <a:cubicBezTo>
                        <a:pt x="27" y="22863"/>
                        <a:pt x="0" y="22231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49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700" name="Line 52"/>
                <p:cNvSpPr>
                  <a:spLocks noChangeShapeType="1"/>
                </p:cNvSpPr>
                <p:nvPr/>
              </p:nvSpPr>
              <p:spPr bwMode="auto">
                <a:xfrm>
                  <a:off x="5753" y="5170"/>
                  <a:ext cx="98" cy="0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701" name="Line 53"/>
                <p:cNvSpPr>
                  <a:spLocks noChangeShapeType="1"/>
                </p:cNvSpPr>
                <p:nvPr/>
              </p:nvSpPr>
              <p:spPr bwMode="auto">
                <a:xfrm>
                  <a:off x="5770" y="5030"/>
                  <a:ext cx="98" cy="0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7702" name="Line 54"/>
          <p:cNvSpPr>
            <a:spLocks noChangeShapeType="1"/>
          </p:cNvSpPr>
          <p:nvPr/>
        </p:nvSpPr>
        <p:spPr bwMode="auto">
          <a:xfrm flipH="1">
            <a:off x="4388548" y="438144"/>
            <a:ext cx="614539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6" name="Group 2"/>
          <p:cNvGrpSpPr>
            <a:grpSpLocks/>
          </p:cNvGrpSpPr>
          <p:nvPr/>
        </p:nvGrpSpPr>
        <p:grpSpPr bwMode="auto">
          <a:xfrm>
            <a:off x="4000496" y="608260"/>
            <a:ext cx="285751" cy="285750"/>
            <a:chOff x="1783" y="8526"/>
            <a:chExt cx="366" cy="388"/>
          </a:xfrm>
        </p:grpSpPr>
        <p:sp>
          <p:nvSpPr>
            <p:cNvPr id="15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7" name="Group 2"/>
          <p:cNvGrpSpPr>
            <a:grpSpLocks/>
          </p:cNvGrpSpPr>
          <p:nvPr/>
        </p:nvGrpSpPr>
        <p:grpSpPr bwMode="auto">
          <a:xfrm>
            <a:off x="4000496" y="714358"/>
            <a:ext cx="285751" cy="285750"/>
            <a:chOff x="1783" y="8526"/>
            <a:chExt cx="366" cy="388"/>
          </a:xfrm>
        </p:grpSpPr>
        <p:sp>
          <p:nvSpPr>
            <p:cNvPr id="13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" name="Прямоугольник 162"/>
          <p:cNvSpPr/>
          <p:nvPr/>
        </p:nvSpPr>
        <p:spPr>
          <a:xfrm>
            <a:off x="0" y="1357298"/>
            <a:ext cx="5572132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трелка вправо 163"/>
          <p:cNvSpPr/>
          <p:nvPr/>
        </p:nvSpPr>
        <p:spPr>
          <a:xfrm>
            <a:off x="5929322" y="2143116"/>
            <a:ext cx="571504" cy="285752"/>
          </a:xfrm>
          <a:prstGeom prst="rightArrow">
            <a:avLst/>
          </a:prstGeom>
          <a:solidFill>
            <a:srgbClr val="00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рямоугольник 164"/>
          <p:cNvSpPr/>
          <p:nvPr/>
        </p:nvSpPr>
        <p:spPr>
          <a:xfrm>
            <a:off x="6500826" y="1928802"/>
            <a:ext cx="2371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рентгеновы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 Box 4"/>
          <p:cNvSpPr txBox="1">
            <a:spLocks noChangeArrowheads="1"/>
          </p:cNvSpPr>
          <p:nvPr/>
        </p:nvSpPr>
        <p:spPr bwMode="auto">
          <a:xfrm>
            <a:off x="857224" y="1857364"/>
            <a:ext cx="3143272" cy="928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400" b="1" dirty="0" smtClean="0">
                <a:sym typeface="Symbol"/>
              </a:rPr>
              <a:t></a:t>
            </a:r>
            <a:r>
              <a:rPr lang="ru-RU" sz="5400" b="1" dirty="0" smtClean="0">
                <a:solidFill>
                  <a:srgbClr val="0000FF"/>
                </a:solidFill>
                <a:sym typeface="Symbol"/>
              </a:rPr>
              <a:t>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Стрелка вправо 153"/>
          <p:cNvSpPr/>
          <p:nvPr/>
        </p:nvSpPr>
        <p:spPr>
          <a:xfrm>
            <a:off x="4000496" y="2143116"/>
            <a:ext cx="714380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2" name="Group 7"/>
          <p:cNvGrpSpPr>
            <a:grpSpLocks/>
          </p:cNvGrpSpPr>
          <p:nvPr/>
        </p:nvGrpSpPr>
        <p:grpSpPr bwMode="auto">
          <a:xfrm>
            <a:off x="4714877" y="1714488"/>
            <a:ext cx="1500198" cy="1271288"/>
            <a:chOff x="9757" y="3231"/>
            <a:chExt cx="680" cy="643"/>
          </a:xfrm>
          <a:noFill/>
        </p:grpSpPr>
        <p:sp>
          <p:nvSpPr>
            <p:cNvPr id="144" name="Text Box 8"/>
            <p:cNvSpPr txBox="1">
              <a:spLocks noChangeArrowheads="1"/>
            </p:cNvSpPr>
            <p:nvPr/>
          </p:nvSpPr>
          <p:spPr bwMode="auto">
            <a:xfrm>
              <a:off x="9757" y="3506"/>
              <a:ext cx="680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Text Box 9"/>
            <p:cNvSpPr txBox="1">
              <a:spLocks noChangeArrowheads="1"/>
            </p:cNvSpPr>
            <p:nvPr/>
          </p:nvSpPr>
          <p:spPr bwMode="auto">
            <a:xfrm>
              <a:off x="9808" y="3231"/>
              <a:ext cx="481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2" name="Rectangle 1"/>
          <p:cNvSpPr>
            <a:spLocks noChangeArrowheads="1"/>
          </p:cNvSpPr>
          <p:nvPr/>
        </p:nvSpPr>
        <p:spPr bwMode="auto">
          <a:xfrm>
            <a:off x="428596" y="3000372"/>
            <a:ext cx="7643834" cy="646331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FFCC">
                  <a:gamma/>
                  <a:tint val="43922"/>
                  <a:invGamma/>
                </a:srgbClr>
              </a:gs>
              <a:gs pos="100000">
                <a:srgbClr val="CC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резком торможении  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на аноде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4" name="Скругленная соединительная линия 183"/>
          <p:cNvCxnSpPr/>
          <p:nvPr/>
        </p:nvCxnSpPr>
        <p:spPr>
          <a:xfrm rot="16200000" flipH="1">
            <a:off x="2250265" y="1035827"/>
            <a:ext cx="571504" cy="214314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Скругленная соединительная линия 189"/>
          <p:cNvCxnSpPr/>
          <p:nvPr/>
        </p:nvCxnSpPr>
        <p:spPr>
          <a:xfrm rot="16200000" flipH="1">
            <a:off x="2321703" y="964389"/>
            <a:ext cx="571504" cy="214314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-32" y="206494"/>
            <a:ext cx="9144000" cy="6651507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sz="9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lang="ru-RU" sz="96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algn="ctr">
              <a:spcAft>
                <a:spcPts val="1000"/>
              </a:spcAft>
            </a:pPr>
            <a:r>
              <a:rPr lang="ru-RU" sz="115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6000" b="1" baseline="-25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6000" b="1" baseline="-25000" dirty="0" err="1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baseline="-25000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7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72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en-US" sz="7200" b="1" u="sng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7200" b="1" u="sng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9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endParaRPr lang="ru-RU" sz="9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-32" y="4860738"/>
            <a:ext cx="8286808" cy="21236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Хочешь уважать себя, не жалей!!</a:t>
            </a:r>
            <a:endParaRPr lang="ru-RU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25"/>
          <p:cNvSpPr>
            <a:spLocks noChangeArrowheads="1"/>
          </p:cNvSpPr>
          <p:nvPr/>
        </p:nvSpPr>
        <p:spPr bwMode="auto">
          <a:xfrm>
            <a:off x="6364" y="-24"/>
            <a:ext cx="9137636" cy="255454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Просмотреть таблицу, припоминая урок.</a:t>
            </a:r>
          </a:p>
          <a:p>
            <a:pPr marL="457200" lvl="0" indent="-457200">
              <a:buAutoNum type="arabicPeriod" startAt="2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«Разбивка»  учебника,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если не была сделана</a:t>
            </a:r>
          </a:p>
          <a:p>
            <a:pPr marL="457200" lvl="0" indent="-457200">
              <a:buAutoNum type="arabicPeriod" startAt="3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Рассказать тему, используя  таблицу</a:t>
            </a:r>
          </a:p>
          <a:p>
            <a:pPr marL="457200" lvl="0" indent="-457200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Рассказать тему  кому-то.</a:t>
            </a:r>
          </a:p>
          <a:p>
            <a:pPr marL="457200" lvl="0" indent="-457200"/>
            <a:r>
              <a:rPr lang="ru-RU" sz="3200" b="1" baseline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5.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Припоминая рассказ восстановить  таблицу.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17362 -0.00277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-1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36633E-6 L -0.18941 -0.003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-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0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0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0" grpId="0" animBg="1"/>
      <p:bldP spid="27672" grpId="0" animBg="1"/>
      <p:bldP spid="27673" grpId="0" animBg="1"/>
      <p:bldP spid="27675" grpId="0" animBg="1"/>
      <p:bldP spid="27676" grpId="0" animBg="1"/>
      <p:bldP spid="27677" grpId="0" animBg="1"/>
      <p:bldP spid="27678" grpId="0" animBg="1"/>
      <p:bldP spid="27683" grpId="0" animBg="1"/>
      <p:bldP spid="27689" grpId="0" animBg="1"/>
      <p:bldP spid="27702" grpId="0" animBg="1"/>
      <p:bldP spid="163" grpId="0" animBg="1"/>
      <p:bldP spid="164" grpId="0" animBg="1"/>
      <p:bldP spid="165" grpId="0"/>
      <p:bldP spid="140" grpId="0" animBg="1"/>
      <p:bldP spid="154" grpId="0" animBg="1"/>
      <p:bldP spid="162" grpId="0" animBg="1"/>
      <p:bldP spid="72" grpId="0" animBg="1"/>
      <p:bldP spid="74" grpId="0" animBg="1"/>
      <p:bldP spid="75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3171</TotalTime>
  <Words>1189</Words>
  <Application>Microsoft Office PowerPoint</Application>
  <PresentationFormat>Экран (4:3)</PresentationFormat>
  <Paragraphs>218</Paragraphs>
  <Slides>16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Домашнее задание.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Домашнее задание.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365</cp:revision>
  <dcterms:created xsi:type="dcterms:W3CDTF">2009-11-04T14:29:22Z</dcterms:created>
  <dcterms:modified xsi:type="dcterms:W3CDTF">2020-02-27T04:04:05Z</dcterms:modified>
</cp:coreProperties>
</file>