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18"/>
  </p:notesMasterIdLst>
  <p:sldIdLst>
    <p:sldId id="316" r:id="rId2"/>
    <p:sldId id="330" r:id="rId3"/>
    <p:sldId id="320" r:id="rId4"/>
    <p:sldId id="322" r:id="rId5"/>
    <p:sldId id="329" r:id="rId6"/>
    <p:sldId id="289" r:id="rId7"/>
    <p:sldId id="325" r:id="rId8"/>
    <p:sldId id="317" r:id="rId9"/>
    <p:sldId id="326" r:id="rId10"/>
    <p:sldId id="310" r:id="rId11"/>
    <p:sldId id="324" r:id="rId12"/>
    <p:sldId id="328" r:id="rId13"/>
    <p:sldId id="321" r:id="rId14"/>
    <p:sldId id="318" r:id="rId15"/>
    <p:sldId id="327" r:id="rId16"/>
    <p:sldId id="319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14AC"/>
    <a:srgbClr val="006600"/>
    <a:srgbClr val="365D21"/>
    <a:srgbClr val="1A5117"/>
    <a:srgbClr val="33CCFF"/>
    <a:srgbClr val="0066FF"/>
    <a:srgbClr val="FFFF00"/>
    <a:srgbClr val="FF9900"/>
    <a:srgbClr val="FFFFFF"/>
    <a:srgbClr val="FFCC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48" d="100"/>
          <a:sy n="48" d="100"/>
        </p:scale>
        <p:origin x="-95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8" d="100"/>
        <a:sy n="48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27.02.2020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804783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audio" Target="../media/audio4.wav"/><Relationship Id="rId13" Type="http://schemas.openxmlformats.org/officeDocument/2006/relationships/image" Target="../media/image7.jpeg"/><Relationship Id="rId3" Type="http://schemas.openxmlformats.org/officeDocument/2006/relationships/audio" Target="../media/audio7.wav"/><Relationship Id="rId7" Type="http://schemas.openxmlformats.org/officeDocument/2006/relationships/audio" Target="../media/audio2.wav"/><Relationship Id="rId12" Type="http://schemas.openxmlformats.org/officeDocument/2006/relationships/image" Target="../media/image6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8.wav"/><Relationship Id="rId11" Type="http://schemas.openxmlformats.org/officeDocument/2006/relationships/image" Target="../media/image5.jpeg"/><Relationship Id="rId5" Type="http://schemas.openxmlformats.org/officeDocument/2006/relationships/audio" Target="../media/audio1.wav"/><Relationship Id="rId10" Type="http://schemas.openxmlformats.org/officeDocument/2006/relationships/image" Target="../media/image4.jpeg"/><Relationship Id="rId4" Type="http://schemas.openxmlformats.org/officeDocument/2006/relationships/audio" Target="../media/audio6.wav"/><Relationship Id="rId9" Type="http://schemas.openxmlformats.org/officeDocument/2006/relationships/audio" Target="../media/audio5.wav"/><Relationship Id="rId1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1.wav"/><Relationship Id="rId4" Type="http://schemas.openxmlformats.org/officeDocument/2006/relationships/audio" Target="../media/audio6.wav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7" Type="http://schemas.openxmlformats.org/officeDocument/2006/relationships/audio" Target="../media/audio7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5.wav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57166"/>
            <a:ext cx="7072330" cy="257176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№25-1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1A5117"/>
                </a:solidFill>
                <a:latin typeface="Times New Roman" pitchFamily="18" charset="0"/>
                <a:cs typeface="Times New Roman" pitchFamily="18" charset="0"/>
              </a:rPr>
              <a:t>Заполнить таблицу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1A5117"/>
                </a:solidFill>
                <a:latin typeface="Times New Roman" pitchFamily="18" charset="0"/>
                <a:cs typeface="Times New Roman" pitchFamily="18" charset="0"/>
              </a:rPr>
              <a:t>Низкие частоты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т№8,9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1A5117"/>
                </a:solidFill>
                <a:latin typeface="Times New Roman" pitchFamily="18" charset="0"/>
                <a:cs typeface="Times New Roman" pitchFamily="18" charset="0"/>
              </a:rPr>
              <a:t>Радиоволны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т№14,15</a:t>
            </a:r>
          </a:p>
          <a:p>
            <a:pPr>
              <a:lnSpc>
                <a:spcPts val="4000"/>
              </a:lnSpc>
              <a:spcBef>
                <a:spcPts val="600"/>
              </a:spcBef>
              <a:buNone/>
            </a:pPr>
            <a:endParaRPr lang="ru-RU" sz="4800" b="1" dirty="0" smtClean="0">
              <a:solidFill>
                <a:srgbClr val="1A511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500"/>
                            </p:stCondLst>
                            <p:childTnLst>
                              <p:par>
                                <p:cTn id="6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500"/>
                            </p:stCondLst>
                            <p:childTnLst>
                              <p:par>
                                <p:cTn id="68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500"/>
                            </p:stCondLst>
                            <p:childTnLst>
                              <p:par>
                                <p:cTn id="7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500"/>
                            </p:stCondLst>
                            <p:childTnLst>
                              <p:par>
                                <p:cTn id="78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9500"/>
                            </p:stCondLst>
                            <p:childTnLst>
                              <p:par>
                                <p:cTn id="85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500"/>
                            </p:stCondLst>
                            <p:childTnLst>
                              <p:par>
                                <p:cTn id="9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1500"/>
                            </p:stCondLst>
                            <p:childTnLst>
                              <p:par>
                                <p:cTn id="95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3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2708920"/>
          <a:ext cx="9144000" cy="4023360"/>
        </p:xfrm>
        <a:graphic>
          <a:graphicData uri="http://schemas.openxmlformats.org/drawingml/2006/table">
            <a:tbl>
              <a:tblPr/>
              <a:tblGrid>
                <a:gridCol w="8316416"/>
                <a:gridCol w="827584"/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400" u="none" strike="noStrike">
                          <a:latin typeface="Times New Roman"/>
                          <a:ea typeface="Times New Roman"/>
                        </a:rPr>
                        <a:t>Озвучить записи, сделанные дома по параграфу 64.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400" u="none" strike="noStrike">
                          <a:latin typeface="Times New Roman"/>
                          <a:ea typeface="Times New Roman"/>
                        </a:rPr>
                        <a:t>Подробно изучить принцип действия рентгеновской трубки.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Дополнить  вопрос о применении рентгеновских лучей.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4.   Первичная обратная связь по ???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 Как изменяются излучатели света с уменьшением  </a:t>
                      </a:r>
                      <a:r>
                        <a:rPr lang="ru-RU" sz="2400" b="1">
                          <a:latin typeface="Times New Roman"/>
                          <a:ea typeface="Times New Roman"/>
                          <a:sym typeface="Symbol"/>
                        </a:rPr>
                        <a:t></a:t>
                      </a:r>
                      <a:r>
                        <a:rPr lang="ru-RU" sz="2400" b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>
                          <a:latin typeface="Times New Roman"/>
                          <a:ea typeface="Times New Roman"/>
                        </a:rPr>
                        <a:t>света ?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Как изменяются свойства света с уменьшением  </a:t>
                      </a:r>
                      <a:r>
                        <a:rPr lang="ru-RU" sz="2400" b="1">
                          <a:latin typeface="Times New Roman"/>
                          <a:ea typeface="Times New Roman"/>
                          <a:sym typeface="Symbol"/>
                        </a:rPr>
                        <a:t></a:t>
                      </a:r>
                      <a:r>
                        <a:rPr lang="ru-RU" sz="2400" b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>
                          <a:latin typeface="Times New Roman"/>
                          <a:ea typeface="Times New Roman"/>
                        </a:rPr>
                        <a:t>света ?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Как изменяются излучатели света с уменьшением  </a:t>
                      </a:r>
                      <a:r>
                        <a:rPr lang="ru-RU" sz="2400" b="1">
                          <a:latin typeface="Times New Roman"/>
                          <a:ea typeface="Times New Roman"/>
                          <a:sym typeface="Symbol"/>
                        </a:rPr>
                        <a:t></a:t>
                      </a:r>
                      <a:r>
                        <a:rPr lang="ru-RU" sz="2400" b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>
                          <a:latin typeface="Times New Roman"/>
                          <a:ea typeface="Times New Roman"/>
                        </a:rPr>
                        <a:t>света 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Как изменяются свойства света с уменьшением  </a:t>
                      </a:r>
                      <a:r>
                        <a:rPr lang="ru-RU" sz="2400" b="1">
                          <a:latin typeface="Times New Roman"/>
                          <a:ea typeface="Times New Roman"/>
                          <a:sym typeface="Symbol"/>
                        </a:rPr>
                        <a:t></a:t>
                      </a:r>
                      <a:r>
                        <a:rPr lang="ru-RU" sz="2400" b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>
                          <a:latin typeface="Times New Roman"/>
                          <a:ea typeface="Times New Roman"/>
                        </a:rPr>
                        <a:t>света 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15м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Д.З.    </a:t>
                      </a:r>
                      <a:r>
                        <a:rPr lang="ru-RU" sz="2400">
                          <a:latin typeface="Times New Roman"/>
                          <a:ea typeface="Times New Roman"/>
                        </a:rPr>
                        <a:t>гр. 6!  (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50м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-42772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- 8  (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IVc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\2у19н\  №74.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 Т.№ 25\ РЕНТГЕНОВСКИЕ ЛУЧИ.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Рассмотреть вопрос об открытии рентгеновских лучей.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их получение, свойства и использование.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Сравнить свойства 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магн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излучений различных диапазонов.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1.Рентгеновская трубка (таблица).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К.фр. «Рентгеновы  лучи».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997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1.Зачем отражатели у электрических нагревателей?</a:t>
            </a:r>
          </a:p>
          <a:p>
            <a:pPr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2. </a:t>
            </a:r>
            <a:r>
              <a:rPr lang="ru-RU" sz="2000" b="1" dirty="0" smtClean="0">
                <a:latin typeface="Times New Roman"/>
                <a:ea typeface="Times New Roman"/>
              </a:rPr>
              <a:t>Испускает ли инфракрасные лучи металл, нагретый до бела?</a:t>
            </a:r>
          </a:p>
          <a:p>
            <a:pPr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3</a:t>
            </a:r>
            <a:r>
              <a:rPr lang="ru-RU" sz="20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. На фотографиях </a:t>
            </a: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в инфракрасных лучах </a:t>
            </a:r>
            <a:r>
              <a:rPr lang="ru-RU" sz="20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далекие предметы не закрыты дымкой как на фото в видимых лучах. </a:t>
            </a: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Почему?</a:t>
            </a:r>
          </a:p>
          <a:p>
            <a:pPr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4. </a:t>
            </a:r>
            <a:r>
              <a:rPr lang="ru-RU" sz="2000" b="1" dirty="0" smtClean="0">
                <a:latin typeface="Times New Roman"/>
                <a:ea typeface="Times New Roman"/>
              </a:rPr>
              <a:t>При безоблачном небе ночи холоднее, чем при облачном. Почему?</a:t>
            </a: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5. Электроны в телевизионной трубке останавливаются на экране. Не возникает ли в ней рентгеновских лучей?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latin typeface="Times New Roman"/>
                <a:ea typeface="Times New Roman"/>
              </a:rPr>
              <a:t>6. Для чего врачи-</a:t>
            </a:r>
            <a:r>
              <a:rPr lang="ru-RU" sz="2000" b="1" dirty="0" err="1" smtClean="0">
                <a:latin typeface="Times New Roman"/>
                <a:ea typeface="Times New Roman"/>
              </a:rPr>
              <a:t>ренгенологи</a:t>
            </a:r>
            <a:r>
              <a:rPr lang="ru-RU" sz="2000" b="1" dirty="0" smtClean="0">
                <a:latin typeface="Times New Roman"/>
                <a:ea typeface="Times New Roman"/>
              </a:rPr>
              <a:t>  пользуются при работе перчатками, фартуками, очками, в которые в которые введены соли свинца?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7. В каком отношении находятся величина рентгеновского изображения и предмета? </a:t>
            </a:r>
            <a:r>
              <a:rPr lang="ru-RU" sz="2000" b="1" dirty="0" smtClean="0">
                <a:latin typeface="Times New Roman"/>
                <a:ea typeface="Times New Roman"/>
              </a:rPr>
              <a:t>(Изображение больше.)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latin typeface="Times New Roman"/>
                <a:ea typeface="Times New Roman"/>
              </a:rPr>
              <a:t>8. При рентгенодиагностике желудочно-кишечного тракта больному дают «бариевую кашу». Для чего?</a:t>
            </a: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9. Изменится ли жесткость лучей рентгеновской трубки. Если изменить накал катода?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latin typeface="Times New Roman"/>
                <a:ea typeface="Times New Roman"/>
              </a:rPr>
              <a:t>10. Металлическая пластинка под действием рентгеновских лучей зарядилась. Каким знаком?</a:t>
            </a: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11. Одинаково ли поглощает стекло свет различных длин волн?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latin typeface="Times New Roman"/>
                <a:ea typeface="Times New Roman"/>
              </a:rPr>
              <a:t>12. Почему вредно смотреть на свет эл. дуги?</a:t>
            </a: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13. Как изменяются излучатели света с уменьшением  </a:t>
            </a: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</a:t>
            </a: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света ?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latin typeface="Times New Roman"/>
                <a:ea typeface="Times New Roman"/>
              </a:rPr>
              <a:t>14. Как изменяются свойства света с уменьшением  </a:t>
            </a:r>
            <a:r>
              <a:rPr lang="ru-RU" sz="2000" b="1" dirty="0" smtClean="0">
                <a:latin typeface="Times New Roman"/>
                <a:ea typeface="Times New Roman"/>
                <a:sym typeface="Symbol"/>
              </a:rPr>
              <a:t></a:t>
            </a:r>
            <a:r>
              <a:rPr lang="ru-RU" sz="2000" b="1" dirty="0" smtClean="0">
                <a:latin typeface="Times New Roman"/>
                <a:ea typeface="Times New Roman"/>
              </a:rPr>
              <a:t> света ?</a:t>
            </a:r>
            <a:endParaRPr lang="ru-RU" sz="2000" b="1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71974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32" y="-24"/>
            <a:ext cx="9144032" cy="3071834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№25-2,3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400" b="1" dirty="0" smtClean="0">
                <a:solidFill>
                  <a:srgbClr val="1A5117"/>
                </a:solidFill>
                <a:latin typeface="Times New Roman" pitchFamily="18" charset="0"/>
                <a:cs typeface="Times New Roman" pitchFamily="18" charset="0"/>
              </a:rPr>
              <a:t>Заполнить таблицу исп</a:t>
            </a:r>
            <a:r>
              <a:rPr lang="ru-RU" sz="4800" b="1" dirty="0" smtClean="0">
                <a:solidFill>
                  <a:srgbClr val="1A5117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84-86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Инфракрасные лучи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Ультрафиолетовые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Рентгеновские лучи</a:t>
            </a:r>
          </a:p>
          <a:p>
            <a:pPr>
              <a:lnSpc>
                <a:spcPts val="4000"/>
              </a:lnSpc>
              <a:spcBef>
                <a:spcPts val="600"/>
              </a:spcBef>
              <a:buNone/>
            </a:pPr>
            <a:endParaRPr lang="ru-RU" sz="4800" b="1" dirty="0" smtClean="0">
              <a:solidFill>
                <a:srgbClr val="1A511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29520" y="3144821"/>
            <a:ext cx="1714480" cy="3713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500"/>
                            </p:stCondLst>
                            <p:childTnLst>
                              <p:par>
                                <p:cTn id="6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500"/>
                            </p:stCondLst>
                            <p:childTnLst>
                              <p:par>
                                <p:cTn id="72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500"/>
                            </p:stCondLst>
                            <p:childTnLst>
                              <p:par>
                                <p:cTn id="7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500"/>
                            </p:stCondLst>
                            <p:childTnLst>
                              <p:par>
                                <p:cTn id="82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8500"/>
                            </p:stCondLst>
                            <p:childTnLst>
                              <p:par>
                                <p:cTn id="89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500"/>
                            </p:stCondLst>
                            <p:childTnLst>
                              <p:par>
                                <p:cTn id="9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500"/>
                            </p:stCondLst>
                            <p:childTnLst>
                              <p:par>
                                <p:cTn id="99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7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" y="1785926"/>
          <a:ext cx="9144000" cy="4882730"/>
        </p:xfrm>
        <a:graphic>
          <a:graphicData uri="http://schemas.openxmlformats.org/drawingml/2006/table">
            <a:tbl>
              <a:tblPr/>
              <a:tblGrid>
                <a:gridCol w="8358101"/>
                <a:gridCol w="785899"/>
              </a:tblGrid>
              <a:tr h="44550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1. Д.З. гр. 7. (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бр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2)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2. Консультация по теме 25.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3. Закрепление знаний учащихся по т.25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а)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аудиализация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получение ИК, УФ и рентгеновских лучей.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3200" b="1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применение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или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rgbClr val="006600"/>
                          </a:solidFill>
                          <a:latin typeface="Times New Roman"/>
                          <a:ea typeface="Times New Roman"/>
                        </a:rPr>
                        <a:t>Выбрать 3-5 вопросов из следующего слайда</a:t>
                      </a:r>
                      <a:endParaRPr lang="ru-RU" sz="3200" b="1" dirty="0">
                        <a:solidFill>
                          <a:srgbClr val="0066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150" marR="57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2м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3м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30м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57150" marR="57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6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Д.З.  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гр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. 7 (</a:t>
                      </a:r>
                    </a:p>
                  </a:txBody>
                  <a:tcPr marL="57150" marR="57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57150" marR="57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64657"/>
            <a:ext cx="9144000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\З.Т.25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\  СПЕКТР ЭЛЕКТРОМАГНИТНЫХ ИЗЛУЧЕНИЙ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904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904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Закрепить знания учащихся по теме №25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904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в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аудиализации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визуализации.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904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анализа.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42900"/>
            <a:ext cx="9144000" cy="7109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Зачем отражатели у электрических нагревателей?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 smtClean="0">
                <a:latin typeface="Times New Roman"/>
                <a:ea typeface="Times New Roman"/>
              </a:rPr>
              <a:t>Испускает ли инфракрасные лучи металл, нагретый до бела?</a:t>
            </a:r>
          </a:p>
          <a:p>
            <a:pPr marL="34290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На фотографиях в инфракрасных лучах далекие предметы не закрыты дымкой как на фото в видимых лучах. Почему?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200" b="1" dirty="0" smtClean="0">
                <a:latin typeface="Times New Roman"/>
                <a:ea typeface="Times New Roman"/>
              </a:rPr>
              <a:t>При безоблачном небе ночи холоднее, чем при облачном. Почему?</a:t>
            </a:r>
          </a:p>
          <a:p>
            <a:pPr marL="34290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Электроны в телевизионной трубке останавливаются на экране. Не возникает ли в ней рентгеновских лучей?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latin typeface="Times New Roman"/>
                <a:ea typeface="Times New Roman"/>
              </a:rPr>
              <a:t>Для чего </a:t>
            </a:r>
            <a:r>
              <a:rPr lang="ru-RU" sz="2000" b="1" dirty="0" err="1" smtClean="0">
                <a:latin typeface="Times New Roman"/>
                <a:ea typeface="Times New Roman"/>
              </a:rPr>
              <a:t>врачи-ренгенологи</a:t>
            </a:r>
            <a:r>
              <a:rPr lang="ru-RU" sz="2000" b="1" dirty="0" smtClean="0">
                <a:latin typeface="Times New Roman"/>
                <a:ea typeface="Times New Roman"/>
              </a:rPr>
              <a:t>  пользуются при работе перчатками, фартуками, очками, в которые в которые введены соли свинца?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В каком отношении находятся величина рентгеновского изображения и предмета? </a:t>
            </a:r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  <a:latin typeface="Times New Roman"/>
                <a:ea typeface="Times New Roman"/>
              </a:rPr>
              <a:t>(Изображение больше.)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latin typeface="Times New Roman"/>
                <a:ea typeface="Times New Roman"/>
              </a:rPr>
              <a:t>При рентгенодиагностике желудочно-кишечного тракта больному дают «бариевую кашу». Для чего?</a:t>
            </a:r>
          </a:p>
          <a:p>
            <a:pPr marL="34290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Изменится ли жесткость лучей рентгеновской трубки. Если изменить накал катода?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latin typeface="Times New Roman"/>
                <a:ea typeface="Times New Roman"/>
              </a:rPr>
              <a:t>Металлическая пластинка под действием рентгеновских лучей зарядилась. Каким знаком?</a:t>
            </a:r>
          </a:p>
          <a:p>
            <a:pPr marL="34290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Одинаково ли поглощает стекло свет различных длин волн?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800" b="1" dirty="0" smtClean="0">
                <a:latin typeface="Times New Roman"/>
                <a:ea typeface="Times New Roman"/>
              </a:rPr>
              <a:t>Почему вредно смотреть на свет </a:t>
            </a:r>
            <a:r>
              <a:rPr lang="ru-RU" sz="2800" b="1" dirty="0" err="1" smtClean="0">
                <a:latin typeface="Times New Roman"/>
                <a:ea typeface="Times New Roman"/>
              </a:rPr>
              <a:t>эл</a:t>
            </a:r>
            <a:r>
              <a:rPr lang="ru-RU" sz="2800" b="1" dirty="0" smtClean="0">
                <a:latin typeface="Times New Roman"/>
                <a:ea typeface="Times New Roman"/>
              </a:rPr>
              <a:t>. дуги?</a:t>
            </a:r>
          </a:p>
          <a:p>
            <a:pPr marL="34290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Как изменяются излучатели света с уменьшением  </a:t>
            </a:r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</a:t>
            </a:r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света ?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600" b="1" dirty="0" smtClean="0">
                <a:latin typeface="Times New Roman"/>
                <a:ea typeface="Times New Roman"/>
              </a:rPr>
              <a:t>Как изменяются </a:t>
            </a:r>
            <a:r>
              <a:rPr lang="ru-RU" sz="2600" b="1" dirty="0" err="1" smtClean="0">
                <a:latin typeface="Times New Roman"/>
                <a:ea typeface="Times New Roman"/>
              </a:rPr>
              <a:t>св-ва</a:t>
            </a:r>
            <a:r>
              <a:rPr lang="ru-RU" sz="2600" b="1" dirty="0" smtClean="0">
                <a:latin typeface="Times New Roman"/>
                <a:ea typeface="Times New Roman"/>
              </a:rPr>
              <a:t> света с уменьшением  </a:t>
            </a:r>
            <a:r>
              <a:rPr lang="ru-RU" sz="2600" b="1" dirty="0" smtClean="0">
                <a:latin typeface="Times New Roman"/>
                <a:ea typeface="Times New Roman"/>
                <a:sym typeface="Symbol"/>
              </a:rPr>
              <a:t></a:t>
            </a:r>
            <a:r>
              <a:rPr lang="ru-RU" sz="2600" b="1" dirty="0" smtClean="0">
                <a:latin typeface="Times New Roman"/>
                <a:ea typeface="Times New Roman"/>
              </a:rPr>
              <a:t> света ?</a:t>
            </a:r>
            <a:endParaRPr lang="ru-RU" sz="2600" b="1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57166"/>
            <a:ext cx="9144000" cy="366254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1.  Одинаково ли поглощает </a:t>
            </a:r>
            <a:r>
              <a:rPr lang="ru-RU" sz="32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стекло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свет </a:t>
            </a:r>
            <a:r>
              <a:rPr lang="ru-RU" sz="3200" b="1" dirty="0" smtClean="0">
                <a:latin typeface="Times New Roman"/>
                <a:ea typeface="Times New Roman"/>
              </a:rPr>
              <a:t>различных длин 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волн?</a:t>
            </a:r>
          </a:p>
          <a:p>
            <a:pPr marL="342900" lvl="0" indent="-342900">
              <a:spcAft>
                <a:spcPts val="0"/>
              </a:spcAft>
            </a:pPr>
            <a:r>
              <a:rPr lang="ru-RU" sz="32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2. Почему вредно смотреть на свет </a:t>
            </a:r>
            <a:r>
              <a:rPr lang="ru-RU" sz="3200" b="1" dirty="0" err="1" smtClean="0">
                <a:solidFill>
                  <a:srgbClr val="0014AC"/>
                </a:solidFill>
                <a:latin typeface="Times New Roman"/>
                <a:ea typeface="Times New Roman"/>
              </a:rPr>
              <a:t>эл</a:t>
            </a:r>
            <a:r>
              <a:rPr lang="ru-RU" sz="32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. дуги?</a:t>
            </a:r>
          </a:p>
          <a:p>
            <a:pPr marL="342900" lvl="0" indent="-342900">
              <a:spcAft>
                <a:spcPts val="0"/>
              </a:spcAft>
            </a:pPr>
            <a:r>
              <a:rPr lang="ru-RU" sz="3200" b="1" dirty="0" smtClean="0">
                <a:solidFill>
                  <a:srgbClr val="365D21"/>
                </a:solidFill>
                <a:latin typeface="Times New Roman"/>
                <a:ea typeface="Times New Roman"/>
              </a:rPr>
              <a:t>3. Как изменяются 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излучатели</a:t>
            </a:r>
            <a:r>
              <a:rPr lang="ru-RU" sz="3200" b="1" dirty="0" smtClean="0">
                <a:solidFill>
                  <a:srgbClr val="365D21"/>
                </a:solidFill>
                <a:latin typeface="Times New Roman"/>
                <a:ea typeface="Times New Roman"/>
              </a:rPr>
              <a:t> света с уменьшением  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</a:t>
            </a:r>
            <a:r>
              <a:rPr lang="ru-RU" sz="3200" b="1" dirty="0" smtClean="0">
                <a:solidFill>
                  <a:srgbClr val="365D21"/>
                </a:solidFill>
                <a:latin typeface="Times New Roman"/>
                <a:ea typeface="Times New Roman"/>
              </a:rPr>
              <a:t> света ?</a:t>
            </a:r>
          </a:p>
          <a:p>
            <a:pPr>
              <a:spcAft>
                <a:spcPts val="0"/>
              </a:spcAft>
            </a:pPr>
            <a:r>
              <a:rPr lang="ru-RU" sz="3200" b="1" dirty="0" smtClean="0">
                <a:latin typeface="Times New Roman"/>
                <a:ea typeface="Times New Roman"/>
              </a:rPr>
              <a:t>4. Как изменяются 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свойства света </a:t>
            </a:r>
            <a:r>
              <a:rPr lang="ru-RU" sz="3200" b="1" dirty="0" smtClean="0">
                <a:latin typeface="Times New Roman"/>
                <a:ea typeface="Times New Roman"/>
              </a:rPr>
              <a:t>с                </a:t>
            </a:r>
            <a:r>
              <a:rPr lang="ru-RU" sz="3600" b="1" dirty="0" smtClean="0">
                <a:latin typeface="Times New Roman"/>
                <a:ea typeface="Times New Roman"/>
              </a:rPr>
              <a:t>уменьшением</a:t>
            </a:r>
            <a:r>
              <a:rPr lang="ru-RU" sz="3200" b="1" dirty="0" smtClean="0">
                <a:latin typeface="Times New Roman"/>
                <a:ea typeface="Times New Roman"/>
              </a:rPr>
              <a:t>  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</a:t>
            </a:r>
            <a:r>
              <a:rPr lang="ru-RU" sz="3200" b="1" dirty="0" smtClean="0">
                <a:latin typeface="Times New Roman"/>
                <a:ea typeface="Times New Roman"/>
              </a:rPr>
              <a:t> света</a:t>
            </a:r>
            <a:r>
              <a:rPr lang="ru-RU" sz="2400" b="1" dirty="0" smtClean="0">
                <a:latin typeface="Times New Roman"/>
                <a:ea typeface="Times New Roman"/>
              </a:rPr>
              <a:t> </a:t>
            </a:r>
            <a:r>
              <a:rPr lang="ru-RU" sz="4000" b="1" dirty="0" smtClean="0">
                <a:latin typeface="Times New Roman"/>
                <a:ea typeface="Times New Roman"/>
              </a:rPr>
              <a:t>?</a:t>
            </a:r>
            <a:endParaRPr lang="ru-RU" sz="2400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" y="2590800"/>
          <a:ext cx="9144000" cy="4267200"/>
        </p:xfrm>
        <a:graphic>
          <a:graphicData uri="http://schemas.openxmlformats.org/drawingml/2006/table">
            <a:tbl>
              <a:tblPr/>
              <a:tblGrid>
                <a:gridCol w="8316415"/>
                <a:gridCol w="827585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1.Консультация по гр. № 6!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2. Выступление по вопросам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Трехфазный ток.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Радиоволны.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Инфракрасные лучи.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Ультрафиолетовые лучи.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Рентгеновы лучи.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            (Флюорография ....)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3. Итоги семинара  и </a:t>
                      </a:r>
                      <a:r>
                        <a:rPr lang="ru-RU" sz="2800" dirty="0" err="1">
                          <a:latin typeface="Times New Roman"/>
                          <a:ea typeface="Times New Roman"/>
                        </a:rPr>
                        <a:t>д.з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7м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7м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7м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7м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7м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Д.З. 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$ 65, КИГ (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стр.158)т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. №25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50м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82367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 Т.25\ СЕМИНАР ПО ТЕМЕ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«ВИДЫ ЭЛЕКТРОМАГНИТНЫХ ИЗЛУЧЕНИЙ».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Расширить знания учащихся по данной теме.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 умения учащихся выступать перед большой аудиторией.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 t="5138" r="25402" b="47981"/>
          <a:stretch>
            <a:fillRect/>
          </a:stretch>
        </p:blipFill>
        <p:spPr bwMode="auto">
          <a:xfrm rot="5400000">
            <a:off x="989853" y="-9131"/>
            <a:ext cx="4752528" cy="6732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0" rev="5400000"/>
            </a:camera>
            <a:lightRig rig="threePt" dir="t"/>
          </a:scene3d>
        </p:spPr>
      </p:pic>
    </p:spTree>
    <p:extLst>
      <p:ext uri="{BB962C8B-B14F-4D97-AF65-F5344CB8AC3E}">
        <p14:creationId xmlns="" xmlns:p14="http://schemas.microsoft.com/office/powerpoint/2010/main" val="3348865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24112398"/>
              </p:ext>
            </p:extLst>
          </p:nvPr>
        </p:nvGraphicFramePr>
        <p:xfrm>
          <a:off x="0" y="116632"/>
          <a:ext cx="9144000" cy="6401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14"/>
                <a:gridCol w="1701910"/>
                <a:gridCol w="1655676"/>
                <a:gridCol w="1524000"/>
                <a:gridCol w="1524000"/>
                <a:gridCol w="1524000"/>
              </a:tblGrid>
              <a:tr h="792088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(излучения  вибраторов) </a:t>
                      </a:r>
                      <a:r>
                        <a:rPr kumimoji="0" lang="ru-RU" sz="4400" b="1" kern="1200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СЭИ</a:t>
                      </a:r>
                      <a:r>
                        <a:rPr kumimoji="0" lang="ru-RU" sz="4400" b="1" kern="1200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=ШЭВ</a:t>
                      </a:r>
                      <a:endParaRPr lang="ru-RU" sz="4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2144"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14A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НЧ/т9</a:t>
                      </a:r>
                      <a:endParaRPr lang="ru-RU" sz="3600" b="1" dirty="0">
                        <a:solidFill>
                          <a:srgbClr val="0014A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ДВ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КВ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УКВ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1816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ЧЕНИЕ</a:t>
                      </a:r>
                      <a:endParaRPr lang="ru-RU" sz="2000" b="1" i="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424863">
                <a:tc>
                  <a:txBody>
                    <a:bodyPr/>
                    <a:lstStyle/>
                    <a:p>
                      <a:r>
                        <a:rPr lang="ru-RU" sz="2000" b="1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СВОЙ</a:t>
                      </a:r>
                    </a:p>
                    <a:p>
                      <a:r>
                        <a:rPr lang="ru-RU" sz="2000" b="1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СТВА</a:t>
                      </a:r>
                      <a:endParaRPr lang="ru-RU" sz="2000" b="1" i="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363300">
                <a:tc>
                  <a:txBody>
                    <a:bodyPr/>
                    <a:lstStyle/>
                    <a:p>
                      <a:r>
                        <a:rPr lang="ru-RU" sz="2000" b="1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ПРИ</a:t>
                      </a:r>
                    </a:p>
                    <a:p>
                      <a:r>
                        <a:rPr lang="ru-RU" sz="2000" b="1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МЕНЕ</a:t>
                      </a:r>
                    </a:p>
                    <a:p>
                      <a:r>
                        <a:rPr lang="ru-RU" sz="2000" b="1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НИЕ</a:t>
                      </a:r>
                      <a:endParaRPr lang="ru-RU" sz="2000" b="1" i="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Т№13,14,15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31961798"/>
              </p:ext>
            </p:extLst>
          </p:nvPr>
        </p:nvGraphicFramePr>
        <p:xfrm>
          <a:off x="0" y="71414"/>
          <a:ext cx="9144000" cy="6778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592"/>
                <a:gridCol w="1656184"/>
                <a:gridCol w="2016224"/>
                <a:gridCol w="1357322"/>
                <a:gridCol w="1690678"/>
                <a:gridCol w="1524000"/>
              </a:tblGrid>
              <a:tr h="792088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600" b="1" kern="1200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(излучения</a:t>
                      </a:r>
                      <a:r>
                        <a:rPr kumimoji="0" lang="ru-RU" sz="36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3600" b="1" kern="1200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атомов </a:t>
                      </a:r>
                      <a:r>
                        <a:rPr kumimoji="0" lang="ru-RU" sz="36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3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</a:t>
                      </a:r>
                      <a:r>
                        <a:rPr kumimoji="0" lang="ru-RU" sz="36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ядер) </a:t>
                      </a:r>
                      <a:r>
                        <a:rPr kumimoji="0" lang="ru-RU" sz="4800" b="1" kern="1200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СЭИ=ШЭВ</a:t>
                      </a:r>
                      <a:endParaRPr lang="ru-RU" sz="6600" dirty="0">
                        <a:solidFill>
                          <a:srgbClr val="0066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2144"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ИК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Видимый</a:t>
                      </a:r>
                      <a:endParaRPr lang="ru-RU" sz="3200" b="1" dirty="0">
                        <a:solidFill>
                          <a:srgbClr val="0066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УФ</a:t>
                      </a:r>
                      <a:endParaRPr lang="ru-RU" sz="3200" b="1" dirty="0">
                        <a:solidFill>
                          <a:srgbClr val="0014A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рентген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Symbol"/>
                        </a:rPr>
                        <a:t></a:t>
                      </a:r>
                      <a:r>
                        <a:rPr kumimoji="0" lang="ru-RU" sz="32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-лучи</a:t>
                      </a:r>
                      <a:endParaRPr lang="ru-RU" sz="32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816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ЛУ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НИЕ</a:t>
                      </a:r>
                      <a:endParaRPr lang="ru-RU" b="1" i="0" baseline="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Тепловое</a:t>
                      </a: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Люминесценции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1824010">
                <a:tc>
                  <a:txBody>
                    <a:bodyPr/>
                    <a:lstStyle/>
                    <a:p>
                      <a:r>
                        <a:rPr lang="ru-RU" b="1" i="0" baseline="0" dirty="0" smtClean="0"/>
                        <a:t>С</a:t>
                      </a:r>
                    </a:p>
                    <a:p>
                      <a:r>
                        <a:rPr lang="ru-RU" b="1" i="0" baseline="0" dirty="0" smtClean="0"/>
                        <a:t>ВОЙ</a:t>
                      </a:r>
                    </a:p>
                    <a:p>
                      <a:r>
                        <a:rPr lang="ru-RU" b="1" i="0" baseline="0" dirty="0" smtClean="0"/>
                        <a:t>СТ</a:t>
                      </a:r>
                    </a:p>
                    <a:p>
                      <a:r>
                        <a:rPr lang="ru-RU" b="1" i="0" baseline="0" dirty="0" smtClean="0"/>
                        <a:t>ВА</a:t>
                      </a:r>
                      <a:endParaRPr lang="ru-RU" b="1" i="0" baseline="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И,Д,С,</a:t>
                      </a: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Преломление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2363300">
                <a:tc>
                  <a:txBody>
                    <a:bodyPr/>
                    <a:lstStyle/>
                    <a:p>
                      <a:r>
                        <a:rPr lang="ru-RU" b="1" i="0" baseline="0" dirty="0" smtClean="0"/>
                        <a:t>ПРИ</a:t>
                      </a:r>
                    </a:p>
                    <a:p>
                      <a:r>
                        <a:rPr lang="ru-RU" b="1" i="0" baseline="0" dirty="0" smtClean="0"/>
                        <a:t>МЕ</a:t>
                      </a:r>
                    </a:p>
                    <a:p>
                      <a:r>
                        <a:rPr lang="ru-RU" b="1" i="0" baseline="0" dirty="0" smtClean="0"/>
                        <a:t>НЕ</a:t>
                      </a:r>
                    </a:p>
                    <a:p>
                      <a:r>
                        <a:rPr lang="ru-RU" b="1" i="0" baseline="0" dirty="0" smtClean="0"/>
                        <a:t>НИЕ</a:t>
                      </a:r>
                      <a:endParaRPr lang="ru-RU" b="1" i="0" baseline="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4282" y="0"/>
            <a:ext cx="8001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ТЕМА:  </a:t>
            </a:r>
            <a:r>
              <a:rPr lang="ru-RU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\з.24 \  Спектральный анализ.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0" y="642918"/>
          <a:ext cx="9144000" cy="4077072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5674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400" b="1" i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стр.247 вопрос №1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b="1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стр.246 вопрос №2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b="1" i="0" dirty="0" smtClean="0">
                          <a:solidFill>
                            <a:srgbClr val="006600"/>
                          </a:solidFill>
                          <a:latin typeface="Times New Roman"/>
                          <a:ea typeface="Times New Roman"/>
                        </a:rPr>
                        <a:t>стр.241 вопрос №1,2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63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Д.З. </a:t>
                      </a: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заполнить таблицу по 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§§84-86</a:t>
                      </a: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3019318"/>
          <a:ext cx="9144000" cy="3650042"/>
        </p:xfrm>
        <a:graphic>
          <a:graphicData uri="http://schemas.openxmlformats.org/drawingml/2006/table">
            <a:tbl>
              <a:tblPr/>
              <a:tblGrid>
                <a:gridCol w="8409501"/>
                <a:gridCol w="734499"/>
              </a:tblGrid>
              <a:tr h="29835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.    Консультация по гр.№5.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2. 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Эвристическая беседа по теме с демонстрациями и заполнением справочника № 4.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3. 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Повторение темы по опорному конспекту с акцентированием сложных мест.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4. 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Первичная обратная связь по вопросам № 1,2 стр. 154   и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5. 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 качественным вопросам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?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 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Одинаково ли поглощает стекло свет различных длин волн?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Почему вредно смотреть на свет </a:t>
                      </a:r>
                      <a:r>
                        <a:rPr lang="ru-RU" sz="2200" b="1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эл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. дуги?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Как изменяются излучатели света с уменьшением  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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света 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Как изменяются свойства света с уменьшением  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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света</a:t>
                      </a: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20м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0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Д.З.    </a:t>
                      </a: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 63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По $ 64 заполнить таблицу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т.№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50м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-42771"/>
            <a:ext cx="9144000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- 7 (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IVc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\1у19н\  №73.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Т.25 \ ИНФРАКРАСНОЕ , ВИДИМОЕ И УЛЬТРАФИОЛЕТОВОЕ ИЗЛУЧЕНИЯ.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свойства,  излучение и применение ИК, УФ и видимого излучения.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Добиться понимания того, что мы наблюдаем мир через «узкое окно» видимого света.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Невидимые лучи в спектре нагретого тела.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Свойства ИК лучей.              Свойства УФ     лучей.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Спектр электромагнитных излучений (таблица)    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к.ф. «Невидимые лучи»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57166"/>
            <a:ext cx="9644098" cy="415498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1.  Одинаково ли поглощает </a:t>
            </a:r>
            <a:r>
              <a:rPr lang="ru-RU" sz="32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стекло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свет </a:t>
            </a:r>
            <a:r>
              <a:rPr lang="ru-RU" sz="3200" b="1" dirty="0" smtClean="0">
                <a:latin typeface="Times New Roman"/>
                <a:ea typeface="Times New Roman"/>
              </a:rPr>
              <a:t>различных длин 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волн?</a:t>
            </a:r>
          </a:p>
          <a:p>
            <a:pPr marL="342900" lvl="0" indent="-342900">
              <a:spcAft>
                <a:spcPts val="0"/>
              </a:spcAft>
            </a:pPr>
            <a:r>
              <a:rPr lang="ru-RU" sz="32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2. Почему вредно смотреть на свет электрической  дуги?</a:t>
            </a:r>
          </a:p>
          <a:p>
            <a:pPr marL="342900" lvl="0" indent="-342900">
              <a:spcAft>
                <a:spcPts val="0"/>
              </a:spcAft>
            </a:pPr>
            <a:r>
              <a:rPr lang="ru-RU" sz="3200" b="1" dirty="0" smtClean="0">
                <a:solidFill>
                  <a:srgbClr val="365D21"/>
                </a:solidFill>
                <a:latin typeface="Times New Roman"/>
                <a:ea typeface="Times New Roman"/>
              </a:rPr>
              <a:t>3. Как изменяются 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излучатели</a:t>
            </a:r>
            <a:r>
              <a:rPr lang="ru-RU" sz="3200" b="1" dirty="0" smtClean="0">
                <a:solidFill>
                  <a:srgbClr val="365D21"/>
                </a:solidFill>
                <a:latin typeface="Times New Roman"/>
                <a:ea typeface="Times New Roman"/>
              </a:rPr>
              <a:t> света с уменьшением  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</a:t>
            </a:r>
            <a:r>
              <a:rPr lang="ru-RU" sz="3200" b="1" dirty="0" smtClean="0">
                <a:solidFill>
                  <a:srgbClr val="365D21"/>
                </a:solidFill>
                <a:latin typeface="Times New Roman"/>
                <a:ea typeface="Times New Roman"/>
              </a:rPr>
              <a:t> света ?</a:t>
            </a:r>
          </a:p>
          <a:p>
            <a:pPr>
              <a:spcAft>
                <a:spcPts val="0"/>
              </a:spcAft>
            </a:pPr>
            <a:r>
              <a:rPr lang="ru-RU" sz="3200" b="1" dirty="0" smtClean="0">
                <a:latin typeface="Times New Roman"/>
                <a:ea typeface="Times New Roman"/>
              </a:rPr>
              <a:t>4. Как изменяются 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свойства света </a:t>
            </a:r>
            <a:r>
              <a:rPr lang="ru-RU" sz="3200" b="1" dirty="0" smtClean="0">
                <a:latin typeface="Times New Roman"/>
                <a:ea typeface="Times New Roman"/>
              </a:rPr>
              <a:t>с                </a:t>
            </a:r>
            <a:r>
              <a:rPr lang="ru-RU" sz="3600" b="1" dirty="0" smtClean="0">
                <a:latin typeface="Times New Roman"/>
                <a:ea typeface="Times New Roman"/>
              </a:rPr>
              <a:t>уменьшением</a:t>
            </a:r>
            <a:r>
              <a:rPr lang="ru-RU" sz="3200" b="1" dirty="0" smtClean="0">
                <a:latin typeface="Times New Roman"/>
                <a:ea typeface="Times New Roman"/>
              </a:rPr>
              <a:t>  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</a:t>
            </a:r>
            <a:r>
              <a:rPr lang="ru-RU" sz="3200" b="1" dirty="0" smtClean="0">
                <a:latin typeface="Times New Roman"/>
                <a:ea typeface="Times New Roman"/>
              </a:rPr>
              <a:t> света</a:t>
            </a:r>
            <a:r>
              <a:rPr lang="ru-RU" sz="2400" b="1" dirty="0" smtClean="0">
                <a:latin typeface="Times New Roman"/>
                <a:ea typeface="Times New Roman"/>
              </a:rPr>
              <a:t> </a:t>
            </a:r>
            <a:r>
              <a:rPr lang="ru-RU" sz="4000" b="1" dirty="0" smtClean="0">
                <a:latin typeface="Times New Roman"/>
                <a:ea typeface="Times New Roman"/>
              </a:rPr>
              <a:t>?</a:t>
            </a:r>
            <a:endParaRPr lang="ru-RU" sz="2400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-41830" y="1412776"/>
            <a:ext cx="8358246" cy="129614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спектр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365D21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596" y="6273225"/>
            <a:ext cx="4143404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физика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3980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35720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№25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785754" y="2636912"/>
            <a:ext cx="8358246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ИЗЛУЧЕНИЙ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395537" y="4509120"/>
            <a:ext cx="8748464" cy="158476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i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электромагнитных</a:t>
            </a:r>
            <a:r>
              <a:rPr lang="ru-RU" sz="6000" b="1" cap="all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14282" y="1643058"/>
            <a:ext cx="125416" cy="1239046"/>
            <a:chOff x="8705" y="5112"/>
            <a:chExt cx="60" cy="526"/>
          </a:xfrm>
        </p:grpSpPr>
        <p:sp>
          <p:nvSpPr>
            <p:cNvPr id="27652" name="Line 4"/>
            <p:cNvSpPr>
              <a:spLocks noChangeShapeType="1"/>
            </p:cNvSpPr>
            <p:nvPr/>
          </p:nvSpPr>
          <p:spPr bwMode="auto">
            <a:xfrm flipH="1">
              <a:off x="8705" y="5608"/>
              <a:ext cx="59" cy="3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53" name="Line 5"/>
            <p:cNvSpPr>
              <a:spLocks noChangeShapeType="1"/>
            </p:cNvSpPr>
            <p:nvPr/>
          </p:nvSpPr>
          <p:spPr bwMode="auto">
            <a:xfrm flipH="1">
              <a:off x="8706" y="5112"/>
              <a:ext cx="59" cy="3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" name="Группа 114"/>
          <p:cNvGrpSpPr/>
          <p:nvPr/>
        </p:nvGrpSpPr>
        <p:grpSpPr>
          <a:xfrm>
            <a:off x="297895" y="1260248"/>
            <a:ext cx="4757452" cy="965795"/>
            <a:chOff x="297895" y="1260248"/>
            <a:chExt cx="4757452" cy="965795"/>
          </a:xfrm>
        </p:grpSpPr>
        <p:sp>
          <p:nvSpPr>
            <p:cNvPr id="27655" name="Line 7"/>
            <p:cNvSpPr>
              <a:spLocks noChangeShapeType="1"/>
            </p:cNvSpPr>
            <p:nvPr/>
          </p:nvSpPr>
          <p:spPr bwMode="auto">
            <a:xfrm>
              <a:off x="3146929" y="1674736"/>
              <a:ext cx="723233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297895" y="1260248"/>
              <a:ext cx="4757452" cy="965795"/>
              <a:chOff x="8739" y="4951"/>
              <a:chExt cx="2276" cy="410"/>
            </a:xfrm>
          </p:grpSpPr>
          <p:sp>
            <p:nvSpPr>
              <p:cNvPr id="27657" name="Text Box 9"/>
              <p:cNvSpPr txBox="1">
                <a:spLocks noChangeArrowheads="1"/>
              </p:cNvSpPr>
              <p:nvPr/>
            </p:nvSpPr>
            <p:spPr bwMode="auto">
              <a:xfrm>
                <a:off x="9783" y="4951"/>
                <a:ext cx="545" cy="410"/>
              </a:xfrm>
              <a:prstGeom prst="rect">
                <a:avLst/>
              </a:prstGeom>
              <a:noFill/>
              <a:ln w="349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4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kumimoji="0" lang="ru-RU" sz="7200" b="0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7658" name="Oval 10"/>
              <p:cNvSpPr>
                <a:spLocks noChangeArrowheads="1"/>
              </p:cNvSpPr>
              <p:nvPr/>
            </p:nvSpPr>
            <p:spPr bwMode="auto">
              <a:xfrm>
                <a:off x="9786" y="5003"/>
                <a:ext cx="315" cy="258"/>
              </a:xfrm>
              <a:prstGeom prst="ellips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59" name="Line 11"/>
              <p:cNvSpPr>
                <a:spLocks noChangeShapeType="1"/>
              </p:cNvSpPr>
              <p:nvPr/>
            </p:nvSpPr>
            <p:spPr bwMode="auto">
              <a:xfrm>
                <a:off x="9432" y="5133"/>
                <a:ext cx="345" cy="0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60" name="Line 12"/>
              <p:cNvSpPr>
                <a:spLocks noChangeShapeType="1"/>
              </p:cNvSpPr>
              <p:nvPr/>
            </p:nvSpPr>
            <p:spPr bwMode="auto">
              <a:xfrm>
                <a:off x="8739" y="5132"/>
                <a:ext cx="728" cy="2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61" name="Line 13"/>
              <p:cNvSpPr>
                <a:spLocks noChangeShapeType="1"/>
              </p:cNvSpPr>
              <p:nvPr/>
            </p:nvSpPr>
            <p:spPr bwMode="auto">
              <a:xfrm>
                <a:off x="10256" y="5129"/>
                <a:ext cx="728" cy="4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62" name="Line 14"/>
              <p:cNvSpPr>
                <a:spLocks noChangeShapeType="1"/>
              </p:cNvSpPr>
              <p:nvPr/>
            </p:nvSpPr>
            <p:spPr bwMode="auto">
              <a:xfrm flipH="1">
                <a:off x="10956" y="5120"/>
                <a:ext cx="59" cy="30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270719" y="360895"/>
            <a:ext cx="1594875" cy="744369"/>
            <a:chOff x="8051" y="3841"/>
            <a:chExt cx="883" cy="409"/>
          </a:xfrm>
        </p:grpSpPr>
        <p:sp>
          <p:nvSpPr>
            <p:cNvPr id="27665" name="Oval 17"/>
            <p:cNvSpPr>
              <a:spLocks noChangeArrowheads="1"/>
            </p:cNvSpPr>
            <p:nvPr/>
          </p:nvSpPr>
          <p:spPr bwMode="auto">
            <a:xfrm>
              <a:off x="8318" y="3841"/>
              <a:ext cx="343" cy="409"/>
            </a:xfrm>
            <a:prstGeom prst="ellips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66" name="Line 18"/>
            <p:cNvSpPr>
              <a:spLocks noChangeShapeType="1"/>
            </p:cNvSpPr>
            <p:nvPr/>
          </p:nvSpPr>
          <p:spPr bwMode="auto">
            <a:xfrm flipH="1">
              <a:off x="8671" y="4049"/>
              <a:ext cx="263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67" name="Line 19"/>
            <p:cNvSpPr>
              <a:spLocks noChangeShapeType="1"/>
            </p:cNvSpPr>
            <p:nvPr/>
          </p:nvSpPr>
          <p:spPr bwMode="auto">
            <a:xfrm flipH="1">
              <a:off x="8051" y="4048"/>
              <a:ext cx="263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7670" name="Line 22"/>
          <p:cNvSpPr>
            <a:spLocks noChangeShapeType="1"/>
          </p:cNvSpPr>
          <p:nvPr/>
        </p:nvSpPr>
        <p:spPr bwMode="auto">
          <a:xfrm flipH="1">
            <a:off x="285351" y="754280"/>
            <a:ext cx="2090" cy="2876185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 flipH="1">
            <a:off x="5000997" y="429207"/>
            <a:ext cx="2090" cy="1823233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73" name="Line 25"/>
          <p:cNvSpPr>
            <a:spLocks noChangeShapeType="1"/>
          </p:cNvSpPr>
          <p:nvPr/>
        </p:nvSpPr>
        <p:spPr bwMode="auto">
          <a:xfrm>
            <a:off x="270719" y="2853118"/>
            <a:ext cx="2201053" cy="706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75" name="Rectangle 27"/>
          <p:cNvSpPr>
            <a:spLocks noChangeArrowheads="1"/>
          </p:cNvSpPr>
          <p:nvPr/>
        </p:nvSpPr>
        <p:spPr bwMode="auto">
          <a:xfrm flipV="1">
            <a:off x="2492675" y="2712986"/>
            <a:ext cx="938531" cy="328580"/>
          </a:xfrm>
          <a:prstGeom prst="rect">
            <a:avLst/>
          </a:prstGeom>
          <a:noFill/>
          <a:ln w="349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76" name="Line 28"/>
          <p:cNvSpPr>
            <a:spLocks noChangeShapeType="1"/>
          </p:cNvSpPr>
          <p:nvPr/>
        </p:nvSpPr>
        <p:spPr bwMode="auto">
          <a:xfrm>
            <a:off x="2945647" y="2223445"/>
            <a:ext cx="0" cy="477155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77" name="Line 29"/>
          <p:cNvSpPr>
            <a:spLocks noChangeShapeType="1"/>
          </p:cNvSpPr>
          <p:nvPr/>
        </p:nvSpPr>
        <p:spPr bwMode="auto">
          <a:xfrm flipV="1">
            <a:off x="2934121" y="2236994"/>
            <a:ext cx="2077727" cy="2356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            </a:t>
            </a:r>
            <a:endParaRPr lang="ru-RU" dirty="0"/>
          </a:p>
        </p:txBody>
      </p:sp>
      <p:sp>
        <p:nvSpPr>
          <p:cNvPr id="27678" name="Line 30"/>
          <p:cNvSpPr>
            <a:spLocks noChangeShapeType="1"/>
          </p:cNvSpPr>
          <p:nvPr/>
        </p:nvSpPr>
        <p:spPr bwMode="auto">
          <a:xfrm>
            <a:off x="3433295" y="2893163"/>
            <a:ext cx="1636680" cy="2356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296786" y="3165927"/>
            <a:ext cx="2309747" cy="449919"/>
            <a:chOff x="10968" y="4305"/>
            <a:chExt cx="1149" cy="246"/>
          </a:xfrm>
        </p:grpSpPr>
        <p:sp>
          <p:nvSpPr>
            <p:cNvPr id="27680" name="Line 32"/>
            <p:cNvSpPr>
              <a:spLocks noChangeShapeType="1"/>
            </p:cNvSpPr>
            <p:nvPr/>
          </p:nvSpPr>
          <p:spPr bwMode="auto">
            <a:xfrm>
              <a:off x="11673" y="4535"/>
              <a:ext cx="444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81" name="Line 33"/>
            <p:cNvSpPr>
              <a:spLocks noChangeShapeType="1"/>
            </p:cNvSpPr>
            <p:nvPr/>
          </p:nvSpPr>
          <p:spPr bwMode="auto">
            <a:xfrm flipV="1">
              <a:off x="11397" y="4305"/>
              <a:ext cx="246" cy="245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82" name="Line 34"/>
            <p:cNvSpPr>
              <a:spLocks noChangeShapeType="1"/>
            </p:cNvSpPr>
            <p:nvPr/>
          </p:nvSpPr>
          <p:spPr bwMode="auto">
            <a:xfrm>
              <a:off x="10968" y="4551"/>
              <a:ext cx="444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7683" name="Line 35"/>
          <p:cNvSpPr>
            <a:spLocks noChangeShapeType="1"/>
          </p:cNvSpPr>
          <p:nvPr/>
        </p:nvSpPr>
        <p:spPr bwMode="auto">
          <a:xfrm>
            <a:off x="3596336" y="3562396"/>
            <a:ext cx="1475730" cy="706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7" name="Группа 125"/>
          <p:cNvGrpSpPr/>
          <p:nvPr/>
        </p:nvGrpSpPr>
        <p:grpSpPr>
          <a:xfrm>
            <a:off x="2567924" y="3295485"/>
            <a:ext cx="1164280" cy="673701"/>
            <a:chOff x="2567924" y="3295485"/>
            <a:chExt cx="1164280" cy="673701"/>
          </a:xfrm>
        </p:grpSpPr>
        <p:grpSp>
          <p:nvGrpSpPr>
            <p:cNvPr id="8" name="Группа 112"/>
            <p:cNvGrpSpPr/>
            <p:nvPr/>
          </p:nvGrpSpPr>
          <p:grpSpPr>
            <a:xfrm>
              <a:off x="2567924" y="3295485"/>
              <a:ext cx="459204" cy="673701"/>
              <a:chOff x="2567924" y="3281837"/>
              <a:chExt cx="459204" cy="673701"/>
            </a:xfrm>
          </p:grpSpPr>
          <p:sp>
            <p:nvSpPr>
              <p:cNvPr id="27686" name="Line 38"/>
              <p:cNvSpPr>
                <a:spLocks noChangeShapeType="1"/>
              </p:cNvSpPr>
              <p:nvPr/>
            </p:nvSpPr>
            <p:spPr bwMode="auto">
              <a:xfrm>
                <a:off x="2567924" y="3573957"/>
                <a:ext cx="437509" cy="0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87" name="Line 39"/>
              <p:cNvSpPr>
                <a:spLocks noChangeShapeType="1"/>
              </p:cNvSpPr>
              <p:nvPr/>
            </p:nvSpPr>
            <p:spPr bwMode="auto">
              <a:xfrm>
                <a:off x="3027128" y="3281837"/>
                <a:ext cx="0" cy="673701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9" name="Группа 113"/>
            <p:cNvGrpSpPr/>
            <p:nvPr/>
          </p:nvGrpSpPr>
          <p:grpSpPr>
            <a:xfrm>
              <a:off x="3173567" y="3436158"/>
              <a:ext cx="558637" cy="273862"/>
              <a:chOff x="3173567" y="3449806"/>
              <a:chExt cx="558637" cy="273862"/>
            </a:xfrm>
          </p:grpSpPr>
          <p:sp>
            <p:nvSpPr>
              <p:cNvPr id="27685" name="Line 37"/>
              <p:cNvSpPr>
                <a:spLocks noChangeShapeType="1"/>
              </p:cNvSpPr>
              <p:nvPr/>
            </p:nvSpPr>
            <p:spPr bwMode="auto">
              <a:xfrm flipH="1">
                <a:off x="3193453" y="3449806"/>
                <a:ext cx="0" cy="273862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88" name="Line 40"/>
              <p:cNvSpPr>
                <a:spLocks noChangeShapeType="1"/>
              </p:cNvSpPr>
              <p:nvPr/>
            </p:nvSpPr>
            <p:spPr bwMode="auto">
              <a:xfrm>
                <a:off x="3173567" y="3575782"/>
                <a:ext cx="558637" cy="0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7689" name="Line 41"/>
          <p:cNvSpPr>
            <a:spLocks noChangeShapeType="1"/>
          </p:cNvSpPr>
          <p:nvPr/>
        </p:nvSpPr>
        <p:spPr bwMode="auto">
          <a:xfrm>
            <a:off x="5050057" y="2897874"/>
            <a:ext cx="2090" cy="659568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" name="Group 42"/>
          <p:cNvGrpSpPr>
            <a:grpSpLocks/>
          </p:cNvGrpSpPr>
          <p:nvPr/>
        </p:nvGrpSpPr>
        <p:grpSpPr bwMode="auto">
          <a:xfrm>
            <a:off x="360604" y="132402"/>
            <a:ext cx="4642487" cy="1107131"/>
            <a:chOff x="8775" y="4466"/>
            <a:chExt cx="2221" cy="470"/>
          </a:xfrm>
        </p:grpSpPr>
        <p:sp>
          <p:nvSpPr>
            <p:cNvPr id="27691" name="Text Box 43"/>
            <p:cNvSpPr txBox="1">
              <a:spLocks noChangeArrowheads="1"/>
            </p:cNvSpPr>
            <p:nvPr/>
          </p:nvSpPr>
          <p:spPr bwMode="auto">
            <a:xfrm>
              <a:off x="8775" y="4466"/>
              <a:ext cx="565" cy="470"/>
            </a:xfrm>
            <a:prstGeom prst="rect">
              <a:avLst/>
            </a:prstGeom>
            <a:noFill/>
            <a:ln w="349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kumimoji="0" lang="ru-RU" sz="6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</a:t>
              </a:r>
              <a:endParaRPr kumimoji="0" lang="ru-RU" sz="8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1" name="Group 44"/>
            <p:cNvGrpSpPr>
              <a:grpSpLocks/>
            </p:cNvGrpSpPr>
            <p:nvPr/>
          </p:nvGrpSpPr>
          <p:grpSpPr bwMode="auto">
            <a:xfrm>
              <a:off x="9407" y="4544"/>
              <a:ext cx="1589" cy="357"/>
              <a:chOff x="6860" y="5012"/>
              <a:chExt cx="1837" cy="461"/>
            </a:xfrm>
          </p:grpSpPr>
          <p:sp>
            <p:nvSpPr>
              <p:cNvPr id="27693" name="AutoShape 45"/>
              <p:cNvSpPr>
                <a:spLocks noChangeArrowheads="1"/>
              </p:cNvSpPr>
              <p:nvPr/>
            </p:nvSpPr>
            <p:spPr bwMode="auto">
              <a:xfrm>
                <a:off x="7091" y="5012"/>
                <a:ext cx="1383" cy="461"/>
              </a:xfrm>
              <a:prstGeom prst="roundRect">
                <a:avLst>
                  <a:gd name="adj" fmla="val 50000"/>
                </a:avLst>
              </a:prstGeom>
              <a:noFill/>
              <a:ln w="34925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2" name="Group 46"/>
              <p:cNvGrpSpPr>
                <a:grpSpLocks/>
              </p:cNvGrpSpPr>
              <p:nvPr/>
            </p:nvGrpSpPr>
            <p:grpSpPr bwMode="auto">
              <a:xfrm>
                <a:off x="6860" y="5096"/>
                <a:ext cx="415" cy="300"/>
                <a:chOff x="4700" y="6785"/>
                <a:chExt cx="449" cy="415"/>
              </a:xfrm>
            </p:grpSpPr>
            <p:sp>
              <p:nvSpPr>
                <p:cNvPr id="27695" name="Line 47"/>
                <p:cNvSpPr>
                  <a:spLocks noChangeShapeType="1"/>
                </p:cNvSpPr>
                <p:nvPr/>
              </p:nvSpPr>
              <p:spPr bwMode="auto">
                <a:xfrm rot="1800000">
                  <a:off x="5149" y="6785"/>
                  <a:ext cx="0" cy="415"/>
                </a:xfrm>
                <a:prstGeom prst="line">
                  <a:avLst/>
                </a:prstGeom>
                <a:noFill/>
                <a:ln w="762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696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4700" y="6993"/>
                  <a:ext cx="438" cy="0"/>
                </a:xfrm>
                <a:prstGeom prst="line">
                  <a:avLst/>
                </a:prstGeom>
                <a:noFill/>
                <a:ln w="349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7697" name="Arc 49"/>
              <p:cNvSpPr>
                <a:spLocks/>
              </p:cNvSpPr>
              <p:nvPr/>
            </p:nvSpPr>
            <p:spPr bwMode="auto">
              <a:xfrm rot="16648325" flipH="1">
                <a:off x="8154" y="5155"/>
                <a:ext cx="326" cy="152"/>
              </a:xfrm>
              <a:custGeom>
                <a:avLst/>
                <a:gdLst>
                  <a:gd name="G0" fmla="+- 21326 0 0"/>
                  <a:gd name="G1" fmla="+- 21600 0 0"/>
                  <a:gd name="G2" fmla="+- 21600 0 0"/>
                  <a:gd name="T0" fmla="*/ 0 w 42926"/>
                  <a:gd name="T1" fmla="*/ 18171 h 21600"/>
                  <a:gd name="T2" fmla="*/ 42926 w 42926"/>
                  <a:gd name="T3" fmla="*/ 21600 h 21600"/>
                  <a:gd name="T4" fmla="*/ 21326 w 4292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926" h="21600" fill="none" extrusionOk="0">
                    <a:moveTo>
                      <a:pt x="-1" y="18170"/>
                    </a:moveTo>
                    <a:cubicBezTo>
                      <a:pt x="1683" y="7699"/>
                      <a:pt x="10720" y="-1"/>
                      <a:pt x="21326" y="0"/>
                    </a:cubicBezTo>
                    <a:cubicBezTo>
                      <a:pt x="33255" y="0"/>
                      <a:pt x="42926" y="9670"/>
                      <a:pt x="42926" y="21600"/>
                    </a:cubicBezTo>
                  </a:path>
                  <a:path w="42926" h="21600" stroke="0" extrusionOk="0">
                    <a:moveTo>
                      <a:pt x="-1" y="18170"/>
                    </a:moveTo>
                    <a:cubicBezTo>
                      <a:pt x="1683" y="7699"/>
                      <a:pt x="10720" y="-1"/>
                      <a:pt x="21326" y="0"/>
                    </a:cubicBezTo>
                    <a:cubicBezTo>
                      <a:pt x="33255" y="0"/>
                      <a:pt x="42926" y="9670"/>
                      <a:pt x="42926" y="21600"/>
                    </a:cubicBezTo>
                    <a:lnTo>
                      <a:pt x="21326" y="21600"/>
                    </a:lnTo>
                    <a:close/>
                  </a:path>
                </a:pathLst>
              </a:custGeom>
              <a:noFill/>
              <a:ln w="349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3" name="Group 50"/>
              <p:cNvGrpSpPr>
                <a:grpSpLocks/>
              </p:cNvGrpSpPr>
              <p:nvPr/>
            </p:nvGrpSpPr>
            <p:grpSpPr bwMode="auto">
              <a:xfrm>
                <a:off x="8300" y="5174"/>
                <a:ext cx="397" cy="141"/>
                <a:chOff x="5284" y="5030"/>
                <a:chExt cx="584" cy="144"/>
              </a:xfrm>
            </p:grpSpPr>
            <p:sp>
              <p:nvSpPr>
                <p:cNvPr id="27699" name="Arc 51"/>
                <p:cNvSpPr>
                  <a:spLocks/>
                </p:cNvSpPr>
                <p:nvPr/>
              </p:nvSpPr>
              <p:spPr bwMode="auto">
                <a:xfrm rot="16191512" flipH="1">
                  <a:off x="5472" y="4845"/>
                  <a:ext cx="141" cy="518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83 w 43200"/>
                    <a:gd name="T1" fmla="*/ 23493 h 23493"/>
                    <a:gd name="T2" fmla="*/ 43200 w 43200"/>
                    <a:gd name="T3" fmla="*/ 21600 h 23493"/>
                    <a:gd name="T4" fmla="*/ 21600 w 43200"/>
                    <a:gd name="T5" fmla="*/ 21600 h 23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3493" fill="none" extrusionOk="0">
                      <a:moveTo>
                        <a:pt x="83" y="23492"/>
                      </a:moveTo>
                      <a:cubicBezTo>
                        <a:pt x="27" y="22863"/>
                        <a:pt x="0" y="2223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-1"/>
                        <a:pt x="43199" y="9670"/>
                        <a:pt x="43200" y="21599"/>
                      </a:cubicBezTo>
                    </a:path>
                    <a:path w="43200" h="23493" stroke="0" extrusionOk="0">
                      <a:moveTo>
                        <a:pt x="83" y="23492"/>
                      </a:moveTo>
                      <a:cubicBezTo>
                        <a:pt x="27" y="22863"/>
                        <a:pt x="0" y="2223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-1"/>
                        <a:pt x="43199" y="9670"/>
                        <a:pt x="43200" y="21599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349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700" name="Line 52"/>
                <p:cNvSpPr>
                  <a:spLocks noChangeShapeType="1"/>
                </p:cNvSpPr>
                <p:nvPr/>
              </p:nvSpPr>
              <p:spPr bwMode="auto">
                <a:xfrm>
                  <a:off x="5753" y="5170"/>
                  <a:ext cx="98" cy="0"/>
                </a:xfrm>
                <a:prstGeom prst="line">
                  <a:avLst/>
                </a:prstGeom>
                <a:noFill/>
                <a:ln w="34925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701" name="Line 53"/>
                <p:cNvSpPr>
                  <a:spLocks noChangeShapeType="1"/>
                </p:cNvSpPr>
                <p:nvPr/>
              </p:nvSpPr>
              <p:spPr bwMode="auto">
                <a:xfrm>
                  <a:off x="5770" y="5030"/>
                  <a:ext cx="98" cy="0"/>
                </a:xfrm>
                <a:prstGeom prst="line">
                  <a:avLst/>
                </a:prstGeom>
                <a:noFill/>
                <a:ln w="34925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7702" name="Line 54"/>
          <p:cNvSpPr>
            <a:spLocks noChangeShapeType="1"/>
          </p:cNvSpPr>
          <p:nvPr/>
        </p:nvSpPr>
        <p:spPr bwMode="auto">
          <a:xfrm flipH="1">
            <a:off x="4388548" y="438144"/>
            <a:ext cx="614539" cy="0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96" name="Group 2"/>
          <p:cNvGrpSpPr>
            <a:grpSpLocks/>
          </p:cNvGrpSpPr>
          <p:nvPr/>
        </p:nvGrpSpPr>
        <p:grpSpPr bwMode="auto">
          <a:xfrm>
            <a:off x="4000496" y="608260"/>
            <a:ext cx="285751" cy="285750"/>
            <a:chOff x="1783" y="8526"/>
            <a:chExt cx="366" cy="388"/>
          </a:xfrm>
        </p:grpSpPr>
        <p:sp>
          <p:nvSpPr>
            <p:cNvPr id="15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7" name="Group 2"/>
          <p:cNvGrpSpPr>
            <a:grpSpLocks/>
          </p:cNvGrpSpPr>
          <p:nvPr/>
        </p:nvGrpSpPr>
        <p:grpSpPr bwMode="auto">
          <a:xfrm>
            <a:off x="4000496" y="714358"/>
            <a:ext cx="285751" cy="285750"/>
            <a:chOff x="1783" y="8526"/>
            <a:chExt cx="366" cy="388"/>
          </a:xfrm>
        </p:grpSpPr>
        <p:sp>
          <p:nvSpPr>
            <p:cNvPr id="13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6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3" name="Прямоугольник 162"/>
          <p:cNvSpPr/>
          <p:nvPr/>
        </p:nvSpPr>
        <p:spPr>
          <a:xfrm>
            <a:off x="0" y="1357298"/>
            <a:ext cx="5572132" cy="26432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4" name="Стрелка вправо 163"/>
          <p:cNvSpPr/>
          <p:nvPr/>
        </p:nvSpPr>
        <p:spPr>
          <a:xfrm>
            <a:off x="5929322" y="2143116"/>
            <a:ext cx="571504" cy="285752"/>
          </a:xfrm>
          <a:prstGeom prst="rightArrow">
            <a:avLst/>
          </a:prstGeom>
          <a:solidFill>
            <a:srgbClr val="0066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5" name="Прямоугольник 164"/>
          <p:cNvSpPr/>
          <p:nvPr/>
        </p:nvSpPr>
        <p:spPr>
          <a:xfrm>
            <a:off x="6500826" y="1928802"/>
            <a:ext cx="23716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рентгеновы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0" name="Text Box 4"/>
          <p:cNvSpPr txBox="1">
            <a:spLocks noChangeArrowheads="1"/>
          </p:cNvSpPr>
          <p:nvPr/>
        </p:nvSpPr>
        <p:spPr bwMode="auto">
          <a:xfrm>
            <a:off x="857224" y="1857364"/>
            <a:ext cx="3143272" cy="9284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ru-RU" sz="5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54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 </a:t>
            </a: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5400" b="1" dirty="0" smtClean="0">
                <a:sym typeface="Symbol"/>
              </a:rPr>
              <a:t></a:t>
            </a:r>
            <a:r>
              <a:rPr lang="ru-RU" sz="5400" b="1" dirty="0" smtClean="0">
                <a:solidFill>
                  <a:srgbClr val="0000FF"/>
                </a:solidFill>
                <a:sym typeface="Symbol"/>
              </a:rPr>
              <a:t>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" name="Стрелка вправо 153"/>
          <p:cNvSpPr/>
          <p:nvPr/>
        </p:nvSpPr>
        <p:spPr>
          <a:xfrm>
            <a:off x="4000496" y="2143116"/>
            <a:ext cx="714380" cy="35719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2" name="Group 7"/>
          <p:cNvGrpSpPr>
            <a:grpSpLocks/>
          </p:cNvGrpSpPr>
          <p:nvPr/>
        </p:nvGrpSpPr>
        <p:grpSpPr bwMode="auto">
          <a:xfrm>
            <a:off x="4714877" y="1714488"/>
            <a:ext cx="1500198" cy="1271288"/>
            <a:chOff x="9757" y="3231"/>
            <a:chExt cx="680" cy="643"/>
          </a:xfrm>
          <a:noFill/>
        </p:grpSpPr>
        <p:sp>
          <p:nvSpPr>
            <p:cNvPr id="144" name="Text Box 8"/>
            <p:cNvSpPr txBox="1">
              <a:spLocks noChangeArrowheads="1"/>
            </p:cNvSpPr>
            <p:nvPr/>
          </p:nvSpPr>
          <p:spPr bwMode="auto">
            <a:xfrm>
              <a:off x="9757" y="3506"/>
              <a:ext cx="680" cy="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0" name="Text Box 9"/>
            <p:cNvSpPr txBox="1">
              <a:spLocks noChangeArrowheads="1"/>
            </p:cNvSpPr>
            <p:nvPr/>
          </p:nvSpPr>
          <p:spPr bwMode="auto">
            <a:xfrm>
              <a:off x="9808" y="3231"/>
              <a:ext cx="481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1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62" name="Rectangle 1"/>
          <p:cNvSpPr>
            <a:spLocks noChangeArrowheads="1"/>
          </p:cNvSpPr>
          <p:nvPr/>
        </p:nvSpPr>
        <p:spPr bwMode="auto">
          <a:xfrm>
            <a:off x="428596" y="3000372"/>
            <a:ext cx="7643834" cy="646331"/>
          </a:xfrm>
          <a:prstGeom prst="rect">
            <a:avLst/>
          </a:prstGeom>
          <a:gradFill>
            <a:gsLst>
              <a:gs pos="0">
                <a:srgbClr val="FFFF00"/>
              </a:gs>
              <a:gs pos="50000">
                <a:srgbClr val="CCFFCC">
                  <a:gamma/>
                  <a:tint val="43922"/>
                  <a:invGamma/>
                </a:srgbClr>
              </a:gs>
              <a:gs pos="100000">
                <a:srgbClr val="CCFF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 резком торможении  </a:t>
            </a:r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на аноде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4" name="Скругленная соединительная линия 183"/>
          <p:cNvCxnSpPr/>
          <p:nvPr/>
        </p:nvCxnSpPr>
        <p:spPr>
          <a:xfrm rot="16200000" flipH="1">
            <a:off x="2250265" y="1035827"/>
            <a:ext cx="571504" cy="214314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Скругленная соединительная линия 189"/>
          <p:cNvCxnSpPr/>
          <p:nvPr/>
        </p:nvCxnSpPr>
        <p:spPr>
          <a:xfrm rot="16200000" flipH="1">
            <a:off x="2321703" y="964389"/>
            <a:ext cx="571504" cy="214314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Прямоугольник 71"/>
          <p:cNvSpPr/>
          <p:nvPr/>
        </p:nvSpPr>
        <p:spPr>
          <a:xfrm>
            <a:off x="-32" y="206494"/>
            <a:ext cx="9144000" cy="6651507"/>
          </a:xfrm>
          <a:prstGeom prst="rect">
            <a:avLst/>
          </a:prstGeom>
          <a:solidFill>
            <a:schemeClr val="tx1">
              <a:lumMod val="75000"/>
              <a:lumOff val="25000"/>
              <a:alpha val="9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ru-RU" sz="9600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endParaRPr lang="ru-RU" sz="9600" b="1" dirty="0" smtClean="0">
              <a:solidFill>
                <a:schemeClr val="bg2">
                  <a:lumMod val="75000"/>
                </a:schemeClr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lvl="0" algn="ctr">
              <a:spcAft>
                <a:spcPts val="1000"/>
              </a:spcAft>
            </a:pPr>
            <a:r>
              <a:rPr lang="ru-RU" sz="115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ru-RU" sz="6000" b="1" baseline="-25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6000" b="1" baseline="-25000" dirty="0" err="1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4000" b="1" baseline="-25000" dirty="0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7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72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kQ</a:t>
            </a:r>
            <a:r>
              <a:rPr lang="en-US" sz="7200" b="1" u="sng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sz="7200" b="1" u="sng" baseline="-25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en-US" sz="7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</a:t>
            </a:r>
            <a:r>
              <a:rPr lang="en-US" sz="7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9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Aft>
                <a:spcPts val="1000"/>
              </a:spcAft>
            </a:pPr>
            <a:endParaRPr lang="ru-RU" sz="9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-32" y="4860738"/>
            <a:ext cx="8286808" cy="212365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6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Хочешь уважать себя, не жалей!!</a:t>
            </a:r>
            <a:endParaRPr lang="ru-RU" sz="6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Rectangle 25"/>
          <p:cNvSpPr>
            <a:spLocks noChangeArrowheads="1"/>
          </p:cNvSpPr>
          <p:nvPr/>
        </p:nvSpPr>
        <p:spPr bwMode="auto">
          <a:xfrm>
            <a:off x="6364" y="-24"/>
            <a:ext cx="9137636" cy="255454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>
              <a:buAutoNum type="arabicPeriod"/>
            </a:pPr>
            <a:r>
              <a:rPr lang="ru-RU" sz="3200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Просмотреть таблицу, припоминая урок.</a:t>
            </a:r>
          </a:p>
          <a:p>
            <a:pPr marL="457200" lvl="0" indent="-457200">
              <a:buAutoNum type="arabicPeriod" startAt="2"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«Разбивка»  учебника,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если не была сделана</a:t>
            </a:r>
          </a:p>
          <a:p>
            <a:pPr marL="457200" lvl="0" indent="-457200">
              <a:buAutoNum type="arabicPeriod" startAt="3"/>
            </a:pPr>
            <a:r>
              <a:rPr lang="ru-RU" sz="3200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Рассказать тему, используя  таблицу</a:t>
            </a:r>
          </a:p>
          <a:p>
            <a:pPr marL="457200" lvl="0" indent="-457200"/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4.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Рассказать тему  кому-то.</a:t>
            </a:r>
          </a:p>
          <a:p>
            <a:pPr marL="457200" lvl="0" indent="-457200"/>
            <a:r>
              <a:rPr lang="ru-RU" sz="3200" b="1" baseline="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5.</a:t>
            </a:r>
            <a:r>
              <a:rPr lang="ru-RU" sz="3200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Припоминая рассказ восстановить  таблицу.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77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3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0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76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-0.17362 -0.00277 " pathEditMode="relative" rAng="0" ptsTypes="AA">
                                      <p:cBhvr>
                                        <p:cTn id="80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00" y="-1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9"/>
                                            </p:cond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2" presetClass="entr" presetSubtype="1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64" presetClass="path" presetSubtype="0" repeatCount="indefinite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36633E-6 L -0.18941 -0.003 " pathEditMode="relative" rAng="0" ptsTypes="AA">
                                      <p:cBhvr>
                                        <p:cTn id="91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00" y="-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0"/>
                                            </p:cond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22" presetClass="entr" presetSubtype="1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2000"/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20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2000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000"/>
                            </p:stCondLst>
                            <p:childTnLst>
                              <p:par>
                                <p:cTn id="1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2000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2000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8000"/>
                            </p:stCondLst>
                            <p:childTnLst>
                              <p:par>
                                <p:cTn id="1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2000"/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70" grpId="0" animBg="1"/>
      <p:bldP spid="27672" grpId="0" animBg="1"/>
      <p:bldP spid="27673" grpId="0" animBg="1"/>
      <p:bldP spid="27675" grpId="0" animBg="1"/>
      <p:bldP spid="27676" grpId="0" animBg="1"/>
      <p:bldP spid="27677" grpId="0" animBg="1"/>
      <p:bldP spid="27678" grpId="0" animBg="1"/>
      <p:bldP spid="27683" grpId="0" animBg="1"/>
      <p:bldP spid="27689" grpId="0" animBg="1"/>
      <p:bldP spid="27702" grpId="0" animBg="1"/>
      <p:bldP spid="163" grpId="0" animBg="1"/>
      <p:bldP spid="164" grpId="0" animBg="1"/>
      <p:bldP spid="165" grpId="0"/>
      <p:bldP spid="140" grpId="0" animBg="1"/>
      <p:bldP spid="154" grpId="0" animBg="1"/>
      <p:bldP spid="162" grpId="0" animBg="1"/>
      <p:bldP spid="72" grpId="0" animBg="1"/>
      <p:bldP spid="74" grpId="0" animBg="1"/>
      <p:bldP spid="75" grpId="0" uiExpand="1" build="p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3171</TotalTime>
  <Words>1189</Words>
  <Application>Microsoft Office PowerPoint</Application>
  <PresentationFormat>Экран (4:3)</PresentationFormat>
  <Paragraphs>218</Paragraphs>
  <Slides>16</Slides>
  <Notes>0</Notes>
  <HiddenSlides>2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Домашнее задание.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Домашнее задание.</vt:lpstr>
      <vt:lpstr>Слайд 13</vt:lpstr>
      <vt:lpstr>Слайд 14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365</cp:revision>
  <dcterms:created xsi:type="dcterms:W3CDTF">2009-11-04T14:29:22Z</dcterms:created>
  <dcterms:modified xsi:type="dcterms:W3CDTF">2020-02-27T04:04:05Z</dcterms:modified>
</cp:coreProperties>
</file>