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6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19" r:id="rId9"/>
    <p:sldId id="318" r:id="rId10"/>
    <p:sldId id="312" r:id="rId11"/>
    <p:sldId id="305" r:id="rId12"/>
    <p:sldId id="303" r:id="rId13"/>
    <p:sldId id="306" r:id="rId14"/>
    <p:sldId id="344" r:id="rId15"/>
    <p:sldId id="315" r:id="rId16"/>
    <p:sldId id="320" r:id="rId17"/>
    <p:sldId id="325" r:id="rId18"/>
    <p:sldId id="311" r:id="rId19"/>
    <p:sldId id="340" r:id="rId20"/>
    <p:sldId id="345" r:id="rId21"/>
    <p:sldId id="321" r:id="rId22"/>
    <p:sldId id="322" r:id="rId23"/>
    <p:sldId id="323" r:id="rId24"/>
    <p:sldId id="324" r:id="rId25"/>
    <p:sldId id="343" r:id="rId26"/>
    <p:sldId id="334" r:id="rId27"/>
    <p:sldId id="335" r:id="rId28"/>
    <p:sldId id="336" r:id="rId29"/>
    <p:sldId id="337" r:id="rId30"/>
    <p:sldId id="338" r:id="rId31"/>
    <p:sldId id="333" r:id="rId32"/>
    <p:sldId id="341" r:id="rId33"/>
    <p:sldId id="316" r:id="rId34"/>
    <p:sldId id="31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14AC"/>
    <a:srgbClr val="006600"/>
    <a:srgbClr val="66CCFF"/>
    <a:srgbClr val="365D21"/>
    <a:srgbClr val="0033CC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58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6.jpeg"/><Relationship Id="rId4" Type="http://schemas.openxmlformats.org/officeDocument/2006/relationships/audio" Target="../media/audio9.wav"/><Relationship Id="rId9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10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10" Type="http://schemas.openxmlformats.org/officeDocument/2006/relationships/image" Target="../media/image16.jpeg"/><Relationship Id="rId4" Type="http://schemas.openxmlformats.org/officeDocument/2006/relationships/audio" Target="../media/audio6.wav"/><Relationship Id="rId9" Type="http://schemas.openxmlformats.org/officeDocument/2006/relationships/hyperlink" Target="file:///G:\&#1059;&#1056;&#1054;&#1050;&#1048;\&#1072;&#1085;&#1080;&#1084;&#1072;&#1096;&#1082;&#1080;%2025,03,14\7%20&#1082;&#1083;%20&#1087;&#1088;&#1077;&#1079;%20!\&#1090;&#1077;&#1084;&#1099;%207%20&#1082;&#1083;\7&#1082;&#1083;%20&#1088;&#1072;&#1079;&#1076;&#1077;&#1083;%204\&#1088;&#1072;&#1073;&#1086;&#1095;&#1080;&#1081;%20&#1089;&#1090;&#1086;&#1083;.ppt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2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NULL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hyperlink" Target="../../../../&#1082;&#1080;&#1085;&#1086;%2010%20&#1082;&#1083;/&#1072;&#1094;&#1077;&#1090;%20&#1080;%20&#1074;&#1086;&#1076;&#1072;.%20&#1041;&#1088;&#1086;&#1091;&#1085;.avi" TargetMode="External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2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22.jpe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10%20&#1082;&#1083;/&#1076;&#1072;&#1092;&#1092;&#1091;&#1079;&#1080;&#1103;%201.avi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673. 676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678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680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702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h,Е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85723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780782"/>
            <a:ext cx="5652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 сохранения, стр.36</a:t>
            </a:r>
          </a:p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66,67,68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5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96752" y="5429250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57158" y="2500306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кинетическая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901792">
            <a:off x="213386" y="4206105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67462" y="4214818"/>
            <a:ext cx="3076570" cy="2386033"/>
            <a:chOff x="1231" y="6650"/>
            <a:chExt cx="1338" cy="123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231" y="6650"/>
              <a:ext cx="1338" cy="1232"/>
              <a:chOff x="1231" y="6794"/>
              <a:chExt cx="1338" cy="12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2199" y="7369"/>
                <a:ext cx="141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1231" y="6794"/>
                <a:ext cx="1338" cy="1232"/>
                <a:chOff x="1231" y="6890"/>
                <a:chExt cx="1338" cy="1232"/>
              </a:xfrm>
            </p:grpSpPr>
            <p:sp>
              <p:nvSpPr>
                <p:cNvPr id="17" name="Arc 6"/>
                <p:cNvSpPr>
                  <a:spLocks/>
                </p:cNvSpPr>
                <p:nvPr/>
              </p:nvSpPr>
              <p:spPr bwMode="auto">
                <a:xfrm>
                  <a:off x="1231" y="7006"/>
                  <a:ext cx="1099" cy="714"/>
                </a:xfrm>
                <a:custGeom>
                  <a:avLst/>
                  <a:gdLst>
                    <a:gd name="G0" fmla="+- 13878 0 0"/>
                    <a:gd name="G1" fmla="+- 21600 0 0"/>
                    <a:gd name="G2" fmla="+- 21600 0 0"/>
                    <a:gd name="T0" fmla="*/ 13878 w 35478"/>
                    <a:gd name="T1" fmla="*/ 0 h 43200"/>
                    <a:gd name="T2" fmla="*/ 0 w 35478"/>
                    <a:gd name="T3" fmla="*/ 38152 h 43200"/>
                    <a:gd name="T4" fmla="*/ 13878 w 3547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478" h="43200" fill="none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</a:path>
                    <a:path w="35478" h="43200" stroke="0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  <a:lnTo>
                        <a:pt x="1387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235" y="7259"/>
                  <a:ext cx="334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2269" y="7523"/>
                  <a:ext cx="0" cy="59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809" y="6890"/>
                  <a:ext cx="460" cy="944"/>
                  <a:chOff x="1809" y="6890"/>
                  <a:chExt cx="460" cy="944"/>
                </a:xfrm>
              </p:grpSpPr>
              <p:sp>
                <p:nvSpPr>
                  <p:cNvPr id="21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5" y="7523"/>
                    <a:ext cx="334" cy="31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69" y="6890"/>
                    <a:ext cx="0" cy="599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09" y="7291"/>
                    <a:ext cx="438" cy="1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0" y="6877"/>
              <a:ext cx="288" cy="15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80184"/>
            <a:ext cx="2841267" cy="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0111" y="2385804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0964" y="158009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72449" y="2428867"/>
            <a:ext cx="45719" cy="61580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14447" y="142852"/>
            <a:ext cx="45719" cy="2921963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42910" y="970990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096394" y="-71462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293244" y="397073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14480" y="209793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480" y="225512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94596"/>
            <a:ext cx="192882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77908"/>
            <a:ext cx="307183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577974"/>
            <a:ext cx="327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643042" y="991734"/>
            <a:ext cx="2571768" cy="8651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06" y="1199638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отенциальная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ВЗАИМОДЕЙСТВИЯ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тела и планеты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026344"/>
            <a:ext cx="37147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050" y="252000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 = А по поднятию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29256" y="3071810"/>
            <a:ext cx="321471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3714752"/>
            <a:ext cx="864399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4357694"/>
            <a:ext cx="8858280" cy="584775"/>
          </a:xfrm>
          <a:prstGeom prst="rect">
            <a:avLst/>
          </a:prstGeom>
          <a:blipFill dpi="0" rotWithShape="1">
            <a:blip r:embed="rId10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357156" y="214289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85720" y="92867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51434">
            <a:off x="7057965" y="4661360"/>
            <a:ext cx="17701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2.22222E-6 L 0.0026 0.33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6 L 0.00035 0.333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55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  <p:bldP spid="1033" grpId="0" animBg="1"/>
      <p:bldP spid="1033" grpId="1" animBg="1"/>
      <p:bldP spid="1034" grpId="0" animBg="1"/>
      <p:bldP spid="1034" grpId="1" animBg="1"/>
      <p:bldP spid="1029" grpId="0" animBg="1"/>
      <p:bldP spid="1029" grpId="1" animBg="1"/>
      <p:bldP spid="1035" grpId="0" animBg="1"/>
      <p:bldP spid="1035" grpId="1" animBg="1"/>
      <p:bldP spid="18" grpId="0"/>
      <p:bldP spid="19" grpId="0"/>
      <p:bldP spid="20" grpId="0" animBg="1"/>
      <p:bldP spid="20" grpId="1" animBg="1"/>
      <p:bldP spid="21" grpId="0" animBg="1"/>
      <p:bldP spid="22" grpId="0"/>
      <p:bldP spid="22" grpId="1"/>
      <p:bldP spid="1036" grpId="0" animBg="1"/>
      <p:bldP spid="24" grpId="0"/>
      <p:bldP spid="25" grpId="0" animBg="1"/>
      <p:bldP spid="25" grpId="1" animBg="1"/>
      <p:bldP spid="26" grpId="0"/>
      <p:bldP spid="49" grpId="0" animBg="1"/>
      <p:bldP spid="49" grpId="1" animBg="1"/>
      <p:bldP spid="50" grpId="0" uiExpand="1" build="p" animBg="1" advAuto="0"/>
      <p:bldP spid="51" grpId="0" build="p" animBg="1" advAuto="0"/>
      <p:bldP spid="39" grpId="0" animBg="1"/>
      <p:bldP spid="40" grpId="0"/>
      <p:bldP spid="40" grpId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83014" y="944436"/>
            <a:ext cx="1638778" cy="32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073594" y="714356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85918" y="-71462"/>
            <a:ext cx="1285884" cy="584775"/>
            <a:chOff x="4572000" y="201019"/>
            <a:chExt cx="128588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63668" y="-47298"/>
            <a:ext cx="1571636" cy="584775"/>
            <a:chOff x="6185545" y="-441899"/>
            <a:chExt cx="1571636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конечн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214414" y="500042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565458" y="538966"/>
            <a:ext cx="1638778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2214546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3643306" y="785794"/>
            <a:ext cx="857256" cy="523220"/>
            <a:chOff x="3428992" y="1214422"/>
            <a:chExt cx="857256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3428992" y="121442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4" y="1000902"/>
              <a:ext cx="1588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786050" y="1142984"/>
            <a:ext cx="642942" cy="523220"/>
            <a:chOff x="2714612" y="1571612"/>
            <a:chExt cx="642942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1571612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08" y="1427942"/>
              <a:ext cx="1588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288" y="1857364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9352" y="184159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 =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624794" y="1771142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</a:rPr>
              <a:t>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909696" y="1509716"/>
            <a:ext cx="2662436" cy="1204904"/>
            <a:chOff x="9757" y="3167"/>
            <a:chExt cx="681" cy="662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baseline="-25000" dirty="0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–v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5734702" y="1428736"/>
            <a:ext cx="1714512" cy="1628783"/>
            <a:chOff x="9757" y="3167"/>
            <a:chExt cx="681" cy="662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кон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7529176" y="1373064"/>
            <a:ext cx="1869076" cy="1628783"/>
            <a:chOff x="9697" y="3167"/>
            <a:chExt cx="741" cy="662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92272" y="1785926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155088" y="154747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Times New Roman" pitchFamily="18" charset="0"/>
              </a:rPr>
              <a:t>-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-32" y="2503246"/>
            <a:ext cx="1714512" cy="1429490"/>
            <a:chOff x="9757" y="3167"/>
            <a:chExt cx="681" cy="58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9786" y="3455"/>
              <a:ext cx="415" cy="2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3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57422" y="2916114"/>
            <a:ext cx="29994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инетическая                     энергия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8368" y="290479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1574" y="288163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5736" y="3516204"/>
            <a:ext cx="2214578" cy="646331"/>
          </a:xfrm>
          <a:prstGeom prst="rect">
            <a:avLst/>
          </a:prstGeom>
          <a:blipFill dpi="0" rotWithShape="1">
            <a:blip r:embed="rId10" cstate="print">
              <a:alphaModFix amt="3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= А по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595" y="4143380"/>
            <a:ext cx="864399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1533" y="4701613"/>
            <a:ext cx="8858280" cy="584775"/>
          </a:xfrm>
          <a:prstGeom prst="rect">
            <a:avLst/>
          </a:prstGeom>
          <a:blipFill dpi="0" rotWithShape="1">
            <a:blip r:embed="rId10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309992" y="2804770"/>
            <a:ext cx="171451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9926" y="3504366"/>
            <a:ext cx="2071734" cy="646331"/>
          </a:xfrm>
          <a:prstGeom prst="rect">
            <a:avLst/>
          </a:prstGeom>
          <a:blipFill>
            <a:blip r:embed="rId10" cstate="print">
              <a:alphaModFix amt="34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разгону..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0351434">
            <a:off x="7381420" y="5067810"/>
            <a:ext cx="17033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381562" y="1968708"/>
            <a:ext cx="231062" cy="42862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223184" y="2214554"/>
            <a:ext cx="357190" cy="42862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-0.01297 L 0.33959 -0.012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300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300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300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65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50"/>
                            </p:stCondLst>
                            <p:childTnLst>
                              <p:par>
                                <p:cTn id="1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8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1026" grpId="0"/>
      <p:bldP spid="1026" grpId="1"/>
      <p:bldP spid="38" grpId="0"/>
      <p:bldP spid="39" grpId="0"/>
      <p:bldP spid="46" grpId="0"/>
      <p:bldP spid="47" grpId="0"/>
      <p:bldP spid="47" grpId="1"/>
      <p:bldP spid="53" grpId="0" autoUpdateAnimBg="0"/>
      <p:bldP spid="55" grpId="0"/>
      <p:bldP spid="56" grpId="0"/>
      <p:bldP spid="57" grpId="0" animBg="1"/>
      <p:bldP spid="58" grpId="0" build="p" autoUpdateAnimBg="0" advAuto="0"/>
      <p:bldP spid="59" grpId="0" autoUpdateAnimBg="0"/>
      <p:bldP spid="1039" grpId="0"/>
      <p:bldP spid="54" grpId="0" animBg="1"/>
      <p:bldP spid="60" grpId="0" animBg="1"/>
      <p:bldP spid="60" grpId="1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38"/>
          <p:cNvSpPr/>
          <p:nvPr/>
        </p:nvSpPr>
        <p:spPr>
          <a:xfrm>
            <a:off x="0" y="3365936"/>
            <a:ext cx="4286248" cy="1928826"/>
          </a:xfrm>
          <a:prstGeom prst="roundRect">
            <a:avLst/>
          </a:prstGeom>
          <a:solidFill>
            <a:srgbClr val="66CCFF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714348" y="642918"/>
            <a:ext cx="3184271" cy="923782"/>
            <a:chOff x="8905" y="7356"/>
            <a:chExt cx="887" cy="229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3418" y="642918"/>
            <a:ext cx="428628" cy="1071570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5214942" y="2214554"/>
            <a:ext cx="3500462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)(x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286248" y="3071810"/>
            <a:ext cx="428628" cy="44439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214546" y="1212834"/>
            <a:ext cx="128588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643174" y="2143116"/>
            <a:ext cx="12600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523972" y="797105"/>
            <a:ext cx="142876" cy="1000926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1602530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9367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677004" y="754474"/>
            <a:ext cx="1073886" cy="923782"/>
            <a:chOff x="8905" y="7356"/>
            <a:chExt cx="887" cy="229"/>
          </a:xfrm>
        </p:grpSpPr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7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2928926" y="357166"/>
            <a:ext cx="1357322" cy="769441"/>
            <a:chOff x="2928926" y="357166"/>
            <a:chExt cx="1357322" cy="769441"/>
          </a:xfrm>
        </p:grpSpPr>
        <p:sp>
          <p:nvSpPr>
            <p:cNvPr id="71" name="TextBox 70"/>
            <p:cNvSpPr txBox="1"/>
            <p:nvPr/>
          </p:nvSpPr>
          <p:spPr>
            <a:xfrm>
              <a:off x="2928926" y="357166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4400" b="1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3048052" y="464229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3707315" y="503153"/>
            <a:ext cx="1357322" cy="646331"/>
            <a:chOff x="3143240" y="3500438"/>
            <a:chExt cx="1357322" cy="646331"/>
          </a:xfrm>
        </p:grpSpPr>
        <p:sp>
          <p:nvSpPr>
            <p:cNvPr id="73" name="TextBox 72"/>
            <p:cNvSpPr txBox="1"/>
            <p:nvPr/>
          </p:nvSpPr>
          <p:spPr>
            <a:xfrm>
              <a:off x="3143240" y="3500438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3600" b="1" baseline="-25000" dirty="0" err="1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14678" y="3617976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000232" y="2642790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2808818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845293" y="2571744"/>
            <a:ext cx="2000264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21675" y="1571612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кон</a:t>
            </a:r>
            <a:endParaRPr lang="ru-RU" sz="40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857488" y="1357298"/>
            <a:ext cx="92869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28992" y="2607557"/>
            <a:ext cx="8572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Group 3"/>
          <p:cNvGrpSpPr>
            <a:grpSpLocks/>
          </p:cNvGrpSpPr>
          <p:nvPr/>
        </p:nvGrpSpPr>
        <p:grpSpPr bwMode="auto">
          <a:xfrm rot="21334037">
            <a:off x="675462" y="579988"/>
            <a:ext cx="2104496" cy="923782"/>
            <a:chOff x="8905" y="7356"/>
            <a:chExt cx="887" cy="229"/>
          </a:xfrm>
        </p:grpSpPr>
        <p:grpSp>
          <p:nvGrpSpPr>
            <p:cNvPr id="8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714876" y="272457"/>
            <a:ext cx="185738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6357950" y="208642"/>
            <a:ext cx="1785950" cy="1077218"/>
            <a:chOff x="4714876" y="1500174"/>
            <a:chExt cx="1785950" cy="1077218"/>
          </a:xfrm>
        </p:grpSpPr>
        <p:sp>
          <p:nvSpPr>
            <p:cNvPr id="106" name="TextBox 10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850360" y="2071678"/>
              <a:ext cx="1000132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4143372" y="2272721"/>
            <a:ext cx="52420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43504" y="306343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117796" y="397072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Двойные круглые скобки 115"/>
          <p:cNvSpPr/>
          <p:nvPr/>
        </p:nvSpPr>
        <p:spPr>
          <a:xfrm flipH="1">
            <a:off x="6357950" y="199506"/>
            <a:ext cx="1428760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4714876" y="1142984"/>
            <a:ext cx="2214578" cy="1077218"/>
            <a:chOff x="4714876" y="1500174"/>
            <a:chExt cx="1785950" cy="1077218"/>
          </a:xfrm>
        </p:grpSpPr>
        <p:sp>
          <p:nvSpPr>
            <p:cNvPr id="118" name="TextBox 117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143372" y="1381438"/>
            <a:ext cx="64294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43702" y="142036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Двойные круглые скобки 123"/>
          <p:cNvSpPr/>
          <p:nvPr/>
        </p:nvSpPr>
        <p:spPr>
          <a:xfrm flipH="1">
            <a:off x="4753800" y="1135592"/>
            <a:ext cx="1928826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7000892" y="1357298"/>
            <a:ext cx="17145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Двойные круглые скобки 127"/>
          <p:cNvSpPr/>
          <p:nvPr/>
        </p:nvSpPr>
        <p:spPr>
          <a:xfrm flipH="1">
            <a:off x="6985126" y="1397204"/>
            <a:ext cx="1158774" cy="642942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9" name="Группа 128"/>
          <p:cNvGrpSpPr/>
          <p:nvPr/>
        </p:nvGrpSpPr>
        <p:grpSpPr>
          <a:xfrm>
            <a:off x="6475822" y="3643314"/>
            <a:ext cx="1168012" cy="1077218"/>
            <a:chOff x="4714876" y="1500174"/>
            <a:chExt cx="748947" cy="1479313"/>
          </a:xfrm>
        </p:grpSpPr>
        <p:sp>
          <p:nvSpPr>
            <p:cNvPr id="130" name="TextBox 129"/>
            <p:cNvSpPr txBox="1"/>
            <p:nvPr/>
          </p:nvSpPr>
          <p:spPr>
            <a:xfrm>
              <a:off x="4714876" y="1500174"/>
              <a:ext cx="748947" cy="147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4714876" y="2000240"/>
            <a:ext cx="500066" cy="1077218"/>
            <a:chOff x="4714876" y="1500174"/>
            <a:chExt cx="1785950" cy="1077218"/>
          </a:xfrm>
        </p:grpSpPr>
        <p:sp>
          <p:nvSpPr>
            <p:cNvPr id="136" name="TextBox 13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830097" y="2071678"/>
              <a:ext cx="116045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4993236" y="22618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5277142" y="3706378"/>
            <a:ext cx="1000132" cy="1077218"/>
            <a:chOff x="4714876" y="1500174"/>
            <a:chExt cx="1785950" cy="1077218"/>
          </a:xfrm>
        </p:grpSpPr>
        <p:sp>
          <p:nvSpPr>
            <p:cNvPr id="143" name="TextBox 142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 Box 29"/>
          <p:cNvSpPr txBox="1">
            <a:spLocks noChangeArrowheads="1"/>
          </p:cNvSpPr>
          <p:nvPr/>
        </p:nvSpPr>
        <p:spPr bwMode="auto">
          <a:xfrm>
            <a:off x="5373584" y="3000372"/>
            <a:ext cx="235745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4778922" y="2786058"/>
            <a:ext cx="500066" cy="1077218"/>
            <a:chOff x="4714876" y="1500174"/>
            <a:chExt cx="1785950" cy="1077218"/>
          </a:xfrm>
        </p:grpSpPr>
        <p:sp>
          <p:nvSpPr>
            <p:cNvPr id="148" name="TextBox 147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4830097" y="2071678"/>
              <a:ext cx="116045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4625826" y="3977346"/>
            <a:ext cx="8179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42382" y="38968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34398" y="366104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86250" y="4929198"/>
            <a:ext cx="435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71406" y="3429000"/>
            <a:ext cx="1168012" cy="1077218"/>
            <a:chOff x="4714876" y="1500174"/>
            <a:chExt cx="748947" cy="1479312"/>
          </a:xfrm>
        </p:grpSpPr>
        <p:sp>
          <p:nvSpPr>
            <p:cNvPr id="155" name="TextBox 154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 Box 38"/>
          <p:cNvSpPr txBox="1">
            <a:spLocks noChangeArrowheads="1"/>
          </p:cNvSpPr>
          <p:nvPr/>
        </p:nvSpPr>
        <p:spPr bwMode="auto">
          <a:xfrm>
            <a:off x="534512" y="3548718"/>
            <a:ext cx="11799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413944" y="374826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отенциальная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упруго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деформированного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тела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0" y="5357826"/>
            <a:ext cx="4000528" cy="707886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2357430"/>
            <a:ext cx="164307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2183E-6 L 0.09254 4.42183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0"/>
                            </p:stCondLst>
                            <p:childTnLst>
                              <p:par>
                                <p:cTn id="2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9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0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6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7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3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4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0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1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5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8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2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000"/>
                            </p:stCondLst>
                            <p:childTnLst>
                              <p:par>
                                <p:cTn id="3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3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4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3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9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0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800"/>
                            </p:stCondLst>
                            <p:childTnLst>
                              <p:par>
                                <p:cTn id="343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5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6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3" dur="2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6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045" grpId="0" animBg="1"/>
      <p:bldP spid="1045" grpId="1" animBg="1"/>
      <p:bldP spid="1053" grpId="0" animBg="1"/>
      <p:bldP spid="1053" grpId="1" animBg="1"/>
      <p:bldP spid="1062" grpId="0" animBg="1"/>
      <p:bldP spid="80" grpId="0" animBg="1"/>
      <p:bldP spid="84" grpId="0" animBg="1"/>
      <p:bldP spid="87" grpId="0" animBg="1"/>
      <p:bldP spid="105" grpId="0" build="p" animBg="1" advAuto="0"/>
      <p:bldP spid="105" grpId="1" build="p" animBg="1" advAuto="0"/>
      <p:bldP spid="112" grpId="0" animBg="1"/>
      <p:bldP spid="113" grpId="0"/>
      <p:bldP spid="114" grpId="0" build="p" animBg="1" advAuto="0"/>
      <p:bldP spid="116" grpId="0" animBg="1"/>
      <p:bldP spid="121" grpId="0" animBg="1"/>
      <p:bldP spid="122" grpId="0"/>
      <p:bldP spid="124" grpId="0" animBg="1"/>
      <p:bldP spid="127" grpId="0" animBg="1"/>
      <p:bldP spid="128" grpId="0" animBg="1"/>
      <p:bldP spid="141" grpId="0"/>
      <p:bldP spid="146" grpId="0" build="p" animBg="1" advAuto="0"/>
      <p:bldP spid="150" grpId="0"/>
      <p:bldP spid="151" grpId="0"/>
      <p:bldP spid="152" grpId="0"/>
      <p:bldP spid="153" grpId="0"/>
      <p:bldP spid="157" grpId="0"/>
      <p:bldP spid="157" grpId="1"/>
      <p:bldP spid="158" grpId="0" build="p" advAuto="0"/>
      <p:bldP spid="120" grpId="2" build="p" animBg="1" advAuto="0"/>
      <p:bldP spid="120" grpId="3" build="allAtOnce" animBg="1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38"/>
          <p:cNvSpPr/>
          <p:nvPr/>
        </p:nvSpPr>
        <p:spPr>
          <a:xfrm>
            <a:off x="4857784" y="2500306"/>
            <a:ext cx="4286248" cy="1928826"/>
          </a:xfrm>
          <a:prstGeom prst="roundRect">
            <a:avLst/>
          </a:prstGeom>
          <a:solidFill>
            <a:srgbClr val="66CCFF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48" y="642918"/>
            <a:ext cx="3184271" cy="923782"/>
            <a:chOff x="8905" y="7356"/>
            <a:chExt cx="887" cy="2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3418" y="642918"/>
            <a:ext cx="428628" cy="1071570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214546" y="1212834"/>
            <a:ext cx="128588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643174" y="2143116"/>
            <a:ext cx="12600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7"/>
          <p:cNvGrpSpPr/>
          <p:nvPr/>
        </p:nvGrpSpPr>
        <p:grpSpPr>
          <a:xfrm>
            <a:off x="523972" y="797105"/>
            <a:ext cx="142876" cy="1000926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1602530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9367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7004" y="754474"/>
            <a:ext cx="1073886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75"/>
          <p:cNvGrpSpPr/>
          <p:nvPr/>
        </p:nvGrpSpPr>
        <p:grpSpPr>
          <a:xfrm>
            <a:off x="2928926" y="357166"/>
            <a:ext cx="1357322" cy="769441"/>
            <a:chOff x="2928926" y="357166"/>
            <a:chExt cx="1357322" cy="769441"/>
          </a:xfrm>
        </p:grpSpPr>
        <p:sp>
          <p:nvSpPr>
            <p:cNvPr id="71" name="TextBox 70"/>
            <p:cNvSpPr txBox="1"/>
            <p:nvPr/>
          </p:nvSpPr>
          <p:spPr>
            <a:xfrm>
              <a:off x="2928926" y="357166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4400" b="1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3048052" y="464229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77"/>
          <p:cNvGrpSpPr/>
          <p:nvPr/>
        </p:nvGrpSpPr>
        <p:grpSpPr>
          <a:xfrm>
            <a:off x="3707315" y="503153"/>
            <a:ext cx="1357322" cy="646331"/>
            <a:chOff x="3143240" y="3500438"/>
            <a:chExt cx="1357322" cy="646331"/>
          </a:xfrm>
        </p:grpSpPr>
        <p:sp>
          <p:nvSpPr>
            <p:cNvPr id="73" name="TextBox 72"/>
            <p:cNvSpPr txBox="1"/>
            <p:nvPr/>
          </p:nvSpPr>
          <p:spPr>
            <a:xfrm>
              <a:off x="3143240" y="3500438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3600" b="1" baseline="-25000" dirty="0" err="1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14678" y="3617976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000232" y="2642790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2808818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845293" y="2571744"/>
            <a:ext cx="2000264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21675" y="1571612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кон</a:t>
            </a:r>
            <a:endParaRPr lang="ru-RU" sz="40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857488" y="1357298"/>
            <a:ext cx="92869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28992" y="2607557"/>
            <a:ext cx="8572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 rot="21334037">
            <a:off x="675462" y="579988"/>
            <a:ext cx="2104496" cy="923782"/>
            <a:chOff x="8905" y="7356"/>
            <a:chExt cx="887" cy="229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714876" y="272457"/>
            <a:ext cx="185738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10"/>
          <p:cNvGrpSpPr/>
          <p:nvPr/>
        </p:nvGrpSpPr>
        <p:grpSpPr>
          <a:xfrm>
            <a:off x="6357950" y="208642"/>
            <a:ext cx="1785950" cy="1077218"/>
            <a:chOff x="4714876" y="1500174"/>
            <a:chExt cx="1785950" cy="1077218"/>
          </a:xfrm>
        </p:grpSpPr>
        <p:sp>
          <p:nvSpPr>
            <p:cNvPr id="106" name="TextBox 10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850360" y="2071678"/>
              <a:ext cx="1000132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8117796" y="397072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Двойные круглые скобки 115"/>
          <p:cNvSpPr/>
          <p:nvPr/>
        </p:nvSpPr>
        <p:spPr>
          <a:xfrm flipH="1">
            <a:off x="6357950" y="199506"/>
            <a:ext cx="1428760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128"/>
          <p:cNvGrpSpPr/>
          <p:nvPr/>
        </p:nvGrpSpPr>
        <p:grpSpPr>
          <a:xfrm>
            <a:off x="6475822" y="1357298"/>
            <a:ext cx="1168012" cy="1077218"/>
            <a:chOff x="4714876" y="1500174"/>
            <a:chExt cx="748947" cy="1479313"/>
          </a:xfrm>
        </p:grpSpPr>
        <p:sp>
          <p:nvSpPr>
            <p:cNvPr id="130" name="TextBox 129"/>
            <p:cNvSpPr txBox="1"/>
            <p:nvPr/>
          </p:nvSpPr>
          <p:spPr>
            <a:xfrm>
              <a:off x="4714876" y="1500174"/>
              <a:ext cx="748947" cy="147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41"/>
          <p:cNvGrpSpPr/>
          <p:nvPr/>
        </p:nvGrpSpPr>
        <p:grpSpPr>
          <a:xfrm>
            <a:off x="5277142" y="1420362"/>
            <a:ext cx="1000132" cy="1077218"/>
            <a:chOff x="4714876" y="1500174"/>
            <a:chExt cx="1785950" cy="1077218"/>
          </a:xfrm>
        </p:grpSpPr>
        <p:sp>
          <p:nvSpPr>
            <p:cNvPr id="143" name="TextBox 142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4625826" y="1691330"/>
            <a:ext cx="8179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42382" y="38968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34398" y="135729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153"/>
          <p:cNvGrpSpPr/>
          <p:nvPr/>
        </p:nvGrpSpPr>
        <p:grpSpPr>
          <a:xfrm>
            <a:off x="4929190" y="2563370"/>
            <a:ext cx="1168012" cy="1077218"/>
            <a:chOff x="4714876" y="1500174"/>
            <a:chExt cx="748947" cy="1479312"/>
          </a:xfrm>
        </p:grpSpPr>
        <p:sp>
          <p:nvSpPr>
            <p:cNvPr id="155" name="TextBox 154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 Box 38"/>
          <p:cNvSpPr txBox="1">
            <a:spLocks noChangeArrowheads="1"/>
          </p:cNvSpPr>
          <p:nvPr/>
        </p:nvSpPr>
        <p:spPr bwMode="auto">
          <a:xfrm>
            <a:off x="5392296" y="2683088"/>
            <a:ext cx="11799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286512" y="278605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отенциальная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упруго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деформированного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тела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2357430"/>
            <a:ext cx="164307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214414" y="3571876"/>
            <a:ext cx="43577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2183E-6 L 0.09254 4.42183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4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7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045" grpId="0" animBg="1"/>
      <p:bldP spid="1045" grpId="1" animBg="1"/>
      <p:bldP spid="80" grpId="0" animBg="1"/>
      <p:bldP spid="84" grpId="0" animBg="1"/>
      <p:bldP spid="87" grpId="0" animBg="1"/>
      <p:bldP spid="105" grpId="0" build="p" animBg="1" advAuto="0"/>
      <p:bldP spid="105" grpId="1" build="p" animBg="1" advAuto="0"/>
      <p:bldP spid="114" grpId="0" build="p" animBg="1" advAuto="0"/>
      <p:bldP spid="116" grpId="0" animBg="1"/>
      <p:bldP spid="150" grpId="0"/>
      <p:bldP spid="151" grpId="0"/>
      <p:bldP spid="152" grpId="0"/>
      <p:bldP spid="157" grpId="0"/>
      <p:bldP spid="157" grpId="1"/>
      <p:bldP spid="158" grpId="0" build="p" advAuto="0"/>
      <p:bldP spid="138" grpId="0" animBg="1"/>
      <p:bldP spid="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38"/>
          <p:cNvSpPr/>
          <p:nvPr/>
        </p:nvSpPr>
        <p:spPr>
          <a:xfrm>
            <a:off x="0" y="3365936"/>
            <a:ext cx="4286248" cy="1928826"/>
          </a:xfrm>
          <a:prstGeom prst="roundRect">
            <a:avLst/>
          </a:prstGeom>
          <a:solidFill>
            <a:srgbClr val="66CCFF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48" y="642918"/>
            <a:ext cx="3184271" cy="923782"/>
            <a:chOff x="8905" y="7356"/>
            <a:chExt cx="887" cy="2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3418" y="642918"/>
            <a:ext cx="428628" cy="1071570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5214942" y="2214554"/>
            <a:ext cx="3500462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)(x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286248" y="3071810"/>
            <a:ext cx="428628" cy="44439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214546" y="1212834"/>
            <a:ext cx="128588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770284" y="2143116"/>
            <a:ext cx="10800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7"/>
          <p:cNvGrpSpPr/>
          <p:nvPr/>
        </p:nvGrpSpPr>
        <p:grpSpPr>
          <a:xfrm>
            <a:off x="523972" y="797105"/>
            <a:ext cx="142876" cy="1000926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1681360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9367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7004" y="754474"/>
            <a:ext cx="1073886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75"/>
          <p:cNvGrpSpPr/>
          <p:nvPr/>
        </p:nvGrpSpPr>
        <p:grpSpPr>
          <a:xfrm>
            <a:off x="2928926" y="357166"/>
            <a:ext cx="1357322" cy="769441"/>
            <a:chOff x="2928926" y="357166"/>
            <a:chExt cx="1357322" cy="769441"/>
          </a:xfrm>
        </p:grpSpPr>
        <p:sp>
          <p:nvSpPr>
            <p:cNvPr id="71" name="TextBox 70"/>
            <p:cNvSpPr txBox="1"/>
            <p:nvPr/>
          </p:nvSpPr>
          <p:spPr>
            <a:xfrm>
              <a:off x="2928926" y="357166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4400" b="1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3048052" y="464229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77"/>
          <p:cNvGrpSpPr/>
          <p:nvPr/>
        </p:nvGrpSpPr>
        <p:grpSpPr>
          <a:xfrm>
            <a:off x="3707315" y="503153"/>
            <a:ext cx="1357322" cy="646331"/>
            <a:chOff x="3143240" y="3500438"/>
            <a:chExt cx="1357322" cy="646331"/>
          </a:xfrm>
        </p:grpSpPr>
        <p:sp>
          <p:nvSpPr>
            <p:cNvPr id="73" name="TextBox 72"/>
            <p:cNvSpPr txBox="1"/>
            <p:nvPr/>
          </p:nvSpPr>
          <p:spPr>
            <a:xfrm>
              <a:off x="3143240" y="3500438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3600" b="1" baseline="-25000" dirty="0" err="1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14678" y="3617976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000232" y="2642790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2808818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845293" y="2571744"/>
            <a:ext cx="2000264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21675" y="1571612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кон</a:t>
            </a:r>
            <a:endParaRPr lang="ru-RU" sz="40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857488" y="1357298"/>
            <a:ext cx="92869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28992" y="2607557"/>
            <a:ext cx="8572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 rot="21334037">
            <a:off x="675462" y="579988"/>
            <a:ext cx="2104496" cy="923782"/>
            <a:chOff x="8905" y="7356"/>
            <a:chExt cx="887" cy="229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714876" y="272457"/>
            <a:ext cx="185738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10"/>
          <p:cNvGrpSpPr/>
          <p:nvPr/>
        </p:nvGrpSpPr>
        <p:grpSpPr>
          <a:xfrm>
            <a:off x="6357950" y="208642"/>
            <a:ext cx="1785950" cy="1077218"/>
            <a:chOff x="4714876" y="1500174"/>
            <a:chExt cx="1785950" cy="1077218"/>
          </a:xfrm>
        </p:grpSpPr>
        <p:sp>
          <p:nvSpPr>
            <p:cNvPr id="106" name="TextBox 10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850360" y="2071678"/>
              <a:ext cx="1000132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4143372" y="2272721"/>
            <a:ext cx="52420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43504" y="306343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117796" y="397072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Двойные круглые скобки 115"/>
          <p:cNvSpPr/>
          <p:nvPr/>
        </p:nvSpPr>
        <p:spPr>
          <a:xfrm flipH="1">
            <a:off x="6357950" y="199506"/>
            <a:ext cx="1428760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116"/>
          <p:cNvGrpSpPr/>
          <p:nvPr/>
        </p:nvGrpSpPr>
        <p:grpSpPr>
          <a:xfrm>
            <a:off x="4714876" y="1142984"/>
            <a:ext cx="2214578" cy="1077218"/>
            <a:chOff x="4714876" y="1500174"/>
            <a:chExt cx="1785950" cy="1077218"/>
          </a:xfrm>
        </p:grpSpPr>
        <p:sp>
          <p:nvSpPr>
            <p:cNvPr id="118" name="TextBox 117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143372" y="1381438"/>
            <a:ext cx="64294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43702" y="142036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Двойные круглые скобки 123"/>
          <p:cNvSpPr/>
          <p:nvPr/>
        </p:nvSpPr>
        <p:spPr>
          <a:xfrm flipH="1">
            <a:off x="4753800" y="1135592"/>
            <a:ext cx="1928826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7000892" y="1357298"/>
            <a:ext cx="17145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Двойные круглые скобки 127"/>
          <p:cNvSpPr/>
          <p:nvPr/>
        </p:nvSpPr>
        <p:spPr>
          <a:xfrm flipH="1">
            <a:off x="6985126" y="1397204"/>
            <a:ext cx="1158774" cy="642942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128"/>
          <p:cNvGrpSpPr/>
          <p:nvPr/>
        </p:nvGrpSpPr>
        <p:grpSpPr>
          <a:xfrm>
            <a:off x="6475822" y="3643314"/>
            <a:ext cx="1168012" cy="1077218"/>
            <a:chOff x="4714876" y="1500174"/>
            <a:chExt cx="748947" cy="1479313"/>
          </a:xfrm>
        </p:grpSpPr>
        <p:sp>
          <p:nvSpPr>
            <p:cNvPr id="130" name="TextBox 129"/>
            <p:cNvSpPr txBox="1"/>
            <p:nvPr/>
          </p:nvSpPr>
          <p:spPr>
            <a:xfrm>
              <a:off x="4714876" y="1500174"/>
              <a:ext cx="748947" cy="147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134"/>
          <p:cNvGrpSpPr/>
          <p:nvPr/>
        </p:nvGrpSpPr>
        <p:grpSpPr>
          <a:xfrm>
            <a:off x="4714876" y="2000240"/>
            <a:ext cx="500066" cy="1077218"/>
            <a:chOff x="4714876" y="1500174"/>
            <a:chExt cx="1785950" cy="1077218"/>
          </a:xfrm>
        </p:grpSpPr>
        <p:sp>
          <p:nvSpPr>
            <p:cNvPr id="136" name="TextBox 13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830097" y="2071678"/>
              <a:ext cx="116045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4993236" y="22618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141"/>
          <p:cNvGrpSpPr/>
          <p:nvPr/>
        </p:nvGrpSpPr>
        <p:grpSpPr>
          <a:xfrm>
            <a:off x="5277142" y="3706378"/>
            <a:ext cx="1000132" cy="1077218"/>
            <a:chOff x="4714876" y="1500174"/>
            <a:chExt cx="1785950" cy="1077218"/>
          </a:xfrm>
        </p:grpSpPr>
        <p:sp>
          <p:nvSpPr>
            <p:cNvPr id="143" name="TextBox 142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 Box 29"/>
          <p:cNvSpPr txBox="1">
            <a:spLocks noChangeArrowheads="1"/>
          </p:cNvSpPr>
          <p:nvPr/>
        </p:nvSpPr>
        <p:spPr bwMode="auto">
          <a:xfrm>
            <a:off x="5373584" y="3000372"/>
            <a:ext cx="235745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146"/>
          <p:cNvGrpSpPr/>
          <p:nvPr/>
        </p:nvGrpSpPr>
        <p:grpSpPr>
          <a:xfrm>
            <a:off x="4778922" y="2786058"/>
            <a:ext cx="500066" cy="1077218"/>
            <a:chOff x="4714876" y="1500174"/>
            <a:chExt cx="1785950" cy="1077218"/>
          </a:xfrm>
        </p:grpSpPr>
        <p:sp>
          <p:nvSpPr>
            <p:cNvPr id="148" name="TextBox 147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4830097" y="2071678"/>
              <a:ext cx="116045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4625826" y="3977346"/>
            <a:ext cx="8179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42382" y="38968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34398" y="366104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86250" y="4929198"/>
            <a:ext cx="435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153"/>
          <p:cNvGrpSpPr/>
          <p:nvPr/>
        </p:nvGrpSpPr>
        <p:grpSpPr>
          <a:xfrm>
            <a:off x="71406" y="3429000"/>
            <a:ext cx="1168012" cy="1077218"/>
            <a:chOff x="4714876" y="1500174"/>
            <a:chExt cx="748947" cy="1479312"/>
          </a:xfrm>
        </p:grpSpPr>
        <p:sp>
          <p:nvSpPr>
            <p:cNvPr id="155" name="TextBox 154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 Box 38"/>
          <p:cNvSpPr txBox="1">
            <a:spLocks noChangeArrowheads="1"/>
          </p:cNvSpPr>
          <p:nvPr/>
        </p:nvSpPr>
        <p:spPr bwMode="auto">
          <a:xfrm>
            <a:off x="534512" y="3548718"/>
            <a:ext cx="11799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413944" y="374826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отенциальная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упруго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деформированного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тела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0" y="5357826"/>
            <a:ext cx="4000528" cy="707886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2357430"/>
            <a:ext cx="164307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15338" y="6500834"/>
            <a:ext cx="9286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повтор</a:t>
            </a:r>
            <a:endParaRPr lang="ru-RU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2183E-6 L 0.09254 4.42183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2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7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7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200"/>
                            </p:stCondLst>
                            <p:childTnLst>
                              <p:par>
                                <p:cTn id="17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700"/>
                            </p:stCondLst>
                            <p:childTnLst>
                              <p:par>
                                <p:cTn id="17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37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4200"/>
                            </p:stCondLst>
                            <p:childTnLst>
                              <p:par>
                                <p:cTn id="1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2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700"/>
                            </p:stCondLst>
                            <p:childTnLst>
                              <p:par>
                                <p:cTn id="20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67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7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500"/>
                            </p:stCondLst>
                            <p:childTnLst>
                              <p:par>
                                <p:cTn id="2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"/>
                            </p:stCondLst>
                            <p:childTnLst>
                              <p:par>
                                <p:cTn id="2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000"/>
                            </p:stCondLst>
                            <p:childTnLst>
                              <p:par>
                                <p:cTn id="2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000"/>
                            </p:stCondLst>
                            <p:childTnLst>
                              <p:par>
                                <p:cTn id="2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5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6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1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2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6400"/>
                            </p:stCondLst>
                            <p:childTnLst>
                              <p:par>
                                <p:cTn id="2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6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7400"/>
                            </p:stCondLst>
                            <p:childTnLst>
                              <p:par>
                                <p:cTn id="2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9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9400"/>
                            </p:stCondLst>
                            <p:childTnLst>
                              <p:par>
                                <p:cTn id="3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3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4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9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0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3200"/>
                            </p:stCondLst>
                            <p:childTnLst>
                              <p:par>
                                <p:cTn id="3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5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6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0" dur="20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3" dur="2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045" grpId="0" animBg="1"/>
      <p:bldP spid="1045" grpId="1" animBg="1"/>
      <p:bldP spid="1053" grpId="0" animBg="1"/>
      <p:bldP spid="1053" grpId="1" animBg="1"/>
      <p:bldP spid="1062" grpId="0" animBg="1"/>
      <p:bldP spid="80" grpId="0" animBg="1"/>
      <p:bldP spid="84" grpId="0" animBg="1"/>
      <p:bldP spid="87" grpId="0" animBg="1"/>
      <p:bldP spid="105" grpId="0" build="p" animBg="1" advAuto="0"/>
      <p:bldP spid="105" grpId="1" build="p" animBg="1" advAuto="0"/>
      <p:bldP spid="112" grpId="0" animBg="1"/>
      <p:bldP spid="113" grpId="0"/>
      <p:bldP spid="114" grpId="0" build="p" animBg="1" advAuto="0"/>
      <p:bldP spid="116" grpId="0" animBg="1"/>
      <p:bldP spid="121" grpId="0" animBg="1"/>
      <p:bldP spid="122" grpId="0"/>
      <p:bldP spid="124" grpId="0" animBg="1"/>
      <p:bldP spid="127" grpId="0" animBg="1"/>
      <p:bldP spid="128" grpId="0" animBg="1"/>
      <p:bldP spid="141" grpId="0"/>
      <p:bldP spid="146" grpId="0" build="p" animBg="1" advAuto="0"/>
      <p:bldP spid="150" grpId="0"/>
      <p:bldP spid="151" grpId="0"/>
      <p:bldP spid="152" grpId="0"/>
      <p:bldP spid="153" grpId="0"/>
      <p:bldP spid="157" grpId="0"/>
      <p:bldP spid="157" grpId="1"/>
      <p:bldP spid="158" grpId="0" build="p" advAuto="0"/>
      <p:bldP spid="120" grpId="0" build="p" animBg="1" advAuto="0"/>
      <p:bldP spid="120" grpId="1" build="allAtOnce" animBg="1"/>
      <p:bldP spid="1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8" cstate="print"/>
          <a:srcRect l="5000" t="15017" r="73294" b="2266"/>
          <a:stretch>
            <a:fillRect/>
          </a:stretch>
        </p:blipFill>
        <p:spPr bwMode="auto">
          <a:xfrm>
            <a:off x="677458" y="3198"/>
            <a:ext cx="185738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9" action="ppaction://hlinkpres?slideindex=1&amp;slidetitle="/>
          </p:cNvPr>
          <p:cNvSpPr txBox="1"/>
          <p:nvPr/>
        </p:nvSpPr>
        <p:spPr>
          <a:xfrm>
            <a:off x="2500298" y="6396359"/>
            <a:ext cx="392909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БНП  мех анимация №14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8" cstate="print"/>
          <a:srcRect l="27541" t="15017" r="49918" b="2266"/>
          <a:stretch>
            <a:fillRect/>
          </a:stretch>
        </p:blipFill>
        <p:spPr bwMode="auto">
          <a:xfrm>
            <a:off x="2571736" y="0"/>
            <a:ext cx="19288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50917" t="15017" r="4000" b="2266"/>
          <a:stretch>
            <a:fillRect/>
          </a:stretch>
        </p:blipFill>
        <p:spPr bwMode="auto">
          <a:xfrm>
            <a:off x="4527858" y="0"/>
            <a:ext cx="385765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3648" y="4970142"/>
            <a:ext cx="8929718" cy="646331"/>
          </a:xfrm>
          <a:prstGeom prst="rect">
            <a:avLst/>
          </a:prstGeom>
          <a:blipFill dpi="0" rotWithShape="1">
            <a:blip r:embed="rId10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6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8791035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3736" y="4286256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 advAuto="0"/>
      <p:bldP spid="50" grpId="0" uiExpand="1" build="p" animBg="1" advAuto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57488" y="1658822"/>
            <a:ext cx="857256" cy="7080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140111" y="2371491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50964" y="143696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42910" y="956677"/>
            <a:ext cx="714380" cy="523220"/>
            <a:chOff x="3176291" y="2714620"/>
            <a:chExt cx="71438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096394" y="-85775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1293244" y="382760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85720" y="199976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914357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714480" y="142851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none" w="med" len="med"/>
            <a:tailEnd type="stealth" w="lg" len="lg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77997" y="-23"/>
            <a:ext cx="1214446" cy="642942"/>
          </a:xfrm>
          <a:prstGeom prst="rect">
            <a:avLst/>
          </a:prstGeom>
          <a:solidFill>
            <a:srgbClr val="92D050">
              <a:alpha val="65000"/>
            </a:srgb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10877" y="1357298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43240" y="285728"/>
            <a:ext cx="2765441" cy="7715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сохраняется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3306" y="1785926"/>
            <a:ext cx="550072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замкнута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0,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00562" y="2214554"/>
            <a:ext cx="57150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2214554"/>
            <a:ext cx="192882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14744" y="1000108"/>
            <a:ext cx="142058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06" y="3429000"/>
            <a:ext cx="7358114" cy="523220"/>
          </a:xfrm>
          <a:prstGeom prst="rect">
            <a:avLst/>
          </a:prstGeom>
          <a:blipFill dpi="0" rotWithShape="1">
            <a:blip r:embed="rId9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процесс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6512" y="2799329"/>
            <a:ext cx="17438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 rot="20703072">
            <a:off x="7215206" y="3533157"/>
            <a:ext cx="1446229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</a:t>
            </a:r>
            <a:r>
              <a:rPr lang="ru-RU" sz="3600" b="1" u="sng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2870767"/>
            <a:ext cx="45720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замкнута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43372" y="2786058"/>
            <a:ext cx="207167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197436" y="500042"/>
            <a:ext cx="1571636" cy="64294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7697634" y="214290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2.22222E-6 L 0.0026 0.333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6 L 0.00035 0.3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50"/>
                            </p:stCondLst>
                            <p:childTnLst>
                              <p:par>
                                <p:cTn id="1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7" grpId="0" animBg="1"/>
      <p:bldP spid="7" grpId="1" animBg="1"/>
      <p:bldP spid="8" grpId="0" animBg="1"/>
      <p:bldP spid="8" grpId="1" animBg="1"/>
      <p:bldP spid="10" grpId="0" animBg="1"/>
      <p:bldP spid="11" grpId="0"/>
      <p:bldP spid="13" grpId="0" animBg="1"/>
      <p:bldP spid="14" grpId="0" animBg="1"/>
      <p:bldP spid="1027" grpId="0" build="allAtOnce" animBg="1"/>
      <p:bldP spid="30" grpId="0" animBg="1"/>
      <p:bldP spid="31" grpId="0" animBg="1"/>
      <p:bldP spid="32" grpId="0" animBg="1"/>
      <p:bldP spid="32" grpId="1" animBg="1"/>
      <p:bldP spid="1028" grpId="0" build="p" animBg="1"/>
      <p:bldP spid="37" grpId="0" build="p" animBg="1" autoUpdateAnimBg="0"/>
      <p:bldP spid="38" grpId="0" animBg="1"/>
      <p:bldP spid="38" grpId="1" animBg="1"/>
      <p:bldP spid="39" grpId="0" build="p" animBg="1"/>
      <p:bldP spid="40" grpId="0" animBg="1"/>
      <p:bldP spid="4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52" y="0"/>
            <a:ext cx="6429420" cy="20002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апреля //4 четверть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Д.з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гр7</a:t>
            </a:r>
            <a:endParaRPr lang="en-US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071540" cy="14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643834" y="4000504"/>
            <a:ext cx="500098" cy="5714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8">
            <a:lum bright="-20000" contrast="30000"/>
          </a:blip>
          <a:srcRect l="18236" t="44870" r="6823" b="43192"/>
          <a:stretch>
            <a:fillRect/>
          </a:stretch>
        </p:blipFill>
        <p:spPr bwMode="auto">
          <a:xfrm>
            <a:off x="7147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8">
            <a:lum bright="-20000" contrast="40000"/>
          </a:blip>
          <a:srcRect l="18234" t="57279" r="6823" b="34082"/>
          <a:stretch>
            <a:fillRect/>
          </a:stretch>
        </p:blipFill>
        <p:spPr bwMode="auto">
          <a:xfrm>
            <a:off x="-32" y="4929198"/>
            <a:ext cx="8358246" cy="12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428736"/>
            <a:ext cx="5097165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Потенциальная переходит 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кинетическую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715140" y="1643050"/>
            <a:ext cx="157163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054792" y="1285860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357431"/>
            <a:ext cx="75723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кинетическая переходит в потенциальную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7496"/>
            <a:ext cx="685801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Рука совершает работу по увеличению потенциальной энергии пружины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53"/>
          <p:cNvGrpSpPr/>
          <p:nvPr/>
        </p:nvGrpSpPr>
        <p:grpSpPr>
          <a:xfrm>
            <a:off x="7358082" y="2786058"/>
            <a:ext cx="1168012" cy="1077218"/>
            <a:chOff x="4714876" y="1500174"/>
            <a:chExt cx="748947" cy="1479312"/>
          </a:xfrm>
        </p:grpSpPr>
        <p:sp>
          <p:nvSpPr>
            <p:cNvPr id="16" name="TextBox 15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858148" y="2905776"/>
            <a:ext cx="11799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57628"/>
            <a:ext cx="75723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Потенциальная энергия пружины переходит в кинетическую энергию двери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53"/>
          <p:cNvGrpSpPr/>
          <p:nvPr/>
        </p:nvGrpSpPr>
        <p:grpSpPr>
          <a:xfrm>
            <a:off x="6929454" y="3786190"/>
            <a:ext cx="1168012" cy="1077218"/>
            <a:chOff x="4714876" y="1500174"/>
            <a:chExt cx="748947" cy="1479312"/>
          </a:xfrm>
        </p:grpSpPr>
        <p:sp>
          <p:nvSpPr>
            <p:cNvPr id="21" name="TextBox 20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8054792" y="3643314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6143644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Потенциальные энергии одинаковы. 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143636" y="6000768"/>
            <a:ext cx="157163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28662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Стр.198 упр. 35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307118" y="5406410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7" grpId="0" animBg="1"/>
      <p:bldP spid="12" grpId="0" animBg="1"/>
      <p:bldP spid="14" grpId="0" animBg="1"/>
      <p:bldP spid="18" grpId="0"/>
      <p:bldP spid="19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4348" t="51634" r="24092" b="37554"/>
          <a:stretch>
            <a:fillRect/>
          </a:stretch>
        </p:blipFill>
        <p:spPr bwMode="auto">
          <a:xfrm>
            <a:off x="0" y="4462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 l="24348" t="15139" r="53030" b="71337"/>
          <a:stretch>
            <a:fillRect/>
          </a:stretch>
        </p:blipFill>
        <p:spPr bwMode="auto">
          <a:xfrm>
            <a:off x="5831632" y="1772816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2"/>
          <p:cNvSpPr>
            <a:spLocks/>
          </p:cNvSpPr>
          <p:nvPr/>
        </p:nvSpPr>
        <p:spPr bwMode="auto">
          <a:xfrm rot="5400000">
            <a:off x="7512903" y="753277"/>
            <a:ext cx="310884" cy="2592290"/>
          </a:xfrm>
          <a:prstGeom prst="leftBrace">
            <a:avLst>
              <a:gd name="adj1" fmla="val 33566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22"/>
          <p:cNvSpPr>
            <a:spLocks/>
          </p:cNvSpPr>
          <p:nvPr/>
        </p:nvSpPr>
        <p:spPr bwMode="auto">
          <a:xfrm rot="5400000" flipH="1">
            <a:off x="6732240" y="1910139"/>
            <a:ext cx="144016" cy="864096"/>
          </a:xfrm>
          <a:prstGeom prst="leftBrace">
            <a:avLst>
              <a:gd name="adj1" fmla="val 33566"/>
              <a:gd name="adj2" fmla="val 5733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0" y="2780928"/>
            <a:ext cx="2699824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360Н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=0,5 м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Р=1200Н</a:t>
            </a:r>
          </a:p>
          <a:p>
            <a:pPr lvl="0">
              <a:spcBef>
                <a:spcPts val="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-?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зтч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данного рычага составляет ….%, т.е.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236296" y="2277195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Овал 4"/>
          <p:cNvSpPr/>
          <p:nvPr/>
        </p:nvSpPr>
        <p:spPr>
          <a:xfrm>
            <a:off x="7298756" y="306637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139002" y="1397909"/>
            <a:ext cx="609462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44732" y="152999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340768"/>
            <a:ext cx="39604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Рычаг не двигается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366015" y="1563162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848896" y="1131114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1774557"/>
            <a:ext cx="2267744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276872"/>
            <a:ext cx="53285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Рычаг  вращается равномерно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636912"/>
            <a:ext cx="2592288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444208" y="1340768"/>
            <a:ext cx="2520280" cy="903285"/>
          </a:xfrm>
          <a:prstGeom prst="line">
            <a:avLst/>
          </a:prstGeom>
          <a:grpFill/>
          <a:ln w="762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236296" y="1988840"/>
            <a:ext cx="0" cy="216024"/>
          </a:xfrm>
          <a:prstGeom prst="straightConnector1">
            <a:avLst/>
          </a:prstGeom>
          <a:grpFill/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898231" y="1401274"/>
            <a:ext cx="0" cy="792088"/>
          </a:xfrm>
          <a:prstGeom prst="straightConnector1">
            <a:avLst/>
          </a:prstGeom>
          <a:grpFill/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011208" y="1512920"/>
            <a:ext cx="4010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8604448" y="908720"/>
            <a:ext cx="4010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35696" y="3212976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Полезная работа 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36003" y="347725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0,12м 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91872" y="3501766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…..Дж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3933056"/>
            <a:ext cx="46805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Затраченная работа 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зтч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06043" y="4388854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∙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68122" y="4366620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…..Дж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901686" y="5118283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131840" y="494116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3995936" y="5301208"/>
            <a:ext cx="1296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3901686" y="4665330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allAtOnce" animBg="1"/>
      <p:bldP spid="12" grpId="0" animBg="1"/>
      <p:bldP spid="10" grpId="0" animBg="1"/>
      <p:bldP spid="10" grpId="1" animBg="1"/>
      <p:bldP spid="13" grpId="0" animBg="1"/>
      <p:bldP spid="14" grpId="0" animBg="1"/>
      <p:bldP spid="16" grpId="0" animBg="1"/>
      <p:bldP spid="18" grpId="0"/>
      <p:bldP spid="19" grpId="0" animBg="1"/>
      <p:bldP spid="20" grpId="0" animBg="1"/>
      <p:bldP spid="21" grpId="0" animBg="1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643570" y="4784505"/>
            <a:ext cx="5000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286248" y="5857892"/>
            <a:ext cx="5000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Стр.196, упр. 34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Какой потенциальной энергией относительно поверхности Земли обладает тело массой 100кг на высоте 10М?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3429"/>
            <a:ext cx="9144000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каких местах реки – у истоков или устье – каждый кубический метр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воды обладает большей потенциальной энергией?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1470" y="3857628"/>
            <a:ext cx="9144000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Определите,  какой кинетической анергией будет обладать пуля, вылетевшая из ружья. Скорость её при вылете 600м/с, а её масса 7,5г.    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32" y="863726"/>
            <a:ext cx="2500330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14546" y="863726"/>
            <a:ext cx="5000660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100кг</a:t>
            </a:r>
            <a:r>
              <a:rPr lang="en-US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4000" b="1" kern="0" dirty="0" smtClean="0"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en-US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10м=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00892" y="863726"/>
            <a:ext cx="1428760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9800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143868" y="857232"/>
            <a:ext cx="1000132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500042"/>
            <a:ext cx="7072330" cy="338554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Сколько кинетических джоулей будет иметь это тело у поверхности Земли?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215206" y="2857496"/>
            <a:ext cx="928694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8054792" y="2500306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2143116"/>
            <a:ext cx="9144000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какой реке – горной или равнинной - каждый кубический метр текущей воды обладает большей кинетической энергией?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Откуда она взялась?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715108" y="1571612"/>
            <a:ext cx="2000296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286380" y="2857496"/>
            <a:ext cx="2000296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7307766" y="4143380"/>
            <a:ext cx="1907704" cy="2143140"/>
          </a:xfrm>
          <a:prstGeom prst="rect">
            <a:avLst/>
          </a:prstGeom>
          <a:solidFill>
            <a:srgbClr val="F9E3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600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/c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г=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=0,00075кг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0" y="4714884"/>
            <a:ext cx="928694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839586" y="4357691"/>
            <a:ext cx="1089208" cy="1358138"/>
            <a:chOff x="9758" y="3167"/>
            <a:chExt cx="601" cy="5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714480" y="4857760"/>
            <a:ext cx="5000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143219" y="4500393"/>
            <a:ext cx="3715292" cy="1141624"/>
            <a:chOff x="9758" y="3225"/>
            <a:chExt cx="2050" cy="4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10389" y="3486"/>
              <a:ext cx="444" cy="2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758" y="3225"/>
              <a:ext cx="2050" cy="2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0,00075кг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·(600м/с)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1887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286478" y="5716376"/>
            <a:ext cx="4143004" cy="1141624"/>
            <a:chOff x="9719" y="3225"/>
            <a:chExt cx="2286" cy="4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389" y="3486"/>
              <a:ext cx="444" cy="2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9719" y="3225"/>
              <a:ext cx="2286" cy="2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0,00075кг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·360000м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/с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1887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0" y="6000768"/>
            <a:ext cx="5000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4643409" y="5716400"/>
            <a:ext cx="2571703" cy="1141624"/>
            <a:chOff x="9719" y="3225"/>
            <a:chExt cx="1419" cy="4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10389" y="3486"/>
              <a:ext cx="444" cy="2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9719" y="3225"/>
              <a:ext cx="1419" cy="2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7,5кг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·36м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/с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1271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7072330" y="6215058"/>
            <a:ext cx="1285884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270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8286776" y="6150114"/>
            <a:ext cx="1000132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214546" y="1857364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571604" y="2428868"/>
            <a:ext cx="64294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6" grpId="0" animBg="1"/>
      <p:bldP spid="18" grpId="0" animBg="1"/>
      <p:bldP spid="19" grpId="0" animBg="1"/>
      <p:bldP spid="20" grpId="0" build="allAtOnce" animBg="1"/>
      <p:bldP spid="21" grpId="0" animBg="1"/>
      <p:bldP spid="26" grpId="0" animBg="1"/>
      <p:bldP spid="37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 сжигании бензина в автомобильном двигателе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выделилось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600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энергии, при этом двигатель совершил полезную работу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150 кДж.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Какова полезная мощность двигателя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определите КПД двигателя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2207" y="1643050"/>
            <a:ext cx="1151577" cy="1361325"/>
            <a:chOff x="9660" y="3167"/>
            <a:chExt cx="778" cy="42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9660" y="3324"/>
              <a:ext cx="57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860568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57290" y="1928802"/>
            <a:ext cx="5715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642782" y="1660705"/>
            <a:ext cx="1006520" cy="1130701"/>
            <a:chOff x="9630" y="3167"/>
            <a:chExt cx="680" cy="35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757" y="3324"/>
              <a:ext cx="45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9630" y="3167"/>
              <a:ext cx="6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150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44440" y="1919157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37,5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43834" y="1124426"/>
            <a:ext cx="1428760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37,5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285784" y="2714620"/>
            <a:ext cx="9644130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условию предыдущей задачи определите КПД двигателя.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%  с точность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442" y="3714768"/>
            <a:ext cx="3608388" cy="110807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2392" y="4605355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80" y="4286256"/>
            <a:ext cx="1643062" cy="1200150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33CC"/>
                </a:solidFill>
                <a:sym typeface="Symbol" pitchFamily="18" charset="2"/>
              </a:rPr>
              <a:t>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157132" y="4879624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80" y="4286256"/>
            <a:ext cx="1357322" cy="1200329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6500826" y="4929198"/>
            <a:ext cx="1152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>
            <a:off x="6500826" y="4071942"/>
            <a:ext cx="1107996" cy="830997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572264" y="5000636"/>
            <a:ext cx="1031051" cy="76944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72396" y="4434496"/>
            <a:ext cx="1571604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=0,25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03289" y="3588253"/>
            <a:ext cx="89398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5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7" grpId="0"/>
      <p:bldP spid="8" grpId="0"/>
      <p:bldP spid="13" grpId="0"/>
      <p:bldP spid="14" grpId="0" animBg="1"/>
      <p:bldP spid="20483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641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7560659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КПД и выигрыш в силе при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использовании  наклонной плоскости.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29334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000240"/>
            <a:ext cx="628651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штатив с принадлежностями,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брусок, плоскость,  динамометр. линейка.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786190"/>
            <a:ext cx="23698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57760"/>
            <a:ext cx="651377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наклонную плоскость: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0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071946" y="371283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580000" flipH="1" flipV="1">
            <a:off x="1845563" y="2607451"/>
            <a:ext cx="1000156" cy="500066"/>
          </a:xfrm>
          <a:prstGeom prst="straightConnector1">
            <a:avLst/>
          </a:prstGeom>
          <a:ln w="44450">
            <a:solidFill>
              <a:srgbClr val="0014AC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71037">
            <a:off x="1538743" y="2590922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25856" y="3342572"/>
            <a:ext cx="485076" cy="30074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0" y="3929066"/>
            <a:ext cx="178343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30°</a:t>
            </a:r>
            <a:endParaRPr lang="ru-RU" sz="4000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5975355"/>
            <a:ext cx="935834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470557" y="785794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5286380" y="2071678"/>
            <a:ext cx="3857652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5929290" y="3000372"/>
            <a:ext cx="271467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0" y="4643446"/>
            <a:ext cx="172835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0" y="5357826"/>
            <a:ext cx="18565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900474" y="4407512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5130480" y="4935468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5072066" y="4143380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0"/>
            <a:ext cx="650082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5392768" y="34909"/>
            <a:ext cx="3608388" cy="1108075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5511630" y="1043598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flipV="1">
            <a:off x="5043482" y="4954876"/>
            <a:ext cx="1224000" cy="2794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693230" y="2067254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8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2" grpId="0"/>
      <p:bldP spid="13" grpId="0"/>
      <p:bldP spid="23" grpId="0" animBg="1"/>
      <p:bldP spid="37" grpId="0" animBg="1"/>
      <p:bldP spid="42" grpId="0" animBg="1"/>
      <p:bldP spid="43" grpId="0" animBg="1"/>
      <p:bldP spid="54" grpId="0" animBg="1"/>
      <p:bldP spid="69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4" grpId="0" animBg="1"/>
      <p:bldP spid="83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5280696"/>
              </p:ext>
            </p:extLst>
          </p:nvPr>
        </p:nvGraphicFramePr>
        <p:xfrm>
          <a:off x="71406" y="84030"/>
          <a:ext cx="9072594" cy="2107659"/>
        </p:xfrm>
        <a:graphic>
          <a:graphicData uri="http://schemas.openxmlformats.org/drawingml/2006/table">
            <a:tbl>
              <a:tblPr/>
              <a:tblGrid>
                <a:gridCol w="571504"/>
                <a:gridCol w="904754"/>
                <a:gridCol w="720080"/>
                <a:gridCol w="1008112"/>
                <a:gridCol w="864096"/>
                <a:gridCol w="1008112"/>
                <a:gridCol w="1008112"/>
                <a:gridCol w="720080"/>
                <a:gridCol w="2267744"/>
              </a:tblGrid>
              <a:tr h="500067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200" b="1" cap="all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2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0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1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(выигрыш)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80528" y="2432139"/>
            <a:ext cx="1643062" cy="1015663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218084" y="2708920"/>
            <a:ext cx="3062560" cy="1107996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37133" y="2060848"/>
            <a:ext cx="2870594" cy="923330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331640" y="2924944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0232" y="2274022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803240" y="2916964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803240" y="1916832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31277"/>
            <a:ext cx="901768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03240" y="2916964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302289" y="4893204"/>
            <a:ext cx="3857652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97482" y="3962732"/>
            <a:ext cx="271467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709139" y="4888780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180528" y="4244895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1218083" y="4855538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73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0"/>
            <a:ext cx="3779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357158" y="1500174"/>
            <a:ext cx="357190" cy="2357454"/>
          </a:xfrm>
          <a:prstGeom prst="leftBrace">
            <a:avLst>
              <a:gd name="adj1" fmla="val 8333"/>
              <a:gd name="adj2" fmla="val 525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-71470" y="2285992"/>
            <a:ext cx="50006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6893915" flipH="1">
            <a:off x="2497738" y="415111"/>
            <a:ext cx="1005251" cy="5410032"/>
          </a:xfrm>
          <a:prstGeom prst="leftBrace">
            <a:avLst>
              <a:gd name="adj1" fmla="val 8333"/>
              <a:gd name="adj2" fmla="val 6566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428728" y="2793998"/>
            <a:ext cx="50006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212465" y="3465264"/>
            <a:ext cx="454647" cy="249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3" idx="2"/>
          </p:cNvCxnSpPr>
          <p:nvPr/>
        </p:nvCxnSpPr>
        <p:spPr>
          <a:xfrm flipH="1">
            <a:off x="2097548" y="2389817"/>
            <a:ext cx="537789" cy="1075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/>
          <a:srcRect l="44296" t="11074" r="24992" b="69731"/>
          <a:stretch>
            <a:fillRect/>
          </a:stretch>
        </p:blipFill>
        <p:spPr bwMode="auto">
          <a:xfrm>
            <a:off x="3707904" y="0"/>
            <a:ext cx="5436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0" y="5643578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КПД данной установки около 55%, затраченная работа 4,2Дж, а полезная 2,4Дж. 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5989918" y="2145050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5989918" y="2852936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20072" y="249289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4429124" y="4929198"/>
            <a:ext cx="3214710" cy="27948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 bwMode="auto">
          <a:xfrm>
            <a:off x="7718110" y="2021939"/>
            <a:ext cx="1338828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812360" y="2852936"/>
            <a:ext cx="1246378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86062" y="2466181"/>
            <a:ext cx="576064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6012160" y="2852936"/>
            <a:ext cx="1296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0" y="3861048"/>
            <a:ext cx="3419872" cy="1800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5,4Н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=0,8м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h=0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M=1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00430" y="457200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V="1">
            <a:off x="7786710" y="2786058"/>
            <a:ext cx="1296000" cy="279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 bwMode="auto">
          <a:xfrm>
            <a:off x="4429124" y="4286256"/>
            <a:ext cx="3214710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l-GR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el-GR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0,2м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4929190" y="5000636"/>
            <a:ext cx="1857388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l-GR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0,8м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572396" y="4643446"/>
            <a:ext cx="500066" cy="523220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 bwMode="auto">
          <a:xfrm flipV="1">
            <a:off x="7990876" y="4857760"/>
            <a:ext cx="1081718" cy="279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 bwMode="auto">
          <a:xfrm>
            <a:off x="7929586" y="4214818"/>
            <a:ext cx="1214414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7858180" y="4929198"/>
            <a:ext cx="1357290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4,32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500826" y="6143644"/>
            <a:ext cx="2643174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17-1,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стр29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42" grpId="0" animBg="1"/>
      <p:bldP spid="43" grpId="0" animBg="1"/>
      <p:bldP spid="69" grpId="0" animBg="1"/>
      <p:bldP spid="104" grpId="0" animBg="1"/>
      <p:bldP spid="51" grpId="0" animBg="1"/>
      <p:bldP spid="52" grpId="0" animBg="1"/>
      <p:bldP spid="53" grpId="0" animBg="1"/>
      <p:bldP spid="55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4" grpId="0" animBg="1"/>
      <p:bldP spid="56" grpId="0" animBg="1"/>
      <p:bldP spid="58" grpId="0" build="allAtOnce" animBg="1"/>
      <p:bldP spid="59" grpId="0" animBg="1"/>
      <p:bldP spid="64" grpId="0" animBg="1"/>
      <p:bldP spid="67" grpId="0" animBg="1"/>
      <p:bldP spid="70" grpId="0" animBg="1"/>
      <p:bldP spid="73" grpId="0" animBg="1"/>
      <p:bldP spid="7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0"/>
            <a:ext cx="8929718" cy="1214422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15074" y="2857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АТОМОВ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ВЕЩЕСТВА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ОТДЕЛЬНЫХ  ЧАСТИЦ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00042"/>
            <a:ext cx="2928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пия IMG_0027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" y="2292627"/>
            <a:ext cx="2026518" cy="456537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3310" y="1535521"/>
            <a:ext cx="3131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нагревании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00108"/>
            <a:ext cx="3500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растянуть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_0027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452" y="2225349"/>
            <a:ext cx="2120172" cy="4545151"/>
          </a:xfrm>
          <a:prstGeom prst="rect">
            <a:avLst/>
          </a:prstGeom>
        </p:spPr>
      </p:pic>
      <p:pic>
        <p:nvPicPr>
          <p:cNvPr id="19" name="Рисунок 18" descr="Копия (3) IMG_0028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104" y="2292626"/>
            <a:ext cx="2179950" cy="4565373"/>
          </a:xfrm>
          <a:prstGeom prst="rect">
            <a:avLst/>
          </a:prstGeom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807098" y="5072074"/>
            <a:ext cx="357190" cy="571504"/>
            <a:chOff x="2889" y="6480"/>
            <a:chExt cx="157" cy="251"/>
          </a:xfrm>
        </p:grpSpPr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972014" y="2432763"/>
            <a:ext cx="71438" cy="500066"/>
          </a:xfrm>
          <a:prstGeom prst="rect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24128" y="4236315"/>
            <a:ext cx="22145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колбе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108520" y="3625860"/>
            <a:ext cx="271461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(шар – кольцо)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-142908" y="6165304"/>
            <a:ext cx="21946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остывание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262992" y="1523328"/>
            <a:ext cx="257517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расширяется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0" y="-4995936"/>
            <a:ext cx="9144001" cy="11802746"/>
            <a:chOff x="-21785" y="-4901265"/>
            <a:chExt cx="9144001" cy="11802746"/>
          </a:xfrm>
        </p:grpSpPr>
        <p:grpSp>
          <p:nvGrpSpPr>
            <p:cNvPr id="9" name="Группа 42"/>
            <p:cNvGrpSpPr/>
            <p:nvPr/>
          </p:nvGrpSpPr>
          <p:grpSpPr>
            <a:xfrm>
              <a:off x="-21785" y="-4901265"/>
              <a:ext cx="9144001" cy="11802746"/>
              <a:chOff x="-2643239" y="-6599508"/>
              <a:chExt cx="9144001" cy="12171624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-2643238" y="-1500246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2643239" y="-979233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48" name="Text Box 50"/>
              <p:cNvSpPr txBox="1">
                <a:spLocks noChangeArrowheads="1"/>
              </p:cNvSpPr>
              <p:nvPr/>
            </p:nvSpPr>
            <p:spPr bwMode="auto">
              <a:xfrm>
                <a:off x="-1679420" y="137291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1043608" y="2896720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2" grpId="1" build="allAtOnce"/>
      <p:bldP spid="3" grpId="0" build="p"/>
      <p:bldP spid="3" grpId="1" build="allAtOnce"/>
      <p:bldP spid="3073" grpId="0"/>
      <p:bldP spid="3073" grpId="1"/>
      <p:bldP spid="7" grpId="0"/>
      <p:bldP spid="8" grpId="0"/>
      <p:bldP spid="14" grpId="0" animBg="1"/>
      <p:bldP spid="11" grpId="0" animBg="1"/>
      <p:bldP spid="10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0"/>
            <a:ext cx="8929718" cy="1214422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15074" y="2857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АТОМОВ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ВЕЩЕСТВА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ОТДЕЛЬНЫХ  ЧАСТИЦ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1487686"/>
            <a:ext cx="60475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воды, железа……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99592" y="3273192"/>
            <a:ext cx="4101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40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ч.в.</a:t>
            </a:r>
          </a:p>
        </p:txBody>
      </p:sp>
      <p:grpSp>
        <p:nvGrpSpPr>
          <p:cNvPr id="4" name="Группа 25"/>
          <p:cNvGrpSpPr/>
          <p:nvPr/>
        </p:nvGrpSpPr>
        <p:grpSpPr>
          <a:xfrm>
            <a:off x="5929322" y="4599304"/>
            <a:ext cx="2871168" cy="1258588"/>
            <a:chOff x="5929322" y="3099106"/>
            <a:chExt cx="2871168" cy="1258588"/>
          </a:xfrm>
        </p:grpSpPr>
        <p:sp>
          <p:nvSpPr>
            <p:cNvPr id="24" name="Цилиндр 23"/>
            <p:cNvSpPr/>
            <p:nvPr/>
          </p:nvSpPr>
          <p:spPr>
            <a:xfrm>
              <a:off x="5929322" y="3143248"/>
              <a:ext cx="2857520" cy="1214446"/>
            </a:xfrm>
            <a:prstGeom prst="can">
              <a:avLst>
                <a:gd name="adj" fmla="val 50000"/>
              </a:avLst>
            </a:prstGeom>
            <a:solidFill>
              <a:srgbClr val="365D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42970" y="3099106"/>
              <a:ext cx="2857520" cy="642942"/>
            </a:xfrm>
            <a:prstGeom prst="ellips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Овал 26"/>
          <p:cNvSpPr/>
          <p:nvPr/>
        </p:nvSpPr>
        <p:spPr>
          <a:xfrm>
            <a:off x="7215206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42370" y="4714884"/>
            <a:ext cx="2214578" cy="357190"/>
          </a:xfrm>
          <a:prstGeom prst="ellipse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86512" y="3339958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65821" y="3054206"/>
            <a:ext cx="106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13215" y="3721246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313940" y="3778702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143340" y="2185700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размеры-?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масло на воде 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" name="Группа 3"/>
          <p:cNvGrpSpPr/>
          <p:nvPr/>
        </p:nvGrpSpPr>
        <p:grpSpPr>
          <a:xfrm>
            <a:off x="38674" y="-44624"/>
            <a:ext cx="9144000" cy="6858000"/>
            <a:chOff x="20491" y="-4945800"/>
            <a:chExt cx="9144000" cy="11802746"/>
          </a:xfrm>
        </p:grpSpPr>
        <p:grpSp>
          <p:nvGrpSpPr>
            <p:cNvPr id="8" name="Группа 30"/>
            <p:cNvGrpSpPr/>
            <p:nvPr/>
          </p:nvGrpSpPr>
          <p:grpSpPr>
            <a:xfrm>
              <a:off x="20491" y="-4945800"/>
              <a:ext cx="9144000" cy="11802746"/>
              <a:chOff x="-2600963" y="-6645435"/>
              <a:chExt cx="9144000" cy="12171624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-2600963" y="-6645435"/>
                <a:ext cx="9144000" cy="1217162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-1949480" y="-5997920"/>
                <a:ext cx="7129833" cy="18572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  <a:p>
                <a:pPr lvl="0" eaLnBrk="0" hangingPunct="0"/>
                <a:endPara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50"/>
              <p:cNvSpPr txBox="1">
                <a:spLocks noChangeArrowheads="1"/>
              </p:cNvSpPr>
              <p:nvPr/>
            </p:nvSpPr>
            <p:spPr bwMode="auto">
              <a:xfrm>
                <a:off x="-2347055" y="-3410174"/>
                <a:ext cx="8180182" cy="17848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247794" y="919870"/>
              <a:ext cx="6749141" cy="17307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39748" y="6237312"/>
            <a:ext cx="708585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ацетилен+вода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!!!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(горох,  пшено)</a:t>
            </a:r>
          </a:p>
        </p:txBody>
      </p:sp>
    </p:spTree>
    <p:extLst>
      <p:ext uri="{BB962C8B-B14F-4D97-AF65-F5344CB8AC3E}">
        <p14:creationId xmlns="" xmlns:p14="http://schemas.microsoft.com/office/powerpoint/2010/main" val="35497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97317E-7 L -0.00138 0.287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2" grpId="1" build="allAtOnce"/>
      <p:bldP spid="3" grpId="0" build="p"/>
      <p:bldP spid="3" grpId="1" build="allAtOnce"/>
      <p:bldP spid="5" grpId="0"/>
      <p:bldP spid="21" grpId="0"/>
      <p:bldP spid="27" grpId="0" animBg="1"/>
      <p:bldP spid="27" grpId="1" animBg="1"/>
      <p:bldP spid="28" grpId="0" animBg="1"/>
      <p:bldP spid="32" grpId="0"/>
      <p:bldP spid="33" grpId="0"/>
      <p:bldP spid="34" grpId="0"/>
      <p:bldP spid="20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0"/>
            <a:ext cx="8929718" cy="1214422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15074" y="2857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АТОМОВ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ВЕЩЕСТВА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ОТДЕЛЬНЫХ  ЧАСТИЦ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00042"/>
            <a:ext cx="2928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4744" y="1142984"/>
            <a:ext cx="5357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воды, железа……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Рисунок 5" descr="Копия IMG_0027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2" y="2292627"/>
            <a:ext cx="2026518" cy="456537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12776"/>
            <a:ext cx="3131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нагревании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00108"/>
            <a:ext cx="3500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растянуть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_0027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452" y="2312848"/>
            <a:ext cx="2120172" cy="4545151"/>
          </a:xfrm>
          <a:prstGeom prst="rect">
            <a:avLst/>
          </a:prstGeom>
        </p:spPr>
      </p:pic>
      <p:pic>
        <p:nvPicPr>
          <p:cNvPr id="19" name="Рисунок 18" descr="Копия (3) IMG_0028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36" y="2292627"/>
            <a:ext cx="2179950" cy="4565373"/>
          </a:xfrm>
          <a:prstGeom prst="rect">
            <a:avLst/>
          </a:prstGeom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888114" y="5072074"/>
            <a:ext cx="357190" cy="571504"/>
            <a:chOff x="2889" y="6480"/>
            <a:chExt cx="157" cy="251"/>
          </a:xfrm>
        </p:grpSpPr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030990" y="2420888"/>
            <a:ext cx="71438" cy="500066"/>
          </a:xfrm>
          <a:prstGeom prst="rect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429256" y="2000240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40000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ч.в.</a:t>
            </a:r>
          </a:p>
        </p:txBody>
      </p:sp>
      <p:grpSp>
        <p:nvGrpSpPr>
          <p:cNvPr id="9" name="Группа 25"/>
          <p:cNvGrpSpPr/>
          <p:nvPr/>
        </p:nvGrpSpPr>
        <p:grpSpPr>
          <a:xfrm>
            <a:off x="5929322" y="4599304"/>
            <a:ext cx="2871168" cy="1258588"/>
            <a:chOff x="5929322" y="3099106"/>
            <a:chExt cx="2871168" cy="1258588"/>
          </a:xfrm>
        </p:grpSpPr>
        <p:sp>
          <p:nvSpPr>
            <p:cNvPr id="24" name="Цилиндр 23"/>
            <p:cNvSpPr/>
            <p:nvPr/>
          </p:nvSpPr>
          <p:spPr>
            <a:xfrm>
              <a:off x="5929322" y="3143248"/>
              <a:ext cx="2857520" cy="1214446"/>
            </a:xfrm>
            <a:prstGeom prst="can">
              <a:avLst>
                <a:gd name="adj" fmla="val 50000"/>
              </a:avLst>
            </a:prstGeom>
            <a:solidFill>
              <a:srgbClr val="365D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42970" y="3099106"/>
              <a:ext cx="2857520" cy="642942"/>
            </a:xfrm>
            <a:prstGeom prst="ellips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Овал 26"/>
          <p:cNvSpPr/>
          <p:nvPr/>
        </p:nvSpPr>
        <p:spPr>
          <a:xfrm>
            <a:off x="7215206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42370" y="4714884"/>
            <a:ext cx="2214578" cy="357190"/>
          </a:xfrm>
          <a:prstGeom prst="ellipse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86512" y="3339958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65821" y="3054206"/>
            <a:ext cx="106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13215" y="3721246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313940" y="3778702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89470" y="4201924"/>
            <a:ext cx="22145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колбе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108520" y="3625860"/>
            <a:ext cx="271461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(шар – кольцо)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-142908" y="6165304"/>
            <a:ext cx="21946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остывание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051720" y="1844824"/>
            <a:ext cx="257517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расширяется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286248" y="1571612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размеры-?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масло на воде 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-36512" y="-428652"/>
            <a:ext cx="9144001" cy="7286653"/>
            <a:chOff x="-21785" y="-5049459"/>
            <a:chExt cx="9144001" cy="9144143"/>
          </a:xfrm>
        </p:grpSpPr>
        <p:grpSp>
          <p:nvGrpSpPr>
            <p:cNvPr id="13" name="Группа 30"/>
            <p:cNvGrpSpPr/>
            <p:nvPr/>
          </p:nvGrpSpPr>
          <p:grpSpPr>
            <a:xfrm>
              <a:off x="-21785" y="-5049459"/>
              <a:ext cx="9144001" cy="9144143"/>
              <a:chOff x="-2643239" y="-6752334"/>
              <a:chExt cx="9144001" cy="942991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-2643238" y="-6752334"/>
                <a:ext cx="9144000" cy="942991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-2643239" y="-979233"/>
                <a:ext cx="7129833" cy="11949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39" name="Text Box 50"/>
              <p:cNvSpPr txBox="1">
                <a:spLocks noChangeArrowheads="1"/>
              </p:cNvSpPr>
              <p:nvPr/>
            </p:nvSpPr>
            <p:spPr bwMode="auto">
              <a:xfrm>
                <a:off x="-1679420" y="137291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1043608" y="2896720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857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97317E-7 L -0.00138 0.2879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2" grpId="1" build="allAtOnce"/>
      <p:bldP spid="3" grpId="0" build="p"/>
      <p:bldP spid="3" grpId="1" build="allAtOnce"/>
      <p:bldP spid="3073" grpId="0"/>
      <p:bldP spid="3073" grpId="1"/>
      <p:bldP spid="5" grpId="0"/>
      <p:bldP spid="7" grpId="0"/>
      <p:bldP spid="8" grpId="0"/>
      <p:bldP spid="14" grpId="0" animBg="1"/>
      <p:bldP spid="21" grpId="0"/>
      <p:bldP spid="27" grpId="0" animBg="1"/>
      <p:bldP spid="27" grpId="1" animBg="1"/>
      <p:bldP spid="28" grpId="0" animBg="1"/>
      <p:bldP spid="32" grpId="0"/>
      <p:bldP spid="33" grpId="0"/>
      <p:bldP spid="34" grpId="0"/>
      <p:bldP spid="11" grpId="0" animBg="1"/>
      <p:bldP spid="10" grpId="0" animBg="1"/>
      <p:bldP spid="29" grpId="0" animBg="1"/>
      <p:bldP spid="30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71472" y="214290"/>
            <a:ext cx="6929486" cy="71438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929454" y="85723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u="sng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31432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!!!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434" y="5157192"/>
            <a:ext cx="35719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Броуновское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881665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"в холодильник"!!!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00430" y="1870061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спайка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69020" y="5157192"/>
            <a:ext cx="4286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(толкают невидимки)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48" y="28572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2932" y="247982"/>
            <a:ext cx="652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Двигаются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хаотически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88840"/>
            <a:ext cx="223224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медный </a:t>
            </a:r>
            <a:r>
              <a: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купорос     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13522" y="2312005"/>
            <a:ext cx="289863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свинец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золото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 лет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1мм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49504" y="2497551"/>
            <a:ext cx="238866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запах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 )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сладкий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27673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70" grpId="0"/>
      <p:bldP spid="72" grpId="0" animBg="1"/>
      <p:bldP spid="74" grpId="0" animBg="1"/>
      <p:bldP spid="41" grpId="0"/>
      <p:bldP spid="41" grpId="1"/>
      <p:bldP spid="41" grpId="2"/>
      <p:bldP spid="41" grpId="3"/>
      <p:bldP spid="6" grpId="0" build="p" animBg="1"/>
      <p:bldP spid="45" grpId="0" build="p" animBg="1"/>
      <p:bldP spid="4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55809" t="9317" r="25000" b="60695"/>
          <a:stretch>
            <a:fillRect/>
          </a:stretch>
        </p:blipFill>
        <p:spPr bwMode="auto">
          <a:xfrm>
            <a:off x="6588224" y="-1"/>
            <a:ext cx="2555776" cy="31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25097" t="13466" r="43309" b="73245"/>
          <a:stretch>
            <a:fillRect/>
          </a:stretch>
        </p:blipFill>
        <p:spPr bwMode="auto">
          <a:xfrm>
            <a:off x="0" y="0"/>
            <a:ext cx="70922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664425"/>
            <a:ext cx="1907704" cy="302433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=4м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=10кН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=2м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628800"/>
            <a:ext cx="424847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работа одинакова</a:t>
            </a:r>
          </a:p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492896"/>
            <a:ext cx="4968552" cy="120032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А затраченная во втором случае больше на</a:t>
            </a:r>
          </a:p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975953" y="4890065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6107" y="4712950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5953" y="443711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5488" y="3789040"/>
            <a:ext cx="460851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Поэтому КПД во втором случае меньше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4067944" y="5057236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05" y="1882854"/>
            <a:ext cx="5112568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ПРИТЯГИВАЮТСЯ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бумага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 ртуть,   капли  в бульоне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оторвать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стекло от воды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Г)  свинцовые цилиндры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3867"/>
            <a:ext cx="9145016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ВЗАИМОДЕЙСТВУЮТ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МАЛЫХ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РАССТОЯНИЯХ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7536" y="3406348"/>
            <a:ext cx="4176464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ОТТАЛКИВАЮТСЯ</a:t>
            </a:r>
            <a:endParaRPr lang="ru-RU" sz="3200" dirty="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сжать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газ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резину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3" grpId="1" animBg="1"/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3428992" y="4888254"/>
            <a:ext cx="3357586" cy="642942"/>
          </a:xfrm>
          <a:prstGeom prst="roundRect">
            <a:avLst/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868" y="3755696"/>
            <a:ext cx="2928958" cy="642942"/>
          </a:xfrm>
          <a:prstGeom prst="roundRect">
            <a:avLst/>
          </a:prstGeom>
          <a:solidFill>
            <a:srgbClr val="66CCFF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72000" y="178592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2268" y="142852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255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состоят из…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488"/>
            <a:ext cx="4472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708693">
            <a:off x="4609043" y="1037951"/>
            <a:ext cx="3939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нутренняя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43182"/>
            <a:ext cx="392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взаимодействуют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3834" y="185736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4000504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786191"/>
            <a:ext cx="2940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совершить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286256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индейцы…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2640" y="4684390"/>
            <a:ext cx="341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03068">
            <a:off x="5871751" y="5255402"/>
            <a:ext cx="308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26" idx="1"/>
          </p:cNvCxnSpPr>
          <p:nvPr/>
        </p:nvCxnSpPr>
        <p:spPr>
          <a:xfrm flipV="1">
            <a:off x="1181005" y="4150016"/>
            <a:ext cx="747789" cy="3121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4414" y="4572008"/>
            <a:ext cx="714380" cy="54736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0" y="164305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929058" y="1044250"/>
            <a:ext cx="614354" cy="2286016"/>
          </a:xfrm>
          <a:prstGeom prst="rightBrace">
            <a:avLst>
              <a:gd name="adj1" fmla="val 24856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72264" y="0"/>
            <a:ext cx="1000342" cy="1261306"/>
            <a:chOff x="9757" y="3181"/>
            <a:chExt cx="596" cy="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6" y="3470"/>
              <a:ext cx="4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81"/>
              <a:ext cx="595" cy="2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928794" y="3857628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30000" dirty="0" smtClean="0">
                <a:latin typeface="Times New Roman" pitchFamily="18" charset="0"/>
                <a:cs typeface="Times New Roman" pitchFamily="18" charset="0"/>
              </a:rPr>
              <a:t>потереть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4857760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3200" b="1" cap="all" baseline="-25000" dirty="0" smtClean="0">
                <a:latin typeface="Times New Roman" pitchFamily="18" charset="0"/>
                <a:cs typeface="Times New Roman" pitchFamily="18" charset="0"/>
              </a:rPr>
              <a:t>батарее</a:t>
            </a:r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 rot="19971737">
            <a:off x="4309212" y="2639806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 rot="20098633">
            <a:off x="5408543" y="2782009"/>
            <a:ext cx="2799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20133962">
            <a:off x="6838840" y="2882569"/>
            <a:ext cx="2290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71670" y="1187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…останавливаются…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-7146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786446" y="185736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37964" y="4262158"/>
            <a:ext cx="168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Гильза…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4714884"/>
            <a:ext cx="739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396335"/>
            <a:ext cx="3168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Диагностика стр.27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37" grpId="0"/>
      <p:bldP spid="37" grpId="1"/>
      <p:bldP spid="9217" grpId="0"/>
      <p:bldP spid="9218" grpId="0"/>
      <p:bldP spid="6" grpId="0"/>
      <p:bldP spid="9219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20" grpId="0"/>
      <p:bldP spid="20" grpId="1"/>
      <p:bldP spid="9220" grpId="0" animBg="1"/>
      <p:bldP spid="26" grpId="0"/>
      <p:bldP spid="27" grpId="0"/>
      <p:bldP spid="28" grpId="0"/>
      <p:bldP spid="29" grpId="0"/>
      <p:bldP spid="30" grpId="0"/>
      <p:bldP spid="45" grpId="0"/>
      <p:bldP spid="46" grpId="0"/>
      <p:bldP spid="47" grpId="0"/>
      <p:bldP spid="47" grpId="1"/>
      <p:bldP spid="49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52" y="0"/>
            <a:ext cx="6429420" cy="27146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№17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17-20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Стр.35,36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071540" cy="14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000240"/>
          <a:ext cx="9144000" cy="4754880"/>
        </p:xfrm>
        <a:graphic>
          <a:graphicData uri="http://schemas.openxmlformats.org/drawingml/2006/table">
            <a:tbl>
              <a:tblPr/>
              <a:tblGrid>
                <a:gridCol w="500034"/>
                <a:gridCol w="7885986"/>
                <a:gridCol w="757980"/>
              </a:tblGrid>
              <a:tr h="148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 Д.З. гр 6.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17.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аудиализация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потенциальная энергия тела, поднятого над Землей;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потенциальная энергия упругодеформированного тела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визуализация.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Применение знаний в измененных условиях  по вопросам ( бригадно, парно или индивидуально)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упр. 24(2,3,5) - у доски /стр.124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упр. 25 (4) стр.128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упр. 26(3-у,4-у, 5-п) стр. 130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Д.З. гр.6 (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 (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/3у22н/ № 65.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(IV)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/зт17/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Потенциальная энергия.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по теме 17.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закрепления знаний по теме 17.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Отработки знаний и умений по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репродуктивный в форме закрепления суждений и решения творческих задач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определение и приведите примеры :</a:t>
            </a:r>
            <a:endParaRPr kumimoji="0" lang="ru-RU" sz="14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 это 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- 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Кинетическая энергия - . . . . . . . . . . . . . . . . . . . . . . . . . . . . . . . .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44879" t="45949" r="25000" b="40481"/>
          <a:stretch>
            <a:fillRect/>
          </a:stretch>
        </p:blipFill>
        <p:spPr bwMode="auto">
          <a:xfrm>
            <a:off x="0" y="0"/>
            <a:ext cx="70202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4477750" y="135296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477750" y="2093947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904" y="177281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356120" y="210490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6372344" y="2104908"/>
            <a:ext cx="1296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6205942" y="1301859"/>
            <a:ext cx="1338828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00192" y="2132856"/>
            <a:ext cx="1246378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3894" y="1746101"/>
            <a:ext cx="576064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67164" t="9317" r="25000" b="64581"/>
          <a:stretch>
            <a:fillRect/>
          </a:stretch>
        </p:blipFill>
        <p:spPr bwMode="auto">
          <a:xfrm>
            <a:off x="8100392" y="0"/>
            <a:ext cx="10436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67164" t="30945" r="25000" b="64581"/>
          <a:stretch>
            <a:fillRect/>
          </a:stretch>
        </p:blipFill>
        <p:spPr bwMode="auto">
          <a:xfrm>
            <a:off x="8053094" y="5229200"/>
            <a:ext cx="104360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8244408" y="2492896"/>
            <a:ext cx="0" cy="2952328"/>
          </a:xfrm>
          <a:prstGeom prst="straightConnector1">
            <a:avLst/>
          </a:prstGeom>
          <a:grpFill/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790183" y="3501008"/>
            <a:ext cx="59824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532440" y="2564904"/>
            <a:ext cx="0" cy="1296144"/>
          </a:xfrm>
          <a:prstGeom prst="straightConnector1">
            <a:avLst/>
          </a:prstGeom>
          <a:grpFill/>
          <a:ln w="254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/>
          <p:nvPr/>
        </p:nvGrpSpPr>
        <p:grpSpPr>
          <a:xfrm>
            <a:off x="8244408" y="3861048"/>
            <a:ext cx="936104" cy="720080"/>
            <a:chOff x="5580112" y="4725144"/>
            <a:chExt cx="936104" cy="720080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 bwMode="auto">
            <a:xfrm>
              <a:off x="5580112" y="4725144"/>
              <a:ext cx="936104" cy="7200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kern="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000" b="1" kern="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606944" y="4846572"/>
              <a:ext cx="703827" cy="0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23"/>
          <p:cNvGrpSpPr/>
          <p:nvPr/>
        </p:nvGrpSpPr>
        <p:grpSpPr>
          <a:xfrm>
            <a:off x="8028384" y="5642084"/>
            <a:ext cx="1152128" cy="523220"/>
            <a:chOff x="5292080" y="4797152"/>
            <a:chExt cx="1152128" cy="523220"/>
          </a:xfrm>
          <a:solidFill>
            <a:schemeClr val="bg1"/>
          </a:solidFill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5606944" y="4846572"/>
              <a:ext cx="703827" cy="0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 bwMode="auto">
            <a:xfrm>
              <a:off x="5292080" y="4797152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540Н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0" y="1184877"/>
            <a:ext cx="2339752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360кН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0м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755990" y="932470"/>
            <a:ext cx="86409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664022" y="646179"/>
            <a:ext cx="864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новки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5" grpId="0" animBg="1"/>
      <p:bldP spid="27" grpId="0" build="allAtOnce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84030"/>
          <a:ext cx="9072593" cy="2229579"/>
        </p:xfrm>
        <a:graphic>
          <a:graphicData uri="http://schemas.openxmlformats.org/drawingml/2006/table">
            <a:tbl>
              <a:tblPr/>
              <a:tblGrid>
                <a:gridCol w="1341170"/>
                <a:gridCol w="801970"/>
                <a:gridCol w="1285884"/>
                <a:gridCol w="785818"/>
                <a:gridCol w="1000132"/>
                <a:gridCol w="1071570"/>
                <a:gridCol w="1857388"/>
                <a:gridCol w="928661"/>
              </a:tblGrid>
              <a:tr h="5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1" cap="all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4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З,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,</a:t>
                      </a:r>
                      <a:r>
                        <a:rPr lang="ru-RU" sz="3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КПД</a:t>
                      </a:r>
                      <a:endParaRPr lang="ru-RU" sz="4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0,05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56" y="2547771"/>
            <a:ext cx="1357310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541467" y="3106822"/>
            <a:ext cx="2744781" cy="1107996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60517" y="2357430"/>
            <a:ext cx="2368541" cy="769441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643042" y="3143248"/>
            <a:ext cx="2268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446" y="4357694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929454" y="5000636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929454" y="4000504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29454" y="5000636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429124" y="3222626"/>
            <a:ext cx="2286016" cy="8493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357686" y="2365370"/>
            <a:ext cx="2428924" cy="70644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4787308"/>
            <a:ext cx="38576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0"/>
            <a:ext cx="3779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357158" y="1500174"/>
            <a:ext cx="357190" cy="2357454"/>
          </a:xfrm>
          <a:prstGeom prst="leftBrace">
            <a:avLst>
              <a:gd name="adj1" fmla="val 8333"/>
              <a:gd name="adj2" fmla="val 525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-71470" y="2285992"/>
            <a:ext cx="50006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6893915" flipH="1">
            <a:off x="2497738" y="415111"/>
            <a:ext cx="1005251" cy="5410032"/>
          </a:xfrm>
          <a:prstGeom prst="leftBrace">
            <a:avLst>
              <a:gd name="adj1" fmla="val 8333"/>
              <a:gd name="adj2" fmla="val 6566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428728" y="2793998"/>
            <a:ext cx="50006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212465" y="3465264"/>
            <a:ext cx="454647" cy="249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3" idx="2"/>
          </p:cNvCxnSpPr>
          <p:nvPr/>
        </p:nvCxnSpPr>
        <p:spPr>
          <a:xfrm flipH="1">
            <a:off x="2097548" y="2389817"/>
            <a:ext cx="537789" cy="1075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/>
          <a:srcRect l="44296" t="11074" r="24992" b="69731"/>
          <a:stretch>
            <a:fillRect/>
          </a:stretch>
        </p:blipFill>
        <p:spPr bwMode="auto">
          <a:xfrm>
            <a:off x="3707904" y="0"/>
            <a:ext cx="5436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0" y="5929330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КПД данной </a:t>
            </a:r>
            <a:r>
              <a:rPr lang="ru-RU" sz="28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установки около 55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%, затраченная работа 4,2Дж, </a:t>
            </a:r>
            <a:r>
              <a:rPr lang="ru-RU" sz="28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полезная 2,4Дж. 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5989918" y="2145050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5989918" y="2852936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20072" y="249289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4429124" y="4929198"/>
            <a:ext cx="3214710" cy="27948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 bwMode="auto">
          <a:xfrm>
            <a:off x="7718110" y="2021939"/>
            <a:ext cx="1338828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812360" y="2852936"/>
            <a:ext cx="1246378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86062" y="2466181"/>
            <a:ext cx="576064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6012160" y="2852936"/>
            <a:ext cx="1296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0" y="3861048"/>
            <a:ext cx="3419872" cy="1800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5,4Н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=0,8м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h=0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M=1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00430" y="457200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V="1">
            <a:off x="7786710" y="2786058"/>
            <a:ext cx="1296000" cy="279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 bwMode="auto">
          <a:xfrm>
            <a:off x="4429124" y="4286256"/>
            <a:ext cx="3214710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l-GR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el-GR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0,2м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4929190" y="5000636"/>
            <a:ext cx="1857388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l-GR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0,8м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572396" y="4643446"/>
            <a:ext cx="500066" cy="523220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 bwMode="auto">
          <a:xfrm flipV="1">
            <a:off x="7990876" y="4857760"/>
            <a:ext cx="1081718" cy="279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 bwMode="auto">
          <a:xfrm>
            <a:off x="7929586" y="4214818"/>
            <a:ext cx="1214414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7858180" y="4929198"/>
            <a:ext cx="1357290" cy="52322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4,32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42" grpId="0" animBg="1"/>
      <p:bldP spid="43" grpId="0" animBg="1"/>
      <p:bldP spid="69" grpId="0" animBg="1"/>
      <p:bldP spid="104" grpId="0" animBg="1"/>
      <p:bldP spid="51" grpId="0" animBg="1"/>
      <p:bldP spid="52" grpId="0" animBg="1"/>
      <p:bldP spid="53" grpId="0" animBg="1"/>
      <p:bldP spid="55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4" grpId="0" animBg="1"/>
      <p:bldP spid="56" grpId="0" animBg="1"/>
      <p:bldP spid="58" grpId="0" build="allAtOnce" animBg="1"/>
      <p:bldP spid="59" grpId="0" animBg="1"/>
      <p:bldP spid="64" grpId="0" animBg="1"/>
      <p:bldP spid="67" grpId="0" animBg="1"/>
      <p:bldP spid="70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8074" t="18914" r="17022" b="64844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473" t="19731" r="69984" b="9957"/>
          <a:stretch>
            <a:fillRect/>
          </a:stretch>
        </p:blipFill>
        <p:spPr bwMode="auto">
          <a:xfrm>
            <a:off x="6948264" y="1052736"/>
            <a:ext cx="219573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13407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 =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340768"/>
            <a:ext cx="2051720" cy="20882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M=0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ΔП=2Дж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ΔК-?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1328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3136"/>
            <a:ext cx="6876256" cy="1200329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уменьшения потенциальной энергии на 2Дж мяч должен опустится на ….м.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380799"/>
            <a:ext cx="6732240" cy="1200329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падении потенциальная энергия переходит в кинетическую, т.е. кинетическая энергия  увеличится на 2Дж 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2667000"/>
          <a:ext cx="9144001" cy="3790005"/>
        </p:xfrm>
        <a:graphic>
          <a:graphicData uri="http://schemas.openxmlformats.org/drawingml/2006/table">
            <a:tbl>
              <a:tblPr/>
              <a:tblGrid>
                <a:gridCol w="495424"/>
                <a:gridCol w="7890597"/>
                <a:gridCol w="757980"/>
              </a:tblGrid>
              <a:tr h="31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гр.5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«Когда мы говорим, что тело обладает энергией???»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теме № 17. с  решением поставленной проблемы, выкладкам на доске, демонстрациями и заполнением справочника №4.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Повторение материала темы по опорному конспекту и акцентуацией сложных моментов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 по вопросам из учебника стр130(,3,4,5,7),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  стр.128(1,2,3,4)                  стр.126(1,2,3,4,).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т.17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пар.№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44,45,46,47.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19531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 (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/2у22н/ № 64.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(IV)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/т17/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Кинетическая энергия.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Более углубленные знания по понятию «энергия».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Создать условия для углубления знаний о кинетической, потенциальной (относительность,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скалярность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и внутренней энергии,  потенциальных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непотенциальных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комбинированный с элементами технологии усвоения и изучения нового материала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объяснительно иллюстративный в форме эвристической беседы с частично поисковыми элементами и демонстрациями.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Виды энергии.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анимации№8,14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0"/>
            <a:ext cx="7143768" cy="7143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spc="0" normalizeH="0" baseline="0" noProof="0" dirty="0" smtClean="0">
                <a:ln>
                  <a:noFill/>
                </a:ln>
                <a:solidFill>
                  <a:srgbClr val="0014A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динамическое определение 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Работы-</a:t>
            </a:r>
            <a:endParaRPr kumimoji="0" lang="ru-RU" sz="3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black">
          <a:xfrm>
            <a:off x="428596" y="500066"/>
            <a:ext cx="864399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процесс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перемещения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D170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действием  силы</a:t>
            </a: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857752" y="1071546"/>
            <a:ext cx="2018504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2357430"/>
            <a:ext cx="8143932" cy="71438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spc="0" normalizeH="0" baseline="0" noProof="0" dirty="0" smtClean="0">
                <a:ln>
                  <a:noFill/>
                </a:ln>
                <a:solidFill>
                  <a:srgbClr val="0014A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энергетическое определение 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Работы???</a:t>
            </a:r>
            <a:endParaRPr kumimoji="0" lang="ru-RU" sz="3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571472" y="3071810"/>
            <a:ext cx="542928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0" normalizeH="0" baseline="0" noProof="0" dirty="0" smtClean="0">
                <a:ln>
                  <a:noFill/>
                </a:ln>
                <a:solidFill>
                  <a:srgbClr val="0014A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что такое ЭНЕРГИЯ ??? </a:t>
            </a:r>
            <a:endParaRPr kumimoji="0" lang="ru-RU" sz="32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2000232" y="3786190"/>
            <a:ext cx="7143768" cy="1357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0" normalizeH="0" baseline="0" noProof="0" dirty="0" smtClean="0">
                <a:ln>
                  <a:noFill/>
                </a:ln>
                <a:solidFill>
                  <a:srgbClr val="0014A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какую ЭНЕРГИЮ  мы называем </a:t>
            </a:r>
            <a:r>
              <a:rPr kumimoji="0" lang="ru-RU" sz="40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кинетической</a:t>
            </a:r>
            <a:r>
              <a:rPr kumimoji="0" lang="ru-RU" sz="32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??? </a:t>
            </a:r>
            <a:endParaRPr kumimoji="0" lang="ru-RU" sz="32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357422" y="5500702"/>
            <a:ext cx="5786478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14AC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 </a:t>
            </a:r>
            <a:r>
              <a:rPr lang="ru-RU" sz="4400" b="1" dirty="0" smtClean="0"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потенциальной</a:t>
            </a:r>
            <a:r>
              <a:rPr kumimoji="0" lang="ru-RU" sz="44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???</a:t>
            </a:r>
            <a:endParaRPr kumimoji="0" lang="ru-RU" sz="44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2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75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nimBg="1"/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3611</TotalTime>
  <Words>2461</Words>
  <Application>Microsoft Office PowerPoint</Application>
  <PresentationFormat>Экран (4:3)</PresentationFormat>
  <Paragraphs>641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Домашнее задание.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361</cp:revision>
  <dcterms:created xsi:type="dcterms:W3CDTF">2009-11-04T14:29:22Z</dcterms:created>
  <dcterms:modified xsi:type="dcterms:W3CDTF">2020-04-21T04:33:56Z</dcterms:modified>
</cp:coreProperties>
</file>