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4" r:id="rId12"/>
    <p:sldId id="268" r:id="rId13"/>
    <p:sldId id="269" r:id="rId14"/>
    <p:sldId id="275" r:id="rId15"/>
    <p:sldId id="276" r:id="rId16"/>
    <p:sldId id="277" r:id="rId17"/>
    <p:sldId id="271" r:id="rId18"/>
    <p:sldId id="273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60"/>
  </p:normalViewPr>
  <p:slideViewPr>
    <p:cSldViewPr>
      <p:cViewPr varScale="1">
        <p:scale>
          <a:sx n="73" d="100"/>
          <a:sy n="73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CDC-EDAE-4587-818D-27C61B2ACE4E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DD74-F677-4C51-94A0-BC753AFD2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CDC-EDAE-4587-818D-27C61B2ACE4E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DD74-F677-4C51-94A0-BC753AFD2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CDC-EDAE-4587-818D-27C61B2ACE4E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DD74-F677-4C51-94A0-BC753AFD2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CDC-EDAE-4587-818D-27C61B2ACE4E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DD74-F677-4C51-94A0-BC753AFD2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CDC-EDAE-4587-818D-27C61B2ACE4E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DD74-F677-4C51-94A0-BC753AFD2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CDC-EDAE-4587-818D-27C61B2ACE4E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DD74-F677-4C51-94A0-BC753AFD2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CDC-EDAE-4587-818D-27C61B2ACE4E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DD74-F677-4C51-94A0-BC753AFD2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CDC-EDAE-4587-818D-27C61B2ACE4E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DD74-F677-4C51-94A0-BC753AFD2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CDC-EDAE-4587-818D-27C61B2ACE4E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DD74-F677-4C51-94A0-BC753AFD2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CDC-EDAE-4587-818D-27C61B2ACE4E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DD74-F677-4C51-94A0-BC753AFD2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CDC-EDAE-4587-818D-27C61B2ACE4E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DD74-F677-4C51-94A0-BC753AFD2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03CDC-EDAE-4587-818D-27C61B2ACE4E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3DD74-F677-4C51-94A0-BC753AFD2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1571612"/>
            <a:ext cx="48814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Химия мыла</a:t>
            </a:r>
            <a:endParaRPr lang="ru-RU" sz="66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0"/>
            <a:ext cx="7772400" cy="963613"/>
          </a:xfrm>
        </p:spPr>
        <p:txBody>
          <a:bodyPr/>
          <a:lstStyle/>
          <a:p>
            <a:r>
              <a:rPr lang="ru-RU" sz="1600" b="1" dirty="0">
                <a:latin typeface="Times New Roman" pitchFamily="18" charset="0"/>
              </a:rPr>
              <a:t>Муниципальное </a:t>
            </a:r>
            <a:r>
              <a:rPr lang="ru-RU" sz="1600" b="1" dirty="0" smtClean="0">
                <a:latin typeface="Times New Roman" pitchFamily="18" charset="0"/>
              </a:rPr>
              <a:t>автономное </a:t>
            </a:r>
            <a:r>
              <a:rPr lang="ru-RU" sz="1600" b="1" dirty="0">
                <a:latin typeface="Times New Roman" pitchFamily="18" charset="0"/>
              </a:rPr>
              <a:t>образовательное учреждение</a:t>
            </a:r>
            <a:br>
              <a:rPr lang="ru-RU" sz="1600" b="1" dirty="0">
                <a:latin typeface="Times New Roman" pitchFamily="18" charset="0"/>
              </a:rPr>
            </a:br>
            <a:r>
              <a:rPr lang="ru-RU" sz="1600" b="1" dirty="0">
                <a:latin typeface="Times New Roman" pitchFamily="18" charset="0"/>
              </a:rPr>
              <a:t>средняя общеобразовательная школа №3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4071934" y="3929066"/>
            <a:ext cx="4857784" cy="1571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Исполнитель: Захарова Лиза,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ученица 4 «А» класса                                                   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Руководитель: Захаров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М.Ю.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                           </a:t>
            </a:r>
            <a:r>
              <a:rPr lang="ru-RU" b="1" dirty="0" smtClean="0">
                <a:latin typeface="Times New Roman" pitchFamily="18" charset="0"/>
              </a:rPr>
              <a:t> учитель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химии и биологии     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987675" y="5949950"/>
            <a:ext cx="3024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п. </a:t>
            </a:r>
            <a:r>
              <a:rPr lang="ru-RU" b="1" dirty="0" smtClean="0">
                <a:latin typeface="Times New Roman" pitchFamily="18" charset="0"/>
              </a:rPr>
              <a:t>Черноисточинск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2015</a:t>
            </a:r>
            <a:endParaRPr lang="ru-RU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428596" y="3071810"/>
            <a:ext cx="3429025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7030A0"/>
                </a:solidFill>
              </a:rPr>
              <a:t>Состав мыла</a:t>
            </a:r>
            <a:endParaRPr lang="ru-RU" sz="5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0370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Мыло – это соль высших жирных кислот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Причем если в эту соль входит натрий, то мыло будет твердое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Если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соль входит калий, то мыло получится – жидкое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167">
            <a:off x="5603035" y="4548404"/>
            <a:ext cx="2000264" cy="1320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14818"/>
            <a:ext cx="1143008" cy="18239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57158" y="6072206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6072206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7030A0"/>
                </a:solidFill>
              </a:rPr>
              <a:t>Почему мыло очищает?</a:t>
            </a:r>
            <a:endParaRPr lang="ru-RU" sz="5000" b="1" dirty="0">
              <a:solidFill>
                <a:srgbClr val="7030A0"/>
              </a:solidFill>
            </a:endParaRPr>
          </a:p>
        </p:txBody>
      </p:sp>
      <p:sp>
        <p:nvSpPr>
          <p:cNvPr id="8" name="10-конечная звезда 7"/>
          <p:cNvSpPr/>
          <p:nvPr/>
        </p:nvSpPr>
        <p:spPr>
          <a:xfrm>
            <a:off x="7000892" y="1500174"/>
            <a:ext cx="1214446" cy="928694"/>
          </a:xfrm>
          <a:prstGeom prst="star10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2322741">
            <a:off x="3576601" y="1642139"/>
            <a:ext cx="967686" cy="811984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8596" y="1785926"/>
            <a:ext cx="192882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           -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9454" y="2428868"/>
            <a:ext cx="986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Грязь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357430"/>
            <a:ext cx="847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2500306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Мыло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0-конечная звезда 14"/>
          <p:cNvSpPr/>
          <p:nvPr/>
        </p:nvSpPr>
        <p:spPr>
          <a:xfrm>
            <a:off x="3929058" y="5000636"/>
            <a:ext cx="1928826" cy="1500198"/>
          </a:xfrm>
          <a:prstGeom prst="star10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Капля 15"/>
          <p:cNvSpPr/>
          <p:nvPr/>
        </p:nvSpPr>
        <p:spPr>
          <a:xfrm rot="10800000">
            <a:off x="6215074" y="4071942"/>
            <a:ext cx="967686" cy="811984"/>
          </a:xfrm>
          <a:prstGeom prst="teardrop">
            <a:avLst>
              <a:gd name="adj" fmla="val 20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7" name="Капля 16"/>
          <p:cNvSpPr/>
          <p:nvPr/>
        </p:nvSpPr>
        <p:spPr>
          <a:xfrm rot="9404383">
            <a:off x="5264507" y="3515637"/>
            <a:ext cx="967686" cy="811984"/>
          </a:xfrm>
          <a:prstGeom prst="teardrop">
            <a:avLst>
              <a:gd name="adj" fmla="val 20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апля 17"/>
          <p:cNvSpPr/>
          <p:nvPr/>
        </p:nvSpPr>
        <p:spPr>
          <a:xfrm rot="4690014">
            <a:off x="2655913" y="4079888"/>
            <a:ext cx="967686" cy="811984"/>
          </a:xfrm>
          <a:prstGeom prst="teardrop">
            <a:avLst>
              <a:gd name="adj" fmla="val 20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апля 18"/>
          <p:cNvSpPr/>
          <p:nvPr/>
        </p:nvSpPr>
        <p:spPr>
          <a:xfrm rot="2322741">
            <a:off x="2076403" y="5285477"/>
            <a:ext cx="967686" cy="811984"/>
          </a:xfrm>
          <a:prstGeom prst="teardrop">
            <a:avLst>
              <a:gd name="adj" fmla="val 20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0" name="Капля 19"/>
          <p:cNvSpPr/>
          <p:nvPr/>
        </p:nvSpPr>
        <p:spPr>
          <a:xfrm rot="6602236">
            <a:off x="3706660" y="3473793"/>
            <a:ext cx="967686" cy="811984"/>
          </a:xfrm>
          <a:prstGeom prst="teardrop">
            <a:avLst>
              <a:gd name="adj" fmla="val 20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апля 20"/>
          <p:cNvSpPr/>
          <p:nvPr/>
        </p:nvSpPr>
        <p:spPr>
          <a:xfrm rot="12659622">
            <a:off x="6640808" y="5120384"/>
            <a:ext cx="967686" cy="811984"/>
          </a:xfrm>
          <a:prstGeom prst="teardrop">
            <a:avLst>
              <a:gd name="adj" fmla="val 20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16200000">
            <a:off x="4947245" y="2553689"/>
            <a:ext cx="1449153" cy="342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       -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 rot="1543741">
            <a:off x="783208" y="3683542"/>
            <a:ext cx="192882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           -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 rot="947941">
            <a:off x="236199" y="4826486"/>
            <a:ext cx="192882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           -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 rot="21122603">
            <a:off x="142844" y="5929330"/>
            <a:ext cx="192882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           -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 rot="18719690">
            <a:off x="6815839" y="3331853"/>
            <a:ext cx="1422404" cy="327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      -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 rot="20484843">
            <a:off x="7227886" y="3955714"/>
            <a:ext cx="1630739" cy="375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     -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 rot="20397608">
            <a:off x="7500837" y="4887828"/>
            <a:ext cx="1465175" cy="29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     -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 rot="833126">
            <a:off x="7541050" y="5848437"/>
            <a:ext cx="1366708" cy="360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      -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 rot="4695010">
            <a:off x="2007150" y="2770939"/>
            <a:ext cx="1880344" cy="37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           -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 rot="17940567">
            <a:off x="5777227" y="2688649"/>
            <a:ext cx="1449153" cy="342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       -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Технология мыла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3686188"/>
          </a:xfrm>
        </p:spPr>
        <p:txBody>
          <a:bodyPr/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Прямой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метод.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«Клеевое мыло» - это смесь мыла и глицерина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endParaRPr lang="ru-RU" dirty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Косвенный метод.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«Ядровое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мыло», без примеси глицерина.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6003">
            <a:off x="5284656" y="3017418"/>
            <a:ext cx="1514253" cy="12268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3094">
            <a:off x="6552077" y="5357286"/>
            <a:ext cx="1256618" cy="942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Клеевое мыло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Изображение 266.jpg"/>
          <p:cNvPicPr>
            <a:picLocks noChangeAspect="1"/>
          </p:cNvPicPr>
          <p:nvPr/>
        </p:nvPicPr>
        <p:blipFill>
          <a:blip r:embed="rId2" cstate="print"/>
          <a:srcRect t="12500" b="22916"/>
          <a:stretch>
            <a:fillRect/>
          </a:stretch>
        </p:blipFill>
        <p:spPr>
          <a:xfrm>
            <a:off x="1428728" y="1571612"/>
            <a:ext cx="2143140" cy="2464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Изображение 243.jpg"/>
          <p:cNvPicPr>
            <a:picLocks noChangeAspect="1"/>
          </p:cNvPicPr>
          <p:nvPr/>
        </p:nvPicPr>
        <p:blipFill>
          <a:blip r:embed="rId3" cstate="print"/>
          <a:srcRect t="3125" b="17708"/>
          <a:stretch>
            <a:fillRect/>
          </a:stretch>
        </p:blipFill>
        <p:spPr>
          <a:xfrm>
            <a:off x="5286380" y="2857496"/>
            <a:ext cx="2286016" cy="3221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29190" y="6215082"/>
            <a:ext cx="317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10г. твердого свиного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жира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214818"/>
            <a:ext cx="287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2,5 г.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Гидроксида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натрия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Клеевое мыло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5643578"/>
            <a:ext cx="19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Появление пены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786322"/>
            <a:ext cx="3058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Нагреваем на водяной бане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 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571612"/>
            <a:ext cx="1725523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Изображение 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785926"/>
            <a:ext cx="2086681" cy="371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Изображение 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857496"/>
            <a:ext cx="1845909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215074" y="6286520"/>
            <a:ext cx="232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Наличие глицерина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7030A0"/>
                </a:solidFill>
              </a:rPr>
              <a:t>Ядровое мыло</a:t>
            </a:r>
            <a:endParaRPr lang="ru-RU" sz="50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Изображение 238.jpg"/>
          <p:cNvPicPr>
            <a:picLocks noChangeAspect="1"/>
          </p:cNvPicPr>
          <p:nvPr/>
        </p:nvPicPr>
        <p:blipFill>
          <a:blip r:embed="rId2" cstate="print"/>
          <a:srcRect b="9375"/>
          <a:stretch>
            <a:fillRect/>
          </a:stretch>
        </p:blipFill>
        <p:spPr>
          <a:xfrm>
            <a:off x="500034" y="1500174"/>
            <a:ext cx="1815459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 239.jpg"/>
          <p:cNvPicPr>
            <a:picLocks noChangeAspect="1"/>
          </p:cNvPicPr>
          <p:nvPr/>
        </p:nvPicPr>
        <p:blipFill>
          <a:blip r:embed="rId3" cstate="print"/>
          <a:srcRect t="4545" b="11363"/>
          <a:stretch>
            <a:fillRect/>
          </a:stretch>
        </p:blipFill>
        <p:spPr>
          <a:xfrm>
            <a:off x="3428992" y="2857496"/>
            <a:ext cx="1928826" cy="2887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 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357298"/>
            <a:ext cx="1854729" cy="3301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71472" y="4572008"/>
            <a:ext cx="1595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Твердый жир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5929330"/>
            <a:ext cx="2166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Натриевая щелочь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4786322"/>
            <a:ext cx="1661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Мыловарение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7030A0"/>
                </a:solidFill>
              </a:rPr>
              <a:t>Ядровое мыло</a:t>
            </a:r>
            <a:endParaRPr lang="ru-RU" sz="50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Изображение 348.jpg"/>
          <p:cNvPicPr>
            <a:picLocks noChangeAspect="1"/>
          </p:cNvPicPr>
          <p:nvPr/>
        </p:nvPicPr>
        <p:blipFill>
          <a:blip r:embed="rId2" cstate="print"/>
          <a:srcRect t="4167" b="21874"/>
          <a:stretch>
            <a:fillRect/>
          </a:stretch>
        </p:blipFill>
        <p:spPr>
          <a:xfrm>
            <a:off x="500034" y="1500174"/>
            <a:ext cx="179052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Изображение 350.jpg"/>
          <p:cNvPicPr>
            <a:picLocks noChangeAspect="1"/>
          </p:cNvPicPr>
          <p:nvPr/>
        </p:nvPicPr>
        <p:blipFill>
          <a:blip r:embed="rId3" cstate="print"/>
          <a:srcRect t="10416" b="17708"/>
          <a:stretch>
            <a:fillRect/>
          </a:stretch>
        </p:blipFill>
        <p:spPr>
          <a:xfrm>
            <a:off x="2643174" y="3500438"/>
            <a:ext cx="173075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Изображение 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428736"/>
            <a:ext cx="1565008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Изображение 353.jpg"/>
          <p:cNvPicPr>
            <a:picLocks noChangeAspect="1"/>
          </p:cNvPicPr>
          <p:nvPr/>
        </p:nvPicPr>
        <p:blipFill>
          <a:blip r:embed="rId5" cstate="print"/>
          <a:srcRect l="5494" t="14583" b="30208"/>
          <a:stretch>
            <a:fillRect/>
          </a:stretch>
        </p:blipFill>
        <p:spPr>
          <a:xfrm>
            <a:off x="6572264" y="4000504"/>
            <a:ext cx="199206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214282" y="4000504"/>
            <a:ext cx="2310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Раствор поваренной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6143644"/>
            <a:ext cx="1687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Ядровое мыло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5857892"/>
            <a:ext cx="2134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Высаливание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 ядра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4357694"/>
            <a:ext cx="17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Фильтрование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346.jpg"/>
          <p:cNvPicPr>
            <a:picLocks noChangeAspect="1"/>
          </p:cNvPicPr>
          <p:nvPr/>
        </p:nvPicPr>
        <p:blipFill>
          <a:blip r:embed="rId2" cstate="print"/>
          <a:srcRect b="26041"/>
          <a:stretch>
            <a:fillRect/>
          </a:stretch>
        </p:blipFill>
        <p:spPr>
          <a:xfrm>
            <a:off x="6072198" y="3214686"/>
            <a:ext cx="2286016" cy="3009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Изображение 296.jpg"/>
          <p:cNvPicPr>
            <a:picLocks noChangeAspect="1"/>
          </p:cNvPicPr>
          <p:nvPr/>
        </p:nvPicPr>
        <p:blipFill>
          <a:blip r:embed="rId3" cstate="print"/>
          <a:srcRect l="11057" t="15625" b="12500"/>
          <a:stretch>
            <a:fillRect/>
          </a:stretch>
        </p:blipFill>
        <p:spPr>
          <a:xfrm>
            <a:off x="4286248" y="1643050"/>
            <a:ext cx="1928826" cy="2774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Жидкое мыло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Изображение 264.jpg"/>
          <p:cNvPicPr>
            <a:picLocks noChangeAspect="1"/>
          </p:cNvPicPr>
          <p:nvPr/>
        </p:nvPicPr>
        <p:blipFill>
          <a:blip r:embed="rId4" cstate="print"/>
          <a:srcRect b="8333"/>
          <a:stretch>
            <a:fillRect/>
          </a:stretch>
        </p:blipFill>
        <p:spPr>
          <a:xfrm>
            <a:off x="2071670" y="2082250"/>
            <a:ext cx="2357454" cy="3847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 265.jpg"/>
          <p:cNvPicPr>
            <a:picLocks noChangeAspect="1"/>
          </p:cNvPicPr>
          <p:nvPr/>
        </p:nvPicPr>
        <p:blipFill>
          <a:blip r:embed="rId5" cstate="print"/>
          <a:srcRect t="12500" b="28124"/>
          <a:stretch>
            <a:fillRect/>
          </a:stretch>
        </p:blipFill>
        <p:spPr>
          <a:xfrm>
            <a:off x="357158" y="1357298"/>
            <a:ext cx="2071702" cy="2189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357422" y="6072206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Взвешивание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3314"/>
            <a:ext cx="198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Гидроксид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калия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388" y="6286520"/>
            <a:ext cx="165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Жидкое мыло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4643446"/>
            <a:ext cx="106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Реакция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7030A0"/>
                </a:solidFill>
              </a:rPr>
              <a:t>Заключение:</a:t>
            </a:r>
            <a:endParaRPr lang="ru-RU" sz="50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8103">
            <a:off x="5786070" y="4532219"/>
            <a:ext cx="2390145" cy="1792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254317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Знания о химическом составе мыла и разные технологии его получения открывают широкие  горизонты в создании новых сортов мыла и делают этот процесс творческим и увлекательным.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91958">
            <a:off x="264338" y="673981"/>
            <a:ext cx="7821979" cy="9758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66815">
            <a:off x="458008" y="4814422"/>
            <a:ext cx="2329146" cy="148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3147">
            <a:off x="6545469" y="2193251"/>
            <a:ext cx="2143140" cy="141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428728" y="4643446"/>
            <a:ext cx="7572428" cy="192882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Мылом, мылом, мылом, мылом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Умывайся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без конца.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Смоешь грязь ты 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чернила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неумытого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лица…</a:t>
            </a:r>
          </a:p>
        </p:txBody>
      </p:sp>
      <p:pic>
        <p:nvPicPr>
          <p:cNvPr id="6" name="Рисунок 5" descr="Изображение 236.jpg"/>
          <p:cNvPicPr>
            <a:picLocks noChangeAspect="1"/>
          </p:cNvPicPr>
          <p:nvPr/>
        </p:nvPicPr>
        <p:blipFill>
          <a:blip r:embed="rId4" cstate="print"/>
          <a:srcRect t="17708" b="17708"/>
          <a:stretch>
            <a:fillRect/>
          </a:stretch>
        </p:blipFill>
        <p:spPr>
          <a:xfrm>
            <a:off x="3857620" y="2071678"/>
            <a:ext cx="217470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Актуальность: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8429684" cy="207170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современном мире существует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большое количество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химических продуктов . Особая группа представлена препаратами бытовой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химии.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Главная роль принадлежит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мылу,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отому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оно является  основой гигиены.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качества мыла зависит  здоровье человека.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429132"/>
            <a:ext cx="3183277" cy="1941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Цель: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186766" cy="1114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Изучить химический состав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мыла и технологии его получения.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714752"/>
            <a:ext cx="3000396" cy="1978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Задачи: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Познакомиться с историей  происхождения  мыла и его видами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химический состав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мыла.</a:t>
            </a: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Рассмотреть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технологию получения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мыла.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Получить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мыло в школьной лаборатории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572008"/>
            <a:ext cx="2176462" cy="1990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Гипотеза: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2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знать химический состав и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получения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мыла, то это позволит создать его 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и качественные сорта.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714752"/>
            <a:ext cx="3929090" cy="2619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Объект исследования: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81121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900" b="1" dirty="0">
                <a:latin typeface="Times New Roman" pitchFamily="18" charset="0"/>
                <a:cs typeface="Times New Roman" pitchFamily="18" charset="0"/>
              </a:rPr>
              <a:t>способы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получения мыла.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9289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Предмет исследования: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857620" y="4071942"/>
            <a:ext cx="2043098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Мыло.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3116"/>
            <a:ext cx="1714512" cy="89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71678"/>
            <a:ext cx="1143008" cy="968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5072074"/>
            <a:ext cx="1772139" cy="1349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 b="19999"/>
          <a:stretch>
            <a:fillRect/>
          </a:stretch>
        </p:blipFill>
        <p:spPr bwMode="auto">
          <a:xfrm>
            <a:off x="5072066" y="5000636"/>
            <a:ext cx="1596628" cy="12858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Методы: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4432">
            <a:off x="3062949" y="1728229"/>
            <a:ext cx="2452683" cy="1841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0484">
            <a:off x="6051339" y="4498013"/>
            <a:ext cx="2024062" cy="1518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785926"/>
            <a:ext cx="1790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929066"/>
            <a:ext cx="1471619" cy="222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00760" y="3357562"/>
            <a:ext cx="286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Исторический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6072206"/>
            <a:ext cx="2659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Эксперимент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2428868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Сравнение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5214950"/>
            <a:ext cx="2473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История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64" y="928670"/>
            <a:ext cx="8715436" cy="207170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Возникло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более 6 тыс. лет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галлов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делали его из сала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золы деревьев.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смесь образовывала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густую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пену, которая чисто омывала волосы.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643578"/>
            <a:ext cx="1285884" cy="964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42910" y="4429132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 этого греки мылись  песком, а египтяне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пчелиным воском.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857496"/>
            <a:ext cx="1875474" cy="1571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071810"/>
            <a:ext cx="1000122" cy="1000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32" y="5072074"/>
            <a:ext cx="1058228" cy="1571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5000636"/>
            <a:ext cx="857256" cy="1669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5715016"/>
            <a:ext cx="1428760" cy="94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Виды мыла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Хозяйственное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стирочное мыло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твердой консистенции,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состоящее из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натриевых солей, жирных и смоляных кислот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Туалетное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мыло, обладающее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высоким моющим действием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дающее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обильную пену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Имеет 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приятный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запах, цвет, не раздражает кожу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Специальное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мыло содержит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различные лечебные и дезинфицирующие вещества: серу, деготь, ихтиол.</a:t>
            </a:r>
          </a:p>
          <a:p>
            <a:pPr lvl="0">
              <a:buNone/>
            </a:pP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43836" b="6848"/>
          <a:stretch>
            <a:fillRect/>
          </a:stretch>
        </p:blipFill>
        <p:spPr bwMode="auto">
          <a:xfrm rot="311413">
            <a:off x="7176090" y="855270"/>
            <a:ext cx="1571621" cy="785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b="16250"/>
          <a:stretch>
            <a:fillRect/>
          </a:stretch>
        </p:blipFill>
        <p:spPr bwMode="auto">
          <a:xfrm rot="638875">
            <a:off x="7287796" y="3617982"/>
            <a:ext cx="1357310" cy="912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0147">
            <a:off x="7150978" y="5577675"/>
            <a:ext cx="1649949" cy="983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472</Words>
  <Application>Microsoft Office PowerPoint</Application>
  <PresentationFormat>Экран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автономное образовательное учреждение средняя общеобразовательная школа №3</vt:lpstr>
      <vt:lpstr>Актуальность:</vt:lpstr>
      <vt:lpstr>Цель:</vt:lpstr>
      <vt:lpstr>Задачи:</vt:lpstr>
      <vt:lpstr>Гипотеза:</vt:lpstr>
      <vt:lpstr>Объект исследования:</vt:lpstr>
      <vt:lpstr>Методы:</vt:lpstr>
      <vt:lpstr>История</vt:lpstr>
      <vt:lpstr>Виды мыла</vt:lpstr>
      <vt:lpstr>Состав мыла</vt:lpstr>
      <vt:lpstr>Почему мыло очищает?</vt:lpstr>
      <vt:lpstr>Технология мыла</vt:lpstr>
      <vt:lpstr>Клеевое мыло</vt:lpstr>
      <vt:lpstr>Клеевое мыло</vt:lpstr>
      <vt:lpstr>Ядровое мыло</vt:lpstr>
      <vt:lpstr>Ядровое мыло</vt:lpstr>
      <vt:lpstr>Жидкое мыло</vt:lpstr>
      <vt:lpstr>Заключение: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42</cp:revision>
  <dcterms:created xsi:type="dcterms:W3CDTF">2015-03-17T15:04:48Z</dcterms:created>
  <dcterms:modified xsi:type="dcterms:W3CDTF">2015-03-18T18:57:03Z</dcterms:modified>
</cp:coreProperties>
</file>