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9"/>
  </p:notes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289" r:id="rId9"/>
    <p:sldId id="316" r:id="rId10"/>
    <p:sldId id="348" r:id="rId11"/>
    <p:sldId id="340" r:id="rId12"/>
    <p:sldId id="341" r:id="rId13"/>
    <p:sldId id="342" r:id="rId14"/>
    <p:sldId id="343" r:id="rId15"/>
    <p:sldId id="311" r:id="rId16"/>
    <p:sldId id="358" r:id="rId17"/>
    <p:sldId id="361" r:id="rId18"/>
    <p:sldId id="346" r:id="rId19"/>
    <p:sldId id="362" r:id="rId20"/>
    <p:sldId id="363" r:id="rId21"/>
    <p:sldId id="364" r:id="rId22"/>
    <p:sldId id="359" r:id="rId23"/>
    <p:sldId id="360" r:id="rId24"/>
    <p:sldId id="345" r:id="rId25"/>
    <p:sldId id="344" r:id="rId26"/>
    <p:sldId id="347" r:id="rId27"/>
    <p:sldId id="35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3CC"/>
    <a:srgbClr val="006600"/>
    <a:srgbClr val="003300"/>
    <a:srgbClr val="66CCFF"/>
    <a:srgbClr val="000000"/>
    <a:srgbClr val="220FB1"/>
    <a:srgbClr val="365D21"/>
    <a:srgbClr val="0014AC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245" autoAdjust="0"/>
    <p:restoredTop sz="94660"/>
  </p:normalViewPr>
  <p:slideViewPr>
    <p:cSldViewPr>
      <p:cViewPr>
        <p:scale>
          <a:sx n="91" d="100"/>
          <a:sy n="91" d="100"/>
        </p:scale>
        <p:origin x="-123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16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11.wav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5;&#1086;%2010%20&#1082;&#1083;/&#1072;&#1076;&#1080;&#1072;&#1073;&#1072;&#1090;&#1072;%202.avi" TargetMode="External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10" Type="http://schemas.openxmlformats.org/officeDocument/2006/relationships/image" Target="../media/image15.jpeg"/><Relationship Id="rId4" Type="http://schemas.openxmlformats.org/officeDocument/2006/relationships/audio" Target="../media/audio5.wav"/><Relationship Id="rId9" Type="http://schemas.openxmlformats.org/officeDocument/2006/relationships/hyperlink" Target="../../../../&#1082;&#1080;&#1085;&#1086;%2010%20&#1082;&#1083;/&#1072;&#1076;&#1080;&#1072;&#1073;&#1072;&#1090;&#1072;.avi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1.wav"/><Relationship Id="rId10" Type="http://schemas.openxmlformats.org/officeDocument/2006/relationships/image" Target="../media/image15.jpeg"/><Relationship Id="rId4" Type="http://schemas.openxmlformats.org/officeDocument/2006/relationships/audio" Target="../media/audio2.wav"/><Relationship Id="rId9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5.jpeg"/><Relationship Id="rId5" Type="http://schemas.openxmlformats.org/officeDocument/2006/relationships/audio" Target="../media/audio2.wav"/><Relationship Id="rId10" Type="http://schemas.openxmlformats.org/officeDocument/2006/relationships/audio" Target="../media/audio11.wav"/><Relationship Id="rId4" Type="http://schemas.openxmlformats.org/officeDocument/2006/relationships/audio" Target="../media/audio7.wav"/><Relationship Id="rId9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46"/>
            <a:ext cx="7929586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 2-1</a:t>
            </a:r>
          </a:p>
          <a:p>
            <a:pPr marL="0" indent="0" algn="ctr" eaLnBrk="1" hangingPunct="1"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4290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«</a:t>
            </a:r>
            <a:r>
              <a:rPr lang="ru-RU" sz="3200" b="1" dirty="0" smtClean="0">
                <a:latin typeface="Times New Roman"/>
                <a:ea typeface="Times New Roman"/>
              </a:rPr>
              <a:t>Можно ли энергию от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горячего</a:t>
            </a:r>
            <a:r>
              <a:rPr lang="ru-RU" sz="3200" b="1" dirty="0" smtClean="0">
                <a:latin typeface="Times New Roman"/>
                <a:ea typeface="Times New Roman"/>
              </a:rPr>
              <a:t> тела передать </a:t>
            </a:r>
            <a:r>
              <a:rPr lang="ru-RU" sz="32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холодному, </a:t>
            </a:r>
            <a:r>
              <a:rPr lang="ru-RU" sz="3200" b="1" dirty="0" smtClean="0">
                <a:latin typeface="Times New Roman"/>
                <a:ea typeface="Times New Roman"/>
              </a:rPr>
              <a:t>выполняя закон сохранения энергии?»</a:t>
            </a:r>
            <a:endParaRPr lang="ru-RU" sz="3200" b="1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00306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«</a:t>
            </a:r>
            <a:r>
              <a:rPr lang="ru-RU" sz="3200" b="1" dirty="0" smtClean="0">
                <a:latin typeface="Times New Roman"/>
                <a:ea typeface="Times New Roman"/>
              </a:rPr>
              <a:t>Можно ли энергию от </a:t>
            </a:r>
            <a:r>
              <a:rPr lang="ru-RU" sz="3200" b="1" u="sng" dirty="0" smtClean="0">
                <a:solidFill>
                  <a:srgbClr val="0033CC"/>
                </a:solidFill>
                <a:latin typeface="Times New Roman"/>
                <a:ea typeface="Times New Roman"/>
              </a:rPr>
              <a:t>холодного</a:t>
            </a:r>
            <a:r>
              <a:rPr lang="ru-RU" sz="32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latin typeface="Times New Roman"/>
                <a:ea typeface="Times New Roman"/>
              </a:rPr>
              <a:t>тела передать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горячему</a:t>
            </a:r>
            <a:r>
              <a:rPr lang="ru-RU" sz="32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, </a:t>
            </a:r>
            <a:r>
              <a:rPr lang="ru-RU" sz="3200" b="1" dirty="0" smtClean="0">
                <a:latin typeface="Times New Roman"/>
                <a:ea typeface="Times New Roman"/>
              </a:rPr>
              <a:t>выполняя закон сохранения энергии?»</a:t>
            </a:r>
            <a:endParaRPr lang="ru-RU" sz="3200" b="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4384982" y="2643182"/>
            <a:ext cx="1187150" cy="857256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37114" y="2468956"/>
            <a:ext cx="2071702" cy="1071570"/>
          </a:xfrm>
          <a:prstGeom prst="roundRect">
            <a:avLst/>
          </a:prstGeom>
          <a:solidFill>
            <a:srgbClr val="00B0F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57422" y="2500306"/>
            <a:ext cx="1928826" cy="928694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0"/>
            <a:ext cx="6215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ВНУТРЕННЯЯ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3200" b="1" i="0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endParaRPr kumimoji="0" lang="ru-RU" sz="4400" b="0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643050"/>
            <a:ext cx="2576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идеальный газ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357158" y="2357430"/>
            <a:ext cx="2143006" cy="1143008"/>
            <a:chOff x="8564" y="2710"/>
            <a:chExt cx="1449" cy="766"/>
          </a:xfrm>
        </p:grpSpPr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8564" y="2938"/>
              <a:ext cx="69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9023" y="2710"/>
              <a:ext cx="806" cy="766"/>
              <a:chOff x="9611" y="3167"/>
              <a:chExt cx="826" cy="662"/>
            </a:xfrm>
          </p:grpSpPr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373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9611" y="3497"/>
                <a:ext cx="5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9559" y="2899"/>
              <a:ext cx="454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4348" y="78579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=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 flipV="1">
            <a:off x="2144964" y="857232"/>
            <a:ext cx="569648" cy="0"/>
          </a:xfrm>
          <a:prstGeom prst="line">
            <a:avLst/>
          </a:prstGeom>
          <a:noFill/>
          <a:ln w="28575">
            <a:solidFill>
              <a:srgbClr val="220FB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1643050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П=0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90046" y="1643050"/>
            <a:ext cx="101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2945226" y="3857628"/>
            <a:ext cx="2912659" cy="1143008"/>
            <a:chOff x="10182" y="2352"/>
            <a:chExt cx="1787" cy="766"/>
          </a:xfrm>
        </p:grpSpPr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10182" y="2524"/>
              <a:ext cx="69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93" name="Group 21"/>
            <p:cNvGrpSpPr>
              <a:grpSpLocks/>
            </p:cNvGrpSpPr>
            <p:nvPr/>
          </p:nvGrpSpPr>
          <p:grpSpPr bwMode="auto">
            <a:xfrm>
              <a:off x="10669" y="2352"/>
              <a:ext cx="784" cy="766"/>
              <a:chOff x="9719" y="3167"/>
              <a:chExt cx="719" cy="662"/>
            </a:xfrm>
          </p:grpSpPr>
          <p:sp>
            <p:nvSpPr>
              <p:cNvPr id="3094" name="Text Box 22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5" name="Text Box 23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>
                <a:off x="9719" y="3505"/>
                <a:ext cx="52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11199" y="2588"/>
              <a:ext cx="77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58154" y="77214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/>
          </a:p>
        </p:txBody>
      </p:sp>
      <p:sp>
        <p:nvSpPr>
          <p:cNvPr id="36" name="Рамка 35"/>
          <p:cNvSpPr/>
          <p:nvPr/>
        </p:nvSpPr>
        <p:spPr>
          <a:xfrm>
            <a:off x="3959552" y="1503372"/>
            <a:ext cx="1928826" cy="928694"/>
          </a:xfrm>
          <a:prstGeom prst="fra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Рамка 36"/>
          <p:cNvSpPr/>
          <p:nvPr/>
        </p:nvSpPr>
        <p:spPr>
          <a:xfrm>
            <a:off x="2714612" y="3857628"/>
            <a:ext cx="2857520" cy="1143008"/>
          </a:xfrm>
          <a:prstGeom prst="frame">
            <a:avLst/>
          </a:prstGeom>
          <a:solidFill>
            <a:srgbClr val="00B0F0">
              <a:alpha val="84000"/>
            </a:srgbClr>
          </a:solidFill>
          <a:ln>
            <a:solidFill>
              <a:srgbClr val="00B0F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Рамка 37"/>
          <p:cNvSpPr/>
          <p:nvPr/>
        </p:nvSpPr>
        <p:spPr>
          <a:xfrm>
            <a:off x="500034" y="571480"/>
            <a:ext cx="3357586" cy="1143008"/>
          </a:xfrm>
          <a:prstGeom prst="frame">
            <a:avLst/>
          </a:prstGeom>
          <a:solidFill>
            <a:srgbClr val="FFFF00">
              <a:alpha val="57000"/>
            </a:srgbClr>
          </a:solidFill>
          <a:ln>
            <a:solidFill>
              <a:srgbClr val="FFFF0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44956" y="4143380"/>
            <a:ext cx="3141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5/2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-двухатомный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6/2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43042" y="5572140"/>
            <a:ext cx="383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реальный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43702" y="5643578"/>
            <a:ext cx="2074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f 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5095308" y="1629402"/>
            <a:ext cx="566448" cy="646331"/>
            <a:chOff x="6072198" y="1643050"/>
            <a:chExt cx="566448" cy="646331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6204624" y="1741784"/>
              <a:ext cx="434022" cy="0"/>
            </a:xfrm>
            <a:prstGeom prst="line">
              <a:avLst/>
            </a:prstGeom>
            <a:noFill/>
            <a:ln w="28575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072198" y="1643050"/>
              <a:ext cx="5437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4572000" y="1618952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28943" y="2691466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7601835" y="2431417"/>
            <a:ext cx="1043337" cy="1116149"/>
            <a:chOff x="9008" y="2730"/>
            <a:chExt cx="582" cy="748"/>
          </a:xfrm>
        </p:grpSpPr>
        <p:grpSp>
          <p:nvGrpSpPr>
            <p:cNvPr id="48" name="Group 7"/>
            <p:cNvGrpSpPr>
              <a:grpSpLocks/>
            </p:cNvGrpSpPr>
            <p:nvPr/>
          </p:nvGrpSpPr>
          <p:grpSpPr bwMode="auto">
            <a:xfrm>
              <a:off x="9008" y="2730"/>
              <a:ext cx="582" cy="748"/>
              <a:chOff x="9573" y="3181"/>
              <a:chExt cx="595" cy="646"/>
            </a:xfrm>
          </p:grpSpPr>
          <p:sp>
            <p:nvSpPr>
              <p:cNvPr id="50" name="Text Box 8"/>
              <p:cNvSpPr txBox="1">
                <a:spLocks noChangeArrowheads="1"/>
              </p:cNvSpPr>
              <p:nvPr/>
            </p:nvSpPr>
            <p:spPr bwMode="auto">
              <a:xfrm>
                <a:off x="9754" y="3459"/>
                <a:ext cx="41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/>
            </p:nvSpPr>
            <p:spPr bwMode="auto">
              <a:xfrm>
                <a:off x="9573" y="3181"/>
                <a:ext cx="269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9611" y="3497"/>
                <a:ext cx="5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9174" y="2747"/>
              <a:ext cx="37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12"/>
          <p:cNvGrpSpPr>
            <a:grpSpLocks/>
          </p:cNvGrpSpPr>
          <p:nvPr/>
        </p:nvGrpSpPr>
        <p:grpSpPr bwMode="auto">
          <a:xfrm>
            <a:off x="6786549" y="2500306"/>
            <a:ext cx="1134655" cy="842965"/>
            <a:chOff x="9112" y="2158"/>
            <a:chExt cx="742" cy="766"/>
          </a:xfrm>
        </p:grpSpPr>
        <p:grpSp>
          <p:nvGrpSpPr>
            <p:cNvPr id="54" name="Group 13"/>
            <p:cNvGrpSpPr>
              <a:grpSpLocks/>
            </p:cNvGrpSpPr>
            <p:nvPr/>
          </p:nvGrpSpPr>
          <p:grpSpPr bwMode="auto">
            <a:xfrm>
              <a:off x="9112" y="2158"/>
              <a:ext cx="742" cy="766"/>
              <a:chOff x="9757" y="3167"/>
              <a:chExt cx="681" cy="662"/>
            </a:xfrm>
          </p:grpSpPr>
          <p:sp>
            <p:nvSpPr>
              <p:cNvPr id="57" name="Text Box 14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5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1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9405" y="2161"/>
              <a:ext cx="449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357681" y="2571744"/>
            <a:ext cx="1210760" cy="842965"/>
            <a:chOff x="4357681" y="2571744"/>
            <a:chExt cx="1210760" cy="842965"/>
          </a:xfrm>
        </p:grpSpPr>
        <p:grpSp>
          <p:nvGrpSpPr>
            <p:cNvPr id="60" name="Group 12"/>
            <p:cNvGrpSpPr>
              <a:grpSpLocks/>
            </p:cNvGrpSpPr>
            <p:nvPr/>
          </p:nvGrpSpPr>
          <p:grpSpPr bwMode="auto">
            <a:xfrm>
              <a:off x="4357681" y="2571744"/>
              <a:ext cx="1210760" cy="842965"/>
              <a:chOff x="8697" y="2158"/>
              <a:chExt cx="917" cy="766"/>
            </a:xfrm>
          </p:grpSpPr>
          <p:grpSp>
            <p:nvGrpSpPr>
              <p:cNvPr id="61" name="Group 13"/>
              <p:cNvGrpSpPr>
                <a:grpSpLocks/>
              </p:cNvGrpSpPr>
              <p:nvPr/>
            </p:nvGrpSpPr>
            <p:grpSpPr bwMode="auto">
              <a:xfrm>
                <a:off x="9126" y="2158"/>
                <a:ext cx="488" cy="766"/>
                <a:chOff x="9750" y="3167"/>
                <a:chExt cx="447" cy="662"/>
              </a:xfrm>
            </p:grpSpPr>
            <p:sp>
              <p:nvSpPr>
                <p:cNvPr id="6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750" y="3461"/>
                  <a:ext cx="447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402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2" name="Text Box 17"/>
              <p:cNvSpPr txBox="1">
                <a:spLocks noChangeArrowheads="1"/>
              </p:cNvSpPr>
              <p:nvPr/>
            </p:nvSpPr>
            <p:spPr bwMode="auto">
              <a:xfrm>
                <a:off x="8697" y="2328"/>
                <a:ext cx="544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4" name="Прямая соединительная линия 73"/>
            <p:cNvCxnSpPr/>
            <p:nvPr/>
          </p:nvCxnSpPr>
          <p:spPr>
            <a:xfrm>
              <a:off x="4986980" y="3024470"/>
              <a:ext cx="285752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2456156" y="2513954"/>
            <a:ext cx="1901213" cy="842965"/>
            <a:chOff x="2428860" y="2500306"/>
            <a:chExt cx="1901213" cy="842965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2428860" y="2500306"/>
              <a:ext cx="1901213" cy="842965"/>
              <a:chOff x="2357422" y="2500306"/>
              <a:chExt cx="1901213" cy="842965"/>
            </a:xfrm>
          </p:grpSpPr>
          <p:grpSp>
            <p:nvGrpSpPr>
              <p:cNvPr id="3084" name="Group 12"/>
              <p:cNvGrpSpPr>
                <a:grpSpLocks/>
              </p:cNvGrpSpPr>
              <p:nvPr/>
            </p:nvGrpSpPr>
            <p:grpSpPr bwMode="auto">
              <a:xfrm>
                <a:off x="2357422" y="2500306"/>
                <a:ext cx="1901213" cy="842965"/>
                <a:chOff x="8679" y="2158"/>
                <a:chExt cx="1289" cy="766"/>
              </a:xfrm>
            </p:grpSpPr>
            <p:grpSp>
              <p:nvGrpSpPr>
                <p:cNvPr id="3085" name="Group 13"/>
                <p:cNvGrpSpPr>
                  <a:grpSpLocks/>
                </p:cNvGrpSpPr>
                <p:nvPr/>
              </p:nvGrpSpPr>
              <p:grpSpPr bwMode="auto">
                <a:xfrm>
                  <a:off x="9112" y="2158"/>
                  <a:ext cx="742" cy="766"/>
                  <a:chOff x="9757" y="3167"/>
                  <a:chExt cx="681" cy="662"/>
                </a:xfrm>
              </p:grpSpPr>
              <p:sp>
                <p:nvSpPr>
                  <p:cNvPr id="308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7" y="3461"/>
                    <a:ext cx="680" cy="3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087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8" y="3167"/>
                    <a:ext cx="680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08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679" y="2353"/>
                  <a:ext cx="691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lang="en-US" sz="28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9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435" y="2297"/>
                  <a:ext cx="533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lang="en-US" sz="28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7" name="Line 3"/>
              <p:cNvSpPr>
                <a:spLocks noChangeShapeType="1"/>
              </p:cNvSpPr>
              <p:nvPr/>
            </p:nvSpPr>
            <p:spPr bwMode="auto">
              <a:xfrm flipV="1">
                <a:off x="2928926" y="2959428"/>
                <a:ext cx="5696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489848" y="2786058"/>
              <a:ext cx="285752" cy="158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6987244" y="2877540"/>
            <a:ext cx="1132989" cy="46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7143768" y="2643182"/>
            <a:ext cx="1214446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5" name="Группа 10"/>
            <p:cNvGrpSpPr/>
            <p:nvPr/>
          </p:nvGrpSpPr>
          <p:grpSpPr>
            <a:xfrm>
              <a:off x="0" y="0"/>
              <a:ext cx="9144000" cy="6858000"/>
              <a:chOff x="3571868" y="-3429000"/>
              <a:chExt cx="9144000" cy="6858000"/>
            </a:xfrm>
          </p:grpSpPr>
          <p:grpSp>
            <p:nvGrpSpPr>
              <p:cNvPr id="86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88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93" name="Прямоугольник 92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" name="Прямоугольник 93"/>
                  <p:cNvSpPr/>
                  <p:nvPr/>
                </p:nvSpPr>
                <p:spPr>
                  <a:xfrm>
                    <a:off x="3000364" y="785794"/>
                    <a:ext cx="2984087" cy="646331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ru-RU" sz="3600" dirty="0" smtClean="0">
                        <a:latin typeface="Times New Roman" pitchFamily="18" charset="0"/>
                        <a:cs typeface="Times New Roman" pitchFamily="18" charset="0"/>
                      </a:rPr>
                      <a:t>Хаотически…</a:t>
                    </a:r>
                    <a:endParaRPr lang="ru-RU" sz="3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2" name="Line 43"/>
                <p:cNvSpPr>
                  <a:spLocks noChangeShapeType="1"/>
                </p:cNvSpPr>
                <p:nvPr/>
              </p:nvSpPr>
              <p:spPr bwMode="auto">
                <a:xfrm>
                  <a:off x="3636089" y="3062645"/>
                  <a:ext cx="789364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-214378" y="1302261"/>
                  <a:ext cx="3000396" cy="769441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ru-RU" sz="44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Состоят …</a:t>
                  </a:r>
                  <a:endParaRPr lang="ru-RU" sz="4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7" name="Text Box 153"/>
              <p:cNvSpPr txBox="1">
                <a:spLocks noChangeArrowheads="1"/>
              </p:cNvSpPr>
              <p:nvPr/>
            </p:nvSpPr>
            <p:spPr bwMode="auto">
              <a:xfrm>
                <a:off x="6500794" y="-2000264"/>
                <a:ext cx="3643338" cy="91970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взаимодействуют</a:t>
                </a:r>
              </a:p>
            </p:txBody>
          </p:sp>
        </p:grpSp>
        <p:grpSp>
          <p:nvGrpSpPr>
            <p:cNvPr id="79" name="Group 19"/>
            <p:cNvGrpSpPr>
              <a:grpSpLocks/>
            </p:cNvGrpSpPr>
            <p:nvPr/>
          </p:nvGrpSpPr>
          <p:grpSpPr bwMode="auto">
            <a:xfrm>
              <a:off x="2643682" y="3500994"/>
              <a:ext cx="4714402" cy="1930876"/>
              <a:chOff x="9997" y="2113"/>
              <a:chExt cx="2103" cy="1294"/>
            </a:xfrm>
            <a:solidFill>
              <a:schemeClr val="bg2"/>
            </a:solidFill>
          </p:grpSpPr>
          <p:sp>
            <p:nvSpPr>
              <p:cNvPr id="80" name="Text Box 20"/>
              <p:cNvSpPr txBox="1">
                <a:spLocks noChangeArrowheads="1"/>
              </p:cNvSpPr>
              <p:nvPr/>
            </p:nvSpPr>
            <p:spPr bwMode="auto">
              <a:xfrm>
                <a:off x="9997" y="2448"/>
                <a:ext cx="691" cy="6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1" name="Group 21"/>
              <p:cNvGrpSpPr>
                <a:grpSpLocks/>
              </p:cNvGrpSpPr>
              <p:nvPr/>
            </p:nvGrpSpPr>
            <p:grpSpPr bwMode="auto">
              <a:xfrm>
                <a:off x="10656" y="2113"/>
                <a:ext cx="783" cy="1294"/>
                <a:chOff x="9719" y="2964"/>
                <a:chExt cx="719" cy="1120"/>
              </a:xfrm>
              <a:grpFill/>
            </p:grpSpPr>
            <p:sp>
              <p:nvSpPr>
                <p:cNvPr id="8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757" y="3467"/>
                  <a:ext cx="680" cy="61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9758" y="2964"/>
                  <a:ext cx="680" cy="49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Line 24"/>
                <p:cNvSpPr>
                  <a:spLocks noChangeShapeType="1"/>
                </p:cNvSpPr>
                <p:nvPr/>
              </p:nvSpPr>
              <p:spPr bwMode="auto">
                <a:xfrm>
                  <a:off x="9719" y="3505"/>
                  <a:ext cx="529" cy="0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" name="Text Box 25"/>
              <p:cNvSpPr txBox="1">
                <a:spLocks noChangeArrowheads="1"/>
              </p:cNvSpPr>
              <p:nvPr/>
            </p:nvSpPr>
            <p:spPr bwMode="auto">
              <a:xfrm>
                <a:off x="11330" y="2588"/>
                <a:ext cx="770" cy="67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6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8088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C0C0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30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 animBg="1"/>
      <p:bldP spid="69" grpId="0" animBg="1"/>
      <p:bldP spid="3073" grpId="0"/>
      <p:bldP spid="8" grpId="0"/>
      <p:bldP spid="17" grpId="0"/>
      <p:bldP spid="18" grpId="0" animBg="1"/>
      <p:bldP spid="26" grpId="0"/>
      <p:bldP spid="27" grpId="0"/>
      <p:bldP spid="35" grpId="0"/>
      <p:bldP spid="36" grpId="0" animBg="1"/>
      <p:bldP spid="37" grpId="0" animBg="1"/>
      <p:bldP spid="37" grpId="1" animBg="1"/>
      <p:bldP spid="38" grpId="0" animBg="1"/>
      <p:bldP spid="39" grpId="0"/>
      <p:bldP spid="40" grpId="0"/>
      <p:bldP spid="41" grpId="0"/>
      <p:bldP spid="43" grpId="0"/>
      <p:bldP spid="4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928662" y="3830332"/>
            <a:ext cx="3214710" cy="1571636"/>
          </a:xfrm>
          <a:prstGeom prst="roundRect">
            <a:avLst/>
          </a:prstGeom>
          <a:solidFill>
            <a:srgbClr val="66C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57158" y="714356"/>
            <a:ext cx="2259036" cy="6731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8143"/>
            <a:ext cx="6248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законы </a:t>
            </a:r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u="sng" cap="all" dirty="0" smtClean="0">
                <a:latin typeface="Times New Roman" pitchFamily="18" charset="0"/>
                <a:cs typeface="Times New Roman" pitchFamily="18" charset="0"/>
              </a:rPr>
              <a:t>ермо</a:t>
            </a:r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u="sng" cap="all" dirty="0" smtClean="0">
                <a:latin typeface="Times New Roman" pitchFamily="18" charset="0"/>
                <a:cs typeface="Times New Roman" pitchFamily="18" charset="0"/>
              </a:rPr>
              <a:t>инамики</a:t>
            </a:r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67991" y="2257424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21595" y="1500174"/>
            <a:ext cx="1879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теплообмен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6673" y="1503372"/>
            <a:ext cx="180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потереть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697412" y="224697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761466" y="2240578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06398" y="2983526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поршня…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96812" y="294578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нагрев..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57818" y="4143380"/>
            <a:ext cx="1357321" cy="5476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Само…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643702" y="5214950"/>
            <a:ext cx="2214578" cy="6429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холодильник ?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357818" y="4643446"/>
            <a:ext cx="2286016" cy="5715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Необратимо…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072330" y="5857892"/>
            <a:ext cx="1785950" cy="6429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 мотор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3786182" y="2258696"/>
            <a:ext cx="3071834" cy="857256"/>
          </a:xfrm>
          <a:prstGeom prst="frame">
            <a:avLst/>
          </a:prstGeom>
          <a:solidFill>
            <a:srgbClr val="00B0F0">
              <a:alpha val="35000"/>
            </a:srgbClr>
          </a:solidFill>
          <a:ln>
            <a:solidFill>
              <a:srgbClr val="00B0F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8662" y="1500174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ЗСЭ</a:t>
            </a:r>
          </a:p>
        </p:txBody>
      </p:sp>
      <p:sp>
        <p:nvSpPr>
          <p:cNvPr id="28" name="Рамка 27"/>
          <p:cNvSpPr/>
          <p:nvPr/>
        </p:nvSpPr>
        <p:spPr>
          <a:xfrm>
            <a:off x="738446" y="1530668"/>
            <a:ext cx="1357322" cy="642942"/>
          </a:xfrm>
          <a:prstGeom prst="frame">
            <a:avLst/>
          </a:prstGeom>
          <a:solidFill>
            <a:schemeClr val="accent1">
              <a:alpha val="59000"/>
            </a:scheme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8662" y="3857628"/>
            <a:ext cx="3357554" cy="1390124"/>
          </a:xfrm>
          <a:prstGeom prst="rect">
            <a:avLst/>
          </a:prstGeom>
          <a:solidFill>
            <a:srgbClr val="FFFF00">
              <a:alpha val="5000"/>
            </a:srgb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Т.Д.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от горячего…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85518" y="857232"/>
            <a:ext cx="1214445" cy="71438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410413" y="857232"/>
            <a:ext cx="1143008" cy="71438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5909" y="857232"/>
            <a:ext cx="785818" cy="71438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Рамка 24"/>
          <p:cNvSpPr/>
          <p:nvPr/>
        </p:nvSpPr>
        <p:spPr>
          <a:xfrm>
            <a:off x="3143240" y="785794"/>
            <a:ext cx="3071834" cy="857256"/>
          </a:xfrm>
          <a:prstGeom prst="frame">
            <a:avLst/>
          </a:prstGeom>
          <a:solidFill>
            <a:schemeClr val="accent1">
              <a:alpha val="59000"/>
            </a:scheme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2" name="Группа 3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Группа 125"/>
              <p:cNvGrpSpPr/>
              <p:nvPr/>
            </p:nvGrpSpPr>
            <p:grpSpPr>
              <a:xfrm>
                <a:off x="0" y="0"/>
                <a:ext cx="9144000" cy="6858000"/>
                <a:chOff x="-3214742" y="1285908"/>
                <a:chExt cx="9144000" cy="6858000"/>
              </a:xfrm>
            </p:grpSpPr>
            <p:sp>
              <p:nvSpPr>
                <p:cNvPr id="44" name="Прямоугольник 43"/>
                <p:cNvSpPr/>
                <p:nvPr/>
              </p:nvSpPr>
              <p:spPr>
                <a:xfrm>
                  <a:off x="-3214742" y="1285908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Line 43"/>
                <p:cNvSpPr>
                  <a:spLocks noChangeShapeType="1"/>
                </p:cNvSpPr>
                <p:nvPr/>
              </p:nvSpPr>
              <p:spPr bwMode="auto">
                <a:xfrm>
                  <a:off x="3636089" y="3062645"/>
                  <a:ext cx="789364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7" name="Group 19"/>
              <p:cNvGrpSpPr>
                <a:grpSpLocks/>
              </p:cNvGrpSpPr>
              <p:nvPr/>
            </p:nvGrpSpPr>
            <p:grpSpPr bwMode="auto">
              <a:xfrm>
                <a:off x="2643682" y="3500994"/>
                <a:ext cx="4714402" cy="1930876"/>
                <a:chOff x="9997" y="2113"/>
                <a:chExt cx="2103" cy="1294"/>
              </a:xfrm>
              <a:solidFill>
                <a:schemeClr val="bg2"/>
              </a:solidFill>
            </p:grpSpPr>
            <p:sp>
              <p:nvSpPr>
                <p:cNvPr id="3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997" y="2448"/>
                  <a:ext cx="691" cy="6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9" name="Group 21"/>
                <p:cNvGrpSpPr>
                  <a:grpSpLocks/>
                </p:cNvGrpSpPr>
                <p:nvPr/>
              </p:nvGrpSpPr>
              <p:grpSpPr bwMode="auto">
                <a:xfrm>
                  <a:off x="10656" y="2113"/>
                  <a:ext cx="783" cy="1294"/>
                  <a:chOff x="9719" y="2964"/>
                  <a:chExt cx="719" cy="1120"/>
                </a:xfrm>
                <a:grpFill/>
              </p:grpSpPr>
              <p:sp>
                <p:nvSpPr>
                  <p:cNvPr id="41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7" y="3467"/>
                    <a:ext cx="680" cy="61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M</a:t>
                    </a:r>
                    <a:endParaRPr kumimoji="0" lang="ru-RU" sz="8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2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8" y="2964"/>
                    <a:ext cx="680" cy="49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m</a:t>
                    </a:r>
                    <a:endParaRPr kumimoji="0" lang="ru-RU" sz="8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719" y="3505"/>
                    <a:ext cx="529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330" y="2588"/>
                  <a:ext cx="770" cy="67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142976" y="445450"/>
              <a:ext cx="1626732" cy="91184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3857620" y="454322"/>
              <a:ext cx="1500198" cy="85725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2357422" y="428604"/>
              <a:ext cx="1500197" cy="92869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5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8088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AD1F1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8088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8088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3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8088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3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3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49" grpId="0" animBg="1"/>
      <p:bldP spid="6" grpId="0"/>
      <p:bldP spid="2051" grpId="0" animBg="1"/>
      <p:bldP spid="11" grpId="0"/>
      <p:bldP spid="12" grpId="0"/>
      <p:bldP spid="15" grpId="0" animBg="1"/>
      <p:bldP spid="17" grpId="0" animBg="1"/>
      <p:bldP spid="18" grpId="0"/>
      <p:bldP spid="19" grpId="0"/>
      <p:bldP spid="2055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 animBg="1"/>
      <p:bldP spid="29" grpId="0" build="p" animBg="1"/>
      <p:bldP spid="2050" grpId="0" animBg="1"/>
      <p:bldP spid="2050" grpId="1" animBg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3643306" y="1785926"/>
            <a:ext cx="1714512" cy="785818"/>
          </a:xfrm>
          <a:prstGeom prst="roundRect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8001" y="258432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57422" y="247982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21476" y="241586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28596" y="214290"/>
            <a:ext cx="3071834" cy="857256"/>
          </a:xfrm>
          <a:prstGeom prst="frame">
            <a:avLst/>
          </a:prstGeom>
          <a:solidFill>
            <a:srgbClr val="00B0F0">
              <a:alpha val="35000"/>
            </a:srgbClr>
          </a:solidFill>
          <a:ln>
            <a:solidFill>
              <a:srgbClr val="00B0F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071546"/>
            <a:ext cx="2928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изохорный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1857364"/>
            <a:ext cx="1878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28860" y="1857364"/>
            <a:ext cx="11029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43306" y="1857364"/>
            <a:ext cx="4309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теплообмен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976" y="2753021"/>
            <a:ext cx="1833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-плавление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724" y="3143248"/>
            <a:ext cx="2162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-отвердевание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659296" y="2761960"/>
            <a:ext cx="1797345" cy="8654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643174" y="2786058"/>
            <a:ext cx="765642" cy="707886"/>
            <a:chOff x="4361045" y="5059932"/>
            <a:chExt cx="765642" cy="707886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V="1">
              <a:off x="4847302" y="5143512"/>
              <a:ext cx="279385" cy="2972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361045" y="5059932"/>
              <a:ext cx="7120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 rot="10800000" flipV="1">
            <a:off x="714348" y="385762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нагревание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4286256"/>
            <a:ext cx="1997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охлаждение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23262" y="4071942"/>
            <a:ext cx="2357454" cy="64294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t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643174" y="4000504"/>
            <a:ext cx="765642" cy="707886"/>
            <a:chOff x="4361045" y="5059932"/>
            <a:chExt cx="765642" cy="707886"/>
          </a:xfrm>
        </p:grpSpPr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4847302" y="5143523"/>
              <a:ext cx="279385" cy="2972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361045" y="5059932"/>
              <a:ext cx="6832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</a:rPr>
                <a:t>U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14348" y="5214950"/>
            <a:ext cx="208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парообразов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4348" y="5646776"/>
            <a:ext cx="2156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-конденсация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786182" y="5429264"/>
            <a:ext cx="1643074" cy="64294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29322" y="5715016"/>
            <a:ext cx="1347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358082" y="5786454"/>
            <a:ext cx="1597031" cy="731816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Q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q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3129592" y="3195526"/>
            <a:ext cx="222778" cy="26077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3143240" y="4470959"/>
            <a:ext cx="222778" cy="260771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714612" y="5357826"/>
            <a:ext cx="765642" cy="707886"/>
            <a:chOff x="4361045" y="5059932"/>
            <a:chExt cx="765642" cy="707886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V="1">
              <a:off x="4847302" y="5143512"/>
              <a:ext cx="279385" cy="2972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361045" y="5059932"/>
              <a:ext cx="7120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/>
            </a:p>
          </p:txBody>
        </p:sp>
      </p:grp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221074" y="5800102"/>
            <a:ext cx="222778" cy="26077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 rot="5400000">
            <a:off x="6445604" y="-142900"/>
            <a:ext cx="642942" cy="1643074"/>
            <a:chOff x="3000364" y="785794"/>
            <a:chExt cx="214314" cy="567409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214942" y="373424"/>
            <a:ext cx="1066030" cy="602934"/>
            <a:chOff x="513682" y="5670874"/>
            <a:chExt cx="1066030" cy="870904"/>
          </a:xfrm>
        </p:grpSpPr>
        <p:grpSp>
          <p:nvGrpSpPr>
            <p:cNvPr id="42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>
          <a:xfrm>
            <a:off x="6891078" y="44579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solidFill>
                <a:srgbClr val="1502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87280" y="44579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6915176" y="918220"/>
            <a:ext cx="428628" cy="500066"/>
            <a:chOff x="2880" y="6480"/>
            <a:chExt cx="166" cy="549"/>
          </a:xfrm>
        </p:grpSpPr>
        <p:grpSp>
          <p:nvGrpSpPr>
            <p:cNvPr id="57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488758" y="1055350"/>
            <a:ext cx="14287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8001024" y="3714752"/>
            <a:ext cx="785818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 rot="5400000">
            <a:off x="7500958" y="3571876"/>
            <a:ext cx="642942" cy="1643074"/>
            <a:chOff x="3000364" y="785794"/>
            <a:chExt cx="214314" cy="5674096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270296" y="4088200"/>
            <a:ext cx="1066030" cy="602934"/>
            <a:chOff x="513682" y="5670874"/>
            <a:chExt cx="1066030" cy="870904"/>
          </a:xfrm>
        </p:grpSpPr>
        <p:grpSp>
          <p:nvGrpSpPr>
            <p:cNvPr id="67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>
          <a:xfrm>
            <a:off x="7946432" y="416057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solidFill>
                <a:srgbClr val="1502A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242634" y="414338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0" y="24"/>
            <a:ext cx="9144000" cy="6858000"/>
            <a:chOff x="0" y="0"/>
            <a:chExt cx="9144000" cy="6858000"/>
          </a:xfrm>
        </p:grpSpPr>
        <p:grpSp>
          <p:nvGrpSpPr>
            <p:cNvPr id="74" name="Группа 3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8" name="Группа 125"/>
              <p:cNvGrpSpPr/>
              <p:nvPr/>
            </p:nvGrpSpPr>
            <p:grpSpPr>
              <a:xfrm>
                <a:off x="0" y="0"/>
                <a:ext cx="9144000" cy="6858000"/>
                <a:chOff x="-3214742" y="1285908"/>
                <a:chExt cx="9144000" cy="6858000"/>
              </a:xfrm>
            </p:grpSpPr>
            <p:sp>
              <p:nvSpPr>
                <p:cNvPr id="86" name="Прямоугольник 85"/>
                <p:cNvSpPr/>
                <p:nvPr/>
              </p:nvSpPr>
              <p:spPr>
                <a:xfrm>
                  <a:off x="-3214742" y="1285908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Line 43"/>
                <p:cNvSpPr>
                  <a:spLocks noChangeShapeType="1"/>
                </p:cNvSpPr>
                <p:nvPr/>
              </p:nvSpPr>
              <p:spPr bwMode="auto">
                <a:xfrm>
                  <a:off x="3636089" y="3062645"/>
                  <a:ext cx="789364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9" name="Group 19"/>
              <p:cNvGrpSpPr>
                <a:grpSpLocks/>
              </p:cNvGrpSpPr>
              <p:nvPr/>
            </p:nvGrpSpPr>
            <p:grpSpPr bwMode="auto">
              <a:xfrm>
                <a:off x="2643682" y="3500994"/>
                <a:ext cx="4714402" cy="1930876"/>
                <a:chOff x="9997" y="2113"/>
                <a:chExt cx="2103" cy="1294"/>
              </a:xfrm>
              <a:solidFill>
                <a:schemeClr val="bg2"/>
              </a:solidFill>
            </p:grpSpPr>
            <p:sp>
              <p:nvSpPr>
                <p:cNvPr id="8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997" y="2448"/>
                  <a:ext cx="691" cy="6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1" name="Group 21"/>
                <p:cNvGrpSpPr>
                  <a:grpSpLocks/>
                </p:cNvGrpSpPr>
                <p:nvPr/>
              </p:nvGrpSpPr>
              <p:grpSpPr bwMode="auto">
                <a:xfrm>
                  <a:off x="10656" y="2113"/>
                  <a:ext cx="783" cy="1294"/>
                  <a:chOff x="9719" y="2964"/>
                  <a:chExt cx="719" cy="1120"/>
                </a:xfrm>
                <a:grpFill/>
              </p:grpSpPr>
              <p:sp>
                <p:nvSpPr>
                  <p:cNvPr id="83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7" y="3467"/>
                    <a:ext cx="680" cy="61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M</a:t>
                    </a:r>
                    <a:endParaRPr kumimoji="0" lang="ru-RU" sz="8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8" y="2964"/>
                    <a:ext cx="680" cy="49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m</a:t>
                    </a:r>
                    <a:endParaRPr kumimoji="0" lang="ru-RU" sz="8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719" y="3505"/>
                    <a:ext cx="529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330" y="2588"/>
                  <a:ext cx="770" cy="67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5" name="Text Box 3"/>
            <p:cNvSpPr txBox="1">
              <a:spLocks noChangeArrowheads="1"/>
            </p:cNvSpPr>
            <p:nvPr/>
          </p:nvSpPr>
          <p:spPr bwMode="auto">
            <a:xfrm>
              <a:off x="1142976" y="445450"/>
              <a:ext cx="1626732" cy="91184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3"/>
            <p:cNvSpPr txBox="1">
              <a:spLocks noChangeArrowheads="1"/>
            </p:cNvSpPr>
            <p:nvPr/>
          </p:nvSpPr>
          <p:spPr bwMode="auto">
            <a:xfrm>
              <a:off x="3857620" y="454322"/>
              <a:ext cx="1500198" cy="85725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3"/>
            <p:cNvSpPr txBox="1">
              <a:spLocks noChangeArrowheads="1"/>
            </p:cNvSpPr>
            <p:nvPr/>
          </p:nvSpPr>
          <p:spPr bwMode="auto">
            <a:xfrm>
              <a:off x="2357422" y="428604"/>
              <a:ext cx="1500197" cy="92869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5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" grpId="0" animBg="1"/>
      <p:bldP spid="5" grpId="0" animBg="1"/>
      <p:bldP spid="6" grpId="0" animBg="1"/>
      <p:bldP spid="7" grpId="0" animBg="1"/>
      <p:bldP spid="1025" grpId="0"/>
      <p:bldP spid="1025" grpId="1"/>
      <p:bldP spid="1026" grpId="0"/>
      <p:bldP spid="10" grpId="0"/>
      <p:bldP spid="11" grpId="0"/>
      <p:bldP spid="11" grpId="1"/>
      <p:bldP spid="12" grpId="0"/>
      <p:bldP spid="13" grpId="0"/>
      <p:bldP spid="18" grpId="0" animBg="1"/>
      <p:bldP spid="18" grpId="1" animBg="1"/>
      <p:bldP spid="28" grpId="0"/>
      <p:bldP spid="29" grpId="0"/>
      <p:bldP spid="1031" grpId="0" animBg="1"/>
      <p:bldP spid="1031" grpId="1" animBg="1"/>
      <p:bldP spid="38" grpId="0"/>
      <p:bldP spid="39" grpId="0"/>
      <p:bldP spid="1032" grpId="0" animBg="1"/>
      <p:bldP spid="1032" grpId="1" animBg="1"/>
      <p:bldP spid="48" grpId="0"/>
      <p:bldP spid="1034" grpId="0" animBg="1"/>
      <p:bldP spid="46" grpId="0" animBg="1"/>
      <p:bldP spid="47" grpId="0" animBg="1"/>
      <p:bldP spid="52" grpId="0" animBg="1"/>
      <p:bldP spid="54" grpId="0"/>
      <p:bldP spid="54" grpId="1"/>
      <p:bldP spid="55" grpId="0"/>
      <p:bldP spid="55" grpId="1"/>
      <p:bldP spid="61" grpId="0" animBg="1"/>
      <p:bldP spid="62" grpId="0" animBg="1"/>
      <p:bldP spid="71" grpId="0"/>
      <p:bldP spid="71" grpId="1"/>
      <p:bldP spid="72" grpId="0"/>
      <p:bldP spid="7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6429388" y="4572008"/>
            <a:ext cx="2143140" cy="785818"/>
          </a:xfrm>
          <a:prstGeom prst="roundRect">
            <a:avLst/>
          </a:prstGeom>
          <a:solidFill>
            <a:schemeClr val="tx1">
              <a:lumMod val="85000"/>
              <a:lumOff val="15000"/>
              <a:alpha val="29000"/>
            </a:schemeClr>
          </a:solidFill>
          <a:ln>
            <a:solidFill>
              <a:schemeClr val="tx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84784" y="3316618"/>
            <a:ext cx="2786082" cy="785818"/>
          </a:xfrm>
          <a:prstGeom prst="roundRect">
            <a:avLst/>
          </a:prstGeom>
          <a:solidFill>
            <a:srgbClr val="66CCFF">
              <a:alpha val="34000"/>
            </a:srgbClr>
          </a:solidFill>
          <a:ln>
            <a:solidFill>
              <a:srgbClr val="000099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32492" y="2561111"/>
            <a:ext cx="1714512" cy="785818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solidFill>
              <a:srgbClr val="C0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59962"/>
            <a:ext cx="3711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2.Изотермический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50142" y="2720833"/>
            <a:ext cx="18555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= 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307530" y="2720833"/>
            <a:ext cx="1377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= 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164918" y="2577957"/>
            <a:ext cx="17860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7296" y="3245180"/>
            <a:ext cx="2894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Изобарный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884784" y="3388056"/>
            <a:ext cx="27622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643446"/>
            <a:ext cx="363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адиабатный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500430" y="4643446"/>
            <a:ext cx="1383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термос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357950" y="4578502"/>
            <a:ext cx="22018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578048" y="5201679"/>
            <a:ext cx="3494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(работая остывает)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6143644"/>
            <a:ext cx="5214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первого рода,  второго рода)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78469" y="5357826"/>
            <a:ext cx="17076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перпетум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мобиле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142976" y="5143512"/>
            <a:ext cx="2007129" cy="14287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96553" y="186994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625974" y="17654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Рамка 26"/>
          <p:cNvSpPr/>
          <p:nvPr/>
        </p:nvSpPr>
        <p:spPr>
          <a:xfrm>
            <a:off x="3714744" y="142852"/>
            <a:ext cx="3071834" cy="857256"/>
          </a:xfrm>
          <a:prstGeom prst="frame">
            <a:avLst/>
          </a:prstGeom>
          <a:solidFill>
            <a:srgbClr val="00B0F0">
              <a:alpha val="35000"/>
            </a:srgbClr>
          </a:solidFill>
          <a:ln>
            <a:solidFill>
              <a:srgbClr val="00B0F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71370" y="1357298"/>
            <a:ext cx="1714512" cy="785818"/>
          </a:xfrm>
          <a:prstGeom prst="roundRect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1071546"/>
            <a:ext cx="2928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изохорный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428728" y="1643050"/>
            <a:ext cx="1878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286116" y="1643050"/>
            <a:ext cx="11029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4571370" y="1428736"/>
            <a:ext cx="4309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теплообмен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929190" y="4643446"/>
            <a:ext cx="1500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1428728" y="214290"/>
            <a:ext cx="2259036" cy="6731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Т.Д.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48232" y="214290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ЗСЭ</a:t>
            </a:r>
          </a:p>
        </p:txBody>
      </p:sp>
      <p:sp>
        <p:nvSpPr>
          <p:cNvPr id="40" name="Рамка 39"/>
          <p:cNvSpPr/>
          <p:nvPr/>
        </p:nvSpPr>
        <p:spPr>
          <a:xfrm>
            <a:off x="6858016" y="244784"/>
            <a:ext cx="1357322" cy="642942"/>
          </a:xfrm>
          <a:prstGeom prst="frame">
            <a:avLst/>
          </a:prstGeom>
          <a:solidFill>
            <a:schemeClr val="accent1">
              <a:alpha val="59000"/>
            </a:scheme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690028" y="170148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3">
            <a:hlinkClick r:id="rId9" action="ppaction://hlinkfile"/>
          </p:cNvPr>
          <p:cNvSpPr>
            <a:spLocks noChangeArrowheads="1"/>
          </p:cNvSpPr>
          <p:nvPr/>
        </p:nvSpPr>
        <p:spPr bwMode="auto">
          <a:xfrm>
            <a:off x="3500430" y="5072074"/>
            <a:ext cx="1453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быстро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5" name="Группа 34"/>
          <p:cNvGrpSpPr/>
          <p:nvPr/>
        </p:nvGrpSpPr>
        <p:grpSpPr>
          <a:xfrm rot="5400000">
            <a:off x="1296129" y="2275359"/>
            <a:ext cx="642942" cy="1643074"/>
            <a:chOff x="3000364" y="785794"/>
            <a:chExt cx="214314" cy="567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65091" y="2802721"/>
            <a:ext cx="1066030" cy="602934"/>
            <a:chOff x="513682" y="5670874"/>
            <a:chExt cx="1066030" cy="870904"/>
          </a:xfrm>
        </p:grpSpPr>
        <p:grpSp>
          <p:nvGrpSpPr>
            <p:cNvPr id="45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1797197" y="282747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010509" y="2847799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 rot="5400000">
            <a:off x="6873376" y="2942582"/>
            <a:ext cx="642942" cy="1643074"/>
            <a:chOff x="3000364" y="785794"/>
            <a:chExt cx="214314" cy="5674096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286512" y="3455360"/>
            <a:ext cx="1066030" cy="602934"/>
            <a:chOff x="513682" y="5670874"/>
            <a:chExt cx="1066030" cy="870904"/>
          </a:xfrm>
        </p:grpSpPr>
        <p:grpSp>
          <p:nvGrpSpPr>
            <p:cNvPr id="55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7297950" y="354138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77072" y="352773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61" name="Group 9"/>
          <p:cNvGrpSpPr>
            <a:grpSpLocks/>
          </p:cNvGrpSpPr>
          <p:nvPr/>
        </p:nvGrpSpPr>
        <p:grpSpPr bwMode="auto">
          <a:xfrm>
            <a:off x="7362992" y="4071942"/>
            <a:ext cx="428628" cy="500066"/>
            <a:chOff x="2880" y="6480"/>
            <a:chExt cx="166" cy="549"/>
          </a:xfrm>
        </p:grpSpPr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5400000">
            <a:off x="7429520" y="5214950"/>
            <a:ext cx="642942" cy="1643074"/>
            <a:chOff x="3000364" y="785794"/>
            <a:chExt cx="214314" cy="567409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842656" y="5727728"/>
            <a:ext cx="1066030" cy="602934"/>
            <a:chOff x="513682" y="5670874"/>
            <a:chExt cx="1066030" cy="870904"/>
          </a:xfrm>
        </p:grpSpPr>
        <p:grpSp>
          <p:nvGrpSpPr>
            <p:cNvPr id="71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Прямоугольник 74"/>
          <p:cNvSpPr/>
          <p:nvPr/>
        </p:nvSpPr>
        <p:spPr>
          <a:xfrm>
            <a:off x="7854094" y="581375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233216" y="580010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1285852" y="5357826"/>
            <a:ext cx="2071702" cy="12858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9" name="Группа 3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3" name="Группа 125"/>
              <p:cNvGrpSpPr/>
              <p:nvPr/>
            </p:nvGrpSpPr>
            <p:grpSpPr>
              <a:xfrm>
                <a:off x="0" y="0"/>
                <a:ext cx="9144000" cy="6858000"/>
                <a:chOff x="-3214742" y="1285908"/>
                <a:chExt cx="9144000" cy="6858000"/>
              </a:xfrm>
            </p:grpSpPr>
            <p:sp>
              <p:nvSpPr>
                <p:cNvPr id="91" name="Прямоугольник 90"/>
                <p:cNvSpPr/>
                <p:nvPr/>
              </p:nvSpPr>
              <p:spPr>
                <a:xfrm>
                  <a:off x="-3214742" y="1285908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Line 43"/>
                <p:cNvSpPr>
                  <a:spLocks noChangeShapeType="1"/>
                </p:cNvSpPr>
                <p:nvPr/>
              </p:nvSpPr>
              <p:spPr bwMode="auto">
                <a:xfrm>
                  <a:off x="3636089" y="3062645"/>
                  <a:ext cx="789364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4" name="Group 19"/>
              <p:cNvGrpSpPr>
                <a:grpSpLocks/>
              </p:cNvGrpSpPr>
              <p:nvPr/>
            </p:nvGrpSpPr>
            <p:grpSpPr bwMode="auto">
              <a:xfrm>
                <a:off x="1643865" y="3500994"/>
                <a:ext cx="6929253" cy="1930876"/>
                <a:chOff x="9551" y="2113"/>
                <a:chExt cx="3091" cy="1294"/>
              </a:xfrm>
              <a:solidFill>
                <a:schemeClr val="bg2"/>
              </a:solidFill>
            </p:grpSpPr>
            <p:sp>
              <p:nvSpPr>
                <p:cNvPr id="8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551" y="2448"/>
                  <a:ext cx="691" cy="6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6" name="Group 21"/>
                <p:cNvGrpSpPr>
                  <a:grpSpLocks/>
                </p:cNvGrpSpPr>
                <p:nvPr/>
              </p:nvGrpSpPr>
              <p:grpSpPr bwMode="auto">
                <a:xfrm>
                  <a:off x="10244" y="2113"/>
                  <a:ext cx="743" cy="1294"/>
                  <a:chOff x="9336" y="2964"/>
                  <a:chExt cx="682" cy="1120"/>
                </a:xfrm>
                <a:grpFill/>
              </p:grpSpPr>
              <p:sp>
                <p:nvSpPr>
                  <p:cNvPr id="8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39" y="3467"/>
                    <a:ext cx="679" cy="61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M</a:t>
                    </a:r>
                    <a:endParaRPr kumimoji="0" lang="ru-RU" sz="8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36" y="2964"/>
                    <a:ext cx="679" cy="49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m</a:t>
                    </a:r>
                    <a:endParaRPr kumimoji="0" lang="ru-RU" sz="8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399" y="3502"/>
                    <a:ext cx="529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884" y="2400"/>
                  <a:ext cx="611" cy="67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1399" y="2403"/>
                  <a:ext cx="1243" cy="6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3/2</a:t>
                  </a: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pV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0" name="Text Box 3"/>
            <p:cNvSpPr txBox="1">
              <a:spLocks noChangeArrowheads="1"/>
            </p:cNvSpPr>
            <p:nvPr/>
          </p:nvSpPr>
          <p:spPr bwMode="auto">
            <a:xfrm>
              <a:off x="1142976" y="445450"/>
              <a:ext cx="1626732" cy="91184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"/>
            <p:cNvSpPr txBox="1">
              <a:spLocks noChangeArrowheads="1"/>
            </p:cNvSpPr>
            <p:nvPr/>
          </p:nvSpPr>
          <p:spPr bwMode="auto">
            <a:xfrm>
              <a:off x="3857620" y="454322"/>
              <a:ext cx="1500198" cy="85725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"/>
            <p:cNvSpPr txBox="1">
              <a:spLocks noChangeArrowheads="1"/>
            </p:cNvSpPr>
            <p:nvPr/>
          </p:nvSpPr>
          <p:spPr bwMode="auto">
            <a:xfrm>
              <a:off x="2357422" y="428604"/>
              <a:ext cx="1500197" cy="92869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5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50D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18316E-6 L -0.06753 -0.0016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50DB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3.38575E-6 L -0.04028 -3.38575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3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B691B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3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3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3.38575E-6 L -0.04028 -3.38575E-6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6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3" dur="4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4" dur="4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4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animClr clrSpc="rgb" dir="cw">
                                      <p:cBhvr>
                                        <p:cTn id="26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26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animClr clrSpc="rgb" dir="cw">
                                      <p:cBhvr>
                                        <p:cTn id="27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27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animClr clrSpc="rgb" dir="cw">
                                      <p:cBhvr>
                                        <p:cTn id="2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27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4" grpId="0" animBg="1"/>
      <p:bldP spid="33" grpId="0" animBg="1"/>
      <p:bldP spid="27649" grpId="0"/>
      <p:bldP spid="11" grpId="0"/>
      <p:bldP spid="12" grpId="0"/>
      <p:bldP spid="13" grpId="0"/>
      <p:bldP spid="27650" grpId="0"/>
      <p:bldP spid="15" grpId="0"/>
      <p:bldP spid="27651" grpId="0"/>
      <p:bldP spid="17" grpId="0"/>
      <p:bldP spid="18" grpId="0"/>
      <p:bldP spid="19" grpId="0"/>
      <p:bldP spid="27652" grpId="0"/>
      <p:bldP spid="21" grpId="0" build="p" bldLvl="2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9" grpId="0"/>
      <p:bldP spid="30" grpId="0"/>
      <p:bldP spid="31" grpId="0"/>
      <p:bldP spid="32" grpId="0"/>
      <p:bldP spid="36" grpId="0"/>
      <p:bldP spid="38" grpId="0" animBg="1"/>
      <p:bldP spid="39" grpId="0"/>
      <p:bldP spid="40" grpId="0" animBg="1"/>
      <p:bldP spid="26" grpId="0" animBg="1"/>
      <p:bldP spid="26" grpId="1" animBg="1"/>
      <p:bldP spid="41" grpId="0"/>
      <p:bldP spid="49" grpId="0"/>
      <p:bldP spid="49" grpId="1"/>
      <p:bldP spid="50" grpId="0"/>
      <p:bldP spid="50" grpId="1"/>
      <p:bldP spid="59" grpId="0"/>
      <p:bldP spid="59" grpId="1"/>
      <p:bldP spid="60" grpId="0"/>
      <p:bldP spid="60" grpId="1"/>
      <p:bldP spid="75" grpId="0"/>
      <p:bldP spid="75" grpId="1"/>
      <p:bldP spid="76" grpId="0"/>
      <p:bldP spid="7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7917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4" y="500042"/>
            <a:ext cx="5857916" cy="300039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75,77-81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15(1,2,4,6-10)</a:t>
            </a:r>
          </a:p>
          <a:p>
            <a:pPr marL="0" indent="0">
              <a:lnSpc>
                <a:spcPts val="4000"/>
              </a:lnSpc>
              <a:buNone/>
            </a:pPr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Гр2/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624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648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657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658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1714480" y="5429264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15074" y="1793480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14546" y="3929066"/>
            <a:ext cx="3714776" cy="1357322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теплоты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сообщено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молю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газа при 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нагревании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200 К?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2282603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171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85926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965175" y="239235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357686" y="1149380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1740" y="1142984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93046" y="111441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571736" y="1971143"/>
            <a:ext cx="1428323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735092" y="222210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36869" y="1773863"/>
            <a:ext cx="9780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667556" y="229807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531411" y="2066642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928926" y="2828710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4546" y="2900148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633125" y="315080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623028" y="2702557"/>
            <a:ext cx="722916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4710942" y="3226772"/>
            <a:ext cx="50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191192" y="2959711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714612" y="428625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75681" y="451316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77458" y="400554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3708145" y="458913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572000" y="4357694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 rot="5400000">
            <a:off x="7079582" y="3813486"/>
            <a:ext cx="642942" cy="1643074"/>
            <a:chOff x="3000364" y="785794"/>
            <a:chExt cx="214314" cy="56740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5"/>
          <p:cNvGrpSpPr/>
          <p:nvPr/>
        </p:nvGrpSpPr>
        <p:grpSpPr>
          <a:xfrm>
            <a:off x="6422136" y="4326264"/>
            <a:ext cx="1066030" cy="602934"/>
            <a:chOff x="513682" y="5670874"/>
            <a:chExt cx="1066030" cy="870904"/>
          </a:xfrm>
        </p:grpSpPr>
        <p:grpSp>
          <p:nvGrpSpPr>
            <p:cNvPr id="8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7525056" y="439863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04178" y="438499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508210" y="4929198"/>
            <a:ext cx="428628" cy="500066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58082" y="3857628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239012" y="2007794"/>
            <a:ext cx="1143008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7215207" y="2222108"/>
            <a:ext cx="500066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216983" y="1761988"/>
            <a:ext cx="42685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7286644" y="2285992"/>
            <a:ext cx="35719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43834" y="1936356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5000628" y="2071678"/>
            <a:ext cx="1428760" cy="21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215074" y="2643182"/>
            <a:ext cx="1571636" cy="6429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928794" y="557214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2843489" y="5429264"/>
            <a:ext cx="514066" cy="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2774175" y="5893916"/>
            <a:ext cx="4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26553" y="553651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2841711" y="5830009"/>
            <a:ext cx="372967" cy="4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>
            <a:off x="3778932" y="1643050"/>
            <a:ext cx="1650327" cy="14287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4536281" y="1893085"/>
            <a:ext cx="428629" cy="71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143736" y="6334780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4-1/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Стр.11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4" grpId="0" animBg="1"/>
      <p:bldP spid="33" grpId="0" animBg="1"/>
      <p:bldP spid="4" grpId="0"/>
      <p:bldP spid="7" grpId="0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1" grpId="1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41" grpId="0"/>
      <p:bldP spid="41" grpId="1"/>
      <p:bldP spid="42" grpId="0"/>
      <p:bldP spid="42" grpId="1"/>
      <p:bldP spid="48" grpId="0" animBg="1"/>
      <p:bldP spid="49" grpId="0"/>
      <p:bldP spid="50" grpId="0"/>
      <p:bldP spid="51" grpId="0"/>
      <p:bldP spid="52" grpId="0" animBg="1"/>
      <p:bldP spid="53" grpId="0"/>
      <p:bldP spid="61" grpId="0" animBg="1"/>
      <p:bldP spid="62" grpId="0"/>
      <p:bldP spid="63" grpId="0" animBg="1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64" y="2282603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4305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14678" y="1571612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Одноатомный   идеальный газ  при давлении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сжимают без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теплообмена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окружающей средой. При этом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142844" y="2857496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6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0" y="5877272"/>
            <a:ext cx="87154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8,8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995936" y="1605050"/>
            <a:ext cx="137039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1857324" y="1611093"/>
            <a:ext cx="1200635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3137619" y="2533527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4320846" y="27844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4322623" y="22768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4253310" y="28604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5117165" y="2420888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3103727" y="3637015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4286954" y="388798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4288731" y="338036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4219418" y="396395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5083273" y="3524376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142844" y="4991800"/>
            <a:ext cx="19666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2027727" y="53138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029504" y="48062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1960191" y="53898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2824046" y="4941168"/>
            <a:ext cx="1255035" cy="7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5826491" y="184838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5828268" y="1340768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622809" y="1484784"/>
            <a:ext cx="2521191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5793987" y="1908615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259912" y="1718965"/>
            <a:ext cx="53407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357422" y="1845394"/>
            <a:ext cx="3833796" cy="322668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40"/>
          <p:cNvGrpSpPr/>
          <p:nvPr/>
        </p:nvGrpSpPr>
        <p:grpSpPr>
          <a:xfrm rot="5400000">
            <a:off x="7608115" y="1750208"/>
            <a:ext cx="642942" cy="2000264"/>
            <a:chOff x="3000364" y="785794"/>
            <a:chExt cx="214314" cy="567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3"/>
          <p:cNvGrpSpPr/>
          <p:nvPr/>
        </p:nvGrpSpPr>
        <p:grpSpPr>
          <a:xfrm>
            <a:off x="6215074" y="2442516"/>
            <a:ext cx="1066030" cy="602934"/>
            <a:chOff x="513682" y="5670874"/>
            <a:chExt cx="1066030" cy="870904"/>
          </a:xfrm>
        </p:grpSpPr>
        <p:grpSp>
          <p:nvGrpSpPr>
            <p:cNvPr id="10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8430654" y="246726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528" y="2500307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768" y="3187390"/>
            <a:ext cx="192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адиабатный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82678" y="253870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00430" y="2071678"/>
            <a:ext cx="3429024" cy="65491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428992" y="2143116"/>
            <a:ext cx="4357718" cy="172648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6143636" y="1428736"/>
            <a:ext cx="571504" cy="428628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721378" y="4643446"/>
            <a:ext cx="242262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стр.11</a:t>
            </a:r>
          </a:p>
        </p:txBody>
      </p:sp>
    </p:spTree>
    <p:extLst>
      <p:ext uri="{BB962C8B-B14F-4D97-AF65-F5344CB8AC3E}">
        <p14:creationId xmlns:p14="http://schemas.microsoft.com/office/powerpoint/2010/main" xmlns="" val="306333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2" grpId="0"/>
      <p:bldP spid="32" grpId="0"/>
      <p:bldP spid="34" grpId="0"/>
      <p:bldP spid="59" grpId="0" animBg="1"/>
      <p:bldP spid="59" grpId="1" animBg="1"/>
      <p:bldP spid="36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 animBg="1"/>
      <p:bldP spid="80" grpId="0"/>
      <p:bldP spid="49" grpId="0"/>
      <p:bldP spid="49" grpId="1"/>
      <p:bldP spid="50" grpId="0"/>
      <p:bldP spid="50" grpId="1"/>
      <p:bldP spid="51" grpId="0" animBg="1"/>
      <p:bldP spid="52" grpId="0"/>
      <p:bldP spid="52" grpId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4-3</a:t>
            </a:r>
            <a:r>
              <a:rPr lang="ru-RU" sz="2800" b="1" u="sng" dirty="0" smtClean="0">
                <a:latin typeface="Times New Roman"/>
                <a:ea typeface="Times New Roman"/>
              </a:rPr>
              <a:t>. Применение знаний в измененных условиях  по вопросам:  //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стр.11</a:t>
            </a:r>
          </a:p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4-3а</a:t>
            </a:r>
            <a:r>
              <a:rPr lang="ru-RU" sz="2800" dirty="0" smtClean="0">
                <a:latin typeface="Times New Roman"/>
                <a:ea typeface="Times New Roman"/>
                <a:sym typeface="Symbol"/>
              </a:rPr>
              <a:t>.</a:t>
            </a:r>
            <a:r>
              <a:rPr lang="ru-RU" sz="2800" dirty="0" smtClean="0">
                <a:latin typeface="Times New Roman"/>
                <a:ea typeface="Times New Roman"/>
              </a:rPr>
              <a:t> Как изменяется внутренняя идеального газа при изотермическом сжатии?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4-... Как выглядит </a:t>
            </a:r>
            <a:r>
              <a:rPr lang="en-US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I</a:t>
            </a:r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 закон ТД для изохорного процесса?</a:t>
            </a:r>
          </a:p>
          <a:p>
            <a:pPr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4-...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Чему равно 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U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, если </a:t>
            </a:r>
            <a:r>
              <a:rPr lang="en-US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Q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равно 300 Дж, а внешние силы совершили работу над газом в 500 Дж? </a:t>
            </a:r>
          </a:p>
          <a:p>
            <a:pPr>
              <a:spcAft>
                <a:spcPts val="0"/>
              </a:spcAft>
            </a:pPr>
            <a:endParaRPr lang="ru-RU" sz="28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5.</a:t>
            </a:r>
            <a:r>
              <a:rPr lang="ru-RU" sz="2800" dirty="0" smtClean="0">
                <a:latin typeface="Times New Roman"/>
                <a:ea typeface="Times New Roman"/>
              </a:rPr>
              <a:t> Применение знаний темы для </a:t>
            </a:r>
            <a:r>
              <a:rPr lang="ru-RU" sz="2800" dirty="0" err="1" smtClean="0">
                <a:latin typeface="Times New Roman"/>
                <a:ea typeface="Times New Roman"/>
              </a:rPr>
              <a:t>реш</a:t>
            </a:r>
            <a:r>
              <a:rPr lang="ru-RU" sz="2800" dirty="0" smtClean="0">
                <a:latin typeface="Times New Roman"/>
                <a:ea typeface="Times New Roman"/>
              </a:rPr>
              <a:t>. задач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15(</a:t>
            </a:r>
            <a:r>
              <a:rPr lang="ru-RU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10*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),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стр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237  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/см следующий слайд//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№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10*</a:t>
            </a:r>
            <a:r>
              <a:rPr lang="ru-RU" sz="2800" dirty="0" smtClean="0">
                <a:latin typeface="Times New Roman"/>
                <a:ea typeface="Times New Roman"/>
              </a:rPr>
              <a:t>(вместе ) /не известно, как идет процесс/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15(1,4,5,7,8) //самостоятельно</a:t>
            </a:r>
            <a:endParaRPr lang="ru-RU" sz="2800" dirty="0" smtClean="0">
              <a:latin typeface="Times New Roman"/>
              <a:ea typeface="Times New Roman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97752" y="1316817"/>
            <a:ext cx="1855573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= 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55140" y="1316817"/>
            <a:ext cx="13773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= 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1370" y="2198433"/>
            <a:ext cx="1714512" cy="785818"/>
          </a:xfrm>
          <a:prstGeom prst="roundRect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9610" y="2348880"/>
            <a:ext cx="1878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96998" y="2348880"/>
            <a:ext cx="11029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1370" y="2269871"/>
            <a:ext cx="4309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теплообмен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27584" y="3933056"/>
            <a:ext cx="1214445" cy="71438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52479" y="3933056"/>
            <a:ext cx="1143008" cy="71438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77975" y="3933056"/>
            <a:ext cx="785818" cy="71438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995936" y="3933056"/>
            <a:ext cx="2880320" cy="71438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800Дж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146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4-3б.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доме затопили печь, как изменится внутренняя энергия воздуха в доме?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357422" y="1033492"/>
            <a:ext cx="1428323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735092" y="1305477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736869" y="857232"/>
            <a:ext cx="9780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3667556" y="1381447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531411" y="1150011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572132" y="1016485"/>
            <a:ext cx="1857388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1378" y="4643446"/>
            <a:ext cx="242262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4-3б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стр.11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 l="15234" t="8056" r="20898" b="78222"/>
          <a:stretch>
            <a:fillRect/>
          </a:stretch>
        </p:blipFill>
        <p:spPr bwMode="auto">
          <a:xfrm>
            <a:off x="0" y="214290"/>
            <a:ext cx="9144000" cy="15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5722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2-11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15234" t="55664" r="56325" b="29687"/>
          <a:stretch>
            <a:fillRect/>
          </a:stretch>
        </p:blipFill>
        <p:spPr bwMode="auto">
          <a:xfrm>
            <a:off x="6286512" y="1714488"/>
            <a:ext cx="2857488" cy="100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880376"/>
            <a:ext cx="2571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=0,2кг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=0,3кг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=10H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774136" y="1571612"/>
            <a:ext cx="583814" cy="523220"/>
            <a:chOff x="5929322" y="2428868"/>
            <a:chExt cx="583814" cy="523220"/>
          </a:xfrm>
          <a:solidFill>
            <a:srgbClr val="FFFF0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5929322" y="2428868"/>
              <a:ext cx="58381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939598" y="251071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15234" t="55664" r="56325" b="29687"/>
          <a:stretch>
            <a:fillRect/>
          </a:stretch>
        </p:blipFill>
        <p:spPr bwMode="auto">
          <a:xfrm>
            <a:off x="5940152" y="4226565"/>
            <a:ext cx="2857488" cy="100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8440482" y="4583755"/>
            <a:ext cx="642910" cy="245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2"/>
          <p:cNvGrpSpPr/>
          <p:nvPr/>
        </p:nvGrpSpPr>
        <p:grpSpPr>
          <a:xfrm>
            <a:off x="8560186" y="3789040"/>
            <a:ext cx="583814" cy="523220"/>
            <a:chOff x="5929322" y="2428868"/>
            <a:chExt cx="583814" cy="523220"/>
          </a:xfrm>
          <a:solidFill>
            <a:srgbClr val="FFFF00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5929322" y="2428868"/>
              <a:ext cx="58381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939598" y="251071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 rot="10800000">
            <a:off x="6143636" y="2071678"/>
            <a:ext cx="714380" cy="245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95736" y="1484784"/>
            <a:ext cx="331236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Найду максимальное ускорение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2145050"/>
            <a:ext cx="252762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∙a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0032" y="2492896"/>
            <a:ext cx="28803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Н/0,3кг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3068960"/>
            <a:ext cx="680424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Найду силу разгоняющую систему с таким ускорением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3441194"/>
            <a:ext cx="252762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∙a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509120"/>
            <a:ext cx="331236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Найду максимальное ускорение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4509120"/>
            <a:ext cx="252762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∙a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157192"/>
            <a:ext cx="680424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Найду силу разгоняющую систему с таким ускорением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572132" y="1126607"/>
            <a:ext cx="2214578" cy="71438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2568355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643446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929058" y="1126607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1198045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-100990" y="0"/>
            <a:ext cx="9353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Одноатомный идеальный газ при давлении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расширяется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изобарически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-32" y="3119310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3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789332" y="2206616"/>
            <a:ext cx="655383" cy="7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3286116" y="2473934"/>
            <a:ext cx="786371" cy="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287272" y="1907247"/>
            <a:ext cx="786371" cy="8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3286116" y="2502486"/>
            <a:ext cx="61290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4232076" y="2479394"/>
            <a:ext cx="868022" cy="7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-2500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4223140" y="1889961"/>
            <a:ext cx="866746" cy="84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>
            <a:off x="4258882" y="2500306"/>
            <a:ext cx="6765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6314" y="1714488"/>
            <a:ext cx="221457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</a:p>
          <a:p>
            <a:pPr lvl="0" algn="ctr">
              <a:spcAft>
                <a:spcPts val="100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Гей-Люс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429256" y="1071546"/>
            <a:ext cx="30003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286116" y="3304053"/>
            <a:ext cx="1214446" cy="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00496" y="335007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4929190" y="3589805"/>
            <a:ext cx="1071570" cy="7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273</a:t>
            </a: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4920254" y="3000372"/>
            <a:ext cx="1151944" cy="84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473</a:t>
            </a: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>
            <a:off x="4929190" y="3643314"/>
            <a:ext cx="6765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86446" y="3304053"/>
            <a:ext cx="35719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0" y="4143380"/>
            <a:ext cx="91403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2798113" y="4155255"/>
            <a:ext cx="44170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3,5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88952" y="4179193"/>
            <a:ext cx="215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-32" y="6191928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 rot="5400000">
            <a:off x="1228918" y="1098842"/>
            <a:ext cx="642942" cy="1643074"/>
            <a:chOff x="3000364" y="785794"/>
            <a:chExt cx="214314" cy="567409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1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571472" y="1611620"/>
            <a:ext cx="1066030" cy="602934"/>
            <a:chOff x="513682" y="5670874"/>
            <a:chExt cx="1066030" cy="870904"/>
          </a:xfrm>
        </p:grpSpPr>
        <p:grpSp>
          <p:nvGrpSpPr>
            <p:cNvPr id="9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1674392" y="16839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53514" y="16703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57224" y="1142984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000760" y="3232615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3793434" y="489272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2857488" y="4886328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1928794" y="485776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786314" y="4960690"/>
            <a:ext cx="1143008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5762509" y="5175004"/>
            <a:ext cx="500066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5764285" y="4714884"/>
            <a:ext cx="42685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4"/>
          <p:cNvSpPr>
            <a:spLocks noChangeShapeType="1"/>
          </p:cNvSpPr>
          <p:nvPr/>
        </p:nvSpPr>
        <p:spPr bwMode="auto">
          <a:xfrm>
            <a:off x="5833946" y="5246442"/>
            <a:ext cx="35719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91136" y="4889252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928794" y="557214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2841711" y="5830009"/>
            <a:ext cx="372967" cy="4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2843489" y="5429264"/>
            <a:ext cx="514066" cy="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>
            <a:off x="2774175" y="5893916"/>
            <a:ext cx="4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226553" y="553651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3714744" y="5584015"/>
            <a:ext cx="571504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143340" y="5607953"/>
            <a:ext cx="214317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2214546" y="2143116"/>
            <a:ext cx="785818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57546" y="2214554"/>
            <a:ext cx="428628" cy="500066"/>
            <a:chOff x="2880" y="6480"/>
            <a:chExt cx="166" cy="549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2" name="Text Box 3"/>
          <p:cNvSpPr txBox="1">
            <a:spLocks noChangeArrowheads="1"/>
          </p:cNvSpPr>
          <p:nvPr/>
        </p:nvSpPr>
        <p:spPr bwMode="auto">
          <a:xfrm>
            <a:off x="7286612" y="5214950"/>
            <a:ext cx="1857420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4-4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0111E-6 L -0.46302 -0.50092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11" grpId="0" animBg="1"/>
      <p:bldP spid="21" grpId="0"/>
      <p:bldP spid="22" grpId="0"/>
      <p:bldP spid="32" grpId="0"/>
      <p:bldP spid="34" grpId="0"/>
      <p:bldP spid="41" grpId="0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59" grpId="1"/>
      <p:bldP spid="67" grpId="0"/>
      <p:bldP spid="67" grpId="1"/>
      <p:bldP spid="68" grpId="0"/>
      <p:bldP spid="68" grpId="1"/>
      <p:bldP spid="74" grpId="0" animBg="1"/>
      <p:bldP spid="75" grpId="0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 animBg="1"/>
      <p:bldP spid="83" grpId="0"/>
      <p:bldP spid="84" grpId="0" animBg="1"/>
      <p:bldP spid="85" grpId="0"/>
      <p:bldP spid="86" grpId="0"/>
      <p:bldP spid="87" grpId="0" animBg="1"/>
      <p:bldP spid="88" grpId="0"/>
      <p:bldP spid="89" grpId="0" animBg="1"/>
      <p:bldP spid="90" grpId="0" animBg="1"/>
      <p:bldP spid="90" grpId="1" animBg="1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64" y="2282603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4305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14678" y="1571612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4-4б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Одноатомный   идеальный газ  при давлении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сжимают без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теплообмена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окружающей средой. При этом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142844" y="2857496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6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85720" y="6191928"/>
            <a:ext cx="87154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8,8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995936" y="1605050"/>
            <a:ext cx="137039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1857324" y="1611093"/>
            <a:ext cx="1200635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3137619" y="2533527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4320846" y="27844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4322623" y="22768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4253310" y="28604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5117165" y="2420888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3103727" y="3637015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4286954" y="388798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4288731" y="338036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4219418" y="396395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5083273" y="3524376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142844" y="4991800"/>
            <a:ext cx="19666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2027727" y="53138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029504" y="48062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1960191" y="53898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2824046" y="4941168"/>
            <a:ext cx="1255035" cy="7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5826491" y="184838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5828268" y="1340768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622809" y="1484784"/>
            <a:ext cx="2521191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5793987" y="1908615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259912" y="1718965"/>
            <a:ext cx="53407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357422" y="1845394"/>
            <a:ext cx="3833796" cy="322668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40"/>
          <p:cNvGrpSpPr/>
          <p:nvPr/>
        </p:nvGrpSpPr>
        <p:grpSpPr>
          <a:xfrm rot="5400000">
            <a:off x="7608115" y="1750208"/>
            <a:ext cx="642942" cy="2000264"/>
            <a:chOff x="3000364" y="785794"/>
            <a:chExt cx="214314" cy="567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3"/>
          <p:cNvGrpSpPr/>
          <p:nvPr/>
        </p:nvGrpSpPr>
        <p:grpSpPr>
          <a:xfrm>
            <a:off x="6215074" y="2442516"/>
            <a:ext cx="1066030" cy="602934"/>
            <a:chOff x="513682" y="5670874"/>
            <a:chExt cx="1066030" cy="870904"/>
          </a:xfrm>
        </p:grpSpPr>
        <p:grpSp>
          <p:nvGrpSpPr>
            <p:cNvPr id="10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8430654" y="246726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528" y="2500307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768" y="3187390"/>
            <a:ext cx="192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адиабатный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82678" y="253870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00430" y="2071678"/>
            <a:ext cx="3429024" cy="65491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428992" y="2143116"/>
            <a:ext cx="4357718" cy="172648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6143636" y="1428736"/>
            <a:ext cx="571504" cy="428628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6715140" y="5214950"/>
            <a:ext cx="2428892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4-4б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Стр.63</a:t>
            </a:r>
          </a:p>
        </p:txBody>
      </p:sp>
    </p:spTree>
    <p:extLst>
      <p:ext uri="{BB962C8B-B14F-4D97-AF65-F5344CB8AC3E}">
        <p14:creationId xmlns="" xmlns:p14="http://schemas.microsoft.com/office/powerpoint/2010/main" val="306333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2" grpId="0"/>
      <p:bldP spid="32" grpId="0"/>
      <p:bldP spid="34" grpId="0"/>
      <p:bldP spid="59" grpId="0" animBg="1"/>
      <p:bldP spid="59" grpId="1" animBg="1"/>
      <p:bldP spid="36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 animBg="1"/>
      <p:bldP spid="80" grpId="0"/>
      <p:bldP spid="49" grpId="0"/>
      <p:bldP spid="49" grpId="1"/>
      <p:bldP spid="50" grpId="0"/>
      <p:bldP spid="50" grpId="1"/>
      <p:bldP spid="51" grpId="0" animBg="1"/>
      <p:bldP spid="52" grpId="0"/>
      <p:bldP spid="52" grpId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314" y="1500174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21455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22497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85786" y="3639925"/>
            <a:ext cx="217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14612" y="3655489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63438" y="3663863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90508" y="4238568"/>
            <a:ext cx="20002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1391716" y="459685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15232" y="4610128"/>
            <a:ext cx="140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73845" y="457200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14866" y="4179193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/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08677" y="426231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536263" y="4187679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4678" y="5205194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3834058" y="5240819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262686" y="5292492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400667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33"/>
          <p:cNvGrpSpPr/>
          <p:nvPr/>
        </p:nvGrpSpPr>
        <p:grpSpPr>
          <a:xfrm>
            <a:off x="214314" y="2071678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=57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57158" y="2142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расплавилась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41985" y="628151"/>
            <a:ext cx="173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613589" y="485275"/>
            <a:ext cx="1458213" cy="872023"/>
            <a:chOff x="1237454" y="4995752"/>
            <a:chExt cx="1791196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150879"/>
              <a:ext cx="7939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25</a:t>
              </a:r>
              <a:endParaRPr lang="ru-RU" sz="14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160163" cy="872023"/>
              <a:chOff x="2469885" y="5355195"/>
              <a:chExt cx="971919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5" y="535519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417569" y="3619564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07615" y="361617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096192" y="4187679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024866" y="462768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5720" y="5300194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89131" y="5252694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1690730" y="531294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033912" y="5285695"/>
            <a:ext cx="1323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57158" y="1214422"/>
            <a:ext cx="150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=0,3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250030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786314" y="2484540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2850104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206336" y="3214686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451232" y="3214686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20737351">
            <a:off x="6835688" y="5082542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14282" y="5857892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расплавиться после удара пуля должна лететь со скоростью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633м/с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376" y="2907238"/>
            <a:ext cx="9143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4-5.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лететь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пуля, чтобы при ударе о преграду она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температура пули до удара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 °С?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ударе в тепло превращается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0 % энергии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85918" y="4250819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988433" y="43578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298387" y="4357694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0790543">
            <a:off x="6143636" y="528638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857356" y="200024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286776" y="0"/>
            <a:ext cx="85722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300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00"/>
                            </p:stCondLst>
                            <p:childTnLst>
                              <p:par>
                                <p:cTn id="3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07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89" grpId="0"/>
      <p:bldP spid="93" grpId="0"/>
      <p:bldP spid="110" grpId="0"/>
      <p:bldP spid="114" grpId="0"/>
      <p:bldP spid="116" grpId="0"/>
      <p:bldP spid="117" grpId="0"/>
      <p:bldP spid="117" grpId="1"/>
      <p:bldP spid="118" grpId="0"/>
      <p:bldP spid="118" grpId="1"/>
      <p:bldP spid="74" grpId="0"/>
      <p:bldP spid="74" grpId="1"/>
      <p:bldP spid="75" grpId="0" animBg="1"/>
      <p:bldP spid="76" grpId="0" animBg="1"/>
      <p:bldP spid="77" grpId="0" animBg="1"/>
      <p:bldP spid="78" grpId="0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8" cstate="print"/>
          <a:srcRect l="13737" t="21101" r="55605" b="71847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8" cstate="print"/>
          <a:srcRect l="13810" t="76636" r="55056" b="6616"/>
          <a:stretch>
            <a:fillRect/>
          </a:stretch>
        </p:blipFill>
        <p:spPr bwMode="auto">
          <a:xfrm>
            <a:off x="3786182" y="4929198"/>
            <a:ext cx="538156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32" y="996719"/>
            <a:ext cx="171451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2кг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86058"/>
            <a:ext cx="21431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20FB1"/>
              </a:solidFill>
            </a:endParaRPr>
          </a:p>
        </p:txBody>
      </p:sp>
      <p:grpSp>
        <p:nvGrpSpPr>
          <p:cNvPr id="2" name="Группа 133"/>
          <p:cNvGrpSpPr/>
          <p:nvPr/>
        </p:nvGrpSpPr>
        <p:grpSpPr>
          <a:xfrm>
            <a:off x="0" y="1571612"/>
            <a:ext cx="1714480" cy="658708"/>
            <a:chOff x="71406" y="2461905"/>
            <a:chExt cx="1350372" cy="65870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=30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grpSp>
        <p:nvGrpSpPr>
          <p:cNvPr id="3" name="Группа 133"/>
          <p:cNvGrpSpPr/>
          <p:nvPr/>
        </p:nvGrpSpPr>
        <p:grpSpPr>
          <a:xfrm>
            <a:off x="0" y="2143116"/>
            <a:ext cx="1714480" cy="658708"/>
            <a:chOff x="71406" y="2461905"/>
            <a:chExt cx="1350372" cy="65870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=12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4282" y="2658948"/>
              <a:ext cx="2855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rot="5400000" flipH="1" flipV="1">
            <a:off x="5290549" y="2106603"/>
            <a:ext cx="278687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98632" y="3285330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753918" y="60988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14176" y="278526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06516" y="318164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7215206" y="2285198"/>
            <a:ext cx="1326566" cy="100092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57350" y="227155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140176" y="214232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12880" y="92787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684384" y="1158709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643702" y="3286124"/>
            <a:ext cx="571504" cy="79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000232" y="2071678"/>
            <a:ext cx="399442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548834" y="3586949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(12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3286124"/>
            <a:ext cx="2500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19676" y="3470976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45811" y="3536251"/>
            <a:ext cx="144063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5694" y="3421627"/>
            <a:ext cx="219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4167318"/>
            <a:ext cx="25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•18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14546" y="4095880"/>
            <a:ext cx="228601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340000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41187" y="407194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4877525"/>
            <a:ext cx="10001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28662" y="4714884"/>
            <a:ext cx="25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•18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71538" y="5238104"/>
            <a:ext cx="1857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928662" y="5306153"/>
            <a:ext cx="285752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340000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708239">
            <a:off x="3139956" y="1156752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587349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1F5F1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4-6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334780"/>
            <a:ext cx="2357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Стр.13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/>
      <p:bldP spid="19" grpId="0"/>
      <p:bldP spid="20" grpId="0"/>
      <p:bldP spid="23" grpId="0"/>
      <p:bldP spid="24" grpId="0"/>
      <p:bldP spid="41" grpId="0" animBg="1"/>
      <p:bldP spid="43" grpId="0"/>
      <p:bldP spid="44" grpId="0"/>
      <p:bldP spid="45" grpId="0"/>
      <p:bldP spid="46" grpId="0" animBg="1"/>
      <p:bldP spid="42" grpId="0"/>
      <p:bldP spid="47" grpId="0"/>
      <p:bldP spid="48" grpId="0" animBg="1"/>
      <p:bldP spid="49" grpId="0"/>
      <p:bldP spid="50" grpId="0" animBg="1"/>
      <p:bldP spid="51" grpId="0"/>
      <p:bldP spid="54" grpId="0" animBg="1"/>
      <p:bldP spid="55" grpId="0"/>
      <p:bldP spid="5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643050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6(14)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10*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),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стр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237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</a:t>
            </a:r>
            <a:r>
              <a:rPr lang="ru-RU" sz="2400" b="1" u="sng" dirty="0" smtClean="0">
                <a:latin typeface="Times New Roman"/>
                <a:ea typeface="Times New Roman"/>
              </a:rPr>
              <a:t>исследование.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ru-RU" sz="2400" b="1" dirty="0" smtClean="0">
                <a:latin typeface="Times New Roman"/>
                <a:ea typeface="Times New Roman"/>
              </a:rPr>
              <a:t>Выделится при охлаждении воды до 0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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Q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1</a:t>
            </a:r>
            <a:r>
              <a:rPr lang="ru-RU" sz="2400" b="1" dirty="0" smtClean="0">
                <a:latin typeface="Times New Roman"/>
                <a:ea typeface="Times New Roman"/>
              </a:rPr>
              <a:t> = </a:t>
            </a:r>
            <a:r>
              <a:rPr lang="ru-RU" sz="2400" b="1" dirty="0" smtClean="0">
                <a:latin typeface="Times New Roman"/>
                <a:ea typeface="Times New Roman"/>
              </a:rPr>
              <a:t>4200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∙</a:t>
            </a:r>
            <a:r>
              <a:rPr lang="ru-RU" sz="2400" b="1" dirty="0" smtClean="0">
                <a:latin typeface="Times New Roman"/>
                <a:ea typeface="Times New Roman"/>
              </a:rPr>
              <a:t>0,4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∙ </a:t>
            </a:r>
            <a:r>
              <a:rPr lang="ru-RU" sz="2400" b="1" dirty="0" smtClean="0">
                <a:latin typeface="Times New Roman"/>
                <a:ea typeface="Times New Roman"/>
              </a:rPr>
              <a:t>10 </a:t>
            </a:r>
            <a:r>
              <a:rPr lang="ru-RU" sz="2400" b="1" dirty="0" smtClean="0">
                <a:latin typeface="Times New Roman"/>
                <a:ea typeface="Times New Roman"/>
              </a:rPr>
              <a:t>= 16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800 </a:t>
            </a:r>
            <a:r>
              <a:rPr lang="ru-RU" sz="2400" b="1" dirty="0" smtClean="0">
                <a:latin typeface="Times New Roman"/>
                <a:ea typeface="Times New Roman"/>
              </a:rPr>
              <a:t>(Дж)</a:t>
            </a:r>
          </a:p>
          <a:p>
            <a:pPr marL="342900" lvl="0" indent="-342900">
              <a:spcAft>
                <a:spcPts val="0"/>
              </a:spcAft>
              <a:buSzPts val="1000"/>
              <a:buFont typeface="Times New Roman"/>
              <a:buAutoNum type="arabicPeriod" startAt="2"/>
            </a:pPr>
            <a:r>
              <a:rPr lang="ru-RU" sz="2400" b="1" dirty="0" smtClean="0">
                <a:latin typeface="Times New Roman"/>
                <a:ea typeface="Times New Roman"/>
              </a:rPr>
              <a:t>Необходимо для нагревания льда от -40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</a:t>
            </a:r>
            <a:r>
              <a:rPr lang="ru-RU" sz="2400" b="1" dirty="0" smtClean="0">
                <a:latin typeface="Times New Roman"/>
                <a:ea typeface="Times New Roman"/>
              </a:rPr>
              <a:t> до 0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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Q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2</a:t>
            </a:r>
            <a:r>
              <a:rPr lang="ru-RU" sz="2400" b="1" dirty="0" smtClean="0">
                <a:latin typeface="Times New Roman"/>
                <a:ea typeface="Times New Roman"/>
              </a:rPr>
              <a:t> = </a:t>
            </a:r>
            <a:r>
              <a:rPr lang="ru-RU" sz="2400" b="1" dirty="0" smtClean="0">
                <a:latin typeface="Times New Roman"/>
                <a:ea typeface="Times New Roman"/>
              </a:rPr>
              <a:t>2100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∙ </a:t>
            </a:r>
            <a:r>
              <a:rPr lang="ru-RU" sz="2400" b="1" dirty="0" smtClean="0">
                <a:latin typeface="Times New Roman"/>
                <a:ea typeface="Times New Roman"/>
              </a:rPr>
              <a:t>0,6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∙ </a:t>
            </a:r>
            <a:r>
              <a:rPr lang="ru-RU" sz="2400" b="1" dirty="0" smtClean="0">
                <a:latin typeface="Times New Roman"/>
                <a:ea typeface="Times New Roman"/>
              </a:rPr>
              <a:t>40 </a:t>
            </a:r>
            <a:r>
              <a:rPr lang="ru-RU" sz="2400" b="1" dirty="0" smtClean="0">
                <a:latin typeface="Times New Roman"/>
                <a:ea typeface="Times New Roman"/>
              </a:rPr>
              <a:t>= </a:t>
            </a:r>
            <a:r>
              <a:rPr lang="ru-RU" sz="3200" b="1" u="sng" dirty="0" smtClean="0">
                <a:latin typeface="Times New Roman"/>
                <a:ea typeface="Times New Roman"/>
              </a:rPr>
              <a:t>50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400</a:t>
            </a:r>
            <a:r>
              <a:rPr lang="ru-RU" sz="3200" b="1" u="sng" dirty="0" smtClean="0">
                <a:latin typeface="Times New Roman"/>
                <a:ea typeface="Times New Roman"/>
              </a:rPr>
              <a:t> (Дж)</a:t>
            </a:r>
            <a:endParaRPr lang="ru-RU" sz="2400" b="1" u="sng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Times New Roman"/>
              <a:buAutoNum type="arabicPeriod" startAt="3"/>
            </a:pPr>
            <a:r>
              <a:rPr lang="ru-RU" sz="2400" b="1" dirty="0" smtClean="0">
                <a:latin typeface="Times New Roman"/>
                <a:ea typeface="Times New Roman"/>
              </a:rPr>
              <a:t>Выделится при отвердевании 0,4 кг воды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Q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3</a:t>
            </a:r>
            <a:r>
              <a:rPr lang="ru-RU" sz="2400" b="1" dirty="0" smtClean="0">
                <a:latin typeface="Times New Roman"/>
                <a:ea typeface="Times New Roman"/>
              </a:rPr>
              <a:t> = </a:t>
            </a:r>
            <a:r>
              <a:rPr lang="ru-RU" sz="2400" b="1" dirty="0" smtClean="0">
                <a:latin typeface="Times New Roman"/>
                <a:ea typeface="Times New Roman"/>
              </a:rPr>
              <a:t>330000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∙ </a:t>
            </a:r>
            <a:r>
              <a:rPr lang="ru-RU" sz="2400" b="1" dirty="0" smtClean="0">
                <a:latin typeface="Times New Roman"/>
                <a:ea typeface="Times New Roman"/>
              </a:rPr>
              <a:t>0,4</a:t>
            </a:r>
            <a:r>
              <a:rPr lang="ru-RU" sz="2400" b="1" dirty="0" smtClean="0">
                <a:latin typeface="Times New Roman"/>
                <a:ea typeface="Times New Roman"/>
              </a:rPr>
              <a:t>= 132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000</a:t>
            </a:r>
            <a:r>
              <a:rPr lang="ru-RU" sz="2400" b="1" dirty="0" smtClean="0">
                <a:latin typeface="Times New Roman"/>
                <a:ea typeface="Times New Roman"/>
              </a:rPr>
              <a:t> (Дж) ????</a:t>
            </a:r>
          </a:p>
          <a:p>
            <a:pPr marL="342900" lvl="0" indent="-342900">
              <a:spcAft>
                <a:spcPts val="0"/>
              </a:spcAft>
              <a:buSzPts val="1000"/>
              <a:buFont typeface="Times New Roman"/>
              <a:buAutoNum type="arabicPeriod" startAt="4"/>
            </a:pPr>
            <a:r>
              <a:rPr lang="ru-RU" sz="2400" b="1" dirty="0" smtClean="0">
                <a:latin typeface="Times New Roman"/>
                <a:ea typeface="Times New Roman"/>
              </a:rPr>
              <a:t>Сколько же замерзнет ?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   </a:t>
            </a:r>
            <a:r>
              <a:rPr lang="en-US" sz="2400" b="1" dirty="0" err="1" smtClean="0">
                <a:latin typeface="Times New Roman"/>
                <a:ea typeface="Times New Roman"/>
              </a:rPr>
              <a:t>m</a:t>
            </a:r>
            <a:r>
              <a:rPr lang="en-US" sz="2400" b="1" baseline="-25000" dirty="0" err="1" smtClean="0">
                <a:latin typeface="Times New Roman"/>
                <a:ea typeface="Times New Roman"/>
              </a:rPr>
              <a:t>x</a:t>
            </a:r>
            <a:r>
              <a:rPr lang="en-US" sz="2400" b="1" dirty="0" smtClean="0">
                <a:latin typeface="Times New Roman"/>
                <a:ea typeface="Times New Roman"/>
              </a:rPr>
              <a:t> = (Q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400" b="1" dirty="0" smtClean="0">
                <a:latin typeface="Times New Roman"/>
                <a:ea typeface="Times New Roman"/>
              </a:rPr>
              <a:t> - Q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400" b="1" dirty="0" smtClean="0">
                <a:latin typeface="Times New Roman"/>
                <a:ea typeface="Times New Roman"/>
              </a:rPr>
              <a:t>)/</a:t>
            </a:r>
            <a:r>
              <a:rPr lang="en-US" sz="2400" b="1" dirty="0" smtClean="0">
                <a:latin typeface="Times New Roman"/>
                <a:ea typeface="Times New Roman"/>
                <a:sym typeface="Symbol"/>
              </a:rPr>
              <a:t></a:t>
            </a:r>
            <a:r>
              <a:rPr lang="en-US" sz="2400" b="1" dirty="0" smtClean="0">
                <a:latin typeface="Times New Roman"/>
                <a:ea typeface="Times New Roman"/>
              </a:rPr>
              <a:t>                  </a:t>
            </a:r>
            <a:r>
              <a:rPr lang="ru-RU" sz="2400" b="1" dirty="0" smtClean="0">
                <a:latin typeface="Times New Roman"/>
                <a:ea typeface="Times New Roman"/>
              </a:rPr>
              <a:t>/ 0,1кг /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ведре лед и вода, температура 0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...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Какой процесс надо ожидать, плавление или отвердевание?</a:t>
            </a:r>
            <a:endParaRPr lang="ru-RU" sz="2400" b="1" dirty="0"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3356992"/>
            <a:ext cx="1500198" cy="1631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=0.4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t=10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 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=0.6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t=  -40</a:t>
            </a: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</a:t>
            </a:r>
            <a:endParaRPr lang="en-US" sz="2000" dirty="0" smtClean="0">
              <a:solidFill>
                <a:srgbClr val="000099"/>
              </a:solidFill>
              <a:latin typeface="Times New Roman"/>
              <a:ea typeface="Times New Roman"/>
              <a:sym typeface="Symbol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26250" y="928670"/>
            <a:ext cx="2081460" cy="2357454"/>
            <a:chOff x="4723561" y="286522"/>
            <a:chExt cx="2043407" cy="2357454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3964777" y="1464455"/>
              <a:ext cx="235745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4929191" y="1357298"/>
              <a:ext cx="1837777" cy="24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143504" y="1357298"/>
              <a:ext cx="1071570" cy="1071570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143504" y="1000108"/>
              <a:ext cx="642942" cy="3571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86446" y="1355710"/>
              <a:ext cx="642942" cy="1588"/>
            </a:xfrm>
            <a:prstGeom prst="line">
              <a:avLst/>
            </a:prstGeom>
            <a:ln w="571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4723561" y="2214554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-40</a:t>
              </a:r>
              <a:r>
                <a:rPr lang="ru-RU" dirty="0" smtClean="0">
                  <a:solidFill>
                    <a:srgbClr val="000099"/>
                  </a:solidFill>
                  <a:latin typeface="Times New Roman"/>
                  <a:ea typeface="Times New Roman"/>
                  <a:sym typeface="Symbol"/>
                </a:rPr>
                <a:t> 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77661" y="714356"/>
              <a:ext cx="566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dirty="0" smtClean="0">
                  <a:solidFill>
                    <a:srgbClr val="FF0000"/>
                  </a:solidFill>
                  <a:latin typeface="Times New Roman"/>
                  <a:ea typeface="Times New Roman"/>
                  <a:sym typeface="Symbol"/>
                </a:rPr>
                <a:t> </a:t>
              </a:r>
              <a:endParaRPr lang="ru-RU" dirty="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215206" y="785794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t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</a:t>
            </a: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129499" y="207167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, мин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207170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4-7 //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 animBg="1"/>
      <p:bldP spid="38" grpId="0"/>
      <p:bldP spid="39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38760" y="0"/>
            <a:ext cx="890524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- 9 (МКТ и ТД )        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/ЗТ4/ ПРИМЕНЕНИЕ ПЕРВОГО ЗАКОНА ТЕРМОДИНАМИКИ К ИЗОПРОЦЕССАМ. АДИАБАТНЫЙ ПРОЦЕСС.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ЦЕЛИ:1.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физического  рассказа.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визуальные навыки.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285992"/>
          <a:ext cx="9144000" cy="3048000"/>
        </p:xfrm>
        <a:graphic>
          <a:graphicData uri="http://schemas.openxmlformats.org/drawingml/2006/table">
            <a:tbl>
              <a:tblPr/>
              <a:tblGrid>
                <a:gridCol w="8123678"/>
                <a:gridCol w="1020322"/>
              </a:tblGrid>
              <a:tr h="247552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. №5 (бр.5)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Консультация по теме 4.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Внутренняя энергия. Законы термодинамики.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32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Применение законов термодинамики.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визуализация.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latin typeface="Times New Roman"/>
                          <a:ea typeface="Times New Roman"/>
                        </a:rPr>
                        <a:t>4. Применение знаний в измененных условиях  по вопросам</a:t>
                      </a:r>
                      <a:r>
                        <a:rPr lang="ru-RU" sz="2000" b="1" u="sng" dirty="0" smtClean="0">
                          <a:latin typeface="Times New Roman"/>
                          <a:ea typeface="Times New Roman"/>
                        </a:rPr>
                        <a:t>:</a:t>
                      </a:r>
                      <a:endParaRPr lang="ru-RU" sz="2000" b="1" u="sng" dirty="0">
                        <a:latin typeface="Times New Roman"/>
                        <a:ea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6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Д.З. гр.5 (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SzPts val="1000"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Теплоёмкости </a:t>
            </a:r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p</a:t>
            </a:r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и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c</a:t>
            </a:r>
            <a:r>
              <a:rPr lang="en-US" sz="3200" b="1" baseline="-25000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v</a:t>
            </a:r>
            <a:endParaRPr lang="ru-RU" sz="32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а</a:t>
            </a:r>
            <a:r>
              <a:rPr lang="en-US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)</a:t>
            </a:r>
            <a:r>
              <a:rPr lang="ru-RU" sz="3600" b="1" i="1" dirty="0" smtClean="0">
                <a:latin typeface="Times New Roman"/>
                <a:ea typeface="Times New Roman"/>
              </a:rPr>
              <a:t> ( при изобарном) </a:t>
            </a:r>
            <a:r>
              <a:rPr lang="en-US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Q=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A</a:t>
            </a:r>
            <a:r>
              <a:rPr lang="en-US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+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U, </a:t>
            </a:r>
            <a:endParaRPr lang="ru-RU" sz="36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</a:t>
            </a:r>
            <a:r>
              <a:rPr lang="en-US" sz="3600" b="1" baseline="-25000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p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m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T</a:t>
            </a:r>
            <a:r>
              <a:rPr lang="en-US" sz="3600" b="1" dirty="0" smtClean="0">
                <a:latin typeface="Times New Roman"/>
                <a:ea typeface="Times New Roman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m/M(R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T)+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3/2m/M(R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T)= </a:t>
            </a:r>
            <a:endParaRPr lang="ru-RU" sz="36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 smtClean="0">
                <a:latin typeface="Times New Roman"/>
                <a:ea typeface="Times New Roman"/>
              </a:rPr>
              <a:t>  </a:t>
            </a: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p</a:t>
            </a: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latin typeface="Times New Roman"/>
                <a:ea typeface="Times New Roman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M</a:t>
            </a:r>
            <a:r>
              <a:rPr lang="ru-RU" sz="3600" b="1" dirty="0" smtClean="0">
                <a:latin typeface="Times New Roman"/>
                <a:ea typeface="Times New Roman"/>
              </a:rPr>
              <a:t>+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3/2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R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/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M</a:t>
            </a:r>
            <a:endParaRPr lang="ru-RU" sz="3600" b="1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б) </a:t>
            </a:r>
            <a:r>
              <a:rPr lang="ru-RU" sz="3600" b="1" i="1" dirty="0" smtClean="0">
                <a:latin typeface="Times New Roman"/>
                <a:ea typeface="Times New Roman"/>
              </a:rPr>
              <a:t>(при изохорном) </a:t>
            </a:r>
            <a:r>
              <a:rPr lang="en-US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Q</a:t>
            </a:r>
            <a:r>
              <a:rPr lang="ru-RU" sz="3600" b="1" dirty="0" smtClean="0">
                <a:latin typeface="Times New Roman"/>
                <a:ea typeface="Times New Roman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U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,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                         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c</a:t>
            </a:r>
            <a:r>
              <a:rPr lang="en-US" sz="3600" b="1" baseline="-25000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v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m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T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=3/2(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/M)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R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 T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       </a:t>
            </a:r>
            <a:r>
              <a:rPr lang="ru-RU" sz="3600" b="1" dirty="0" smtClean="0">
                <a:latin typeface="Times New Roman"/>
                <a:ea typeface="Times New Roman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</a:t>
            </a:r>
            <a:r>
              <a:rPr lang="ru-RU" sz="4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</a:t>
            </a:r>
            <a:r>
              <a:rPr lang="en-US" sz="4000" b="1" baseline="-25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p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 R/M +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c</a:t>
            </a:r>
            <a:r>
              <a:rPr lang="en-US" sz="4000" b="1" baseline="-25000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v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Нет работы</a:t>
            </a:r>
            <a:endParaRPr lang="ru-RU" sz="3600" b="1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5214950"/>
            <a:ext cx="3071834" cy="785818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1428736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286116" y="1357298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51095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6246032" y="1373266"/>
            <a:ext cx="162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6984594" y="2112622"/>
            <a:ext cx="20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7072330" y="4286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00024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576866" y="189576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385794" y="76575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6850918" y="1221520"/>
            <a:ext cx="887750" cy="44492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5886891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6169964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143108" y="135729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484528" y="157951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7042384" y="1884660"/>
            <a:ext cx="1764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минут 2кг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 остыли на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Какова мощность нагревателя, если та же вода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минут.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056032" y="969614"/>
            <a:ext cx="1373620" cy="304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857232"/>
            <a:ext cx="55721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Опишем остывание воды.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32" y="1928802"/>
            <a:ext cx="204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остыв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185736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0" y="2500306"/>
            <a:ext cx="557213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Опишем нагревание воды.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2857496"/>
            <a:ext cx="3071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ост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8926" y="3071810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14348" y="2357430"/>
            <a:ext cx="1214446" cy="100013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7557149" y="1086793"/>
            <a:ext cx="887750" cy="7143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0" y="3500438"/>
            <a:ext cx="5857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4143380"/>
            <a:ext cx="5857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48577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(4200·</a:t>
            </a:r>
            <a:r>
              <a:rPr lang="ru-RU" sz="28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)/10</a:t>
            </a:r>
            <a:r>
              <a:rPr lang="ru-RU" sz="14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4200·</a:t>
            </a:r>
            <a:r>
              <a:rPr lang="ru-RU" sz="28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5357826"/>
            <a:ext cx="57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1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(16800)/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16800</a:t>
            </a:r>
            <a:r>
              <a:rPr lang="ru-RU" sz="24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5857892"/>
            <a:ext cx="2643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2800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3" grpId="0"/>
      <p:bldP spid="30" grpId="0" animBg="1"/>
      <p:bldP spid="31" grpId="0"/>
      <p:bldP spid="32" grpId="0"/>
      <p:bldP spid="34" grpId="0" animBg="1"/>
      <p:bldP spid="36" grpId="0"/>
      <p:bldP spid="37" grpId="0"/>
      <p:bldP spid="47" grpId="0"/>
      <p:bldP spid="48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 l="15234" t="38748" r="20898" b="50195"/>
          <a:stretch>
            <a:fillRect/>
          </a:stretch>
        </p:blipFill>
        <p:spPr bwMode="auto">
          <a:xfrm>
            <a:off x="0" y="214290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7153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2-12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7286644" y="2214554"/>
            <a:ext cx="1428760" cy="1765948"/>
            <a:chOff x="7215206" y="1643050"/>
            <a:chExt cx="1428760" cy="1765948"/>
          </a:xfrm>
        </p:grpSpPr>
        <p:sp>
          <p:nvSpPr>
            <p:cNvPr id="4" name="Овал 3"/>
            <p:cNvSpPr/>
            <p:nvPr/>
          </p:nvSpPr>
          <p:spPr>
            <a:xfrm>
              <a:off x="7215206" y="1643050"/>
              <a:ext cx="1428760" cy="64294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613354" y="2908932"/>
              <a:ext cx="642942" cy="5000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4" idx="4"/>
            </p:cNvCxnSpPr>
            <p:nvPr/>
          </p:nvCxnSpPr>
          <p:spPr>
            <a:xfrm rot="5400000">
              <a:off x="7608115" y="2607463"/>
              <a:ext cx="64294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0" y="1500174"/>
            <a:ext cx="33575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=27,2т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=15,3т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0,6м/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542105" y="3263327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8072494" y="2857496"/>
            <a:ext cx="1142976" cy="523220"/>
            <a:chOff x="2643206" y="4429132"/>
            <a:chExt cx="1142984" cy="522882"/>
          </a:xfrm>
        </p:grpSpPr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2643206" y="4429132"/>
              <a:ext cx="1142984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071805" y="4558361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7511880" y="2238881"/>
            <a:ext cx="972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8144471" y="1500175"/>
            <a:ext cx="999529" cy="523220"/>
            <a:chOff x="3357554" y="2143118"/>
            <a:chExt cx="999537" cy="522882"/>
          </a:xfrm>
        </p:grpSpPr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3357558" y="2143118"/>
              <a:ext cx="999533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7"/>
          <p:cNvGrpSpPr/>
          <p:nvPr/>
        </p:nvGrpSpPr>
        <p:grpSpPr>
          <a:xfrm>
            <a:off x="7429520" y="4143380"/>
            <a:ext cx="1428760" cy="1765948"/>
            <a:chOff x="7215206" y="1643050"/>
            <a:chExt cx="1428760" cy="1765948"/>
          </a:xfrm>
        </p:grpSpPr>
        <p:sp>
          <p:nvSpPr>
            <p:cNvPr id="19" name="Овал 18"/>
            <p:cNvSpPr/>
            <p:nvPr/>
          </p:nvSpPr>
          <p:spPr>
            <a:xfrm>
              <a:off x="7215206" y="1643050"/>
              <a:ext cx="1428760" cy="642942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613354" y="2908932"/>
              <a:ext cx="642942" cy="5000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stCxn id="19" idx="4"/>
            </p:cNvCxnSpPr>
            <p:nvPr/>
          </p:nvCxnSpPr>
          <p:spPr>
            <a:xfrm rot="5400000">
              <a:off x="7608115" y="2607463"/>
              <a:ext cx="64294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 rot="16200000" flipV="1">
            <a:off x="7775487" y="5258050"/>
            <a:ext cx="765816" cy="5239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7"/>
          <p:cNvGrpSpPr>
            <a:grpSpLocks/>
          </p:cNvGrpSpPr>
          <p:nvPr/>
        </p:nvGrpSpPr>
        <p:grpSpPr bwMode="auto">
          <a:xfrm>
            <a:off x="8215338" y="5906176"/>
            <a:ext cx="1142976" cy="523220"/>
            <a:chOff x="2643206" y="4429132"/>
            <a:chExt cx="1142984" cy="522882"/>
          </a:xfrm>
        </p:grpSpPr>
        <p:sp>
          <p:nvSpPr>
            <p:cNvPr id="25" name="TextBox 18"/>
            <p:cNvSpPr txBox="1">
              <a:spLocks noChangeArrowheads="1"/>
            </p:cNvSpPr>
            <p:nvPr/>
          </p:nvSpPr>
          <p:spPr bwMode="auto">
            <a:xfrm>
              <a:off x="2643206" y="4429132"/>
              <a:ext cx="1142984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гр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071805" y="4558361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5400000" flipH="1" flipV="1">
            <a:off x="7762866" y="5976924"/>
            <a:ext cx="785818" cy="1588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20"/>
          <p:cNvGrpSpPr>
            <a:grpSpLocks/>
          </p:cNvGrpSpPr>
          <p:nvPr/>
        </p:nvGrpSpPr>
        <p:grpSpPr bwMode="auto">
          <a:xfrm>
            <a:off x="8286776" y="4714884"/>
            <a:ext cx="999529" cy="523220"/>
            <a:chOff x="3357554" y="2143118"/>
            <a:chExt cx="999537" cy="522882"/>
          </a:xfrm>
        </p:grpSpPr>
        <p:sp>
          <p:nvSpPr>
            <p:cNvPr id="30" name="TextBox 21"/>
            <p:cNvSpPr txBox="1">
              <a:spLocks noChangeArrowheads="1"/>
            </p:cNvSpPr>
            <p:nvPr/>
          </p:nvSpPr>
          <p:spPr bwMode="auto">
            <a:xfrm>
              <a:off x="3357558" y="2143118"/>
              <a:ext cx="999533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483768" y="1556792"/>
            <a:ext cx="532859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Найду силу тяги разгоняющую систему с таким ускорением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06356" y="2273300"/>
            <a:ext cx="230425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8024" y="2204864"/>
            <a:ext cx="230425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83768" y="2924944"/>
            <a:ext cx="532859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Найду силу упругости разгоняющую груз с таким ускорением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1720" y="3645024"/>
            <a:ext cx="230425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5976" y="3573016"/>
            <a:ext cx="230425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656" y="4293096"/>
            <a:ext cx="5328592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По третьему закону Ньютона …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5234" t="9224" r="20898" b="77295"/>
          <a:stretch>
            <a:fillRect/>
          </a:stretch>
        </p:blipFill>
        <p:spPr bwMode="auto">
          <a:xfrm>
            <a:off x="0" y="357166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107153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2-13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22859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=2кг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=3кг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=10кг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нжн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7643834" y="2428868"/>
            <a:ext cx="857256" cy="2000264"/>
            <a:chOff x="7417645" y="2071678"/>
            <a:chExt cx="857256" cy="2000264"/>
          </a:xfrm>
        </p:grpSpPr>
        <p:cxnSp>
          <p:nvCxnSpPr>
            <p:cNvPr id="10" name="Прямая соединительная линия 9"/>
            <p:cNvCxnSpPr>
              <a:stCxn id="8" idx="2"/>
              <a:endCxn id="6" idx="0"/>
            </p:cNvCxnSpPr>
            <p:nvPr/>
          </p:nvCxnSpPr>
          <p:spPr>
            <a:xfrm rot="5400000" flipH="1">
              <a:off x="6834219" y="3059888"/>
              <a:ext cx="2000264" cy="2384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500958" y="2071678"/>
              <a:ext cx="64294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2кг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00958" y="2857496"/>
              <a:ext cx="64294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3кг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17645" y="3610277"/>
              <a:ext cx="85725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10кг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613543" y="3720086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8143932" y="3477284"/>
            <a:ext cx="1142976" cy="523220"/>
            <a:chOff x="2643206" y="4429132"/>
            <a:chExt cx="1142984" cy="522882"/>
          </a:xfrm>
        </p:grpSpPr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2643206" y="4429132"/>
              <a:ext cx="1142984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071805" y="4558361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7583318" y="2695640"/>
            <a:ext cx="972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8215909" y="1956934"/>
            <a:ext cx="999529" cy="523220"/>
            <a:chOff x="3357554" y="2143118"/>
            <a:chExt cx="999537" cy="522882"/>
          </a:xfrm>
        </p:grpSpPr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3357558" y="2143118"/>
              <a:ext cx="999533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тяг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051720" y="1682224"/>
            <a:ext cx="532859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Запишу первый закон Ньютона для всей системы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944" y="2134597"/>
            <a:ext cx="30017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=0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2852936"/>
            <a:ext cx="5328592" cy="10926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Запишу первый закон Ньютона для  системы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нижн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816" y="3933056"/>
            <a:ext cx="408186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упр. ср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-…..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7704" y="4581128"/>
            <a:ext cx="5328592" cy="1138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Запишу первый закон Ньютона для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нижн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4116" y="5166136"/>
            <a:ext cx="408186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упр.нижн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-…..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051720" y="1754232"/>
            <a:ext cx="532859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Используя законы кинематики найду ускорение системы.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l="15234" t="31250" r="20898" b="57519"/>
          <a:stretch>
            <a:fillRect/>
          </a:stretch>
        </p:blipFill>
        <p:spPr bwMode="auto">
          <a:xfrm>
            <a:off x="0" y="357166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8377"/>
            <a:ext cx="78578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2-14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2428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=0,3кг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=0,34кг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=2c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1,2м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8334276" y="4467533"/>
            <a:ext cx="714380" cy="461665"/>
            <a:chOff x="2714612" y="4429132"/>
            <a:chExt cx="71438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020272" y="1916832"/>
            <a:ext cx="500066" cy="584775"/>
            <a:chOff x="3357554" y="2143116"/>
            <a:chExt cx="500066" cy="584775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5000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5400000">
            <a:off x="8287570" y="3895235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679591" y="3311254"/>
            <a:ext cx="678755" cy="584775"/>
            <a:chOff x="3357554" y="2143116"/>
            <a:chExt cx="714380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90"/>
          <p:cNvGrpSpPr/>
          <p:nvPr/>
        </p:nvGrpSpPr>
        <p:grpSpPr>
          <a:xfrm>
            <a:off x="7643834" y="1895765"/>
            <a:ext cx="714380" cy="785818"/>
            <a:chOff x="7643834" y="714356"/>
            <a:chExt cx="714380" cy="785818"/>
          </a:xfrm>
        </p:grpSpPr>
        <p:sp>
          <p:nvSpPr>
            <p:cNvPr id="16" name="Овал 15"/>
            <p:cNvSpPr/>
            <p:nvPr/>
          </p:nvSpPr>
          <p:spPr>
            <a:xfrm>
              <a:off x="7739412" y="1071546"/>
              <a:ext cx="500066" cy="428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7643834" y="714356"/>
              <a:ext cx="714380" cy="1428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>
              <a:stCxn id="17" idx="2"/>
            </p:cNvCxnSpPr>
            <p:nvPr/>
          </p:nvCxnSpPr>
          <p:spPr>
            <a:xfrm rot="5400000">
              <a:off x="7893867" y="964389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03"/>
          <p:cNvGrpSpPr/>
          <p:nvPr/>
        </p:nvGrpSpPr>
        <p:grpSpPr>
          <a:xfrm>
            <a:off x="7990452" y="2467269"/>
            <a:ext cx="500066" cy="1643074"/>
            <a:chOff x="7990452" y="1285860"/>
            <a:chExt cx="500066" cy="164307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90452" y="2285992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7744422" y="1785926"/>
              <a:ext cx="1000132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02"/>
          <p:cNvGrpSpPr/>
          <p:nvPr/>
        </p:nvGrpSpPr>
        <p:grpSpPr>
          <a:xfrm>
            <a:off x="7545812" y="2467269"/>
            <a:ext cx="357190" cy="933980"/>
            <a:chOff x="7545812" y="1285860"/>
            <a:chExt cx="357190" cy="93398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545812" y="1791212"/>
              <a:ext cx="35719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7487136" y="1537860"/>
              <a:ext cx="5040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 rot="16200000" flipV="1">
            <a:off x="7772875" y="4305444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7421335" y="3487650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4"/>
          <p:cNvGrpSpPr/>
          <p:nvPr/>
        </p:nvGrpSpPr>
        <p:grpSpPr>
          <a:xfrm>
            <a:off x="7000892" y="3577240"/>
            <a:ext cx="714380" cy="461665"/>
            <a:chOff x="2714612" y="4429132"/>
            <a:chExt cx="714380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 стрелкой 29"/>
          <p:cNvCxnSpPr/>
          <p:nvPr/>
        </p:nvCxnSpPr>
        <p:spPr>
          <a:xfrm rot="16200000" flipV="1">
            <a:off x="7273501" y="2458093"/>
            <a:ext cx="500066" cy="1588"/>
          </a:xfrm>
          <a:prstGeom prst="straightConnector1">
            <a:avLst/>
          </a:prstGeom>
          <a:ln w="50800">
            <a:solidFill>
              <a:srgbClr val="0066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91680" y="2996952"/>
            <a:ext cx="5328592" cy="10618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Запишу второй закон Ньютона для всей системы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и выражу ускорение свободного падения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1840" y="3789040"/>
            <a:ext cx="302433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859269"/>
            <a:ext cx="9144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Опыт с машиной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Атвуда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, дал значение ускорения свободного падения …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Каково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системы двух тел, подвешенных на блоке?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 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атяжения нити?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857232"/>
            <a:ext cx="192879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10кг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=4кг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986620"/>
            <a:ext cx="1787538" cy="1728000"/>
            <a:chOff x="928662" y="1285861"/>
            <a:chExt cx="1788646" cy="1728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852514" y="2149067"/>
              <a:ext cx="172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2357430"/>
              <a:ext cx="172907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ускорение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системы,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а затем свойства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0" y="-5672"/>
            <a:ext cx="642916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1,2 Система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8334276" y="3610277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738098" y="2940809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000892" y="895633"/>
            <a:ext cx="500066" cy="584775"/>
            <a:chOff x="3357554" y="2143116"/>
            <a:chExt cx="500066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5000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 rot="5400000">
            <a:off x="8287570" y="3037979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8679591" y="2453998"/>
            <a:ext cx="678755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Прямоугольник 132"/>
          <p:cNvSpPr/>
          <p:nvPr/>
        </p:nvSpPr>
        <p:spPr>
          <a:xfrm>
            <a:off x="1928794" y="1119830"/>
            <a:ext cx="450059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-m)g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·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571868" y="4500570"/>
            <a:ext cx="25738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86512" y="4357694"/>
            <a:ext cx="1202571" cy="500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90"/>
          <p:cNvGrpSpPr/>
          <p:nvPr/>
        </p:nvGrpSpPr>
        <p:grpSpPr>
          <a:xfrm>
            <a:off x="7643834" y="1038509"/>
            <a:ext cx="714380" cy="785818"/>
            <a:chOff x="7643834" y="714356"/>
            <a:chExt cx="714380" cy="785818"/>
          </a:xfrm>
        </p:grpSpPr>
        <p:sp>
          <p:nvSpPr>
            <p:cNvPr id="72" name="Овал 71"/>
            <p:cNvSpPr/>
            <p:nvPr/>
          </p:nvSpPr>
          <p:spPr>
            <a:xfrm>
              <a:off x="7739412" y="1071546"/>
              <a:ext cx="500066" cy="428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7643834" y="714356"/>
              <a:ext cx="714380" cy="1428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>
              <a:stCxn id="73" idx="2"/>
            </p:cNvCxnSpPr>
            <p:nvPr/>
          </p:nvCxnSpPr>
          <p:spPr>
            <a:xfrm rot="5400000">
              <a:off x="7893867" y="964389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3"/>
          <p:cNvGrpSpPr/>
          <p:nvPr/>
        </p:nvGrpSpPr>
        <p:grpSpPr>
          <a:xfrm>
            <a:off x="7990452" y="1610013"/>
            <a:ext cx="500066" cy="1643074"/>
            <a:chOff x="7990452" y="1285860"/>
            <a:chExt cx="500066" cy="164307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990452" y="2285992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7744422" y="1785926"/>
              <a:ext cx="1000132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02"/>
          <p:cNvGrpSpPr/>
          <p:nvPr/>
        </p:nvGrpSpPr>
        <p:grpSpPr>
          <a:xfrm>
            <a:off x="7545812" y="1610013"/>
            <a:ext cx="357190" cy="933980"/>
            <a:chOff x="7545812" y="1285860"/>
            <a:chExt cx="357190" cy="93398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545812" y="1791212"/>
              <a:ext cx="35719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7487136" y="1537860"/>
              <a:ext cx="5040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Прямая со стрелкой 85"/>
          <p:cNvCxnSpPr/>
          <p:nvPr/>
        </p:nvCxnSpPr>
        <p:spPr>
          <a:xfrm rot="16200000" flipV="1">
            <a:off x="7772875" y="3448188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6200000" flipV="1">
            <a:off x="7421335" y="2630394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4"/>
          <p:cNvGrpSpPr/>
          <p:nvPr/>
        </p:nvGrpSpPr>
        <p:grpSpPr>
          <a:xfrm>
            <a:off x="7000892" y="2719984"/>
            <a:ext cx="714380" cy="461665"/>
            <a:chOff x="2714612" y="4429132"/>
            <a:chExt cx="71438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Прямая со стрелкой 104"/>
          <p:cNvCxnSpPr/>
          <p:nvPr/>
        </p:nvCxnSpPr>
        <p:spPr>
          <a:xfrm rot="16200000" flipV="1">
            <a:off x="7178693" y="1359186"/>
            <a:ext cx="500066" cy="1588"/>
          </a:xfrm>
          <a:prstGeom prst="straightConnector1">
            <a:avLst/>
          </a:prstGeom>
          <a:ln w="50800">
            <a:solidFill>
              <a:srgbClr val="0066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1928794" y="1691334"/>
            <a:ext cx="3143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14кг)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14512" y="2214554"/>
            <a:ext cx="43576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1" name="Группа 4"/>
          <p:cNvGrpSpPr/>
          <p:nvPr/>
        </p:nvGrpSpPr>
        <p:grpSpPr>
          <a:xfrm>
            <a:off x="843858" y="4786322"/>
            <a:ext cx="714380" cy="461665"/>
            <a:chOff x="2714612" y="4429132"/>
            <a:chExt cx="714380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Прямая со стрелкой 1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Прямая со стрелкой 111"/>
          <p:cNvCxnSpPr/>
          <p:nvPr/>
        </p:nvCxnSpPr>
        <p:spPr>
          <a:xfrm rot="5400000">
            <a:off x="-70676" y="3999710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2"/>
          <p:cNvGrpSpPr/>
          <p:nvPr/>
        </p:nvGrpSpPr>
        <p:grpSpPr>
          <a:xfrm>
            <a:off x="0" y="3214686"/>
            <a:ext cx="714380" cy="584775"/>
            <a:chOff x="3357554" y="2143116"/>
            <a:chExt cx="714380" cy="584775"/>
          </a:xfrm>
        </p:grpSpPr>
        <p:sp>
          <p:nvSpPr>
            <p:cNvPr id="114" name="TextBox 113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5" name="Прямая со стрелкой 114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16"/>
          <p:cNvGrpSpPr/>
          <p:nvPr/>
        </p:nvGrpSpPr>
        <p:grpSpPr>
          <a:xfrm>
            <a:off x="511909" y="2714620"/>
            <a:ext cx="500066" cy="1643074"/>
            <a:chOff x="7990452" y="1285860"/>
            <a:chExt cx="500066" cy="1643074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7990452" y="2285992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7744422" y="1785926"/>
              <a:ext cx="1000132" cy="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Прямая со стрелкой 124"/>
          <p:cNvCxnSpPr/>
          <p:nvPr/>
        </p:nvCxnSpPr>
        <p:spPr>
          <a:xfrm rot="16200000" flipV="1">
            <a:off x="270582" y="4502530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446475" y="3636370"/>
            <a:ext cx="648000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2786050" y="3357562"/>
            <a:ext cx="31195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9,8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4,2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12635" y="3357562"/>
            <a:ext cx="150019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6071906" y="4071942"/>
            <a:ext cx="3072126" cy="1786011"/>
            <a:chOff x="14533" y="2007"/>
            <a:chExt cx="4470" cy="3573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7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5072066" y="1643050"/>
            <a:ext cx="185738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571480"/>
            <a:ext cx="75723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1142976" y="2786058"/>
            <a:ext cx="60722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3200" dirty="0"/>
          </a:p>
        </p:txBody>
      </p:sp>
      <p:cxnSp>
        <p:nvCxnSpPr>
          <p:cNvPr id="156" name="Прямая со стрелкой 155"/>
          <p:cNvCxnSpPr/>
          <p:nvPr/>
        </p:nvCxnSpPr>
        <p:spPr>
          <a:xfrm rot="5400000">
            <a:off x="4827968" y="2530089"/>
            <a:ext cx="928698" cy="15474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/>
      <p:bldP spid="82" grpId="0"/>
      <p:bldP spid="60" grpId="0" animBg="1"/>
      <p:bldP spid="133" grpId="0" animBg="1"/>
      <p:bldP spid="148" grpId="0" animBg="1"/>
      <p:bldP spid="70" grpId="0" animBg="1"/>
      <p:bldP spid="107" grpId="0" animBg="1"/>
      <p:bldP spid="108" grpId="0" animBg="1"/>
      <p:bldP spid="128" grpId="0" animBg="1"/>
      <p:bldP spid="130" grpId="0" animBg="1"/>
      <p:bldP spid="140" grpId="0" animBg="1"/>
      <p:bldP spid="71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012160" y="2374345"/>
            <a:ext cx="30243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2051720" cy="1815882"/>
          </a:xfrm>
          <a:prstGeom prst="rect">
            <a:avLst/>
          </a:prstGeom>
          <a:solidFill>
            <a:srgbClr val="66FFFF">
              <a:alpha val="16000"/>
            </a:srgb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=6,5кН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=9кН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=2,3м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6372200" y="1511592"/>
            <a:ext cx="2304256" cy="864096"/>
            <a:chOff x="5652120" y="1556792"/>
            <a:chExt cx="2304256" cy="864096"/>
          </a:xfrm>
        </p:grpSpPr>
        <p:sp>
          <p:nvSpPr>
            <p:cNvPr id="7" name="Прямоугольник с одним вырезанным углом 6"/>
            <p:cNvSpPr/>
            <p:nvPr/>
          </p:nvSpPr>
          <p:spPr>
            <a:xfrm>
              <a:off x="5652120" y="1556792"/>
              <a:ext cx="2304256" cy="648072"/>
            </a:xfrm>
            <a:prstGeom prst="snip1Rect">
              <a:avLst>
                <a:gd name="adj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868144" y="2132856"/>
              <a:ext cx="360040" cy="28803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440745" y="2109706"/>
              <a:ext cx="360040" cy="28803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407099" y="2348900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7236296" y="2591712"/>
            <a:ext cx="714375" cy="523220"/>
            <a:chOff x="2714612" y="4429132"/>
            <a:chExt cx="714380" cy="522882"/>
          </a:xfrm>
        </p:grpSpPr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809200" y="4558361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6254971" y="1869382"/>
            <a:ext cx="972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233886" y="935529"/>
            <a:ext cx="642370" cy="523220"/>
            <a:chOff x="3357554" y="2143117"/>
            <a:chExt cx="642375" cy="522882"/>
          </a:xfrm>
        </p:grpSpPr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3357557" y="2143117"/>
              <a:ext cx="642372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16200000" flipV="1">
            <a:off x="7656589" y="1639137"/>
            <a:ext cx="1332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8388427" y="719505"/>
            <a:ext cx="755573" cy="523220"/>
            <a:chOff x="3357558" y="2287037"/>
            <a:chExt cx="755579" cy="522881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357558" y="2287037"/>
              <a:ext cx="755579" cy="52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415430" y="2343288"/>
              <a:ext cx="428628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979712" y="1268760"/>
            <a:ext cx="4176464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 в равновесии  т.к.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4596" y="1639661"/>
            <a:ext cx="359185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624" y="2714620"/>
            <a:ext cx="5027450" cy="8463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 не вращается </a:t>
            </a:r>
            <a:r>
              <a:rPr lang="ru-RU" sz="2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т.к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=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·x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613932" y="2434778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897238" y="1883602"/>
            <a:ext cx="428628" cy="1588"/>
          </a:xfrm>
          <a:prstGeom prst="straightConnector1">
            <a:avLst/>
          </a:prstGeom>
          <a:ln w="19050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28184" y="2519704"/>
            <a:ext cx="3600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60432" y="2303680"/>
            <a:ext cx="3711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9520" y="1812164"/>
            <a:ext cx="3711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Центр масс должен быть ближе к ведущим колёсам. </a:t>
            </a:r>
          </a:p>
          <a:p>
            <a:endParaRPr lang="ru-R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5820" t="8056" r="20312" b="78028"/>
          <a:stretch>
            <a:fillRect/>
          </a:stretch>
        </p:blipFill>
        <p:spPr bwMode="auto">
          <a:xfrm>
            <a:off x="0" y="5072050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8358214" y="0"/>
            <a:ext cx="78578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2-15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98174" y="15857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58082" y="1316020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737264" y="1640536"/>
            <a:ext cx="1584176" cy="0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858148" y="2740858"/>
            <a:ext cx="6429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  <p:bldP spid="28" grpId="0" animBg="1"/>
      <p:bldP spid="32" grpId="0" animBg="1"/>
      <p:bldP spid="33" grpId="0" animBg="1"/>
      <p:bldP spid="34" grpId="0" animBg="1"/>
      <p:bldP spid="38" grpId="0" animBg="1"/>
      <p:bldP spid="43" grpId="0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643314"/>
          <a:ext cx="8858280" cy="3017520"/>
        </p:xfrm>
        <a:graphic>
          <a:graphicData uri="http://schemas.openxmlformats.org/drawingml/2006/table">
            <a:tbl>
              <a:tblPr/>
              <a:tblGrid>
                <a:gridCol w="8001024"/>
                <a:gridCol w="857256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u="none" strike="noStrike" dirty="0">
                          <a:latin typeface="Times New Roman"/>
                          <a:ea typeface="Times New Roman"/>
                        </a:rPr>
                        <a:t>Консультация по гр.4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u="none" strike="noStrike" dirty="0">
                          <a:latin typeface="Times New Roman"/>
                          <a:ea typeface="Times New Roman"/>
                        </a:rPr>
                        <a:t>Постановка проблемы: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Можно ли энергию от горячего тела передать холодному, выполняя закон сохранения энергии?»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с  решением поставленной проблемы, выкладкам на доске, демонстрациями и заполнением справочника №1.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5.  Первичная обратная связь по вопросам из учебника стр.67, 71, 73, 76,78.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6. Применение знаний при решении задач. ПРЗ № 1,4  (стр. 83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).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(стр. 235)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Упр.6 ( 3,5 )  стр.85 с записью в тетради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.  /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15(1,4,5,7,8,10*),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235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Д.З.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т№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4,  $$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23-28  /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75,77,78,79,80,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solidFill>
            <a:srgbClr val="92D050">
              <a:alpha val="7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- 8 (МКТ и ТД )            раздел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/Т4/ ЗАКОНЫ ТЕРМОДИНАМИКИ.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формулировки и доказательства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-го и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-го законов термодинамики.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учащихся с применением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-го закона ТД для описания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изопроцессов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адиабатный процесс.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 понятие внутренней энергии и способов ее изменения.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законы теплообмена: нагревания, плавления, парообразования и горения.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адиабатном расширении.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Необратимость диффузии на модели.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1571604" y="1428736"/>
            <a:ext cx="700092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Внутренняя энергия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273225"/>
            <a:ext cx="5857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стр.11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14480" y="3429000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60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Т.Д.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Группа 10"/>
            <p:cNvGrpSpPr/>
            <p:nvPr/>
          </p:nvGrpSpPr>
          <p:grpSpPr>
            <a:xfrm>
              <a:off x="0" y="0"/>
              <a:ext cx="9144000" cy="6858000"/>
              <a:chOff x="3571868" y="-3429000"/>
              <a:chExt cx="9144000" cy="6858000"/>
            </a:xfrm>
          </p:grpSpPr>
          <p:grpSp>
            <p:nvGrpSpPr>
              <p:cNvPr id="20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22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25" name="Прямоугольник 24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3000364" y="785794"/>
                    <a:ext cx="2984087" cy="646331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ru-RU" sz="3600" dirty="0" smtClean="0">
                        <a:latin typeface="Times New Roman" pitchFamily="18" charset="0"/>
                        <a:cs typeface="Times New Roman" pitchFamily="18" charset="0"/>
                      </a:rPr>
                      <a:t>Хаотически…</a:t>
                    </a:r>
                    <a:endParaRPr lang="ru-RU" sz="3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3" name="Line 43"/>
                <p:cNvSpPr>
                  <a:spLocks noChangeShapeType="1"/>
                </p:cNvSpPr>
                <p:nvPr/>
              </p:nvSpPr>
              <p:spPr bwMode="auto">
                <a:xfrm>
                  <a:off x="3636089" y="3062645"/>
                  <a:ext cx="789364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-214378" y="1302261"/>
                  <a:ext cx="3000396" cy="769441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ru-RU" sz="44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Состоят …</a:t>
                  </a:r>
                  <a:endParaRPr lang="ru-RU" sz="4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1" name="Text Box 153"/>
              <p:cNvSpPr txBox="1">
                <a:spLocks noChangeArrowheads="1"/>
              </p:cNvSpPr>
              <p:nvPr/>
            </p:nvSpPr>
            <p:spPr bwMode="auto">
              <a:xfrm>
                <a:off x="6500794" y="-2000264"/>
                <a:ext cx="3643338" cy="91970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взаимодействуют</a:t>
                </a:r>
              </a:p>
            </p:txBody>
          </p:sp>
        </p:grp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428596" y="5000636"/>
              <a:ext cx="2714644" cy="14287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ru-RU" sz="8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1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6985</TotalTime>
  <Words>2447</Words>
  <Application>Microsoft Office PowerPoint</Application>
  <PresentationFormat>Экран (4:3)</PresentationFormat>
  <Paragraphs>628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Сергей</cp:lastModifiedBy>
  <cp:revision>832</cp:revision>
  <dcterms:created xsi:type="dcterms:W3CDTF">2009-11-04T14:29:22Z</dcterms:created>
  <dcterms:modified xsi:type="dcterms:W3CDTF">2021-11-22T12:49:01Z</dcterms:modified>
</cp:coreProperties>
</file>