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3"/>
  </p:notesMasterIdLst>
  <p:sldIdLst>
    <p:sldId id="377" r:id="rId2"/>
    <p:sldId id="429" r:id="rId3"/>
    <p:sldId id="430" r:id="rId4"/>
    <p:sldId id="431" r:id="rId5"/>
    <p:sldId id="400" r:id="rId6"/>
    <p:sldId id="405" r:id="rId7"/>
    <p:sldId id="403" r:id="rId8"/>
    <p:sldId id="404" r:id="rId9"/>
    <p:sldId id="396" r:id="rId10"/>
    <p:sldId id="406" r:id="rId11"/>
    <p:sldId id="401" r:id="rId12"/>
    <p:sldId id="394" r:id="rId13"/>
    <p:sldId id="395" r:id="rId14"/>
    <p:sldId id="397" r:id="rId15"/>
    <p:sldId id="398" r:id="rId16"/>
    <p:sldId id="399" r:id="rId17"/>
    <p:sldId id="316" r:id="rId18"/>
    <p:sldId id="386" r:id="rId19"/>
    <p:sldId id="407" r:id="rId20"/>
    <p:sldId id="413" r:id="rId21"/>
    <p:sldId id="412" r:id="rId22"/>
    <p:sldId id="417" r:id="rId23"/>
    <p:sldId id="420" r:id="rId24"/>
    <p:sldId id="428" r:id="rId25"/>
    <p:sldId id="422" r:id="rId26"/>
    <p:sldId id="423" r:id="rId27"/>
    <p:sldId id="411" r:id="rId28"/>
    <p:sldId id="415" r:id="rId29"/>
    <p:sldId id="419" r:id="rId30"/>
    <p:sldId id="402" r:id="rId31"/>
    <p:sldId id="389" r:id="rId32"/>
    <p:sldId id="388" r:id="rId33"/>
    <p:sldId id="371" r:id="rId34"/>
    <p:sldId id="363" r:id="rId35"/>
    <p:sldId id="379" r:id="rId36"/>
    <p:sldId id="380" r:id="rId37"/>
    <p:sldId id="359" r:id="rId38"/>
    <p:sldId id="376" r:id="rId39"/>
    <p:sldId id="351" r:id="rId40"/>
    <p:sldId id="381" r:id="rId41"/>
    <p:sldId id="424" r:id="rId42"/>
    <p:sldId id="378" r:id="rId43"/>
    <p:sldId id="432" r:id="rId44"/>
    <p:sldId id="382" r:id="rId45"/>
    <p:sldId id="374" r:id="rId46"/>
    <p:sldId id="369" r:id="rId47"/>
    <p:sldId id="390" r:id="rId48"/>
    <p:sldId id="391" r:id="rId49"/>
    <p:sldId id="392" r:id="rId50"/>
    <p:sldId id="414" r:id="rId51"/>
    <p:sldId id="387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06EC"/>
    <a:srgbClr val="006600"/>
    <a:srgbClr val="000099"/>
    <a:srgbClr val="003300"/>
    <a:srgbClr val="66CCFF"/>
    <a:srgbClr val="0014AC"/>
    <a:srgbClr val="000000"/>
    <a:srgbClr val="0033CC"/>
    <a:srgbClr val="220FB1"/>
    <a:srgbClr val="365D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44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54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4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1.wav"/><Relationship Id="rId7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7.wav"/><Relationship Id="rId7" Type="http://schemas.openxmlformats.org/officeDocument/2006/relationships/image" Target="../media/image26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6.wav"/><Relationship Id="rId7" Type="http://schemas.openxmlformats.org/officeDocument/2006/relationships/image" Target="../media/image2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10" Type="http://schemas.openxmlformats.org/officeDocument/2006/relationships/image" Target="../media/image29.jpeg"/><Relationship Id="rId4" Type="http://schemas.openxmlformats.org/officeDocument/2006/relationships/audio" Target="../media/audio7.wav"/><Relationship Id="rId9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1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8.wav"/><Relationship Id="rId9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857232"/>
            <a:ext cx="564360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СР-1 по темам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№1-5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баллов//стр.19-</a:t>
            </a:r>
          </a:p>
          <a:p>
            <a:pPr algn="ctr">
              <a:lnSpc>
                <a:spcPts val="4000"/>
              </a:lnSpc>
              <a:buNone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3429000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9892" y="3402741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4679157" y="1107265"/>
            <a:ext cx="928694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285984" y="335756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4357694"/>
            <a:ext cx="9144000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тепла выделят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500гр.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остывая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60 до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222450" y="3375835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00892" y="3429000"/>
            <a:ext cx="214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42000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43834" y="2714620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94174" y="235190"/>
            <a:ext cx="2928958" cy="928694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5908422" y="235190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57752" y="306628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97504" y="214290"/>
            <a:ext cx="1757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3" grpId="0" animBg="1"/>
      <p:bldP spid="56" grpId="0"/>
      <p:bldP spid="57" grpId="0"/>
      <p:bldP spid="60" grpId="0"/>
      <p:bldP spid="60" grpId="1"/>
      <p:bldP spid="29" grpId="0" animBg="1"/>
      <p:bldP spid="29" grpId="1" animBg="1"/>
      <p:bldP spid="29" grpId="2" animBg="1"/>
      <p:bldP spid="29" grpId="3" animBg="1"/>
      <p:bldP spid="30" grpId="0"/>
      <p:bldP spid="30" grpId="1"/>
      <p:bldP spid="30" grpId="2"/>
      <p:bldP spid="30" grpId="3"/>
      <p:bldP spid="31" grpId="0"/>
      <p:bldP spid="32" grpId="0"/>
      <p:bldP spid="32" grpId="1"/>
      <p:bldP spid="32" grpId="2"/>
      <p:bldP spid="3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9828" t="22136" r="48619" b="44255"/>
          <a:stretch>
            <a:fillRect/>
          </a:stretch>
        </p:blipFill>
        <p:spPr bwMode="auto">
          <a:xfrm>
            <a:off x="0" y="428628"/>
            <a:ext cx="650082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51381" t="22136" r="26854" b="44255"/>
          <a:stretch>
            <a:fillRect/>
          </a:stretch>
        </p:blipFill>
        <p:spPr bwMode="auto">
          <a:xfrm>
            <a:off x="3099230" y="1428736"/>
            <a:ext cx="60447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57691" y="214290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7691" y="714356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898148" y="3514210"/>
            <a:ext cx="17153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29124" y="335756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92661" y="2714620"/>
            <a:ext cx="64294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0562" y="36433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321468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207167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1406" y="255568"/>
            <a:ext cx="714380" cy="4587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5143512"/>
            <a:ext cx="3650358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8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/>
      <p:bldP spid="13" grpId="0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10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1/4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25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85000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169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1641462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169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86288" y="5176019"/>
            <a:ext cx="327186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25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5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5143512"/>
            <a:ext cx="314327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5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 animBg="1"/>
      <p:bldP spid="22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20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1/2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Дж+170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45058" y="1653819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86288" y="5176019"/>
            <a:ext cx="327186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5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143512"/>
            <a:ext cx="314327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5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6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143800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40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весь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         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1667506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86288" y="5176019"/>
            <a:ext cx="327186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5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143512"/>
            <a:ext cx="314327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5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4" cstate="print">
            <a:lum bright="-20000" contrast="40000"/>
          </a:blip>
          <a:srcRect l="5881" t="19676" r="24310" b="7791"/>
          <a:stretch>
            <a:fillRect/>
          </a:stretch>
        </p:blipFill>
        <p:spPr bwMode="auto">
          <a:xfrm>
            <a:off x="357158" y="357166"/>
            <a:ext cx="64294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57158" y="285728"/>
            <a:ext cx="64294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488" y="1571612"/>
            <a:ext cx="121444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57488" y="2071678"/>
            <a:ext cx="121444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14612" y="2500306"/>
            <a:ext cx="1143008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14480" y="4429132"/>
            <a:ext cx="42862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214678" y="4429132"/>
            <a:ext cx="42862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500562" y="4452945"/>
            <a:ext cx="42862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Пять шариков опущены в воду. На какие шарики действует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выталкивающая сила?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71470" y="3929066"/>
            <a:ext cx="6357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тела погружаются в воду, как показано на рисунке. Какой динамометр покажет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силу?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.2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.У всех одинакова,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373460"/>
            <a:ext cx="2928926" cy="348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736"/>
            <a:ext cx="3714776" cy="26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357686" y="1571612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74508" y="3000372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001024" y="1928802"/>
            <a:ext cx="500066" cy="1428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58148" y="5000636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596" y="928670"/>
            <a:ext cx="8358246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6273225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 8-1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19-26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6240" y="19844"/>
            <a:ext cx="40187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№1-5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2074891" y="2882677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тепловые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85720" y="2428868"/>
            <a:ext cx="3214710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теме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4000496" y="4786322"/>
            <a:ext cx="4732222" cy="10419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явления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15016"/>
            <a:ext cx="385762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тетради для ДЗ 8-1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lum bright="-40000" contrast="80000"/>
          </a:blip>
          <a:srcRect l="43482" t="10078" r="3581" b="38496"/>
          <a:stretch>
            <a:fillRect/>
          </a:stretch>
        </p:blipFill>
        <p:spPr bwMode="auto">
          <a:xfrm>
            <a:off x="1214414" y="0"/>
            <a:ext cx="7929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57914"/>
            <a:ext cx="4572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Справочник  8кл  последняя стр.11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b="5660"/>
          <a:stretch>
            <a:fillRect/>
          </a:stretch>
        </p:blipFill>
        <p:spPr bwMode="auto">
          <a:xfrm>
            <a:off x="4286248" y="0"/>
            <a:ext cx="4857752" cy="4000504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54275" name="Picture 3" descr="image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00562" y="4143380"/>
            <a:ext cx="4643438" cy="23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image6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623" r="2658"/>
          <a:stretch>
            <a:fillRect/>
          </a:stretch>
        </p:blipFill>
        <p:spPr bwMode="auto">
          <a:xfrm>
            <a:off x="0" y="0"/>
            <a:ext cx="4214810" cy="185736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4277" name="Picture 5" descr="image7"/>
          <p:cNvPicPr>
            <a:picLocks noChangeAspect="1" noChangeArrowheads="1"/>
          </p:cNvPicPr>
          <p:nvPr/>
        </p:nvPicPr>
        <p:blipFill>
          <a:blip r:embed="rId5" cstate="print"/>
          <a:srcRect r="2319"/>
          <a:stretch>
            <a:fillRect/>
          </a:stretch>
        </p:blipFill>
        <p:spPr bwMode="auto">
          <a:xfrm>
            <a:off x="0" y="1714488"/>
            <a:ext cx="4214810" cy="200024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4278" name="Picture 6" descr="image8"/>
          <p:cNvPicPr>
            <a:picLocks noChangeAspect="1" noChangeArrowheads="1"/>
          </p:cNvPicPr>
          <p:nvPr/>
        </p:nvPicPr>
        <p:blipFill>
          <a:blip r:embed="rId6" cstate="print"/>
          <a:srcRect r="2288"/>
          <a:stretch>
            <a:fillRect/>
          </a:stretch>
        </p:blipFill>
        <p:spPr bwMode="auto">
          <a:xfrm>
            <a:off x="0" y="3714752"/>
            <a:ext cx="4357686" cy="2000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4279" name="Picture 7" descr="image9"/>
          <p:cNvPicPr>
            <a:picLocks noChangeAspect="1" noChangeArrowheads="1"/>
          </p:cNvPicPr>
          <p:nvPr/>
        </p:nvPicPr>
        <p:blipFill>
          <a:blip r:embed="rId7" cstate="print"/>
          <a:srcRect b="10490"/>
          <a:stretch>
            <a:fillRect/>
          </a:stretch>
        </p:blipFill>
        <p:spPr bwMode="auto">
          <a:xfrm>
            <a:off x="0" y="5638824"/>
            <a:ext cx="4323882" cy="1219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52088" y="6457890"/>
            <a:ext cx="3491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Справочник  8кл  лицевая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количество теплоты выделится при конденсации водяного пара, взятого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если масса пара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2,5 кг?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50902" y="2000240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9984" y="1979340"/>
            <a:ext cx="1227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=2,5кг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357554" y="785794"/>
            <a:ext cx="175560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Q-?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357298"/>
            <a:ext cx="13553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4"/>
          <p:cNvGrpSpPr/>
          <p:nvPr/>
        </p:nvGrpSpPr>
        <p:grpSpPr>
          <a:xfrm>
            <a:off x="1159240" y="1284762"/>
            <a:ext cx="1741920" cy="759479"/>
            <a:chOff x="1081925" y="5066092"/>
            <a:chExt cx="2139686" cy="75947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81925" y="5253368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3" name="Группа 50"/>
            <p:cNvGrpSpPr/>
            <p:nvPr/>
          </p:nvGrpSpPr>
          <p:grpSpPr>
            <a:xfrm>
              <a:off x="1868481" y="5066092"/>
              <a:ext cx="1353130" cy="759479"/>
              <a:chOff x="2469881" y="5425535"/>
              <a:chExt cx="1133576" cy="759479"/>
            </a:xfrm>
          </p:grpSpPr>
          <p:sp>
            <p:nvSpPr>
              <p:cNvPr id="15" name="Rectangle 1"/>
              <p:cNvSpPr>
                <a:spLocks noChangeArrowheads="1"/>
              </p:cNvSpPr>
              <p:nvPr/>
            </p:nvSpPr>
            <p:spPr bwMode="auto">
              <a:xfrm>
                <a:off x="2469881" y="542553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795949" y="5784904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Прямоугольник 17"/>
          <p:cNvSpPr/>
          <p:nvPr/>
        </p:nvSpPr>
        <p:spPr>
          <a:xfrm>
            <a:off x="0" y="2000240"/>
            <a:ext cx="178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4"/>
          <p:cNvGrpSpPr/>
          <p:nvPr/>
        </p:nvGrpSpPr>
        <p:grpSpPr>
          <a:xfrm>
            <a:off x="1153797" y="1890635"/>
            <a:ext cx="1529802" cy="801683"/>
            <a:chOff x="1254735" y="5066092"/>
            <a:chExt cx="1879131" cy="80168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54735" y="5253368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4,2</a:t>
              </a:r>
              <a:endParaRPr lang="ru-RU" sz="1100" b="1" dirty="0"/>
            </a:p>
          </p:txBody>
        </p:sp>
        <p:grpSp>
          <p:nvGrpSpPr>
            <p:cNvPr id="6" name="Группа 50"/>
            <p:cNvGrpSpPr/>
            <p:nvPr/>
          </p:nvGrpSpPr>
          <p:grpSpPr>
            <a:xfrm>
              <a:off x="1868487" y="5066092"/>
              <a:ext cx="1265379" cy="801683"/>
              <a:chOff x="2469885" y="5425535"/>
              <a:chExt cx="1060063" cy="801683"/>
            </a:xfrm>
          </p:grpSpPr>
          <p:sp>
            <p:nvSpPr>
              <p:cNvPr id="22" name="Rectangle 1"/>
              <p:cNvSpPr>
                <a:spLocks noChangeArrowheads="1"/>
              </p:cNvSpPr>
              <p:nvPr/>
            </p:nvSpPr>
            <p:spPr bwMode="auto">
              <a:xfrm>
                <a:off x="2469885" y="5425535"/>
                <a:ext cx="101810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622234" y="5827108"/>
                <a:ext cx="9077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кг·</a:t>
                </a:r>
                <a:r>
                  <a:rPr lang="en-US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º</a:t>
                </a:r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С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Прямая со стрелкой 24"/>
          <p:cNvCxnSpPr/>
          <p:nvPr/>
        </p:nvCxnSpPr>
        <p:spPr>
          <a:xfrm rot="5400000" flipH="1" flipV="1">
            <a:off x="5849461" y="217801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171064" y="2857472"/>
            <a:ext cx="1758654" cy="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742436" y="64291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86710" y="290578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763336" y="264061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151060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7275493" y="1747941"/>
            <a:ext cx="733268" cy="1051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-32" y="2857496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57290" y="2928934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2300000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50"/>
          <p:cNvGrpSpPr/>
          <p:nvPr/>
        </p:nvGrpSpPr>
        <p:grpSpPr>
          <a:xfrm>
            <a:off x="3571868" y="2883835"/>
            <a:ext cx="830147" cy="759479"/>
            <a:chOff x="2469881" y="5425535"/>
            <a:chExt cx="854256" cy="759479"/>
          </a:xfrm>
        </p:grpSpPr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2469881" y="5425535"/>
              <a:ext cx="8350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795949" y="5784904"/>
              <a:ext cx="528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643174" y="5860145"/>
              <a:ext cx="663569" cy="35729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4429124" y="2928934"/>
            <a:ext cx="2092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2,5кг=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58082" y="1242940"/>
            <a:ext cx="171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500562" y="3786190"/>
            <a:ext cx="37369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=5,75МДж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0" y="5286388"/>
            <a:ext cx="9144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конденсации 100градусного пара его потенциальная энергия молекул уменьшится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5,75МДж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15074" y="6488692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Вар.№3зад.№2.  стр. 30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8" grpId="0"/>
      <p:bldP spid="32" grpId="0"/>
      <p:bldP spid="33" grpId="0"/>
      <p:bldP spid="40" grpId="0"/>
      <p:bldP spid="41" grpId="0"/>
      <p:bldP spid="42" grpId="0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3851920" y="2564904"/>
            <a:ext cx="5292081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отвердевании энергия взаимодействия молекул уменьшится на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при охлаждении и потенциальная и кинетическая на 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(420º-10º)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4013007" y="89563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5574982" y="1124744"/>
            <a:ext cx="1085250" cy="7920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1844824"/>
            <a:ext cx="677841" cy="142765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4788024" y="1106310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6016" y="19168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2987824" cy="2285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цинк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10кг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= 380Дж/(кг·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ºС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120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573325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Сколько теплоты выделится при отвердевании 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цинка, взятого при температуре его плавления, и дальнейшем охлаждении этого цинка до  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0°С?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3933056"/>
            <a:ext cx="41399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Общее количество теплоты равно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4365104"/>
            <a:ext cx="34198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Q=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λ·m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cm(420º-10º)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31840" y="4365104"/>
            <a:ext cx="41399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7504" y="4797152"/>
            <a:ext cx="712879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120000Дж/кг·10кг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380 Дж/кг·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ºС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·10кг·410º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7504" y="5229200"/>
            <a:ext cx="640871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1200000Дж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1558000Дж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2758000Дж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49834" y="0"/>
            <a:ext cx="446563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отвердевании 10кг цинка и охлаждении их до 10ºС выделится около 2,7МДж энергии.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 descr="image7"/>
          <p:cNvPicPr>
            <a:picLocks noChangeAspect="1" noChangeArrowheads="1"/>
          </p:cNvPicPr>
          <p:nvPr/>
        </p:nvPicPr>
        <p:blipFill>
          <a:blip r:embed="rId8" cstate="print"/>
          <a:srcRect r="2319"/>
          <a:stretch>
            <a:fillRect/>
          </a:stretch>
        </p:blipFill>
        <p:spPr bwMode="auto">
          <a:xfrm>
            <a:off x="0" y="2786058"/>
            <a:ext cx="4214810" cy="200024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4" name="Picture 2" descr="image1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b="5660"/>
          <a:stretch>
            <a:fillRect/>
          </a:stretch>
        </p:blipFill>
        <p:spPr bwMode="auto">
          <a:xfrm>
            <a:off x="4286248" y="2500306"/>
            <a:ext cx="4857752" cy="4000504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35" name="Скругленный прямоугольник 34"/>
          <p:cNvSpPr/>
          <p:nvPr/>
        </p:nvSpPr>
        <p:spPr>
          <a:xfrm>
            <a:off x="6702948" y="5643578"/>
            <a:ext cx="2428860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43108" y="4143380"/>
            <a:ext cx="1857388" cy="2143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26528" y="3070096"/>
            <a:ext cx="714380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4" descr="image6"/>
          <p:cNvPicPr>
            <a:picLocks noChangeAspect="1" noChangeArrowheads="1"/>
          </p:cNvPicPr>
          <p:nvPr/>
        </p:nvPicPr>
        <p:blipFill>
          <a:blip r:embed="rId10" cstate="print">
            <a:lum bright="-10000" contrast="30000"/>
          </a:blip>
          <a:srcRect l="1623" r="2658"/>
          <a:stretch>
            <a:fillRect/>
          </a:stretch>
        </p:blipFill>
        <p:spPr bwMode="auto">
          <a:xfrm>
            <a:off x="0" y="4643446"/>
            <a:ext cx="4214810" cy="235745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2214546" y="6357958"/>
            <a:ext cx="2000264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6429396"/>
            <a:ext cx="349191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Вар.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 зад.№2.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19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08" grpId="0"/>
      <p:bldP spid="111" grpId="0" animBg="1"/>
      <p:bldP spid="130" grpId="0" animBg="1"/>
      <p:bldP spid="93186" grpId="0" uiExpand="1" build="p" animBg="1"/>
      <p:bldP spid="112" grpId="0" animBg="1"/>
      <p:bldP spid="113" grpId="0" animBg="1"/>
      <p:bldP spid="114" grpId="0" animBg="1"/>
      <p:bldP spid="118" grpId="0" animBg="1"/>
      <p:bldP spid="119" grpId="0" animBg="1"/>
      <p:bldP spid="39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 animBg="1"/>
      <p:bldP spid="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4139953" y="2564904"/>
            <a:ext cx="5004048" cy="18355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нагревании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потенциальная и кинетическая энергия молекул увеличится на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(1083º-83º).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плавлении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энергия взаимодействия молекул увеличится на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5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3923928" y="824195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1083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1844824"/>
            <a:ext cx="677841" cy="142765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18107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2987824" cy="2643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5кг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 = 380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ºС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210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605438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количество теплоты потребуется, чтобы расплавить кусок меди массой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его начальная    температура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83 °С?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4149080"/>
            <a:ext cx="41399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Общее количество теплоты равно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4581128"/>
            <a:ext cx="334786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Q=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cm(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1083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º-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º)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λ·m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03848" y="4541058"/>
            <a:ext cx="41399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7504" y="5013176"/>
            <a:ext cx="67687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380 Дж/кг·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ºС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·5кг·1000º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Дж/кг·5кг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7504" y="5445224"/>
            <a:ext cx="583264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1900кДж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1050кДж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2950кДж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652088" y="0"/>
            <a:ext cx="3491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Вар.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 зад.№2.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21</a:t>
            </a:r>
            <a:endParaRPr lang="ru-RU" sz="2000" dirty="0"/>
          </a:p>
        </p:txBody>
      </p:sp>
      <p:pic>
        <p:nvPicPr>
          <p:cNvPr id="39" name="Picture 5" descr="image7"/>
          <p:cNvPicPr>
            <a:picLocks noChangeAspect="1" noChangeArrowheads="1"/>
          </p:cNvPicPr>
          <p:nvPr/>
        </p:nvPicPr>
        <p:blipFill>
          <a:blip r:embed="rId8" cstate="print"/>
          <a:srcRect r="2319"/>
          <a:stretch>
            <a:fillRect/>
          </a:stretch>
        </p:blipFill>
        <p:spPr bwMode="auto">
          <a:xfrm>
            <a:off x="48768" y="2928934"/>
            <a:ext cx="4214810" cy="200024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0" name="Picture 2" descr="image1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b="5660"/>
          <a:stretch>
            <a:fillRect/>
          </a:stretch>
        </p:blipFill>
        <p:spPr bwMode="auto">
          <a:xfrm>
            <a:off x="4261864" y="2489828"/>
            <a:ext cx="4857752" cy="4000504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41" name="Picture 4" descr="image6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rcRect l="1623" r="2658"/>
          <a:stretch>
            <a:fillRect/>
          </a:stretch>
        </p:blipFill>
        <p:spPr bwMode="auto">
          <a:xfrm>
            <a:off x="-32" y="4643446"/>
            <a:ext cx="4214810" cy="235745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2" name="Скругленный прямоугольник 41"/>
          <p:cNvSpPr/>
          <p:nvPr/>
        </p:nvSpPr>
        <p:spPr>
          <a:xfrm>
            <a:off x="94076" y="6262136"/>
            <a:ext cx="2049032" cy="226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6248" y="5631386"/>
            <a:ext cx="2286016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286776" y="3000372"/>
            <a:ext cx="714380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4384" y="4286256"/>
            <a:ext cx="2049032" cy="226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71868" y="3167632"/>
            <a:ext cx="714380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749834" y="0"/>
            <a:ext cx="446563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плавления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5кг меди, взятой при 83ºС потребуется около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3МДж.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6156176" y="1285860"/>
            <a:ext cx="2987824" cy="4286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В№2-з№2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21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08" grpId="0"/>
      <p:bldP spid="111" grpId="0" animBg="1"/>
      <p:bldP spid="165" grpId="0" animBg="1"/>
      <p:bldP spid="167" grpId="0" animBg="1"/>
      <p:bldP spid="93186" grpId="0" uiExpand="1" build="p" animBg="1"/>
      <p:bldP spid="112" grpId="0" animBg="1"/>
      <p:bldP spid="113" grpId="0" animBg="1"/>
      <p:bldP spid="114" grpId="0" animBg="1"/>
      <p:bldP spid="118" grpId="0" animBg="1"/>
      <p:bldP spid="119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29586" y="178592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5574982" y="1124744"/>
            <a:ext cx="1085250" cy="7920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1844824"/>
            <a:ext cx="677841" cy="142765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4788024" y="1106310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6016" y="19168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3071802" cy="27809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эфир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20г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=3340Дж/(кг·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ºС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0,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57332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количество теплоты выделится при конденсации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паров эфира, взятого при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35 °С,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его дальнейшем охлаждении до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 °С?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3933056"/>
            <a:ext cx="41399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Общее количество теплоты равно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4365104"/>
            <a:ext cx="34198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Q=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º-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º)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6488692"/>
            <a:ext cx="3491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Вар.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№3 зад.№2.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23</a:t>
            </a:r>
            <a:endParaRPr lang="ru-RU" sz="2000" dirty="0"/>
          </a:p>
        </p:txBody>
      </p:sp>
      <p:pic>
        <p:nvPicPr>
          <p:cNvPr id="33" name="Picture 6" descr="image8"/>
          <p:cNvPicPr>
            <a:picLocks noChangeAspect="1" noChangeArrowheads="1"/>
          </p:cNvPicPr>
          <p:nvPr/>
        </p:nvPicPr>
        <p:blipFill>
          <a:blip r:embed="rId7" cstate="print"/>
          <a:srcRect r="2288"/>
          <a:stretch>
            <a:fillRect/>
          </a:stretch>
        </p:blipFill>
        <p:spPr bwMode="auto">
          <a:xfrm>
            <a:off x="4786314" y="3714752"/>
            <a:ext cx="4357686" cy="2000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4" name="Скругленный прямоугольник 33"/>
          <p:cNvSpPr/>
          <p:nvPr/>
        </p:nvSpPr>
        <p:spPr>
          <a:xfrm>
            <a:off x="7072330" y="5357826"/>
            <a:ext cx="2071702" cy="2143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7" descr="image9"/>
          <p:cNvPicPr>
            <a:picLocks noChangeAspect="1" noChangeArrowheads="1"/>
          </p:cNvPicPr>
          <p:nvPr/>
        </p:nvPicPr>
        <p:blipFill>
          <a:blip r:embed="rId8" cstate="print"/>
          <a:srcRect b="10490"/>
          <a:stretch>
            <a:fillRect/>
          </a:stretch>
        </p:blipFill>
        <p:spPr bwMode="auto">
          <a:xfrm>
            <a:off x="4820150" y="2495552"/>
            <a:ext cx="4323882" cy="1219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6" name="Скругленный прямоугольник 35"/>
          <p:cNvSpPr/>
          <p:nvPr/>
        </p:nvSpPr>
        <p:spPr>
          <a:xfrm>
            <a:off x="6983398" y="3454400"/>
            <a:ext cx="2071702" cy="2143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4143372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7" name="Picture 2" descr="image1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b="5660"/>
          <a:stretch>
            <a:fillRect/>
          </a:stretch>
        </p:blipFill>
        <p:spPr bwMode="auto">
          <a:xfrm>
            <a:off x="4286248" y="2786058"/>
            <a:ext cx="4857752" cy="4000504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6715140" y="6429396"/>
            <a:ext cx="2286016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1907704" y="2348880"/>
            <a:ext cx="7272808" cy="15081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конденсации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энергия взаимодействия молекул уменьшится на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400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0,02кг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при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охлаждении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потенциальная и кинетическая 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35º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10º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)=3340Дж/кг·ºС·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0,02кг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25º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7504" y="4797152"/>
            <a:ext cx="760776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0,02кг+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3340Дж/кг·ºС·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0,02кг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25º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7504" y="5229200"/>
            <a:ext cx="640871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8000Дж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1670Дж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9670Дж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131840" y="4365104"/>
            <a:ext cx="41399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14876" y="642918"/>
            <a:ext cx="185738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конденсация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092466">
            <a:off x="5723769" y="1230856"/>
            <a:ext cx="154780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14612" y="-15555"/>
            <a:ext cx="64293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конденсации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эфира и охлаждении его до 10ºС выделится около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10кДж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теплоты, т.е. внутренняя энергия уменьшится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10кДж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0" y="0"/>
            <a:ext cx="2928926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В№3-з №2,стр.23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30" grpId="0" animBg="1"/>
      <p:bldP spid="93186" grpId="0" uiExpand="1" build="p" animBg="1"/>
      <p:bldP spid="112" grpId="0" animBg="1"/>
      <p:bldP spid="113" grpId="0" animBg="1"/>
      <p:bldP spid="34" grpId="0" animBg="1"/>
      <p:bldP spid="36" grpId="0" animBg="1"/>
      <p:bldP spid="108" grpId="0"/>
      <p:bldP spid="38" grpId="0" animBg="1"/>
      <p:bldP spid="65" grpId="0" uiExpand="1" build="p" animBg="1"/>
      <p:bldP spid="118" grpId="0" animBg="1"/>
      <p:bldP spid="119" grpId="0" animBg="1"/>
      <p:bldP spid="127" grpId="0"/>
      <p:bldP spid="114" grpId="0" animBg="1"/>
      <p:bldP spid="41" grpId="0" animBg="1"/>
      <p:bldP spid="42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5574982" y="1124744"/>
            <a:ext cx="1085250" cy="7920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788024" y="1106310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716016" y="19168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2987824" cy="27809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серебро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10г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(кг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ºС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000Дж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Масса серебра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Сколько тепла выделится при его кристаллизации и охлаждении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60°С,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серебро взято при температуре плавления?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9992" y="0"/>
            <a:ext cx="468052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отвердевании 10г серебра и охлаждении их до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60ºС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выделится около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3,25 кДж.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6488692"/>
            <a:ext cx="3491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Вар.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№4 зад.№1.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25</a:t>
            </a:r>
            <a:endParaRPr lang="ru-RU" sz="2000" dirty="0"/>
          </a:p>
        </p:txBody>
      </p:sp>
      <p:pic>
        <p:nvPicPr>
          <p:cNvPr id="33" name="Picture 5" descr="image7"/>
          <p:cNvPicPr>
            <a:picLocks noChangeAspect="1" noChangeArrowheads="1"/>
          </p:cNvPicPr>
          <p:nvPr/>
        </p:nvPicPr>
        <p:blipFill>
          <a:blip r:embed="rId7" cstate="print"/>
          <a:srcRect r="2319"/>
          <a:stretch>
            <a:fillRect/>
          </a:stretch>
        </p:blipFill>
        <p:spPr bwMode="auto">
          <a:xfrm>
            <a:off x="3423883" y="4098756"/>
            <a:ext cx="5720117" cy="271462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4" name="Скругленный прямоугольник 33"/>
          <p:cNvSpPr/>
          <p:nvPr/>
        </p:nvSpPr>
        <p:spPr>
          <a:xfrm>
            <a:off x="6380620" y="5737686"/>
            <a:ext cx="2571768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4" descr="image6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1623" r="2658"/>
          <a:stretch>
            <a:fillRect/>
          </a:stretch>
        </p:blipFill>
        <p:spPr bwMode="auto">
          <a:xfrm>
            <a:off x="3428992" y="2839337"/>
            <a:ext cx="5715008" cy="251846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6" name="Скругленный прямоугольник 35"/>
          <p:cNvSpPr/>
          <p:nvPr/>
        </p:nvSpPr>
        <p:spPr>
          <a:xfrm>
            <a:off x="6497650" y="3462338"/>
            <a:ext cx="2571768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995936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7" name="Picture 2" descr="image1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b="5660"/>
          <a:stretch>
            <a:fillRect/>
          </a:stretch>
        </p:blipFill>
        <p:spPr bwMode="auto">
          <a:xfrm>
            <a:off x="3643306" y="2328014"/>
            <a:ext cx="5500694" cy="4529986"/>
          </a:xfrm>
          <a:prstGeom prst="rect">
            <a:avLst/>
          </a:prstGeom>
          <a:noFill/>
          <a:ln w="57150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6307150" y="4845060"/>
            <a:ext cx="2786050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1844824"/>
            <a:ext cx="677841" cy="142765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4"/>
          <p:cNvGrpSpPr/>
          <p:nvPr/>
        </p:nvGrpSpPr>
        <p:grpSpPr>
          <a:xfrm>
            <a:off x="3428992" y="71414"/>
            <a:ext cx="502269" cy="3112841"/>
            <a:chOff x="1013726" y="547468"/>
            <a:chExt cx="502269" cy="3112841"/>
          </a:xfrm>
        </p:grpSpPr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705467" y="1165114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1439144" y="2564904"/>
            <a:ext cx="7704856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отвердевании энергия взаимодействия молекул уменьшится на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0,01кг=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при охлаждении и потенциальная и кинетическая на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960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º-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0º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2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250Дж/кг·ºС·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0,01кг</a:t>
            </a:r>
            <a:r>
              <a:rPr lang="ru-RU" sz="2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900º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2250Дж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4005064"/>
            <a:ext cx="413995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Общее количество теплоты равно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4365104"/>
            <a:ext cx="34198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Q=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λ·m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cm(960º-60º)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31840" y="4365104"/>
            <a:ext cx="453650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7504" y="4797152"/>
            <a:ext cx="741682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0,01кг+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250Дж/кг·ºС·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0,01кг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900º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7504" y="5229200"/>
            <a:ext cx="640871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1000Дж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2250Дж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3250Дж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092466">
            <a:off x="5723769" y="1230856"/>
            <a:ext cx="154780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47640" y="2996952"/>
            <a:ext cx="44644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851920" y="3645024"/>
            <a:ext cx="44644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714876" y="642918"/>
            <a:ext cx="1857388" cy="400110"/>
          </a:xfrm>
          <a:prstGeom prst="rect">
            <a:avLst/>
          </a:prstGeom>
          <a:solidFill>
            <a:schemeClr val="bg2"/>
          </a:solidFill>
          <a:ln>
            <a:solidFill>
              <a:srgbClr val="2706E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отвердевание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0"/>
            <a:ext cx="2987824" cy="4286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В№4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з№1,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стр.25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uiExpand="1" build="p" animBg="1"/>
      <p:bldP spid="39" grpId="0" animBg="1"/>
      <p:bldP spid="34" grpId="0" animBg="1"/>
      <p:bldP spid="36" grpId="0" animBg="1"/>
      <p:bldP spid="108" grpId="0"/>
      <p:bldP spid="38" grpId="0" animBg="1"/>
      <p:bldP spid="111" grpId="0" animBg="1"/>
      <p:bldP spid="130" grpId="0" animBg="1"/>
      <p:bldP spid="65" grpId="0" uiExpand="1" build="p" animBg="1"/>
      <p:bldP spid="112" grpId="0" animBg="1"/>
      <p:bldP spid="113" grpId="0" animBg="1"/>
      <p:bldP spid="114" grpId="0" animBg="1"/>
      <p:bldP spid="118" grpId="0" animBg="1"/>
      <p:bldP spid="119" grpId="0" animBg="1"/>
      <p:bldP spid="42" grpId="0" animBg="1"/>
      <p:bldP spid="43" grpId="0" animBg="1"/>
      <p:bldP spid="43" grpId="1" uiExpand="1" animBg="1"/>
      <p:bldP spid="43" grpId="2" animBg="1"/>
      <p:bldP spid="44" grpId="1" animBg="1"/>
      <p:bldP spid="44" grpId="2" animBg="1"/>
      <p:bldP spid="41" grpId="0" animBg="1"/>
      <p:bldP spid="4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количество теплоты выделится при конденсации водяного пара массой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кг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охлаждении образовавшейся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20 °С?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 flipH="1" flipV="1">
            <a:off x="5562915" y="2463793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039670" y="85723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9746" y="285492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28586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7608115" y="1750207"/>
            <a:ext cx="1143008" cy="92869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29454" y="1643050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429388" y="250030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000892" y="2786058"/>
            <a:ext cx="2143140" cy="31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85312" y="3071786"/>
            <a:ext cx="1928826" cy="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599692" y="314324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143248"/>
            <a:ext cx="642938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780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конденсации пара выделится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L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177800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2300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000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Дж/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кг=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14512" y="4919032"/>
            <a:ext cx="742952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706E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 охлаждении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выделится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3200" b="1" baseline="30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/>
            <a:r>
              <a:rPr lang="en-US" sz="4400" b="1" dirty="0" smtClean="0">
                <a:solidFill>
                  <a:srgbClr val="2706E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err="1" smtClean="0">
                <a:solidFill>
                  <a:srgbClr val="2706E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</a:t>
            </a:r>
            <a:r>
              <a:rPr lang="en-US" sz="3600" b="1" dirty="0" smtClean="0">
                <a:solidFill>
                  <a:srgbClr val="2706E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Дж/кг·ºС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10</a:t>
            </a: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8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aseline="30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=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0" y="1071546"/>
            <a:ext cx="2357422" cy="21431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= 10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= 2300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= 4200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ºС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º</a:t>
            </a:r>
            <a:r>
              <a:rPr kumimoji="0" lang="ru-RU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нач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º</a:t>
            </a:r>
            <a:r>
              <a:rPr kumimoji="0" lang="ru-RU" sz="20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кон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2428868"/>
            <a:ext cx="435771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Вар.№4 зад.№2.  стр. 25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/>
      <p:bldP spid="6" grpId="0"/>
      <p:bldP spid="13" grpId="0" animBg="1"/>
      <p:bldP spid="14" grpId="0" animBg="1"/>
      <p:bldP spid="91138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теплоты надо затратить, чтобы вскипятить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3кг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воды, взятой при температуре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алюминиевой кастрюле массой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400г,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в ходе этого процесса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20г воды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испарилось?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-120000">
            <a:off x="6578628" y="364331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3852" y="10715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4172" y="314324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05816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6274543" y="2393150"/>
            <a:ext cx="1428761" cy="50006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90417" y="1953053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72198" y="171961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327061" y="266180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32" y="1285860"/>
            <a:ext cx="2643206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1539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0,4кг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4200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880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6244854" y="2423027"/>
            <a:ext cx="1393138" cy="4046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186206">
            <a:off x="5893756" y="1990756"/>
            <a:ext cx="166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Нагревание 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Al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7417552">
            <a:off x="6480646" y="2528995"/>
            <a:ext cx="171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Нагревание  воды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1202280"/>
            <a:ext cx="3714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нагревания алюминия надо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2137468"/>
            <a:ext cx="41434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0,4кг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1500174"/>
            <a:ext cx="414340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….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2" y="4857760"/>
            <a:ext cx="914403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Внутренняя энергия системы «вода в кастрюле» увеличилась  на ….. кДж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8" y="6273249"/>
            <a:ext cx="34289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В1-з№3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стр.20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8794" y="3143248"/>
            <a:ext cx="40719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нагревания воды  надо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1472" y="3643314"/>
            <a:ext cx="564357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p" animBg="1"/>
      <p:bldP spid="19" grpId="0"/>
      <p:bldP spid="20" grpId="0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785794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3к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285992"/>
            <a:ext cx="2277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2844" y="3857628"/>
            <a:ext cx="2534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en-US" sz="40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en-US" sz="40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392284" y="3988312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1224" y="4049596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32" y="4286256"/>
            <a:ext cx="285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44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r>
              <a:rPr lang="en-US" sz="4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1795842" y="4962981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098110" y="4996209"/>
            <a:ext cx="2045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1406" y="4929198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13200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9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786018" y="4474311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420454" y="4500570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786314" y="5650072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5429256" y="5701745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929322" y="5715016"/>
            <a:ext cx="1309982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77кг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89296" y="1228070"/>
            <a:ext cx="612000" cy="1415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33"/>
          <p:cNvGrpSpPr/>
          <p:nvPr/>
        </p:nvGrpSpPr>
        <p:grpSpPr>
          <a:xfrm>
            <a:off x="0" y="1285860"/>
            <a:ext cx="1785919" cy="604541"/>
            <a:chOff x="71406" y="2247591"/>
            <a:chExt cx="1406639" cy="604541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247591"/>
              <a:ext cx="14066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=20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158913" y="2390467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406" y="-24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0" y="1714488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285852" y="1571612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4749424" y="396332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702420" y="3951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929158" y="4402873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4154339" y="5023505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00кДж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1406" y="5643578"/>
            <a:ext cx="24331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13200 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900" b="1" dirty="0" smtClean="0"/>
          </a:p>
          <a:p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1634278" y="5632263"/>
            <a:ext cx="586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000232" y="5628891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1019500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714612" y="3357562"/>
            <a:ext cx="135732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2285992"/>
            <a:ext cx="257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28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341400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86314" y="2555978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639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2786058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14810" y="3357562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59706" y="3357562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0" y="633478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нагревание и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понадобилось 77кг газа</a:t>
            </a:r>
            <a:endParaRPr lang="ru-RU" sz="2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29322" y="0"/>
            <a:ext cx="32146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В3 з№4 стр.24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0" y="2857496"/>
            <a:ext cx="257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0" y="5657695"/>
            <a:ext cx="9144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газовую плиту поставили чайник, вмещающий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воды при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20°С.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Какое количество природного газа было израсходовано, если после кипячения в чайнике оказалось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2,5 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воды? КПД плиты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30 %.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5" grpId="0"/>
      <p:bldP spid="96" grpId="0"/>
      <p:bldP spid="97" grpId="0" animBg="1"/>
      <p:bldP spid="111" grpId="0" animBg="1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8" grpId="0"/>
      <p:bldP spid="189" grpId="0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86" grpId="0" animBg="1"/>
      <p:bldP spid="89" grpId="0"/>
      <p:bldP spid="93" grpId="0"/>
      <p:bldP spid="110" grpId="0"/>
      <p:bldP spid="114" grpId="0"/>
      <p:bldP spid="116" grpId="0"/>
      <p:bldP spid="118" grpId="0"/>
      <p:bldP spid="75" grpId="0"/>
      <p:bldP spid="1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7800" eaLnBrk="0" hangingPunct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Вариант4  з№4.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 25.  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Сколько льда при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можно превратить в стоградусный пар за счет энергии, выделенной при полном сгорании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кг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керосина? КПД нагревателя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25 %.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-32" y="1120754"/>
            <a:ext cx="2592288" cy="280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0,5кг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=46,2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МДж/кг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2300к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Дж/кг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= 4200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ºС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λ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330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Дж/кг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-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7121551" y="1375053"/>
            <a:ext cx="1549107" cy="1399454"/>
            <a:chOff x="5088" y="384"/>
            <a:chExt cx="3048" cy="1968"/>
          </a:xfrm>
        </p:grpSpPr>
        <p:cxnSp>
          <p:nvCxnSpPr>
            <p:cNvPr id="82953" name="AutoShape 9"/>
            <p:cNvCxnSpPr>
              <a:cxnSpLocks noChangeShapeType="1"/>
            </p:cNvCxnSpPr>
            <p:nvPr/>
          </p:nvCxnSpPr>
          <p:spPr bwMode="auto">
            <a:xfrm flipV="1">
              <a:off x="5376" y="384"/>
              <a:ext cx="0" cy="19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954" name="AutoShape 10"/>
            <p:cNvCxnSpPr>
              <a:cxnSpLocks noChangeShapeType="1"/>
            </p:cNvCxnSpPr>
            <p:nvPr/>
          </p:nvCxnSpPr>
          <p:spPr bwMode="auto">
            <a:xfrm>
              <a:off x="5088" y="2184"/>
              <a:ext cx="30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7298048" y="1171677"/>
            <a:ext cx="457113" cy="34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8359981" y="2765262"/>
            <a:ext cx="748523" cy="34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7020272" y="2564904"/>
            <a:ext cx="1873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876256" y="1638573"/>
            <a:ext cx="576064" cy="2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959" name="AutoShape 15"/>
          <p:cNvCxnSpPr>
            <a:cxnSpLocks noChangeShapeType="1"/>
          </p:cNvCxnSpPr>
          <p:nvPr/>
        </p:nvCxnSpPr>
        <p:spPr bwMode="auto">
          <a:xfrm>
            <a:off x="7962538" y="1700808"/>
            <a:ext cx="6921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82960" name="AutoShape 16"/>
          <p:cNvCxnSpPr>
            <a:cxnSpLocks noChangeShapeType="1"/>
          </p:cNvCxnSpPr>
          <p:nvPr/>
        </p:nvCxnSpPr>
        <p:spPr bwMode="auto">
          <a:xfrm flipH="1">
            <a:off x="7596337" y="1700808"/>
            <a:ext cx="360039" cy="948432"/>
          </a:xfrm>
          <a:prstGeom prst="straightConnector1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</p:cxnSp>
      <p:cxnSp>
        <p:nvCxnSpPr>
          <p:cNvPr id="82961" name="AutoShape 17"/>
          <p:cNvCxnSpPr>
            <a:cxnSpLocks noChangeShapeType="1"/>
          </p:cNvCxnSpPr>
          <p:nvPr/>
        </p:nvCxnSpPr>
        <p:spPr bwMode="auto">
          <a:xfrm>
            <a:off x="7276480" y="2636912"/>
            <a:ext cx="325437" cy="1588"/>
          </a:xfrm>
          <a:prstGeom prst="straightConnector1">
            <a:avLst/>
          </a:prstGeom>
          <a:noFill/>
          <a:ln w="38100">
            <a:solidFill>
              <a:srgbClr val="120AB6"/>
            </a:solidFill>
            <a:round/>
            <a:headEnd/>
            <a:tailEnd/>
          </a:ln>
        </p:spPr>
      </p:cxnSp>
      <p:cxnSp>
        <p:nvCxnSpPr>
          <p:cNvPr id="82962" name="AutoShape 18"/>
          <p:cNvCxnSpPr>
            <a:cxnSpLocks noChangeShapeType="1"/>
          </p:cNvCxnSpPr>
          <p:nvPr/>
        </p:nvCxnSpPr>
        <p:spPr bwMode="auto">
          <a:xfrm>
            <a:off x="7308304" y="1700808"/>
            <a:ext cx="12239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2555776" y="1268761"/>
            <a:ext cx="4320480" cy="1224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плавлении льда его потенциальная  энергия молекул увеличится на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нагревании и потенциальная и кинетическая энергия молекул увеличится на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(100º-0º).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2051720" y="2780928"/>
            <a:ext cx="5907310" cy="6480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парообразовании воды её потенциальная  энергия молекул увеличится на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1763688" y="3356992"/>
            <a:ext cx="7344816" cy="151216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общая энергия для трёх процессов будет иметь вид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.=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(100º-0º)+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вынесем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скобки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kumimoji="0" lang="ru-RU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(100º-0º)+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подставим числовые значения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baseline="-25000" dirty="0" err="1" smtClean="0"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(330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Дж/кг+420кДж/кг+2300кДж/кг)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3050кДж/кг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0" y="4869160"/>
            <a:ext cx="9144000" cy="10801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нергия выделенная при горении керосина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кер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.=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46,2МДж/кг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0,5кг= 23,1МДж,    но по условию из них лишь 0,3 часть, т.е. 6,93 МДж  будет полезной, значит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6930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кДж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3050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кДж/кг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откуда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= 2,27кг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0" y="5715016"/>
            <a:ext cx="8244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0,5 кг керосина испарить можно    2,3кг льда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6143644"/>
            <a:ext cx="31432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В4 з4 стр.25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2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829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2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82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82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82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829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8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8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57" grpId="0"/>
      <p:bldP spid="82958" grpId="0"/>
      <p:bldP spid="82963" grpId="0" uiExpand="1" build="p" animBg="1"/>
      <p:bldP spid="82964" grpId="0" animBg="1"/>
      <p:bldP spid="82965" grpId="0" build="p" animBg="1"/>
      <p:bldP spid="82966" grpId="0" uiExpand="1" build="p" animBg="1"/>
      <p:bldP spid="829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40000" contrast="80000"/>
          </a:blip>
          <a:srcRect l="3575" t="10078" r="56518" b="8498"/>
          <a:stretch>
            <a:fillRect/>
          </a:stretch>
        </p:blipFill>
        <p:spPr bwMode="auto">
          <a:xfrm>
            <a:off x="3286084" y="0"/>
            <a:ext cx="585791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57914"/>
            <a:ext cx="4572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Справочник  8кл  последняя стр.11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количество теплоты, необходимое для плавления стального бруска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массой 2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взятого при температуре его плавления.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количество теплоты потребуется для плавления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кг цинка,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начальная температура которого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20°С?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количество теплоты, необходимое для обращения в пар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1кг спирта,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взятого при температуре его кипения.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теплоты необходимо затратить на испарение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эфира, взятого при температуре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25°С?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-579959" y="289242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41644" y="3571876"/>
            <a:ext cx="1758654" cy="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3016" y="135732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62018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3916" y="335501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22500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957344"/>
            <a:ext cx="171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испарение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85786" y="2428868"/>
            <a:ext cx="733268" cy="1051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5264309" y="2522377"/>
            <a:ext cx="2357454" cy="27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85246" y="3358332"/>
            <a:ext cx="1928826" cy="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566900" y="139649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28456" y="328612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77518" y="314147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04575" y="1989158"/>
            <a:ext cx="667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6313808" y="2358200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75528" y="2196890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885180" y="282522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485886" y="2216446"/>
            <a:ext cx="2143140" cy="31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13874" y="257253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3117" y="1714488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500826" y="3143248"/>
            <a:ext cx="2143140" cy="31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lum bright="10000" contrast="40000"/>
          </a:blip>
          <a:srcRect l="1938" r="3341"/>
          <a:stretch>
            <a:fillRect/>
          </a:stretch>
        </p:blipFill>
        <p:spPr bwMode="auto">
          <a:xfrm>
            <a:off x="4344006" y="4411865"/>
            <a:ext cx="4799994" cy="244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/>
          <a:stretch>
            <a:fillRect/>
          </a:stretch>
        </p:blipFill>
        <p:spPr bwMode="auto">
          <a:xfrm>
            <a:off x="-142908" y="4643446"/>
            <a:ext cx="6434914" cy="2143116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6858016" y="6621408"/>
            <a:ext cx="2285984" cy="2142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19569" y="6418245"/>
            <a:ext cx="278608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000232" y="2505670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89314" y="2484770"/>
            <a:ext cx="1227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571999" y="3659691"/>
            <a:ext cx="1087156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0694" y="3714752"/>
            <a:ext cx="192882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29388" y="3824869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99164" y="3742280"/>
            <a:ext cx="158278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71934" y="1071546"/>
            <a:ext cx="192882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=3340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29422" y="1000108"/>
            <a:ext cx="2214578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Стр.164-167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4" grpId="0"/>
      <p:bldP spid="28" grpId="0" animBg="1"/>
      <p:bldP spid="29" grpId="0" animBg="1"/>
      <p:bldP spid="30" grpId="0"/>
      <p:bldP spid="31" grpId="0"/>
      <p:bldP spid="33" grpId="0" animBg="1"/>
      <p:bldP spid="34" grpId="0" animBg="1"/>
      <p:bldP spid="35" grpId="0"/>
      <p:bldP spid="32" grpId="0" animBg="1"/>
      <p:bldP spid="36" grpId="0" animBg="1"/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3077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количество теплоты потребуется для плавления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кг меди,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начальная температура которой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83 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6488692"/>
            <a:ext cx="3491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Вар.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зад.№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782405"/>
            <a:ext cx="228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медь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=14кг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57554" y="785794"/>
            <a:ext cx="175560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Q-?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357298"/>
            <a:ext cx="1312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4"/>
          <p:cNvGrpSpPr/>
          <p:nvPr/>
        </p:nvGrpSpPr>
        <p:grpSpPr>
          <a:xfrm>
            <a:off x="1159240" y="1284762"/>
            <a:ext cx="1584825" cy="759479"/>
            <a:chOff x="1081925" y="5066092"/>
            <a:chExt cx="1946719" cy="75947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81925" y="5253368"/>
              <a:ext cx="8884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180</a:t>
              </a:r>
              <a:endParaRPr lang="ru-RU" sz="1100" b="1" dirty="0"/>
            </a:p>
          </p:txBody>
        </p:sp>
        <p:grpSp>
          <p:nvGrpSpPr>
            <p:cNvPr id="13" name="Группа 50"/>
            <p:cNvGrpSpPr/>
            <p:nvPr/>
          </p:nvGrpSpPr>
          <p:grpSpPr>
            <a:xfrm>
              <a:off x="1868481" y="5066092"/>
              <a:ext cx="1160163" cy="759479"/>
              <a:chOff x="2469880" y="5425535"/>
              <a:chExt cx="971919" cy="759479"/>
            </a:xfrm>
          </p:grpSpPr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2469880" y="542553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795949" y="5784904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Прямоугольник 16"/>
          <p:cNvSpPr/>
          <p:nvPr/>
        </p:nvSpPr>
        <p:spPr>
          <a:xfrm>
            <a:off x="0" y="2000240"/>
            <a:ext cx="178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54"/>
          <p:cNvGrpSpPr/>
          <p:nvPr/>
        </p:nvGrpSpPr>
        <p:grpSpPr>
          <a:xfrm>
            <a:off x="1153797" y="1890635"/>
            <a:ext cx="1529802" cy="801683"/>
            <a:chOff x="1254735" y="5066092"/>
            <a:chExt cx="1879131" cy="80168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54735" y="5253368"/>
              <a:ext cx="8884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380</a:t>
              </a:r>
              <a:endParaRPr lang="ru-RU" sz="1100" b="1" dirty="0"/>
            </a:p>
          </p:txBody>
        </p:sp>
        <p:grpSp>
          <p:nvGrpSpPr>
            <p:cNvPr id="20" name="Группа 50"/>
            <p:cNvGrpSpPr/>
            <p:nvPr/>
          </p:nvGrpSpPr>
          <p:grpSpPr>
            <a:xfrm>
              <a:off x="1868487" y="5066092"/>
              <a:ext cx="1265379" cy="801683"/>
              <a:chOff x="2469885" y="5425535"/>
              <a:chExt cx="1060063" cy="801683"/>
            </a:xfrm>
          </p:grpSpPr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2469885" y="5425535"/>
                <a:ext cx="83500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622234" y="5827108"/>
                <a:ext cx="9077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кг·</a:t>
                </a:r>
                <a:r>
                  <a:rPr lang="en-US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º</a:t>
                </a:r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С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Прямая со стрелкой 31"/>
          <p:cNvCxnSpPr/>
          <p:nvPr/>
        </p:nvCxnSpPr>
        <p:spPr>
          <a:xfrm rot="5400000" flipH="1" flipV="1">
            <a:off x="5264309" y="1736559"/>
            <a:ext cx="2357454" cy="27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385246" y="2572514"/>
            <a:ext cx="1928826" cy="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566900" y="61067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28456" y="250030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77518" y="235565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47385" y="1203340"/>
            <a:ext cx="1023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1083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6313808" y="157238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075528" y="141107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885180" y="203941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485886" y="1430628"/>
            <a:ext cx="2143140" cy="31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813874" y="178672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13874" y="929464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плавление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929058" y="3500438"/>
            <a:ext cx="5143536" cy="500067"/>
            <a:chOff x="714348" y="1190672"/>
            <a:chExt cx="6286544" cy="273610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30000"/>
            </a:blip>
            <a:srcRect l="11546" r="3782" b="89057"/>
            <a:stretch>
              <a:fillRect/>
            </a:stretch>
          </p:blipFill>
          <p:spPr bwMode="auto">
            <a:xfrm>
              <a:off x="714348" y="1190672"/>
              <a:ext cx="6286544" cy="27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Прямоугольник 49"/>
            <p:cNvSpPr/>
            <p:nvPr/>
          </p:nvSpPr>
          <p:spPr>
            <a:xfrm>
              <a:off x="5544875" y="1237675"/>
              <a:ext cx="555628" cy="1852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16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 cstate="print">
            <a:lum bright="10000" contrast="30000"/>
          </a:blip>
          <a:srcRect l="1925" t="17143" r="55739" b="2856"/>
          <a:stretch>
            <a:fillRect/>
          </a:stretch>
        </p:blipFill>
        <p:spPr bwMode="auto">
          <a:xfrm>
            <a:off x="5419050" y="4143380"/>
            <a:ext cx="3592273" cy="228599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2" name="Скругленный прямоугольник 51"/>
          <p:cNvSpPr/>
          <p:nvPr/>
        </p:nvSpPr>
        <p:spPr>
          <a:xfrm>
            <a:off x="5429256" y="5286388"/>
            <a:ext cx="350046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 r="49231"/>
          <a:stretch>
            <a:fillRect/>
          </a:stretch>
        </p:blipFill>
        <p:spPr bwMode="auto">
          <a:xfrm>
            <a:off x="0" y="2643182"/>
            <a:ext cx="2357422" cy="258623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4" name="Скругленный прямоугольник 53"/>
          <p:cNvSpPr/>
          <p:nvPr/>
        </p:nvSpPr>
        <p:spPr>
          <a:xfrm>
            <a:off x="0" y="4643446"/>
            <a:ext cx="2143108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-32" y="5226808"/>
            <a:ext cx="5072098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Стр.№6/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/УДЕЛЬНАЯ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ТЕПЛОЕМКОСТЬ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Дж/кг·°С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сталь ............ 500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медь .............. 380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железо .......... 460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латунь ............. 380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вода ............ 4200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растительное масло . . . 2000         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....... 920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стекло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........... 840 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кирпич .......... 750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спирт .............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2500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500826" y="2357430"/>
            <a:ext cx="2143140" cy="31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5489543" y="2928934"/>
            <a:ext cx="158278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λ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2571736" y="2857496"/>
            <a:ext cx="1087156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2925545"/>
            <a:ext cx="192882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67109" y="3022674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•100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00298" y="3714752"/>
            <a:ext cx="207170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=380·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+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75097" y="3679179"/>
            <a:ext cx="193997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2643182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11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000892" y="6072206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11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7" grpId="0"/>
      <p:bldP spid="37" grpId="0"/>
      <p:bldP spid="42" grpId="0"/>
      <p:bldP spid="43" grpId="0"/>
      <p:bldP spid="52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/>
      <p:bldP spid="63" grpId="0" animBg="1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3077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7800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теплоты необходимо затратить, чтобы  испарить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спирта, взятого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18°С?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   //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5535619" y="224947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858016" y="2857472"/>
            <a:ext cx="1928826" cy="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039670" y="89563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8148" y="292893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50288" y="264061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9216" y="151060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786578" y="1857340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48298" y="1696030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57950" y="232436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 l="7282" t="13916" r="75307" b="9912"/>
          <a:stretch>
            <a:fillRect/>
          </a:stretch>
        </p:blipFill>
        <p:spPr bwMode="auto">
          <a:xfrm rot="5400000">
            <a:off x="2283818" y="770628"/>
            <a:ext cx="1714514" cy="600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7" name="Скругленный прямоугольник 16"/>
          <p:cNvSpPr/>
          <p:nvPr/>
        </p:nvSpPr>
        <p:spPr>
          <a:xfrm>
            <a:off x="71438" y="4286256"/>
            <a:ext cx="5429256" cy="2857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857232"/>
            <a:ext cx="34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г= 0,5кг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357554" y="785794"/>
            <a:ext cx="175560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Q-?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640057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1406" y="4572008"/>
            <a:ext cx="10871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4640057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4691730"/>
            <a:ext cx="871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958656" y="1715586"/>
            <a:ext cx="2143140" cy="315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1357298"/>
            <a:ext cx="1101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54"/>
          <p:cNvGrpSpPr/>
          <p:nvPr/>
        </p:nvGrpSpPr>
        <p:grpSpPr>
          <a:xfrm>
            <a:off x="1159240" y="1284762"/>
            <a:ext cx="1741920" cy="759479"/>
            <a:chOff x="1081925" y="5066092"/>
            <a:chExt cx="2139686" cy="75947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81925" y="5253368"/>
              <a:ext cx="9987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0,85</a:t>
              </a:r>
              <a:endParaRPr lang="ru-RU" sz="1100" b="1" dirty="0"/>
            </a:p>
          </p:txBody>
        </p:sp>
        <p:grpSp>
          <p:nvGrpSpPr>
            <p:cNvPr id="29" name="Группа 50"/>
            <p:cNvGrpSpPr/>
            <p:nvPr/>
          </p:nvGrpSpPr>
          <p:grpSpPr>
            <a:xfrm>
              <a:off x="1868481" y="5066092"/>
              <a:ext cx="1353130" cy="759479"/>
              <a:chOff x="2469881" y="5425535"/>
              <a:chExt cx="1133576" cy="759479"/>
            </a:xfrm>
          </p:grpSpPr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2469881" y="542553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795949" y="5784904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Прямоугольник 32"/>
          <p:cNvSpPr/>
          <p:nvPr/>
        </p:nvSpPr>
        <p:spPr>
          <a:xfrm>
            <a:off x="0" y="2000240"/>
            <a:ext cx="178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54"/>
          <p:cNvGrpSpPr/>
          <p:nvPr/>
        </p:nvGrpSpPr>
        <p:grpSpPr>
          <a:xfrm>
            <a:off x="1399119" y="1912937"/>
            <a:ext cx="1529802" cy="801683"/>
            <a:chOff x="1254735" y="5066092"/>
            <a:chExt cx="1879131" cy="801683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254735" y="5253368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2,4</a:t>
              </a:r>
              <a:endParaRPr lang="ru-RU" sz="1100" b="1" dirty="0"/>
            </a:p>
          </p:txBody>
        </p:sp>
        <p:grpSp>
          <p:nvGrpSpPr>
            <p:cNvPr id="36" name="Группа 50"/>
            <p:cNvGrpSpPr/>
            <p:nvPr/>
          </p:nvGrpSpPr>
          <p:grpSpPr>
            <a:xfrm>
              <a:off x="1868487" y="5066092"/>
              <a:ext cx="1265379" cy="801683"/>
              <a:chOff x="2469885" y="5425535"/>
              <a:chExt cx="1060063" cy="801683"/>
            </a:xfrm>
          </p:grpSpPr>
          <p:sp>
            <p:nvSpPr>
              <p:cNvPr id="37" name="Rectangle 1"/>
              <p:cNvSpPr>
                <a:spLocks noChangeArrowheads="1"/>
              </p:cNvSpPr>
              <p:nvPr/>
            </p:nvSpPr>
            <p:spPr bwMode="auto">
              <a:xfrm>
                <a:off x="2469885" y="5425535"/>
                <a:ext cx="101810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622234" y="5827108"/>
                <a:ext cx="9077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кг·</a:t>
                </a:r>
                <a:r>
                  <a:rPr lang="en-US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º</a:t>
                </a:r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С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Прямая со стрелкой 40"/>
          <p:cNvCxnSpPr/>
          <p:nvPr/>
        </p:nvCxnSpPr>
        <p:spPr>
          <a:xfrm rot="10800000">
            <a:off x="1785918" y="1928802"/>
            <a:ext cx="3071834" cy="242889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V="1">
            <a:off x="750067" y="3393281"/>
            <a:ext cx="1857388" cy="7143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1678" y="5301208"/>
            <a:ext cx="47961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422" y="5371894"/>
            <a:ext cx="3735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2400(Дж/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кг·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С)·0,5кг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91918" y="535782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+850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Дж/кг)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·0,5кг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нагревания от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0,5кг спирта и  его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испарения понадобилось ….  Дж теплоты.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58082" y="478632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044710" y="5286388"/>
            <a:ext cx="47961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86644" y="207167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86644" y="1214422"/>
            <a:ext cx="1961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парообразование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6" grpId="0"/>
      <p:bldP spid="33" grpId="0"/>
      <p:bldP spid="44" grpId="0" animBg="1"/>
      <p:bldP spid="45" grpId="0"/>
      <p:bldP spid="46" grpId="0"/>
      <p:bldP spid="47" grpId="0" animBg="1"/>
      <p:bldP spid="49" grpId="0" animBg="1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8592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516072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56056" y="4143380"/>
            <a:ext cx="150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94579" y="420644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45304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41556" y="4802088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645838" y="51617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098374" y="5210523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28860" y="515927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86116" y="47148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20552" y="479371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643702" y="514351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552464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136832" y="55345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19604" y="5576313"/>
            <a:ext cx="130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2547с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89296" y="1228070"/>
            <a:ext cx="612000" cy="1415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33"/>
          <p:cNvGrpSpPr/>
          <p:nvPr/>
        </p:nvGrpSpPr>
        <p:grpSpPr>
          <a:xfrm>
            <a:off x="0" y="2500306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0" y="142852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0" y="2928934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285852" y="2786058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143504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29592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429256" y="46434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572132" y="523781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428860" y="561964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915278" y="5572140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3714744" y="562051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000496" y="5628891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электроплитке мощностью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имеющей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50 %,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10 °С до 100 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обратили в пар. Как долго длилось нагревание?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14612" y="3357562"/>
            <a:ext cx="135732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71438" y="142873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0,5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500042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86314" y="2786058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3151622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7286644" y="278605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14810" y="3643314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59706" y="364331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786742" y="555886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42мин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0" y="633478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нагревание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длилось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42мин.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0" y="1000108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 Вт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0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6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000"/>
                            </p:stCondLst>
                            <p:childTnLst>
                              <p:par>
                                <p:cTn id="2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  <p:bldP spid="86" grpId="0" animBg="1"/>
      <p:bldP spid="89" grpId="0"/>
      <p:bldP spid="93" grpId="0"/>
      <p:bldP spid="110" grpId="0"/>
      <p:bldP spid="113" grpId="0"/>
      <p:bldP spid="114" grpId="0"/>
      <p:bldP spid="116" grpId="0"/>
      <p:bldP spid="117" grpId="0"/>
      <p:bldP spid="117" grpId="1"/>
      <p:bldP spid="118" grpId="0"/>
      <p:bldP spid="118" grpId="1"/>
      <p:bldP spid="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В№4.з№2.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количество теплоты выделится при кристаллизации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О°С?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///см.т.№3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5849461" y="317814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171064" y="3857604"/>
            <a:ext cx="1758654" cy="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742436" y="164305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86710" y="390591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63336" y="364074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251073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278266" y="3796700"/>
            <a:ext cx="733268" cy="1051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 l="3515" t="24902" r="6836" b="26757"/>
          <a:stretch>
            <a:fillRect/>
          </a:stretch>
        </p:blipFill>
        <p:spPr bwMode="auto">
          <a:xfrm>
            <a:off x="0" y="1643050"/>
            <a:ext cx="5857916" cy="25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857232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г= 0,1кг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21381476">
            <a:off x="40257" y="2818042"/>
            <a:ext cx="5429256" cy="2857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>
              <a:rot lat="6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736243" y="4150212"/>
            <a:ext cx="157286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25325" y="4143380"/>
            <a:ext cx="118974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4845888"/>
            <a:ext cx="157286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6" y="4845888"/>
            <a:ext cx="578647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330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000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Дж/кг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·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0,1кг=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55721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кристаллизации выделится 33000Дж. Энергия движения молекул не изменится, уменьшится энергия их взаимодействия 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357554" y="785794"/>
            <a:ext cx="175560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Q-?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5" grpId="0" animBg="1"/>
      <p:bldP spid="26" grpId="0" animBg="1"/>
      <p:bldP spid="28" grpId="0" animBg="1"/>
      <p:bldP spid="29" grpId="0" animBg="1"/>
      <p:bldP spid="30" grpId="0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422506"/>
            <a:ext cx="4929222" cy="64294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=880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480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-71470" y="135729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бензин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456493" y="1214422"/>
            <a:ext cx="1400995" cy="872023"/>
            <a:chOff x="1500707" y="4995752"/>
            <a:chExt cx="1720911" cy="87202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500707" y="5256271"/>
              <a:ext cx="667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46</a:t>
              </a:r>
              <a:endParaRPr lang="ru-RU" sz="11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353131" cy="872023"/>
              <a:chOff x="2469886" y="5355195"/>
              <a:chExt cx="1133577" cy="872023"/>
            </a:xfrm>
          </p:grpSpPr>
          <p:sp>
            <p:nvSpPr>
              <p:cNvPr id="52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853863" y="5827108"/>
                <a:ext cx="4935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-52188" y="2489856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бензина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409703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4854469" y="251407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14876" y="3100328"/>
            <a:ext cx="128588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бензином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85983" y="2928934"/>
            <a:ext cx="3158017" cy="4890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0128" y="4143380"/>
            <a:ext cx="21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187118" y="420117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14942" y="414338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639120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245700" y="4116084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24266" y="4160603"/>
            <a:ext cx="92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32" y="478632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244908" y="4674317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2149504" y="561270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383862" y="5654306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226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929190" y="422846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572264" y="5072074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68272" y="56801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061088" y="5585788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643174" y="467074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234590" y="4725143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8011959" y="550070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6102700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636898" y="616002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048232" y="6218633"/>
            <a:ext cx="1667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8,5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714876" y="42860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928670"/>
            <a:ext cx="677841" cy="234380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6070762" y="515126"/>
            <a:ext cx="645814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54382" y="214290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7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133"/>
          <p:cNvGrpSpPr/>
          <p:nvPr/>
        </p:nvGrpSpPr>
        <p:grpSpPr>
          <a:xfrm>
            <a:off x="71406" y="1967203"/>
            <a:ext cx="1237839" cy="637578"/>
            <a:chOff x="71406" y="1967203"/>
            <a:chExt cx="1237839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2378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285720" y="236062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Выкипела и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3701096" y="728004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18107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56902" y="3085267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4"/>
          <p:cNvGrpSpPr/>
          <p:nvPr/>
        </p:nvGrpSpPr>
        <p:grpSpPr>
          <a:xfrm>
            <a:off x="1327836" y="2928934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12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3537320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523408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6286512" y="4228466"/>
            <a:ext cx="127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888246" y="4670742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3994100" y="5157160"/>
            <a:ext cx="2660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+1100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857620" y="5681602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786446" y="5643578"/>
            <a:ext cx="1615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143768" y="5643578"/>
            <a:ext cx="112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0" y="61436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1129328" y="6055360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2387916" y="607220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6143644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6426190" y="387660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=1100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4"/>
          <p:cNvGrpSpPr/>
          <p:nvPr/>
        </p:nvGrpSpPr>
        <p:grpSpPr>
          <a:xfrm>
            <a:off x="8227357" y="343518"/>
            <a:ext cx="957619" cy="735544"/>
            <a:chOff x="2643174" y="5443768"/>
            <a:chExt cx="957619" cy="735544"/>
          </a:xfrm>
        </p:grpSpPr>
        <p:sp>
          <p:nvSpPr>
            <p:cNvPr id="122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071802" y="913434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2" grpId="0"/>
      <p:bldP spid="43" grpId="0"/>
      <p:bldP spid="44" grpId="0"/>
      <p:bldP spid="49" grpId="0"/>
      <p:bldP spid="56" grpId="0"/>
      <p:bldP spid="58" grpId="0"/>
      <p:bldP spid="59" grpId="0"/>
      <p:bldP spid="64" grpId="0" animBg="1"/>
      <p:bldP spid="65" grpId="0" animBg="1"/>
      <p:bldP spid="66" grpId="0"/>
      <p:bldP spid="68" grpId="0"/>
      <p:bldP spid="69" grpId="0"/>
      <p:bldP spid="70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5" grpId="0" animBg="1"/>
      <p:bldP spid="167" grpId="0" animBg="1"/>
      <p:bldP spid="169" grpId="0"/>
      <p:bldP spid="176" grpId="0"/>
      <p:bldP spid="177" grpId="0"/>
      <p:bldP spid="178" grpId="0"/>
      <p:bldP spid="180" grpId="0"/>
      <p:bldP spid="181" grpId="0"/>
      <p:bldP spid="183" grpId="0"/>
      <p:bldP spid="184" grpId="0"/>
      <p:bldP spid="185" grpId="0"/>
      <p:bldP spid="186" grpId="0"/>
      <p:bldP spid="186" grpId="1"/>
      <p:bldP spid="187" grpId="0"/>
      <p:bldP spid="188" grpId="0"/>
      <p:bldP spid="189" grpId="0"/>
      <p:bldP spid="189" grpId="1"/>
      <p:bldP spid="120" grpId="0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314" y="1500174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21455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22497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85786" y="3639925"/>
            <a:ext cx="217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14612" y="3655489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63438" y="3663863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90508" y="4238568"/>
            <a:ext cx="20002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1391716" y="459685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15232" y="4610128"/>
            <a:ext cx="140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73845" y="457200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14866" y="4179193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/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08677" y="426231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536263" y="4187679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4678" y="5205194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3834058" y="5240819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262686" y="5292492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400667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33"/>
          <p:cNvGrpSpPr/>
          <p:nvPr/>
        </p:nvGrpSpPr>
        <p:grpSpPr>
          <a:xfrm>
            <a:off x="214314" y="2071678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=57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57158" y="2142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расплавилась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41985" y="628151"/>
            <a:ext cx="173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613589" y="485275"/>
            <a:ext cx="1458213" cy="872023"/>
            <a:chOff x="1237454" y="4995752"/>
            <a:chExt cx="1791196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150879"/>
              <a:ext cx="7939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25</a:t>
              </a:r>
              <a:endParaRPr lang="ru-RU" sz="14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160163" cy="872023"/>
              <a:chOff x="2469885" y="5355195"/>
              <a:chExt cx="971919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5" y="535519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417569" y="3619564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07615" y="361617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спули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096192" y="4187679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024866" y="462768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5720" y="5300194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89131" y="5252694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1690730" y="531294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033912" y="5285695"/>
            <a:ext cx="1323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57158" y="1214422"/>
            <a:ext cx="150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=0,3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250030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786314" y="2484540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2850104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206336" y="3214686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451232" y="3214686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20737351">
            <a:off x="6835688" y="5082542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14282" y="5857892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расплавиться после удара пуля должна лететь со скоростью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633м/с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0" y="3143248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лететь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пуля, чтобы при ударе о преграду она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температура пули до удара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 °С?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ударе в тепло превращается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0 % энергии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85918" y="4250819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988433" y="43578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298387" y="4357694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0790543">
            <a:off x="6143636" y="528638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857356" y="200024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300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8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00"/>
                            </p:stCondLst>
                            <p:childTnLst>
                              <p:par>
                                <p:cTn id="2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7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8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"/>
                            </p:stCondLst>
                            <p:childTnLst>
                              <p:par>
                                <p:cTn id="3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02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89" grpId="0"/>
      <p:bldP spid="93" grpId="0"/>
      <p:bldP spid="110" grpId="0"/>
      <p:bldP spid="114" grpId="0"/>
      <p:bldP spid="116" grpId="0"/>
      <p:bldP spid="117" grpId="0"/>
      <p:bldP spid="117" grpId="1"/>
      <p:bldP spid="118" grpId="0"/>
      <p:bldP spid="118" grpId="1"/>
      <p:bldP spid="74" grpId="0"/>
      <p:bldP spid="75" grpId="0" animBg="1"/>
      <p:bldP spid="76" grpId="0" animBg="1"/>
      <p:bldP spid="77" grpId="0" animBg="1"/>
      <p:bldP spid="78" grpId="0"/>
      <p:bldP spid="7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8592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516072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56056" y="4143380"/>
            <a:ext cx="150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94579" y="420644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45304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41556" y="4802088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645838" y="51617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098374" y="5210523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28860" y="515927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86116" y="47148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20552" y="479371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643702" y="514351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552464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136832" y="55345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19604" y="5576313"/>
            <a:ext cx="130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2547с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89296" y="1228070"/>
            <a:ext cx="612000" cy="1415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33"/>
          <p:cNvGrpSpPr/>
          <p:nvPr/>
        </p:nvGrpSpPr>
        <p:grpSpPr>
          <a:xfrm>
            <a:off x="0" y="2500306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0" y="142852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0" y="2928934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285852" y="2786058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143504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29592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429256" y="46434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572132" y="523781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428860" y="561964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915278" y="5572140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3714744" y="562051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000496" y="5628891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0" y="385762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электроплитке мощностью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имеющей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50 %,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10 °С до 100 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обратили в пар. Как долго длилось нагревание?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14612" y="3357562"/>
            <a:ext cx="135732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71438" y="142873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0,5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500042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86314" y="2786058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3151622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7286644" y="278605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14810" y="3643314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59706" y="364331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786742" y="555886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42мин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85720" y="607220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нагревание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длилось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42мин.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0" y="1000108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 Вт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0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6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000"/>
                            </p:stCondLst>
                            <p:childTnLst>
                              <p:par>
                                <p:cTn id="2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  <p:bldP spid="86" grpId="0" animBg="1"/>
      <p:bldP spid="89" grpId="0"/>
      <p:bldP spid="93" grpId="0"/>
      <p:bldP spid="110" grpId="0"/>
      <p:bldP spid="113" grpId="0"/>
      <p:bldP spid="114" grpId="0"/>
      <p:bldP spid="116" grpId="0"/>
      <p:bldP spid="117" grpId="0"/>
      <p:bldP spid="117" grpId="1"/>
      <p:bldP spid="118" grpId="0"/>
      <p:bldP spid="118" grpId="1"/>
      <p:bldP spid="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3000364" y="2009534"/>
            <a:ext cx="1000132" cy="1571636"/>
            <a:chOff x="785786" y="1714488"/>
            <a:chExt cx="1000132" cy="157163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85786" y="1857364"/>
              <a:ext cx="1000132" cy="1428760"/>
            </a:xfrm>
            <a:prstGeom prst="rect">
              <a:avLst/>
            </a:prstGeom>
            <a:solidFill>
              <a:srgbClr val="0033C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28318" y="1714488"/>
              <a:ext cx="928694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3786190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9892" y="3786190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4679157" y="1107265"/>
            <a:ext cx="928694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285984" y="371475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471488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Сколько тепла выделят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500гр.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остывая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60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222450" y="3733025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00892" y="3786190"/>
            <a:ext cx="214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42000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15074" y="5048920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856414">
            <a:off x="3763946" y="1126478"/>
            <a:ext cx="22307" cy="124745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3" grpId="0"/>
      <p:bldP spid="56" grpId="0"/>
      <p:bldP spid="57" grpId="0"/>
      <p:bldP spid="60" grpId="0"/>
      <p:bldP spid="60" grpId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4191664"/>
            <a:ext cx="188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029270" y="4159015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654071" y="1132351"/>
            <a:ext cx="928694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1928794" y="407194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857620" y="4138499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458294" y="4231203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21000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4786322"/>
            <a:ext cx="886608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Какое кол-во теплоты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при нагревании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70С?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57950" y="5500702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=21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9"/>
          <p:cNvGrpSpPr>
            <a:grpSpLocks/>
          </p:cNvGrpSpPr>
          <p:nvPr/>
        </p:nvGrpSpPr>
        <p:grpSpPr bwMode="auto">
          <a:xfrm>
            <a:off x="2928926" y="3357562"/>
            <a:ext cx="688956" cy="785818"/>
            <a:chOff x="2880" y="6480"/>
            <a:chExt cx="166" cy="549"/>
          </a:xfrm>
        </p:grpSpPr>
        <p:grpSp>
          <p:nvGrpSpPr>
            <p:cNvPr id="42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4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943820" y="3846198"/>
            <a:ext cx="571504" cy="28575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945758" y="3818107"/>
            <a:ext cx="540000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6" grpId="0"/>
      <p:bldP spid="57" grpId="0"/>
      <p:bldP spid="29" grpId="0" build="p"/>
      <p:bldP spid="60" grpId="0"/>
      <p:bldP spid="60" grpId="1"/>
      <p:bldP spid="46" grpId="0" animBg="1"/>
      <p:bldP spid="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Калориметр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термос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5943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45764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500174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0086" y="2110079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5623" y="2993595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568981" y="315701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8891" y="348716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7849" y="340245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80409" y="3857628"/>
            <a:ext cx="2034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80673" y="3864122"/>
            <a:ext cx="225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80937" y="3864122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4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4357503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89776" y="4571817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40176" y="142873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52712" y="4599113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354305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4539157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=600г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5116025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72080" y="5194524"/>
            <a:ext cx="128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521495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86116" y="521495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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570" y="521495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144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5857892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12600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20782447">
            <a:off x="4914329" y="5814338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=1050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 rot="20573824">
            <a:off x="6984106" y="5277673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8" grpId="1"/>
      <p:bldP spid="15" grpId="0" animBg="1"/>
      <p:bldP spid="15" grpId="1" animBg="1"/>
      <p:bldP spid="19" grpId="0"/>
      <p:bldP spid="19" grpId="1"/>
      <p:bldP spid="19" grpId="2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422506"/>
            <a:ext cx="4929222" cy="64294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=2кг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=880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71470" y="1357298"/>
            <a:ext cx="1403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дров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4"/>
          <p:cNvGrpSpPr/>
          <p:nvPr/>
        </p:nvGrpSpPr>
        <p:grpSpPr>
          <a:xfrm>
            <a:off x="1187624" y="1196752"/>
            <a:ext cx="1400995" cy="872023"/>
            <a:chOff x="1500707" y="4995752"/>
            <a:chExt cx="1720911" cy="87202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500707" y="5256271"/>
              <a:ext cx="667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13</a:t>
              </a:r>
              <a:endParaRPr lang="ru-RU" sz="1100" b="1" dirty="0"/>
            </a:p>
          </p:txBody>
        </p:sp>
        <p:grpSp>
          <p:nvGrpSpPr>
            <p:cNvPr id="3" name="Группа 50"/>
            <p:cNvGrpSpPr/>
            <p:nvPr/>
          </p:nvGrpSpPr>
          <p:grpSpPr>
            <a:xfrm>
              <a:off x="1868487" y="4995752"/>
              <a:ext cx="1353131" cy="872023"/>
              <a:chOff x="2469886" y="5355195"/>
              <a:chExt cx="1133577" cy="872023"/>
            </a:xfrm>
          </p:grpSpPr>
          <p:sp>
            <p:nvSpPr>
              <p:cNvPr id="52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853863" y="5827108"/>
                <a:ext cx="4935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1331640" y="1918573"/>
            <a:ext cx="152784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дров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409703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58998">
            <a:off x="3866102" y="2822182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14876" y="3172906"/>
            <a:ext cx="128588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дровами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85983" y="3014659"/>
            <a:ext cx="3158017" cy="4770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снегом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0128" y="4143380"/>
            <a:ext cx="21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дров.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187118" y="420117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850507" y="4141296"/>
            <a:ext cx="1285884" cy="646331"/>
          </a:xfrm>
          <a:prstGeom prst="rect">
            <a:avLst/>
          </a:prstGeom>
          <a:solidFill>
            <a:srgbClr val="66CCFF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829772" y="4105647"/>
            <a:ext cx="100013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741390" y="4130109"/>
            <a:ext cx="85209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32" y="47863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105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90342" y="4715882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др.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330748" y="5403601"/>
            <a:ext cx="139605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499992" y="422846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964852" y="4716433"/>
            <a:ext cx="216024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0,5кг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05" y="54393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105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24092" y="5394890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385672" y="4702578"/>
            <a:ext cx="189018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4100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803356" y="5315063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615364" y="5974257"/>
            <a:ext cx="1447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824096" y="5965495"/>
            <a:ext cx="134019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124гр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851313" y="1484523"/>
            <a:ext cx="2448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112384" y="1998530"/>
            <a:ext cx="3600000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5076056" y="15902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374624" y="198884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547048" y="17816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355976" y="65165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V="1">
            <a:off x="5076056" y="2003648"/>
            <a:ext cx="864096" cy="63326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2012527"/>
            <a:ext cx="677841" cy="129614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rot="-120000">
            <a:off x="5940152" y="1966875"/>
            <a:ext cx="1260000" cy="72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7203496" y="789770"/>
            <a:ext cx="1256936" cy="119907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133"/>
          <p:cNvGrpSpPr/>
          <p:nvPr/>
        </p:nvGrpSpPr>
        <p:grpSpPr>
          <a:xfrm>
            <a:off x="71406" y="1967203"/>
            <a:ext cx="1229824" cy="576023"/>
            <a:chOff x="71406" y="1967203"/>
            <a:chExt cx="1229824" cy="576023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229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8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=-10</a:t>
              </a:r>
              <a:r>
                <a:rPr lang="ru-RU" sz="28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b="1" dirty="0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525639" y="2459840"/>
            <a:ext cx="18984" cy="36667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3530435" y="649039"/>
            <a:ext cx="576064" cy="180020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18107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35496" y="2793245"/>
            <a:ext cx="12891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54"/>
          <p:cNvGrpSpPr/>
          <p:nvPr/>
        </p:nvGrpSpPr>
        <p:grpSpPr>
          <a:xfrm>
            <a:off x="1306430" y="2636912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11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3347864" y="4146033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523408" y="4157028"/>
            <a:ext cx="110437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5868144" y="422846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3145505" y="4682587"/>
            <a:ext cx="205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076056" y="4767535"/>
            <a:ext cx="1944216" cy="461665"/>
          </a:xfrm>
          <a:prstGeom prst="rect">
            <a:avLst/>
          </a:prstGeom>
          <a:solidFill>
            <a:srgbClr val="66CCFF">
              <a:alpha val="34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2657379" y="5373158"/>
            <a:ext cx="1553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680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4152725" y="5359303"/>
            <a:ext cx="1615778" cy="523220"/>
          </a:xfrm>
          <a:prstGeom prst="rect">
            <a:avLst/>
          </a:prstGeom>
          <a:solidFill>
            <a:srgbClr val="66CCFF">
              <a:alpha val="34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5735702" y="5402519"/>
            <a:ext cx="11293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623475" y="600509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1841399" y="5889100"/>
            <a:ext cx="1282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963227" y="5977384"/>
            <a:ext cx="1464757" cy="52322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400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076056" y="855522"/>
            <a:ext cx="3348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427984" y="239127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483768" y="4263102"/>
            <a:ext cx="99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 rot="19404054">
            <a:off x="4978203" y="2387052"/>
            <a:ext cx="128588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868144" y="1628800"/>
            <a:ext cx="12858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плавление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 rot="19060677">
            <a:off x="7354466" y="1402689"/>
            <a:ext cx="1285884" cy="338554"/>
          </a:xfrm>
          <a:prstGeom prst="rect">
            <a:avLst/>
          </a:prstGeom>
          <a:solidFill>
            <a:srgbClr val="66CCFF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44"/>
          <p:cNvGrpSpPr/>
          <p:nvPr/>
        </p:nvGrpSpPr>
        <p:grpSpPr>
          <a:xfrm>
            <a:off x="1727543" y="364691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2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3" grpId="0"/>
      <p:bldP spid="44" grpId="0" animBg="1"/>
      <p:bldP spid="49" grpId="0"/>
      <p:bldP spid="56" grpId="0" animBg="1"/>
      <p:bldP spid="58" grpId="0"/>
      <p:bldP spid="59" grpId="0"/>
      <p:bldP spid="64" grpId="0" animBg="1"/>
      <p:bldP spid="65" grpId="0" animBg="1"/>
      <p:bldP spid="66" grpId="0"/>
      <p:bldP spid="68" grpId="0"/>
      <p:bldP spid="69" grpId="0" animBg="1"/>
      <p:bldP spid="79" grpId="0" animBg="1"/>
      <p:bldP spid="80" grpId="0" animBg="1"/>
      <p:bldP spid="81" grpId="0"/>
      <p:bldP spid="82" grpId="0"/>
      <p:bldP spid="84" grpId="0" animBg="1"/>
      <p:bldP spid="85" grpId="0"/>
      <p:bldP spid="86" grpId="0" animBg="1"/>
      <p:bldP spid="87" grpId="0"/>
      <p:bldP spid="88" grpId="0"/>
      <p:bldP spid="91" grpId="0" animBg="1"/>
      <p:bldP spid="94" grpId="0"/>
      <p:bldP spid="95" grpId="0" animBg="1"/>
      <p:bldP spid="97" grpId="0" animBg="1"/>
      <p:bldP spid="111" grpId="0" animBg="1"/>
      <p:bldP spid="165" grpId="0" animBg="1"/>
      <p:bldP spid="167" grpId="0" animBg="1"/>
      <p:bldP spid="169" grpId="0"/>
      <p:bldP spid="176" grpId="0"/>
      <p:bldP spid="177" grpId="0" animBg="1"/>
      <p:bldP spid="178" grpId="0"/>
      <p:bldP spid="180" grpId="0"/>
      <p:bldP spid="181" grpId="0" animBg="1"/>
      <p:bldP spid="183" grpId="0"/>
      <p:bldP spid="184" grpId="0" animBg="1"/>
      <p:bldP spid="185" grpId="0" animBg="1"/>
      <p:bldP spid="186" grpId="0"/>
      <p:bldP spid="186" grpId="1"/>
      <p:bldP spid="187" grpId="0"/>
      <p:bldP spid="189" grpId="0" animBg="1"/>
      <p:bldP spid="189" grpId="1" animBg="1"/>
      <p:bldP spid="70" grpId="0"/>
      <p:bldP spid="143" grpId="0" animBg="1"/>
      <p:bldP spid="157" grpId="0" animBg="1"/>
      <p:bldP spid="158" grpId="0" animBg="1"/>
      <p:bldP spid="4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1"/>
          <a:ext cx="9144000" cy="714384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42919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 АГРЕГАТНЫХ СОСТОЯНИЙ </a:t>
                      </a:r>
                      <a:r>
                        <a:rPr lang="ru-RU" sz="2000" b="1" u="sng" kern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b="1" kern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                                                                                              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 – 1б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538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Какое количество теплоты потребуется для плавления куска олова массой </a:t>
                      </a: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 г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взятого при температуре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232°С?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Определить количество теплоты, необходимое для обращения в пар </a:t>
                      </a: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кг 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спирта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взятого при температуре его кипения.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Сколько теплоты необходимо затратить на испарение </a:t>
                      </a: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 г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эфира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взятого при температуре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25°С?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538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Сколько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теплоты выделится при конденсации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300г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спирта, взятого при температуре кипения, и дальнейшего охлаждения его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18 °С?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Какое количество теплоты потребуется, чтобы расплавить кусок меди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массой </a:t>
                      </a: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кг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если его начальная температура </a:t>
                      </a: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 °С?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050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Смесь, состоящую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</a:t>
                      </a: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кг</a:t>
                      </a:r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льда и </a:t>
                      </a:r>
                      <a:r>
                        <a:rPr kumimoji="0" lang="ru-RU" sz="18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кг 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воды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 общей температуре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нужно нагреть до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100°С.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Определить количество теплоты,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необходимое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этого.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Какое количество керосина надо израсходовать, чтобы превратить в пар </a:t>
                      </a:r>
                      <a:r>
                        <a:rPr kumimoji="0" lang="ru-RU" sz="18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кг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льда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взятого при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0°С,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если КПД керосинки, на которой этот лед нагревается,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40 %?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026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8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Б*.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Сколько льда при температуре </a:t>
                      </a: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 </a:t>
                      </a:r>
                      <a:r>
                        <a:rPr lang="ru-RU" sz="2400" b="1" baseline="300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можно расплавить одним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килограммом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стоградусного водяного пара?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5" marR="40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857232"/>
            <a:ext cx="564360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СР-1 по темам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№1-5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  <a:p>
            <a:pPr algn="ctr">
              <a:lnSpc>
                <a:spcPts val="4000"/>
              </a:lnSpc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Гр7</a:t>
            </a:r>
          </a:p>
          <a:p>
            <a:pPr algn="ctr">
              <a:lnSpc>
                <a:spcPts val="4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543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269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263а,б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283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1428736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286116" y="1357298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51095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6246032" y="1373266"/>
            <a:ext cx="162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6984594" y="2112622"/>
            <a:ext cx="20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7072330" y="4286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00024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576866" y="189576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385794" y="76575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6850918" y="1221520"/>
            <a:ext cx="887750" cy="44492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5886891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6169964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143108" y="135729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484528" y="157951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7042384" y="1884660"/>
            <a:ext cx="1764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минут 2кг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 остыли на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Какова мощность нагревателя, если та же вода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минут.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056032" y="969614"/>
            <a:ext cx="1373620" cy="304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857232"/>
            <a:ext cx="55721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Опишем остывание воды.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32" y="1928802"/>
            <a:ext cx="204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остыв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185736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0" y="2500306"/>
            <a:ext cx="557213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Опишем нагревание воды.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2857496"/>
            <a:ext cx="3071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ост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8926" y="3071810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14348" y="2357430"/>
            <a:ext cx="1214446" cy="100013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7557149" y="1086793"/>
            <a:ext cx="887750" cy="7143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0" y="3500438"/>
            <a:ext cx="5857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4143380"/>
            <a:ext cx="5857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48577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(4200·</a:t>
            </a:r>
            <a:r>
              <a:rPr lang="ru-RU" sz="28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)/10</a:t>
            </a:r>
            <a:r>
              <a:rPr lang="ru-RU" sz="14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4200·</a:t>
            </a:r>
            <a:r>
              <a:rPr lang="ru-RU" sz="28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5357826"/>
            <a:ext cx="57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1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(16800)/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16800</a:t>
            </a:r>
            <a:r>
              <a:rPr lang="ru-RU" sz="24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5857892"/>
            <a:ext cx="2643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2800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3" grpId="0"/>
      <p:bldP spid="30" grpId="0" animBg="1"/>
      <p:bldP spid="31" grpId="0"/>
      <p:bldP spid="32" grpId="0"/>
      <p:bldP spid="34" grpId="0" animBg="1"/>
      <p:bldP spid="36" grpId="0"/>
      <p:bldP spid="37" grpId="0"/>
      <p:bldP spid="47" grpId="0"/>
      <p:bldP spid="48" grpId="0"/>
      <p:bldP spid="50" grpId="0"/>
      <p:bldP spid="51" grpId="0"/>
      <p:bldP spid="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650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Дерево задач на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КПД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20495" y="2143116"/>
            <a:ext cx="3529208" cy="1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176084">
            <a:off x="-20517" y="1333773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 = F s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357422" y="1071546"/>
            <a:ext cx="3804716" cy="646331"/>
            <a:chOff x="2357422" y="1071546"/>
            <a:chExt cx="3804716" cy="6463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357422" y="1071546"/>
              <a:ext cx="21018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Q=cm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6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090436" y="1101526"/>
              <a:ext cx="207170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sym typeface="Symbol" pitchFamily="18" charset="2"/>
                </a:rPr>
                <a:t> +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+ ..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  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512667">
            <a:off x="53688" y="4106444"/>
            <a:ext cx="230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15586">
            <a:off x="4521033" y="49167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428860" y="464344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Q=I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170400">
            <a:off x="6286512" y="142873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 rot="19230261">
            <a:off x="-18675" y="1418061"/>
            <a:ext cx="2000264" cy="659358"/>
          </a:xfrm>
          <a:prstGeom prst="wedgeRectCallout">
            <a:avLst>
              <a:gd name="adj1" fmla="val 51990"/>
              <a:gd name="adj2" fmla="val 2888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357422" y="1076714"/>
            <a:ext cx="3643338" cy="659358"/>
          </a:xfrm>
          <a:prstGeom prst="wedgeRectCallout">
            <a:avLst>
              <a:gd name="adj1" fmla="val -23430"/>
              <a:gd name="adj2" fmla="val 13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 rot="1310100">
            <a:off x="6270335" y="1472729"/>
            <a:ext cx="2347975" cy="659358"/>
          </a:xfrm>
          <a:prstGeom prst="wedgeRectCallout">
            <a:avLst>
              <a:gd name="adj1" fmla="val -143515"/>
              <a:gd name="adj2" fmla="val 2995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1344196">
            <a:off x="115252" y="3891486"/>
            <a:ext cx="1870320" cy="975193"/>
          </a:xfrm>
          <a:prstGeom prst="wedgeEllipseCallout">
            <a:avLst>
              <a:gd name="adj1" fmla="val 78550"/>
              <a:gd name="adj2" fmla="val -106338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 rot="203535">
            <a:off x="2285984" y="4429132"/>
            <a:ext cx="2071702" cy="994077"/>
          </a:xfrm>
          <a:prstGeom prst="wedgeEllipseCallout">
            <a:avLst>
              <a:gd name="adj1" fmla="val -5954"/>
              <a:gd name="adj2" fmla="val -86191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20842646">
            <a:off x="4221873" y="4788385"/>
            <a:ext cx="2601079" cy="994077"/>
          </a:xfrm>
          <a:prstGeom prst="wedgeEllipseCallout">
            <a:avLst>
              <a:gd name="adj1" fmla="val -34190"/>
              <a:gd name="adj2" fmla="val -16151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1"/>
          <p:cNvGrpSpPr/>
          <p:nvPr/>
        </p:nvGrpSpPr>
        <p:grpSpPr>
          <a:xfrm>
            <a:off x="80314" y="4805766"/>
            <a:ext cx="1451716" cy="1131530"/>
            <a:chOff x="500034" y="4940676"/>
            <a:chExt cx="1451716" cy="1131530"/>
          </a:xfrm>
        </p:grpSpPr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00034" y="5207073"/>
              <a:ext cx="1148395" cy="73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 =      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48668" y="4940676"/>
              <a:ext cx="1003082" cy="7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U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934951" y="5399928"/>
              <a:ext cx="968852" cy="67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992026" y="5459244"/>
              <a:ext cx="7664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4970" y="5621564"/>
          <a:ext cx="1883824" cy="1071546"/>
        </p:xfrm>
        <a:graphic>
          <a:graphicData uri="http://schemas.openxmlformats.org/presentationml/2006/ole">
            <p:oleObj spid="_x0000_s1029" name="Формула" r:id="rId10" imgW="469696" imgH="393529" progId="Equation.3">
              <p:embed/>
            </p:oleObj>
          </a:graphicData>
        </a:graphic>
      </p:graphicFrame>
      <p:sp>
        <p:nvSpPr>
          <p:cNvPr id="29" name="Овальная выноска 28"/>
          <p:cNvSpPr/>
          <p:nvPr/>
        </p:nvSpPr>
        <p:spPr>
          <a:xfrm rot="19870534">
            <a:off x="5937176" y="3348421"/>
            <a:ext cx="2588299" cy="994077"/>
          </a:xfrm>
          <a:prstGeom prst="wedgeEllipseCallout">
            <a:avLst>
              <a:gd name="adj1" fmla="val -78103"/>
              <a:gd name="adj2" fmla="val -14820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9896426">
            <a:off x="6073056" y="3481942"/>
            <a:ext cx="254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=q m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топл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  <p:bldP spid="1028" grpId="0"/>
      <p:bldP spid="1028" grpId="1"/>
      <p:bldP spid="1028" grpId="2"/>
      <p:bldP spid="1029" grpId="0"/>
      <p:bldP spid="1029" grpId="1"/>
      <p:bldP spid="1029" grpId="2"/>
      <p:bldP spid="9" grpId="0"/>
      <p:bldP spid="12" grpId="0"/>
      <p:bldP spid="13" grpId="0"/>
      <p:bldP spid="1033" grpId="0"/>
      <p:bldP spid="16" grpId="0"/>
      <p:bldP spid="17" grpId="0" animBg="1"/>
      <p:bldP spid="19" grpId="0" animBg="1"/>
      <p:bldP spid="21" grpId="0" animBg="1"/>
      <p:bldP spid="22" grpId="0" animBg="1"/>
      <p:bldP spid="23" grpId="0" animBg="1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2212401" y="263249"/>
            <a:ext cx="5146377" cy="1810780"/>
            <a:chOff x="716" y="14299"/>
            <a:chExt cx="5450" cy="1730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716" y="14558"/>
              <a:ext cx="4586" cy="1471"/>
              <a:chOff x="1775" y="8733"/>
              <a:chExt cx="4586" cy="1471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930" y="8840"/>
                <a:ext cx="0" cy="13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775" y="10096"/>
                <a:ext cx="458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grpSp>
            <p:nvGrpSpPr>
              <p:cNvPr id="1029" name="Group 5"/>
              <p:cNvGrpSpPr>
                <a:grpSpLocks/>
              </p:cNvGrpSpPr>
              <p:nvPr/>
            </p:nvGrpSpPr>
            <p:grpSpPr bwMode="auto">
              <a:xfrm>
                <a:off x="1930" y="8733"/>
                <a:ext cx="2083" cy="1363"/>
                <a:chOff x="1930" y="8732"/>
                <a:chExt cx="2083" cy="1363"/>
              </a:xfrm>
            </p:grpSpPr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930" y="9636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2283" y="9639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791" y="9188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3156" y="9207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660" y="8732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</p:grp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 flipH="1">
                <a:off x="4015" y="8747"/>
                <a:ext cx="2072" cy="1373"/>
                <a:chOff x="1930" y="8722"/>
                <a:chExt cx="2072" cy="1373"/>
              </a:xfrm>
            </p:grpSpPr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930" y="9636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>
                  <a:off x="2283" y="9639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791" y="9188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>
                  <a:off x="3145" y="9197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649" y="8722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</p:grpSp>
        </p:grp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794" y="15460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1290" y="15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1647" y="150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2193" y="1474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534" y="1457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3157" y="14577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3460" y="1476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3990" y="1505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4217" y="15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4822" y="15530"/>
              <a:ext cx="43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5276" y="15530"/>
              <a:ext cx="89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,с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870" y="14299"/>
              <a:ext cx="540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0" y="2071678"/>
            <a:ext cx="9144000" cy="12557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 Какими номерами  обозначены участки графика, описывающие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нагревание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твёрдого тела и конденсации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(№1 и №9)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(№3 и №7)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(№1 и №7)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(№4 и №8)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(№1 и №6)</a:t>
            </a: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Формулы процессов.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-24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356" y="142852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Охлаждение газа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конденсация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охлаждение жидкого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 отвердевание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Охлаждение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твёрдого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347652">
            <a:off x="4383903" y="578862"/>
            <a:ext cx="23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выделение энергии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533546">
            <a:off x="2091219" y="42116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Поглощение энергии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43306" y="3643314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350043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9322" y="350043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Охлаждение газа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охлаждение жидкого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Охлаждение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твёрдого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050902" y="464881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29402" y="4675345"/>
            <a:ext cx="96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664440" y="366458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20" y="4824723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485776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конденсация</a:t>
            </a: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050902" y="5434628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39984" y="5413728"/>
            <a:ext cx="1189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910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15008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 отвердевание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6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2361 0.63241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160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1598 0.61968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100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 animBg="1"/>
      <p:bldP spid="32" grpId="0" build="p"/>
      <p:bldP spid="33" grpId="0" uiExpand="1" build="p"/>
      <p:bldP spid="34" grpId="0"/>
      <p:bldP spid="34" grpId="1"/>
      <p:bldP spid="34" grpId="2"/>
      <p:bldP spid="35" grpId="0"/>
      <p:bldP spid="35" grpId="1"/>
      <p:bldP spid="35" grpId="2"/>
      <p:bldP spid="36" grpId="0"/>
      <p:bldP spid="37" grpId="0" build="p"/>
      <p:bldP spid="38" grpId="0" uiExpand="1" build="p"/>
      <p:bldP spid="39" grpId="0"/>
      <p:bldP spid="40" grpId="0"/>
      <p:bldP spid="41" grpId="0"/>
      <p:bldP spid="42" grpId="0" build="p"/>
      <p:bldP spid="43" grpId="0" build="p"/>
      <p:bldP spid="44" grpId="0"/>
      <p:bldP spid="45" grpId="0"/>
      <p:bldP spid="46" grpId="0" build="p"/>
      <p:bldP spid="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357166"/>
            <a:ext cx="9001156" cy="2357454"/>
            <a:chOff x="747" y="10184"/>
            <a:chExt cx="8820" cy="1440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47" y="10184"/>
              <a:ext cx="1620" cy="1440"/>
              <a:chOff x="747" y="10077"/>
              <a:chExt cx="1620" cy="1440"/>
            </a:xfrm>
          </p:grpSpPr>
          <p:grpSp>
            <p:nvGrpSpPr>
              <p:cNvPr id="6150" name="Group 6"/>
              <p:cNvGrpSpPr>
                <a:grpSpLocks/>
              </p:cNvGrpSpPr>
              <p:nvPr/>
            </p:nvGrpSpPr>
            <p:grpSpPr bwMode="auto">
              <a:xfrm>
                <a:off x="747" y="10077"/>
                <a:ext cx="1620" cy="1440"/>
                <a:chOff x="1287" y="10004"/>
                <a:chExt cx="1620" cy="1440"/>
              </a:xfrm>
            </p:grpSpPr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>
                <a:off x="927" y="11337"/>
                <a:ext cx="5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4" name="Line 10"/>
              <p:cNvSpPr>
                <a:spLocks noChangeShapeType="1"/>
              </p:cNvSpPr>
              <p:nvPr/>
            </p:nvSpPr>
            <p:spPr bwMode="auto">
              <a:xfrm>
                <a:off x="1827" y="10412"/>
                <a:ext cx="5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55" name="Line 11"/>
              <p:cNvSpPr>
                <a:spLocks noChangeShapeType="1"/>
              </p:cNvSpPr>
              <p:nvPr/>
            </p:nvSpPr>
            <p:spPr bwMode="auto">
              <a:xfrm flipH="1">
                <a:off x="1467" y="10420"/>
                <a:ext cx="360" cy="9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2547" y="10184"/>
              <a:ext cx="1620" cy="1440"/>
              <a:chOff x="2547" y="10077"/>
              <a:chExt cx="1620" cy="1440"/>
            </a:xfrm>
          </p:grpSpPr>
          <p:grpSp>
            <p:nvGrpSpPr>
              <p:cNvPr id="6157" name="Group 13"/>
              <p:cNvGrpSpPr>
                <a:grpSpLocks/>
              </p:cNvGrpSpPr>
              <p:nvPr/>
            </p:nvGrpSpPr>
            <p:grpSpPr bwMode="auto">
              <a:xfrm>
                <a:off x="2547" y="10077"/>
                <a:ext cx="1620" cy="1440"/>
                <a:chOff x="1287" y="10004"/>
                <a:chExt cx="1620" cy="1440"/>
              </a:xfrm>
            </p:grpSpPr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60" name="Line 16"/>
              <p:cNvSpPr>
                <a:spLocks noChangeShapeType="1"/>
              </p:cNvSpPr>
              <p:nvPr/>
            </p:nvSpPr>
            <p:spPr bwMode="auto">
              <a:xfrm>
                <a:off x="2727" y="11344"/>
                <a:ext cx="54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1" name="Line 17"/>
              <p:cNvSpPr>
                <a:spLocks noChangeShapeType="1"/>
              </p:cNvSpPr>
              <p:nvPr/>
            </p:nvSpPr>
            <p:spPr bwMode="auto">
              <a:xfrm flipH="1">
                <a:off x="3267" y="10904"/>
                <a:ext cx="360" cy="436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2" name="Line 18"/>
              <p:cNvSpPr>
                <a:spLocks noChangeShapeType="1"/>
              </p:cNvSpPr>
              <p:nvPr/>
            </p:nvSpPr>
            <p:spPr bwMode="auto">
              <a:xfrm flipH="1" flipV="1">
                <a:off x="2727" y="10440"/>
                <a:ext cx="900" cy="464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63" name="Group 19"/>
            <p:cNvGrpSpPr>
              <a:grpSpLocks/>
            </p:cNvGrpSpPr>
            <p:nvPr/>
          </p:nvGrpSpPr>
          <p:grpSpPr bwMode="auto">
            <a:xfrm>
              <a:off x="4347" y="10184"/>
              <a:ext cx="1620" cy="1440"/>
              <a:chOff x="4347" y="10077"/>
              <a:chExt cx="1620" cy="1440"/>
            </a:xfrm>
          </p:grpSpPr>
          <p:grpSp>
            <p:nvGrpSpPr>
              <p:cNvPr id="6164" name="Group 20"/>
              <p:cNvGrpSpPr>
                <a:grpSpLocks/>
              </p:cNvGrpSpPr>
              <p:nvPr/>
            </p:nvGrpSpPr>
            <p:grpSpPr bwMode="auto">
              <a:xfrm>
                <a:off x="4347" y="10077"/>
                <a:ext cx="1620" cy="1440"/>
                <a:chOff x="1287" y="10004"/>
                <a:chExt cx="1620" cy="1440"/>
              </a:xfrm>
            </p:grpSpPr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67" name="Line 23"/>
              <p:cNvSpPr>
                <a:spLocks noChangeShapeType="1"/>
              </p:cNvSpPr>
              <p:nvPr/>
            </p:nvSpPr>
            <p:spPr bwMode="auto">
              <a:xfrm>
                <a:off x="4527" y="10364"/>
                <a:ext cx="5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8" name="Line 24"/>
              <p:cNvSpPr>
                <a:spLocks noChangeShapeType="1"/>
              </p:cNvSpPr>
              <p:nvPr/>
            </p:nvSpPr>
            <p:spPr bwMode="auto">
              <a:xfrm>
                <a:off x="4527" y="11336"/>
                <a:ext cx="5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69" name="Line 25"/>
              <p:cNvSpPr>
                <a:spLocks noChangeShapeType="1"/>
              </p:cNvSpPr>
              <p:nvPr/>
            </p:nvSpPr>
            <p:spPr bwMode="auto">
              <a:xfrm flipH="1">
                <a:off x="5067" y="10904"/>
                <a:ext cx="360" cy="4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0" name="Line 26"/>
              <p:cNvSpPr>
                <a:spLocks noChangeShapeType="1"/>
              </p:cNvSpPr>
              <p:nvPr/>
            </p:nvSpPr>
            <p:spPr bwMode="auto">
              <a:xfrm flipH="1" flipV="1">
                <a:off x="5067" y="10364"/>
                <a:ext cx="360" cy="5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71" name="Group 27"/>
            <p:cNvGrpSpPr>
              <a:grpSpLocks/>
            </p:cNvGrpSpPr>
            <p:nvPr/>
          </p:nvGrpSpPr>
          <p:grpSpPr bwMode="auto">
            <a:xfrm>
              <a:off x="6147" y="10184"/>
              <a:ext cx="1620" cy="1440"/>
              <a:chOff x="6147" y="10077"/>
              <a:chExt cx="1620" cy="1440"/>
            </a:xfrm>
          </p:grpSpPr>
          <p:grpSp>
            <p:nvGrpSpPr>
              <p:cNvPr id="6172" name="Group 28"/>
              <p:cNvGrpSpPr>
                <a:grpSpLocks/>
              </p:cNvGrpSpPr>
              <p:nvPr/>
            </p:nvGrpSpPr>
            <p:grpSpPr bwMode="auto">
              <a:xfrm>
                <a:off x="6147" y="10077"/>
                <a:ext cx="1620" cy="1440"/>
                <a:chOff x="1287" y="10004"/>
                <a:chExt cx="1620" cy="1440"/>
              </a:xfrm>
            </p:grpSpPr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 flipH="1">
                <a:off x="6327" y="10904"/>
                <a:ext cx="900" cy="26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auto">
              <a:xfrm>
                <a:off x="6327" y="10364"/>
                <a:ext cx="54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/>
            </p:nvSpPr>
            <p:spPr bwMode="auto">
              <a:xfrm flipH="1" flipV="1">
                <a:off x="6867" y="10364"/>
                <a:ext cx="360" cy="54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78" name="Group 34"/>
            <p:cNvGrpSpPr>
              <a:grpSpLocks/>
            </p:cNvGrpSpPr>
            <p:nvPr/>
          </p:nvGrpSpPr>
          <p:grpSpPr bwMode="auto">
            <a:xfrm>
              <a:off x="7947" y="10184"/>
              <a:ext cx="1620" cy="1440"/>
              <a:chOff x="7947" y="10077"/>
              <a:chExt cx="1620" cy="1440"/>
            </a:xfrm>
          </p:grpSpPr>
          <p:grpSp>
            <p:nvGrpSpPr>
              <p:cNvPr id="6179" name="Group 35"/>
              <p:cNvGrpSpPr>
                <a:grpSpLocks/>
              </p:cNvGrpSpPr>
              <p:nvPr/>
            </p:nvGrpSpPr>
            <p:grpSpPr bwMode="auto">
              <a:xfrm>
                <a:off x="7947" y="10077"/>
                <a:ext cx="1620" cy="1440"/>
                <a:chOff x="1287" y="10004"/>
                <a:chExt cx="1620" cy="1440"/>
              </a:xfrm>
            </p:grpSpPr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auto">
                <a:xfrm>
                  <a:off x="1467" y="1000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auto">
                <a:xfrm>
                  <a:off x="1287" y="11264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 flipH="1" flipV="1">
                <a:off x="8127" y="10364"/>
                <a:ext cx="900" cy="5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83" name="Line 39"/>
              <p:cNvSpPr>
                <a:spLocks noChangeShapeType="1"/>
              </p:cNvSpPr>
              <p:nvPr/>
            </p:nvSpPr>
            <p:spPr bwMode="auto">
              <a:xfrm flipH="1">
                <a:off x="8127" y="10904"/>
                <a:ext cx="900" cy="2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1107" y="105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5" name="Text Box 41"/>
            <p:cNvSpPr txBox="1">
              <a:spLocks noChangeArrowheads="1"/>
            </p:cNvSpPr>
            <p:nvPr/>
          </p:nvSpPr>
          <p:spPr bwMode="auto">
            <a:xfrm>
              <a:off x="3447" y="105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6" name="Text Box 42"/>
            <p:cNvSpPr txBox="1">
              <a:spLocks noChangeArrowheads="1"/>
            </p:cNvSpPr>
            <p:nvPr/>
          </p:nvSpPr>
          <p:spPr bwMode="auto">
            <a:xfrm>
              <a:off x="4707" y="105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6327" y="105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8127" y="1072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0" y="285749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Опишите графически тепловые процессы следующих ситуациях: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«Лед  в кастрюле поставили  на газовую плиту».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500034" y="4000504"/>
            <a:ext cx="5500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«Лед бросили в кипяток».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142844" y="4786322"/>
            <a:ext cx="728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Расплавленное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олово бросили в воду».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0" y="5429264"/>
            <a:ext cx="807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Лед при 0 градусов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бросили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расплавленное олово,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взятое при температуре плавления».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 build="p"/>
      <p:bldP spid="6190" grpId="0"/>
      <p:bldP spid="6191" grpId="0"/>
      <p:bldP spid="619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8" t="14141" r="8232"/>
          <a:stretch/>
        </p:blipFill>
        <p:spPr bwMode="auto">
          <a:xfrm>
            <a:off x="0" y="548680"/>
            <a:ext cx="922357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44016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Гр.№6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07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1" t="27333" r="7895" b="22141"/>
          <a:stretch/>
        </p:blipFill>
        <p:spPr bwMode="auto">
          <a:xfrm>
            <a:off x="33391" y="908720"/>
            <a:ext cx="903370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44016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Гр.№6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24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8" t="15846" r="15625" b="6369"/>
          <a:stretch/>
        </p:blipFill>
        <p:spPr bwMode="auto">
          <a:xfrm>
            <a:off x="0" y="0"/>
            <a:ext cx="6541477" cy="444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29" t="15112" r="15756" b="45333"/>
          <a:stretch/>
        </p:blipFill>
        <p:spPr bwMode="auto">
          <a:xfrm>
            <a:off x="2483768" y="4597400"/>
            <a:ext cx="6438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7693" y="32457"/>
            <a:ext cx="144016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Гр.№7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20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4"/>
            <a:ext cx="9358346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гидростатическое давление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785794"/>
            <a:ext cx="9358346" cy="892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вес тела при равномерном движении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071678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сила давления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3214686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Формула, ОПРЕДЕЛЯЮЩАЯ  ДАВЛЕНИЕ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4191664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выталкивающая сила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00628" y="5302765"/>
            <a:ext cx="2470106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32" y="6088583"/>
            <a:ext cx="2284062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929454" y="6072206"/>
            <a:ext cx="2214578" cy="7694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505834" y="4957869"/>
            <a:ext cx="2208910" cy="1257213"/>
            <a:chOff x="6545689" y="4043346"/>
            <a:chExt cx="1885182" cy="1257213"/>
          </a:xfrm>
          <a:solidFill>
            <a:schemeClr val="bg1"/>
          </a:solidFill>
        </p:grpSpPr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6959012" y="4043346"/>
            <a:ext cx="1471859" cy="1257213"/>
          </p:xfrm>
          <a:graphic>
            <a:graphicData uri="http://schemas.openxmlformats.org/presentationml/2006/ole">
              <p:oleObj spid="_x0000_s33794" name="Формула" r:id="rId9" imgW="457002" imgH="393529" progId="Equation.3">
                <p:embed/>
              </p:oleObj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6545689" y="4391264"/>
              <a:ext cx="48594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8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</a:t>
              </a:r>
              <a:endParaRPr lang="ru-RU" sz="4000" b="1" dirty="0"/>
            </a:p>
          </p:txBody>
        </p: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0532" y="6150138"/>
            <a:ext cx="253879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ρgV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43385 -0.7701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28854 -0.7692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7691 -0.53518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-2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41823 -0.5884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2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60833 -0.304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2049 -0.2738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3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1033" grpId="0" animBg="1"/>
      <p:bldP spid="4" grpId="0" animBg="1"/>
      <p:bldP spid="14" grpId="0" animBg="1"/>
      <p:bldP spid="13" grpId="0" animBg="1"/>
      <p:bldP spid="13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количество теплоты, необходимое для плавления стального бруска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массой 2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взятого при температуре его плавления.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количество теплоты потребуется для плавления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кг цинка,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начальная температура которого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20°С?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1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6387" t="20502" r="26340" b="10645"/>
          <a:stretch>
            <a:fillRect/>
          </a:stretch>
        </p:blipFill>
        <p:spPr bwMode="auto">
          <a:xfrm>
            <a:off x="-32" y="-24"/>
            <a:ext cx="9144032" cy="332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rot="5400000" flipH="1" flipV="1">
            <a:off x="3321835" y="467837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643438" y="5357826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914176" y="535782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5710" y="514096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4638" y="4010954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572000" y="4357694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33720" y="4196384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4876" y="421481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143372" y="482472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01228" y="512986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857752" y="314324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39712" y="6887"/>
            <a:ext cx="488950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1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6387" t="20502" r="26340" b="10645"/>
          <a:stretch>
            <a:fillRect/>
          </a:stretch>
        </p:blipFill>
        <p:spPr bwMode="auto">
          <a:xfrm>
            <a:off x="-32" y="-24"/>
            <a:ext cx="9144032" cy="332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rot="5400000" flipH="1" flipV="1">
            <a:off x="3321835" y="467837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643438" y="5357826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914176" y="535782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5710" y="514096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4638" y="4010954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572000" y="4357694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33720" y="4196384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4876" y="421481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143372" y="482472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01228" y="512986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857752" y="314324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9375" t="22705" r="3320" b="10644"/>
          <a:stretch>
            <a:fillRect/>
          </a:stretch>
        </p:blipFill>
        <p:spPr bwMode="auto">
          <a:xfrm>
            <a:off x="-32" y="-24"/>
            <a:ext cx="914403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19336" t="48340" r="43164" b="27490"/>
          <a:stretch>
            <a:fillRect/>
          </a:stretch>
        </p:blipFill>
        <p:spPr bwMode="auto">
          <a:xfrm>
            <a:off x="0" y="2500330"/>
            <a:ext cx="514350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13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30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3/4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,7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,75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         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57370" y="1658632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8788</TotalTime>
  <Words>3630</Words>
  <Application>Microsoft Office PowerPoint</Application>
  <PresentationFormat>Экран (4:3)</PresentationFormat>
  <Paragraphs>868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Трек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Домашнее задание.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1058</cp:revision>
  <dcterms:created xsi:type="dcterms:W3CDTF">2009-11-04T14:29:22Z</dcterms:created>
  <dcterms:modified xsi:type="dcterms:W3CDTF">2018-10-16T16:08:24Z</dcterms:modified>
</cp:coreProperties>
</file>