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53"/>
  </p:notesMasterIdLst>
  <p:sldIdLst>
    <p:sldId id="377" r:id="rId2"/>
    <p:sldId id="429" r:id="rId3"/>
    <p:sldId id="430" r:id="rId4"/>
    <p:sldId id="431" r:id="rId5"/>
    <p:sldId id="400" r:id="rId6"/>
    <p:sldId id="405" r:id="rId7"/>
    <p:sldId id="403" r:id="rId8"/>
    <p:sldId id="404" r:id="rId9"/>
    <p:sldId id="396" r:id="rId10"/>
    <p:sldId id="406" r:id="rId11"/>
    <p:sldId id="401" r:id="rId12"/>
    <p:sldId id="394" r:id="rId13"/>
    <p:sldId id="395" r:id="rId14"/>
    <p:sldId id="397" r:id="rId15"/>
    <p:sldId id="398" r:id="rId16"/>
    <p:sldId id="399" r:id="rId17"/>
    <p:sldId id="316" r:id="rId18"/>
    <p:sldId id="386" r:id="rId19"/>
    <p:sldId id="407" r:id="rId20"/>
    <p:sldId id="413" r:id="rId21"/>
    <p:sldId id="412" r:id="rId22"/>
    <p:sldId id="417" r:id="rId23"/>
    <p:sldId id="420" r:id="rId24"/>
    <p:sldId id="428" r:id="rId25"/>
    <p:sldId id="422" r:id="rId26"/>
    <p:sldId id="423" r:id="rId27"/>
    <p:sldId id="411" r:id="rId28"/>
    <p:sldId id="415" r:id="rId29"/>
    <p:sldId id="419" r:id="rId30"/>
    <p:sldId id="402" r:id="rId31"/>
    <p:sldId id="389" r:id="rId32"/>
    <p:sldId id="388" r:id="rId33"/>
    <p:sldId id="371" r:id="rId34"/>
    <p:sldId id="363" r:id="rId35"/>
    <p:sldId id="379" r:id="rId36"/>
    <p:sldId id="380" r:id="rId37"/>
    <p:sldId id="359" r:id="rId38"/>
    <p:sldId id="376" r:id="rId39"/>
    <p:sldId id="351" r:id="rId40"/>
    <p:sldId id="381" r:id="rId41"/>
    <p:sldId id="424" r:id="rId42"/>
    <p:sldId id="378" r:id="rId43"/>
    <p:sldId id="432" r:id="rId44"/>
    <p:sldId id="382" r:id="rId45"/>
    <p:sldId id="374" r:id="rId46"/>
    <p:sldId id="369" r:id="rId47"/>
    <p:sldId id="390" r:id="rId48"/>
    <p:sldId id="391" r:id="rId49"/>
    <p:sldId id="392" r:id="rId50"/>
    <p:sldId id="414" r:id="rId51"/>
    <p:sldId id="387" r:id="rId5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706EC"/>
    <a:srgbClr val="006600"/>
    <a:srgbClr val="000099"/>
    <a:srgbClr val="003300"/>
    <a:srgbClr val="66CCFF"/>
    <a:srgbClr val="0014AC"/>
    <a:srgbClr val="000000"/>
    <a:srgbClr val="0033CC"/>
    <a:srgbClr val="220FB1"/>
    <a:srgbClr val="365D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78" d="100"/>
          <a:sy n="78" d="100"/>
        </p:scale>
        <p:origin x="-1440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98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16.10.2018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95407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15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15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4.wav"/><Relationship Id="rId7" Type="http://schemas.openxmlformats.org/officeDocument/2006/relationships/image" Target="../media/image1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1.wav"/><Relationship Id="rId7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10" Type="http://schemas.openxmlformats.org/officeDocument/2006/relationships/image" Target="../media/image24.png"/><Relationship Id="rId4" Type="http://schemas.openxmlformats.org/officeDocument/2006/relationships/audio" Target="../media/audio4.wav"/><Relationship Id="rId9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24.png"/><Relationship Id="rId4" Type="http://schemas.openxmlformats.org/officeDocument/2006/relationships/audio" Target="../media/audio6.wav"/><Relationship Id="rId9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7.wav"/><Relationship Id="rId7" Type="http://schemas.openxmlformats.org/officeDocument/2006/relationships/image" Target="../media/image26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6.wav"/><Relationship Id="rId9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6.wav"/><Relationship Id="rId7" Type="http://schemas.openxmlformats.org/officeDocument/2006/relationships/image" Target="../media/image25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8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10" Type="http://schemas.openxmlformats.org/officeDocument/2006/relationships/image" Target="../media/image11.jpeg"/><Relationship Id="rId4" Type="http://schemas.openxmlformats.org/officeDocument/2006/relationships/audio" Target="../media/audio7.wav"/><Relationship Id="rId9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2.wav"/><Relationship Id="rId10" Type="http://schemas.openxmlformats.org/officeDocument/2006/relationships/image" Target="../media/image29.jpeg"/><Relationship Id="rId4" Type="http://schemas.openxmlformats.org/officeDocument/2006/relationships/audio" Target="../media/audio7.wav"/><Relationship Id="rId9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audio" Target="../media/audio6.wav"/><Relationship Id="rId4" Type="http://schemas.openxmlformats.org/officeDocument/2006/relationships/audio" Target="../media/audio8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6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1.wav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6.wav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8.wav"/><Relationship Id="rId9" Type="http://schemas.openxmlformats.org/officeDocument/2006/relationships/oleObject" Target="../embeddings/oleObject1.bin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15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43042" y="857232"/>
            <a:ext cx="5643602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СР-1 по темам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№1-5</a:t>
            </a:r>
          </a:p>
          <a:p>
            <a:pPr algn="ctr">
              <a:lnSpc>
                <a:spcPts val="4000"/>
              </a:lnSpc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 баллов//стр.19-</a:t>
            </a:r>
          </a:p>
          <a:p>
            <a:pPr algn="ctr">
              <a:lnSpc>
                <a:spcPts val="4000"/>
              </a:lnSpc>
              <a:buNone/>
            </a:pP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85720" y="3429000"/>
            <a:ext cx="2209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449892" y="3402741"/>
            <a:ext cx="112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16200000" flipV="1">
            <a:off x="4679157" y="1107265"/>
            <a:ext cx="928694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7" name="Прямоугольник 176"/>
          <p:cNvSpPr/>
          <p:nvPr/>
        </p:nvSpPr>
        <p:spPr>
          <a:xfrm>
            <a:off x="2285984" y="3357562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0" y="4357694"/>
            <a:ext cx="9144000" cy="175432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тепла выделят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500гр.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остывая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60 до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4222450" y="3375835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000892" y="3429000"/>
            <a:ext cx="2143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42000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643834" y="2714620"/>
            <a:ext cx="1071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194174" y="235190"/>
            <a:ext cx="2928958" cy="928694"/>
          </a:xfrm>
          <a:prstGeom prst="roundRect">
            <a:avLst/>
          </a:prstGeom>
          <a:solidFill>
            <a:schemeClr val="accent1">
              <a:alpha val="73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5908422" y="235190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857752" y="306628"/>
            <a:ext cx="13564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197504" y="214290"/>
            <a:ext cx="17572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8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5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9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9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6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9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70" grpId="0"/>
      <p:bldP spid="177" grpId="0"/>
      <p:bldP spid="53" grpId="0" animBg="1"/>
      <p:bldP spid="56" grpId="0"/>
      <p:bldP spid="57" grpId="0"/>
      <p:bldP spid="60" grpId="0"/>
      <p:bldP spid="60" grpId="1"/>
      <p:bldP spid="29" grpId="0" animBg="1"/>
      <p:bldP spid="29" grpId="1" animBg="1"/>
      <p:bldP spid="29" grpId="2" animBg="1"/>
      <p:bldP spid="29" grpId="3" animBg="1"/>
      <p:bldP spid="30" grpId="0"/>
      <p:bldP spid="30" grpId="1"/>
      <p:bldP spid="30" grpId="2"/>
      <p:bldP spid="30" grpId="3"/>
      <p:bldP spid="31" grpId="0"/>
      <p:bldP spid="32" grpId="0"/>
      <p:bldP spid="32" grpId="1"/>
      <p:bldP spid="32" grpId="2"/>
      <p:bldP spid="32" grpId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1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9828" t="22136" r="48619" b="44255"/>
          <a:stretch>
            <a:fillRect/>
          </a:stretch>
        </p:blipFill>
        <p:spPr bwMode="auto">
          <a:xfrm>
            <a:off x="0" y="428628"/>
            <a:ext cx="6500826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1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51381" t="22136" r="26854" b="44255"/>
          <a:stretch>
            <a:fillRect/>
          </a:stretch>
        </p:blipFill>
        <p:spPr bwMode="auto">
          <a:xfrm>
            <a:off x="3099230" y="1428736"/>
            <a:ext cx="604477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857691" y="214290"/>
            <a:ext cx="1444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57691" y="714356"/>
            <a:ext cx="16433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площади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 flipH="1" flipV="1">
            <a:off x="4898148" y="3514210"/>
            <a:ext cx="1715306" cy="7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429124" y="3357562"/>
            <a:ext cx="642942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92661" y="2714620"/>
            <a:ext cx="642942" cy="1643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500562" y="3643314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3504" y="321468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6314" y="2071678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71406" y="255568"/>
            <a:ext cx="714380" cy="4587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85918" y="5143512"/>
            <a:ext cx="3650358" cy="144655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8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animBg="1"/>
      <p:bldP spid="11" grpId="0" animBg="1"/>
      <p:bldP spid="12" grpId="0"/>
      <p:bldP spid="13" grpId="0"/>
      <p:bldP spid="14" grpId="0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7" cstate="print">
            <a:lum bright="-20000" contrast="40000"/>
          </a:blip>
          <a:srcRect l="25304" t="30736" r="9972" b="38103"/>
          <a:stretch>
            <a:fillRect/>
          </a:stretch>
        </p:blipFill>
        <p:spPr bwMode="auto">
          <a:xfrm>
            <a:off x="-32" y="-24"/>
            <a:ext cx="62151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8068" y="214290"/>
            <a:ext cx="392113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13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14480" y="2786058"/>
            <a:ext cx="742955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10 минут из 40 шло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отвердевание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т.е. отвердело  1/4 часть  1кг.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5640" y="337535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338" y="3301785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25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26927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357562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 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3348037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/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3343275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857628"/>
            <a:ext cx="3357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85000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Дж=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3857628"/>
            <a:ext cx="1785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169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3929058" y="1285860"/>
            <a:ext cx="428628" cy="285752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86248" y="1641462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2357430"/>
            <a:ext cx="450056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Первые 10 минут вода охладилась на 20°,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429124" y="285728"/>
            <a:ext cx="85725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169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86288" y="5176019"/>
            <a:ext cx="3271860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,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25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5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7158" y="5143512"/>
            <a:ext cx="3143272" cy="10156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5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8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1" grpId="0" animBg="1"/>
      <p:bldP spid="22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7" cstate="print">
            <a:lum bright="-20000" contrast="40000"/>
          </a:blip>
          <a:srcRect l="25304" t="30736" r="9972" b="38103"/>
          <a:stretch>
            <a:fillRect/>
          </a:stretch>
        </p:blipFill>
        <p:spPr bwMode="auto">
          <a:xfrm>
            <a:off x="-32" y="-24"/>
            <a:ext cx="62151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8068" y="214290"/>
            <a:ext cx="392113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13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14480" y="2786058"/>
            <a:ext cx="742955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20 минут из 40 шло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отвердевание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т.е. отвердело  1/2 часть  1кг.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5640" y="337535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338" y="3301785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5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26927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357562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 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3348037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/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3343275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857628"/>
            <a:ext cx="33575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Дж+170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Дж=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3857628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3929058" y="1285860"/>
            <a:ext cx="428628" cy="285752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45058" y="1653819"/>
            <a:ext cx="64294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429124" y="285728"/>
            <a:ext cx="85725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71670" y="2024624"/>
            <a:ext cx="1214446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30минут?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2357430"/>
            <a:ext cx="450056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Первые 10 минут вода охладилась на 20°,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586288" y="5176019"/>
            <a:ext cx="3271860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,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5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5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7158" y="5143512"/>
            <a:ext cx="3143272" cy="10156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5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8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2" grpId="0" animBg="1"/>
      <p:bldP spid="21" grpId="0" animBg="1"/>
      <p:bldP spid="20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6" cstate="print">
            <a:lum bright="-20000" contrast="40000"/>
          </a:blip>
          <a:srcRect l="25304" t="30736" r="9972" b="38103"/>
          <a:stretch>
            <a:fillRect/>
          </a:stretch>
        </p:blipFill>
        <p:spPr bwMode="auto">
          <a:xfrm>
            <a:off x="-32" y="-24"/>
            <a:ext cx="62151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8068" y="214290"/>
            <a:ext cx="392113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13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14480" y="2786058"/>
            <a:ext cx="7143800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40 минут из 40 шло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отвердевание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т.е. отвердело  весь  1кг.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5640" y="337535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338" y="3301785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26927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357562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 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3348037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/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3343275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857628"/>
            <a:ext cx="3357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Дж+          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Дж=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3857628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3929058" y="1285860"/>
            <a:ext cx="428628" cy="285752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86248" y="1667506"/>
            <a:ext cx="121444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71670" y="2024624"/>
            <a:ext cx="1214446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50минут?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2357430"/>
            <a:ext cx="450056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Первые 10 минут вода охладилась на 20°,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586288" y="5176019"/>
            <a:ext cx="3271860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5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7158" y="5143512"/>
            <a:ext cx="3143272" cy="10156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5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8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1" grpId="0" animBg="1"/>
      <p:bldP spid="20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4" cstate="print">
            <a:lum bright="-20000" contrast="40000"/>
          </a:blip>
          <a:srcRect l="5881" t="19676" r="24310" b="7791"/>
          <a:stretch>
            <a:fillRect/>
          </a:stretch>
        </p:blipFill>
        <p:spPr bwMode="auto">
          <a:xfrm>
            <a:off x="357158" y="357166"/>
            <a:ext cx="642942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57158" y="285728"/>
            <a:ext cx="64294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857488" y="1571612"/>
            <a:ext cx="1214446" cy="4286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857488" y="2071678"/>
            <a:ext cx="1214446" cy="4286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714612" y="2500306"/>
            <a:ext cx="1143008" cy="6429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714480" y="4429132"/>
            <a:ext cx="428628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214678" y="4429132"/>
            <a:ext cx="428628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4500562" y="4452945"/>
            <a:ext cx="428628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15.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Пять шариков опущены в воду. На какие шарики действует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наименьшая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выталкивающая сила?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Рис. 11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-71470" y="3929066"/>
            <a:ext cx="635795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Два тела погружаются в воду, как показано на рисунке. Какой динамометр покажет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большую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силу?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Рис. 11.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.2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.У всех одинакова,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3373460"/>
            <a:ext cx="2928926" cy="348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428736"/>
            <a:ext cx="3714776" cy="2604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4357686" y="1571612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74508" y="3000372"/>
            <a:ext cx="785818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8001024" y="1928802"/>
            <a:ext cx="500066" cy="142876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858148" y="5000636"/>
            <a:ext cx="785818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/>
      <p:bldP spid="7" grpId="0" animBg="1"/>
      <p:bldP spid="7" grpId="1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428596" y="928670"/>
            <a:ext cx="8358246" cy="135732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Решение задач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" y="6273225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 8-1</a:t>
            </a:r>
            <a:r>
              <a:rPr lang="en-US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19-26</a:t>
            </a:r>
            <a:r>
              <a:rPr lang="en-US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86240" y="19844"/>
            <a:ext cx="401872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№1-5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454699">
            <a:off x="2074891" y="2882677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тепловые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85720" y="2428868"/>
            <a:ext cx="3214710" cy="17859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теме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4000496" y="4786322"/>
            <a:ext cx="4732222" cy="104190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явления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715016"/>
            <a:ext cx="3857620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в тетради для ДЗ 8-1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3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lum bright="-40000" contrast="80000"/>
          </a:blip>
          <a:srcRect l="43482" t="10078" r="3581" b="38496"/>
          <a:stretch>
            <a:fillRect/>
          </a:stretch>
        </p:blipFill>
        <p:spPr bwMode="auto">
          <a:xfrm>
            <a:off x="1214414" y="0"/>
            <a:ext cx="79296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6457914"/>
            <a:ext cx="45720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Справочник  8кл  последняя стр.11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image1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 b="5660"/>
          <a:stretch>
            <a:fillRect/>
          </a:stretch>
        </p:blipFill>
        <p:spPr bwMode="auto">
          <a:xfrm>
            <a:off x="4286248" y="0"/>
            <a:ext cx="4857752" cy="4000504"/>
          </a:xfrm>
          <a:prstGeom prst="rect">
            <a:avLst/>
          </a:prstGeom>
          <a:noFill/>
          <a:ln w="57150">
            <a:solidFill>
              <a:srgbClr val="66CCFF"/>
            </a:solidFill>
            <a:miter lim="800000"/>
            <a:headEnd/>
            <a:tailEnd/>
          </a:ln>
        </p:spPr>
      </p:pic>
      <p:pic>
        <p:nvPicPr>
          <p:cNvPr id="54275" name="Picture 3" descr="image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4500562" y="4143380"/>
            <a:ext cx="4643438" cy="2307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4" descr="image6"/>
          <p:cNvPicPr>
            <a:picLocks noChangeAspect="1" noChangeArrowheads="1"/>
          </p:cNvPicPr>
          <p:nvPr/>
        </p:nvPicPr>
        <p:blipFill>
          <a:blip r:embed="rId4" cstate="print">
            <a:lum bright="-10000" contrast="30000"/>
          </a:blip>
          <a:srcRect l="1623" r="2658"/>
          <a:stretch>
            <a:fillRect/>
          </a:stretch>
        </p:blipFill>
        <p:spPr bwMode="auto">
          <a:xfrm>
            <a:off x="0" y="0"/>
            <a:ext cx="4214810" cy="185736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54277" name="Picture 5" descr="image7"/>
          <p:cNvPicPr>
            <a:picLocks noChangeAspect="1" noChangeArrowheads="1"/>
          </p:cNvPicPr>
          <p:nvPr/>
        </p:nvPicPr>
        <p:blipFill>
          <a:blip r:embed="rId5" cstate="print"/>
          <a:srcRect r="2319"/>
          <a:stretch>
            <a:fillRect/>
          </a:stretch>
        </p:blipFill>
        <p:spPr bwMode="auto">
          <a:xfrm>
            <a:off x="0" y="1714488"/>
            <a:ext cx="4214810" cy="2000240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54278" name="Picture 6" descr="image8"/>
          <p:cNvPicPr>
            <a:picLocks noChangeAspect="1" noChangeArrowheads="1"/>
          </p:cNvPicPr>
          <p:nvPr/>
        </p:nvPicPr>
        <p:blipFill>
          <a:blip r:embed="rId6" cstate="print"/>
          <a:srcRect r="2288"/>
          <a:stretch>
            <a:fillRect/>
          </a:stretch>
        </p:blipFill>
        <p:spPr bwMode="auto">
          <a:xfrm>
            <a:off x="0" y="3714752"/>
            <a:ext cx="4357686" cy="200026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54279" name="Picture 7" descr="image9"/>
          <p:cNvPicPr>
            <a:picLocks noChangeAspect="1" noChangeArrowheads="1"/>
          </p:cNvPicPr>
          <p:nvPr/>
        </p:nvPicPr>
        <p:blipFill>
          <a:blip r:embed="rId7" cstate="print"/>
          <a:srcRect b="10490"/>
          <a:stretch>
            <a:fillRect/>
          </a:stretch>
        </p:blipFill>
        <p:spPr bwMode="auto">
          <a:xfrm>
            <a:off x="0" y="5638824"/>
            <a:ext cx="4323882" cy="12192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652088" y="6457890"/>
            <a:ext cx="3491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Справочник  8кл  лицевая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Какое количество теплоты выделится при конденсации водяного пара, взятого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100°С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, если масса пара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2,5 кг?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50902" y="2000240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39984" y="1979340"/>
            <a:ext cx="12279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857232"/>
            <a:ext cx="2071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=2,5кг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357554" y="785794"/>
            <a:ext cx="1755609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Q-?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1357298"/>
            <a:ext cx="13553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вода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4"/>
          <p:cNvGrpSpPr/>
          <p:nvPr/>
        </p:nvGrpSpPr>
        <p:grpSpPr>
          <a:xfrm>
            <a:off x="1159240" y="1284762"/>
            <a:ext cx="1741920" cy="759479"/>
            <a:chOff x="1081925" y="5066092"/>
            <a:chExt cx="2139686" cy="75947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081925" y="5253368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3" name="Группа 50"/>
            <p:cNvGrpSpPr/>
            <p:nvPr/>
          </p:nvGrpSpPr>
          <p:grpSpPr>
            <a:xfrm>
              <a:off x="1868481" y="5066092"/>
              <a:ext cx="1353130" cy="759479"/>
              <a:chOff x="2469881" y="5425535"/>
              <a:chExt cx="1133576" cy="759479"/>
            </a:xfrm>
          </p:grpSpPr>
          <p:sp>
            <p:nvSpPr>
              <p:cNvPr id="15" name="Rectangle 1"/>
              <p:cNvSpPr>
                <a:spLocks noChangeArrowheads="1"/>
              </p:cNvSpPr>
              <p:nvPr/>
            </p:nvSpPr>
            <p:spPr bwMode="auto">
              <a:xfrm>
                <a:off x="2469881" y="542553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2795949" y="5784904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" name="Прямая соединительная линия 16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Прямоугольник 17"/>
          <p:cNvSpPr/>
          <p:nvPr/>
        </p:nvSpPr>
        <p:spPr>
          <a:xfrm>
            <a:off x="0" y="2000240"/>
            <a:ext cx="17859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54"/>
          <p:cNvGrpSpPr/>
          <p:nvPr/>
        </p:nvGrpSpPr>
        <p:grpSpPr>
          <a:xfrm>
            <a:off x="1153797" y="1890635"/>
            <a:ext cx="1529802" cy="801683"/>
            <a:chOff x="1254735" y="5066092"/>
            <a:chExt cx="1879131" cy="801683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254735" y="5253368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4,2</a:t>
              </a:r>
              <a:endParaRPr lang="ru-RU" sz="1100" b="1" dirty="0"/>
            </a:p>
          </p:txBody>
        </p:sp>
        <p:grpSp>
          <p:nvGrpSpPr>
            <p:cNvPr id="6" name="Группа 50"/>
            <p:cNvGrpSpPr/>
            <p:nvPr/>
          </p:nvGrpSpPr>
          <p:grpSpPr>
            <a:xfrm>
              <a:off x="1868487" y="5066092"/>
              <a:ext cx="1265379" cy="801683"/>
              <a:chOff x="2469885" y="5425535"/>
              <a:chExt cx="1060063" cy="801683"/>
            </a:xfrm>
          </p:grpSpPr>
          <p:sp>
            <p:nvSpPr>
              <p:cNvPr id="22" name="Rectangle 1"/>
              <p:cNvSpPr>
                <a:spLocks noChangeArrowheads="1"/>
              </p:cNvSpPr>
              <p:nvPr/>
            </p:nvSpPr>
            <p:spPr bwMode="auto">
              <a:xfrm>
                <a:off x="2469885" y="5425535"/>
                <a:ext cx="101810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2622234" y="5827108"/>
                <a:ext cx="90771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кг·</a:t>
                </a:r>
                <a:r>
                  <a:rPr lang="en-US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º</a:t>
                </a:r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С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5" name="Прямая со стрелкой 24"/>
          <p:cNvCxnSpPr/>
          <p:nvPr/>
        </p:nvCxnSpPr>
        <p:spPr>
          <a:xfrm rot="5400000" flipH="1" flipV="1">
            <a:off x="5849461" y="217801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7171064" y="2857472"/>
            <a:ext cx="1758654" cy="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6742436" y="64291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786710" y="2905780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763336" y="2640615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572264" y="1510600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7275493" y="1747941"/>
            <a:ext cx="733268" cy="10510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-32" y="2857496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357290" y="2928934"/>
            <a:ext cx="2428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2300000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50"/>
          <p:cNvGrpSpPr/>
          <p:nvPr/>
        </p:nvGrpSpPr>
        <p:grpSpPr>
          <a:xfrm>
            <a:off x="3571868" y="2883835"/>
            <a:ext cx="830147" cy="759479"/>
            <a:chOff x="2469881" y="5425535"/>
            <a:chExt cx="854256" cy="759479"/>
          </a:xfrm>
        </p:grpSpPr>
        <p:sp>
          <p:nvSpPr>
            <p:cNvPr id="37" name="Rectangle 1"/>
            <p:cNvSpPr>
              <a:spLocks noChangeArrowheads="1"/>
            </p:cNvSpPr>
            <p:nvPr/>
          </p:nvSpPr>
          <p:spPr bwMode="auto">
            <a:xfrm>
              <a:off x="2469881" y="5425535"/>
              <a:ext cx="83500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2795949" y="5784904"/>
              <a:ext cx="528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2643174" y="5860145"/>
              <a:ext cx="663569" cy="35729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Прямоугольник 39"/>
          <p:cNvSpPr/>
          <p:nvPr/>
        </p:nvSpPr>
        <p:spPr>
          <a:xfrm>
            <a:off x="4429124" y="2928934"/>
            <a:ext cx="20922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2,5кг=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358082" y="1242940"/>
            <a:ext cx="1714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lang="ru-RU" sz="2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4500562" y="3786190"/>
            <a:ext cx="373692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=5,75МДж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Rectangle 1"/>
          <p:cNvSpPr>
            <a:spLocks noChangeArrowheads="1"/>
          </p:cNvSpPr>
          <p:nvPr/>
        </p:nvSpPr>
        <p:spPr bwMode="auto">
          <a:xfrm>
            <a:off x="0" y="5286388"/>
            <a:ext cx="9144000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конденсации 100градусного пара его потенциальная энергия молекул уменьшится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5,75МДж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6215074" y="6488692"/>
            <a:ext cx="2928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Вар.№3зад.№2.  стр. 30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1" grpId="0"/>
      <p:bldP spid="18" grpId="0"/>
      <p:bldP spid="32" grpId="0"/>
      <p:bldP spid="33" grpId="0"/>
      <p:bldP spid="40" grpId="0"/>
      <p:bldP spid="41" grpId="0"/>
      <p:bldP spid="42" grpId="0"/>
      <p:bldP spid="4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5" name="TextBox 64"/>
          <p:cNvSpPr txBox="1"/>
          <p:nvPr/>
        </p:nvSpPr>
        <p:spPr>
          <a:xfrm>
            <a:off x="3851920" y="2564904"/>
            <a:ext cx="5292081" cy="144655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отвердевании энергия взаимодействия молекул уменьшится на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при охлаждении и потенциальная и кинетическая на 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(420º-10º)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sp>
        <p:nvSpPr>
          <p:cNvPr id="108" name="Прямоугольник 107"/>
          <p:cNvSpPr/>
          <p:nvPr/>
        </p:nvSpPr>
        <p:spPr>
          <a:xfrm>
            <a:off x="4013007" y="895633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flipH="1" flipV="1">
            <a:off x="5574982" y="1124744"/>
            <a:ext cx="1085250" cy="792088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55176" y="1844824"/>
            <a:ext cx="677841" cy="142765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4788024" y="1106310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6016" y="19168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0" y="0"/>
            <a:ext cx="2987824" cy="228599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цинк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10кг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= 380Дж/(кг·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ºС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λ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120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0" y="5733256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Сколько теплоты выделится при отвердевании 10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цинка, взятого при температуре его плавления, и дальнейшем охлаждении этого цинка до  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0°С?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0" y="3933056"/>
            <a:ext cx="413995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Общее количество теплоты равно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0" y="4365104"/>
            <a:ext cx="341987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Q=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λ·m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cm(420º-10º)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131840" y="4365104"/>
            <a:ext cx="413995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07504" y="4797152"/>
            <a:ext cx="712879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120000Дж/кг·10кг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380 Дж/кг·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ºС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·10кг·410º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07504" y="5229200"/>
            <a:ext cx="640871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1200000Дж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1558000Дж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2758000Дж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749834" y="0"/>
            <a:ext cx="4465636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отвердевании 10кг цинка и охлаждении их до 10ºС выделится около 2,7МДж энергии.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5" descr="image7"/>
          <p:cNvPicPr>
            <a:picLocks noChangeAspect="1" noChangeArrowheads="1"/>
          </p:cNvPicPr>
          <p:nvPr/>
        </p:nvPicPr>
        <p:blipFill>
          <a:blip r:embed="rId8" cstate="print"/>
          <a:srcRect r="2319"/>
          <a:stretch>
            <a:fillRect/>
          </a:stretch>
        </p:blipFill>
        <p:spPr bwMode="auto">
          <a:xfrm>
            <a:off x="0" y="2786058"/>
            <a:ext cx="4214810" cy="2000240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34" name="Picture 2" descr="image1"/>
          <p:cNvPicPr>
            <a:picLocks noChangeAspect="1" noChangeArrowheads="1"/>
          </p:cNvPicPr>
          <p:nvPr/>
        </p:nvPicPr>
        <p:blipFill>
          <a:blip r:embed="rId9" cstate="print">
            <a:lum bright="-10000" contrast="30000"/>
          </a:blip>
          <a:srcRect b="5660"/>
          <a:stretch>
            <a:fillRect/>
          </a:stretch>
        </p:blipFill>
        <p:spPr bwMode="auto">
          <a:xfrm>
            <a:off x="4286248" y="2500306"/>
            <a:ext cx="4857752" cy="4000504"/>
          </a:xfrm>
          <a:prstGeom prst="rect">
            <a:avLst/>
          </a:prstGeom>
          <a:noFill/>
          <a:ln w="57150">
            <a:solidFill>
              <a:srgbClr val="66CCFF"/>
            </a:solidFill>
            <a:miter lim="800000"/>
            <a:headEnd/>
            <a:tailEnd/>
          </a:ln>
        </p:spPr>
      </p:pic>
      <p:sp>
        <p:nvSpPr>
          <p:cNvPr id="35" name="Скругленный прямоугольник 34"/>
          <p:cNvSpPr/>
          <p:nvPr/>
        </p:nvSpPr>
        <p:spPr>
          <a:xfrm>
            <a:off x="6702948" y="5643578"/>
            <a:ext cx="2428860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143108" y="4143380"/>
            <a:ext cx="1857388" cy="21431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526528" y="3070096"/>
            <a:ext cx="714380" cy="35719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4" descr="image6"/>
          <p:cNvPicPr>
            <a:picLocks noChangeAspect="1" noChangeArrowheads="1"/>
          </p:cNvPicPr>
          <p:nvPr/>
        </p:nvPicPr>
        <p:blipFill>
          <a:blip r:embed="rId10" cstate="print">
            <a:lum bright="-10000" contrast="30000"/>
          </a:blip>
          <a:srcRect l="1623" r="2658"/>
          <a:stretch>
            <a:fillRect/>
          </a:stretch>
        </p:blipFill>
        <p:spPr bwMode="auto">
          <a:xfrm>
            <a:off x="0" y="4643446"/>
            <a:ext cx="4214810" cy="235745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41" name="Скругленный прямоугольник 40"/>
          <p:cNvSpPr/>
          <p:nvPr/>
        </p:nvSpPr>
        <p:spPr>
          <a:xfrm>
            <a:off x="2214546" y="6357958"/>
            <a:ext cx="2000264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652120" y="6429396"/>
            <a:ext cx="349191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Вар.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№1 зад.№2. 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 19</a:t>
            </a:r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31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3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3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93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93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93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6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108" grpId="0"/>
      <p:bldP spid="111" grpId="0" animBg="1"/>
      <p:bldP spid="130" grpId="0" animBg="1"/>
      <p:bldP spid="93186" grpId="0" uiExpand="1" build="p" animBg="1"/>
      <p:bldP spid="112" grpId="0" animBg="1"/>
      <p:bldP spid="113" grpId="0" animBg="1"/>
      <p:bldP spid="114" grpId="0" animBg="1"/>
      <p:bldP spid="118" grpId="0" animBg="1"/>
      <p:bldP spid="119" grpId="0" animBg="1"/>
      <p:bldP spid="39" grpId="0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41" grpId="0" animBg="1"/>
      <p:bldP spid="4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5" name="TextBox 64"/>
          <p:cNvSpPr txBox="1"/>
          <p:nvPr/>
        </p:nvSpPr>
        <p:spPr>
          <a:xfrm>
            <a:off x="4139953" y="2564904"/>
            <a:ext cx="5004048" cy="183556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нагревании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потенциальная и кинетическая энергия молекул увеличится на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(1083º-83º).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плавлении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энергия взаимодействия молекул увеличится на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ts val="1500"/>
              </a:lnSpc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sp>
        <p:nvSpPr>
          <p:cNvPr id="108" name="Прямоугольник 107"/>
          <p:cNvSpPr/>
          <p:nvPr/>
        </p:nvSpPr>
        <p:spPr>
          <a:xfrm>
            <a:off x="3923928" y="824195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1083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55176" y="1844824"/>
            <a:ext cx="677841" cy="142765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3143240" y="3357562"/>
            <a:ext cx="688956" cy="785818"/>
            <a:chOff x="2880" y="6480"/>
            <a:chExt cx="166" cy="549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6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5" name="Прямоугольник 164"/>
          <p:cNvSpPr/>
          <p:nvPr/>
        </p:nvSpPr>
        <p:spPr>
          <a:xfrm>
            <a:off x="3158134" y="3846198"/>
            <a:ext cx="571504" cy="285752"/>
          </a:xfrm>
          <a:prstGeom prst="rect">
            <a:avLst/>
          </a:prstGeom>
          <a:solidFill>
            <a:srgbClr val="92D05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Прямоугольник 166"/>
          <p:cNvSpPr/>
          <p:nvPr/>
        </p:nvSpPr>
        <p:spPr>
          <a:xfrm>
            <a:off x="3160072" y="3818107"/>
            <a:ext cx="566102" cy="24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83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0" y="0"/>
            <a:ext cx="2987824" cy="264318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медь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5кг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с = 380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ºС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λ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210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 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0" y="6054387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Какое количество теплоты потребуется, чтобы расплавить кусок меди массой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кг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если его начальная    температура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83 °С?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0" y="4149080"/>
            <a:ext cx="413995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Общее количество теплоты равно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0" y="4581128"/>
            <a:ext cx="334786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Q=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cm(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1083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º-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83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º)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λ·m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203848" y="4541058"/>
            <a:ext cx="413995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07504" y="5013176"/>
            <a:ext cx="676875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380 Дж/кг·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ºС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·5кг·1000º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Дж/кг·5кг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07504" y="5445224"/>
            <a:ext cx="583264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1900кДж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1050кДж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2950кДж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5652088" y="0"/>
            <a:ext cx="3491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Вар.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№2 зад.№2. 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 21</a:t>
            </a:r>
            <a:endParaRPr lang="ru-RU" sz="2000" dirty="0"/>
          </a:p>
        </p:txBody>
      </p:sp>
      <p:pic>
        <p:nvPicPr>
          <p:cNvPr id="39" name="Picture 5" descr="image7"/>
          <p:cNvPicPr>
            <a:picLocks noChangeAspect="1" noChangeArrowheads="1"/>
          </p:cNvPicPr>
          <p:nvPr/>
        </p:nvPicPr>
        <p:blipFill>
          <a:blip r:embed="rId8" cstate="print"/>
          <a:srcRect r="2319"/>
          <a:stretch>
            <a:fillRect/>
          </a:stretch>
        </p:blipFill>
        <p:spPr bwMode="auto">
          <a:xfrm>
            <a:off x="48768" y="2928934"/>
            <a:ext cx="4214810" cy="2000240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40" name="Picture 2" descr="image1"/>
          <p:cNvPicPr>
            <a:picLocks noChangeAspect="1" noChangeArrowheads="1"/>
          </p:cNvPicPr>
          <p:nvPr/>
        </p:nvPicPr>
        <p:blipFill>
          <a:blip r:embed="rId9" cstate="print">
            <a:lum bright="-10000" contrast="30000"/>
          </a:blip>
          <a:srcRect b="5660"/>
          <a:stretch>
            <a:fillRect/>
          </a:stretch>
        </p:blipFill>
        <p:spPr bwMode="auto">
          <a:xfrm>
            <a:off x="4261864" y="2489828"/>
            <a:ext cx="4857752" cy="4000504"/>
          </a:xfrm>
          <a:prstGeom prst="rect">
            <a:avLst/>
          </a:prstGeom>
          <a:noFill/>
          <a:ln w="57150">
            <a:solidFill>
              <a:srgbClr val="66CCFF"/>
            </a:solidFill>
            <a:miter lim="800000"/>
            <a:headEnd/>
            <a:tailEnd/>
          </a:ln>
        </p:spPr>
      </p:pic>
      <p:pic>
        <p:nvPicPr>
          <p:cNvPr id="41" name="Picture 4" descr="image6"/>
          <p:cNvPicPr>
            <a:picLocks noChangeAspect="1" noChangeArrowheads="1"/>
          </p:cNvPicPr>
          <p:nvPr/>
        </p:nvPicPr>
        <p:blipFill>
          <a:blip r:embed="rId10" cstate="print">
            <a:lum bright="-20000" contrast="40000"/>
          </a:blip>
          <a:srcRect l="1623" r="2658"/>
          <a:stretch>
            <a:fillRect/>
          </a:stretch>
        </p:blipFill>
        <p:spPr bwMode="auto">
          <a:xfrm>
            <a:off x="-32" y="4643446"/>
            <a:ext cx="4214810" cy="235745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42" name="Скругленный прямоугольник 41"/>
          <p:cNvSpPr/>
          <p:nvPr/>
        </p:nvSpPr>
        <p:spPr>
          <a:xfrm>
            <a:off x="94076" y="6262136"/>
            <a:ext cx="2049032" cy="22650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286248" y="5631386"/>
            <a:ext cx="2286016" cy="35719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286776" y="3000372"/>
            <a:ext cx="714380" cy="57150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4384" y="4286256"/>
            <a:ext cx="2049032" cy="22650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571868" y="3167632"/>
            <a:ext cx="714380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4749834" y="0"/>
            <a:ext cx="4465636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для плавления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5кг меди, взятой при 83ºС потребуется около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3МДж.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2"/>
          <p:cNvSpPr txBox="1">
            <a:spLocks noChangeArrowheads="1"/>
          </p:cNvSpPr>
          <p:nvPr/>
        </p:nvSpPr>
        <p:spPr bwMode="auto">
          <a:xfrm>
            <a:off x="6156176" y="1285860"/>
            <a:ext cx="2987824" cy="42862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В№2-з№2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 21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1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3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3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3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3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3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000"/>
                            </p:stCondLst>
                            <p:childTnLst>
                              <p:par>
                                <p:cTn id="1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000"/>
                            </p:stCondLst>
                            <p:childTnLst>
                              <p:par>
                                <p:cTn id="1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108" grpId="0"/>
      <p:bldP spid="111" grpId="0" animBg="1"/>
      <p:bldP spid="165" grpId="0" animBg="1"/>
      <p:bldP spid="167" grpId="0" animBg="1"/>
      <p:bldP spid="93186" grpId="0" uiExpand="1" build="p" animBg="1"/>
      <p:bldP spid="112" grpId="0" animBg="1"/>
      <p:bldP spid="113" grpId="0" animBg="1"/>
      <p:bldP spid="114" grpId="0" animBg="1"/>
      <p:bldP spid="118" grpId="0" animBg="1"/>
      <p:bldP spid="119" grpId="0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6" grpId="0" animBg="1"/>
      <p:bldP spid="46" grpId="1" animBg="1"/>
      <p:bldP spid="47" grpId="0" animBg="1"/>
      <p:bldP spid="47" grpId="1" animBg="1"/>
      <p:bldP spid="4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29586" y="178592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flipH="1" flipV="1">
            <a:off x="5574982" y="1124744"/>
            <a:ext cx="1085250" cy="792088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55176" y="1844824"/>
            <a:ext cx="677841" cy="142765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4788024" y="1106310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6016" y="19168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0" y="0"/>
            <a:ext cx="3071802" cy="27809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indent="0" algn="ctr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эфир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20г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 =3340Дж/(кг·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ºС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0,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0" y="573325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Какое количество теплоты выделится при конденсации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 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паров эфира, взятого при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35 °С,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его дальнейшем охлаждении до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 °С?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0" y="3933056"/>
            <a:ext cx="413995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Общее количество теплоты равно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0" y="4365104"/>
            <a:ext cx="341987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Q=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º-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º)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652120" y="6488692"/>
            <a:ext cx="3491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Вар.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№3 зад.№2. 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 23</a:t>
            </a:r>
            <a:endParaRPr lang="ru-RU" sz="2000" dirty="0"/>
          </a:p>
        </p:txBody>
      </p:sp>
      <p:pic>
        <p:nvPicPr>
          <p:cNvPr id="33" name="Picture 6" descr="image8"/>
          <p:cNvPicPr>
            <a:picLocks noChangeAspect="1" noChangeArrowheads="1"/>
          </p:cNvPicPr>
          <p:nvPr/>
        </p:nvPicPr>
        <p:blipFill>
          <a:blip r:embed="rId7" cstate="print"/>
          <a:srcRect r="2288"/>
          <a:stretch>
            <a:fillRect/>
          </a:stretch>
        </p:blipFill>
        <p:spPr bwMode="auto">
          <a:xfrm>
            <a:off x="4786314" y="3714752"/>
            <a:ext cx="4357686" cy="200026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34" name="Скругленный прямоугольник 33"/>
          <p:cNvSpPr/>
          <p:nvPr/>
        </p:nvSpPr>
        <p:spPr>
          <a:xfrm>
            <a:off x="7072330" y="5357826"/>
            <a:ext cx="2071702" cy="21431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Picture 7" descr="image9"/>
          <p:cNvPicPr>
            <a:picLocks noChangeAspect="1" noChangeArrowheads="1"/>
          </p:cNvPicPr>
          <p:nvPr/>
        </p:nvPicPr>
        <p:blipFill>
          <a:blip r:embed="rId8" cstate="print"/>
          <a:srcRect b="10490"/>
          <a:stretch>
            <a:fillRect/>
          </a:stretch>
        </p:blipFill>
        <p:spPr bwMode="auto">
          <a:xfrm>
            <a:off x="4820150" y="2495552"/>
            <a:ext cx="4323882" cy="12192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36" name="Скругленный прямоугольник 35"/>
          <p:cNvSpPr/>
          <p:nvPr/>
        </p:nvSpPr>
        <p:spPr>
          <a:xfrm>
            <a:off x="6983398" y="3454400"/>
            <a:ext cx="2071702" cy="21431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/>
          <p:cNvSpPr/>
          <p:nvPr/>
        </p:nvSpPr>
        <p:spPr>
          <a:xfrm>
            <a:off x="4143372" y="86768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37" name="Picture 2" descr="image1"/>
          <p:cNvPicPr>
            <a:picLocks noChangeAspect="1" noChangeArrowheads="1"/>
          </p:cNvPicPr>
          <p:nvPr/>
        </p:nvPicPr>
        <p:blipFill>
          <a:blip r:embed="rId9" cstate="print">
            <a:lum bright="-10000" contrast="30000"/>
          </a:blip>
          <a:srcRect b="5660"/>
          <a:stretch>
            <a:fillRect/>
          </a:stretch>
        </p:blipFill>
        <p:spPr bwMode="auto">
          <a:xfrm>
            <a:off x="4286248" y="2786058"/>
            <a:ext cx="4857752" cy="4000504"/>
          </a:xfrm>
          <a:prstGeom prst="rect">
            <a:avLst/>
          </a:prstGeom>
          <a:noFill/>
          <a:ln w="57150">
            <a:solidFill>
              <a:srgbClr val="66CCFF"/>
            </a:solidFill>
            <a:miter lim="800000"/>
            <a:headEnd/>
            <a:tailEnd/>
          </a:ln>
        </p:spPr>
      </p:pic>
      <p:sp>
        <p:nvSpPr>
          <p:cNvPr id="38" name="Скругленный прямоугольник 37"/>
          <p:cNvSpPr/>
          <p:nvPr/>
        </p:nvSpPr>
        <p:spPr>
          <a:xfrm>
            <a:off x="6715140" y="6429396"/>
            <a:ext cx="2286016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1907704" y="2348880"/>
            <a:ext cx="7272808" cy="150810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конденсации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энергия взаимодействия молекул уменьшится на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400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0,02кг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при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охлаждении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потенциальная и кинетическая на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35º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10º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)=3340Дж/кг·ºС·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0,02кг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25º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07504" y="4797152"/>
            <a:ext cx="760776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0,02кг+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3340Дж/кг·ºС·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0,02кг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25º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07504" y="5229200"/>
            <a:ext cx="640871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8000Дж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1670Дж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9670Дж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sp>
        <p:nvSpPr>
          <p:cNvPr id="114" name="TextBox 113"/>
          <p:cNvSpPr txBox="1"/>
          <p:nvPr/>
        </p:nvSpPr>
        <p:spPr>
          <a:xfrm>
            <a:off x="3131840" y="4365104"/>
            <a:ext cx="413995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14876" y="642918"/>
            <a:ext cx="1857388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конденсация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 rot="2092466">
            <a:off x="5723769" y="1230856"/>
            <a:ext cx="154780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охлаждение</a:t>
            </a:r>
            <a:endParaRPr lang="ru-RU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714612" y="-15555"/>
            <a:ext cx="6429388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конденсации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20г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эфира и охлаждении его до 10ºС выделится около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10кДж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теплоты, т.е. внутренняя энергия уменьшится 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10кДж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0" y="0"/>
            <a:ext cx="2928926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indent="0" algn="ctr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В№3-з №2,стр.23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31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3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3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3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3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31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2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130" grpId="0" animBg="1"/>
      <p:bldP spid="93186" grpId="0" uiExpand="1" build="p" animBg="1"/>
      <p:bldP spid="112" grpId="0" animBg="1"/>
      <p:bldP spid="113" grpId="0" animBg="1"/>
      <p:bldP spid="34" grpId="0" animBg="1"/>
      <p:bldP spid="36" grpId="0" animBg="1"/>
      <p:bldP spid="108" grpId="0"/>
      <p:bldP spid="38" grpId="0" animBg="1"/>
      <p:bldP spid="65" grpId="0" uiExpand="1" build="p" animBg="1"/>
      <p:bldP spid="118" grpId="0" animBg="1"/>
      <p:bldP spid="119" grpId="0" animBg="1"/>
      <p:bldP spid="127" grpId="0"/>
      <p:bldP spid="114" grpId="0" animBg="1"/>
      <p:bldP spid="41" grpId="0" animBg="1"/>
      <p:bldP spid="42" grpId="0" animBg="1"/>
      <p:bldP spid="3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flipH="1" flipV="1">
            <a:off x="5574982" y="1124744"/>
            <a:ext cx="1085250" cy="792088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4788024" y="1106310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>
            <a:off x="4716016" y="19168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0" y="0"/>
            <a:ext cx="2987824" cy="27809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indent="0" algn="r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endParaRPr kumimoji="0" lang="ru-RU" sz="20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серебро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10г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 =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(кг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ºС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λ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000Дж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0" y="5657671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Масса серебра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10г.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Сколько тепла выделится при его кристаллизации и охлаждении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 60°С,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если серебро взято при температуре плавления?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499992" y="0"/>
            <a:ext cx="4680520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отвердевании 10г серебра и охлаждении их до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60ºС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выделится около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3,25 кДж.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652120" y="6488692"/>
            <a:ext cx="3491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Вар.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№4 зад.№1. 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 25</a:t>
            </a:r>
            <a:endParaRPr lang="ru-RU" sz="2000" dirty="0"/>
          </a:p>
        </p:txBody>
      </p:sp>
      <p:pic>
        <p:nvPicPr>
          <p:cNvPr id="33" name="Picture 5" descr="image7"/>
          <p:cNvPicPr>
            <a:picLocks noChangeAspect="1" noChangeArrowheads="1"/>
          </p:cNvPicPr>
          <p:nvPr/>
        </p:nvPicPr>
        <p:blipFill>
          <a:blip r:embed="rId7" cstate="print"/>
          <a:srcRect r="2319"/>
          <a:stretch>
            <a:fillRect/>
          </a:stretch>
        </p:blipFill>
        <p:spPr bwMode="auto">
          <a:xfrm>
            <a:off x="3423883" y="4098756"/>
            <a:ext cx="5720117" cy="2714620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34" name="Скругленный прямоугольник 33"/>
          <p:cNvSpPr/>
          <p:nvPr/>
        </p:nvSpPr>
        <p:spPr>
          <a:xfrm>
            <a:off x="6380620" y="5737686"/>
            <a:ext cx="2571768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Picture 4" descr="image6"/>
          <p:cNvPicPr>
            <a:picLocks noChangeAspect="1" noChangeArrowheads="1"/>
          </p:cNvPicPr>
          <p:nvPr/>
        </p:nvPicPr>
        <p:blipFill>
          <a:blip r:embed="rId8" cstate="print">
            <a:lum bright="-10000" contrast="30000"/>
          </a:blip>
          <a:srcRect l="1623" r="2658"/>
          <a:stretch>
            <a:fillRect/>
          </a:stretch>
        </p:blipFill>
        <p:spPr bwMode="auto">
          <a:xfrm>
            <a:off x="3428992" y="2839337"/>
            <a:ext cx="5715008" cy="251846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36" name="Скругленный прямоугольник 35"/>
          <p:cNvSpPr/>
          <p:nvPr/>
        </p:nvSpPr>
        <p:spPr>
          <a:xfrm>
            <a:off x="6497650" y="3462338"/>
            <a:ext cx="2571768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/>
          <p:cNvSpPr/>
          <p:nvPr/>
        </p:nvSpPr>
        <p:spPr>
          <a:xfrm>
            <a:off x="3995936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960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37" name="Picture 2" descr="image1"/>
          <p:cNvPicPr>
            <a:picLocks noChangeAspect="1" noChangeArrowheads="1"/>
          </p:cNvPicPr>
          <p:nvPr/>
        </p:nvPicPr>
        <p:blipFill>
          <a:blip r:embed="rId9" cstate="print">
            <a:lum bright="-10000" contrast="30000"/>
          </a:blip>
          <a:srcRect b="5660"/>
          <a:stretch>
            <a:fillRect/>
          </a:stretch>
        </p:blipFill>
        <p:spPr bwMode="auto">
          <a:xfrm>
            <a:off x="3643306" y="2328014"/>
            <a:ext cx="5500694" cy="4529986"/>
          </a:xfrm>
          <a:prstGeom prst="rect">
            <a:avLst/>
          </a:prstGeom>
          <a:noFill/>
          <a:ln w="57150">
            <a:solidFill>
              <a:srgbClr val="66CCFF"/>
            </a:solidFill>
            <a:miter lim="800000"/>
            <a:headEnd/>
            <a:tailEnd/>
          </a:ln>
        </p:spPr>
      </p:pic>
      <p:sp>
        <p:nvSpPr>
          <p:cNvPr id="38" name="Скругленный прямоугольник 37"/>
          <p:cNvSpPr/>
          <p:nvPr/>
        </p:nvSpPr>
        <p:spPr>
          <a:xfrm>
            <a:off x="6307150" y="4845060"/>
            <a:ext cx="2786050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55176" y="1844824"/>
            <a:ext cx="677841" cy="142765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34"/>
          <p:cNvGrpSpPr/>
          <p:nvPr/>
        </p:nvGrpSpPr>
        <p:grpSpPr>
          <a:xfrm>
            <a:off x="3428992" y="71414"/>
            <a:ext cx="502269" cy="3112841"/>
            <a:chOff x="1013726" y="547468"/>
            <a:chExt cx="502269" cy="3112841"/>
          </a:xfrm>
        </p:grpSpPr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705467" y="1165114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1439144" y="2564904"/>
            <a:ext cx="7704856" cy="144655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отвердевании энергия взаимодействия молекул уменьшится на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0,01кг=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при охлаждении и потенциальная и кинетическая на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960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º-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0º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2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250Дж/кг·ºС·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0,01кг</a:t>
            </a:r>
            <a:r>
              <a:rPr lang="ru-RU" sz="2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900º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2250Дж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0" y="4005064"/>
            <a:ext cx="413995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Общее количество теплоты равно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0" y="4365104"/>
            <a:ext cx="341987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Q=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λ·m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cm(960º-60º)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131840" y="4365104"/>
            <a:ext cx="453650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07504" y="4797152"/>
            <a:ext cx="741682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0,01кг+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250Дж/кг·ºС·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0,01кг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900º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07504" y="5229200"/>
            <a:ext cx="640871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1000Дж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2250Дж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3250Дж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 rot="2092466">
            <a:off x="5723769" y="1230856"/>
            <a:ext cx="154780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охлаждение</a:t>
            </a:r>
            <a:endParaRPr lang="ru-RU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047640" y="2996952"/>
            <a:ext cx="4464496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851920" y="3645024"/>
            <a:ext cx="4464496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4714876" y="642918"/>
            <a:ext cx="1857388" cy="400110"/>
          </a:xfrm>
          <a:prstGeom prst="rect">
            <a:avLst/>
          </a:prstGeom>
          <a:solidFill>
            <a:schemeClr val="bg2"/>
          </a:solidFill>
          <a:ln>
            <a:solidFill>
              <a:srgbClr val="2706EC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отвердевание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0" y="0"/>
            <a:ext cx="2987824" cy="42862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indent="0" algn="r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В№4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з№1,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стр.25</a:t>
            </a:r>
            <a:endParaRPr kumimoji="0" lang="ru-RU" sz="20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31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3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3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3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9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93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93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931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1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4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4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6" grpId="0" uiExpand="1" build="p" animBg="1"/>
      <p:bldP spid="39" grpId="0" animBg="1"/>
      <p:bldP spid="34" grpId="0" animBg="1"/>
      <p:bldP spid="36" grpId="0" animBg="1"/>
      <p:bldP spid="108" grpId="0"/>
      <p:bldP spid="38" grpId="0" animBg="1"/>
      <p:bldP spid="111" grpId="0" animBg="1"/>
      <p:bldP spid="130" grpId="0" animBg="1"/>
      <p:bldP spid="65" grpId="0" uiExpand="1" build="p" animBg="1"/>
      <p:bldP spid="112" grpId="0" animBg="1"/>
      <p:bldP spid="113" grpId="0" animBg="1"/>
      <p:bldP spid="114" grpId="0" animBg="1"/>
      <p:bldP spid="118" grpId="0" animBg="1"/>
      <p:bldP spid="119" grpId="0" animBg="1"/>
      <p:bldP spid="42" grpId="0" animBg="1"/>
      <p:bldP spid="43" grpId="0" animBg="1"/>
      <p:bldP spid="43" grpId="1" uiExpand="1" animBg="1"/>
      <p:bldP spid="43" grpId="2" animBg="1"/>
      <p:bldP spid="44" grpId="1" animBg="1"/>
      <p:bldP spid="44" grpId="2" animBg="1"/>
      <p:bldP spid="41" grpId="0" animBg="1"/>
      <p:bldP spid="45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Какое количество теплоты выделится при конденсации водяного пара массой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кг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°С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охлаждении образовавшейся воды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20 °С?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 flipH="1" flipV="1">
            <a:off x="5562915" y="2463793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7039670" y="857232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59746" y="2854929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5074" y="1285860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6200000" flipV="1">
            <a:off x="7608115" y="1750207"/>
            <a:ext cx="1143008" cy="92869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929454" y="1643050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429388" y="250030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000892" y="2786058"/>
            <a:ext cx="2143140" cy="3153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885312" y="3071786"/>
            <a:ext cx="1928826" cy="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599692" y="314324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0" y="3143248"/>
            <a:ext cx="6429388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7780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конденсации пара выделится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L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indent="177800"/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2300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000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Дж/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кг=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1714512" y="4919032"/>
            <a:ext cx="7429520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7780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 охлаждении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выделится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охл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endParaRPr lang="ru-RU" sz="3200" b="1" baseline="300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77800"/>
            <a:r>
              <a:rPr lang="en-US" sz="4400" b="1" dirty="0" smtClean="0">
                <a:solidFill>
                  <a:srgbClr val="2706E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3600" b="1" dirty="0" err="1" smtClean="0">
                <a:solidFill>
                  <a:srgbClr val="2706E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охл</a:t>
            </a:r>
            <a:r>
              <a:rPr lang="en-US" sz="3600" b="1" dirty="0" smtClean="0">
                <a:solidFill>
                  <a:srgbClr val="2706E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Дж/кг·ºС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10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8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aseline="30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=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1138" name="Text Box 2"/>
          <p:cNvSpPr txBox="1">
            <a:spLocks noChangeArrowheads="1"/>
          </p:cNvSpPr>
          <p:nvPr/>
        </p:nvSpPr>
        <p:spPr bwMode="auto">
          <a:xfrm>
            <a:off x="0" y="1071546"/>
            <a:ext cx="2357422" cy="214314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вод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= 10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вод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= 2300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вод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= 4200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ºС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º</a:t>
            </a:r>
            <a:r>
              <a:rPr kumimoji="0" lang="ru-RU" sz="2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нач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º</a:t>
            </a:r>
            <a:r>
              <a:rPr kumimoji="0" lang="ru-RU" sz="2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кон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20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 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57356" y="2428868"/>
            <a:ext cx="4357718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Вар.№4 зад.№2.  стр. 25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11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1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1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1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1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11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11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3" grpId="0"/>
      <p:bldP spid="6" grpId="0"/>
      <p:bldP spid="13" grpId="0" animBg="1"/>
      <p:bldP spid="14" grpId="0" animBg="1"/>
      <p:bldP spid="91138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1-3.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Сколько теплоты надо затратить, чтобы вскипятить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3кг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воды, взятой при температуре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20°С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алюминиевой кастрюле массой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400г,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если в ходе этого процесса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20г воды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испарилось?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8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rot="-120000">
            <a:off x="6578628" y="364331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253852" y="10715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94172" y="314324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43636" y="305816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 flipH="1" flipV="1">
            <a:off x="6274543" y="2393150"/>
            <a:ext cx="1428761" cy="500066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890417" y="1953053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072198" y="1719618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5327061" y="266180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-32" y="1285860"/>
            <a:ext cx="2643206" cy="255454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1539</a:t>
            </a:r>
            <a:r>
              <a:rPr lang="en-US" sz="20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baseline="-25000" dirty="0" err="1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0,4кг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 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 4200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2,3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="1" baseline="-25000" dirty="0" err="1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880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-?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6244854" y="2423027"/>
            <a:ext cx="1393138" cy="4046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17186206">
            <a:off x="5893756" y="1990756"/>
            <a:ext cx="1661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Нагревание 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Al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7417552">
            <a:off x="6480646" y="2528995"/>
            <a:ext cx="1710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Нагревание  воды</a:t>
            </a:r>
            <a:endParaRPr lang="ru-RU" sz="1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57356" y="1202280"/>
            <a:ext cx="37147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нагревания алюминия надо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357422" y="2137468"/>
            <a:ext cx="414340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en-US" sz="2400" b="1" baseline="-25000" dirty="0" err="1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=…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0,4кг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928794" y="1500174"/>
            <a:ext cx="4143404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baseline="-25000" dirty="0" err="1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err="1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….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-32" y="4857760"/>
            <a:ext cx="9144032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Внутренняя энергия системы «вода в кастрюле» увеличилась  на ….. кДж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15008" y="6273249"/>
            <a:ext cx="342899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В1-з№3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стр.20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28794" y="3143248"/>
            <a:ext cx="407196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нагревания воды  надо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71472" y="3643314"/>
            <a:ext cx="564357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 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11" grpId="0" build="p" animBg="1"/>
      <p:bldP spid="19" grpId="0"/>
      <p:bldP spid="20" grpId="0"/>
      <p:bldP spid="22" grpId="0" animBg="1"/>
      <p:bldP spid="23" grpId="0" animBg="1"/>
      <p:bldP spid="24" grpId="0" animBg="1"/>
      <p:bldP spid="25" grpId="0" animBg="1"/>
      <p:bldP spid="27" grpId="0" animBg="1"/>
      <p:bldP spid="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0" y="785794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3к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285992"/>
            <a:ext cx="2277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поглощен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142844" y="3857628"/>
            <a:ext cx="25348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lang="en-US" sz="40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en-US" sz="40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392284" y="3988312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851224" y="4049596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-32" y="4286256"/>
            <a:ext cx="2857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0,3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44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r>
              <a:rPr lang="en-US" sz="4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1795842" y="4962981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2098110" y="4996209"/>
            <a:ext cx="20452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1008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71406" y="4929198"/>
            <a:ext cx="1785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13200</a:t>
            </a:r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endParaRPr lang="ru-RU" sz="9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2786018" y="4474311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420454" y="4500570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4786314" y="5650072"/>
            <a:ext cx="1214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5429256" y="5701745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5929322" y="5715016"/>
            <a:ext cx="1309982" cy="584775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77кг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89296" y="1228070"/>
            <a:ext cx="612000" cy="141511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133"/>
          <p:cNvGrpSpPr/>
          <p:nvPr/>
        </p:nvGrpSpPr>
        <p:grpSpPr>
          <a:xfrm>
            <a:off x="0" y="1285860"/>
            <a:ext cx="1785919" cy="604541"/>
            <a:chOff x="71406" y="2247591"/>
            <a:chExt cx="1406639" cy="604541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247591"/>
              <a:ext cx="140663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=20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158913" y="2390467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71406" y="-24"/>
            <a:ext cx="221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Выкипело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0" y="1714488"/>
            <a:ext cx="14275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4"/>
          <p:cNvGrpSpPr/>
          <p:nvPr/>
        </p:nvGrpSpPr>
        <p:grpSpPr>
          <a:xfrm>
            <a:off x="1285852" y="1571612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7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4749424" y="3963325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2702420" y="3951133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4929158" y="4402873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4154339" y="5023505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00кДж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71406" y="5643578"/>
            <a:ext cx="24331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13200 </a:t>
            </a:r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endParaRPr lang="ru-RU" sz="900" b="1" dirty="0" smtClean="0"/>
          </a:p>
          <a:p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1634278" y="5632263"/>
            <a:ext cx="5861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2000232" y="5628891"/>
            <a:ext cx="26432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1019500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кДж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2714612" y="3357562"/>
            <a:ext cx="1357322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0" y="2285992"/>
            <a:ext cx="2571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28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44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341400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4786314" y="2555978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639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2786058"/>
            <a:ext cx="17123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214810" y="3357562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459706" y="3357562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0" y="6334780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нагревание и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кипение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понадобилось 77кг газа</a:t>
            </a:r>
            <a:endParaRPr lang="ru-RU" sz="2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929322" y="0"/>
            <a:ext cx="321467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В3 з№4 стр.24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0" y="2857496"/>
            <a:ext cx="2571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Rectangle 1"/>
          <p:cNvSpPr>
            <a:spLocks noChangeArrowheads="1"/>
          </p:cNvSpPr>
          <p:nvPr/>
        </p:nvSpPr>
        <p:spPr bwMode="auto">
          <a:xfrm>
            <a:off x="0" y="5657695"/>
            <a:ext cx="9144000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-4.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газовую плиту поставили чайник, вмещающий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 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воды при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20°С.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Какое количество природного газа было израсходовано, если после кипячения в чайнике оказалось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2,5 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воды? КПД плиты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30 %.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5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4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6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3000"/>
                            </p:stCondLst>
                            <p:childTnLst>
                              <p:par>
                                <p:cTn id="19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10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000"/>
                            </p:stCondLst>
                            <p:childTnLst>
                              <p:par>
                                <p:cTn id="2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000"/>
                            </p:stCondLst>
                            <p:childTnLst>
                              <p:par>
                                <p:cTn id="2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500"/>
                            </p:stCondLst>
                            <p:childTnLst>
                              <p:par>
                                <p:cTn id="2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500"/>
                            </p:stCondLst>
                            <p:childTnLst>
                              <p:par>
                                <p:cTn id="2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5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5" grpId="0"/>
      <p:bldP spid="96" grpId="0"/>
      <p:bldP spid="97" grpId="0" animBg="1"/>
      <p:bldP spid="111" grpId="0" animBg="1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8" grpId="0"/>
      <p:bldP spid="189" grpId="0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  <p:bldP spid="86" grpId="0" animBg="1"/>
      <p:bldP spid="89" grpId="0"/>
      <p:bldP spid="93" grpId="0"/>
      <p:bldP spid="110" grpId="0"/>
      <p:bldP spid="114" grpId="0"/>
      <p:bldP spid="116" grpId="0"/>
      <p:bldP spid="118" grpId="0"/>
      <p:bldP spid="75" grpId="0"/>
      <p:bldP spid="1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-3577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77800" eaLnBrk="0" hangingPunct="0"/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Вариант4  з№4.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стр. 25.  /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Сколько льда при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О°С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можно превратить в стоградусный пар за счет энергии, выделенной при полном сгорании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 кг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керосина? КПД нагревателя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25 %.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-32" y="1120754"/>
            <a:ext cx="2592288" cy="28083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кер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0,5кг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=46,2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МДж/кг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2300к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Дж/кг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= 4200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ºС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λ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льда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330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Дж/кг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0,3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- 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2952" name="Group 8"/>
          <p:cNvGrpSpPr>
            <a:grpSpLocks/>
          </p:cNvGrpSpPr>
          <p:nvPr/>
        </p:nvGrpSpPr>
        <p:grpSpPr bwMode="auto">
          <a:xfrm>
            <a:off x="7121551" y="1375053"/>
            <a:ext cx="1549107" cy="1399454"/>
            <a:chOff x="5088" y="384"/>
            <a:chExt cx="3048" cy="1968"/>
          </a:xfrm>
        </p:grpSpPr>
        <p:cxnSp>
          <p:nvCxnSpPr>
            <p:cNvPr id="82953" name="AutoShape 9"/>
            <p:cNvCxnSpPr>
              <a:cxnSpLocks noChangeShapeType="1"/>
            </p:cNvCxnSpPr>
            <p:nvPr/>
          </p:nvCxnSpPr>
          <p:spPr bwMode="auto">
            <a:xfrm flipV="1">
              <a:off x="5376" y="384"/>
              <a:ext cx="0" cy="19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2954" name="AutoShape 10"/>
            <p:cNvCxnSpPr>
              <a:cxnSpLocks noChangeShapeType="1"/>
            </p:cNvCxnSpPr>
            <p:nvPr/>
          </p:nvCxnSpPr>
          <p:spPr bwMode="auto">
            <a:xfrm>
              <a:off x="5088" y="2184"/>
              <a:ext cx="304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82955" name="Text Box 11"/>
          <p:cNvSpPr txBox="1">
            <a:spLocks noChangeArrowheads="1"/>
          </p:cNvSpPr>
          <p:nvPr/>
        </p:nvSpPr>
        <p:spPr bwMode="auto">
          <a:xfrm>
            <a:off x="7298048" y="1171677"/>
            <a:ext cx="457113" cy="349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t°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956" name="Text Box 12"/>
          <p:cNvSpPr txBox="1">
            <a:spLocks noChangeArrowheads="1"/>
          </p:cNvSpPr>
          <p:nvPr/>
        </p:nvSpPr>
        <p:spPr bwMode="auto">
          <a:xfrm>
            <a:off x="8359981" y="2765262"/>
            <a:ext cx="748523" cy="349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t.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мин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957" name="Text Box 13"/>
          <p:cNvSpPr txBox="1">
            <a:spLocks noChangeArrowheads="1"/>
          </p:cNvSpPr>
          <p:nvPr/>
        </p:nvSpPr>
        <p:spPr bwMode="auto">
          <a:xfrm>
            <a:off x="7020272" y="2564904"/>
            <a:ext cx="18732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0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958" name="Text Box 14"/>
          <p:cNvSpPr txBox="1">
            <a:spLocks noChangeArrowheads="1"/>
          </p:cNvSpPr>
          <p:nvPr/>
        </p:nvSpPr>
        <p:spPr bwMode="auto">
          <a:xfrm>
            <a:off x="6876256" y="1638573"/>
            <a:ext cx="576064" cy="278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100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2959" name="AutoShape 15"/>
          <p:cNvCxnSpPr>
            <a:cxnSpLocks noChangeShapeType="1"/>
          </p:cNvCxnSpPr>
          <p:nvPr/>
        </p:nvCxnSpPr>
        <p:spPr bwMode="auto">
          <a:xfrm>
            <a:off x="7962538" y="1700808"/>
            <a:ext cx="69215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</p:cxnSp>
      <p:cxnSp>
        <p:nvCxnSpPr>
          <p:cNvPr id="82960" name="AutoShape 16"/>
          <p:cNvCxnSpPr>
            <a:cxnSpLocks noChangeShapeType="1"/>
          </p:cNvCxnSpPr>
          <p:nvPr/>
        </p:nvCxnSpPr>
        <p:spPr bwMode="auto">
          <a:xfrm flipH="1">
            <a:off x="7596337" y="1700808"/>
            <a:ext cx="360039" cy="948432"/>
          </a:xfrm>
          <a:prstGeom prst="straightConnector1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</p:cxnSp>
      <p:cxnSp>
        <p:nvCxnSpPr>
          <p:cNvPr id="82961" name="AutoShape 17"/>
          <p:cNvCxnSpPr>
            <a:cxnSpLocks noChangeShapeType="1"/>
          </p:cNvCxnSpPr>
          <p:nvPr/>
        </p:nvCxnSpPr>
        <p:spPr bwMode="auto">
          <a:xfrm>
            <a:off x="7276480" y="2636912"/>
            <a:ext cx="325437" cy="1588"/>
          </a:xfrm>
          <a:prstGeom prst="straightConnector1">
            <a:avLst/>
          </a:prstGeom>
          <a:noFill/>
          <a:ln w="38100">
            <a:solidFill>
              <a:srgbClr val="120AB6"/>
            </a:solidFill>
            <a:round/>
            <a:headEnd/>
            <a:tailEnd/>
          </a:ln>
        </p:spPr>
      </p:cxnSp>
      <p:cxnSp>
        <p:nvCxnSpPr>
          <p:cNvPr id="82962" name="AutoShape 18"/>
          <p:cNvCxnSpPr>
            <a:cxnSpLocks noChangeShapeType="1"/>
          </p:cNvCxnSpPr>
          <p:nvPr/>
        </p:nvCxnSpPr>
        <p:spPr bwMode="auto">
          <a:xfrm>
            <a:off x="7308304" y="1700808"/>
            <a:ext cx="1223963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</p:cxnSp>
      <p:sp>
        <p:nvSpPr>
          <p:cNvPr id="82963" name="Text Box 19"/>
          <p:cNvSpPr txBox="1">
            <a:spLocks noChangeArrowheads="1"/>
          </p:cNvSpPr>
          <p:nvPr/>
        </p:nvSpPr>
        <p:spPr bwMode="auto">
          <a:xfrm>
            <a:off x="2555776" y="1268761"/>
            <a:ext cx="4320480" cy="122413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плавлении льда его потенциальная  энергия молекул увеличится на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нагревании и потенциальная и кинетическая энергия молекул увеличится на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cm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(100º-0º).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964" name="Text Box 20"/>
          <p:cNvSpPr txBox="1">
            <a:spLocks noChangeArrowheads="1"/>
          </p:cNvSpPr>
          <p:nvPr/>
        </p:nvSpPr>
        <p:spPr bwMode="auto">
          <a:xfrm>
            <a:off x="2051720" y="2780928"/>
            <a:ext cx="5907310" cy="6480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парообразовании воды её потенциальная  энергия молекул увеличится на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965" name="Text Box 21"/>
          <p:cNvSpPr txBox="1">
            <a:spLocks noChangeArrowheads="1"/>
          </p:cNvSpPr>
          <p:nvPr/>
        </p:nvSpPr>
        <p:spPr bwMode="auto">
          <a:xfrm>
            <a:off x="1763688" y="3356992"/>
            <a:ext cx="7344816" cy="151216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общая энергия для трёх процессов будет иметь вид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полезн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.=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+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cm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(100º-0º)+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вынесем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 скобки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полезн</a:t>
            </a:r>
            <a:r>
              <a:rPr kumimoji="0" lang="ru-RU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(100º-0º)+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подставим числовые значения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b="1" baseline="-25000" dirty="0" err="1" smtClean="0">
                <a:latin typeface="Times New Roman" pitchFamily="18" charset="0"/>
                <a:cs typeface="Times New Roman" pitchFamily="18" charset="0"/>
              </a:rPr>
              <a:t>полезн</a:t>
            </a:r>
            <a:r>
              <a:rPr lang="ru-RU" baseline="-25000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(330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Дж/кг+420кДж/кг+2300кДж/кг)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3050кДж/кг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966" name="Text Box 22"/>
          <p:cNvSpPr txBox="1">
            <a:spLocks noChangeArrowheads="1"/>
          </p:cNvSpPr>
          <p:nvPr/>
        </p:nvSpPr>
        <p:spPr bwMode="auto">
          <a:xfrm>
            <a:off x="0" y="4869160"/>
            <a:ext cx="9144000" cy="10801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нергия выделенная при горении керосина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кер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.=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46,2МДж/кг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0,5кг= 23,1МДж,    но по условию из них лишь 0,3 часть, т.е. 6,93 МДж  будет полезной, значит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6930 </a:t>
            </a:r>
            <a:r>
              <a:rPr kumimoji="0" lang="ru-RU" sz="1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кДж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3050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кДж/кг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откуда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= 2,27кг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967" name="Rectangle 23"/>
          <p:cNvSpPr>
            <a:spLocks noChangeArrowheads="1"/>
          </p:cNvSpPr>
          <p:nvPr/>
        </p:nvSpPr>
        <p:spPr bwMode="auto">
          <a:xfrm>
            <a:off x="0" y="5715016"/>
            <a:ext cx="82444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используя 0,5 кг керосина испарить можно    2,3кг льда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00760" y="6143644"/>
            <a:ext cx="3143272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В4 з4 стр.25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2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2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2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2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29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2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2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82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8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829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2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82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829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829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829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82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829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3000"/>
                                        <p:tgtEl>
                                          <p:spTgt spid="829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animBg="1"/>
      <p:bldP spid="82957" grpId="0"/>
      <p:bldP spid="82958" grpId="0"/>
      <p:bldP spid="82963" grpId="0" uiExpand="1" build="p" animBg="1"/>
      <p:bldP spid="82964" grpId="0" animBg="1"/>
      <p:bldP spid="82965" grpId="0" build="p" animBg="1"/>
      <p:bldP spid="82966" grpId="0" uiExpand="1" build="p" animBg="1"/>
      <p:bldP spid="8296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lum bright="-40000" contrast="80000"/>
          </a:blip>
          <a:srcRect l="3575" t="10078" r="56518" b="8498"/>
          <a:stretch>
            <a:fillRect/>
          </a:stretch>
        </p:blipFill>
        <p:spPr bwMode="auto">
          <a:xfrm>
            <a:off x="3286084" y="0"/>
            <a:ext cx="5857916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6457914"/>
            <a:ext cx="457200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Справочник  8кл  последняя стр.11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" y="0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количество теплоты, необходимое для плавления стального бруска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массой 2 кг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взятого при температуре его плавления.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Какое количество теплоты потребуется для плавления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 кг цинка,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начальная температура которого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20°С?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количество теплоты, необходимое для обращения в пар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1кг спирта,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взятого при температуре его кипения.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Сколько теплоты необходимо затратить на испарение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 г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эфира, взятого при температуре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25°С?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 flipH="1" flipV="1">
            <a:off x="-579959" y="289242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741644" y="3571876"/>
            <a:ext cx="1758654" cy="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13016" y="1357322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362018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33916" y="3355019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222500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8662" y="1957344"/>
            <a:ext cx="1714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испарение</a:t>
            </a:r>
            <a:endParaRPr lang="ru-RU" sz="2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785786" y="2428868"/>
            <a:ext cx="733268" cy="10510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5264309" y="2522377"/>
            <a:ext cx="2357454" cy="2729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385246" y="3358332"/>
            <a:ext cx="1928826" cy="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6566900" y="1396493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28456" y="328612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977518" y="3141475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904575" y="1989158"/>
            <a:ext cx="6676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6313808" y="2358200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075528" y="2196890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885180" y="2825229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6485886" y="2216446"/>
            <a:ext cx="2143140" cy="3153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813874" y="2572538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303117" y="1714488"/>
            <a:ext cx="1055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кипение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6500826" y="3143248"/>
            <a:ext cx="2143140" cy="3153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9" cstate="print">
            <a:lum bright="10000" contrast="40000"/>
          </a:blip>
          <a:srcRect l="1938" r="3341"/>
          <a:stretch>
            <a:fillRect/>
          </a:stretch>
        </p:blipFill>
        <p:spPr bwMode="auto">
          <a:xfrm>
            <a:off x="4344006" y="4411865"/>
            <a:ext cx="4799994" cy="2446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10" cstate="print">
            <a:lum bright="10000" contrast="40000"/>
          </a:blip>
          <a:srcRect/>
          <a:stretch>
            <a:fillRect/>
          </a:stretch>
        </p:blipFill>
        <p:spPr bwMode="auto">
          <a:xfrm>
            <a:off x="-142908" y="4643446"/>
            <a:ext cx="6434914" cy="2143116"/>
          </a:xfrm>
          <a:prstGeom prst="rect">
            <a:avLst/>
          </a:prstGeom>
          <a:noFill/>
          <a:ln w="57150">
            <a:solidFill>
              <a:srgbClr val="FF33CC"/>
            </a:solidFill>
            <a:miter lim="800000"/>
            <a:headEnd/>
            <a:tailEnd/>
          </a:ln>
        </p:spPr>
      </p:pic>
      <p:sp>
        <p:nvSpPr>
          <p:cNvPr id="28" name="Скругленный прямоугольник 27"/>
          <p:cNvSpPr/>
          <p:nvPr/>
        </p:nvSpPr>
        <p:spPr>
          <a:xfrm>
            <a:off x="6858016" y="6621408"/>
            <a:ext cx="2285984" cy="21429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319569" y="6418245"/>
            <a:ext cx="2786082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2000232" y="2505670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289314" y="2484770"/>
            <a:ext cx="12279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4571999" y="3659691"/>
            <a:ext cx="1087156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500694" y="3714752"/>
            <a:ext cx="1928826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429388" y="3824869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099164" y="3742280"/>
            <a:ext cx="1582788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71934" y="1071546"/>
            <a:ext cx="1928826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=3340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929422" y="1000108"/>
            <a:ext cx="2214578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Стр.164-167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23" grpId="0"/>
      <p:bldP spid="24" grpId="0"/>
      <p:bldP spid="28" grpId="0" animBg="1"/>
      <p:bldP spid="29" grpId="0" animBg="1"/>
      <p:bldP spid="30" grpId="0"/>
      <p:bldP spid="31" grpId="0"/>
      <p:bldP spid="33" grpId="0" animBg="1"/>
      <p:bldP spid="34" grpId="0" animBg="1"/>
      <p:bldP spid="35" grpId="0"/>
      <p:bldP spid="32" grpId="0" animBg="1"/>
      <p:bldP spid="36" grpId="0" animBg="1"/>
      <p:bldP spid="3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-30777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Какое количество теплоты потребуется для плавления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 кг меди,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начальная температура которой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83 °С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?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52120" y="6488692"/>
            <a:ext cx="3491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Вар.</a:t>
            </a:r>
            <a:r>
              <a:rPr lang="ru-RU" sz="2400" b="1" dirty="0" err="1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зад.№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 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782405"/>
            <a:ext cx="2285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медь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=14кг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357554" y="785794"/>
            <a:ext cx="1755609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Q-?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357298"/>
            <a:ext cx="13129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4"/>
          <p:cNvGrpSpPr/>
          <p:nvPr/>
        </p:nvGrpSpPr>
        <p:grpSpPr>
          <a:xfrm>
            <a:off x="1159240" y="1284762"/>
            <a:ext cx="1584825" cy="759479"/>
            <a:chOff x="1081925" y="5066092"/>
            <a:chExt cx="1946719" cy="75947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081925" y="5253368"/>
              <a:ext cx="88843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180</a:t>
              </a:r>
              <a:endParaRPr lang="ru-RU" sz="1100" b="1" dirty="0"/>
            </a:p>
          </p:txBody>
        </p:sp>
        <p:grpSp>
          <p:nvGrpSpPr>
            <p:cNvPr id="13" name="Группа 50"/>
            <p:cNvGrpSpPr/>
            <p:nvPr/>
          </p:nvGrpSpPr>
          <p:grpSpPr>
            <a:xfrm>
              <a:off x="1868481" y="5066092"/>
              <a:ext cx="1160163" cy="759479"/>
              <a:chOff x="2469880" y="5425535"/>
              <a:chExt cx="971919" cy="759479"/>
            </a:xfrm>
          </p:grpSpPr>
          <p:sp>
            <p:nvSpPr>
              <p:cNvPr id="14" name="Rectangle 1"/>
              <p:cNvSpPr>
                <a:spLocks noChangeArrowheads="1"/>
              </p:cNvSpPr>
              <p:nvPr/>
            </p:nvSpPr>
            <p:spPr bwMode="auto">
              <a:xfrm>
                <a:off x="2469880" y="5425535"/>
                <a:ext cx="971919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к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2795949" y="5784904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Прямоугольник 16"/>
          <p:cNvSpPr/>
          <p:nvPr/>
        </p:nvSpPr>
        <p:spPr>
          <a:xfrm>
            <a:off x="0" y="2000240"/>
            <a:ext cx="17859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</a:t>
            </a:r>
            <a:r>
              <a:rPr lang="ru-RU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54"/>
          <p:cNvGrpSpPr/>
          <p:nvPr/>
        </p:nvGrpSpPr>
        <p:grpSpPr>
          <a:xfrm>
            <a:off x="1153797" y="1890635"/>
            <a:ext cx="1529802" cy="801683"/>
            <a:chOff x="1254735" y="5066092"/>
            <a:chExt cx="1879131" cy="801683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1254735" y="5253368"/>
              <a:ext cx="88843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380</a:t>
              </a:r>
              <a:endParaRPr lang="ru-RU" sz="1100" b="1" dirty="0"/>
            </a:p>
          </p:txBody>
        </p:sp>
        <p:grpSp>
          <p:nvGrpSpPr>
            <p:cNvPr id="20" name="Группа 50"/>
            <p:cNvGrpSpPr/>
            <p:nvPr/>
          </p:nvGrpSpPr>
          <p:grpSpPr>
            <a:xfrm>
              <a:off x="1868487" y="5066092"/>
              <a:ext cx="1265379" cy="801683"/>
              <a:chOff x="2469885" y="5425535"/>
              <a:chExt cx="1060063" cy="801683"/>
            </a:xfrm>
          </p:grpSpPr>
          <p:sp>
            <p:nvSpPr>
              <p:cNvPr id="21" name="Rectangle 1"/>
              <p:cNvSpPr>
                <a:spLocks noChangeArrowheads="1"/>
              </p:cNvSpPr>
              <p:nvPr/>
            </p:nvSpPr>
            <p:spPr bwMode="auto">
              <a:xfrm>
                <a:off x="2469885" y="5425535"/>
                <a:ext cx="83500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2622234" y="5827108"/>
                <a:ext cx="90771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кг·</a:t>
                </a:r>
                <a:r>
                  <a:rPr lang="en-US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º</a:t>
                </a:r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С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3" name="Прямая соединительная линия 22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2" name="Прямая со стрелкой 31"/>
          <p:cNvCxnSpPr/>
          <p:nvPr/>
        </p:nvCxnSpPr>
        <p:spPr>
          <a:xfrm rot="5400000" flipH="1" flipV="1">
            <a:off x="5264309" y="1736559"/>
            <a:ext cx="2357454" cy="2729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6385246" y="2572514"/>
            <a:ext cx="1928826" cy="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6566900" y="610675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628456" y="250030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5977518" y="235565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547385" y="1203340"/>
            <a:ext cx="10236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1083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5400000" flipH="1" flipV="1">
            <a:off x="6313808" y="157238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7075528" y="141107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5885180" y="203941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83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6485886" y="1430628"/>
            <a:ext cx="2143140" cy="3153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6813874" y="1786720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813874" y="929464"/>
            <a:ext cx="1286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плавление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" name="Группа 47"/>
          <p:cNvGrpSpPr/>
          <p:nvPr/>
        </p:nvGrpSpPr>
        <p:grpSpPr>
          <a:xfrm>
            <a:off x="3929058" y="3500438"/>
            <a:ext cx="5143536" cy="500067"/>
            <a:chOff x="714348" y="1190672"/>
            <a:chExt cx="6286544" cy="273610"/>
          </a:xfrm>
        </p:grpSpPr>
        <p:pic>
          <p:nvPicPr>
            <p:cNvPr id="49" name="Picture 3"/>
            <p:cNvPicPr>
              <a:picLocks noChangeAspect="1" noChangeArrowheads="1"/>
            </p:cNvPicPr>
            <p:nvPr/>
          </p:nvPicPr>
          <p:blipFill>
            <a:blip r:embed="rId9" cstate="print">
              <a:lum bright="10000" contrast="30000"/>
            </a:blip>
            <a:srcRect l="11546" r="3782" b="89057"/>
            <a:stretch>
              <a:fillRect/>
            </a:stretch>
          </p:blipFill>
          <p:spPr bwMode="auto">
            <a:xfrm>
              <a:off x="714348" y="1190672"/>
              <a:ext cx="6286544" cy="273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" name="Прямоугольник 49"/>
            <p:cNvSpPr/>
            <p:nvPr/>
          </p:nvSpPr>
          <p:spPr>
            <a:xfrm>
              <a:off x="5544875" y="1237675"/>
              <a:ext cx="555628" cy="18523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16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16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9" cstate="print">
            <a:lum bright="10000" contrast="30000"/>
          </a:blip>
          <a:srcRect l="1925" t="17143" r="55739" b="2856"/>
          <a:stretch>
            <a:fillRect/>
          </a:stretch>
        </p:blipFill>
        <p:spPr bwMode="auto">
          <a:xfrm>
            <a:off x="5419050" y="4143380"/>
            <a:ext cx="3592273" cy="2285992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52" name="Скругленный прямоугольник 51"/>
          <p:cNvSpPr/>
          <p:nvPr/>
        </p:nvSpPr>
        <p:spPr>
          <a:xfrm>
            <a:off x="5429256" y="5286388"/>
            <a:ext cx="3500462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10" cstate="print">
            <a:lum bright="10000" contrast="40000"/>
          </a:blip>
          <a:srcRect r="49231"/>
          <a:stretch>
            <a:fillRect/>
          </a:stretch>
        </p:blipFill>
        <p:spPr bwMode="auto">
          <a:xfrm>
            <a:off x="0" y="2643182"/>
            <a:ext cx="2357422" cy="258623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4" name="Скругленный прямоугольник 53"/>
          <p:cNvSpPr/>
          <p:nvPr/>
        </p:nvSpPr>
        <p:spPr>
          <a:xfrm>
            <a:off x="0" y="4643446"/>
            <a:ext cx="2143108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-32" y="5226808"/>
            <a:ext cx="5072098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Стр.№6/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/УДЕЛЬНАЯ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ТЕПЛОЕМКОСТЬ 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Дж/кг·°С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сталь ............ 500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медь .............. 380  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железо .......... 460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латунь ............. 380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вода ............ 4200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растительное масло . . . 2000            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....... 920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стекло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........... 840    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кирпич .......... 750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спирт .............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2500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6500826" y="2357430"/>
            <a:ext cx="2143140" cy="3153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5489543" y="2928934"/>
            <a:ext cx="1582788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λ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Rectangle 1"/>
          <p:cNvSpPr>
            <a:spLocks noChangeArrowheads="1"/>
          </p:cNvSpPr>
          <p:nvPr/>
        </p:nvSpPr>
        <p:spPr bwMode="auto">
          <a:xfrm>
            <a:off x="2571736" y="2857496"/>
            <a:ext cx="1087156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571868" y="2925545"/>
            <a:ext cx="1928826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467109" y="3022674"/>
            <a:ext cx="10715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•100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500298" y="3714752"/>
            <a:ext cx="2071702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=380·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 +</a:t>
            </a:r>
            <a:endParaRPr lang="ru-RU" sz="24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4275097" y="3679179"/>
            <a:ext cx="1939977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0" y="2643182"/>
            <a:ext cx="1000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 11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7000892" y="6072206"/>
            <a:ext cx="1000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 11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7" grpId="0"/>
      <p:bldP spid="37" grpId="0"/>
      <p:bldP spid="42" grpId="0"/>
      <p:bldP spid="43" grpId="0"/>
      <p:bldP spid="52" grpId="0" animBg="1"/>
      <p:bldP spid="54" grpId="0" animBg="1"/>
      <p:bldP spid="55" grpId="0" animBg="1"/>
      <p:bldP spid="58" grpId="0" animBg="1"/>
      <p:bldP spid="59" grpId="0" animBg="1"/>
      <p:bldP spid="60" grpId="0" animBg="1"/>
      <p:bldP spid="61" grpId="0"/>
      <p:bldP spid="63" grpId="0" animBg="1"/>
      <p:bldP spid="6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-30777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77800" eaLnBrk="0" hangingPunct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теплоты необходимо затратить, чтобы  испарить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 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спирта, взятого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18°С?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    //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 flipH="1" flipV="1">
            <a:off x="5535619" y="224947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858016" y="2857472"/>
            <a:ext cx="1928826" cy="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039670" y="895633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58148" y="292893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450288" y="2640615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59216" y="151060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6786578" y="1857340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548298" y="1696030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357950" y="2324369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/>
          <a:srcRect l="7282" t="13916" r="75307" b="9912"/>
          <a:stretch>
            <a:fillRect/>
          </a:stretch>
        </p:blipFill>
        <p:spPr bwMode="auto">
          <a:xfrm rot="5400000">
            <a:off x="2283818" y="770628"/>
            <a:ext cx="1714514" cy="6000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17" name="Скругленный прямоугольник 16"/>
          <p:cNvSpPr/>
          <p:nvPr/>
        </p:nvSpPr>
        <p:spPr>
          <a:xfrm>
            <a:off x="71438" y="4286256"/>
            <a:ext cx="5429256" cy="28575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>
              <a:rot lat="0" lon="6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857232"/>
            <a:ext cx="3428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спирт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г= 0,5кг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3357554" y="785794"/>
            <a:ext cx="1755609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Q-?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57488" y="4640057"/>
            <a:ext cx="178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71406" y="4572008"/>
            <a:ext cx="1087156" cy="7694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71538" y="4640057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214546" y="4691730"/>
            <a:ext cx="8713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•6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6958656" y="1715586"/>
            <a:ext cx="2143140" cy="3153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0" y="1357298"/>
            <a:ext cx="11015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54"/>
          <p:cNvGrpSpPr/>
          <p:nvPr/>
        </p:nvGrpSpPr>
        <p:grpSpPr>
          <a:xfrm>
            <a:off x="1159240" y="1284762"/>
            <a:ext cx="1741920" cy="759479"/>
            <a:chOff x="1081925" y="5066092"/>
            <a:chExt cx="2139686" cy="759479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081925" y="5253368"/>
              <a:ext cx="99870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0,85</a:t>
              </a:r>
              <a:endParaRPr lang="ru-RU" sz="1100" b="1" dirty="0"/>
            </a:p>
          </p:txBody>
        </p:sp>
        <p:grpSp>
          <p:nvGrpSpPr>
            <p:cNvPr id="29" name="Группа 50"/>
            <p:cNvGrpSpPr/>
            <p:nvPr/>
          </p:nvGrpSpPr>
          <p:grpSpPr>
            <a:xfrm>
              <a:off x="1868481" y="5066092"/>
              <a:ext cx="1353130" cy="759479"/>
              <a:chOff x="2469881" y="5425535"/>
              <a:chExt cx="1133576" cy="759479"/>
            </a:xfrm>
          </p:grpSpPr>
          <p:sp>
            <p:nvSpPr>
              <p:cNvPr id="30" name="Rectangle 1"/>
              <p:cNvSpPr>
                <a:spLocks noChangeArrowheads="1"/>
              </p:cNvSpPr>
              <p:nvPr/>
            </p:nvSpPr>
            <p:spPr bwMode="auto">
              <a:xfrm>
                <a:off x="2469881" y="542553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2795949" y="5784904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2" name="Прямая соединительная линия 31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3" name="Прямоугольник 32"/>
          <p:cNvSpPr/>
          <p:nvPr/>
        </p:nvSpPr>
        <p:spPr>
          <a:xfrm>
            <a:off x="0" y="2000240"/>
            <a:ext cx="17859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спирт</a:t>
            </a:r>
            <a:r>
              <a:rPr lang="ru-RU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Группа 54"/>
          <p:cNvGrpSpPr/>
          <p:nvPr/>
        </p:nvGrpSpPr>
        <p:grpSpPr>
          <a:xfrm>
            <a:off x="1399119" y="1912937"/>
            <a:ext cx="1529802" cy="801683"/>
            <a:chOff x="1254735" y="5066092"/>
            <a:chExt cx="1879131" cy="801683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254735" y="5253368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2,4</a:t>
              </a:r>
              <a:endParaRPr lang="ru-RU" sz="1100" b="1" dirty="0"/>
            </a:p>
          </p:txBody>
        </p:sp>
        <p:grpSp>
          <p:nvGrpSpPr>
            <p:cNvPr id="36" name="Группа 50"/>
            <p:cNvGrpSpPr/>
            <p:nvPr/>
          </p:nvGrpSpPr>
          <p:grpSpPr>
            <a:xfrm>
              <a:off x="1868487" y="5066092"/>
              <a:ext cx="1265379" cy="801683"/>
              <a:chOff x="2469885" y="5425535"/>
              <a:chExt cx="1060063" cy="801683"/>
            </a:xfrm>
          </p:grpSpPr>
          <p:sp>
            <p:nvSpPr>
              <p:cNvPr id="37" name="Rectangle 1"/>
              <p:cNvSpPr>
                <a:spLocks noChangeArrowheads="1"/>
              </p:cNvSpPr>
              <p:nvPr/>
            </p:nvSpPr>
            <p:spPr bwMode="auto">
              <a:xfrm>
                <a:off x="2469885" y="5425535"/>
                <a:ext cx="101810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2622234" y="5827108"/>
                <a:ext cx="90771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кг·</a:t>
                </a:r>
                <a:r>
                  <a:rPr lang="en-US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º</a:t>
                </a:r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С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9" name="Прямая соединительная линия 38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1" name="Прямая со стрелкой 40"/>
          <p:cNvCxnSpPr/>
          <p:nvPr/>
        </p:nvCxnSpPr>
        <p:spPr>
          <a:xfrm rot="10800000">
            <a:off x="1785918" y="1928802"/>
            <a:ext cx="3071834" cy="242889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6200000" flipV="1">
            <a:off x="750067" y="3393281"/>
            <a:ext cx="1857388" cy="7143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41678" y="5301208"/>
            <a:ext cx="47961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73422" y="5371894"/>
            <a:ext cx="3735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2400(Дж/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кг·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º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С)·0,5кг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•6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991918" y="5357826"/>
            <a:ext cx="3143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+850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Дж/кг)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·0,5кг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5931277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для нагревания от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0,5кг спирта и  его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испарения понадобилось ….  Дж теплоты.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358082" y="4786322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/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7044710" y="5286388"/>
            <a:ext cx="47961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286644" y="2071678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7286644" y="1214422"/>
            <a:ext cx="1961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парообразование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 animBg="1"/>
      <p:bldP spid="18" grpId="0"/>
      <p:bldP spid="19" grpId="0" animBg="1"/>
      <p:bldP spid="20" grpId="0"/>
      <p:bldP spid="21" grpId="0" animBg="1"/>
      <p:bldP spid="22" grpId="0"/>
      <p:bldP spid="23" grpId="0"/>
      <p:bldP spid="26" grpId="0"/>
      <p:bldP spid="33" grpId="0"/>
      <p:bldP spid="44" grpId="0" animBg="1"/>
      <p:bldP spid="45" grpId="0"/>
      <p:bldP spid="46" grpId="0"/>
      <p:bldP spid="47" grpId="0" animBg="1"/>
      <p:bldP spid="49" grpId="0" animBg="1"/>
      <p:bldP spid="50" grpId="0"/>
      <p:bldP spid="5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0" y="178592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516072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1456056" y="4143380"/>
            <a:ext cx="15074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794579" y="4206444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45304" y="426310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341556" y="4802088"/>
            <a:ext cx="2000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•600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3645838" y="5161773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4098374" y="5210523"/>
            <a:ext cx="1674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428860" y="5159278"/>
            <a:ext cx="1571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2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86116" y="4714884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920552" y="4793714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643702" y="5143512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286380" y="5524640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6136832" y="553452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19604" y="5576313"/>
            <a:ext cx="1309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2547с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89296" y="1228070"/>
            <a:ext cx="612000" cy="141511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133"/>
          <p:cNvGrpSpPr/>
          <p:nvPr/>
        </p:nvGrpSpPr>
        <p:grpSpPr>
          <a:xfrm>
            <a:off x="0" y="2500306"/>
            <a:ext cx="1714480" cy="658708"/>
            <a:chOff x="71406" y="2461905"/>
            <a:chExt cx="1350372" cy="6587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0" y="142852"/>
            <a:ext cx="221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Выкипело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0" y="2928934"/>
            <a:ext cx="14275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4"/>
          <p:cNvGrpSpPr/>
          <p:nvPr/>
        </p:nvGrpSpPr>
        <p:grpSpPr>
          <a:xfrm>
            <a:off x="1285852" y="2786058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7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143504" y="4184133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129592" y="415702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429256" y="4643446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5572132" y="5237819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575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428860" y="5619640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2915278" y="5572140"/>
            <a:ext cx="1013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3714744" y="562051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4000496" y="5628891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Rectangle 1"/>
          <p:cNvSpPr>
            <a:spLocks noChangeArrowheads="1"/>
          </p:cNvSpPr>
          <p:nvPr/>
        </p:nvSpPr>
        <p:spPr bwMode="auto">
          <a:xfrm>
            <a:off x="0" y="1142984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электроплитке мощностью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Вт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имеющей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 50 %,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нагрели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10 °С до 100 °С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при этом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250 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ее обратили в пар. Как долго длилось нагревание?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2714612" y="3357562"/>
            <a:ext cx="1357322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71438" y="1428736"/>
            <a:ext cx="2571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0,5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500042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4786314" y="2786058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806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3151622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Rectangle 1"/>
          <p:cNvSpPr>
            <a:spLocks noChangeArrowheads="1"/>
          </p:cNvSpPr>
          <p:nvPr/>
        </p:nvSpPr>
        <p:spPr bwMode="auto">
          <a:xfrm>
            <a:off x="7286644" y="2786058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214810" y="3643314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459706" y="3643314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7786742" y="5558869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42мин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0" y="6334780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нагревание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кипение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длилось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42мин.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0" y="1000108"/>
            <a:ext cx="2571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600 Вт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500"/>
                            </p:stCondLst>
                            <p:childTnLst>
                              <p:par>
                                <p:cTn id="10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5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4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3000"/>
                            </p:stCondLst>
                            <p:childTnLst>
                              <p:par>
                                <p:cTn id="20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14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2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000"/>
                            </p:stCondLst>
                            <p:childTnLst>
                              <p:par>
                                <p:cTn id="23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000"/>
                            </p:stCondLst>
                            <p:childTnLst>
                              <p:par>
                                <p:cTn id="2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500"/>
                            </p:stCondLst>
                            <p:childTnLst>
                              <p:par>
                                <p:cTn id="2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7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2000"/>
                            </p:stCondLst>
                            <p:childTnLst>
                              <p:par>
                                <p:cTn id="26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0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1000"/>
                            </p:stCondLst>
                            <p:childTnLst>
                              <p:par>
                                <p:cTn id="28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6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0" dur="5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8000"/>
                            </p:stCondLst>
                            <p:childTnLst>
                              <p:par>
                                <p:cTn id="29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3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95" grpId="0"/>
      <p:bldP spid="96" grpId="0"/>
      <p:bldP spid="97" grpId="0"/>
      <p:bldP spid="111" grpId="0" animBg="1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6" grpId="1"/>
      <p:bldP spid="187" grpId="0"/>
      <p:bldP spid="188" grpId="0"/>
      <p:bldP spid="189" grpId="0"/>
      <p:bldP spid="189" grpId="1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  <p:bldP spid="112" grpId="0"/>
      <p:bldP spid="86" grpId="0" animBg="1"/>
      <p:bldP spid="89" grpId="0"/>
      <p:bldP spid="93" grpId="0"/>
      <p:bldP spid="110" grpId="0"/>
      <p:bldP spid="113" grpId="0"/>
      <p:bldP spid="114" grpId="0"/>
      <p:bldP spid="116" grpId="0"/>
      <p:bldP spid="117" grpId="0"/>
      <p:bldP spid="117" grpId="1"/>
      <p:bldP spid="118" grpId="0"/>
      <p:bldP spid="118" grpId="1"/>
      <p:bldP spid="7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В№4.з№2.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Какое количество теплоты выделится при кристаллизации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О°С?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///см.т.№3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 flipH="1" flipV="1">
            <a:off x="5849461" y="317814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7171064" y="3857604"/>
            <a:ext cx="1758654" cy="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742436" y="164305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86710" y="3905912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763336" y="364074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72264" y="251073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7278266" y="3796700"/>
            <a:ext cx="733268" cy="10510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6" cstate="print"/>
          <a:srcRect l="3515" t="24902" r="6836" b="26757"/>
          <a:stretch>
            <a:fillRect/>
          </a:stretch>
        </p:blipFill>
        <p:spPr bwMode="auto">
          <a:xfrm>
            <a:off x="0" y="1643050"/>
            <a:ext cx="5857916" cy="2526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Прямоугольник 19"/>
          <p:cNvSpPr/>
          <p:nvPr/>
        </p:nvSpPr>
        <p:spPr>
          <a:xfrm>
            <a:off x="0" y="857232"/>
            <a:ext cx="32146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г= 0,1кг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 rot="21381476">
            <a:off x="40257" y="2818042"/>
            <a:ext cx="5429256" cy="28575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>
              <a:rot lat="600000" lon="6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3736243" y="4150212"/>
            <a:ext cx="1572867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025325" y="4143380"/>
            <a:ext cx="1189749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0" y="4845888"/>
            <a:ext cx="1572867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500166" y="4845888"/>
            <a:ext cx="5786478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330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000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Дж/кг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·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0,1кг=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557214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 кристаллизации выделится 33000Дж. Энергия движения молекул не изменится, уменьшится энергия их взаимодействия 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3357554" y="785794"/>
            <a:ext cx="1755609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Q-?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 animBg="1"/>
      <p:bldP spid="25" grpId="0" animBg="1"/>
      <p:bldP spid="26" grpId="0" animBg="1"/>
      <p:bldP spid="28" grpId="0" animBg="1"/>
      <p:bldP spid="29" grpId="0" animBg="1"/>
      <p:bldP spid="30" grpId="0"/>
      <p:bldP spid="3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4214778" y="3422506"/>
            <a:ext cx="4929222" cy="642942"/>
          </a:xfrm>
          <a:prstGeom prst="roundRect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0644" y="-24"/>
            <a:ext cx="2501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=200г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84038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0450" y="381264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=880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4"/>
          <p:cNvGrpSpPr/>
          <p:nvPr/>
        </p:nvGrpSpPr>
        <p:grpSpPr>
          <a:xfrm>
            <a:off x="1714480" y="299376"/>
            <a:ext cx="957619" cy="735544"/>
            <a:chOff x="2643174" y="5443768"/>
            <a:chExt cx="957619" cy="735544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-71470" y="1357298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бензин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54"/>
          <p:cNvGrpSpPr/>
          <p:nvPr/>
        </p:nvGrpSpPr>
        <p:grpSpPr>
          <a:xfrm>
            <a:off x="1456493" y="1214422"/>
            <a:ext cx="1400995" cy="872023"/>
            <a:chOff x="1500707" y="4995752"/>
            <a:chExt cx="1720911" cy="872023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1500707" y="5256271"/>
              <a:ext cx="66790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46</a:t>
              </a:r>
              <a:endParaRPr lang="ru-RU" sz="1100" b="1" dirty="0"/>
            </a:p>
          </p:txBody>
        </p:sp>
        <p:grpSp>
          <p:nvGrpSpPr>
            <p:cNvPr id="4" name="Группа 50"/>
            <p:cNvGrpSpPr/>
            <p:nvPr/>
          </p:nvGrpSpPr>
          <p:grpSpPr>
            <a:xfrm>
              <a:off x="1868487" y="4995752"/>
              <a:ext cx="1353131" cy="872023"/>
              <a:chOff x="2469886" y="5355195"/>
              <a:chExt cx="1133577" cy="872023"/>
            </a:xfrm>
          </p:grpSpPr>
          <p:sp>
            <p:nvSpPr>
              <p:cNvPr id="52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2853863" y="5827108"/>
                <a:ext cx="49354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4" name="Прямая соединительная линия 53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Прямоугольник 55"/>
          <p:cNvSpPr/>
          <p:nvPr/>
        </p:nvSpPr>
        <p:spPr>
          <a:xfrm>
            <a:off x="-52188" y="2489856"/>
            <a:ext cx="23582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бензина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529363" y="3409703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708239">
            <a:off x="4854469" y="2514073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714876" y="3100328"/>
            <a:ext cx="128588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бензином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985983" y="2928934"/>
            <a:ext cx="3158017" cy="48904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Алюминием,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паром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-150128" y="4143380"/>
            <a:ext cx="215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187118" y="4201170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214942" y="4143380"/>
            <a:ext cx="128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639120" y="426310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7245700" y="4116084"/>
            <a:ext cx="1000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8024266" y="4160603"/>
            <a:ext cx="9286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-32" y="478632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050" b="1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1244908" y="4674317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2149504" y="561270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2383862" y="5654306"/>
            <a:ext cx="1674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226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4929190" y="422846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1600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6572264" y="5072074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880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-68272" y="5680189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050" b="1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1061088" y="5585788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2643174" y="4670742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234590" y="4725143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8011959" y="5500702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429256" y="6102700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6636898" y="6160021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7048232" y="6218633"/>
            <a:ext cx="16671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8,5</a:t>
            </a:r>
            <a:r>
              <a:rPr lang="ru-RU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>
            <a:off x="4714876" y="428604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55176" y="928670"/>
            <a:ext cx="677841" cy="2343806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5400000" flipH="1" flipV="1">
            <a:off x="6070762" y="515126"/>
            <a:ext cx="645814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4054382" y="214290"/>
            <a:ext cx="731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7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Группа 133"/>
          <p:cNvGrpSpPr/>
          <p:nvPr/>
        </p:nvGrpSpPr>
        <p:grpSpPr>
          <a:xfrm>
            <a:off x="71406" y="1967203"/>
            <a:ext cx="1237839" cy="637578"/>
            <a:chOff x="71406" y="1967203"/>
            <a:chExt cx="1237839" cy="63757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1967203"/>
              <a:ext cx="123783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14311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285720" y="2360628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Выкипела и 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rot="5400000" flipH="1" flipV="1">
            <a:off x="3701096" y="728004"/>
            <a:ext cx="642942" cy="214314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3143240" y="3357562"/>
            <a:ext cx="688956" cy="785818"/>
            <a:chOff x="2880" y="6480"/>
            <a:chExt cx="166" cy="549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6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5" name="Прямоугольник 164"/>
          <p:cNvSpPr/>
          <p:nvPr/>
        </p:nvSpPr>
        <p:spPr>
          <a:xfrm>
            <a:off x="3158134" y="3846198"/>
            <a:ext cx="571504" cy="285752"/>
          </a:xfrm>
          <a:prstGeom prst="rect">
            <a:avLst/>
          </a:prstGeom>
          <a:solidFill>
            <a:srgbClr val="92D05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Прямоугольник 166"/>
          <p:cNvSpPr/>
          <p:nvPr/>
        </p:nvSpPr>
        <p:spPr>
          <a:xfrm>
            <a:off x="3160072" y="3818107"/>
            <a:ext cx="566102" cy="24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56902" y="3085267"/>
            <a:ext cx="14275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4"/>
          <p:cNvGrpSpPr/>
          <p:nvPr/>
        </p:nvGrpSpPr>
        <p:grpSpPr>
          <a:xfrm>
            <a:off x="1327836" y="2928934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12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3537320" y="4184133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1523408" y="415702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6286512" y="4228466"/>
            <a:ext cx="1272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4888246" y="4670742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3994100" y="5157160"/>
            <a:ext cx="2660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+1100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3857620" y="5681602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138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5786446" y="5643578"/>
            <a:ext cx="16157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5" name="Прямоугольник 184"/>
          <p:cNvSpPr/>
          <p:nvPr/>
        </p:nvSpPr>
        <p:spPr>
          <a:xfrm>
            <a:off x="7143768" y="5643578"/>
            <a:ext cx="1129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0" y="614364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050" b="1" dirty="0"/>
          </a:p>
        </p:txBody>
      </p:sp>
      <p:sp>
        <p:nvSpPr>
          <p:cNvPr id="187" name="Прямоугольник 186"/>
          <p:cNvSpPr/>
          <p:nvPr/>
        </p:nvSpPr>
        <p:spPr>
          <a:xfrm>
            <a:off x="1129328" y="6055360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2387916" y="6072206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2714612" y="6143644"/>
            <a:ext cx="1643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389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Прямоугольник 119"/>
          <p:cNvSpPr/>
          <p:nvPr/>
        </p:nvSpPr>
        <p:spPr>
          <a:xfrm>
            <a:off x="6426190" y="387660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=1100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4"/>
          <p:cNvGrpSpPr/>
          <p:nvPr/>
        </p:nvGrpSpPr>
        <p:grpSpPr>
          <a:xfrm>
            <a:off x="8227357" y="343518"/>
            <a:ext cx="957619" cy="735544"/>
            <a:chOff x="2643174" y="5443768"/>
            <a:chExt cx="957619" cy="735544"/>
          </a:xfrm>
        </p:grpSpPr>
        <p:sp>
          <p:nvSpPr>
            <p:cNvPr id="122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3" name="Прямоугольник 122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единительная линия 123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>
            <a:off x="3071802" y="913434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10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3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3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7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500"/>
                            </p:stCondLst>
                            <p:childTnLst>
                              <p:par>
                                <p:cTn id="18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8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3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000"/>
                            </p:stCondLst>
                            <p:childTnLst>
                              <p:par>
                                <p:cTn id="2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000"/>
                            </p:stCondLst>
                            <p:childTnLst>
                              <p:par>
                                <p:cTn id="25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1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2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7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8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3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4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9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0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7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2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3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8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9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4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5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1000"/>
                            </p:stCondLst>
                            <p:childTnLst>
                              <p:par>
                                <p:cTn id="3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1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5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42" grpId="0"/>
      <p:bldP spid="43" grpId="0"/>
      <p:bldP spid="44" grpId="0"/>
      <p:bldP spid="49" grpId="0"/>
      <p:bldP spid="56" grpId="0"/>
      <p:bldP spid="58" grpId="0"/>
      <p:bldP spid="59" grpId="0"/>
      <p:bldP spid="64" grpId="0" animBg="1"/>
      <p:bldP spid="65" grpId="0" animBg="1"/>
      <p:bldP spid="66" grpId="0"/>
      <p:bldP spid="68" grpId="0"/>
      <p:bldP spid="69" grpId="0"/>
      <p:bldP spid="70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91" grpId="0"/>
      <p:bldP spid="92" grpId="0"/>
      <p:bldP spid="94" grpId="0"/>
      <p:bldP spid="95" grpId="0"/>
      <p:bldP spid="96" grpId="0"/>
      <p:bldP spid="97" grpId="0"/>
      <p:bldP spid="111" grpId="0" animBg="1"/>
      <p:bldP spid="135" grpId="0"/>
      <p:bldP spid="165" grpId="0" animBg="1"/>
      <p:bldP spid="167" grpId="0" animBg="1"/>
      <p:bldP spid="169" grpId="0"/>
      <p:bldP spid="176" grpId="0"/>
      <p:bldP spid="177" grpId="0"/>
      <p:bldP spid="178" grpId="0"/>
      <p:bldP spid="180" grpId="0"/>
      <p:bldP spid="181" grpId="0"/>
      <p:bldP spid="183" grpId="0"/>
      <p:bldP spid="184" grpId="0"/>
      <p:bldP spid="185" grpId="0"/>
      <p:bldP spid="186" grpId="0"/>
      <p:bldP spid="186" grpId="1"/>
      <p:bldP spid="187" grpId="0"/>
      <p:bldP spid="188" grpId="0"/>
      <p:bldP spid="189" grpId="0"/>
      <p:bldP spid="189" grpId="1"/>
      <p:bldP spid="120" grpId="0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14314" y="1500174"/>
            <a:ext cx="2071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214554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22497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785786" y="3639925"/>
            <a:ext cx="2177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v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714612" y="3655489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63438" y="3663863"/>
            <a:ext cx="1285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190508" y="4238568"/>
            <a:ext cx="2000232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1391716" y="459685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1715232" y="4610128"/>
            <a:ext cx="1402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73845" y="4572008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0,15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14866" y="4179193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130</a:t>
            </a:r>
            <a:r>
              <a:rPr lang="ru-RU" sz="2800" b="1" dirty="0" smtClean="0"/>
              <a:t>•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908677" y="4262318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536263" y="4187679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3214678" y="5205194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3834058" y="5240819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262686" y="5292492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400667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33"/>
          <p:cNvGrpSpPr/>
          <p:nvPr/>
        </p:nvGrpSpPr>
        <p:grpSpPr>
          <a:xfrm>
            <a:off x="214314" y="2071678"/>
            <a:ext cx="1714480" cy="658708"/>
            <a:chOff x="71406" y="2461905"/>
            <a:chExt cx="1350372" cy="6587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=57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357158" y="214290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расплавилась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41985" y="628151"/>
            <a:ext cx="17315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54"/>
          <p:cNvGrpSpPr/>
          <p:nvPr/>
        </p:nvGrpSpPr>
        <p:grpSpPr>
          <a:xfrm>
            <a:off x="1613589" y="485275"/>
            <a:ext cx="1458213" cy="872023"/>
            <a:chOff x="1237454" y="4995752"/>
            <a:chExt cx="1791196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150879"/>
              <a:ext cx="7939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25</a:t>
              </a:r>
              <a:endParaRPr lang="ru-RU" sz="1400" b="1" dirty="0"/>
            </a:p>
          </p:txBody>
        </p:sp>
        <p:grpSp>
          <p:nvGrpSpPr>
            <p:cNvPr id="4" name="Группа 50"/>
            <p:cNvGrpSpPr/>
            <p:nvPr/>
          </p:nvGrpSpPr>
          <p:grpSpPr>
            <a:xfrm>
              <a:off x="1868487" y="4995752"/>
              <a:ext cx="1160163" cy="872023"/>
              <a:chOff x="2469885" y="5355195"/>
              <a:chExt cx="971919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5" y="5355195"/>
                <a:ext cx="971919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к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417569" y="3619564"/>
            <a:ext cx="1571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107615" y="3616175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спули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096192" y="4187679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3024866" y="4627680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85720" y="5300194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0,15</a:t>
            </a:r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889131" y="5252694"/>
            <a:ext cx="1013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1690730" y="5312946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2033912" y="5285695"/>
            <a:ext cx="13236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357158" y="1214422"/>
            <a:ext cx="15001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=0,3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2500306"/>
            <a:ext cx="3357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130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4786314" y="2484540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806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2850104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3206336" y="3214686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5451232" y="3214686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 rot="20737351">
            <a:off x="6835688" y="5082542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214282" y="5857892"/>
            <a:ext cx="8858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Чтобы расплавиться после удара пуля должна лететь со скоростью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633м/с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1"/>
          <p:cNvSpPr>
            <a:spLocks noChangeArrowheads="1"/>
          </p:cNvSpPr>
          <p:nvPr/>
        </p:nvSpPr>
        <p:spPr bwMode="auto">
          <a:xfrm>
            <a:off x="0" y="3143248"/>
            <a:ext cx="90011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какой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должна лететь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свинцовая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пуля, чтобы при ударе о преграду она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расплавилась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если температура пули до удара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57 °С?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ударе в тепло превращается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0 % энергии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пули.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785918" y="4250819"/>
            <a:ext cx="42862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3988433" y="4357882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6298387" y="4357694"/>
            <a:ext cx="42862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 rot="20790543">
            <a:off x="6143636" y="5286388"/>
            <a:ext cx="1143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1857356" y="2000240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mph" presetSubtype="0" repeatCount="3000" ac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xit" presetSubtype="0" fill="hold" grpId="2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7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7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6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"/>
                            </p:stCondLst>
                            <p:childTnLst>
                              <p:par>
                                <p:cTn id="20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7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000"/>
                            </p:stCondLst>
                            <p:childTnLst>
                              <p:par>
                                <p:cTn id="20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1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000"/>
                            </p:stCondLst>
                            <p:childTnLst>
                              <p:par>
                                <p:cTn id="23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000"/>
                            </p:stCondLst>
                            <p:childTnLst>
                              <p:par>
                                <p:cTn id="2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000"/>
                            </p:stCondLst>
                            <p:childTnLst>
                              <p:par>
                                <p:cTn id="2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500"/>
                            </p:stCondLst>
                            <p:childTnLst>
                              <p:par>
                                <p:cTn id="2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000"/>
                            </p:stCondLst>
                            <p:childTnLst>
                              <p:par>
                                <p:cTn id="2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8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2000"/>
                            </p:stCondLst>
                            <p:childTnLst>
                              <p:par>
                                <p:cTn id="27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1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1000"/>
                            </p:stCondLst>
                            <p:childTnLst>
                              <p:par>
                                <p:cTn id="29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3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3000"/>
                            </p:stCondLst>
                            <p:childTnLst>
                              <p:par>
                                <p:cTn id="29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7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8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9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9700"/>
                            </p:stCondLst>
                            <p:childTnLst>
                              <p:par>
                                <p:cTn id="30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02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95" grpId="0"/>
      <p:bldP spid="96" grpId="0"/>
      <p:bldP spid="97" grpId="0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6" grpId="1"/>
      <p:bldP spid="187" grpId="0"/>
      <p:bldP spid="188" grpId="0"/>
      <p:bldP spid="189" grpId="0"/>
      <p:bldP spid="189" grpId="1"/>
      <p:bldP spid="139" grpId="0" animBg="1"/>
      <p:bldP spid="139" grpId="1" animBg="1"/>
      <p:bldP spid="139" grpId="2" animBg="1"/>
      <p:bldP spid="140" grpId="0" animBg="1"/>
      <p:bldP spid="140" grpId="1" animBg="1"/>
      <p:bldP spid="140" grpId="2" animBg="1"/>
      <p:bldP spid="89" grpId="0"/>
      <p:bldP spid="93" grpId="0"/>
      <p:bldP spid="110" grpId="0"/>
      <p:bldP spid="114" grpId="0"/>
      <p:bldP spid="116" grpId="0"/>
      <p:bldP spid="117" grpId="0"/>
      <p:bldP spid="117" grpId="1"/>
      <p:bldP spid="118" grpId="0"/>
      <p:bldP spid="118" grpId="1"/>
      <p:bldP spid="74" grpId="0"/>
      <p:bldP spid="75" grpId="0" animBg="1"/>
      <p:bldP spid="76" grpId="0" animBg="1"/>
      <p:bldP spid="77" grpId="0" animBg="1"/>
      <p:bldP spid="78" grpId="0"/>
      <p:bldP spid="7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0" y="178592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516072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1456056" y="4143380"/>
            <a:ext cx="15074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794579" y="4206444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45304" y="426310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341556" y="4802088"/>
            <a:ext cx="2000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•600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3645838" y="5161773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4098374" y="5210523"/>
            <a:ext cx="1674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428860" y="5159278"/>
            <a:ext cx="1571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2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86116" y="4714884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920552" y="4793714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643702" y="5143512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286380" y="5524640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6136832" y="553452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19604" y="5576313"/>
            <a:ext cx="1309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2547с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89296" y="1228070"/>
            <a:ext cx="612000" cy="141511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133"/>
          <p:cNvGrpSpPr/>
          <p:nvPr/>
        </p:nvGrpSpPr>
        <p:grpSpPr>
          <a:xfrm>
            <a:off x="0" y="2500306"/>
            <a:ext cx="1714480" cy="658708"/>
            <a:chOff x="71406" y="2461905"/>
            <a:chExt cx="1350372" cy="6587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0" y="142852"/>
            <a:ext cx="221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Выкипело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0" y="2928934"/>
            <a:ext cx="14275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4"/>
          <p:cNvGrpSpPr/>
          <p:nvPr/>
        </p:nvGrpSpPr>
        <p:grpSpPr>
          <a:xfrm>
            <a:off x="1285852" y="2786058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7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143504" y="4184133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129592" y="415702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429256" y="4643446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5572132" y="5237819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575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428860" y="5619640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2915278" y="5572140"/>
            <a:ext cx="1013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3714744" y="562051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4000496" y="5628891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Rectangle 1"/>
          <p:cNvSpPr>
            <a:spLocks noChangeArrowheads="1"/>
          </p:cNvSpPr>
          <p:nvPr/>
        </p:nvSpPr>
        <p:spPr bwMode="auto">
          <a:xfrm>
            <a:off x="0" y="3857628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электроплитке мощностью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Вт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имеющей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 50 %,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нагрели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10 °С до 100 °С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при этом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250 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ее обратили в пар. Как долго длилось нагревание?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2714612" y="3357562"/>
            <a:ext cx="1357322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71438" y="1428736"/>
            <a:ext cx="2571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0,5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500042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4786314" y="2786058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806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3151622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Rectangle 1"/>
          <p:cNvSpPr>
            <a:spLocks noChangeArrowheads="1"/>
          </p:cNvSpPr>
          <p:nvPr/>
        </p:nvSpPr>
        <p:spPr bwMode="auto">
          <a:xfrm>
            <a:off x="7286644" y="2786058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214810" y="3643314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459706" y="3643314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7786742" y="5558869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42мин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285720" y="6072206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нагревание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кипение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длилось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42мин.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0" y="1000108"/>
            <a:ext cx="2571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600 Вт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500"/>
                            </p:stCondLst>
                            <p:childTnLst>
                              <p:par>
                                <p:cTn id="10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5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4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3000"/>
                            </p:stCondLst>
                            <p:childTnLst>
                              <p:par>
                                <p:cTn id="20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14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2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000"/>
                            </p:stCondLst>
                            <p:childTnLst>
                              <p:par>
                                <p:cTn id="23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000"/>
                            </p:stCondLst>
                            <p:childTnLst>
                              <p:par>
                                <p:cTn id="2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500"/>
                            </p:stCondLst>
                            <p:childTnLst>
                              <p:par>
                                <p:cTn id="2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7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2000"/>
                            </p:stCondLst>
                            <p:childTnLst>
                              <p:par>
                                <p:cTn id="26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0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1000"/>
                            </p:stCondLst>
                            <p:childTnLst>
                              <p:par>
                                <p:cTn id="28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6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0" dur="5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8000"/>
                            </p:stCondLst>
                            <p:childTnLst>
                              <p:par>
                                <p:cTn id="29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3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95" grpId="0"/>
      <p:bldP spid="96" grpId="0"/>
      <p:bldP spid="97" grpId="0"/>
      <p:bldP spid="111" grpId="0" animBg="1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6" grpId="1"/>
      <p:bldP spid="187" grpId="0"/>
      <p:bldP spid="188" grpId="0"/>
      <p:bldP spid="189" grpId="0"/>
      <p:bldP spid="189" grpId="1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  <p:bldP spid="112" grpId="0"/>
      <p:bldP spid="86" grpId="0" animBg="1"/>
      <p:bldP spid="89" grpId="0"/>
      <p:bldP spid="93" grpId="0"/>
      <p:bldP spid="110" grpId="0"/>
      <p:bldP spid="113" grpId="0"/>
      <p:bldP spid="114" grpId="0"/>
      <p:bldP spid="116" grpId="0"/>
      <p:bldP spid="117" grpId="0"/>
      <p:bldP spid="117" grpId="1"/>
      <p:bldP spid="118" grpId="0"/>
      <p:bldP spid="118" grpId="1"/>
      <p:bldP spid="7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/>
          <p:cNvGrpSpPr/>
          <p:nvPr/>
        </p:nvGrpSpPr>
        <p:grpSpPr>
          <a:xfrm>
            <a:off x="3000364" y="2009534"/>
            <a:ext cx="1000132" cy="1571636"/>
            <a:chOff x="785786" y="1714488"/>
            <a:chExt cx="1000132" cy="1571636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785786" y="1857364"/>
              <a:ext cx="1000132" cy="1428760"/>
            </a:xfrm>
            <a:prstGeom prst="rect">
              <a:avLst/>
            </a:prstGeom>
            <a:solidFill>
              <a:srgbClr val="0033CC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828318" y="1714488"/>
              <a:ext cx="928694" cy="6429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85720" y="3786190"/>
            <a:ext cx="2209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449892" y="3786190"/>
            <a:ext cx="112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7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16200000" flipV="1">
            <a:off x="4679157" y="1107265"/>
            <a:ext cx="928694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9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7" name="Прямоугольник 176"/>
          <p:cNvSpPr/>
          <p:nvPr/>
        </p:nvSpPr>
        <p:spPr>
          <a:xfrm>
            <a:off x="2285984" y="3714752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0" y="471488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Сколько тепла выделят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500гр.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остывая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60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4222450" y="3733025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000892" y="3786190"/>
            <a:ext cx="2143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42000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215074" y="5048920"/>
            <a:ext cx="1071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Line 10"/>
          <p:cNvSpPr>
            <a:spLocks noChangeShapeType="1"/>
          </p:cNvSpPr>
          <p:nvPr/>
        </p:nvSpPr>
        <p:spPr bwMode="auto">
          <a:xfrm rot="856414">
            <a:off x="3763946" y="1126478"/>
            <a:ext cx="22307" cy="1247457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70" grpId="0"/>
      <p:bldP spid="177" grpId="0"/>
      <p:bldP spid="53" grpId="0"/>
      <p:bldP spid="56" grpId="0"/>
      <p:bldP spid="57" grpId="0"/>
      <p:bldP spid="60" grpId="0"/>
      <p:bldP spid="60" grpId="1"/>
      <p:bldP spid="3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85720" y="4191664"/>
            <a:ext cx="18838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029270" y="4159015"/>
            <a:ext cx="112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654071" y="1132351"/>
            <a:ext cx="928694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7" name="Прямоугольник 176"/>
          <p:cNvSpPr/>
          <p:nvPr/>
        </p:nvSpPr>
        <p:spPr>
          <a:xfrm>
            <a:off x="1928794" y="4071942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3857620" y="4138499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458294" y="4231203"/>
            <a:ext cx="2000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21000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0" y="4786322"/>
            <a:ext cx="8866081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Какое кол-во теплоты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получили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при нагревании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70С?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357950" y="5500702"/>
            <a:ext cx="1071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=21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Group 9"/>
          <p:cNvGrpSpPr>
            <a:grpSpLocks/>
          </p:cNvGrpSpPr>
          <p:nvPr/>
        </p:nvGrpSpPr>
        <p:grpSpPr bwMode="auto">
          <a:xfrm>
            <a:off x="2928926" y="3357562"/>
            <a:ext cx="688956" cy="785818"/>
            <a:chOff x="2880" y="6480"/>
            <a:chExt cx="166" cy="549"/>
          </a:xfrm>
        </p:grpSpPr>
        <p:grpSp>
          <p:nvGrpSpPr>
            <p:cNvPr id="42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44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3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2943820" y="3846198"/>
            <a:ext cx="571504" cy="285752"/>
          </a:xfrm>
          <a:prstGeom prst="rect">
            <a:avLst/>
          </a:prstGeom>
          <a:solidFill>
            <a:srgbClr val="92D05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2945758" y="3818107"/>
            <a:ext cx="540000" cy="24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70" grpId="0"/>
      <p:bldP spid="177" grpId="0"/>
      <p:bldP spid="56" grpId="0"/>
      <p:bldP spid="57" grpId="0"/>
      <p:bldP spid="29" grpId="0" build="p"/>
      <p:bldP spid="60" grpId="0"/>
      <p:bldP spid="60" grpId="1"/>
      <p:bldP spid="46" grpId="0" animBg="1"/>
      <p:bldP spid="4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786050" y="1082672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082252" y="1588535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7356" y="0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Калориметр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термос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15943" y="1543537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214678" y="529081"/>
            <a:ext cx="629973" cy="39958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84185" y="45764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43240" y="1500174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160086" y="2110079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15623" y="2993595"/>
            <a:ext cx="5628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6568981" y="3157015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98891" y="3487167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телом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27849" y="3402458"/>
            <a:ext cx="1500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водой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80409" y="3857628"/>
            <a:ext cx="20348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080673" y="3864122"/>
            <a:ext cx="2257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080937" y="3864122"/>
            <a:ext cx="29915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4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калорим</a:t>
            </a:r>
            <a:r>
              <a:rPr lang="ru-RU" sz="40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330390" y="4357503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789776" y="4571817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06516" y="198659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657350" y="155796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140176" y="142873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952712" y="4599113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14282" y="4354305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12880" y="21429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857388" cy="1126489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319676" y="4539157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571480"/>
            <a:ext cx="27146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=200г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1142984"/>
            <a:ext cx="2857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=600г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42844" y="5116025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972080" y="5194524"/>
            <a:ext cx="12899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ym typeface="Symbol"/>
              </a:rPr>
              <a:t>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928926" y="5214950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286116" y="5214950"/>
            <a:ext cx="357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ym typeface="Symbol"/>
              </a:rPr>
              <a:t>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</a:t>
            </a:r>
            <a:r>
              <a:rPr lang="en-US" sz="3600" b="1" dirty="0" smtClean="0">
                <a:sym typeface="Symbol"/>
              </a:rPr>
              <a:t> 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643570" y="5214950"/>
            <a:ext cx="57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714488"/>
            <a:ext cx="15716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71472" y="5857892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12600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 rot="20782447">
            <a:off x="4914329" y="5814338"/>
            <a:ext cx="24199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=1050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Группа 62"/>
          <p:cNvGrpSpPr/>
          <p:nvPr/>
        </p:nvGrpSpPr>
        <p:grpSpPr>
          <a:xfrm rot="20573824">
            <a:off x="6984106" y="5277673"/>
            <a:ext cx="1187404" cy="1056689"/>
            <a:chOff x="2527594" y="5293640"/>
            <a:chExt cx="1187404" cy="1056689"/>
          </a:xfrm>
        </p:grpSpPr>
        <p:sp>
          <p:nvSpPr>
            <p:cNvPr id="64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571736" y="5765554"/>
              <a:ext cx="11432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031E-6 L -0.00486 0.2298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1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6864E-6 L -0.00538 0.2296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1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000"/>
                            </p:stCondLst>
                            <p:childTnLst>
                              <p:par>
                                <p:cTn id="1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2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4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000"/>
                            </p:stCondLst>
                            <p:childTnLst>
                              <p:par>
                                <p:cTn id="25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7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8" grpId="1"/>
      <p:bldP spid="15" grpId="0" animBg="1"/>
      <p:bldP spid="15" grpId="1" animBg="1"/>
      <p:bldP spid="19" grpId="0"/>
      <p:bldP spid="19" grpId="1"/>
      <p:bldP spid="19" grpId="2"/>
      <p:bldP spid="20" grpId="0"/>
      <p:bldP spid="21" grpId="0"/>
      <p:bldP spid="22" grpId="0"/>
      <p:bldP spid="22" grpId="1"/>
      <p:bldP spid="23" grpId="0"/>
      <p:bldP spid="23" grpId="1"/>
      <p:bldP spid="24" grpId="0"/>
      <p:bldP spid="25" grpId="0"/>
      <p:bldP spid="26" grpId="0"/>
      <p:bldP spid="27" grpId="0"/>
      <p:bldP spid="28" grpId="0"/>
      <p:bldP spid="28" grpId="1"/>
      <p:bldP spid="29" grpId="0"/>
      <p:bldP spid="31" grpId="0"/>
      <p:bldP spid="36" grpId="0"/>
      <p:bldP spid="37" grpId="0"/>
      <p:bldP spid="38" grpId="0"/>
      <p:bldP spid="44" grpId="0"/>
      <p:bldP spid="45" grpId="0"/>
      <p:bldP spid="46" grpId="0"/>
      <p:bldP spid="48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50" grpId="0"/>
      <p:bldP spid="53" grpId="0"/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4214778" y="3422506"/>
            <a:ext cx="4929222" cy="642942"/>
          </a:xfrm>
          <a:prstGeom prst="roundRect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0" y="84038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=2кг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0450" y="381264"/>
            <a:ext cx="200023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=880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-71470" y="1357298"/>
            <a:ext cx="1403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дров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4"/>
          <p:cNvGrpSpPr/>
          <p:nvPr/>
        </p:nvGrpSpPr>
        <p:grpSpPr>
          <a:xfrm>
            <a:off x="1187624" y="1196752"/>
            <a:ext cx="1400995" cy="872023"/>
            <a:chOff x="1500707" y="4995752"/>
            <a:chExt cx="1720911" cy="872023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1500707" y="5256271"/>
              <a:ext cx="66790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13</a:t>
              </a:r>
              <a:endParaRPr lang="ru-RU" sz="1100" b="1" dirty="0"/>
            </a:p>
          </p:txBody>
        </p:sp>
        <p:grpSp>
          <p:nvGrpSpPr>
            <p:cNvPr id="3" name="Группа 50"/>
            <p:cNvGrpSpPr/>
            <p:nvPr/>
          </p:nvGrpSpPr>
          <p:grpSpPr>
            <a:xfrm>
              <a:off x="1868487" y="4995752"/>
              <a:ext cx="1353131" cy="872023"/>
              <a:chOff x="2469886" y="5355195"/>
              <a:chExt cx="1133577" cy="872023"/>
            </a:xfrm>
          </p:grpSpPr>
          <p:sp>
            <p:nvSpPr>
              <p:cNvPr id="52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2853863" y="5827108"/>
                <a:ext cx="49354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4" name="Прямая соединительная линия 53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Прямоугольник 55"/>
          <p:cNvSpPr/>
          <p:nvPr/>
        </p:nvSpPr>
        <p:spPr>
          <a:xfrm>
            <a:off x="1331640" y="1918573"/>
            <a:ext cx="152784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дров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529363" y="3409703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58998">
            <a:off x="3866102" y="2822182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714876" y="3172906"/>
            <a:ext cx="128588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дровами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985983" y="3014659"/>
            <a:ext cx="3158017" cy="4770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Алюминием,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снегом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-150128" y="4143380"/>
            <a:ext cx="215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дров.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187118" y="4201170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850507" y="4141296"/>
            <a:ext cx="1285884" cy="646331"/>
          </a:xfrm>
          <a:prstGeom prst="rect">
            <a:avLst/>
          </a:prstGeom>
          <a:solidFill>
            <a:srgbClr val="66CCFF">
              <a:alpha val="53000"/>
            </a:srgb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829772" y="4105647"/>
            <a:ext cx="1000132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7741390" y="4130109"/>
            <a:ext cx="852094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-32" y="4786322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105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190342" y="4715882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др.</a:t>
            </a:r>
            <a:r>
              <a:rPr lang="ru-RU" sz="32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1330748" y="5403601"/>
            <a:ext cx="139605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4499992" y="422846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1600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6964852" y="4716433"/>
            <a:ext cx="2160240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880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0,5кг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8905" y="5439395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1050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124092" y="5394890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1385672" y="4702578"/>
            <a:ext cx="1890184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4100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803356" y="5315063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4615364" y="5974257"/>
            <a:ext cx="144700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5824096" y="5965495"/>
            <a:ext cx="1340192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124гр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851313" y="1484523"/>
            <a:ext cx="2448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5112384" y="1998530"/>
            <a:ext cx="3600000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5076056" y="159023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374624" y="1988840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547048" y="1781673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355976" y="651658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flipV="1">
            <a:off x="5076056" y="2003648"/>
            <a:ext cx="864096" cy="63326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55176" y="2012527"/>
            <a:ext cx="677841" cy="1296144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 rot="-120000">
            <a:off x="5940152" y="1966875"/>
            <a:ext cx="1260000" cy="7200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flipV="1">
            <a:off x="7203496" y="789770"/>
            <a:ext cx="1256936" cy="1199070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133"/>
          <p:cNvGrpSpPr/>
          <p:nvPr/>
        </p:nvGrpSpPr>
        <p:grpSpPr>
          <a:xfrm>
            <a:off x="71406" y="1967203"/>
            <a:ext cx="1229824" cy="576023"/>
            <a:chOff x="71406" y="1967203"/>
            <a:chExt cx="1229824" cy="576023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1967203"/>
              <a:ext cx="122982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28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=-10</a:t>
              </a:r>
              <a:r>
                <a:rPr lang="ru-RU" sz="28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28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143116"/>
              <a:ext cx="33214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b="1" dirty="0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525639" y="2459840"/>
            <a:ext cx="18984" cy="36667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3530435" y="649039"/>
            <a:ext cx="576064" cy="1800200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3143240" y="3357562"/>
            <a:ext cx="688956" cy="785818"/>
            <a:chOff x="2880" y="6480"/>
            <a:chExt cx="166" cy="549"/>
          </a:xfrm>
        </p:grpSpPr>
        <p:grpSp>
          <p:nvGrpSpPr>
            <p:cNvPr id="9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6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5" name="Прямоугольник 164"/>
          <p:cNvSpPr/>
          <p:nvPr/>
        </p:nvSpPr>
        <p:spPr>
          <a:xfrm>
            <a:off x="3158134" y="3846198"/>
            <a:ext cx="571504" cy="285752"/>
          </a:xfrm>
          <a:prstGeom prst="rect">
            <a:avLst/>
          </a:prstGeom>
          <a:solidFill>
            <a:srgbClr val="92D05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Прямоугольник 166"/>
          <p:cNvSpPr/>
          <p:nvPr/>
        </p:nvSpPr>
        <p:spPr>
          <a:xfrm>
            <a:off x="3160072" y="3818107"/>
            <a:ext cx="566102" cy="24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35496" y="2793245"/>
            <a:ext cx="128913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54"/>
          <p:cNvGrpSpPr/>
          <p:nvPr/>
        </p:nvGrpSpPr>
        <p:grpSpPr>
          <a:xfrm>
            <a:off x="1306430" y="2636912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11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3347864" y="4146033"/>
            <a:ext cx="1224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1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1523408" y="4157028"/>
            <a:ext cx="110437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5868144" y="4228466"/>
            <a:ext cx="1080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3145505" y="4682587"/>
            <a:ext cx="2055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5076056" y="4767535"/>
            <a:ext cx="1944216" cy="461665"/>
          </a:xfrm>
          <a:prstGeom prst="rect">
            <a:avLst/>
          </a:prstGeom>
          <a:solidFill>
            <a:srgbClr val="66CCFF">
              <a:alpha val="34000"/>
            </a:srgb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2657379" y="5373158"/>
            <a:ext cx="15536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680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4152725" y="5359303"/>
            <a:ext cx="1615778" cy="523220"/>
          </a:xfrm>
          <a:prstGeom prst="rect">
            <a:avLst/>
          </a:prstGeom>
          <a:solidFill>
            <a:srgbClr val="66CCFF">
              <a:alpha val="34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5" name="Прямоугольник 184"/>
          <p:cNvSpPr/>
          <p:nvPr/>
        </p:nvSpPr>
        <p:spPr>
          <a:xfrm>
            <a:off x="5735702" y="5402519"/>
            <a:ext cx="112936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48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623475" y="600509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050" dirty="0"/>
          </a:p>
        </p:txBody>
      </p:sp>
      <p:sp>
        <p:nvSpPr>
          <p:cNvPr id="187" name="Прямоугольник 186"/>
          <p:cNvSpPr/>
          <p:nvPr/>
        </p:nvSpPr>
        <p:spPr>
          <a:xfrm>
            <a:off x="1841399" y="5889100"/>
            <a:ext cx="1282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2963227" y="5977384"/>
            <a:ext cx="1464757" cy="523220"/>
          </a:xfrm>
          <a:prstGeom prst="rect">
            <a:avLst/>
          </a:prstGeom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610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400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5076056" y="855522"/>
            <a:ext cx="3348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427984" y="2391271"/>
            <a:ext cx="6976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-10</a:t>
            </a:r>
            <a:r>
              <a:rPr lang="ru-RU" sz="2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483768" y="4263102"/>
            <a:ext cx="996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 rot="19404054">
            <a:off x="4978203" y="2387052"/>
            <a:ext cx="1285884" cy="33855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5868144" y="1628800"/>
            <a:ext cx="128588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плавление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 rot="19060677">
            <a:off x="7354466" y="1402689"/>
            <a:ext cx="1285884" cy="338554"/>
          </a:xfrm>
          <a:prstGeom prst="rect">
            <a:avLst/>
          </a:prstGeom>
          <a:solidFill>
            <a:srgbClr val="66CCFF">
              <a:alpha val="53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1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0644" y="-24"/>
            <a:ext cx="250109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=500г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44"/>
          <p:cNvGrpSpPr/>
          <p:nvPr/>
        </p:nvGrpSpPr>
        <p:grpSpPr>
          <a:xfrm>
            <a:off x="1727543" y="364691"/>
            <a:ext cx="957619" cy="735544"/>
            <a:chOff x="2643174" y="5443768"/>
            <a:chExt cx="957619" cy="735544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3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3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4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500"/>
                            </p:stCondLst>
                            <p:childTnLst>
                              <p:par>
                                <p:cTn id="17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5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0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500"/>
                            </p:stCondLst>
                            <p:childTnLst>
                              <p:par>
                                <p:cTn id="20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2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3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6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1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2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8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2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43" grpId="0"/>
      <p:bldP spid="44" grpId="0" animBg="1"/>
      <p:bldP spid="49" grpId="0"/>
      <p:bldP spid="56" grpId="0" animBg="1"/>
      <p:bldP spid="58" grpId="0"/>
      <p:bldP spid="59" grpId="0"/>
      <p:bldP spid="64" grpId="0" animBg="1"/>
      <p:bldP spid="65" grpId="0" animBg="1"/>
      <p:bldP spid="66" grpId="0"/>
      <p:bldP spid="68" grpId="0"/>
      <p:bldP spid="69" grpId="0" animBg="1"/>
      <p:bldP spid="79" grpId="0" animBg="1"/>
      <p:bldP spid="80" grpId="0" animBg="1"/>
      <p:bldP spid="81" grpId="0"/>
      <p:bldP spid="82" grpId="0"/>
      <p:bldP spid="84" grpId="0" animBg="1"/>
      <p:bldP spid="85" grpId="0"/>
      <p:bldP spid="86" grpId="0" animBg="1"/>
      <p:bldP spid="87" grpId="0"/>
      <p:bldP spid="88" grpId="0"/>
      <p:bldP spid="91" grpId="0" animBg="1"/>
      <p:bldP spid="94" grpId="0"/>
      <p:bldP spid="95" grpId="0" animBg="1"/>
      <p:bldP spid="97" grpId="0" animBg="1"/>
      <p:bldP spid="111" grpId="0" animBg="1"/>
      <p:bldP spid="165" grpId="0" animBg="1"/>
      <p:bldP spid="167" grpId="0" animBg="1"/>
      <p:bldP spid="169" grpId="0"/>
      <p:bldP spid="176" grpId="0"/>
      <p:bldP spid="177" grpId="0" animBg="1"/>
      <p:bldP spid="178" grpId="0"/>
      <p:bldP spid="180" grpId="0"/>
      <p:bldP spid="181" grpId="0" animBg="1"/>
      <p:bldP spid="183" grpId="0"/>
      <p:bldP spid="184" grpId="0" animBg="1"/>
      <p:bldP spid="185" grpId="0" animBg="1"/>
      <p:bldP spid="186" grpId="0"/>
      <p:bldP spid="186" grpId="1"/>
      <p:bldP spid="187" grpId="0"/>
      <p:bldP spid="189" grpId="0" animBg="1"/>
      <p:bldP spid="189" grpId="1" animBg="1"/>
      <p:bldP spid="70" grpId="0"/>
      <p:bldP spid="143" grpId="0" animBg="1"/>
      <p:bldP spid="157" grpId="0" animBg="1"/>
      <p:bldP spid="158" grpId="0" animBg="1"/>
      <p:bldP spid="4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-1"/>
          <a:ext cx="9144000" cy="7143843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642919"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kern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ИЗМЕНЕНИЕ АГРЕГАТНЫХ СОСТОЯНИЙ </a:t>
                      </a:r>
                      <a:r>
                        <a:rPr lang="ru-RU" sz="2000" b="1" u="sng" kern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800" b="1" kern="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ВАРИАНТ                                                                                                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 – 1б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6538"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Какое количество теплоты потребуется для плавления куска олова массой </a:t>
                      </a:r>
                      <a:r>
                        <a:rPr kumimoji="0" lang="ru-RU" sz="18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400 г</a:t>
                      </a: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взятого при температуре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232°С?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Определить количество теплоты, необходимое для обращения в пар </a:t>
                      </a:r>
                      <a:r>
                        <a:rPr kumimoji="0" lang="ru-RU" sz="18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кг </a:t>
                      </a:r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спирта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взятого при температуре его кипения.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Сколько теплоты необходимо затратить на испарение </a:t>
                      </a:r>
                      <a:r>
                        <a:rPr kumimoji="0" lang="ru-RU" sz="18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200 г 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эфира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взятого при температуре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25°С?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6538"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8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Сколько 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теплоты выделится при конденсации 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300г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спирта, взятого при температуре кипения, и дальнейшего охлаждения его 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 18 °С?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8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Какое количество теплоты потребуется, чтобы расплавить кусок меди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массой </a:t>
                      </a:r>
                      <a:r>
                        <a:rPr kumimoji="0" lang="ru-RU" sz="2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 кг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если его начальная температура </a:t>
                      </a:r>
                      <a:r>
                        <a:rPr lang="ru-RU" sz="24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185 °С?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050"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8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Смесь, состоящую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</a:t>
                      </a:r>
                      <a:r>
                        <a:rPr kumimoji="0" lang="ru-RU" sz="18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кг</a:t>
                      </a:r>
                      <a:r>
                        <a:rPr kumimoji="0" lang="ru-RU" sz="18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льда и </a:t>
                      </a:r>
                      <a:r>
                        <a:rPr kumimoji="0" lang="ru-RU" sz="1800" b="1" kern="1200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 кг </a:t>
                      </a:r>
                      <a:r>
                        <a:rPr lang="ru-RU" sz="24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воды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при общей температуре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нужно нагреть до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100°С.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Определить количество теплоты,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необходимое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этого.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8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Какое количество керосина надо израсходовать, чтобы превратить в пар </a:t>
                      </a:r>
                      <a:r>
                        <a:rPr kumimoji="0" lang="ru-RU" sz="1800" b="1" kern="1200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кг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льда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взятого при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0°С,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если КПД керосинки, на которой этот лед нагревается,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40 %?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1026"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8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Б*.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Сколько льда при температуре </a:t>
                      </a:r>
                      <a:r>
                        <a:rPr lang="ru-RU" sz="24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-20 </a:t>
                      </a:r>
                      <a:r>
                        <a:rPr lang="ru-RU" sz="2400" b="1" baseline="30000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ru-RU" sz="24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можно расплавить одним 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килограммом 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стоградусного водяного пара?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43042" y="857232"/>
            <a:ext cx="5643602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СР-1 по темам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№1-5</a:t>
            </a:r>
          </a:p>
          <a:p>
            <a:pPr algn="ctr">
              <a:lnSpc>
                <a:spcPts val="4000"/>
              </a:lnSpc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 баллов</a:t>
            </a:r>
          </a:p>
          <a:p>
            <a:pPr algn="ctr">
              <a:lnSpc>
                <a:spcPts val="4000"/>
              </a:lnSpc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Гр7</a:t>
            </a:r>
          </a:p>
          <a:p>
            <a:pPr algn="ctr">
              <a:lnSpc>
                <a:spcPts val="4000"/>
              </a:lnSpc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543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269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260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263а,б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283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0"/>
                            </p:stCondLst>
                            <p:childTnLst>
                              <p:par>
                                <p:cTn id="9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500"/>
                            </p:stCondLst>
                            <p:childTnLst>
                              <p:par>
                                <p:cTn id="9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142844" y="1428736"/>
            <a:ext cx="2209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286116" y="1357298"/>
            <a:ext cx="112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651095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6246032" y="1373266"/>
            <a:ext cx="1620000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6984594" y="2112622"/>
            <a:ext cx="20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7072330" y="42860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000240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6576866" y="1895765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6385794" y="76575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16200000" flipV="1">
            <a:off x="6850918" y="1221520"/>
            <a:ext cx="887750" cy="44492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5886891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6169964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7" name="Прямоугольник 176"/>
          <p:cNvSpPr/>
          <p:nvPr/>
        </p:nvSpPr>
        <p:spPr>
          <a:xfrm>
            <a:off x="2143108" y="135729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6484528" y="1579519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7042384" y="1884660"/>
            <a:ext cx="1764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77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минут 2кг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 остыли на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Какова мощность нагревателя, если та же вода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нагреется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минут.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7056032" y="969614"/>
            <a:ext cx="1373620" cy="3049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0" y="857232"/>
            <a:ext cx="5572132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Опишем остывание воды.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-32" y="1928802"/>
            <a:ext cx="2046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остыв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85918" y="1857364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0" y="2500306"/>
            <a:ext cx="5572132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Опишем нагревание воды.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2857496"/>
            <a:ext cx="30718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ост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928926" y="3071810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714348" y="2357430"/>
            <a:ext cx="1214446" cy="1000132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 flipH="1" flipV="1">
            <a:off x="7557149" y="1086793"/>
            <a:ext cx="887750" cy="71438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0" y="3500438"/>
            <a:ext cx="58578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4143380"/>
            <a:ext cx="58578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485776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4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1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(4200·</a:t>
            </a:r>
            <a:r>
              <a:rPr lang="ru-RU" sz="28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)/10</a:t>
            </a:r>
            <a:r>
              <a:rPr lang="ru-RU" sz="14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4200·</a:t>
            </a:r>
            <a:r>
              <a:rPr lang="ru-RU" sz="28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0" y="5357826"/>
            <a:ext cx="5786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4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11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(16800)/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16800</a:t>
            </a:r>
            <a:r>
              <a:rPr lang="ru-RU" sz="24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ru-RU" sz="2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0" y="5857892"/>
            <a:ext cx="26431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4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2800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70" grpId="0"/>
      <p:bldP spid="177" grpId="0"/>
      <p:bldP spid="53" grpId="0"/>
      <p:bldP spid="30" grpId="0" animBg="1"/>
      <p:bldP spid="31" grpId="0"/>
      <p:bldP spid="32" grpId="0"/>
      <p:bldP spid="34" grpId="0" animBg="1"/>
      <p:bldP spid="36" grpId="0"/>
      <p:bldP spid="37" grpId="0"/>
      <p:bldP spid="47" grpId="0"/>
      <p:bldP spid="48" grpId="0"/>
      <p:bldP spid="50" grpId="0"/>
      <p:bldP spid="51" grpId="0"/>
      <p:bldP spid="5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0"/>
            <a:ext cx="6500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Дерево задач на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КПД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786921" y="2644205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2520495" y="2143116"/>
            <a:ext cx="3529208" cy="137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54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полезн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2614428" y="3124523"/>
            <a:ext cx="2814828" cy="116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Азатр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2951607" y="3141375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1500166" y="2143116"/>
            <a:ext cx="4357718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9176084">
            <a:off x="-20517" y="1333773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 = F s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34"/>
          <p:cNvGrpSpPr/>
          <p:nvPr/>
        </p:nvGrpSpPr>
        <p:grpSpPr>
          <a:xfrm>
            <a:off x="2357422" y="1071546"/>
            <a:ext cx="3804716" cy="646331"/>
            <a:chOff x="2357422" y="1071546"/>
            <a:chExt cx="3804716" cy="64633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2357422" y="1071546"/>
              <a:ext cx="210185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Q=cm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6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4090436" y="1101526"/>
              <a:ext cx="2071702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sym typeface="Symbol" pitchFamily="18" charset="2"/>
                </a:rPr>
                <a:t> +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sym typeface="Symbol" pitchFamily="18" charset="2"/>
                </a:rPr>
                <a:t>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+ ..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    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512667">
            <a:off x="53688" y="4106444"/>
            <a:ext cx="2301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A=</a:t>
            </a:r>
            <a:r>
              <a:rPr lang="en-US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UIt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915586">
            <a:off x="4521033" y="4916791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    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428860" y="4643446"/>
            <a:ext cx="21431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Q=I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170400">
            <a:off x="6286512" y="1428736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    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 rot="19230261">
            <a:off x="-18675" y="1418061"/>
            <a:ext cx="2000264" cy="659358"/>
          </a:xfrm>
          <a:prstGeom prst="wedgeRectCallout">
            <a:avLst>
              <a:gd name="adj1" fmla="val 51990"/>
              <a:gd name="adj2" fmla="val 28883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2357422" y="1076714"/>
            <a:ext cx="3643338" cy="659358"/>
          </a:xfrm>
          <a:prstGeom prst="wedgeRectCallout">
            <a:avLst>
              <a:gd name="adj1" fmla="val -23430"/>
              <a:gd name="adj2" fmla="val 13715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ая выноска 20"/>
          <p:cNvSpPr/>
          <p:nvPr/>
        </p:nvSpPr>
        <p:spPr>
          <a:xfrm rot="1310100">
            <a:off x="6270335" y="1472729"/>
            <a:ext cx="2347975" cy="659358"/>
          </a:xfrm>
          <a:prstGeom prst="wedgeRectCallout">
            <a:avLst>
              <a:gd name="adj1" fmla="val -143515"/>
              <a:gd name="adj2" fmla="val 29955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ьная выноска 21"/>
          <p:cNvSpPr/>
          <p:nvPr/>
        </p:nvSpPr>
        <p:spPr>
          <a:xfrm rot="1344196">
            <a:off x="115252" y="3891486"/>
            <a:ext cx="1870320" cy="975193"/>
          </a:xfrm>
          <a:prstGeom prst="wedgeEllipseCallout">
            <a:avLst>
              <a:gd name="adj1" fmla="val 78550"/>
              <a:gd name="adj2" fmla="val -106338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ьная выноска 22"/>
          <p:cNvSpPr/>
          <p:nvPr/>
        </p:nvSpPr>
        <p:spPr>
          <a:xfrm rot="203535">
            <a:off x="2285984" y="4429132"/>
            <a:ext cx="2071702" cy="994077"/>
          </a:xfrm>
          <a:prstGeom prst="wedgeEllipseCallout">
            <a:avLst>
              <a:gd name="adj1" fmla="val -5954"/>
              <a:gd name="adj2" fmla="val -86191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ьная выноска 23"/>
          <p:cNvSpPr/>
          <p:nvPr/>
        </p:nvSpPr>
        <p:spPr>
          <a:xfrm rot="20842646">
            <a:off x="4221873" y="4788385"/>
            <a:ext cx="2601079" cy="994077"/>
          </a:xfrm>
          <a:prstGeom prst="wedgeEllipseCallout">
            <a:avLst>
              <a:gd name="adj1" fmla="val -34190"/>
              <a:gd name="adj2" fmla="val -161510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1"/>
          <p:cNvGrpSpPr/>
          <p:nvPr/>
        </p:nvGrpSpPr>
        <p:grpSpPr>
          <a:xfrm>
            <a:off x="80314" y="4805766"/>
            <a:ext cx="1451716" cy="1131530"/>
            <a:chOff x="500034" y="4940676"/>
            <a:chExt cx="1451716" cy="1131530"/>
          </a:xfrm>
        </p:grpSpPr>
        <p:sp>
          <p:nvSpPr>
            <p:cNvPr id="1035" name="Text Box 11"/>
            <p:cNvSpPr txBox="1">
              <a:spLocks noChangeArrowheads="1"/>
            </p:cNvSpPr>
            <p:nvPr/>
          </p:nvSpPr>
          <p:spPr bwMode="auto">
            <a:xfrm>
              <a:off x="500034" y="5207073"/>
              <a:ext cx="1148395" cy="73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Calibri" pitchFamily="34" charset="0"/>
                </a:rPr>
                <a:t> =      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948668" y="4940676"/>
              <a:ext cx="1003082" cy="719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   U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8" name="Text Box 14"/>
            <p:cNvSpPr txBox="1">
              <a:spLocks noChangeArrowheads="1"/>
            </p:cNvSpPr>
            <p:nvPr/>
          </p:nvSpPr>
          <p:spPr bwMode="auto">
            <a:xfrm>
              <a:off x="934951" y="5399928"/>
              <a:ext cx="968852" cy="672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   R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992026" y="5459244"/>
              <a:ext cx="76645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40" name="Object 16"/>
          <p:cNvGraphicFramePr>
            <a:graphicFrameLocks noChangeAspect="1"/>
          </p:cNvGraphicFramePr>
          <p:nvPr/>
        </p:nvGraphicFramePr>
        <p:xfrm>
          <a:off x="44970" y="5621564"/>
          <a:ext cx="1883824" cy="1071546"/>
        </p:xfrm>
        <a:graphic>
          <a:graphicData uri="http://schemas.openxmlformats.org/presentationml/2006/ole">
            <p:oleObj spid="_x0000_s1029" name="Формула" r:id="rId10" imgW="469696" imgH="393529" progId="Equation.3">
              <p:embed/>
            </p:oleObj>
          </a:graphicData>
        </a:graphic>
      </p:graphicFrame>
      <p:sp>
        <p:nvSpPr>
          <p:cNvPr id="29" name="Овальная выноска 28"/>
          <p:cNvSpPr/>
          <p:nvPr/>
        </p:nvSpPr>
        <p:spPr>
          <a:xfrm rot="19870534">
            <a:off x="5937176" y="3348421"/>
            <a:ext cx="2588299" cy="994077"/>
          </a:xfrm>
          <a:prstGeom prst="wedgeEllipseCallout">
            <a:avLst>
              <a:gd name="adj1" fmla="val -78103"/>
              <a:gd name="adj2" fmla="val -148200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19896426">
            <a:off x="6073056" y="3481942"/>
            <a:ext cx="2540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=q m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топл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500"/>
                            </p:stCondLst>
                            <p:childTnLst>
                              <p:par>
                                <p:cTn id="107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"/>
                            </p:stCondLst>
                            <p:childTnLst>
                              <p:par>
                                <p:cTn id="128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7" grpId="0"/>
      <p:bldP spid="1028" grpId="0"/>
      <p:bldP spid="1028" grpId="1"/>
      <p:bldP spid="1028" grpId="2"/>
      <p:bldP spid="1029" grpId="0"/>
      <p:bldP spid="1029" grpId="1"/>
      <p:bldP spid="1029" grpId="2"/>
      <p:bldP spid="9" grpId="0"/>
      <p:bldP spid="12" grpId="0"/>
      <p:bldP spid="13" grpId="0"/>
      <p:bldP spid="1033" grpId="0"/>
      <p:bldP spid="16" grpId="0"/>
      <p:bldP spid="17" grpId="0" animBg="1"/>
      <p:bldP spid="19" grpId="0" animBg="1"/>
      <p:bldP spid="21" grpId="0" animBg="1"/>
      <p:bldP spid="22" grpId="0" animBg="1"/>
      <p:bldP spid="23" grpId="0" animBg="1"/>
      <p:bldP spid="3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2212401" y="263249"/>
            <a:ext cx="5146377" cy="1810780"/>
            <a:chOff x="716" y="14299"/>
            <a:chExt cx="5450" cy="1730"/>
          </a:xfrm>
        </p:grpSpPr>
        <p:grpSp>
          <p:nvGrpSpPr>
            <p:cNvPr id="1026" name="Group 2"/>
            <p:cNvGrpSpPr>
              <a:grpSpLocks/>
            </p:cNvGrpSpPr>
            <p:nvPr/>
          </p:nvGrpSpPr>
          <p:grpSpPr bwMode="auto">
            <a:xfrm>
              <a:off x="716" y="14558"/>
              <a:ext cx="4586" cy="1471"/>
              <a:chOff x="1775" y="8733"/>
              <a:chExt cx="4586" cy="1471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930" y="8840"/>
                <a:ext cx="0" cy="136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b="1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775" y="10096"/>
                <a:ext cx="458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b="1"/>
              </a:p>
            </p:txBody>
          </p:sp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1930" y="8733"/>
                <a:ext cx="2083" cy="1363"/>
                <a:chOff x="1930" y="8732"/>
                <a:chExt cx="2083" cy="1363"/>
              </a:xfrm>
            </p:grpSpPr>
            <p:sp>
              <p:nvSpPr>
                <p:cNvPr id="1030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1930" y="9636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auto">
                <a:xfrm>
                  <a:off x="2283" y="9639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2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2791" y="9188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3" name="Line 9"/>
                <p:cNvSpPr>
                  <a:spLocks noChangeShapeType="1"/>
                </p:cNvSpPr>
                <p:nvPr/>
              </p:nvSpPr>
              <p:spPr bwMode="auto">
                <a:xfrm>
                  <a:off x="3156" y="9207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4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3660" y="8732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</p:grpSp>
          <p:grpSp>
            <p:nvGrpSpPr>
              <p:cNvPr id="1035" name="Group 11"/>
              <p:cNvGrpSpPr>
                <a:grpSpLocks/>
              </p:cNvGrpSpPr>
              <p:nvPr/>
            </p:nvGrpSpPr>
            <p:grpSpPr bwMode="auto">
              <a:xfrm flipH="1">
                <a:off x="4015" y="8747"/>
                <a:ext cx="2072" cy="1373"/>
                <a:chOff x="1930" y="8722"/>
                <a:chExt cx="2072" cy="1373"/>
              </a:xfrm>
            </p:grpSpPr>
            <p:sp>
              <p:nvSpPr>
                <p:cNvPr id="1036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1930" y="9636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7" name="Line 13"/>
                <p:cNvSpPr>
                  <a:spLocks noChangeShapeType="1"/>
                </p:cNvSpPr>
                <p:nvPr/>
              </p:nvSpPr>
              <p:spPr bwMode="auto">
                <a:xfrm>
                  <a:off x="2283" y="9639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8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2791" y="9188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9" name="Line 15"/>
                <p:cNvSpPr>
                  <a:spLocks noChangeShapeType="1"/>
                </p:cNvSpPr>
                <p:nvPr/>
              </p:nvSpPr>
              <p:spPr bwMode="auto">
                <a:xfrm>
                  <a:off x="3145" y="9197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4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3649" y="8722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</p:grpSp>
        </p:grpSp>
        <p:sp>
          <p:nvSpPr>
            <p:cNvPr id="1041" name="Text Box 17"/>
            <p:cNvSpPr txBox="1">
              <a:spLocks noChangeArrowheads="1"/>
            </p:cNvSpPr>
            <p:nvPr/>
          </p:nvSpPr>
          <p:spPr bwMode="auto">
            <a:xfrm>
              <a:off x="794" y="15460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2" name="Text Box 18"/>
            <p:cNvSpPr txBox="1">
              <a:spLocks noChangeArrowheads="1"/>
            </p:cNvSpPr>
            <p:nvPr/>
          </p:nvSpPr>
          <p:spPr bwMode="auto">
            <a:xfrm>
              <a:off x="1290" y="1546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3" name="Text Box 19"/>
            <p:cNvSpPr txBox="1">
              <a:spLocks noChangeArrowheads="1"/>
            </p:cNvSpPr>
            <p:nvPr/>
          </p:nvSpPr>
          <p:spPr bwMode="auto">
            <a:xfrm>
              <a:off x="1647" y="15044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4" name="Text Box 20"/>
            <p:cNvSpPr txBox="1">
              <a:spLocks noChangeArrowheads="1"/>
            </p:cNvSpPr>
            <p:nvPr/>
          </p:nvSpPr>
          <p:spPr bwMode="auto">
            <a:xfrm>
              <a:off x="2193" y="14746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5" name="Text Box 21"/>
            <p:cNvSpPr txBox="1">
              <a:spLocks noChangeArrowheads="1"/>
            </p:cNvSpPr>
            <p:nvPr/>
          </p:nvSpPr>
          <p:spPr bwMode="auto">
            <a:xfrm>
              <a:off x="2534" y="1457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6" name="Text Box 22"/>
            <p:cNvSpPr txBox="1">
              <a:spLocks noChangeArrowheads="1"/>
            </p:cNvSpPr>
            <p:nvPr/>
          </p:nvSpPr>
          <p:spPr bwMode="auto">
            <a:xfrm>
              <a:off x="3157" y="14577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7" name="Text Box 23"/>
            <p:cNvSpPr txBox="1">
              <a:spLocks noChangeArrowheads="1"/>
            </p:cNvSpPr>
            <p:nvPr/>
          </p:nvSpPr>
          <p:spPr bwMode="auto">
            <a:xfrm>
              <a:off x="3460" y="14766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8" name="Text Box 24"/>
            <p:cNvSpPr txBox="1">
              <a:spLocks noChangeArrowheads="1"/>
            </p:cNvSpPr>
            <p:nvPr/>
          </p:nvSpPr>
          <p:spPr bwMode="auto">
            <a:xfrm>
              <a:off x="3990" y="1505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9" name="Text Box 25"/>
            <p:cNvSpPr txBox="1">
              <a:spLocks noChangeArrowheads="1"/>
            </p:cNvSpPr>
            <p:nvPr/>
          </p:nvSpPr>
          <p:spPr bwMode="auto">
            <a:xfrm>
              <a:off x="4217" y="1546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0" name="Text Box 26"/>
            <p:cNvSpPr txBox="1">
              <a:spLocks noChangeArrowheads="1"/>
            </p:cNvSpPr>
            <p:nvPr/>
          </p:nvSpPr>
          <p:spPr bwMode="auto">
            <a:xfrm>
              <a:off x="4822" y="15530"/>
              <a:ext cx="436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1" name="Text Box 27"/>
            <p:cNvSpPr txBox="1">
              <a:spLocks noChangeArrowheads="1"/>
            </p:cNvSpPr>
            <p:nvPr/>
          </p:nvSpPr>
          <p:spPr bwMode="auto">
            <a:xfrm>
              <a:off x="5276" y="15530"/>
              <a:ext cx="890" cy="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,с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2" name="Text Box 28"/>
            <p:cNvSpPr txBox="1">
              <a:spLocks noChangeArrowheads="1"/>
            </p:cNvSpPr>
            <p:nvPr/>
          </p:nvSpPr>
          <p:spPr bwMode="auto">
            <a:xfrm>
              <a:off x="870" y="14299"/>
              <a:ext cx="540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0" y="2071678"/>
            <a:ext cx="9144000" cy="125572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5. Какими номерами  обозначены участки графика, описывающие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нагревание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твёрдого тела и конденсации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?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(№1 и №9)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(№3 и №7)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(№1 и №7)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(№4 и №8)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(№1 и №6)</a:t>
            </a: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6. Формулы процессов.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32" y="-24"/>
            <a:ext cx="27146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1.Нагревание твёрдого</a:t>
            </a:r>
          </a:p>
          <a:p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Плавление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Нагревание жидкого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Парообразование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Нагревание газа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29356" y="142852"/>
            <a:ext cx="2714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Охлаждение газа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конденсация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8. охлаждение жидкого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9. отвердевание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10. Охлаждение 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твёрдого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2347652">
            <a:off x="4383903" y="578862"/>
            <a:ext cx="2333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выделение энергии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19533546">
            <a:off x="2091219" y="421160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Поглощение энергии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643306" y="3643314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5720" y="3500438"/>
            <a:ext cx="2714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1.Нагревание твёрдого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Нагревание жидкого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Нагревание газа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929322" y="3500438"/>
            <a:ext cx="2714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Охлаждение газа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8. охлаждение жидкого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10. Охлаждение 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твёрдого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050902" y="4648810"/>
            <a:ext cx="120898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029402" y="4675345"/>
            <a:ext cx="9671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2664440" y="3664580"/>
            <a:ext cx="120898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85720" y="4824723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Парообразование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29256" y="4857760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конденсация</a:t>
            </a:r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3050902" y="5434628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339984" y="5413728"/>
            <a:ext cx="11897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42910" y="5715016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Плавление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715008" y="5715016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9. отвердевание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6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8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8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60"/>
                            </p:stCondLst>
                            <p:childTnLst>
                              <p:par>
                                <p:cTn id="1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8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8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8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7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8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4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5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8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8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8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9" dur="8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0" dur="8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8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22361 0.63241 " pathEditMode="relative" rAng="0" ptsTypes="AA">
                                      <p:cBhvr>
                                        <p:cTn id="21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00" y="31600"/>
                                    </p:animMotion>
                                  </p:childTnLst>
                                </p:cTn>
                              </p:par>
                              <p:par>
                                <p:cTn id="216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7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21598 0.61968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0" y="31000"/>
                                    </p:animMotion>
                                  </p:childTnLst>
                                </p:cTn>
                              </p:par>
                              <p:par>
                                <p:cTn id="22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3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3" grpId="0" animBg="1"/>
      <p:bldP spid="32" grpId="0" build="p"/>
      <p:bldP spid="33" grpId="0" uiExpand="1" build="p"/>
      <p:bldP spid="34" grpId="0"/>
      <p:bldP spid="34" grpId="1"/>
      <p:bldP spid="34" grpId="2"/>
      <p:bldP spid="35" grpId="0"/>
      <p:bldP spid="35" grpId="1"/>
      <p:bldP spid="35" grpId="2"/>
      <p:bldP spid="36" grpId="0"/>
      <p:bldP spid="37" grpId="0" build="p"/>
      <p:bldP spid="38" grpId="0" uiExpand="1" build="p"/>
      <p:bldP spid="39" grpId="0"/>
      <p:bldP spid="40" grpId="0"/>
      <p:bldP spid="41" grpId="0"/>
      <p:bldP spid="42" grpId="0" build="p"/>
      <p:bldP spid="43" grpId="0" build="p"/>
      <p:bldP spid="44" grpId="0"/>
      <p:bldP spid="45" grpId="0"/>
      <p:bldP spid="46" grpId="0" build="p"/>
      <p:bldP spid="7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6148" name="Group 4"/>
          <p:cNvGrpSpPr>
            <a:grpSpLocks/>
          </p:cNvGrpSpPr>
          <p:nvPr/>
        </p:nvGrpSpPr>
        <p:grpSpPr bwMode="auto">
          <a:xfrm>
            <a:off x="0" y="357166"/>
            <a:ext cx="9001156" cy="2357454"/>
            <a:chOff x="747" y="10184"/>
            <a:chExt cx="8820" cy="1440"/>
          </a:xfrm>
        </p:grpSpPr>
        <p:grpSp>
          <p:nvGrpSpPr>
            <p:cNvPr id="6149" name="Group 5"/>
            <p:cNvGrpSpPr>
              <a:grpSpLocks/>
            </p:cNvGrpSpPr>
            <p:nvPr/>
          </p:nvGrpSpPr>
          <p:grpSpPr bwMode="auto">
            <a:xfrm>
              <a:off x="747" y="10184"/>
              <a:ext cx="1620" cy="1440"/>
              <a:chOff x="747" y="10077"/>
              <a:chExt cx="1620" cy="1440"/>
            </a:xfrm>
          </p:grpSpPr>
          <p:grpSp>
            <p:nvGrpSpPr>
              <p:cNvPr id="6150" name="Group 6"/>
              <p:cNvGrpSpPr>
                <a:grpSpLocks/>
              </p:cNvGrpSpPr>
              <p:nvPr/>
            </p:nvGrpSpPr>
            <p:grpSpPr bwMode="auto">
              <a:xfrm>
                <a:off x="747" y="10077"/>
                <a:ext cx="1620" cy="1440"/>
                <a:chOff x="1287" y="10004"/>
                <a:chExt cx="1620" cy="1440"/>
              </a:xfrm>
            </p:grpSpPr>
            <p:sp>
              <p:nvSpPr>
                <p:cNvPr id="6151" name="Line 7"/>
                <p:cNvSpPr>
                  <a:spLocks noChangeShapeType="1"/>
                </p:cNvSpPr>
                <p:nvPr/>
              </p:nvSpPr>
              <p:spPr bwMode="auto">
                <a:xfrm>
                  <a:off x="1467" y="10004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 type="triangle" w="med" len="med"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2" name="Line 8"/>
                <p:cNvSpPr>
                  <a:spLocks noChangeShapeType="1"/>
                </p:cNvSpPr>
                <p:nvPr/>
              </p:nvSpPr>
              <p:spPr bwMode="auto">
                <a:xfrm>
                  <a:off x="1287" y="11264"/>
                  <a:ext cx="1620" cy="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153" name="Line 9"/>
              <p:cNvSpPr>
                <a:spLocks noChangeShapeType="1"/>
              </p:cNvSpPr>
              <p:nvPr/>
            </p:nvSpPr>
            <p:spPr bwMode="auto">
              <a:xfrm>
                <a:off x="927" y="11337"/>
                <a:ext cx="54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54" name="Line 10"/>
              <p:cNvSpPr>
                <a:spLocks noChangeShapeType="1"/>
              </p:cNvSpPr>
              <p:nvPr/>
            </p:nvSpPr>
            <p:spPr bwMode="auto">
              <a:xfrm>
                <a:off x="1827" y="10412"/>
                <a:ext cx="54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55" name="Line 11"/>
              <p:cNvSpPr>
                <a:spLocks noChangeShapeType="1"/>
              </p:cNvSpPr>
              <p:nvPr/>
            </p:nvSpPr>
            <p:spPr bwMode="auto">
              <a:xfrm flipH="1">
                <a:off x="1467" y="10420"/>
                <a:ext cx="360" cy="90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156" name="Group 12"/>
            <p:cNvGrpSpPr>
              <a:grpSpLocks/>
            </p:cNvGrpSpPr>
            <p:nvPr/>
          </p:nvGrpSpPr>
          <p:grpSpPr bwMode="auto">
            <a:xfrm>
              <a:off x="2547" y="10184"/>
              <a:ext cx="1620" cy="1440"/>
              <a:chOff x="2547" y="10077"/>
              <a:chExt cx="1620" cy="1440"/>
            </a:xfrm>
          </p:grpSpPr>
          <p:grpSp>
            <p:nvGrpSpPr>
              <p:cNvPr id="6157" name="Group 13"/>
              <p:cNvGrpSpPr>
                <a:grpSpLocks/>
              </p:cNvGrpSpPr>
              <p:nvPr/>
            </p:nvGrpSpPr>
            <p:grpSpPr bwMode="auto">
              <a:xfrm>
                <a:off x="2547" y="10077"/>
                <a:ext cx="1620" cy="1440"/>
                <a:chOff x="1287" y="10004"/>
                <a:chExt cx="1620" cy="1440"/>
              </a:xfrm>
            </p:grpSpPr>
            <p:sp>
              <p:nvSpPr>
                <p:cNvPr id="6158" name="Line 14"/>
                <p:cNvSpPr>
                  <a:spLocks noChangeShapeType="1"/>
                </p:cNvSpPr>
                <p:nvPr/>
              </p:nvSpPr>
              <p:spPr bwMode="auto">
                <a:xfrm>
                  <a:off x="1467" y="10004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 type="triangle" w="med" len="med"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9" name="Line 15"/>
                <p:cNvSpPr>
                  <a:spLocks noChangeShapeType="1"/>
                </p:cNvSpPr>
                <p:nvPr/>
              </p:nvSpPr>
              <p:spPr bwMode="auto">
                <a:xfrm>
                  <a:off x="1287" y="11264"/>
                  <a:ext cx="1620" cy="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160" name="Line 16"/>
              <p:cNvSpPr>
                <a:spLocks noChangeShapeType="1"/>
              </p:cNvSpPr>
              <p:nvPr/>
            </p:nvSpPr>
            <p:spPr bwMode="auto">
              <a:xfrm>
                <a:off x="2727" y="11344"/>
                <a:ext cx="540" cy="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61" name="Line 17"/>
              <p:cNvSpPr>
                <a:spLocks noChangeShapeType="1"/>
              </p:cNvSpPr>
              <p:nvPr/>
            </p:nvSpPr>
            <p:spPr bwMode="auto">
              <a:xfrm flipH="1">
                <a:off x="3267" y="10904"/>
                <a:ext cx="360" cy="436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62" name="Line 18"/>
              <p:cNvSpPr>
                <a:spLocks noChangeShapeType="1"/>
              </p:cNvSpPr>
              <p:nvPr/>
            </p:nvSpPr>
            <p:spPr bwMode="auto">
              <a:xfrm flipH="1" flipV="1">
                <a:off x="2727" y="10440"/>
                <a:ext cx="900" cy="464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163" name="Group 19"/>
            <p:cNvGrpSpPr>
              <a:grpSpLocks/>
            </p:cNvGrpSpPr>
            <p:nvPr/>
          </p:nvGrpSpPr>
          <p:grpSpPr bwMode="auto">
            <a:xfrm>
              <a:off x="4347" y="10184"/>
              <a:ext cx="1620" cy="1440"/>
              <a:chOff x="4347" y="10077"/>
              <a:chExt cx="1620" cy="1440"/>
            </a:xfrm>
          </p:grpSpPr>
          <p:grpSp>
            <p:nvGrpSpPr>
              <p:cNvPr id="6164" name="Group 20"/>
              <p:cNvGrpSpPr>
                <a:grpSpLocks/>
              </p:cNvGrpSpPr>
              <p:nvPr/>
            </p:nvGrpSpPr>
            <p:grpSpPr bwMode="auto">
              <a:xfrm>
                <a:off x="4347" y="10077"/>
                <a:ext cx="1620" cy="1440"/>
                <a:chOff x="1287" y="10004"/>
                <a:chExt cx="1620" cy="1440"/>
              </a:xfrm>
            </p:grpSpPr>
            <p:sp>
              <p:nvSpPr>
                <p:cNvPr id="6165" name="Line 21"/>
                <p:cNvSpPr>
                  <a:spLocks noChangeShapeType="1"/>
                </p:cNvSpPr>
                <p:nvPr/>
              </p:nvSpPr>
              <p:spPr bwMode="auto">
                <a:xfrm>
                  <a:off x="1467" y="10004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 type="triangle" w="med" len="med"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6" name="Line 22"/>
                <p:cNvSpPr>
                  <a:spLocks noChangeShapeType="1"/>
                </p:cNvSpPr>
                <p:nvPr/>
              </p:nvSpPr>
              <p:spPr bwMode="auto">
                <a:xfrm>
                  <a:off x="1287" y="11264"/>
                  <a:ext cx="1620" cy="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167" name="Line 23"/>
              <p:cNvSpPr>
                <a:spLocks noChangeShapeType="1"/>
              </p:cNvSpPr>
              <p:nvPr/>
            </p:nvSpPr>
            <p:spPr bwMode="auto">
              <a:xfrm>
                <a:off x="4527" y="10364"/>
                <a:ext cx="5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68" name="Line 24"/>
              <p:cNvSpPr>
                <a:spLocks noChangeShapeType="1"/>
              </p:cNvSpPr>
              <p:nvPr/>
            </p:nvSpPr>
            <p:spPr bwMode="auto">
              <a:xfrm>
                <a:off x="4527" y="11336"/>
                <a:ext cx="5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69" name="Line 25"/>
              <p:cNvSpPr>
                <a:spLocks noChangeShapeType="1"/>
              </p:cNvSpPr>
              <p:nvPr/>
            </p:nvSpPr>
            <p:spPr bwMode="auto">
              <a:xfrm flipH="1">
                <a:off x="5067" y="10904"/>
                <a:ext cx="360" cy="43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70" name="Line 26"/>
              <p:cNvSpPr>
                <a:spLocks noChangeShapeType="1"/>
              </p:cNvSpPr>
              <p:nvPr/>
            </p:nvSpPr>
            <p:spPr bwMode="auto">
              <a:xfrm flipH="1" flipV="1">
                <a:off x="5067" y="10364"/>
                <a:ext cx="360" cy="54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171" name="Group 27"/>
            <p:cNvGrpSpPr>
              <a:grpSpLocks/>
            </p:cNvGrpSpPr>
            <p:nvPr/>
          </p:nvGrpSpPr>
          <p:grpSpPr bwMode="auto">
            <a:xfrm>
              <a:off x="6147" y="10184"/>
              <a:ext cx="1620" cy="1440"/>
              <a:chOff x="6147" y="10077"/>
              <a:chExt cx="1620" cy="1440"/>
            </a:xfrm>
          </p:grpSpPr>
          <p:grpSp>
            <p:nvGrpSpPr>
              <p:cNvPr id="6172" name="Group 28"/>
              <p:cNvGrpSpPr>
                <a:grpSpLocks/>
              </p:cNvGrpSpPr>
              <p:nvPr/>
            </p:nvGrpSpPr>
            <p:grpSpPr bwMode="auto">
              <a:xfrm>
                <a:off x="6147" y="10077"/>
                <a:ext cx="1620" cy="1440"/>
                <a:chOff x="1287" y="10004"/>
                <a:chExt cx="1620" cy="1440"/>
              </a:xfrm>
            </p:grpSpPr>
            <p:sp>
              <p:nvSpPr>
                <p:cNvPr id="6173" name="Line 29"/>
                <p:cNvSpPr>
                  <a:spLocks noChangeShapeType="1"/>
                </p:cNvSpPr>
                <p:nvPr/>
              </p:nvSpPr>
              <p:spPr bwMode="auto">
                <a:xfrm>
                  <a:off x="1467" y="10004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 type="triangle" w="med" len="med"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4" name="Line 30"/>
                <p:cNvSpPr>
                  <a:spLocks noChangeShapeType="1"/>
                </p:cNvSpPr>
                <p:nvPr/>
              </p:nvSpPr>
              <p:spPr bwMode="auto">
                <a:xfrm>
                  <a:off x="1287" y="11264"/>
                  <a:ext cx="1620" cy="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175" name="Line 31"/>
              <p:cNvSpPr>
                <a:spLocks noChangeShapeType="1"/>
              </p:cNvSpPr>
              <p:nvPr/>
            </p:nvSpPr>
            <p:spPr bwMode="auto">
              <a:xfrm flipH="1">
                <a:off x="6327" y="10904"/>
                <a:ext cx="900" cy="26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76" name="Line 32"/>
              <p:cNvSpPr>
                <a:spLocks noChangeShapeType="1"/>
              </p:cNvSpPr>
              <p:nvPr/>
            </p:nvSpPr>
            <p:spPr bwMode="auto">
              <a:xfrm>
                <a:off x="6327" y="10364"/>
                <a:ext cx="540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77" name="Line 33"/>
              <p:cNvSpPr>
                <a:spLocks noChangeShapeType="1"/>
              </p:cNvSpPr>
              <p:nvPr/>
            </p:nvSpPr>
            <p:spPr bwMode="auto">
              <a:xfrm flipH="1" flipV="1">
                <a:off x="6867" y="10364"/>
                <a:ext cx="360" cy="54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178" name="Group 34"/>
            <p:cNvGrpSpPr>
              <a:grpSpLocks/>
            </p:cNvGrpSpPr>
            <p:nvPr/>
          </p:nvGrpSpPr>
          <p:grpSpPr bwMode="auto">
            <a:xfrm>
              <a:off x="7947" y="10184"/>
              <a:ext cx="1620" cy="1440"/>
              <a:chOff x="7947" y="10077"/>
              <a:chExt cx="1620" cy="1440"/>
            </a:xfrm>
          </p:grpSpPr>
          <p:grpSp>
            <p:nvGrpSpPr>
              <p:cNvPr id="6179" name="Group 35"/>
              <p:cNvGrpSpPr>
                <a:grpSpLocks/>
              </p:cNvGrpSpPr>
              <p:nvPr/>
            </p:nvGrpSpPr>
            <p:grpSpPr bwMode="auto">
              <a:xfrm>
                <a:off x="7947" y="10077"/>
                <a:ext cx="1620" cy="1440"/>
                <a:chOff x="1287" y="10004"/>
                <a:chExt cx="1620" cy="1440"/>
              </a:xfrm>
            </p:grpSpPr>
            <p:sp>
              <p:nvSpPr>
                <p:cNvPr id="6180" name="Line 36"/>
                <p:cNvSpPr>
                  <a:spLocks noChangeShapeType="1"/>
                </p:cNvSpPr>
                <p:nvPr/>
              </p:nvSpPr>
              <p:spPr bwMode="auto">
                <a:xfrm>
                  <a:off x="1467" y="10004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 type="triangle" w="med" len="med"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81" name="Line 37"/>
                <p:cNvSpPr>
                  <a:spLocks noChangeShapeType="1"/>
                </p:cNvSpPr>
                <p:nvPr/>
              </p:nvSpPr>
              <p:spPr bwMode="auto">
                <a:xfrm>
                  <a:off x="1287" y="11264"/>
                  <a:ext cx="1620" cy="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182" name="Line 38"/>
              <p:cNvSpPr>
                <a:spLocks noChangeShapeType="1"/>
              </p:cNvSpPr>
              <p:nvPr/>
            </p:nvSpPr>
            <p:spPr bwMode="auto">
              <a:xfrm flipH="1" flipV="1">
                <a:off x="8127" y="10364"/>
                <a:ext cx="900" cy="54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83" name="Line 39"/>
              <p:cNvSpPr>
                <a:spLocks noChangeShapeType="1"/>
              </p:cNvSpPr>
              <p:nvPr/>
            </p:nvSpPr>
            <p:spPr bwMode="auto">
              <a:xfrm flipH="1">
                <a:off x="8127" y="10904"/>
                <a:ext cx="900" cy="26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184" name="Text Box 40"/>
            <p:cNvSpPr txBox="1">
              <a:spLocks noChangeArrowheads="1"/>
            </p:cNvSpPr>
            <p:nvPr/>
          </p:nvSpPr>
          <p:spPr bwMode="auto">
            <a:xfrm>
              <a:off x="1107" y="10544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85" name="Text Box 41"/>
            <p:cNvSpPr txBox="1">
              <a:spLocks noChangeArrowheads="1"/>
            </p:cNvSpPr>
            <p:nvPr/>
          </p:nvSpPr>
          <p:spPr bwMode="auto">
            <a:xfrm>
              <a:off x="3447" y="10544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86" name="Text Box 42"/>
            <p:cNvSpPr txBox="1">
              <a:spLocks noChangeArrowheads="1"/>
            </p:cNvSpPr>
            <p:nvPr/>
          </p:nvSpPr>
          <p:spPr bwMode="auto">
            <a:xfrm>
              <a:off x="4707" y="10544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87" name="Text Box 43"/>
            <p:cNvSpPr txBox="1">
              <a:spLocks noChangeArrowheads="1"/>
            </p:cNvSpPr>
            <p:nvPr/>
          </p:nvSpPr>
          <p:spPr bwMode="auto">
            <a:xfrm>
              <a:off x="6327" y="10544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88" name="Text Box 44"/>
            <p:cNvSpPr txBox="1">
              <a:spLocks noChangeArrowheads="1"/>
            </p:cNvSpPr>
            <p:nvPr/>
          </p:nvSpPr>
          <p:spPr bwMode="auto">
            <a:xfrm>
              <a:off x="8127" y="10724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89" name="Rectangle 45"/>
          <p:cNvSpPr>
            <a:spLocks noChangeArrowheads="1"/>
          </p:cNvSpPr>
          <p:nvPr/>
        </p:nvSpPr>
        <p:spPr bwMode="auto">
          <a:xfrm>
            <a:off x="0" y="2857496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Опишите графически тепловые процессы следующих ситуациях: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«Лед  в кастрюле поставили  на газовую плиту».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90" name="Rectangle 46"/>
          <p:cNvSpPr>
            <a:spLocks noChangeArrowheads="1"/>
          </p:cNvSpPr>
          <p:nvPr/>
        </p:nvSpPr>
        <p:spPr bwMode="auto">
          <a:xfrm>
            <a:off x="500034" y="4000504"/>
            <a:ext cx="55006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 «Лед бросили в кипяток».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91" name="Rectangle 47"/>
          <p:cNvSpPr>
            <a:spLocks noChangeArrowheads="1"/>
          </p:cNvSpPr>
          <p:nvPr/>
        </p:nvSpPr>
        <p:spPr bwMode="auto">
          <a:xfrm>
            <a:off x="142844" y="4786322"/>
            <a:ext cx="72866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 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Расплавленное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олово бросили в воду».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92" name="Rectangle 48"/>
          <p:cNvSpPr>
            <a:spLocks noChangeArrowheads="1"/>
          </p:cNvSpPr>
          <p:nvPr/>
        </p:nvSpPr>
        <p:spPr bwMode="auto">
          <a:xfrm>
            <a:off x="0" y="5429264"/>
            <a:ext cx="80724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 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Лед при 0 градусов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бросили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расплавленное олово,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взятое при температуре плавления».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6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6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6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89" grpId="0" build="p"/>
      <p:bldP spid="6190" grpId="0"/>
      <p:bldP spid="6191" grpId="0"/>
      <p:bldP spid="619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98" t="14141" r="8232"/>
          <a:stretch/>
        </p:blipFill>
        <p:spPr bwMode="auto">
          <a:xfrm>
            <a:off x="0" y="548680"/>
            <a:ext cx="9223573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144016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Гр.№6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51073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91" t="27333" r="7895" b="22141"/>
          <a:stretch/>
        </p:blipFill>
        <p:spPr bwMode="auto">
          <a:xfrm>
            <a:off x="33391" y="908720"/>
            <a:ext cx="9033707" cy="328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144016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Гр.№6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7248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08" t="15846" r="15625" b="6369"/>
          <a:stretch/>
        </p:blipFill>
        <p:spPr bwMode="auto">
          <a:xfrm>
            <a:off x="0" y="0"/>
            <a:ext cx="6541477" cy="4445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29" t="15112" r="15756" b="45333"/>
          <a:stretch/>
        </p:blipFill>
        <p:spPr bwMode="auto">
          <a:xfrm>
            <a:off x="2483768" y="4597400"/>
            <a:ext cx="6438900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07693" y="32457"/>
            <a:ext cx="144016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Гр.№7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4209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-24"/>
            <a:ext cx="9358346" cy="4924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формуле вычисляется гидростатическое давление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0" y="785794"/>
            <a:ext cx="9358346" cy="8925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формуле вычисляется вес тела при равномерном движении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0" y="2071678"/>
            <a:ext cx="9144000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формуле вычисляется сила давления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0" y="3214686"/>
            <a:ext cx="9144000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Формула, ОПРЕДЕЛЯЮЩАЯ  ДАВЛЕНИЕ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0" y="4191664"/>
            <a:ext cx="9144000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формуле вычисляется выталкивающая сила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5000628" y="5302765"/>
            <a:ext cx="2470106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</a:t>
            </a:r>
            <a:r>
              <a:rPr kumimoji="0" lang="en-US" sz="4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-32" y="6088583"/>
            <a:ext cx="2284062" cy="76944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6929454" y="6072206"/>
            <a:ext cx="2214578" cy="76944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pS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5"/>
          <p:cNvGrpSpPr/>
          <p:nvPr/>
        </p:nvGrpSpPr>
        <p:grpSpPr>
          <a:xfrm>
            <a:off x="1505834" y="4957869"/>
            <a:ext cx="2208910" cy="1257213"/>
            <a:chOff x="6545689" y="4043346"/>
            <a:chExt cx="1885182" cy="1257213"/>
          </a:xfrm>
          <a:solidFill>
            <a:schemeClr val="bg1"/>
          </a:solidFill>
        </p:grpSpPr>
        <p:graphicFrame>
          <p:nvGraphicFramePr>
            <p:cNvPr id="1031" name="Object 7"/>
            <p:cNvGraphicFramePr>
              <a:graphicFrameLocks noChangeAspect="1"/>
            </p:cNvGraphicFramePr>
            <p:nvPr/>
          </p:nvGraphicFramePr>
          <p:xfrm>
            <a:off x="6959012" y="4043346"/>
            <a:ext cx="1471859" cy="1257213"/>
          </p:xfrm>
          <a:graphic>
            <a:graphicData uri="http://schemas.openxmlformats.org/presentationml/2006/ole">
              <p:oleObj spid="_x0000_s33794" name="Формула" r:id="rId9" imgW="457002" imgH="393529" progId="Equation.3">
                <p:embed/>
              </p:oleObj>
            </a:graphicData>
          </a:graphic>
        </p:graphicFrame>
        <p:sp>
          <p:nvSpPr>
            <p:cNvPr id="15" name="Прямоугольник 14"/>
            <p:cNvSpPr/>
            <p:nvPr/>
          </p:nvSpPr>
          <p:spPr>
            <a:xfrm>
              <a:off x="6545689" y="4391264"/>
              <a:ext cx="485940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8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2.</a:t>
              </a:r>
              <a:endParaRPr lang="ru-RU" sz="4000" b="1" dirty="0"/>
            </a:p>
          </p:txBody>
        </p:sp>
      </p:grp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3390532" y="6150138"/>
            <a:ext cx="253879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ρgV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3333E-6 L -0.43385 -0.77014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00" y="-38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0 L 0.28854 -0.76921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0" y="-38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57691 -0.53518 " pathEditMode="relative" rAng="0" ptsTypes="AA">
                                      <p:cBhvr>
                                        <p:cTn id="2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00" y="-26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-0.41823 -0.58843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00" y="-29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60833 -0.30416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00" y="-15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-0.22049 -0.27384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13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8" grpId="0" animBg="1"/>
      <p:bldP spid="19" grpId="0" animBg="1"/>
      <p:bldP spid="20" grpId="0" animBg="1"/>
      <p:bldP spid="1033" grpId="0" animBg="1"/>
      <p:bldP spid="4" grpId="0" animBg="1"/>
      <p:bldP spid="14" grpId="0" animBg="1"/>
      <p:bldP spid="13" grpId="0" animBg="1"/>
      <p:bldP spid="13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" y="0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количество теплоты, необходимое для плавления стального бруска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массой 2 кг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взятого при температуре его плавления.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Какое количество теплоты потребуется для плавления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 кг цинка,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начальная температура которого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20°С?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Рисунок 1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6387" t="20502" r="26340" b="10645"/>
          <a:stretch>
            <a:fillRect/>
          </a:stretch>
        </p:blipFill>
        <p:spPr bwMode="auto">
          <a:xfrm>
            <a:off x="-32" y="-24"/>
            <a:ext cx="9144032" cy="3322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Прямая со стрелкой 2"/>
          <p:cNvCxnSpPr/>
          <p:nvPr/>
        </p:nvCxnSpPr>
        <p:spPr>
          <a:xfrm rot="5400000" flipH="1" flipV="1">
            <a:off x="3321835" y="467837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>
            <a:off x="4643438" y="5357826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7914176" y="535782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35710" y="5140969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44638" y="4010954"/>
            <a:ext cx="731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 flipH="1" flipV="1">
            <a:off x="4572000" y="4357694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333720" y="4196384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714876" y="4214818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143372" y="4824723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701228" y="5129864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4857752" y="314324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439712" y="6887"/>
            <a:ext cx="488950" cy="3159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Рисунок 1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6387" t="20502" r="26340" b="10645"/>
          <a:stretch>
            <a:fillRect/>
          </a:stretch>
        </p:blipFill>
        <p:spPr bwMode="auto">
          <a:xfrm>
            <a:off x="-32" y="-24"/>
            <a:ext cx="9144032" cy="3322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Прямая со стрелкой 2"/>
          <p:cNvCxnSpPr/>
          <p:nvPr/>
        </p:nvCxnSpPr>
        <p:spPr>
          <a:xfrm rot="5400000" flipH="1" flipV="1">
            <a:off x="3321835" y="467837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>
            <a:off x="4643438" y="5357826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7914176" y="535782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35710" y="5140969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44638" y="4010954"/>
            <a:ext cx="731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 flipH="1" flipV="1">
            <a:off x="4572000" y="4357694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333720" y="4196384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714876" y="4214818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143372" y="4824723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701228" y="5129864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4857752" y="314324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l="9375" t="22705" r="3320" b="10644"/>
          <a:stretch>
            <a:fillRect/>
          </a:stretch>
        </p:blipFill>
        <p:spPr bwMode="auto">
          <a:xfrm>
            <a:off x="-32" y="-24"/>
            <a:ext cx="9144032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l="19336" t="48340" r="43164" b="27490"/>
          <a:stretch>
            <a:fillRect/>
          </a:stretch>
        </p:blipFill>
        <p:spPr bwMode="auto">
          <a:xfrm>
            <a:off x="0" y="2500330"/>
            <a:ext cx="5143504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7" cstate="print">
            <a:lum bright="-20000" contrast="40000"/>
          </a:blip>
          <a:srcRect l="25304" t="30736" r="9972" b="38103"/>
          <a:stretch>
            <a:fillRect/>
          </a:stretch>
        </p:blipFill>
        <p:spPr bwMode="auto">
          <a:xfrm>
            <a:off x="-32" y="-24"/>
            <a:ext cx="62151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8068" y="214290"/>
            <a:ext cx="392113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13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14480" y="2786058"/>
            <a:ext cx="742955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30 минут из 40 шло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отвердевание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т.е. отвердело  3/4 часть  1кг.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5640" y="337535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338" y="3301785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,7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5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26927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357562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 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3348037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/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3343275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,75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857628"/>
            <a:ext cx="3357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Дж+          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Дж=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3857628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3929058" y="1285860"/>
            <a:ext cx="428628" cy="285752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57370" y="1658632"/>
            <a:ext cx="92869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429124" y="285728"/>
            <a:ext cx="85725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71670" y="2024624"/>
            <a:ext cx="1214446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0минут?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2357430"/>
            <a:ext cx="450056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Первые 10 минут вода охладилась на 20°,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2" grpId="0" animBg="1"/>
      <p:bldP spid="2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8788</TotalTime>
  <Words>3630</Words>
  <Application>Microsoft Office PowerPoint</Application>
  <PresentationFormat>Экран (4:3)</PresentationFormat>
  <Paragraphs>868</Paragraphs>
  <Slides>51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3" baseType="lpstr">
      <vt:lpstr>Трек</vt:lpstr>
      <vt:lpstr>Формула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Домашнее задание.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1058</cp:revision>
  <dcterms:created xsi:type="dcterms:W3CDTF">2009-11-04T14:29:22Z</dcterms:created>
  <dcterms:modified xsi:type="dcterms:W3CDTF">2018-10-16T16:08:24Z</dcterms:modified>
</cp:coreProperties>
</file>