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5"/>
  </p:notesMasterIdLst>
  <p:sldIdLst>
    <p:sldId id="373" r:id="rId2"/>
    <p:sldId id="396" r:id="rId3"/>
    <p:sldId id="403" r:id="rId4"/>
    <p:sldId id="311" r:id="rId5"/>
    <p:sldId id="316" r:id="rId6"/>
    <p:sldId id="377" r:id="rId7"/>
    <p:sldId id="382" r:id="rId8"/>
    <p:sldId id="388" r:id="rId9"/>
    <p:sldId id="389" r:id="rId10"/>
    <p:sldId id="391" r:id="rId11"/>
    <p:sldId id="387" r:id="rId12"/>
    <p:sldId id="392" r:id="rId13"/>
    <p:sldId id="393" r:id="rId14"/>
    <p:sldId id="395" r:id="rId15"/>
    <p:sldId id="394" r:id="rId16"/>
    <p:sldId id="397" r:id="rId17"/>
    <p:sldId id="400" r:id="rId18"/>
    <p:sldId id="399" r:id="rId19"/>
    <p:sldId id="401" r:id="rId20"/>
    <p:sldId id="376" r:id="rId21"/>
    <p:sldId id="384" r:id="rId22"/>
    <p:sldId id="398" r:id="rId23"/>
    <p:sldId id="402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99"/>
    <a:srgbClr val="006600"/>
    <a:srgbClr val="0033CC"/>
    <a:srgbClr val="0014AC"/>
    <a:srgbClr val="003300"/>
    <a:srgbClr val="66CCFF"/>
    <a:srgbClr val="220FB1"/>
    <a:srgbClr val="000000"/>
    <a:srgbClr val="365D21"/>
    <a:srgbClr val="2706E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780" autoAdjust="0"/>
    <p:restoredTop sz="94660" autoAdjust="0"/>
  </p:normalViewPr>
  <p:slideViewPr>
    <p:cSldViewPr>
      <p:cViewPr>
        <p:scale>
          <a:sx n="40" d="100"/>
          <a:sy n="40" d="100"/>
        </p:scale>
        <p:origin x="-648" y="-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22.01.2020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70668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2.wav"/><Relationship Id="rId9" Type="http://schemas.openxmlformats.org/officeDocument/2006/relationships/hyperlink" Target="../../../&#1092;&#1080;&#1083;&#1100;&#1084;&#1099;%2011&#1082;&#1083;/&#1086;&#1087;&#1090;&#1080;&#1082;&#1072;/&#1050;&#1086;&#1090;&#1083;&#1100;&#1094;&#1072;%20&#1053;&#1100;&#1102;&#1090;&#1086;&#1085;&#1072;%202%20&#1084;&#1080;&#1085;.avi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5.wav"/><Relationship Id="rId7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4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1.wav"/><Relationship Id="rId9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8.wav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10" Type="http://schemas.openxmlformats.org/officeDocument/2006/relationships/image" Target="../media/image12.jpeg"/><Relationship Id="rId4" Type="http://schemas.openxmlformats.org/officeDocument/2006/relationships/audio" Target="../media/audio3.wav"/><Relationship Id="rId9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4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1.wav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hyperlink" Target="../../../&#1092;&#1080;&#1083;&#1100;&#1084;&#1099;%2011&#1082;&#1083;/&#1086;&#1087;&#1090;&#1080;&#1082;&#1072;/&#1080;&#1085;&#1090;&#1077;&#1088;&#1092;&#1077;&#1088;&#1077;&#1085;&#1094;&#1080;&#1103;%20&#1089;&#1074;&#1077;&#1090;&#1072;%207%20&#1084;&#1080;&#1085;.avi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2.wav"/><Relationship Id="rId4" Type="http://schemas.openxmlformats.org/officeDocument/2006/relationships/audio" Target="../media/audio8.wav"/><Relationship Id="rId9" Type="http://schemas.openxmlformats.org/officeDocument/2006/relationships/hyperlink" Target="file:///C:\Documents%20and%20Settings\&#1091;&#1095;&#1080;&#1090;&#1077;&#1083;&#1100;\&#1056;&#1072;&#1073;&#1086;&#1095;&#1080;&#1081;%20&#1089;&#1090;&#1086;&#1083;\&#1042;&#1057;&#1042;\&#1041;&#1080;&#1073;&#1083;&#1080;&#1086;&#1090;&#1077;&#1082;&#1072;%20&#1085;&#1072;&#1075;&#1083;&#1103;&#1076;&#1085;&#1099;&#1093;%20&#1087;&#1086;&#1089;&#1086;&#1073;&#1080;&#1081;%20(2).lnk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8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3931920"/>
          <a:ext cx="9144000" cy="2926080"/>
        </p:xfrm>
        <a:graphic>
          <a:graphicData uri="http://schemas.openxmlformats.org/drawingml/2006/table">
            <a:tbl>
              <a:tblPr/>
              <a:tblGrid>
                <a:gridCol w="8086998"/>
                <a:gridCol w="1057002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1. Консультация по гр. № 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2. Проблемный опыт по интерференции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3. Самостоятельная работа с учебником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    ( $ 46, 47 )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4"/>
                      </a:pPr>
                      <a:r>
                        <a:rPr lang="ru-RU" sz="2400" u="none" strike="noStrike">
                          <a:latin typeface="Times New Roman"/>
                          <a:ea typeface="Times New Roman"/>
                        </a:rPr>
                        <a:t>Тема № 20.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5.Первичная обратная  связь по ???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№ 1(стр. 113) ??? 1-5 (стр. 117)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15м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Д.З.       $  46, 47.  ( т.№20)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-311615"/>
            <a:ext cx="914400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- 12    (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 o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\2у13н\  №50.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\Т.20 \  ИНТЕРФЕРЕНЦИЯ СВЕТА И ЕЕ ИСПОЛЬЗОВАНИЕ.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Изучить явление интерференции.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Доказать волновую природу света.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3.Изучить условия наблюдения интерференции.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Изучить применение интерференции света.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Интерференция в тонких пленках.   (Мыльный пузырь)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Интерференция на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бипризме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Френеля.           3. Интерференция  на зеркале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Лойда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hangingPunct="0">
              <a:buFontTx/>
              <a:buChar char="•"/>
            </a:pP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кф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Колебания и волны (10.37)    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кфр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 Гюйгенса.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БНП (Оптика/ анимации №4,5)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180486" y="4405068"/>
            <a:ext cx="27146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0,4мкм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4420121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/>
            <a:r>
              <a:rPr lang="ru-RU" sz="4400" b="1" i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кольца Ньютона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5715016"/>
            <a:ext cx="4786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min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max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окружностях               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07904" y="5962054"/>
            <a:ext cx="21162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-! 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-! 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43636" y="3643314"/>
            <a:ext cx="2089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ru-RU" sz="44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0,8</a:t>
            </a:r>
            <a:endParaRPr lang="ru-RU" sz="28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 rot="16200000">
            <a:off x="2420364" y="1575150"/>
            <a:ext cx="1618825" cy="5541972"/>
          </a:xfrm>
          <a:prstGeom prst="moon">
            <a:avLst>
              <a:gd name="adj" fmla="val 87500"/>
            </a:avLst>
          </a:prstGeom>
          <a:solidFill>
            <a:srgbClr val="CCFFCC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5304341"/>
            <a:ext cx="6858016" cy="339237"/>
          </a:xfrm>
          <a:prstGeom prst="rect">
            <a:avLst/>
          </a:prstGeom>
          <a:solidFill>
            <a:srgbClr val="CCFFCC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Line 5"/>
          <p:cNvSpPr>
            <a:spLocks noChangeShapeType="1"/>
          </p:cNvSpPr>
          <p:nvPr/>
        </p:nvSpPr>
        <p:spPr bwMode="auto">
          <a:xfrm>
            <a:off x="478768" y="2172022"/>
            <a:ext cx="722020" cy="151164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6"/>
          <p:cNvSpPr>
            <a:spLocks noChangeShapeType="1"/>
          </p:cNvSpPr>
          <p:nvPr/>
        </p:nvSpPr>
        <p:spPr bwMode="auto">
          <a:xfrm>
            <a:off x="1357291" y="4714884"/>
            <a:ext cx="285752" cy="571504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Line 7"/>
          <p:cNvSpPr>
            <a:spLocks noChangeShapeType="1"/>
          </p:cNvSpPr>
          <p:nvPr/>
        </p:nvSpPr>
        <p:spPr bwMode="auto">
          <a:xfrm flipV="1">
            <a:off x="1643042" y="4929198"/>
            <a:ext cx="142876" cy="33186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0" y="1500174"/>
            <a:ext cx="7143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</a:p>
        </p:txBody>
      </p:sp>
      <p:sp>
        <p:nvSpPr>
          <p:cNvPr id="26" name="Line 5"/>
          <p:cNvSpPr>
            <a:spLocks noChangeShapeType="1"/>
          </p:cNvSpPr>
          <p:nvPr/>
        </p:nvSpPr>
        <p:spPr bwMode="auto">
          <a:xfrm>
            <a:off x="1182515" y="3664580"/>
            <a:ext cx="214314" cy="107157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Line 9"/>
          <p:cNvSpPr>
            <a:spLocks noChangeShapeType="1"/>
          </p:cNvSpPr>
          <p:nvPr/>
        </p:nvSpPr>
        <p:spPr bwMode="auto">
          <a:xfrm flipV="1">
            <a:off x="2071670" y="2928934"/>
            <a:ext cx="1000132" cy="78050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Line 8"/>
          <p:cNvSpPr>
            <a:spLocks noChangeShapeType="1"/>
          </p:cNvSpPr>
          <p:nvPr/>
        </p:nvSpPr>
        <p:spPr bwMode="auto">
          <a:xfrm flipV="1">
            <a:off x="2854495" y="2868128"/>
            <a:ext cx="1428760" cy="85194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 rot="20684490">
            <a:off x="4020219" y="492763"/>
            <a:ext cx="2397516" cy="2099712"/>
            <a:chOff x="8343" y="1577"/>
            <a:chExt cx="1051" cy="572"/>
          </a:xfrm>
        </p:grpSpPr>
        <p:grpSp>
          <p:nvGrpSpPr>
            <p:cNvPr id="7" name="Group 17"/>
            <p:cNvGrpSpPr>
              <a:grpSpLocks/>
            </p:cNvGrpSpPr>
            <p:nvPr/>
          </p:nvGrpSpPr>
          <p:grpSpPr bwMode="auto">
            <a:xfrm>
              <a:off x="8343" y="1577"/>
              <a:ext cx="1051" cy="572"/>
              <a:chOff x="8343" y="1577"/>
              <a:chExt cx="1051" cy="572"/>
            </a:xfrm>
          </p:grpSpPr>
          <p:sp>
            <p:nvSpPr>
              <p:cNvPr id="32" name="Line 18"/>
              <p:cNvSpPr>
                <a:spLocks noChangeShapeType="1"/>
              </p:cNvSpPr>
              <p:nvPr/>
            </p:nvSpPr>
            <p:spPr bwMode="auto">
              <a:xfrm flipH="1">
                <a:off x="8343" y="1600"/>
                <a:ext cx="102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Line 19"/>
              <p:cNvSpPr>
                <a:spLocks noChangeShapeType="1"/>
              </p:cNvSpPr>
              <p:nvPr/>
            </p:nvSpPr>
            <p:spPr bwMode="auto">
              <a:xfrm flipH="1">
                <a:off x="8731" y="1577"/>
                <a:ext cx="663" cy="57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Arc 20"/>
              <p:cNvSpPr>
                <a:spLocks/>
              </p:cNvSpPr>
              <p:nvPr/>
            </p:nvSpPr>
            <p:spPr bwMode="auto">
              <a:xfrm flipH="1" flipV="1">
                <a:off x="8617" y="1577"/>
                <a:ext cx="274" cy="453"/>
              </a:xfrm>
              <a:custGeom>
                <a:avLst/>
                <a:gdLst>
                  <a:gd name="G0" fmla="+- 0 0 0"/>
                  <a:gd name="G1" fmla="+- 21427 0 0"/>
                  <a:gd name="G2" fmla="+- 21600 0 0"/>
                  <a:gd name="T0" fmla="*/ 2731 w 21600"/>
                  <a:gd name="T1" fmla="*/ 0 h 21427"/>
                  <a:gd name="T2" fmla="*/ 21600 w 21600"/>
                  <a:gd name="T3" fmla="*/ 21427 h 21427"/>
                  <a:gd name="T4" fmla="*/ 0 w 21600"/>
                  <a:gd name="T5" fmla="*/ 21427 h 2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427" fill="none" extrusionOk="0">
                    <a:moveTo>
                      <a:pt x="2730" y="0"/>
                    </a:moveTo>
                    <a:cubicBezTo>
                      <a:pt x="13517" y="1375"/>
                      <a:pt x="21600" y="10553"/>
                      <a:pt x="21600" y="21427"/>
                    </a:cubicBezTo>
                  </a:path>
                  <a:path w="21600" h="21427" stroke="0" extrusionOk="0">
                    <a:moveTo>
                      <a:pt x="2730" y="0"/>
                    </a:moveTo>
                    <a:cubicBezTo>
                      <a:pt x="13517" y="1375"/>
                      <a:pt x="21600" y="10553"/>
                      <a:pt x="21600" y="21427"/>
                    </a:cubicBezTo>
                    <a:lnTo>
                      <a:pt x="0" y="21427"/>
                    </a:lnTo>
                    <a:close/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1" name="Oval 21"/>
            <p:cNvSpPr>
              <a:spLocks noChangeArrowheads="1"/>
            </p:cNvSpPr>
            <p:nvPr/>
          </p:nvSpPr>
          <p:spPr bwMode="auto">
            <a:xfrm>
              <a:off x="8675" y="1739"/>
              <a:ext cx="150" cy="196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5" name="Овал 34"/>
          <p:cNvSpPr/>
          <p:nvPr/>
        </p:nvSpPr>
        <p:spPr>
          <a:xfrm>
            <a:off x="1389189" y="4550742"/>
            <a:ext cx="3714776" cy="28575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14A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Line 5"/>
          <p:cNvSpPr>
            <a:spLocks noChangeShapeType="1"/>
          </p:cNvSpPr>
          <p:nvPr/>
        </p:nvSpPr>
        <p:spPr bwMode="auto">
          <a:xfrm>
            <a:off x="428596" y="2143116"/>
            <a:ext cx="579144" cy="151164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Line 5"/>
          <p:cNvSpPr>
            <a:spLocks noChangeShapeType="1"/>
          </p:cNvSpPr>
          <p:nvPr/>
        </p:nvSpPr>
        <p:spPr bwMode="auto">
          <a:xfrm>
            <a:off x="988376" y="3595324"/>
            <a:ext cx="226038" cy="104812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Line 6"/>
          <p:cNvSpPr>
            <a:spLocks noChangeShapeType="1"/>
          </p:cNvSpPr>
          <p:nvPr/>
        </p:nvSpPr>
        <p:spPr bwMode="auto">
          <a:xfrm>
            <a:off x="1214414" y="4643446"/>
            <a:ext cx="214314" cy="64294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Line 7"/>
          <p:cNvSpPr>
            <a:spLocks noChangeShapeType="1"/>
          </p:cNvSpPr>
          <p:nvPr/>
        </p:nvSpPr>
        <p:spPr bwMode="auto">
          <a:xfrm flipV="1">
            <a:off x="1428728" y="4857760"/>
            <a:ext cx="214314" cy="40330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Line 9"/>
          <p:cNvSpPr>
            <a:spLocks noChangeShapeType="1"/>
          </p:cNvSpPr>
          <p:nvPr/>
        </p:nvSpPr>
        <p:spPr bwMode="auto">
          <a:xfrm flipV="1">
            <a:off x="1874942" y="2857496"/>
            <a:ext cx="911108" cy="79223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Line 8"/>
          <p:cNvSpPr>
            <a:spLocks noChangeShapeType="1"/>
          </p:cNvSpPr>
          <p:nvPr/>
        </p:nvSpPr>
        <p:spPr bwMode="auto">
          <a:xfrm flipV="1">
            <a:off x="2714612" y="2786057"/>
            <a:ext cx="1357322" cy="92338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1220276" y="4464304"/>
            <a:ext cx="4071966" cy="285752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Line 8"/>
          <p:cNvSpPr>
            <a:spLocks noChangeShapeType="1"/>
          </p:cNvSpPr>
          <p:nvPr/>
        </p:nvSpPr>
        <p:spPr bwMode="auto">
          <a:xfrm flipV="1">
            <a:off x="1643042" y="3714751"/>
            <a:ext cx="1071570" cy="113769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Line 9"/>
          <p:cNvSpPr>
            <a:spLocks noChangeShapeType="1"/>
          </p:cNvSpPr>
          <p:nvPr/>
        </p:nvSpPr>
        <p:spPr bwMode="auto">
          <a:xfrm flipV="1">
            <a:off x="1214414" y="3643314"/>
            <a:ext cx="674841" cy="99482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Line 9"/>
          <p:cNvSpPr>
            <a:spLocks noChangeShapeType="1"/>
          </p:cNvSpPr>
          <p:nvPr/>
        </p:nvSpPr>
        <p:spPr bwMode="auto">
          <a:xfrm flipV="1">
            <a:off x="1396829" y="3714751"/>
            <a:ext cx="674841" cy="99482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Line 8"/>
          <p:cNvSpPr>
            <a:spLocks noChangeShapeType="1"/>
          </p:cNvSpPr>
          <p:nvPr/>
        </p:nvSpPr>
        <p:spPr bwMode="auto">
          <a:xfrm flipV="1">
            <a:off x="1785918" y="3714751"/>
            <a:ext cx="1071570" cy="120913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928662" y="2285992"/>
            <a:ext cx="79296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min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max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окружностях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 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  4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6845953" y="333228"/>
            <a:ext cx="1857388" cy="1809888"/>
            <a:chOff x="6845953" y="368853"/>
            <a:chExt cx="1857388" cy="1809888"/>
          </a:xfrm>
        </p:grpSpPr>
        <p:sp>
          <p:nvSpPr>
            <p:cNvPr id="45" name="Овал 44"/>
            <p:cNvSpPr/>
            <p:nvPr/>
          </p:nvSpPr>
          <p:spPr>
            <a:xfrm>
              <a:off x="7072330" y="642918"/>
              <a:ext cx="1357322" cy="1285884"/>
            </a:xfrm>
            <a:prstGeom prst="ellipse">
              <a:avLst/>
            </a:prstGeom>
            <a:noFill/>
            <a:ln w="76200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7001080" y="583543"/>
              <a:ext cx="1500198" cy="1404822"/>
            </a:xfrm>
            <a:prstGeom prst="ellipse">
              <a:avLst/>
            </a:prstGeom>
            <a:noFill/>
            <a:ln w="762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6905704" y="476104"/>
              <a:ext cx="1714512" cy="1643074"/>
            </a:xfrm>
            <a:prstGeom prst="ellipse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6845953" y="368853"/>
              <a:ext cx="1857388" cy="180988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5939772" y="-469596"/>
            <a:ext cx="3714776" cy="3500462"/>
            <a:chOff x="6845953" y="368853"/>
            <a:chExt cx="1857388" cy="1809888"/>
          </a:xfrm>
        </p:grpSpPr>
        <p:sp>
          <p:nvSpPr>
            <p:cNvPr id="50" name="Овал 49"/>
            <p:cNvSpPr/>
            <p:nvPr/>
          </p:nvSpPr>
          <p:spPr>
            <a:xfrm>
              <a:off x="6947885" y="500832"/>
              <a:ext cx="1643074" cy="1551333"/>
            </a:xfrm>
            <a:prstGeom prst="ellipse">
              <a:avLst/>
            </a:prstGeom>
            <a:noFill/>
            <a:ln w="76200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6912166" y="463896"/>
              <a:ext cx="1714512" cy="1625206"/>
            </a:xfrm>
            <a:prstGeom prst="ellipse">
              <a:avLst/>
            </a:prstGeom>
            <a:noFill/>
            <a:ln w="762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6876447" y="426959"/>
              <a:ext cx="1785950" cy="1699079"/>
            </a:xfrm>
            <a:prstGeom prst="ellipse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6845953" y="368853"/>
              <a:ext cx="1857388" cy="180988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6708425" y="6439702"/>
            <a:ext cx="249517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none">
            <a:spAutoFit/>
          </a:bodyPr>
          <a:lstStyle/>
          <a:p>
            <a:pPr lvl="0"/>
            <a:r>
              <a:rPr lang="ru-RU" sz="2400" b="1" i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9" action="ppaction://hlinkfile"/>
              </a:rPr>
              <a:t>кольца</a:t>
            </a:r>
            <a:r>
              <a:rPr lang="ru-RU" sz="2400" b="1" i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9" action="ppaction://hlinkfile"/>
              </a:rPr>
              <a:t>Ньютона</a:t>
            </a: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000"/>
                            </p:stCondLst>
                            <p:childTnLst>
                              <p:par>
                                <p:cTn id="1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000"/>
                            </p:stCondLst>
                            <p:childTnLst>
                              <p:par>
                                <p:cTn id="1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6000"/>
                            </p:stCondLst>
                            <p:childTnLst>
                              <p:par>
                                <p:cTn id="1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  <p:bldP spid="3" grpId="0" build="p" animBg="1"/>
      <p:bldP spid="4" grpId="0"/>
      <p:bldP spid="6" grpId="0"/>
      <p:bldP spid="2050" grpId="0" animBg="1"/>
      <p:bldP spid="2051" grpId="0" animBg="1"/>
      <p:bldP spid="20" grpId="0" animBg="1"/>
      <p:bldP spid="21" grpId="0" animBg="1"/>
      <p:bldP spid="21" grpId="1" animBg="1"/>
      <p:bldP spid="22" grpId="0" animBg="1"/>
      <p:bldP spid="25" grpId="0"/>
      <p:bldP spid="26" grpId="0" animBg="1"/>
      <p:bldP spid="27" grpId="0" animBg="1"/>
      <p:bldP spid="28" grpId="0" animBg="1"/>
      <p:bldP spid="35" grpId="0" animBg="1"/>
      <p:bldP spid="29" grpId="0" animBg="1"/>
      <p:bldP spid="30" grpId="0" animBg="1"/>
      <p:bldP spid="36" grpId="0" animBg="1"/>
      <p:bldP spid="36" grpId="1" animBg="1"/>
      <p:bldP spid="38" grpId="0" animBg="1"/>
      <p:bldP spid="40" grpId="0" animBg="1"/>
      <p:bldP spid="41" grpId="0" animBg="1"/>
      <p:bldP spid="42" grpId="0" animBg="1"/>
      <p:bldP spid="39" grpId="0" animBg="1"/>
      <p:bldP spid="23" grpId="0" animBg="1"/>
      <p:bldP spid="43" grpId="0"/>
      <p:bldP spid="5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Скругленный прямоугольник 54"/>
          <p:cNvSpPr/>
          <p:nvPr/>
        </p:nvSpPr>
        <p:spPr>
          <a:xfrm>
            <a:off x="7072330" y="142852"/>
            <a:ext cx="2071702" cy="1357322"/>
          </a:xfrm>
          <a:prstGeom prst="roundRect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071810"/>
            <a:ext cx="9144000" cy="2428892"/>
          </a:xfrm>
          <a:prstGeom prst="rect">
            <a:avLst/>
          </a:prstGeom>
          <a:solidFill>
            <a:srgbClr val="CCFFCC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92706" y="2143116"/>
            <a:ext cx="72083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воздух(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                                      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354511" y="3071810"/>
            <a:ext cx="764664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O(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H2O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v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</a:p>
        </p:txBody>
      </p:sp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4203720" y="748278"/>
            <a:ext cx="2797172" cy="4621580"/>
            <a:chOff x="2382" y="5964"/>
            <a:chExt cx="795" cy="1291"/>
          </a:xfrm>
        </p:grpSpPr>
        <p:grpSp>
          <p:nvGrpSpPr>
            <p:cNvPr id="6147" name="Group 3"/>
            <p:cNvGrpSpPr>
              <a:grpSpLocks/>
            </p:cNvGrpSpPr>
            <p:nvPr/>
          </p:nvGrpSpPr>
          <p:grpSpPr bwMode="auto">
            <a:xfrm rot="-5400000">
              <a:off x="2453" y="5893"/>
              <a:ext cx="653" cy="795"/>
              <a:chOff x="14088" y="6493"/>
              <a:chExt cx="1234" cy="1210"/>
            </a:xfrm>
          </p:grpSpPr>
          <p:grpSp>
            <p:nvGrpSpPr>
              <p:cNvPr id="6148" name="Group 4"/>
              <p:cNvGrpSpPr>
                <a:grpSpLocks/>
              </p:cNvGrpSpPr>
              <p:nvPr/>
            </p:nvGrpSpPr>
            <p:grpSpPr bwMode="auto">
              <a:xfrm>
                <a:off x="14088" y="6511"/>
                <a:ext cx="249" cy="1192"/>
                <a:chOff x="867" y="3368"/>
                <a:chExt cx="1398" cy="1192"/>
              </a:xfrm>
            </p:grpSpPr>
            <p:sp>
              <p:nvSpPr>
                <p:cNvPr id="6149" name="Freeform 5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0" name="Freeform 6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6151" name="Group 7"/>
              <p:cNvGrpSpPr>
                <a:grpSpLocks/>
              </p:cNvGrpSpPr>
              <p:nvPr/>
            </p:nvGrpSpPr>
            <p:grpSpPr bwMode="auto">
              <a:xfrm>
                <a:off x="14336" y="6505"/>
                <a:ext cx="249" cy="1192"/>
                <a:chOff x="867" y="3368"/>
                <a:chExt cx="1398" cy="1192"/>
              </a:xfrm>
            </p:grpSpPr>
            <p:sp>
              <p:nvSpPr>
                <p:cNvPr id="6152" name="Freeform 8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3" name="Freeform 9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6154" name="Group 10"/>
              <p:cNvGrpSpPr>
                <a:grpSpLocks/>
              </p:cNvGrpSpPr>
              <p:nvPr/>
            </p:nvGrpSpPr>
            <p:grpSpPr bwMode="auto">
              <a:xfrm>
                <a:off x="14578" y="6499"/>
                <a:ext cx="249" cy="1192"/>
                <a:chOff x="867" y="3368"/>
                <a:chExt cx="1398" cy="1192"/>
              </a:xfrm>
            </p:grpSpPr>
            <p:sp>
              <p:nvSpPr>
                <p:cNvPr id="6155" name="Freeform 11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6" name="Freeform 12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6157" name="Group 13"/>
              <p:cNvGrpSpPr>
                <a:grpSpLocks/>
              </p:cNvGrpSpPr>
              <p:nvPr/>
            </p:nvGrpSpPr>
            <p:grpSpPr bwMode="auto">
              <a:xfrm>
                <a:off x="14825" y="6493"/>
                <a:ext cx="249" cy="1192"/>
                <a:chOff x="867" y="3368"/>
                <a:chExt cx="1398" cy="1192"/>
              </a:xfrm>
            </p:grpSpPr>
            <p:sp>
              <p:nvSpPr>
                <p:cNvPr id="6158" name="Freeform 14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9" name="Freeform 1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6160" name="Group 16"/>
              <p:cNvGrpSpPr>
                <a:grpSpLocks/>
              </p:cNvGrpSpPr>
              <p:nvPr/>
            </p:nvGrpSpPr>
            <p:grpSpPr bwMode="auto">
              <a:xfrm>
                <a:off x="15073" y="6493"/>
                <a:ext cx="249" cy="1192"/>
                <a:chOff x="867" y="3368"/>
                <a:chExt cx="1398" cy="1192"/>
              </a:xfrm>
            </p:grpSpPr>
            <p:sp>
              <p:nvSpPr>
                <p:cNvPr id="6161" name="Freeform 17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62" name="Freeform 18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6163" name="Group 19"/>
            <p:cNvGrpSpPr>
              <a:grpSpLocks/>
            </p:cNvGrpSpPr>
            <p:nvPr/>
          </p:nvGrpSpPr>
          <p:grpSpPr bwMode="auto">
            <a:xfrm rot="-5400000">
              <a:off x="2526" y="6747"/>
              <a:ext cx="648" cy="367"/>
              <a:chOff x="14066" y="6453"/>
              <a:chExt cx="1225" cy="1200"/>
            </a:xfrm>
          </p:grpSpPr>
          <p:grpSp>
            <p:nvGrpSpPr>
              <p:cNvPr id="6164" name="Group 20"/>
              <p:cNvGrpSpPr>
                <a:grpSpLocks/>
              </p:cNvGrpSpPr>
              <p:nvPr/>
            </p:nvGrpSpPr>
            <p:grpSpPr bwMode="auto">
              <a:xfrm>
                <a:off x="14066" y="6465"/>
                <a:ext cx="249" cy="1188"/>
                <a:chOff x="745" y="3322"/>
                <a:chExt cx="1406" cy="1188"/>
              </a:xfrm>
            </p:grpSpPr>
            <p:sp>
              <p:nvSpPr>
                <p:cNvPr id="6165" name="Freeform 21"/>
                <p:cNvSpPr>
                  <a:spLocks/>
                </p:cNvSpPr>
                <p:nvPr/>
              </p:nvSpPr>
              <p:spPr bwMode="auto">
                <a:xfrm>
                  <a:off x="1405" y="3322"/>
                  <a:ext cx="746" cy="633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66" name="Freeform 22"/>
                <p:cNvSpPr>
                  <a:spLocks/>
                </p:cNvSpPr>
                <p:nvPr/>
              </p:nvSpPr>
              <p:spPr bwMode="auto">
                <a:xfrm flipV="1">
                  <a:off x="745" y="3934"/>
                  <a:ext cx="661" cy="576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6167" name="Group 23"/>
              <p:cNvGrpSpPr>
                <a:grpSpLocks/>
              </p:cNvGrpSpPr>
              <p:nvPr/>
            </p:nvGrpSpPr>
            <p:grpSpPr bwMode="auto">
              <a:xfrm>
                <a:off x="14314" y="6453"/>
                <a:ext cx="249" cy="1194"/>
                <a:chOff x="749" y="3316"/>
                <a:chExt cx="1390" cy="1194"/>
              </a:xfrm>
            </p:grpSpPr>
            <p:sp>
              <p:nvSpPr>
                <p:cNvPr id="6168" name="Freeform 24"/>
                <p:cNvSpPr>
                  <a:spLocks/>
                </p:cNvSpPr>
                <p:nvPr/>
              </p:nvSpPr>
              <p:spPr bwMode="auto">
                <a:xfrm>
                  <a:off x="1401" y="3316"/>
                  <a:ext cx="738" cy="632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69" name="Freeform 25"/>
                <p:cNvSpPr>
                  <a:spLocks/>
                </p:cNvSpPr>
                <p:nvPr/>
              </p:nvSpPr>
              <p:spPr bwMode="auto">
                <a:xfrm flipV="1">
                  <a:off x="749" y="3934"/>
                  <a:ext cx="654" cy="576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6170" name="Group 26"/>
              <p:cNvGrpSpPr>
                <a:grpSpLocks/>
              </p:cNvGrpSpPr>
              <p:nvPr/>
            </p:nvGrpSpPr>
            <p:grpSpPr bwMode="auto">
              <a:xfrm>
                <a:off x="14557" y="6454"/>
                <a:ext cx="249" cy="1181"/>
                <a:chOff x="746" y="3323"/>
                <a:chExt cx="1398" cy="1181"/>
              </a:xfrm>
            </p:grpSpPr>
            <p:sp>
              <p:nvSpPr>
                <p:cNvPr id="6171" name="Freeform 27"/>
                <p:cNvSpPr>
                  <a:spLocks/>
                </p:cNvSpPr>
                <p:nvPr/>
              </p:nvSpPr>
              <p:spPr bwMode="auto">
                <a:xfrm>
                  <a:off x="1399" y="3323"/>
                  <a:ext cx="745" cy="633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72" name="Freeform 28"/>
                <p:cNvSpPr>
                  <a:spLocks/>
                </p:cNvSpPr>
                <p:nvPr/>
              </p:nvSpPr>
              <p:spPr bwMode="auto">
                <a:xfrm flipV="1">
                  <a:off x="746" y="3928"/>
                  <a:ext cx="659" cy="576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6173" name="Group 29"/>
              <p:cNvGrpSpPr>
                <a:grpSpLocks/>
              </p:cNvGrpSpPr>
              <p:nvPr/>
            </p:nvGrpSpPr>
            <p:grpSpPr bwMode="auto">
              <a:xfrm>
                <a:off x="14802" y="6456"/>
                <a:ext cx="249" cy="1180"/>
                <a:chOff x="744" y="3331"/>
                <a:chExt cx="1404" cy="1180"/>
              </a:xfrm>
            </p:grpSpPr>
            <p:sp>
              <p:nvSpPr>
                <p:cNvPr id="6174" name="Freeform 30"/>
                <p:cNvSpPr>
                  <a:spLocks/>
                </p:cNvSpPr>
                <p:nvPr/>
              </p:nvSpPr>
              <p:spPr bwMode="auto">
                <a:xfrm>
                  <a:off x="1403" y="3331"/>
                  <a:ext cx="745" cy="634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75" name="Freeform 31"/>
                <p:cNvSpPr>
                  <a:spLocks/>
                </p:cNvSpPr>
                <p:nvPr/>
              </p:nvSpPr>
              <p:spPr bwMode="auto">
                <a:xfrm flipV="1">
                  <a:off x="744" y="3935"/>
                  <a:ext cx="659" cy="576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6176" name="Group 32"/>
              <p:cNvGrpSpPr>
                <a:grpSpLocks/>
              </p:cNvGrpSpPr>
              <p:nvPr/>
            </p:nvGrpSpPr>
            <p:grpSpPr bwMode="auto">
              <a:xfrm>
                <a:off x="15051" y="6461"/>
                <a:ext cx="240" cy="1185"/>
                <a:chOff x="739" y="3336"/>
                <a:chExt cx="1343" cy="1185"/>
              </a:xfrm>
            </p:grpSpPr>
            <p:sp>
              <p:nvSpPr>
                <p:cNvPr id="6177" name="Freeform 33"/>
                <p:cNvSpPr>
                  <a:spLocks/>
                </p:cNvSpPr>
                <p:nvPr/>
              </p:nvSpPr>
              <p:spPr bwMode="auto">
                <a:xfrm>
                  <a:off x="1342" y="3336"/>
                  <a:ext cx="740" cy="634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78" name="Freeform 34"/>
                <p:cNvSpPr>
                  <a:spLocks/>
                </p:cNvSpPr>
                <p:nvPr/>
              </p:nvSpPr>
              <p:spPr bwMode="auto">
                <a:xfrm flipV="1">
                  <a:off x="739" y="3944"/>
                  <a:ext cx="655" cy="577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6179" name="Group 35"/>
          <p:cNvGrpSpPr>
            <a:grpSpLocks/>
          </p:cNvGrpSpPr>
          <p:nvPr/>
        </p:nvGrpSpPr>
        <p:grpSpPr bwMode="auto">
          <a:xfrm>
            <a:off x="7168250" y="142852"/>
            <a:ext cx="1975750" cy="1233504"/>
            <a:chOff x="5738" y="915"/>
            <a:chExt cx="1530" cy="841"/>
          </a:xfrm>
        </p:grpSpPr>
        <p:sp>
          <p:nvSpPr>
            <p:cNvPr id="6180" name="Text Box 36"/>
            <p:cNvSpPr txBox="1">
              <a:spLocks noChangeArrowheads="1"/>
            </p:cNvSpPr>
            <p:nvPr/>
          </p:nvSpPr>
          <p:spPr bwMode="auto">
            <a:xfrm>
              <a:off x="5738" y="1111"/>
              <a:ext cx="738" cy="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 =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181" name="Group 37"/>
            <p:cNvGrpSpPr>
              <a:grpSpLocks/>
            </p:cNvGrpSpPr>
            <p:nvPr/>
          </p:nvGrpSpPr>
          <p:grpSpPr bwMode="auto">
            <a:xfrm>
              <a:off x="6185" y="915"/>
              <a:ext cx="1083" cy="841"/>
              <a:chOff x="2761" y="3336"/>
              <a:chExt cx="1083" cy="841"/>
            </a:xfrm>
          </p:grpSpPr>
          <p:grpSp>
            <p:nvGrpSpPr>
              <p:cNvPr id="6182" name="Group 38"/>
              <p:cNvGrpSpPr>
                <a:grpSpLocks/>
              </p:cNvGrpSpPr>
              <p:nvPr/>
            </p:nvGrpSpPr>
            <p:grpSpPr bwMode="auto">
              <a:xfrm>
                <a:off x="2761" y="3336"/>
                <a:ext cx="1083" cy="841"/>
                <a:chOff x="11362" y="3511"/>
                <a:chExt cx="1311" cy="812"/>
              </a:xfrm>
            </p:grpSpPr>
            <p:sp>
              <p:nvSpPr>
                <p:cNvPr id="6183" name="Line 39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184" name="Group 40"/>
                <p:cNvGrpSpPr>
                  <a:grpSpLocks/>
                </p:cNvGrpSpPr>
                <p:nvPr/>
              </p:nvGrpSpPr>
              <p:grpSpPr bwMode="auto">
                <a:xfrm>
                  <a:off x="11362" y="3511"/>
                  <a:ext cx="1311" cy="812"/>
                  <a:chOff x="10875" y="3779"/>
                  <a:chExt cx="1048" cy="812"/>
                </a:xfrm>
              </p:grpSpPr>
              <p:sp>
                <p:nvSpPr>
                  <p:cNvPr id="6185" name="Text Box 4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79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</a:t>
                    </a:r>
                    <a:r>
                      <a:rPr kumimoji="0" lang="ru-RU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в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86" name="Text Box 4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1025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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H</a:t>
                    </a:r>
                    <a:r>
                      <a:rPr kumimoji="0" lang="en-US" sz="2800" b="1" i="0" u="none" strike="noStrike" cap="none" normalizeH="0" baseline="-2500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O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6187" name="Line 43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2" name="Группа 51"/>
          <p:cNvGrpSpPr/>
          <p:nvPr/>
        </p:nvGrpSpPr>
        <p:grpSpPr>
          <a:xfrm>
            <a:off x="-32" y="0"/>
            <a:ext cx="1808700" cy="1200494"/>
            <a:chOff x="1357290" y="5500702"/>
            <a:chExt cx="1808700" cy="1200494"/>
          </a:xfrm>
        </p:grpSpPr>
        <p:grpSp>
          <p:nvGrpSpPr>
            <p:cNvPr id="51" name="Группа 50"/>
            <p:cNvGrpSpPr/>
            <p:nvPr/>
          </p:nvGrpSpPr>
          <p:grpSpPr>
            <a:xfrm>
              <a:off x="1357290" y="5500702"/>
              <a:ext cx="1808700" cy="1200494"/>
              <a:chOff x="1357290" y="5500702"/>
              <a:chExt cx="1808700" cy="1200494"/>
            </a:xfrm>
          </p:grpSpPr>
          <p:sp>
            <p:nvSpPr>
              <p:cNvPr id="47" name="Text Box 9"/>
              <p:cNvSpPr txBox="1">
                <a:spLocks noChangeArrowheads="1"/>
              </p:cNvSpPr>
              <p:nvPr/>
            </p:nvSpPr>
            <p:spPr bwMode="auto">
              <a:xfrm>
                <a:off x="1357290" y="5871540"/>
                <a:ext cx="890253" cy="753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n</a:t>
                </a:r>
                <a:r>
                  <a:rPr lang="ru-RU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    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Text Box 14"/>
              <p:cNvSpPr txBox="1">
                <a:spLocks noChangeArrowheads="1"/>
              </p:cNvSpPr>
              <p:nvPr/>
            </p:nvSpPr>
            <p:spPr bwMode="auto">
              <a:xfrm>
                <a:off x="2043797" y="5500702"/>
                <a:ext cx="999748" cy="6349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 Box 15"/>
              <p:cNvSpPr txBox="1">
                <a:spLocks noChangeArrowheads="1"/>
              </p:cNvSpPr>
              <p:nvPr/>
            </p:nvSpPr>
            <p:spPr bwMode="auto">
              <a:xfrm>
                <a:off x="2003430" y="5957088"/>
                <a:ext cx="1162560" cy="744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v</a:t>
                </a:r>
                <a:r>
                  <a:rPr kumimoji="0" lang="en-US" sz="44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0" name="Line 16"/>
            <p:cNvSpPr>
              <a:spLocks noChangeShapeType="1"/>
            </p:cNvSpPr>
            <p:nvPr/>
          </p:nvSpPr>
          <p:spPr bwMode="auto">
            <a:xfrm>
              <a:off x="2197407" y="6180831"/>
              <a:ext cx="75898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3" name="Прямоугольник 52"/>
          <p:cNvSpPr/>
          <p:nvPr/>
        </p:nvSpPr>
        <p:spPr>
          <a:xfrm>
            <a:off x="2000232" y="0"/>
            <a:ext cx="15055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36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1785918" y="642918"/>
            <a:ext cx="24352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en-US" sz="28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en-US" sz="28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6145" grpId="0"/>
      <p:bldP spid="53" grpId="0"/>
      <p:bldP spid="5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9" name="Rectangle 17"/>
          <p:cNvSpPr>
            <a:spLocks noChangeArrowheads="1"/>
          </p:cNvSpPr>
          <p:nvPr/>
        </p:nvSpPr>
        <p:spPr bwMode="auto">
          <a:xfrm rot="2260407">
            <a:off x="4179552" y="2427503"/>
            <a:ext cx="205930" cy="1021563"/>
          </a:xfrm>
          <a:prstGeom prst="rect">
            <a:avLst/>
          </a:prstGeom>
          <a:solidFill>
            <a:srgbClr val="00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-125341"/>
            <a:ext cx="535781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ИНТЕРФЕРОМЕТР </a:t>
            </a:r>
            <a:endParaRPr kumimoji="0" lang="ru-RU" sz="5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1785918" y="2655088"/>
            <a:ext cx="373527" cy="333377"/>
            <a:chOff x="9377" y="1900"/>
            <a:chExt cx="496" cy="507"/>
          </a:xfrm>
        </p:grpSpPr>
        <p:sp>
          <p:nvSpPr>
            <p:cNvPr id="33795" name="Line 3"/>
            <p:cNvSpPr>
              <a:spLocks noChangeShapeType="1"/>
            </p:cNvSpPr>
            <p:nvPr/>
          </p:nvSpPr>
          <p:spPr bwMode="auto">
            <a:xfrm rot="19221798" flipV="1">
              <a:off x="9412" y="1923"/>
              <a:ext cx="414" cy="4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3796" name="Group 4"/>
            <p:cNvGrpSpPr>
              <a:grpSpLocks/>
            </p:cNvGrpSpPr>
            <p:nvPr/>
          </p:nvGrpSpPr>
          <p:grpSpPr bwMode="auto">
            <a:xfrm>
              <a:off x="9377" y="1900"/>
              <a:ext cx="496" cy="484"/>
              <a:chOff x="9377" y="1900"/>
              <a:chExt cx="496" cy="484"/>
            </a:xfrm>
          </p:grpSpPr>
          <p:sp>
            <p:nvSpPr>
              <p:cNvPr id="33797" name="Line 5"/>
              <p:cNvSpPr>
                <a:spLocks noChangeShapeType="1"/>
              </p:cNvSpPr>
              <p:nvPr/>
            </p:nvSpPr>
            <p:spPr bwMode="auto">
              <a:xfrm rot="2960152" flipV="1">
                <a:off x="9424" y="1912"/>
                <a:ext cx="414" cy="48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798" name="Line 6"/>
              <p:cNvSpPr>
                <a:spLocks noChangeShapeType="1"/>
              </p:cNvSpPr>
              <p:nvPr/>
            </p:nvSpPr>
            <p:spPr bwMode="auto">
              <a:xfrm flipV="1">
                <a:off x="9424" y="1900"/>
                <a:ext cx="414" cy="48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799" name="Line 7"/>
              <p:cNvSpPr>
                <a:spLocks noChangeShapeType="1"/>
              </p:cNvSpPr>
              <p:nvPr/>
            </p:nvSpPr>
            <p:spPr bwMode="auto">
              <a:xfrm rot="16200000" flipV="1">
                <a:off x="9412" y="1912"/>
                <a:ext cx="414" cy="48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33801" name="Group 9"/>
          <p:cNvGrpSpPr>
            <a:grpSpLocks/>
          </p:cNvGrpSpPr>
          <p:nvPr/>
        </p:nvGrpSpPr>
        <p:grpSpPr bwMode="auto">
          <a:xfrm>
            <a:off x="2222768" y="2864093"/>
            <a:ext cx="4691229" cy="1225"/>
            <a:chOff x="4718" y="5683131"/>
            <a:chExt cx="1854" cy="97433"/>
          </a:xfrm>
        </p:grpSpPr>
        <p:sp>
          <p:nvSpPr>
            <p:cNvPr id="33802" name="Line 10"/>
            <p:cNvSpPr>
              <a:spLocks noChangeShapeType="1"/>
            </p:cNvSpPr>
            <p:nvPr/>
          </p:nvSpPr>
          <p:spPr bwMode="auto">
            <a:xfrm flipV="1">
              <a:off x="4718" y="5683131"/>
              <a:ext cx="1854" cy="19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03" name="Line 11"/>
            <p:cNvSpPr>
              <a:spLocks noChangeShapeType="1"/>
            </p:cNvSpPr>
            <p:nvPr/>
          </p:nvSpPr>
          <p:spPr bwMode="auto">
            <a:xfrm>
              <a:off x="4994" y="5685115"/>
              <a:ext cx="7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04" name="Line 12"/>
            <p:cNvSpPr>
              <a:spLocks noChangeShapeType="1"/>
            </p:cNvSpPr>
            <p:nvPr/>
          </p:nvSpPr>
          <p:spPr bwMode="auto">
            <a:xfrm>
              <a:off x="6105" y="5780564"/>
              <a:ext cx="7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3805" name="Group 13"/>
          <p:cNvGrpSpPr>
            <a:grpSpLocks/>
          </p:cNvGrpSpPr>
          <p:nvPr/>
        </p:nvGrpSpPr>
        <p:grpSpPr bwMode="auto">
          <a:xfrm>
            <a:off x="4375274" y="2976559"/>
            <a:ext cx="2519714" cy="11906"/>
            <a:chOff x="5568" y="2945"/>
            <a:chExt cx="996" cy="4"/>
          </a:xfrm>
        </p:grpSpPr>
        <p:sp>
          <p:nvSpPr>
            <p:cNvPr id="33806" name="Line 14"/>
            <p:cNvSpPr>
              <a:spLocks noChangeShapeType="1"/>
            </p:cNvSpPr>
            <p:nvPr/>
          </p:nvSpPr>
          <p:spPr bwMode="auto">
            <a:xfrm flipH="1">
              <a:off x="5568" y="2949"/>
              <a:ext cx="99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07" name="Line 15"/>
            <p:cNvSpPr>
              <a:spLocks noChangeShapeType="1"/>
            </p:cNvSpPr>
            <p:nvPr/>
          </p:nvSpPr>
          <p:spPr bwMode="auto">
            <a:xfrm>
              <a:off x="5837" y="2945"/>
              <a:ext cx="7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3810" name="Group 18"/>
          <p:cNvGrpSpPr>
            <a:grpSpLocks/>
          </p:cNvGrpSpPr>
          <p:nvPr/>
        </p:nvGrpSpPr>
        <p:grpSpPr bwMode="auto">
          <a:xfrm flipH="1">
            <a:off x="6955684" y="2181216"/>
            <a:ext cx="116571" cy="1112052"/>
            <a:chOff x="7054" y="2551"/>
            <a:chExt cx="46" cy="467"/>
          </a:xfrm>
        </p:grpSpPr>
        <p:sp>
          <p:nvSpPr>
            <p:cNvPr id="33811" name="Line 19"/>
            <p:cNvSpPr>
              <a:spLocks noChangeShapeType="1"/>
            </p:cNvSpPr>
            <p:nvPr/>
          </p:nvSpPr>
          <p:spPr bwMode="auto">
            <a:xfrm>
              <a:off x="7100" y="2551"/>
              <a:ext cx="0" cy="452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12" name="Line 20"/>
            <p:cNvSpPr>
              <a:spLocks noChangeShapeType="1"/>
            </p:cNvSpPr>
            <p:nvPr/>
          </p:nvSpPr>
          <p:spPr bwMode="auto">
            <a:xfrm>
              <a:off x="7054" y="2566"/>
              <a:ext cx="0" cy="452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3813" name="Group 21"/>
          <p:cNvGrpSpPr>
            <a:grpSpLocks/>
          </p:cNvGrpSpPr>
          <p:nvPr/>
        </p:nvGrpSpPr>
        <p:grpSpPr bwMode="auto">
          <a:xfrm rot="16200000" flipH="1">
            <a:off x="4108823" y="248841"/>
            <a:ext cx="109538" cy="1183447"/>
            <a:chOff x="7054" y="2551"/>
            <a:chExt cx="46" cy="467"/>
          </a:xfrm>
        </p:grpSpPr>
        <p:sp>
          <p:nvSpPr>
            <p:cNvPr id="33814" name="Line 22"/>
            <p:cNvSpPr>
              <a:spLocks noChangeShapeType="1"/>
            </p:cNvSpPr>
            <p:nvPr/>
          </p:nvSpPr>
          <p:spPr bwMode="auto">
            <a:xfrm>
              <a:off x="7100" y="2551"/>
              <a:ext cx="0" cy="452"/>
            </a:xfrm>
            <a:prstGeom prst="line">
              <a:avLst/>
            </a:prstGeom>
            <a:noFill/>
            <a:ln w="7620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15" name="Line 23"/>
            <p:cNvSpPr>
              <a:spLocks noChangeShapeType="1"/>
            </p:cNvSpPr>
            <p:nvPr/>
          </p:nvSpPr>
          <p:spPr bwMode="auto">
            <a:xfrm>
              <a:off x="7054" y="2566"/>
              <a:ext cx="0" cy="452"/>
            </a:xfrm>
            <a:prstGeom prst="line">
              <a:avLst/>
            </a:prstGeom>
            <a:noFill/>
            <a:ln w="76200">
              <a:solidFill>
                <a:srgbClr val="0014AC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4191693" y="876921"/>
            <a:ext cx="11488" cy="1980000"/>
            <a:chOff x="4158240" y="816656"/>
            <a:chExt cx="11488" cy="1862151"/>
          </a:xfrm>
        </p:grpSpPr>
        <p:sp>
          <p:nvSpPr>
            <p:cNvPr id="33817" name="Line 25"/>
            <p:cNvSpPr>
              <a:spLocks noChangeShapeType="1"/>
            </p:cNvSpPr>
            <p:nvPr/>
          </p:nvSpPr>
          <p:spPr bwMode="auto">
            <a:xfrm>
              <a:off x="4169728" y="816656"/>
              <a:ext cx="0" cy="186215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19" name="Line 27"/>
            <p:cNvSpPr>
              <a:spLocks noChangeShapeType="1"/>
            </p:cNvSpPr>
            <p:nvPr/>
          </p:nvSpPr>
          <p:spPr bwMode="auto">
            <a:xfrm flipV="1">
              <a:off x="4158240" y="1378729"/>
              <a:ext cx="0" cy="21907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4318330" y="885807"/>
            <a:ext cx="1785" cy="4031485"/>
            <a:chOff x="4318330" y="885807"/>
            <a:chExt cx="1785" cy="4031485"/>
          </a:xfrm>
        </p:grpSpPr>
        <p:sp>
          <p:nvSpPr>
            <p:cNvPr id="33818" name="Line 26"/>
            <p:cNvSpPr>
              <a:spLocks noChangeShapeType="1"/>
            </p:cNvSpPr>
            <p:nvPr/>
          </p:nvSpPr>
          <p:spPr bwMode="auto">
            <a:xfrm>
              <a:off x="4320115" y="885807"/>
              <a:ext cx="0" cy="403148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20" name="Line 28"/>
            <p:cNvSpPr>
              <a:spLocks noChangeShapeType="1"/>
            </p:cNvSpPr>
            <p:nvPr/>
          </p:nvSpPr>
          <p:spPr bwMode="auto">
            <a:xfrm flipV="1">
              <a:off x="4318330" y="1964521"/>
              <a:ext cx="0" cy="21907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3821" name="Group 29"/>
          <p:cNvGrpSpPr>
            <a:grpSpLocks/>
          </p:cNvGrpSpPr>
          <p:nvPr/>
        </p:nvGrpSpPr>
        <p:grpSpPr bwMode="auto">
          <a:xfrm rot="6104117">
            <a:off x="3690524" y="4945795"/>
            <a:ext cx="1065615" cy="886332"/>
            <a:chOff x="8343" y="1577"/>
            <a:chExt cx="1051" cy="572"/>
          </a:xfrm>
        </p:grpSpPr>
        <p:grpSp>
          <p:nvGrpSpPr>
            <p:cNvPr id="33822" name="Group 30"/>
            <p:cNvGrpSpPr>
              <a:grpSpLocks/>
            </p:cNvGrpSpPr>
            <p:nvPr/>
          </p:nvGrpSpPr>
          <p:grpSpPr bwMode="auto">
            <a:xfrm>
              <a:off x="8343" y="1577"/>
              <a:ext cx="1051" cy="572"/>
              <a:chOff x="8343" y="1577"/>
              <a:chExt cx="1051" cy="572"/>
            </a:xfrm>
          </p:grpSpPr>
          <p:sp>
            <p:nvSpPr>
              <p:cNvPr id="33823" name="Line 31"/>
              <p:cNvSpPr>
                <a:spLocks noChangeShapeType="1"/>
              </p:cNvSpPr>
              <p:nvPr/>
            </p:nvSpPr>
            <p:spPr bwMode="auto">
              <a:xfrm flipH="1">
                <a:off x="8343" y="1600"/>
                <a:ext cx="1028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24" name="Line 32"/>
              <p:cNvSpPr>
                <a:spLocks noChangeShapeType="1"/>
              </p:cNvSpPr>
              <p:nvPr/>
            </p:nvSpPr>
            <p:spPr bwMode="auto">
              <a:xfrm flipH="1">
                <a:off x="8731" y="1577"/>
                <a:ext cx="663" cy="57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825" name="Arc 33"/>
              <p:cNvSpPr>
                <a:spLocks/>
              </p:cNvSpPr>
              <p:nvPr/>
            </p:nvSpPr>
            <p:spPr bwMode="auto">
              <a:xfrm flipH="1" flipV="1">
                <a:off x="8617" y="1577"/>
                <a:ext cx="274" cy="453"/>
              </a:xfrm>
              <a:custGeom>
                <a:avLst/>
                <a:gdLst>
                  <a:gd name="G0" fmla="+- 0 0 0"/>
                  <a:gd name="G1" fmla="+- 21427 0 0"/>
                  <a:gd name="G2" fmla="+- 21600 0 0"/>
                  <a:gd name="T0" fmla="*/ 2731 w 21600"/>
                  <a:gd name="T1" fmla="*/ 0 h 21427"/>
                  <a:gd name="T2" fmla="*/ 21600 w 21600"/>
                  <a:gd name="T3" fmla="*/ 21427 h 21427"/>
                  <a:gd name="T4" fmla="*/ 0 w 21600"/>
                  <a:gd name="T5" fmla="*/ 21427 h 2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427" fill="none" extrusionOk="0">
                    <a:moveTo>
                      <a:pt x="2730" y="0"/>
                    </a:moveTo>
                    <a:cubicBezTo>
                      <a:pt x="13517" y="1375"/>
                      <a:pt x="21600" y="10553"/>
                      <a:pt x="21600" y="21427"/>
                    </a:cubicBezTo>
                  </a:path>
                  <a:path w="21600" h="21427" stroke="0" extrusionOk="0">
                    <a:moveTo>
                      <a:pt x="2730" y="0"/>
                    </a:moveTo>
                    <a:cubicBezTo>
                      <a:pt x="13517" y="1375"/>
                      <a:pt x="21600" y="10553"/>
                      <a:pt x="21600" y="21427"/>
                    </a:cubicBezTo>
                    <a:lnTo>
                      <a:pt x="0" y="21427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3826" name="Oval 34"/>
            <p:cNvSpPr>
              <a:spLocks noChangeArrowheads="1"/>
            </p:cNvSpPr>
            <p:nvPr/>
          </p:nvSpPr>
          <p:spPr bwMode="auto">
            <a:xfrm>
              <a:off x="8675" y="1739"/>
              <a:ext cx="150" cy="196"/>
            </a:xfrm>
            <a:prstGeom prst="ellipse">
              <a:avLst/>
            </a:prstGeom>
            <a:solidFill>
              <a:srgbClr val="0000FF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4786314" y="357166"/>
            <a:ext cx="8579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lang="ru-RU" sz="4800" dirty="0">
              <a:solidFill>
                <a:srgbClr val="0014AC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643702" y="1285860"/>
            <a:ext cx="8579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5400" dirty="0">
              <a:solidFill>
                <a:srgbClr val="00B050"/>
              </a:solidFill>
            </a:endParaRPr>
          </a:p>
        </p:txBody>
      </p:sp>
      <p:grpSp>
        <p:nvGrpSpPr>
          <p:cNvPr id="39" name="Group 13"/>
          <p:cNvGrpSpPr>
            <a:grpSpLocks/>
          </p:cNvGrpSpPr>
          <p:nvPr/>
        </p:nvGrpSpPr>
        <p:grpSpPr bwMode="auto">
          <a:xfrm rot="16200000">
            <a:off x="3313671" y="4054912"/>
            <a:ext cx="2124000" cy="11906"/>
            <a:chOff x="5568" y="2945"/>
            <a:chExt cx="996" cy="4"/>
          </a:xfrm>
        </p:grpSpPr>
        <p:sp>
          <p:nvSpPr>
            <p:cNvPr id="40" name="Line 14"/>
            <p:cNvSpPr>
              <a:spLocks noChangeShapeType="1"/>
            </p:cNvSpPr>
            <p:nvPr/>
          </p:nvSpPr>
          <p:spPr bwMode="auto">
            <a:xfrm flipH="1">
              <a:off x="5568" y="2949"/>
              <a:ext cx="99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Line 15"/>
            <p:cNvSpPr>
              <a:spLocks noChangeShapeType="1"/>
            </p:cNvSpPr>
            <p:nvPr/>
          </p:nvSpPr>
          <p:spPr bwMode="auto">
            <a:xfrm>
              <a:off x="5837" y="2945"/>
              <a:ext cx="7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4" name="Овал 43"/>
          <p:cNvSpPr/>
          <p:nvPr/>
        </p:nvSpPr>
        <p:spPr>
          <a:xfrm>
            <a:off x="5000628" y="4786322"/>
            <a:ext cx="1928826" cy="142876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0" name="Группа 49"/>
          <p:cNvGrpSpPr/>
          <p:nvPr/>
        </p:nvGrpSpPr>
        <p:grpSpPr>
          <a:xfrm>
            <a:off x="5572132" y="4857760"/>
            <a:ext cx="714380" cy="1285884"/>
            <a:chOff x="5572132" y="4857760"/>
            <a:chExt cx="714380" cy="1285884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5572132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5786446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6000760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6215074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5650135" y="3548240"/>
            <a:ext cx="714380" cy="1285884"/>
            <a:chOff x="5572132" y="4857760"/>
            <a:chExt cx="714380" cy="1285884"/>
          </a:xfrm>
        </p:grpSpPr>
        <p:sp>
          <p:nvSpPr>
            <p:cNvPr id="52" name="Прямоугольник 51"/>
            <p:cNvSpPr/>
            <p:nvPr/>
          </p:nvSpPr>
          <p:spPr>
            <a:xfrm>
              <a:off x="5572132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5786446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6000760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6215074" y="4857760"/>
              <a:ext cx="71438" cy="128588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6" name="Прямоугольник 55"/>
          <p:cNvSpPr/>
          <p:nvPr/>
        </p:nvSpPr>
        <p:spPr>
          <a:xfrm rot="952844">
            <a:off x="5731536" y="3409603"/>
            <a:ext cx="33429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 точностью до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/4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Прямая со стрелкой 57"/>
          <p:cNvCxnSpPr/>
          <p:nvPr/>
        </p:nvCxnSpPr>
        <p:spPr>
          <a:xfrm>
            <a:off x="6958375" y="3357562"/>
            <a:ext cx="285752" cy="1588"/>
          </a:xfrm>
          <a:prstGeom prst="straightConnector1">
            <a:avLst/>
          </a:prstGeom>
          <a:ln w="762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1"/>
          <p:cNvSpPr>
            <a:spLocks noChangeArrowheads="1"/>
          </p:cNvSpPr>
          <p:nvPr/>
        </p:nvSpPr>
        <p:spPr bwMode="auto">
          <a:xfrm>
            <a:off x="6429356" y="4286256"/>
            <a:ext cx="27146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0,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мкм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3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0.00579 L 0.03108 0.00162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" y="-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9" grpId="0" animBg="1"/>
      <p:bldP spid="33793" grpId="0"/>
      <p:bldP spid="44" grpId="0" animBg="1"/>
      <p:bldP spid="5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98997" y="0"/>
            <a:ext cx="651614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1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ДЕФЕКТОСКОПИЯ</a:t>
            </a:r>
            <a:endParaRPr kumimoji="0" lang="ru-RU" sz="1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 rot="21279330" flipV="1">
            <a:off x="445272" y="1873058"/>
            <a:ext cx="4032034" cy="546249"/>
          </a:xfrm>
          <a:prstGeom prst="rect">
            <a:avLst/>
          </a:prstGeom>
          <a:solidFill>
            <a:srgbClr val="FFFFFF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6" name="Группа 15"/>
          <p:cNvGrpSpPr/>
          <p:nvPr/>
        </p:nvGrpSpPr>
        <p:grpSpPr>
          <a:xfrm>
            <a:off x="480849" y="2660640"/>
            <a:ext cx="4037965" cy="1071570"/>
            <a:chOff x="2962927" y="4572008"/>
            <a:chExt cx="4037965" cy="1071570"/>
          </a:xfrm>
        </p:grpSpPr>
        <p:grpSp>
          <p:nvGrpSpPr>
            <p:cNvPr id="32777" name="Group 9"/>
            <p:cNvGrpSpPr>
              <a:grpSpLocks/>
            </p:cNvGrpSpPr>
            <p:nvPr/>
          </p:nvGrpSpPr>
          <p:grpSpPr bwMode="auto">
            <a:xfrm>
              <a:off x="2962927" y="4589419"/>
              <a:ext cx="4037965" cy="1054159"/>
              <a:chOff x="4626" y="4834"/>
              <a:chExt cx="1701" cy="275"/>
            </a:xfrm>
          </p:grpSpPr>
          <p:sp>
            <p:nvSpPr>
              <p:cNvPr id="32778" name="Rectangle 10"/>
              <p:cNvSpPr>
                <a:spLocks noChangeArrowheads="1"/>
              </p:cNvSpPr>
              <p:nvPr/>
            </p:nvSpPr>
            <p:spPr bwMode="auto">
              <a:xfrm>
                <a:off x="4626" y="4871"/>
                <a:ext cx="1701" cy="238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779" name="AutoShape 11"/>
              <p:cNvSpPr>
                <a:spLocks noChangeArrowheads="1"/>
              </p:cNvSpPr>
              <p:nvPr/>
            </p:nvSpPr>
            <p:spPr bwMode="auto">
              <a:xfrm rot="16200000">
                <a:off x="5743" y="4729"/>
                <a:ext cx="141" cy="352"/>
              </a:xfrm>
              <a:prstGeom prst="moon">
                <a:avLst>
                  <a:gd name="adj" fmla="val 87500"/>
                </a:avLst>
              </a:prstGeom>
              <a:solidFill>
                <a:schemeClr val="bg1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5" name="Прямоугольник 14"/>
            <p:cNvSpPr/>
            <p:nvPr/>
          </p:nvSpPr>
          <p:spPr>
            <a:xfrm>
              <a:off x="5317745" y="4572008"/>
              <a:ext cx="1006751" cy="12057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937419" y="714356"/>
            <a:ext cx="2763129" cy="2357453"/>
            <a:chOff x="3419497" y="2733611"/>
            <a:chExt cx="2763129" cy="1122683"/>
          </a:xfrm>
        </p:grpSpPr>
        <p:sp>
          <p:nvSpPr>
            <p:cNvPr id="32771" name="Line 3"/>
            <p:cNvSpPr>
              <a:spLocks noChangeShapeType="1"/>
            </p:cNvSpPr>
            <p:nvPr/>
          </p:nvSpPr>
          <p:spPr bwMode="auto">
            <a:xfrm>
              <a:off x="3419497" y="2815073"/>
              <a:ext cx="0" cy="939159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772" name="Line 4"/>
            <p:cNvSpPr>
              <a:spLocks noChangeShapeType="1"/>
            </p:cNvSpPr>
            <p:nvPr/>
          </p:nvSpPr>
          <p:spPr bwMode="auto">
            <a:xfrm>
              <a:off x="4000584" y="2794473"/>
              <a:ext cx="0" cy="939159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773" name="Line 5"/>
            <p:cNvSpPr>
              <a:spLocks noChangeShapeType="1"/>
            </p:cNvSpPr>
            <p:nvPr/>
          </p:nvSpPr>
          <p:spPr bwMode="auto">
            <a:xfrm>
              <a:off x="4546095" y="2781053"/>
              <a:ext cx="0" cy="939159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774" name="Line 6"/>
            <p:cNvSpPr>
              <a:spLocks noChangeShapeType="1"/>
            </p:cNvSpPr>
            <p:nvPr/>
          </p:nvSpPr>
          <p:spPr bwMode="auto">
            <a:xfrm>
              <a:off x="5162759" y="2797353"/>
              <a:ext cx="0" cy="939159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776" name="Line 8"/>
            <p:cNvSpPr>
              <a:spLocks noChangeShapeType="1"/>
            </p:cNvSpPr>
            <p:nvPr/>
          </p:nvSpPr>
          <p:spPr bwMode="auto">
            <a:xfrm>
              <a:off x="6182626" y="2773909"/>
              <a:ext cx="0" cy="939159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775" name="Line 7"/>
            <p:cNvSpPr>
              <a:spLocks noChangeShapeType="1"/>
            </p:cNvSpPr>
            <p:nvPr/>
          </p:nvSpPr>
          <p:spPr bwMode="auto">
            <a:xfrm>
              <a:off x="5625318" y="2733611"/>
              <a:ext cx="29584" cy="1122683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2780" name="Group 12"/>
          <p:cNvGrpSpPr>
            <a:grpSpLocks/>
          </p:cNvGrpSpPr>
          <p:nvPr/>
        </p:nvGrpSpPr>
        <p:grpSpPr bwMode="auto">
          <a:xfrm>
            <a:off x="2071670" y="3375030"/>
            <a:ext cx="2297125" cy="1982796"/>
            <a:chOff x="6350" y="4358"/>
            <a:chExt cx="1087" cy="1095"/>
          </a:xfrm>
        </p:grpSpPr>
        <p:grpSp>
          <p:nvGrpSpPr>
            <p:cNvPr id="32781" name="Group 13"/>
            <p:cNvGrpSpPr>
              <a:grpSpLocks/>
            </p:cNvGrpSpPr>
            <p:nvPr/>
          </p:nvGrpSpPr>
          <p:grpSpPr bwMode="auto">
            <a:xfrm>
              <a:off x="6426" y="4427"/>
              <a:ext cx="828" cy="897"/>
              <a:chOff x="6426" y="4427"/>
              <a:chExt cx="828" cy="897"/>
            </a:xfrm>
          </p:grpSpPr>
          <p:sp>
            <p:nvSpPr>
              <p:cNvPr id="32782" name="Line 14"/>
              <p:cNvSpPr>
                <a:spLocks noChangeShapeType="1"/>
              </p:cNvSpPr>
              <p:nvPr/>
            </p:nvSpPr>
            <p:spPr bwMode="auto">
              <a:xfrm flipV="1">
                <a:off x="6426" y="4979"/>
                <a:ext cx="330" cy="34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783" name="Line 15"/>
              <p:cNvSpPr>
                <a:spLocks noChangeShapeType="1"/>
              </p:cNvSpPr>
              <p:nvPr/>
            </p:nvSpPr>
            <p:spPr bwMode="auto">
              <a:xfrm flipV="1">
                <a:off x="6924" y="4427"/>
                <a:ext cx="330" cy="34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784" name="Arc 16"/>
              <p:cNvSpPr>
                <a:spLocks/>
              </p:cNvSpPr>
              <p:nvPr/>
            </p:nvSpPr>
            <p:spPr bwMode="auto">
              <a:xfrm flipV="1">
                <a:off x="6757" y="4774"/>
                <a:ext cx="186" cy="214"/>
              </a:xfrm>
              <a:custGeom>
                <a:avLst/>
                <a:gdLst>
                  <a:gd name="G0" fmla="+- 6967 0 0"/>
                  <a:gd name="G1" fmla="+- 21600 0 0"/>
                  <a:gd name="G2" fmla="+- 21600 0 0"/>
                  <a:gd name="T0" fmla="*/ 0 w 28567"/>
                  <a:gd name="T1" fmla="*/ 1154 h 32762"/>
                  <a:gd name="T2" fmla="*/ 25459 w 28567"/>
                  <a:gd name="T3" fmla="*/ 32762 h 32762"/>
                  <a:gd name="T4" fmla="*/ 6967 w 28567"/>
                  <a:gd name="T5" fmla="*/ 21600 h 32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567" h="32762" fill="none" extrusionOk="0">
                    <a:moveTo>
                      <a:pt x="0" y="1154"/>
                    </a:moveTo>
                    <a:cubicBezTo>
                      <a:pt x="2243" y="390"/>
                      <a:pt x="4597" y="-1"/>
                      <a:pt x="6967" y="0"/>
                    </a:cubicBezTo>
                    <a:cubicBezTo>
                      <a:pt x="18896" y="0"/>
                      <a:pt x="28567" y="9670"/>
                      <a:pt x="28567" y="21600"/>
                    </a:cubicBezTo>
                    <a:cubicBezTo>
                      <a:pt x="28567" y="25534"/>
                      <a:pt x="27492" y="29393"/>
                      <a:pt x="25459" y="32762"/>
                    </a:cubicBezTo>
                  </a:path>
                  <a:path w="28567" h="32762" stroke="0" extrusionOk="0">
                    <a:moveTo>
                      <a:pt x="0" y="1154"/>
                    </a:moveTo>
                    <a:cubicBezTo>
                      <a:pt x="2243" y="390"/>
                      <a:pt x="4597" y="-1"/>
                      <a:pt x="6967" y="0"/>
                    </a:cubicBezTo>
                    <a:cubicBezTo>
                      <a:pt x="18896" y="0"/>
                      <a:pt x="28567" y="9670"/>
                      <a:pt x="28567" y="21600"/>
                    </a:cubicBezTo>
                    <a:cubicBezTo>
                      <a:pt x="28567" y="25534"/>
                      <a:pt x="27492" y="29393"/>
                      <a:pt x="25459" y="32762"/>
                    </a:cubicBezTo>
                    <a:lnTo>
                      <a:pt x="696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2785" name="Group 17"/>
            <p:cNvGrpSpPr>
              <a:grpSpLocks/>
            </p:cNvGrpSpPr>
            <p:nvPr/>
          </p:nvGrpSpPr>
          <p:grpSpPr bwMode="auto">
            <a:xfrm>
              <a:off x="6518" y="4480"/>
              <a:ext cx="828" cy="897"/>
              <a:chOff x="6426" y="4427"/>
              <a:chExt cx="828" cy="897"/>
            </a:xfrm>
          </p:grpSpPr>
          <p:sp>
            <p:nvSpPr>
              <p:cNvPr id="32786" name="Line 18"/>
              <p:cNvSpPr>
                <a:spLocks noChangeShapeType="1"/>
              </p:cNvSpPr>
              <p:nvPr/>
            </p:nvSpPr>
            <p:spPr bwMode="auto">
              <a:xfrm flipV="1">
                <a:off x="6426" y="4979"/>
                <a:ext cx="330" cy="34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787" name="Line 19"/>
              <p:cNvSpPr>
                <a:spLocks noChangeShapeType="1"/>
              </p:cNvSpPr>
              <p:nvPr/>
            </p:nvSpPr>
            <p:spPr bwMode="auto">
              <a:xfrm flipV="1">
                <a:off x="6924" y="4427"/>
                <a:ext cx="330" cy="34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788" name="Arc 20"/>
              <p:cNvSpPr>
                <a:spLocks/>
              </p:cNvSpPr>
              <p:nvPr/>
            </p:nvSpPr>
            <p:spPr bwMode="auto">
              <a:xfrm flipV="1">
                <a:off x="6757" y="4774"/>
                <a:ext cx="186" cy="214"/>
              </a:xfrm>
              <a:custGeom>
                <a:avLst/>
                <a:gdLst>
                  <a:gd name="G0" fmla="+- 6967 0 0"/>
                  <a:gd name="G1" fmla="+- 21600 0 0"/>
                  <a:gd name="G2" fmla="+- 21600 0 0"/>
                  <a:gd name="T0" fmla="*/ 0 w 28567"/>
                  <a:gd name="T1" fmla="*/ 1154 h 32762"/>
                  <a:gd name="T2" fmla="*/ 25459 w 28567"/>
                  <a:gd name="T3" fmla="*/ 32762 h 32762"/>
                  <a:gd name="T4" fmla="*/ 6967 w 28567"/>
                  <a:gd name="T5" fmla="*/ 21600 h 32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567" h="32762" fill="none" extrusionOk="0">
                    <a:moveTo>
                      <a:pt x="0" y="1154"/>
                    </a:moveTo>
                    <a:cubicBezTo>
                      <a:pt x="2243" y="390"/>
                      <a:pt x="4597" y="-1"/>
                      <a:pt x="6967" y="0"/>
                    </a:cubicBezTo>
                    <a:cubicBezTo>
                      <a:pt x="18896" y="0"/>
                      <a:pt x="28567" y="9670"/>
                      <a:pt x="28567" y="21600"/>
                    </a:cubicBezTo>
                    <a:cubicBezTo>
                      <a:pt x="28567" y="25534"/>
                      <a:pt x="27492" y="29393"/>
                      <a:pt x="25459" y="32762"/>
                    </a:cubicBezTo>
                  </a:path>
                  <a:path w="28567" h="32762" stroke="0" extrusionOk="0">
                    <a:moveTo>
                      <a:pt x="0" y="1154"/>
                    </a:moveTo>
                    <a:cubicBezTo>
                      <a:pt x="2243" y="390"/>
                      <a:pt x="4597" y="-1"/>
                      <a:pt x="6967" y="0"/>
                    </a:cubicBezTo>
                    <a:cubicBezTo>
                      <a:pt x="18896" y="0"/>
                      <a:pt x="28567" y="9670"/>
                      <a:pt x="28567" y="21600"/>
                    </a:cubicBezTo>
                    <a:cubicBezTo>
                      <a:pt x="28567" y="25534"/>
                      <a:pt x="27492" y="29393"/>
                      <a:pt x="25459" y="32762"/>
                    </a:cubicBezTo>
                    <a:lnTo>
                      <a:pt x="696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2789" name="Group 21"/>
            <p:cNvGrpSpPr>
              <a:grpSpLocks/>
            </p:cNvGrpSpPr>
            <p:nvPr/>
          </p:nvGrpSpPr>
          <p:grpSpPr bwMode="auto">
            <a:xfrm>
              <a:off x="6609" y="4556"/>
              <a:ext cx="828" cy="897"/>
              <a:chOff x="6426" y="4427"/>
              <a:chExt cx="828" cy="897"/>
            </a:xfrm>
          </p:grpSpPr>
          <p:sp>
            <p:nvSpPr>
              <p:cNvPr id="32790" name="Line 22"/>
              <p:cNvSpPr>
                <a:spLocks noChangeShapeType="1"/>
              </p:cNvSpPr>
              <p:nvPr/>
            </p:nvSpPr>
            <p:spPr bwMode="auto">
              <a:xfrm flipV="1">
                <a:off x="6426" y="4979"/>
                <a:ext cx="330" cy="34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791" name="Line 23"/>
              <p:cNvSpPr>
                <a:spLocks noChangeShapeType="1"/>
              </p:cNvSpPr>
              <p:nvPr/>
            </p:nvSpPr>
            <p:spPr bwMode="auto">
              <a:xfrm flipV="1">
                <a:off x="6924" y="4427"/>
                <a:ext cx="330" cy="34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792" name="Arc 24"/>
              <p:cNvSpPr>
                <a:spLocks/>
              </p:cNvSpPr>
              <p:nvPr/>
            </p:nvSpPr>
            <p:spPr bwMode="auto">
              <a:xfrm flipV="1">
                <a:off x="6757" y="4774"/>
                <a:ext cx="186" cy="214"/>
              </a:xfrm>
              <a:custGeom>
                <a:avLst/>
                <a:gdLst>
                  <a:gd name="G0" fmla="+- 6967 0 0"/>
                  <a:gd name="G1" fmla="+- 21600 0 0"/>
                  <a:gd name="G2" fmla="+- 21600 0 0"/>
                  <a:gd name="T0" fmla="*/ 0 w 28567"/>
                  <a:gd name="T1" fmla="*/ 1154 h 32762"/>
                  <a:gd name="T2" fmla="*/ 25459 w 28567"/>
                  <a:gd name="T3" fmla="*/ 32762 h 32762"/>
                  <a:gd name="T4" fmla="*/ 6967 w 28567"/>
                  <a:gd name="T5" fmla="*/ 21600 h 32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567" h="32762" fill="none" extrusionOk="0">
                    <a:moveTo>
                      <a:pt x="0" y="1154"/>
                    </a:moveTo>
                    <a:cubicBezTo>
                      <a:pt x="2243" y="390"/>
                      <a:pt x="4597" y="-1"/>
                      <a:pt x="6967" y="0"/>
                    </a:cubicBezTo>
                    <a:cubicBezTo>
                      <a:pt x="18896" y="0"/>
                      <a:pt x="28567" y="9670"/>
                      <a:pt x="28567" y="21600"/>
                    </a:cubicBezTo>
                    <a:cubicBezTo>
                      <a:pt x="28567" y="25534"/>
                      <a:pt x="27492" y="29393"/>
                      <a:pt x="25459" y="32762"/>
                    </a:cubicBezTo>
                  </a:path>
                  <a:path w="28567" h="32762" stroke="0" extrusionOk="0">
                    <a:moveTo>
                      <a:pt x="0" y="1154"/>
                    </a:moveTo>
                    <a:cubicBezTo>
                      <a:pt x="2243" y="390"/>
                      <a:pt x="4597" y="-1"/>
                      <a:pt x="6967" y="0"/>
                    </a:cubicBezTo>
                    <a:cubicBezTo>
                      <a:pt x="18896" y="0"/>
                      <a:pt x="28567" y="9670"/>
                      <a:pt x="28567" y="21600"/>
                    </a:cubicBezTo>
                    <a:cubicBezTo>
                      <a:pt x="28567" y="25534"/>
                      <a:pt x="27492" y="29393"/>
                      <a:pt x="25459" y="32762"/>
                    </a:cubicBezTo>
                    <a:lnTo>
                      <a:pt x="696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2793" name="Oval 25"/>
            <p:cNvSpPr>
              <a:spLocks noChangeArrowheads="1"/>
            </p:cNvSpPr>
            <p:nvPr/>
          </p:nvSpPr>
          <p:spPr bwMode="auto">
            <a:xfrm>
              <a:off x="6647" y="4626"/>
              <a:ext cx="575" cy="574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794" name="Line 26"/>
            <p:cNvSpPr>
              <a:spLocks noChangeShapeType="1"/>
            </p:cNvSpPr>
            <p:nvPr/>
          </p:nvSpPr>
          <p:spPr bwMode="auto">
            <a:xfrm flipV="1">
              <a:off x="6350" y="4358"/>
              <a:ext cx="812" cy="85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2" name="Прямоугольник 31"/>
          <p:cNvSpPr/>
          <p:nvPr/>
        </p:nvSpPr>
        <p:spPr>
          <a:xfrm rot="952844">
            <a:off x="4513677" y="2695223"/>
            <a:ext cx="30640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 точностью до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5072066" y="3786190"/>
            <a:ext cx="27146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0,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мкм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-30778"/>
            <a:ext cx="6294480" cy="64633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ПРОСВЕТЛЕНИЕ ОПТИКИ</a:t>
            </a:r>
            <a:endParaRPr kumimoji="0" lang="ru-RU" sz="4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34387" y="571480"/>
            <a:ext cx="55262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линз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80%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отражается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>
            <a:off x="1131824" y="1000108"/>
            <a:ext cx="190091" cy="1114299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>
            <a:off x="1320760" y="2115350"/>
            <a:ext cx="117060" cy="822174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7" name="Line 7"/>
          <p:cNvSpPr>
            <a:spLocks noChangeShapeType="1"/>
          </p:cNvSpPr>
          <p:nvPr/>
        </p:nvSpPr>
        <p:spPr bwMode="auto">
          <a:xfrm flipV="1">
            <a:off x="1459059" y="2119262"/>
            <a:ext cx="118078" cy="79200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8" name="Line 8"/>
          <p:cNvSpPr>
            <a:spLocks noChangeShapeType="1"/>
          </p:cNvSpPr>
          <p:nvPr/>
        </p:nvSpPr>
        <p:spPr bwMode="auto">
          <a:xfrm flipV="1">
            <a:off x="1588288" y="1126358"/>
            <a:ext cx="421416" cy="988992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 flipV="1">
            <a:off x="1345236" y="1071546"/>
            <a:ext cx="421416" cy="988992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500034" y="2963738"/>
            <a:ext cx="2000264" cy="1179641"/>
          </a:xfrm>
          <a:prstGeom prst="rect">
            <a:avLst/>
          </a:prstGeom>
          <a:solidFill>
            <a:srgbClr val="00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4400" b="1" i="0" u="none" strike="noStrike" cap="none" normalizeH="0" baseline="-2500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ст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 flipH="1">
            <a:off x="1428728" y="2880329"/>
            <a:ext cx="14601" cy="1548803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521971" y="2112967"/>
            <a:ext cx="1987222" cy="822174"/>
            <a:chOff x="521971" y="2112967"/>
            <a:chExt cx="1987222" cy="822174"/>
          </a:xfrm>
        </p:grpSpPr>
        <p:sp>
          <p:nvSpPr>
            <p:cNvPr id="35850" name="Text Box 10"/>
            <p:cNvSpPr txBox="1">
              <a:spLocks noChangeArrowheads="1"/>
            </p:cNvSpPr>
            <p:nvPr/>
          </p:nvSpPr>
          <p:spPr bwMode="auto">
            <a:xfrm>
              <a:off x="521971" y="2112967"/>
              <a:ext cx="1930464" cy="822174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6000" b="0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785918" y="2285992"/>
              <a:ext cx="72327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пл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3500430" y="1500174"/>
            <a:ext cx="29931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2= </a:t>
            </a:r>
            <a:r>
              <a:rPr lang="en-US" sz="5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min</a:t>
            </a:r>
            <a:endParaRPr lang="ru-RU" sz="5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71604" y="618496"/>
            <a:ext cx="6976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1 2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53" name="Rectangle 13"/>
          <p:cNvSpPr>
            <a:spLocks noChangeArrowheads="1"/>
          </p:cNvSpPr>
          <p:nvPr/>
        </p:nvSpPr>
        <p:spPr bwMode="auto">
          <a:xfrm>
            <a:off x="3428992" y="2428868"/>
            <a:ext cx="407196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/2                    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714744" y="3214686"/>
            <a:ext cx="25042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/n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пл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5854" name="Group 14"/>
          <p:cNvGrpSpPr>
            <a:grpSpLocks/>
          </p:cNvGrpSpPr>
          <p:nvPr/>
        </p:nvGrpSpPr>
        <p:grpSpPr bwMode="auto">
          <a:xfrm>
            <a:off x="7143768" y="2928934"/>
            <a:ext cx="1571344" cy="1072847"/>
            <a:chOff x="5858" y="1004"/>
            <a:chExt cx="1245" cy="767"/>
          </a:xfrm>
        </p:grpSpPr>
        <p:sp>
          <p:nvSpPr>
            <p:cNvPr id="35855" name="Text Box 15"/>
            <p:cNvSpPr txBox="1">
              <a:spLocks noChangeArrowheads="1"/>
            </p:cNvSpPr>
            <p:nvPr/>
          </p:nvSpPr>
          <p:spPr bwMode="auto">
            <a:xfrm>
              <a:off x="5858" y="1144"/>
              <a:ext cx="738" cy="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 =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5856" name="Group 16"/>
            <p:cNvGrpSpPr>
              <a:grpSpLocks/>
            </p:cNvGrpSpPr>
            <p:nvPr/>
          </p:nvGrpSpPr>
          <p:grpSpPr bwMode="auto">
            <a:xfrm>
              <a:off x="6173" y="1004"/>
              <a:ext cx="930" cy="767"/>
              <a:chOff x="2749" y="3425"/>
              <a:chExt cx="930" cy="767"/>
            </a:xfrm>
          </p:grpSpPr>
          <p:grpSp>
            <p:nvGrpSpPr>
              <p:cNvPr id="35857" name="Group 17"/>
              <p:cNvGrpSpPr>
                <a:grpSpLocks/>
              </p:cNvGrpSpPr>
              <p:nvPr/>
            </p:nvGrpSpPr>
            <p:grpSpPr bwMode="auto">
              <a:xfrm>
                <a:off x="2749" y="3425"/>
                <a:ext cx="930" cy="767"/>
                <a:chOff x="11348" y="3585"/>
                <a:chExt cx="1126" cy="738"/>
              </a:xfrm>
            </p:grpSpPr>
            <p:sp>
              <p:nvSpPr>
                <p:cNvPr id="35858" name="Line 18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35859" name="Group 19"/>
                <p:cNvGrpSpPr>
                  <a:grpSpLocks/>
                </p:cNvGrpSpPr>
                <p:nvPr/>
              </p:nvGrpSpPr>
              <p:grpSpPr bwMode="auto">
                <a:xfrm>
                  <a:off x="11348" y="3585"/>
                  <a:ext cx="1126" cy="738"/>
                  <a:chOff x="10862" y="3853"/>
                  <a:chExt cx="900" cy="738"/>
                </a:xfrm>
              </p:grpSpPr>
              <p:sp>
                <p:nvSpPr>
                  <p:cNvPr id="35860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62" y="3853"/>
                    <a:ext cx="864" cy="44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   </a:t>
                    </a: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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5861" name="Text Box 2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4</a:t>
                    </a: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r>
                      <a:rPr kumimoji="0" lang="ru-RU" sz="28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пл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35862" name="Line 22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5863" name="Rectangle 23"/>
          <p:cNvSpPr>
            <a:spLocks noChangeArrowheads="1"/>
          </p:cNvSpPr>
          <p:nvPr/>
        </p:nvSpPr>
        <p:spPr bwMode="auto">
          <a:xfrm>
            <a:off x="5643570" y="4286256"/>
            <a:ext cx="235872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зеленого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Рамка 30"/>
          <p:cNvSpPr/>
          <p:nvPr/>
        </p:nvSpPr>
        <p:spPr>
          <a:xfrm>
            <a:off x="7000892" y="2714620"/>
            <a:ext cx="1785950" cy="1500198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358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0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2" dur="1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4" dur="10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1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1" grpId="0" animBg="1"/>
      <p:bldP spid="3" grpId="0"/>
      <p:bldP spid="35845" grpId="0" animBg="1"/>
      <p:bldP spid="35845" grpId="1" animBg="1"/>
      <p:bldP spid="35845" grpId="2" animBg="1"/>
      <p:bldP spid="35846" grpId="0" animBg="1"/>
      <p:bldP spid="35846" grpId="1" animBg="1"/>
      <p:bldP spid="35846" grpId="2" animBg="1"/>
      <p:bldP spid="35846" grpId="3" animBg="1"/>
      <p:bldP spid="35847" grpId="0" animBg="1"/>
      <p:bldP spid="35847" grpId="1" animBg="1"/>
      <p:bldP spid="35848" grpId="0" animBg="1"/>
      <p:bldP spid="35849" grpId="0" animBg="1"/>
      <p:bldP spid="35851" grpId="0" animBg="1"/>
      <p:bldP spid="35852" grpId="0" animBg="1"/>
      <p:bldP spid="35852" grpId="1" animBg="1"/>
      <p:bldP spid="35852" grpId="2" animBg="1"/>
      <p:bldP spid="17" grpId="0"/>
      <p:bldP spid="18" grpId="0"/>
      <p:bldP spid="35853" grpId="0"/>
      <p:bldP spid="20" grpId="0"/>
      <p:bldP spid="35863" grpId="0"/>
      <p:bldP spid="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786" y="500042"/>
            <a:ext cx="6715172" cy="36433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№20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68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69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Гр3,  бр№3</a:t>
            </a:r>
          </a:p>
          <a:p>
            <a:pPr algn="ctr">
              <a:lnSpc>
                <a:spcPts val="4000"/>
              </a:lnSpc>
              <a:spcBef>
                <a:spcPts val="600"/>
              </a:spcBef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1407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1408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1412рис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1406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1404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500"/>
                            </p:stCondLst>
                            <p:childTnLst>
                              <p:par>
                                <p:cTn id="77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1500"/>
                            </p:stCondLst>
                            <p:childTnLst>
                              <p:par>
                                <p:cTn id="9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2928934"/>
          <a:ext cx="9144000" cy="3535680"/>
        </p:xfrm>
        <a:graphic>
          <a:graphicData uri="http://schemas.openxmlformats.org/drawingml/2006/table">
            <a:tbl>
              <a:tblPr/>
              <a:tblGrid>
                <a:gridCol w="8170870"/>
                <a:gridCol w="973130"/>
              </a:tblGrid>
              <a:tr h="16269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1. Консультация по теме 20.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2.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 -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наблюдение интерференции света;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24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- использование интерференции света.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3. Л.Р.  «Наблюдение интерференции света»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- ( на воздушной пленке между стеклами 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4. Повторить  опыты по интерференции 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эл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. м. Волн. (метод Френеля)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- объясните методы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-  Интерференция на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бипризме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Френеля.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- Интерференция  на зеркале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Лойда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.</a:t>
                      </a:r>
                    </a:p>
                  </a:txBody>
                  <a:tcPr marL="66556" marR="66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20м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10м</a:t>
                      </a:r>
                    </a:p>
                  </a:txBody>
                  <a:tcPr marL="66556" marR="66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Д.З.   гр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№3 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( </a:t>
                      </a:r>
                    </a:p>
                  </a:txBody>
                  <a:tcPr marL="66556" marR="66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6556" marR="665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-24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- 13  (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 o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\3у13н\  №51.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З.Т.№20 \  ИСПОЛЬЗОВАНИЕ ИНТЕРФЕРЕНЦИИ СВЕТА.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Л.Р.4 «НАБЛЮДЕНИЕ ИНТЕРФЕРЕНЦИИ СВЕТА»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Закрепить знания по теме № 20.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Развивать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аудиальные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навыки.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Развивать практические навыки.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Убедиться в волновой природе света.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ый треугольник 52"/>
          <p:cNvSpPr/>
          <p:nvPr/>
        </p:nvSpPr>
        <p:spPr>
          <a:xfrm flipH="1">
            <a:off x="821407" y="3071810"/>
            <a:ext cx="4464971" cy="1785950"/>
          </a:xfrm>
          <a:prstGeom prst="rtTriangl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ый треугольник 48"/>
          <p:cNvSpPr/>
          <p:nvPr/>
        </p:nvSpPr>
        <p:spPr>
          <a:xfrm flipH="1">
            <a:off x="857224" y="3000372"/>
            <a:ext cx="4429156" cy="71438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5310506" y="2357430"/>
            <a:ext cx="642942" cy="4143404"/>
          </a:xfrm>
          <a:prstGeom prst="roundRect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31"/>
          <p:cNvGrpSpPr/>
          <p:nvPr/>
        </p:nvGrpSpPr>
        <p:grpSpPr>
          <a:xfrm>
            <a:off x="785787" y="2571744"/>
            <a:ext cx="4500594" cy="3500462"/>
            <a:chOff x="3025491" y="2571744"/>
            <a:chExt cx="2260889" cy="3500462"/>
          </a:xfrm>
        </p:grpSpPr>
        <p:grpSp>
          <p:nvGrpSpPr>
            <p:cNvPr id="9" name="Group 13"/>
            <p:cNvGrpSpPr>
              <a:grpSpLocks/>
            </p:cNvGrpSpPr>
            <p:nvPr/>
          </p:nvGrpSpPr>
          <p:grpSpPr bwMode="auto">
            <a:xfrm>
              <a:off x="3025491" y="2571744"/>
              <a:ext cx="0" cy="3500462"/>
              <a:chOff x="10167" y="2661"/>
              <a:chExt cx="0" cy="1359"/>
            </a:xfrm>
          </p:grpSpPr>
          <p:sp>
            <p:nvSpPr>
              <p:cNvPr id="19470" name="Line 14"/>
              <p:cNvSpPr>
                <a:spLocks noChangeShapeType="1"/>
              </p:cNvSpPr>
              <p:nvPr/>
            </p:nvSpPr>
            <p:spPr bwMode="auto">
              <a:xfrm>
                <a:off x="10167" y="2661"/>
                <a:ext cx="0" cy="40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71" name="Line 15"/>
              <p:cNvSpPr>
                <a:spLocks noChangeShapeType="1"/>
              </p:cNvSpPr>
              <p:nvPr/>
            </p:nvSpPr>
            <p:spPr bwMode="auto">
              <a:xfrm>
                <a:off x="10167" y="3133"/>
                <a:ext cx="0" cy="40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72" name="Line 16"/>
              <p:cNvSpPr>
                <a:spLocks noChangeShapeType="1"/>
              </p:cNvSpPr>
              <p:nvPr/>
            </p:nvSpPr>
            <p:spPr bwMode="auto">
              <a:xfrm>
                <a:off x="10167" y="3617"/>
                <a:ext cx="0" cy="40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9473" name="Line 17"/>
            <p:cNvSpPr>
              <a:spLocks noChangeShapeType="1"/>
            </p:cNvSpPr>
            <p:nvPr/>
          </p:nvSpPr>
          <p:spPr bwMode="auto">
            <a:xfrm>
              <a:off x="5286380" y="2726176"/>
              <a:ext cx="0" cy="332029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" name="Group 19"/>
          <p:cNvGrpSpPr>
            <a:grpSpLocks/>
          </p:cNvGrpSpPr>
          <p:nvPr/>
        </p:nvGrpSpPr>
        <p:grpSpPr bwMode="auto">
          <a:xfrm>
            <a:off x="5297828" y="2452994"/>
            <a:ext cx="656328" cy="3500462"/>
            <a:chOff x="10654" y="3186"/>
            <a:chExt cx="283" cy="493"/>
          </a:xfrm>
        </p:grpSpPr>
        <p:sp>
          <p:nvSpPr>
            <p:cNvPr id="19476" name="Line 20"/>
            <p:cNvSpPr>
              <a:spLocks noChangeShapeType="1"/>
            </p:cNvSpPr>
            <p:nvPr/>
          </p:nvSpPr>
          <p:spPr bwMode="auto">
            <a:xfrm>
              <a:off x="10654" y="3439"/>
              <a:ext cx="219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77" name="Line 21"/>
            <p:cNvSpPr>
              <a:spLocks noChangeShapeType="1"/>
            </p:cNvSpPr>
            <p:nvPr/>
          </p:nvSpPr>
          <p:spPr bwMode="auto">
            <a:xfrm>
              <a:off x="10712" y="3356"/>
              <a:ext cx="219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78" name="Line 22"/>
            <p:cNvSpPr>
              <a:spLocks noChangeShapeType="1"/>
            </p:cNvSpPr>
            <p:nvPr/>
          </p:nvSpPr>
          <p:spPr bwMode="auto">
            <a:xfrm>
              <a:off x="10718" y="3520"/>
              <a:ext cx="219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79" name="Line 23"/>
            <p:cNvSpPr>
              <a:spLocks noChangeShapeType="1"/>
            </p:cNvSpPr>
            <p:nvPr/>
          </p:nvSpPr>
          <p:spPr bwMode="auto">
            <a:xfrm>
              <a:off x="10677" y="3270"/>
              <a:ext cx="219" cy="0"/>
            </a:xfrm>
            <a:prstGeom prst="line">
              <a:avLst/>
            </a:prstGeom>
            <a:noFill/>
            <a:ln w="76200">
              <a:solidFill>
                <a:schemeClr val="tx2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80" name="Line 24"/>
            <p:cNvSpPr>
              <a:spLocks noChangeShapeType="1"/>
            </p:cNvSpPr>
            <p:nvPr/>
          </p:nvSpPr>
          <p:spPr bwMode="auto">
            <a:xfrm>
              <a:off x="10697" y="3186"/>
              <a:ext cx="219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81" name="Line 25"/>
            <p:cNvSpPr>
              <a:spLocks noChangeShapeType="1"/>
            </p:cNvSpPr>
            <p:nvPr/>
          </p:nvSpPr>
          <p:spPr bwMode="auto">
            <a:xfrm>
              <a:off x="10670" y="3611"/>
              <a:ext cx="219" cy="0"/>
            </a:xfrm>
            <a:prstGeom prst="line">
              <a:avLst/>
            </a:prstGeom>
            <a:noFill/>
            <a:ln w="76200">
              <a:solidFill>
                <a:schemeClr val="tx2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82" name="Line 26"/>
            <p:cNvSpPr>
              <a:spLocks noChangeShapeType="1"/>
            </p:cNvSpPr>
            <p:nvPr/>
          </p:nvSpPr>
          <p:spPr bwMode="auto">
            <a:xfrm>
              <a:off x="10685" y="3679"/>
              <a:ext cx="219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4" name="Arc 5"/>
          <p:cNvSpPr>
            <a:spLocks/>
          </p:cNvSpPr>
          <p:nvPr/>
        </p:nvSpPr>
        <p:spPr bwMode="auto">
          <a:xfrm>
            <a:off x="785786" y="2143116"/>
            <a:ext cx="785818" cy="3071834"/>
          </a:xfrm>
          <a:custGeom>
            <a:avLst/>
            <a:gdLst>
              <a:gd name="G0" fmla="+- 118 0 0"/>
              <a:gd name="G1" fmla="+- 21600 0 0"/>
              <a:gd name="G2" fmla="+- 21600 0 0"/>
              <a:gd name="T0" fmla="*/ 118 w 21718"/>
              <a:gd name="T1" fmla="*/ 0 h 43200"/>
              <a:gd name="T2" fmla="*/ 0 w 21718"/>
              <a:gd name="T3" fmla="*/ 43200 h 43200"/>
              <a:gd name="T4" fmla="*/ 118 w 2171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18" h="43200" fill="none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</a:path>
              <a:path w="21718" h="43200" stroke="0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  <a:lnTo>
                  <a:pt x="118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" name="Arc 5"/>
          <p:cNvSpPr>
            <a:spLocks/>
          </p:cNvSpPr>
          <p:nvPr/>
        </p:nvSpPr>
        <p:spPr bwMode="auto">
          <a:xfrm>
            <a:off x="785786" y="3500438"/>
            <a:ext cx="785818" cy="3071834"/>
          </a:xfrm>
          <a:custGeom>
            <a:avLst/>
            <a:gdLst>
              <a:gd name="G0" fmla="+- 118 0 0"/>
              <a:gd name="G1" fmla="+- 21600 0 0"/>
              <a:gd name="G2" fmla="+- 21600 0 0"/>
              <a:gd name="T0" fmla="*/ 118 w 21718"/>
              <a:gd name="T1" fmla="*/ 0 h 43200"/>
              <a:gd name="T2" fmla="*/ 0 w 21718"/>
              <a:gd name="T3" fmla="*/ 43200 h 43200"/>
              <a:gd name="T4" fmla="*/ 118 w 2171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18" h="43200" fill="none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</a:path>
              <a:path w="21718" h="43200" stroke="0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  <a:lnTo>
                  <a:pt x="118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500" name="Text Box 44"/>
          <p:cNvSpPr txBox="1">
            <a:spLocks noChangeArrowheads="1"/>
          </p:cNvSpPr>
          <p:nvPr/>
        </p:nvSpPr>
        <p:spPr bwMode="auto">
          <a:xfrm>
            <a:off x="3929058" y="2786058"/>
            <a:ext cx="5000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en-US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501" name="Text Box 45"/>
          <p:cNvSpPr txBox="1">
            <a:spLocks noChangeArrowheads="1"/>
          </p:cNvSpPr>
          <p:nvPr/>
        </p:nvSpPr>
        <p:spPr bwMode="auto">
          <a:xfrm>
            <a:off x="2500298" y="3583751"/>
            <a:ext cx="53182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en-US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9" name="Прямая со стрелкой 58"/>
          <p:cNvCxnSpPr/>
          <p:nvPr/>
        </p:nvCxnSpPr>
        <p:spPr>
          <a:xfrm flipV="1">
            <a:off x="785786" y="3000372"/>
            <a:ext cx="4500594" cy="71438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V="1">
            <a:off x="785786" y="3000372"/>
            <a:ext cx="4500594" cy="18573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6072198" y="2357430"/>
            <a:ext cx="2906565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] =2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746642" y="6429396"/>
            <a:ext cx="4397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http://skillopedia.ru/material.php?id=4177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4" name="Rectangle 1"/>
          <p:cNvSpPr>
            <a:spLocks noChangeArrowheads="1"/>
          </p:cNvSpPr>
          <p:nvPr/>
        </p:nvSpPr>
        <p:spPr bwMode="auto">
          <a:xfrm>
            <a:off x="0" y="0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Найдите  среднее значение длины волны белого света, используя интерференционную картину, полученную от двух узких щелей,  расположенных на расстоянии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0,02 см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одна от другой. Расстояние между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вторыми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светлыми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полосами на экране равно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1см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расстояние от щелей до экрана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  см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8*10 </a:t>
            </a:r>
            <a:r>
              <a:rPr kumimoji="0" lang="ru-RU" sz="2400" b="0" i="1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–7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  б) 10 </a:t>
            </a:r>
            <a:r>
              <a:rPr kumimoji="0" lang="ru-RU" sz="2400" b="0" i="1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–5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   в)4*10 </a:t>
            </a:r>
            <a:r>
              <a:rPr kumimoji="0" lang="ru-RU" sz="2400" b="0" i="1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–4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  г)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.5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*10 </a:t>
            </a:r>
            <a:r>
              <a:rPr kumimoji="0" lang="ru-RU" sz="2400" b="1" i="1" u="none" strike="noStrike" cap="none" normalizeH="0" baseline="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–5</a:t>
            </a:r>
            <a:r>
              <a:rPr kumimoji="0" lang="ru-RU" sz="2400" b="0" i="1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    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4,9*10 </a:t>
            </a:r>
            <a:r>
              <a:rPr kumimoji="0" lang="ru-RU" sz="2400" b="0" i="1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–7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60000" flipV="1">
            <a:off x="857224" y="4813618"/>
            <a:ext cx="4429156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авая фигурная скобка 29"/>
          <p:cNvSpPr/>
          <p:nvPr/>
        </p:nvSpPr>
        <p:spPr>
          <a:xfrm>
            <a:off x="6000760" y="3000372"/>
            <a:ext cx="428628" cy="2428892"/>
          </a:xfrm>
          <a:prstGeom prst="rightBrace">
            <a:avLst>
              <a:gd name="adj1" fmla="val 8333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6357950" y="3857628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1см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авая фигурная скобка 31"/>
          <p:cNvSpPr/>
          <p:nvPr/>
        </p:nvSpPr>
        <p:spPr>
          <a:xfrm flipH="1">
            <a:off x="420658" y="3752852"/>
            <a:ext cx="285752" cy="1143008"/>
          </a:xfrm>
          <a:prstGeom prst="rightBrace">
            <a:avLst>
              <a:gd name="adj1" fmla="val 8333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 rot="16200000">
            <a:off x="-466708" y="3962735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r=0.02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357422" y="2643182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L=200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44"/>
          <p:cNvSpPr txBox="1">
            <a:spLocks noChangeArrowheads="1"/>
          </p:cNvSpPr>
          <p:nvPr/>
        </p:nvSpPr>
        <p:spPr bwMode="auto">
          <a:xfrm>
            <a:off x="357158" y="3357562"/>
            <a:ext cx="42862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39" name="Text Box 44"/>
          <p:cNvSpPr txBox="1">
            <a:spLocks noChangeArrowheads="1"/>
          </p:cNvSpPr>
          <p:nvPr/>
        </p:nvSpPr>
        <p:spPr bwMode="auto">
          <a:xfrm>
            <a:off x="428596" y="4786322"/>
            <a:ext cx="42862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40" name="Text Box 44"/>
          <p:cNvSpPr txBox="1">
            <a:spLocks noChangeArrowheads="1"/>
          </p:cNvSpPr>
          <p:nvPr/>
        </p:nvSpPr>
        <p:spPr bwMode="auto">
          <a:xfrm>
            <a:off x="4714876" y="2643182"/>
            <a:ext cx="42862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</a:p>
        </p:txBody>
      </p:sp>
      <p:sp>
        <p:nvSpPr>
          <p:cNvPr id="41" name="Text Box 44"/>
          <p:cNvSpPr txBox="1">
            <a:spLocks noChangeArrowheads="1"/>
          </p:cNvSpPr>
          <p:nvPr/>
        </p:nvSpPr>
        <p:spPr bwMode="auto">
          <a:xfrm>
            <a:off x="4857752" y="5429264"/>
            <a:ext cx="42862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</a:p>
        </p:txBody>
      </p:sp>
      <p:cxnSp>
        <p:nvCxnSpPr>
          <p:cNvPr id="42" name="Прямая со стрелкой 41"/>
          <p:cNvCxnSpPr/>
          <p:nvPr/>
        </p:nvCxnSpPr>
        <p:spPr>
          <a:xfrm>
            <a:off x="714348" y="3714752"/>
            <a:ext cx="4572032" cy="1785950"/>
          </a:xfrm>
          <a:prstGeom prst="straightConnector1">
            <a:avLst/>
          </a:prstGeom>
          <a:ln w="28575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785786" y="4929198"/>
            <a:ext cx="4500594" cy="571504"/>
          </a:xfrm>
          <a:prstGeom prst="straightConnector1">
            <a:avLst/>
          </a:prstGeom>
          <a:ln w="28575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 Box 44"/>
          <p:cNvSpPr txBox="1">
            <a:spLocks noChangeArrowheads="1"/>
          </p:cNvSpPr>
          <p:nvPr/>
        </p:nvSpPr>
        <p:spPr bwMode="auto">
          <a:xfrm>
            <a:off x="4929190" y="4714884"/>
            <a:ext cx="428628" cy="364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2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44"/>
          <p:cNvSpPr txBox="1">
            <a:spLocks noChangeArrowheads="1"/>
          </p:cNvSpPr>
          <p:nvPr/>
        </p:nvSpPr>
        <p:spPr bwMode="auto">
          <a:xfrm>
            <a:off x="4869627" y="3583939"/>
            <a:ext cx="42862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2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rot="60000" flipV="1">
            <a:off x="857224" y="3670610"/>
            <a:ext cx="4429156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AutoShape 6"/>
          <p:cNvSpPr>
            <a:spLocks noChangeArrowheads="1"/>
          </p:cNvSpPr>
          <p:nvPr/>
        </p:nvSpPr>
        <p:spPr bwMode="auto">
          <a:xfrm>
            <a:off x="6933151" y="3000372"/>
            <a:ext cx="357190" cy="428628"/>
          </a:xfrm>
          <a:prstGeom prst="triangle">
            <a:avLst>
              <a:gd name="adj" fmla="val 50000"/>
            </a:avLst>
          </a:prstGeom>
          <a:solidFill>
            <a:schemeClr val="bg2">
              <a:lumMod val="90000"/>
            </a:schemeClr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7290341" y="2928934"/>
            <a:ext cx="10294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AutoShape 6"/>
          <p:cNvSpPr>
            <a:spLocks noChangeArrowheads="1"/>
          </p:cNvSpPr>
          <p:nvPr/>
        </p:nvSpPr>
        <p:spPr bwMode="auto">
          <a:xfrm>
            <a:off x="7528022" y="4334540"/>
            <a:ext cx="357190" cy="428628"/>
          </a:xfrm>
          <a:prstGeom prst="triangle">
            <a:avLst>
              <a:gd name="adj" fmla="val 50000"/>
            </a:avLst>
          </a:prstGeom>
          <a:solidFill>
            <a:schemeClr val="bg2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7885212" y="4263102"/>
            <a:ext cx="9300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742204" y="4714884"/>
            <a:ext cx="22589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Д=(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b-r)/2+r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000892" y="3429000"/>
            <a:ext cx="19736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Д=(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b-r)/2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071538" y="6417254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65000"/>
                  </a:schemeClr>
                </a:solidFill>
              </a:rPr>
              <a:t>БНП/оптика/</a:t>
            </a:r>
            <a:r>
              <a:rPr lang="ru-RU" dirty="0" err="1" smtClean="0">
                <a:solidFill>
                  <a:schemeClr val="bg1">
                    <a:lumMod val="65000"/>
                  </a:schemeClr>
                </a:solidFill>
              </a:rPr>
              <a:t>модели№</a:t>
            </a:r>
            <a:r>
              <a:rPr lang="ru-RU" dirty="0" smtClean="0">
                <a:solidFill>
                  <a:schemeClr val="bg1">
                    <a:lumMod val="65000"/>
                  </a:schemeClr>
                </a:solidFill>
              </a:rPr>
              <a:t>  /+</a:t>
            </a:r>
            <a:r>
              <a:rPr lang="ru-RU" dirty="0" err="1" smtClean="0">
                <a:solidFill>
                  <a:schemeClr val="bg1">
                    <a:lumMod val="65000"/>
                  </a:schemeClr>
                </a:solidFill>
              </a:rPr>
              <a:t>ФвК</a:t>
            </a:r>
            <a:endParaRPr lang="ru-RU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7486557" y="3834474"/>
            <a:ext cx="800219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7072330" y="5214950"/>
            <a:ext cx="800219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8" name="Прямая со стрелкой 67"/>
          <p:cNvCxnSpPr/>
          <p:nvPr/>
        </p:nvCxnSpPr>
        <p:spPr>
          <a:xfrm rot="16200000" flipV="1">
            <a:off x="6893735" y="3178967"/>
            <a:ext cx="1071570" cy="42862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rot="16200000" flipV="1">
            <a:off x="5607851" y="3679033"/>
            <a:ext cx="2428892" cy="78581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Скругленный прямоугольник 70"/>
          <p:cNvSpPr/>
          <p:nvPr/>
        </p:nvSpPr>
        <p:spPr>
          <a:xfrm>
            <a:off x="7871796" y="2357430"/>
            <a:ext cx="357190" cy="57150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repeatCount="1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"/>
                                            </p:cond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0" presetID="63" presetClass="path" presetSubtype="0" repeatCount="10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59259E-6 L 0.4342 0.00556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3" presetClass="entr" presetSubtype="16" repeatCount="1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"/>
                                            </p:cond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6" presetID="63" presetClass="path" presetSubtype="0" repeatCount="10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0.4342 -0.0136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00" y="-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5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5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5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5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0"/>
                            </p:stCondLst>
                            <p:childTnLst>
                              <p:par>
                                <p:cTn id="1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500"/>
                            </p:stCondLst>
                            <p:childTnLst>
                              <p:par>
                                <p:cTn id="1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10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2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6" dur="2000" fill="hold"/>
                                        <p:tgtEl>
                                          <p:spTgt spid="6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000"/>
                            </p:stCondLst>
                            <p:childTnLst>
                              <p:par>
                                <p:cTn id="20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49" grpId="0" animBg="1"/>
      <p:bldP spid="63" grpId="0" animBg="1"/>
      <p:bldP spid="54" grpId="0" animBg="1"/>
      <p:bldP spid="54" grpId="1" animBg="1"/>
      <p:bldP spid="55" grpId="0" animBg="1"/>
      <p:bldP spid="55" grpId="1" animBg="1"/>
      <p:bldP spid="19500" grpId="0"/>
      <p:bldP spid="19501" grpId="0"/>
      <p:bldP spid="62" grpId="0" animBg="1"/>
      <p:bldP spid="62" grpId="1" animBg="1"/>
      <p:bldP spid="44" grpId="0"/>
      <p:bldP spid="30" grpId="0" animBg="1"/>
      <p:bldP spid="31" grpId="0"/>
      <p:bldP spid="32" grpId="0" animBg="1"/>
      <p:bldP spid="33" grpId="0"/>
      <p:bldP spid="34" grpId="0"/>
      <p:bldP spid="38" grpId="0"/>
      <p:bldP spid="39" grpId="0"/>
      <p:bldP spid="40" grpId="0"/>
      <p:bldP spid="41" grpId="0"/>
      <p:bldP spid="50" grpId="0"/>
      <p:bldP spid="51" grpId="0"/>
      <p:bldP spid="57" grpId="0" animBg="1"/>
      <p:bldP spid="61" grpId="0" animBg="1"/>
      <p:bldP spid="65" grpId="0" animBg="1"/>
      <p:bldP spid="66" grpId="0" animBg="1"/>
      <p:bldP spid="7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lum bright="9000" contrast="58000"/>
          </a:blip>
          <a:srcRect/>
          <a:stretch>
            <a:fillRect/>
          </a:stretch>
        </p:blipFill>
        <p:spPr bwMode="auto">
          <a:xfrm>
            <a:off x="-1" y="0"/>
            <a:ext cx="8692571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>
            <a:lum bright="12000" contrast="82000"/>
          </a:blip>
          <a:srcRect/>
          <a:stretch>
            <a:fillRect/>
          </a:stretch>
        </p:blipFill>
        <p:spPr bwMode="auto">
          <a:xfrm>
            <a:off x="2744818" y="5072074"/>
            <a:ext cx="61849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000628" y="1571612"/>
            <a:ext cx="1571636" cy="1785950"/>
          </a:xfrm>
          <a:prstGeom prst="rect">
            <a:avLst/>
          </a:prstGeom>
          <a:solidFill>
            <a:schemeClr val="accent1">
              <a:alpha val="34000"/>
            </a:schemeClr>
          </a:solidFill>
          <a:ln w="3810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810516" y="857232"/>
            <a:ext cx="1309822" cy="57150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786710" y="6191332"/>
            <a:ext cx="114300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мкм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6248" y="1428736"/>
            <a:ext cx="4286280" cy="4143404"/>
          </a:xfrm>
          <a:prstGeom prst="rect">
            <a:avLst/>
          </a:prstGeom>
          <a:solidFill>
            <a:schemeClr val="bg1">
              <a:lumMod val="75000"/>
              <a:alpha val="84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0" cstate="print">
            <a:lum bright="17000" contrast="73000"/>
          </a:blip>
          <a:srcRect/>
          <a:stretch>
            <a:fillRect/>
          </a:stretch>
        </p:blipFill>
        <p:spPr bwMode="auto">
          <a:xfrm>
            <a:off x="4400462" y="-24"/>
            <a:ext cx="486232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0.02822 L -0.0007 0.29765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1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07 0.18039 L -0.00607 0.51341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" presetClass="exit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8" grpId="1" animBg="1"/>
      <p:bldP spid="8" grpId="2" animBg="1"/>
      <p:bldP spid="8" grpId="3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bright="17000" contrast="73000"/>
          </a:blip>
          <a:srcRect/>
          <a:stretch>
            <a:fillRect/>
          </a:stretch>
        </p:blipFill>
        <p:spPr bwMode="auto">
          <a:xfrm>
            <a:off x="-16804" y="0"/>
            <a:ext cx="7655798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4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Какую среду называют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диспергирующей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Будет ли происходить дисперсия света при прохождении через вакуум?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Почему радуга имеет форму дуги? 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(Радуга образуется вследствие полного отражения и дисперсии лучей в дождевых каплях. При этом лучи рассеиваются наиболее интенсивно в направлении, образующем 42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 направлением солнечных лучей. .....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Можно ли увидеть радугу в полдень в июне у нас на Урале?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5. Можно ли оказаться у одного края радуги? </a:t>
            </a:r>
            <a:r>
              <a:rPr lang="ru-RU" sz="28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(Нельзя)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6.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Когда радуга выше в 16 или 17 часов ? </a:t>
            </a:r>
            <a:r>
              <a:rPr lang="ru-RU" sz="28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(В 17 ч.)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2500298" y="4857760"/>
            <a:ext cx="5357850" cy="2643182"/>
            <a:chOff x="3586163" y="5788025"/>
            <a:chExt cx="2103437" cy="1069975"/>
          </a:xfrm>
        </p:grpSpPr>
        <p:sp>
          <p:nvSpPr>
            <p:cNvPr id="1026" name="Oval 2"/>
            <p:cNvSpPr>
              <a:spLocks noChangeArrowheads="1"/>
            </p:cNvSpPr>
            <p:nvPr/>
          </p:nvSpPr>
          <p:spPr bwMode="auto">
            <a:xfrm>
              <a:off x="5162550" y="5986463"/>
              <a:ext cx="527050" cy="525462"/>
            </a:xfrm>
            <a:prstGeom prst="ellips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3586163" y="5788025"/>
              <a:ext cx="1768475" cy="198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5343525" y="5994400"/>
              <a:ext cx="311150" cy="127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5648325" y="6115050"/>
              <a:ext cx="0" cy="29051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0" name="Line 6"/>
            <p:cNvSpPr>
              <a:spLocks noChangeShapeType="1"/>
            </p:cNvSpPr>
            <p:nvPr/>
          </p:nvSpPr>
          <p:spPr bwMode="auto">
            <a:xfrm flipH="1">
              <a:off x="5313363" y="6410325"/>
              <a:ext cx="325437" cy="44767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5346947" y="5998471"/>
              <a:ext cx="339198" cy="21859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 flipH="1">
              <a:off x="5486400" y="6216650"/>
              <a:ext cx="182563" cy="28575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 flipH="1">
              <a:off x="4891088" y="6507163"/>
              <a:ext cx="595312" cy="32543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-32" y="6334804"/>
            <a:ext cx="25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Диагн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Стр.23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0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Найдите  среднее значение длины волны белого света, используя интерференционную картину, полученную от двух узких щелей,  расположенных на расстоянии 0,02 см одна от другой. Расстояние между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первыми тёмными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полосами на экране равно 0,49 см, а расстояние от щелей до экрана 200  см.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8*10 </a:t>
            </a:r>
            <a:r>
              <a:rPr kumimoji="0" lang="ru-RU" sz="2400" b="0" i="1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–7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  б) 10 </a:t>
            </a:r>
            <a:r>
              <a:rPr kumimoji="0" lang="ru-RU" sz="2400" b="0" i="1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–5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   в)4*10 </a:t>
            </a:r>
            <a:r>
              <a:rPr kumimoji="0" lang="ru-RU" sz="2400" b="0" i="1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–4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  г) 2*10 </a:t>
            </a:r>
            <a:r>
              <a:rPr kumimoji="0" lang="ru-RU" sz="2400" b="0" i="1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–5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    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4,9*10 </a:t>
            </a:r>
            <a:r>
              <a:rPr kumimoji="0" lang="ru-RU" sz="2400" b="0" i="1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–7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Скругленный прямоугольник 42"/>
          <p:cNvSpPr/>
          <p:nvPr/>
        </p:nvSpPr>
        <p:spPr>
          <a:xfrm>
            <a:off x="1643042" y="0"/>
            <a:ext cx="6000792" cy="7143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4714876" y="1500174"/>
            <a:ext cx="4429124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2121842" y="6275887"/>
            <a:ext cx="6143668" cy="5714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754169" y="0"/>
            <a:ext cx="610397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ДИФРАКЦИЯ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явление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-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отклонения…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-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огибания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1246313" y="1671956"/>
            <a:ext cx="144000" cy="1440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642910" y="1428736"/>
            <a:ext cx="2495541" cy="2143140"/>
            <a:chOff x="12314" y="7508"/>
            <a:chExt cx="841" cy="855"/>
          </a:xfrm>
        </p:grpSpPr>
        <p:sp>
          <p:nvSpPr>
            <p:cNvPr id="4099" name="Line 3"/>
            <p:cNvSpPr>
              <a:spLocks noChangeShapeType="1"/>
            </p:cNvSpPr>
            <p:nvPr/>
          </p:nvSpPr>
          <p:spPr bwMode="auto">
            <a:xfrm flipV="1">
              <a:off x="12314" y="8179"/>
              <a:ext cx="161" cy="184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0" name="Line 4"/>
            <p:cNvSpPr>
              <a:spLocks noChangeShapeType="1"/>
            </p:cNvSpPr>
            <p:nvPr/>
          </p:nvSpPr>
          <p:spPr bwMode="auto">
            <a:xfrm flipV="1">
              <a:off x="12994" y="7508"/>
              <a:ext cx="161" cy="184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01" name="Oval 5"/>
          <p:cNvSpPr>
            <a:spLocks noChangeArrowheads="1"/>
          </p:cNvSpPr>
          <p:nvPr/>
        </p:nvSpPr>
        <p:spPr bwMode="auto">
          <a:xfrm rot="342171">
            <a:off x="3798113" y="2133161"/>
            <a:ext cx="680723" cy="1711861"/>
          </a:xfrm>
          <a:prstGeom prst="ellipse">
            <a:avLst/>
          </a:prstGeom>
          <a:solidFill>
            <a:schemeClr val="tx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Oval 6"/>
          <p:cNvSpPr>
            <a:spLocks noChangeArrowheads="1"/>
          </p:cNvSpPr>
          <p:nvPr/>
        </p:nvSpPr>
        <p:spPr bwMode="auto">
          <a:xfrm>
            <a:off x="2214546" y="3500438"/>
            <a:ext cx="475506" cy="428628"/>
          </a:xfrm>
          <a:prstGeom prst="ellipse">
            <a:avLst/>
          </a:prstGeom>
          <a:solidFill>
            <a:schemeClr val="tx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103" name="Group 7"/>
          <p:cNvGrpSpPr>
            <a:grpSpLocks/>
          </p:cNvGrpSpPr>
          <p:nvPr/>
        </p:nvGrpSpPr>
        <p:grpSpPr bwMode="auto">
          <a:xfrm rot="1747945">
            <a:off x="679501" y="4450778"/>
            <a:ext cx="2720740" cy="1444418"/>
            <a:chOff x="12407" y="8589"/>
            <a:chExt cx="365" cy="431"/>
          </a:xfrm>
        </p:grpSpPr>
        <p:sp>
          <p:nvSpPr>
            <p:cNvPr id="4104" name="Line 8"/>
            <p:cNvSpPr>
              <a:spLocks noChangeShapeType="1"/>
            </p:cNvSpPr>
            <p:nvPr/>
          </p:nvSpPr>
          <p:spPr bwMode="auto">
            <a:xfrm flipV="1">
              <a:off x="12407" y="8824"/>
              <a:ext cx="161" cy="196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5" name="Line 9"/>
            <p:cNvSpPr>
              <a:spLocks noChangeShapeType="1"/>
            </p:cNvSpPr>
            <p:nvPr/>
          </p:nvSpPr>
          <p:spPr bwMode="auto">
            <a:xfrm flipV="1">
              <a:off x="12611" y="8589"/>
              <a:ext cx="161" cy="196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2" name="Прямая соединительная линия 11"/>
          <p:cNvCxnSpPr/>
          <p:nvPr/>
        </p:nvCxnSpPr>
        <p:spPr>
          <a:xfrm>
            <a:off x="1428728" y="1743956"/>
            <a:ext cx="2967373" cy="39916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357290" y="1785926"/>
            <a:ext cx="3143272" cy="242889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Дуга 18"/>
          <p:cNvSpPr/>
          <p:nvPr/>
        </p:nvSpPr>
        <p:spPr>
          <a:xfrm rot="8205046">
            <a:off x="626281" y="2142722"/>
            <a:ext cx="2530708" cy="954694"/>
          </a:xfrm>
          <a:prstGeom prst="arc">
            <a:avLst>
              <a:gd name="adj1" fmla="val 10899740"/>
              <a:gd name="adj2" fmla="val 21586267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96041" y="693090"/>
            <a:ext cx="2285984" cy="20717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 rot="8205046">
            <a:off x="978903" y="2697083"/>
            <a:ext cx="3488489" cy="960486"/>
          </a:xfrm>
          <a:prstGeom prst="arc">
            <a:avLst>
              <a:gd name="adj1" fmla="val 10899740"/>
              <a:gd name="adj2" fmla="val 21586267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Дуга 24"/>
          <p:cNvSpPr/>
          <p:nvPr/>
        </p:nvSpPr>
        <p:spPr>
          <a:xfrm rot="8205046">
            <a:off x="2538686" y="3911198"/>
            <a:ext cx="1900566" cy="1003202"/>
          </a:xfrm>
          <a:prstGeom prst="arc">
            <a:avLst>
              <a:gd name="adj1" fmla="val 10899740"/>
              <a:gd name="adj2" fmla="val 21586267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Arc 5"/>
          <p:cNvSpPr>
            <a:spLocks/>
          </p:cNvSpPr>
          <p:nvPr/>
        </p:nvSpPr>
        <p:spPr bwMode="auto">
          <a:xfrm rot="5460000">
            <a:off x="1893723" y="4913462"/>
            <a:ext cx="396740" cy="952507"/>
          </a:xfrm>
          <a:custGeom>
            <a:avLst/>
            <a:gdLst>
              <a:gd name="G0" fmla="+- 118 0 0"/>
              <a:gd name="G1" fmla="+- 21600 0 0"/>
              <a:gd name="G2" fmla="+- 21600 0 0"/>
              <a:gd name="T0" fmla="*/ 118 w 21718"/>
              <a:gd name="T1" fmla="*/ 0 h 43200"/>
              <a:gd name="T2" fmla="*/ 0 w 21718"/>
              <a:gd name="T3" fmla="*/ 43200 h 43200"/>
              <a:gd name="T4" fmla="*/ 118 w 2171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18" h="43200" fill="none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</a:path>
              <a:path w="21718" h="43200" stroke="0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  <a:lnTo>
                  <a:pt x="118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Arc 5"/>
          <p:cNvSpPr>
            <a:spLocks/>
          </p:cNvSpPr>
          <p:nvPr/>
        </p:nvSpPr>
        <p:spPr bwMode="auto">
          <a:xfrm rot="5460000">
            <a:off x="1781633" y="4838520"/>
            <a:ext cx="648000" cy="1404000"/>
          </a:xfrm>
          <a:custGeom>
            <a:avLst/>
            <a:gdLst>
              <a:gd name="G0" fmla="+- 118 0 0"/>
              <a:gd name="G1" fmla="+- 21600 0 0"/>
              <a:gd name="G2" fmla="+- 21600 0 0"/>
              <a:gd name="T0" fmla="*/ 118 w 21718"/>
              <a:gd name="T1" fmla="*/ 0 h 43200"/>
              <a:gd name="T2" fmla="*/ 0 w 21718"/>
              <a:gd name="T3" fmla="*/ 43200 h 43200"/>
              <a:gd name="T4" fmla="*/ 118 w 2171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18" h="43200" fill="none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</a:path>
              <a:path w="21718" h="43200" stroke="0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  <a:lnTo>
                  <a:pt x="118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Arc 5"/>
          <p:cNvSpPr>
            <a:spLocks/>
          </p:cNvSpPr>
          <p:nvPr/>
        </p:nvSpPr>
        <p:spPr bwMode="auto">
          <a:xfrm rot="5460000">
            <a:off x="1627009" y="4706888"/>
            <a:ext cx="972000" cy="1980000"/>
          </a:xfrm>
          <a:custGeom>
            <a:avLst/>
            <a:gdLst>
              <a:gd name="G0" fmla="+- 118 0 0"/>
              <a:gd name="G1" fmla="+- 21600 0 0"/>
              <a:gd name="G2" fmla="+- 21600 0 0"/>
              <a:gd name="T0" fmla="*/ 118 w 21718"/>
              <a:gd name="T1" fmla="*/ 0 h 43200"/>
              <a:gd name="T2" fmla="*/ 0 w 21718"/>
              <a:gd name="T3" fmla="*/ 43200 h 43200"/>
              <a:gd name="T4" fmla="*/ 118 w 2171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18" h="43200" fill="none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</a:path>
              <a:path w="21718" h="43200" stroke="0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  <a:lnTo>
                  <a:pt x="118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5400000">
            <a:off x="-464379" y="3247412"/>
            <a:ext cx="3214710" cy="28575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3" idx="4"/>
          </p:cNvCxnSpPr>
          <p:nvPr/>
        </p:nvCxnSpPr>
        <p:spPr>
          <a:xfrm rot="16200000" flipH="1">
            <a:off x="-4507" y="3138775"/>
            <a:ext cx="3327558" cy="681919"/>
          </a:xfrm>
          <a:prstGeom prst="line">
            <a:avLst/>
          </a:prstGeom>
          <a:ln w="57150">
            <a:solidFill>
              <a:srgbClr val="00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000234" y="5143512"/>
            <a:ext cx="1428758" cy="357190"/>
          </a:xfrm>
          <a:prstGeom prst="line">
            <a:avLst/>
          </a:prstGeom>
          <a:ln w="57150">
            <a:solidFill>
              <a:srgbClr val="00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357158" y="5143512"/>
            <a:ext cx="1643074" cy="428628"/>
          </a:xfrm>
          <a:prstGeom prst="line">
            <a:avLst/>
          </a:prstGeom>
          <a:ln w="57150">
            <a:solidFill>
              <a:srgbClr val="00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2143108" y="6150114"/>
            <a:ext cx="598157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40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значит </a:t>
            </a: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ВОЛНА!!!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 rot="7959727">
            <a:off x="4756921" y="3646114"/>
            <a:ext cx="4275647" cy="428627"/>
            <a:chOff x="2857488" y="2643182"/>
            <a:chExt cx="4275647" cy="682479"/>
          </a:xfrm>
        </p:grpSpPr>
        <p:grpSp>
          <p:nvGrpSpPr>
            <p:cNvPr id="45" name="Группа 60"/>
            <p:cNvGrpSpPr/>
            <p:nvPr/>
          </p:nvGrpSpPr>
          <p:grpSpPr>
            <a:xfrm>
              <a:off x="2857488" y="2643182"/>
              <a:ext cx="1428761" cy="642942"/>
              <a:chOff x="-71470" y="4683195"/>
              <a:chExt cx="2982888" cy="1039820"/>
            </a:xfrm>
          </p:grpSpPr>
          <p:grpSp>
            <p:nvGrpSpPr>
              <p:cNvPr id="56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58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9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57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6" name="Группа 61"/>
            <p:cNvGrpSpPr/>
            <p:nvPr/>
          </p:nvGrpSpPr>
          <p:grpSpPr>
            <a:xfrm>
              <a:off x="5704375" y="2675081"/>
              <a:ext cx="1428761" cy="642942"/>
              <a:chOff x="-71470" y="4683195"/>
              <a:chExt cx="2982888" cy="1039820"/>
            </a:xfrm>
          </p:grpSpPr>
          <p:grpSp>
            <p:nvGrpSpPr>
              <p:cNvPr id="52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54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5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53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7" name="Группа 62"/>
            <p:cNvGrpSpPr/>
            <p:nvPr/>
          </p:nvGrpSpPr>
          <p:grpSpPr>
            <a:xfrm rot="10800000">
              <a:off x="4275614" y="2665412"/>
              <a:ext cx="1428761" cy="660249"/>
              <a:chOff x="-71470" y="4683195"/>
              <a:chExt cx="2982888" cy="1067810"/>
            </a:xfrm>
          </p:grpSpPr>
          <p:grpSp>
            <p:nvGrpSpPr>
              <p:cNvPr id="48" name="Group 27"/>
              <p:cNvGrpSpPr>
                <a:grpSpLocks/>
              </p:cNvGrpSpPr>
              <p:nvPr/>
            </p:nvGrpSpPr>
            <p:grpSpPr bwMode="auto">
              <a:xfrm>
                <a:off x="911410" y="4700599"/>
                <a:ext cx="2000008" cy="1050406"/>
                <a:chOff x="1168" y="3682"/>
                <a:chExt cx="1401" cy="638"/>
              </a:xfrm>
            </p:grpSpPr>
            <p:sp>
              <p:nvSpPr>
                <p:cNvPr id="50" name="Freeform 28"/>
                <p:cNvSpPr>
                  <a:spLocks/>
                </p:cNvSpPr>
                <p:nvPr/>
              </p:nvSpPr>
              <p:spPr bwMode="auto">
                <a:xfrm flipV="1">
                  <a:off x="1168" y="3991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49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60" name="Группа 59"/>
          <p:cNvGrpSpPr/>
          <p:nvPr/>
        </p:nvGrpSpPr>
        <p:grpSpPr>
          <a:xfrm rot="3039524">
            <a:off x="4189467" y="4120539"/>
            <a:ext cx="4947088" cy="428627"/>
            <a:chOff x="2857488" y="2643182"/>
            <a:chExt cx="4275647" cy="682479"/>
          </a:xfrm>
        </p:grpSpPr>
        <p:grpSp>
          <p:nvGrpSpPr>
            <p:cNvPr id="61" name="Группа 76"/>
            <p:cNvGrpSpPr/>
            <p:nvPr/>
          </p:nvGrpSpPr>
          <p:grpSpPr>
            <a:xfrm>
              <a:off x="2857488" y="2643182"/>
              <a:ext cx="1428761" cy="642942"/>
              <a:chOff x="-71470" y="4683195"/>
              <a:chExt cx="2982888" cy="1039820"/>
            </a:xfrm>
          </p:grpSpPr>
          <p:grpSp>
            <p:nvGrpSpPr>
              <p:cNvPr id="72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74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5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73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2" name="Группа 77"/>
            <p:cNvGrpSpPr/>
            <p:nvPr/>
          </p:nvGrpSpPr>
          <p:grpSpPr>
            <a:xfrm>
              <a:off x="5704375" y="2675081"/>
              <a:ext cx="1428761" cy="642942"/>
              <a:chOff x="-71470" y="4683195"/>
              <a:chExt cx="2982888" cy="1039820"/>
            </a:xfrm>
          </p:grpSpPr>
          <p:grpSp>
            <p:nvGrpSpPr>
              <p:cNvPr id="68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70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1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9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3" name="Группа 78"/>
            <p:cNvGrpSpPr/>
            <p:nvPr/>
          </p:nvGrpSpPr>
          <p:grpSpPr>
            <a:xfrm rot="10800000">
              <a:off x="4275614" y="2665412"/>
              <a:ext cx="1428761" cy="660249"/>
              <a:chOff x="-71470" y="4683195"/>
              <a:chExt cx="2982888" cy="1067810"/>
            </a:xfrm>
          </p:grpSpPr>
          <p:grpSp>
            <p:nvGrpSpPr>
              <p:cNvPr id="64" name="Group 27"/>
              <p:cNvGrpSpPr>
                <a:grpSpLocks/>
              </p:cNvGrpSpPr>
              <p:nvPr/>
            </p:nvGrpSpPr>
            <p:grpSpPr bwMode="auto">
              <a:xfrm>
                <a:off x="911410" y="4700599"/>
                <a:ext cx="2000008" cy="1050406"/>
                <a:chOff x="1168" y="3682"/>
                <a:chExt cx="1401" cy="638"/>
              </a:xfrm>
            </p:grpSpPr>
            <p:sp>
              <p:nvSpPr>
                <p:cNvPr id="66" name="Freeform 28"/>
                <p:cNvSpPr>
                  <a:spLocks/>
                </p:cNvSpPr>
                <p:nvPr/>
              </p:nvSpPr>
              <p:spPr bwMode="auto">
                <a:xfrm flipV="1">
                  <a:off x="1168" y="3991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7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5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4572000" y="1652649"/>
            <a:ext cx="431182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СУПЕРПОЗИЦИЯ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два камня…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1,2,3…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а,б,в,г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оркестр..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D20D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D20D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D20D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400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0"/>
                            </p:stCondLst>
                            <p:childTnLst>
                              <p:par>
                                <p:cTn id="1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6000"/>
                            </p:stCondLst>
                            <p:childTnLst>
                              <p:par>
                                <p:cTn id="1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3" dur="300"/>
                                        <p:tgtEl>
                                          <p:spTgt spid="4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D20D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4" dur="300"/>
                                        <p:tgtEl>
                                          <p:spTgt spid="4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300"/>
                                        <p:tgtEl>
                                          <p:spTgt spid="4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0" dur="300"/>
                                        <p:tgtEl>
                                          <p:spTgt spid="4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D20D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1" dur="300"/>
                                        <p:tgtEl>
                                          <p:spTgt spid="4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300"/>
                                        <p:tgtEl>
                                          <p:spTgt spid="4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7" dur="300"/>
                                        <p:tgtEl>
                                          <p:spTgt spid="4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D20D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8" dur="300"/>
                                        <p:tgtEl>
                                          <p:spTgt spid="4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300"/>
                                        <p:tgtEl>
                                          <p:spTgt spid="4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4" dur="300"/>
                                        <p:tgtEl>
                                          <p:spTgt spid="4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D20D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5" dur="300"/>
                                        <p:tgtEl>
                                          <p:spTgt spid="4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300"/>
                                        <p:tgtEl>
                                          <p:spTgt spid="4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1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3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3000"/>
                            </p:stCondLst>
                            <p:childTnLst>
                              <p:par>
                                <p:cTn id="1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2" dur="2000" fill="hold"/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4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2" grpId="0" animBg="1"/>
      <p:bldP spid="41" grpId="0" animBg="1"/>
      <p:bldP spid="41" grpId="1" animBg="1"/>
      <p:bldP spid="4097" grpId="0" build="p"/>
      <p:bldP spid="3" grpId="0" animBg="1"/>
      <p:bldP spid="3" grpId="1" animBg="1"/>
      <p:bldP spid="4101" grpId="0" animBg="1"/>
      <p:bldP spid="4102" grpId="0" animBg="1"/>
      <p:bldP spid="4102" grpId="1" animBg="1"/>
      <p:bldP spid="19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4107" grpId="0" build="allAtOnce"/>
      <p:bldP spid="410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фото\для анимашек\PIC_0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фото\для анимашек\PIC_0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93100" y="0"/>
            <a:ext cx="850900" cy="965200"/>
          </a:xfrm>
          <a:prstGeom prst="rect">
            <a:avLst/>
          </a:prstGeom>
          <a:noFill/>
        </p:spPr>
      </p:pic>
      <p:pic>
        <p:nvPicPr>
          <p:cNvPr id="2051" name="Picture 3" descr="D:\фото\для анимашек\интер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229100" cy="309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1624"/>
            <a:ext cx="9144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Длина волны красного цвета в воде равна длине зеленого в вакууме. Какой цвет увидит человек в воде, если она освещена красным светом?</a:t>
            </a:r>
          </a:p>
          <a:p>
            <a:pPr lvl="0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8.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Почему грязный снег быстрее тает?</a:t>
            </a:r>
          </a:p>
          <a:p>
            <a:pPr lvl="0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Почему зрачок кажется черным?</a:t>
            </a:r>
          </a:p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10.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Почему не видно лица человека закрытого частой сеткой, а он сам все видит?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0"/>
          <p:cNvGrpSpPr/>
          <p:nvPr/>
        </p:nvGrpSpPr>
        <p:grpSpPr>
          <a:xfrm>
            <a:off x="2500298" y="4857760"/>
            <a:ext cx="5357850" cy="2643182"/>
            <a:chOff x="3586163" y="5788025"/>
            <a:chExt cx="2103437" cy="1069975"/>
          </a:xfrm>
        </p:grpSpPr>
        <p:sp>
          <p:nvSpPr>
            <p:cNvPr id="1026" name="Oval 2"/>
            <p:cNvSpPr>
              <a:spLocks noChangeArrowheads="1"/>
            </p:cNvSpPr>
            <p:nvPr/>
          </p:nvSpPr>
          <p:spPr bwMode="auto">
            <a:xfrm>
              <a:off x="5162550" y="5986463"/>
              <a:ext cx="527050" cy="525462"/>
            </a:xfrm>
            <a:prstGeom prst="ellips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3586163" y="5788025"/>
              <a:ext cx="1768475" cy="198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5343525" y="5994400"/>
              <a:ext cx="311150" cy="127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5648325" y="6115050"/>
              <a:ext cx="0" cy="29051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0" name="Line 6"/>
            <p:cNvSpPr>
              <a:spLocks noChangeShapeType="1"/>
            </p:cNvSpPr>
            <p:nvPr/>
          </p:nvSpPr>
          <p:spPr bwMode="auto">
            <a:xfrm flipH="1">
              <a:off x="5313363" y="6410325"/>
              <a:ext cx="325437" cy="44767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5346947" y="5998471"/>
              <a:ext cx="339198" cy="21859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 flipH="1">
              <a:off x="5486400" y="6216650"/>
              <a:ext cx="182563" cy="28575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 flipH="1">
              <a:off x="4891088" y="6507163"/>
              <a:ext cx="595312" cy="32543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357166"/>
            <a:ext cx="6715172" cy="285752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№20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68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69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ПРЗ№14, стр. 42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500"/>
                            </p:stCondLst>
                            <p:childTnLst>
                              <p:par>
                                <p:cTn id="7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1214422"/>
            <a:ext cx="8358246" cy="85725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волновые </a:t>
            </a:r>
            <a:r>
              <a:rPr lang="ru-RU" sz="60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свойства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14744" y="6273225"/>
            <a:ext cx="5429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стр.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37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№20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5370456" y="5143512"/>
            <a:ext cx="3773544" cy="57150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latin typeface="Times New Roman" pitchFamily="18" charset="0"/>
                <a:cs typeface="Times New Roman" pitchFamily="18" charset="0"/>
              </a:rPr>
              <a:t>суперпозиция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5323953" y="5786454"/>
            <a:ext cx="3820047" cy="42862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Дифракция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>
            <a:off x="214282" y="2000240"/>
            <a:ext cx="8358246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света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811879">
            <a:off x="406545" y="3110753"/>
            <a:ext cx="8370579" cy="2027081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интерференция 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>
            <a:hlinkClick r:id="rId7" action="ppaction://hlinkfile"/>
          </p:cNvPr>
          <p:cNvSpPr/>
          <p:nvPr/>
        </p:nvSpPr>
        <p:spPr>
          <a:xfrm>
            <a:off x="428596" y="6273225"/>
            <a:ext cx="2786082" cy="58477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Фильм 7 мин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  <p:bldP spid="13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99698"/>
            <a:ext cx="6858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Принцип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Гюйгенса -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Френеля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Arc 4"/>
          <p:cNvSpPr>
            <a:spLocks/>
          </p:cNvSpPr>
          <p:nvPr/>
        </p:nvSpPr>
        <p:spPr bwMode="auto">
          <a:xfrm rot="21553494">
            <a:off x="4304930" y="2430365"/>
            <a:ext cx="240087" cy="2763539"/>
          </a:xfrm>
          <a:custGeom>
            <a:avLst/>
            <a:gdLst>
              <a:gd name="G0" fmla="+- 0 0 0"/>
              <a:gd name="G1" fmla="+- 20430 0 0"/>
              <a:gd name="G2" fmla="+- 21600 0 0"/>
              <a:gd name="T0" fmla="*/ 7013 w 21600"/>
              <a:gd name="T1" fmla="*/ 0 h 37664"/>
              <a:gd name="T2" fmla="*/ 13022 w 21600"/>
              <a:gd name="T3" fmla="*/ 37664 h 37664"/>
              <a:gd name="T4" fmla="*/ 0 w 21600"/>
              <a:gd name="T5" fmla="*/ 20430 h 37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7664" fill="none" extrusionOk="0">
                <a:moveTo>
                  <a:pt x="7012" y="0"/>
                </a:moveTo>
                <a:cubicBezTo>
                  <a:pt x="15739" y="2995"/>
                  <a:pt x="21600" y="11203"/>
                  <a:pt x="21600" y="20430"/>
                </a:cubicBezTo>
                <a:cubicBezTo>
                  <a:pt x="21600" y="27201"/>
                  <a:pt x="18424" y="33581"/>
                  <a:pt x="13021" y="37663"/>
                </a:cubicBezTo>
              </a:path>
              <a:path w="21600" h="37664" stroke="0" extrusionOk="0">
                <a:moveTo>
                  <a:pt x="7012" y="0"/>
                </a:moveTo>
                <a:cubicBezTo>
                  <a:pt x="15739" y="2995"/>
                  <a:pt x="21600" y="11203"/>
                  <a:pt x="21600" y="20430"/>
                </a:cubicBezTo>
                <a:cubicBezTo>
                  <a:pt x="21600" y="27201"/>
                  <a:pt x="18424" y="33581"/>
                  <a:pt x="13021" y="37663"/>
                </a:cubicBezTo>
                <a:lnTo>
                  <a:pt x="0" y="20430"/>
                </a:lnTo>
                <a:close/>
              </a:path>
            </a:pathLst>
          </a:custGeom>
          <a:noFill/>
          <a:ln w="5715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Arc 5"/>
          <p:cNvSpPr>
            <a:spLocks/>
          </p:cNvSpPr>
          <p:nvPr/>
        </p:nvSpPr>
        <p:spPr bwMode="auto">
          <a:xfrm rot="21119859">
            <a:off x="4022103" y="2459333"/>
            <a:ext cx="396740" cy="952507"/>
          </a:xfrm>
          <a:custGeom>
            <a:avLst/>
            <a:gdLst>
              <a:gd name="G0" fmla="+- 118 0 0"/>
              <a:gd name="G1" fmla="+- 21600 0 0"/>
              <a:gd name="G2" fmla="+- 21600 0 0"/>
              <a:gd name="T0" fmla="*/ 118 w 21718"/>
              <a:gd name="T1" fmla="*/ 0 h 43200"/>
              <a:gd name="T2" fmla="*/ 0 w 21718"/>
              <a:gd name="T3" fmla="*/ 43200 h 43200"/>
              <a:gd name="T4" fmla="*/ 118 w 2171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18" h="43200" fill="none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</a:path>
              <a:path w="21718" h="43200" stroke="0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  <a:lnTo>
                  <a:pt x="11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Arc 7"/>
          <p:cNvSpPr>
            <a:spLocks/>
          </p:cNvSpPr>
          <p:nvPr/>
        </p:nvSpPr>
        <p:spPr bwMode="auto">
          <a:xfrm rot="21490504">
            <a:off x="3838742" y="2385754"/>
            <a:ext cx="240087" cy="2778779"/>
          </a:xfrm>
          <a:custGeom>
            <a:avLst/>
            <a:gdLst>
              <a:gd name="G0" fmla="+- 0 0 0"/>
              <a:gd name="G1" fmla="+- 20430 0 0"/>
              <a:gd name="G2" fmla="+- 21600 0 0"/>
              <a:gd name="T0" fmla="*/ 7013 w 21600"/>
              <a:gd name="T1" fmla="*/ 0 h 34626"/>
              <a:gd name="T2" fmla="*/ 16280 w 21600"/>
              <a:gd name="T3" fmla="*/ 34626 h 34626"/>
              <a:gd name="T4" fmla="*/ 0 w 21600"/>
              <a:gd name="T5" fmla="*/ 20430 h 346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4626" fill="none" extrusionOk="0">
                <a:moveTo>
                  <a:pt x="7012" y="0"/>
                </a:moveTo>
                <a:cubicBezTo>
                  <a:pt x="15739" y="2995"/>
                  <a:pt x="21600" y="11203"/>
                  <a:pt x="21600" y="20430"/>
                </a:cubicBezTo>
                <a:cubicBezTo>
                  <a:pt x="21600" y="25649"/>
                  <a:pt x="19710" y="30692"/>
                  <a:pt x="16279" y="34625"/>
                </a:cubicBezTo>
              </a:path>
              <a:path w="21600" h="34626" stroke="0" extrusionOk="0">
                <a:moveTo>
                  <a:pt x="7012" y="0"/>
                </a:moveTo>
                <a:cubicBezTo>
                  <a:pt x="15739" y="2995"/>
                  <a:pt x="21600" y="11203"/>
                  <a:pt x="21600" y="20430"/>
                </a:cubicBezTo>
                <a:cubicBezTo>
                  <a:pt x="21600" y="25649"/>
                  <a:pt x="19710" y="30692"/>
                  <a:pt x="16279" y="34625"/>
                </a:cubicBezTo>
                <a:lnTo>
                  <a:pt x="0" y="20430"/>
                </a:lnTo>
                <a:close/>
              </a:path>
            </a:pathLst>
          </a:custGeom>
          <a:noFill/>
          <a:ln w="5715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rc 8"/>
          <p:cNvSpPr>
            <a:spLocks/>
          </p:cNvSpPr>
          <p:nvPr/>
        </p:nvSpPr>
        <p:spPr bwMode="auto">
          <a:xfrm rot="21490504">
            <a:off x="4764048" y="2360552"/>
            <a:ext cx="240087" cy="2763539"/>
          </a:xfrm>
          <a:custGeom>
            <a:avLst/>
            <a:gdLst>
              <a:gd name="G0" fmla="+- 0 0 0"/>
              <a:gd name="G1" fmla="+- 20430 0 0"/>
              <a:gd name="G2" fmla="+- 21600 0 0"/>
              <a:gd name="T0" fmla="*/ 7013 w 21600"/>
              <a:gd name="T1" fmla="*/ 0 h 37664"/>
              <a:gd name="T2" fmla="*/ 13022 w 21600"/>
              <a:gd name="T3" fmla="*/ 37664 h 37664"/>
              <a:gd name="T4" fmla="*/ 0 w 21600"/>
              <a:gd name="T5" fmla="*/ 20430 h 37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7664" fill="none" extrusionOk="0">
                <a:moveTo>
                  <a:pt x="7012" y="0"/>
                </a:moveTo>
                <a:cubicBezTo>
                  <a:pt x="15739" y="2995"/>
                  <a:pt x="21600" y="11203"/>
                  <a:pt x="21600" y="20430"/>
                </a:cubicBezTo>
                <a:cubicBezTo>
                  <a:pt x="21600" y="27201"/>
                  <a:pt x="18424" y="33581"/>
                  <a:pt x="13021" y="37663"/>
                </a:cubicBezTo>
              </a:path>
              <a:path w="21600" h="37664" stroke="0" extrusionOk="0">
                <a:moveTo>
                  <a:pt x="7012" y="0"/>
                </a:moveTo>
                <a:cubicBezTo>
                  <a:pt x="15739" y="2995"/>
                  <a:pt x="21600" y="11203"/>
                  <a:pt x="21600" y="20430"/>
                </a:cubicBezTo>
                <a:cubicBezTo>
                  <a:pt x="21600" y="27201"/>
                  <a:pt x="18424" y="33581"/>
                  <a:pt x="13021" y="37663"/>
                </a:cubicBezTo>
                <a:lnTo>
                  <a:pt x="0" y="20430"/>
                </a:lnTo>
                <a:close/>
              </a:path>
            </a:pathLst>
          </a:custGeom>
          <a:noFill/>
          <a:ln w="5715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33" name="Group 9"/>
          <p:cNvGrpSpPr>
            <a:grpSpLocks/>
          </p:cNvGrpSpPr>
          <p:nvPr/>
        </p:nvGrpSpPr>
        <p:grpSpPr bwMode="auto">
          <a:xfrm>
            <a:off x="0" y="2928934"/>
            <a:ext cx="4067709" cy="1500198"/>
            <a:chOff x="9774" y="1547"/>
            <a:chExt cx="3754" cy="873"/>
          </a:xfrm>
        </p:grpSpPr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 flipV="1">
              <a:off x="9789" y="1547"/>
              <a:ext cx="3655" cy="49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 flipV="1">
              <a:off x="11083" y="1831"/>
              <a:ext cx="215" cy="3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36" name="Group 12"/>
            <p:cNvGrpSpPr>
              <a:grpSpLocks/>
            </p:cNvGrpSpPr>
            <p:nvPr/>
          </p:nvGrpSpPr>
          <p:grpSpPr bwMode="auto">
            <a:xfrm>
              <a:off x="9774" y="2037"/>
              <a:ext cx="3754" cy="383"/>
              <a:chOff x="9774" y="2037"/>
              <a:chExt cx="3754" cy="383"/>
            </a:xfrm>
          </p:grpSpPr>
          <p:sp>
            <p:nvSpPr>
              <p:cNvPr id="1037" name="Line 13"/>
              <p:cNvSpPr>
                <a:spLocks noChangeShapeType="1"/>
              </p:cNvSpPr>
              <p:nvPr/>
            </p:nvSpPr>
            <p:spPr bwMode="auto">
              <a:xfrm>
                <a:off x="9774" y="2037"/>
                <a:ext cx="3754" cy="38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auto">
              <a:xfrm>
                <a:off x="11144" y="2175"/>
                <a:ext cx="222" cy="31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Arc 5"/>
          <p:cNvSpPr>
            <a:spLocks/>
          </p:cNvSpPr>
          <p:nvPr/>
        </p:nvSpPr>
        <p:spPr bwMode="auto">
          <a:xfrm rot="21289198">
            <a:off x="4064865" y="2880475"/>
            <a:ext cx="396740" cy="952507"/>
          </a:xfrm>
          <a:custGeom>
            <a:avLst/>
            <a:gdLst>
              <a:gd name="G0" fmla="+- 118 0 0"/>
              <a:gd name="G1" fmla="+- 21600 0 0"/>
              <a:gd name="G2" fmla="+- 21600 0 0"/>
              <a:gd name="T0" fmla="*/ 118 w 21718"/>
              <a:gd name="T1" fmla="*/ 0 h 43200"/>
              <a:gd name="T2" fmla="*/ 0 w 21718"/>
              <a:gd name="T3" fmla="*/ 43200 h 43200"/>
              <a:gd name="T4" fmla="*/ 118 w 2171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18" h="43200" fill="none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</a:path>
              <a:path w="21718" h="43200" stroke="0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  <a:lnTo>
                  <a:pt x="11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rc 5"/>
          <p:cNvSpPr>
            <a:spLocks/>
          </p:cNvSpPr>
          <p:nvPr/>
        </p:nvSpPr>
        <p:spPr bwMode="auto">
          <a:xfrm rot="21374969">
            <a:off x="4064866" y="3309103"/>
            <a:ext cx="396740" cy="952507"/>
          </a:xfrm>
          <a:custGeom>
            <a:avLst/>
            <a:gdLst>
              <a:gd name="G0" fmla="+- 118 0 0"/>
              <a:gd name="G1" fmla="+- 21600 0 0"/>
              <a:gd name="G2" fmla="+- 21600 0 0"/>
              <a:gd name="T0" fmla="*/ 118 w 21718"/>
              <a:gd name="T1" fmla="*/ 0 h 43200"/>
              <a:gd name="T2" fmla="*/ 0 w 21718"/>
              <a:gd name="T3" fmla="*/ 43200 h 43200"/>
              <a:gd name="T4" fmla="*/ 118 w 2171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18" h="43200" fill="none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</a:path>
              <a:path w="21718" h="43200" stroke="0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  <a:lnTo>
                  <a:pt x="11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rc 5"/>
          <p:cNvSpPr>
            <a:spLocks/>
          </p:cNvSpPr>
          <p:nvPr/>
        </p:nvSpPr>
        <p:spPr bwMode="auto">
          <a:xfrm>
            <a:off x="4094385" y="3655270"/>
            <a:ext cx="396740" cy="952507"/>
          </a:xfrm>
          <a:custGeom>
            <a:avLst/>
            <a:gdLst>
              <a:gd name="G0" fmla="+- 118 0 0"/>
              <a:gd name="G1" fmla="+- 21600 0 0"/>
              <a:gd name="G2" fmla="+- 21600 0 0"/>
              <a:gd name="T0" fmla="*/ 118 w 21718"/>
              <a:gd name="T1" fmla="*/ 0 h 43200"/>
              <a:gd name="T2" fmla="*/ 0 w 21718"/>
              <a:gd name="T3" fmla="*/ 43200 h 43200"/>
              <a:gd name="T4" fmla="*/ 118 w 2171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18" h="43200" fill="none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</a:path>
              <a:path w="21718" h="43200" stroke="0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  <a:lnTo>
                  <a:pt x="11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Arc 5"/>
          <p:cNvSpPr>
            <a:spLocks/>
          </p:cNvSpPr>
          <p:nvPr/>
        </p:nvSpPr>
        <p:spPr bwMode="auto">
          <a:xfrm>
            <a:off x="4105038" y="4000504"/>
            <a:ext cx="396740" cy="952507"/>
          </a:xfrm>
          <a:custGeom>
            <a:avLst/>
            <a:gdLst>
              <a:gd name="G0" fmla="+- 118 0 0"/>
              <a:gd name="G1" fmla="+- 21600 0 0"/>
              <a:gd name="G2" fmla="+- 21600 0 0"/>
              <a:gd name="T0" fmla="*/ 118 w 21718"/>
              <a:gd name="T1" fmla="*/ 0 h 43200"/>
              <a:gd name="T2" fmla="*/ 0 w 21718"/>
              <a:gd name="T3" fmla="*/ 43200 h 43200"/>
              <a:gd name="T4" fmla="*/ 118 w 2171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18" h="43200" fill="none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</a:path>
              <a:path w="21718" h="43200" stroke="0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  <a:lnTo>
                  <a:pt x="11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Arc 5"/>
          <p:cNvSpPr>
            <a:spLocks/>
          </p:cNvSpPr>
          <p:nvPr/>
        </p:nvSpPr>
        <p:spPr bwMode="auto">
          <a:xfrm rot="21119859">
            <a:off x="4489065" y="2459333"/>
            <a:ext cx="396740" cy="952507"/>
          </a:xfrm>
          <a:custGeom>
            <a:avLst/>
            <a:gdLst>
              <a:gd name="G0" fmla="+- 118 0 0"/>
              <a:gd name="G1" fmla="+- 21600 0 0"/>
              <a:gd name="G2" fmla="+- 21600 0 0"/>
              <a:gd name="T0" fmla="*/ 118 w 21718"/>
              <a:gd name="T1" fmla="*/ 0 h 43200"/>
              <a:gd name="T2" fmla="*/ 0 w 21718"/>
              <a:gd name="T3" fmla="*/ 43200 h 43200"/>
              <a:gd name="T4" fmla="*/ 118 w 2171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18" h="43200" fill="none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</a:path>
              <a:path w="21718" h="43200" stroke="0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  <a:lnTo>
                  <a:pt x="11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Arc 5"/>
          <p:cNvSpPr>
            <a:spLocks/>
          </p:cNvSpPr>
          <p:nvPr/>
        </p:nvSpPr>
        <p:spPr bwMode="auto">
          <a:xfrm rot="21289198">
            <a:off x="4531827" y="2880475"/>
            <a:ext cx="396740" cy="952507"/>
          </a:xfrm>
          <a:custGeom>
            <a:avLst/>
            <a:gdLst>
              <a:gd name="G0" fmla="+- 118 0 0"/>
              <a:gd name="G1" fmla="+- 21600 0 0"/>
              <a:gd name="G2" fmla="+- 21600 0 0"/>
              <a:gd name="T0" fmla="*/ 118 w 21718"/>
              <a:gd name="T1" fmla="*/ 0 h 43200"/>
              <a:gd name="T2" fmla="*/ 0 w 21718"/>
              <a:gd name="T3" fmla="*/ 43200 h 43200"/>
              <a:gd name="T4" fmla="*/ 118 w 2171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18" h="43200" fill="none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</a:path>
              <a:path w="21718" h="43200" stroke="0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  <a:lnTo>
                  <a:pt x="11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rc 5"/>
          <p:cNvSpPr>
            <a:spLocks/>
          </p:cNvSpPr>
          <p:nvPr/>
        </p:nvSpPr>
        <p:spPr bwMode="auto">
          <a:xfrm rot="21374969">
            <a:off x="4531828" y="3309103"/>
            <a:ext cx="396740" cy="952507"/>
          </a:xfrm>
          <a:custGeom>
            <a:avLst/>
            <a:gdLst>
              <a:gd name="G0" fmla="+- 118 0 0"/>
              <a:gd name="G1" fmla="+- 21600 0 0"/>
              <a:gd name="G2" fmla="+- 21600 0 0"/>
              <a:gd name="T0" fmla="*/ 118 w 21718"/>
              <a:gd name="T1" fmla="*/ 0 h 43200"/>
              <a:gd name="T2" fmla="*/ 0 w 21718"/>
              <a:gd name="T3" fmla="*/ 43200 h 43200"/>
              <a:gd name="T4" fmla="*/ 118 w 2171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18" h="43200" fill="none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</a:path>
              <a:path w="21718" h="43200" stroke="0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  <a:lnTo>
                  <a:pt x="11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Arc 5"/>
          <p:cNvSpPr>
            <a:spLocks/>
          </p:cNvSpPr>
          <p:nvPr/>
        </p:nvSpPr>
        <p:spPr bwMode="auto">
          <a:xfrm>
            <a:off x="4561347" y="3655270"/>
            <a:ext cx="396740" cy="952507"/>
          </a:xfrm>
          <a:custGeom>
            <a:avLst/>
            <a:gdLst>
              <a:gd name="G0" fmla="+- 118 0 0"/>
              <a:gd name="G1" fmla="+- 21600 0 0"/>
              <a:gd name="G2" fmla="+- 21600 0 0"/>
              <a:gd name="T0" fmla="*/ 118 w 21718"/>
              <a:gd name="T1" fmla="*/ 0 h 43200"/>
              <a:gd name="T2" fmla="*/ 0 w 21718"/>
              <a:gd name="T3" fmla="*/ 43200 h 43200"/>
              <a:gd name="T4" fmla="*/ 118 w 2171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18" h="43200" fill="none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</a:path>
              <a:path w="21718" h="43200" stroke="0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  <a:lnTo>
                  <a:pt x="11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Arc 5"/>
          <p:cNvSpPr>
            <a:spLocks/>
          </p:cNvSpPr>
          <p:nvPr/>
        </p:nvSpPr>
        <p:spPr bwMode="auto">
          <a:xfrm rot="192256">
            <a:off x="4559586" y="4037785"/>
            <a:ext cx="396740" cy="952507"/>
          </a:xfrm>
          <a:custGeom>
            <a:avLst/>
            <a:gdLst>
              <a:gd name="G0" fmla="+- 118 0 0"/>
              <a:gd name="G1" fmla="+- 21600 0 0"/>
              <a:gd name="G2" fmla="+- 21600 0 0"/>
              <a:gd name="T0" fmla="*/ 118 w 21718"/>
              <a:gd name="T1" fmla="*/ 0 h 43200"/>
              <a:gd name="T2" fmla="*/ 0 w 21718"/>
              <a:gd name="T3" fmla="*/ 43200 h 43200"/>
              <a:gd name="T4" fmla="*/ 118 w 2171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18" h="43200" fill="none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</a:path>
              <a:path w="21718" h="43200" stroke="0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  <a:lnTo>
                  <a:pt x="11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971600" y="4941168"/>
            <a:ext cx="714376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волн. фронт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= 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результат интерференции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5"/>
          <p:cNvSpPr>
            <a:spLocks noChangeArrowheads="1"/>
          </p:cNvSpPr>
          <p:nvPr/>
        </p:nvSpPr>
        <p:spPr bwMode="auto">
          <a:xfrm>
            <a:off x="1142976" y="928670"/>
            <a:ext cx="71437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 ист. вторичных волн</a:t>
            </a:r>
          </a:p>
        </p:txBody>
      </p:sp>
      <p:sp>
        <p:nvSpPr>
          <p:cNvPr id="27" name="Rectangle 15"/>
          <p:cNvSpPr>
            <a:spLocks noChangeArrowheads="1"/>
          </p:cNvSpPr>
          <p:nvPr/>
        </p:nvSpPr>
        <p:spPr bwMode="auto">
          <a:xfrm>
            <a:off x="1214414" y="1500174"/>
            <a:ext cx="71437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волн. фронт = огибающая..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42844" y="-142900"/>
            <a:ext cx="90011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распространяется  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волна?</a:t>
            </a:r>
          </a:p>
        </p:txBody>
      </p:sp>
      <p:sp>
        <p:nvSpPr>
          <p:cNvPr id="29" name="Прямоугольник 28">
            <a:hlinkClick r:id="rId9" action="ppaction://hlinkfile"/>
          </p:cNvPr>
          <p:cNvSpPr/>
          <p:nvPr/>
        </p:nvSpPr>
        <p:spPr>
          <a:xfrm>
            <a:off x="4594230" y="6423719"/>
            <a:ext cx="4586282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БНП оптика </a:t>
            </a:r>
            <a:r>
              <a:rPr lang="ru-RU" sz="2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аним</a:t>
            </a:r>
            <a:r>
              <a:rPr lang="ru-RU" sz="2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№ 4</a:t>
            </a:r>
            <a:endParaRPr lang="ru-RU" sz="2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400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400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400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3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28" grpId="0" animBg="1"/>
      <p:bldP spid="1029" grpId="0" animBg="1"/>
      <p:bldP spid="1031" grpId="0" animBg="1"/>
      <p:bldP spid="1032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1039" grpId="0"/>
      <p:bldP spid="26" grpId="0"/>
      <p:bldP spid="26" grpId="1"/>
      <p:bldP spid="27" grpId="0"/>
      <p:bldP spid="2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6286512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ИНТЕРФЕРЕНЦИЯ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явление</a:t>
            </a:r>
            <a:endParaRPr kumimoji="0" lang="ru-RU" sz="1600" b="1" i="0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возникновения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устойчивой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перераспределения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энергии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сложении 2-х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когерентных…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Oval 2"/>
          <p:cNvSpPr>
            <a:spLocks noChangeArrowheads="1"/>
          </p:cNvSpPr>
          <p:nvPr/>
        </p:nvSpPr>
        <p:spPr bwMode="auto">
          <a:xfrm>
            <a:off x="600046" y="4041778"/>
            <a:ext cx="144000" cy="1440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928926" y="4286256"/>
            <a:ext cx="85725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285720" y="3429000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O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 rot="20700000">
            <a:off x="598563" y="3311622"/>
            <a:ext cx="4275647" cy="428627"/>
            <a:chOff x="2857488" y="2643182"/>
            <a:chExt cx="4275647" cy="682479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2857488" y="2643182"/>
              <a:ext cx="1428760" cy="642942"/>
              <a:chOff x="-71470" y="4683195"/>
              <a:chExt cx="2982888" cy="1039820"/>
            </a:xfrm>
          </p:grpSpPr>
          <p:grpSp>
            <p:nvGrpSpPr>
              <p:cNvPr id="10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12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3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1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4" name="Группа 13"/>
            <p:cNvGrpSpPr/>
            <p:nvPr/>
          </p:nvGrpSpPr>
          <p:grpSpPr>
            <a:xfrm>
              <a:off x="5704375" y="2675081"/>
              <a:ext cx="1428760" cy="642942"/>
              <a:chOff x="-71470" y="4683195"/>
              <a:chExt cx="2982888" cy="1039820"/>
            </a:xfrm>
          </p:grpSpPr>
          <p:grpSp>
            <p:nvGrpSpPr>
              <p:cNvPr id="15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17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8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6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9" name="Группа 18"/>
            <p:cNvGrpSpPr/>
            <p:nvPr/>
          </p:nvGrpSpPr>
          <p:grpSpPr>
            <a:xfrm rot="10800000">
              <a:off x="4275615" y="2665412"/>
              <a:ext cx="1428760" cy="660249"/>
              <a:chOff x="-71470" y="4683195"/>
              <a:chExt cx="2982888" cy="1067810"/>
            </a:xfrm>
          </p:grpSpPr>
          <p:grpSp>
            <p:nvGrpSpPr>
              <p:cNvPr id="20" name="Group 27"/>
              <p:cNvGrpSpPr>
                <a:grpSpLocks/>
              </p:cNvGrpSpPr>
              <p:nvPr/>
            </p:nvGrpSpPr>
            <p:grpSpPr bwMode="auto">
              <a:xfrm>
                <a:off x="911410" y="4700599"/>
                <a:ext cx="2000008" cy="1050406"/>
                <a:chOff x="1168" y="3682"/>
                <a:chExt cx="1401" cy="638"/>
              </a:xfrm>
            </p:grpSpPr>
            <p:sp>
              <p:nvSpPr>
                <p:cNvPr id="22" name="Freeform 28"/>
                <p:cNvSpPr>
                  <a:spLocks/>
                </p:cNvSpPr>
                <p:nvPr/>
              </p:nvSpPr>
              <p:spPr bwMode="auto">
                <a:xfrm flipV="1">
                  <a:off x="1168" y="3991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3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1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142844" y="5000636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O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Oval 2"/>
          <p:cNvSpPr>
            <a:spLocks noChangeArrowheads="1"/>
          </p:cNvSpPr>
          <p:nvPr/>
        </p:nvSpPr>
        <p:spPr bwMode="auto">
          <a:xfrm>
            <a:off x="642909" y="5572140"/>
            <a:ext cx="144000" cy="144000"/>
          </a:xfrm>
          <a:prstGeom prst="ellipse">
            <a:avLst/>
          </a:prstGeom>
          <a:solidFill>
            <a:srgbClr val="0014AC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 rot="19684743">
            <a:off x="334162" y="4078428"/>
            <a:ext cx="4892814" cy="428627"/>
            <a:chOff x="2857488" y="2643182"/>
            <a:chExt cx="4275647" cy="682479"/>
          </a:xfrm>
        </p:grpSpPr>
        <p:grpSp>
          <p:nvGrpSpPr>
            <p:cNvPr id="29" name="Группа 28"/>
            <p:cNvGrpSpPr/>
            <p:nvPr/>
          </p:nvGrpSpPr>
          <p:grpSpPr>
            <a:xfrm>
              <a:off x="2857488" y="2643182"/>
              <a:ext cx="1428761" cy="642942"/>
              <a:chOff x="-71470" y="4683195"/>
              <a:chExt cx="2982888" cy="1039820"/>
            </a:xfrm>
          </p:grpSpPr>
          <p:grpSp>
            <p:nvGrpSpPr>
              <p:cNvPr id="40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42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3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41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0" name="Группа 29"/>
            <p:cNvGrpSpPr/>
            <p:nvPr/>
          </p:nvGrpSpPr>
          <p:grpSpPr>
            <a:xfrm>
              <a:off x="5704375" y="2675081"/>
              <a:ext cx="1428761" cy="642942"/>
              <a:chOff x="-71470" y="4683195"/>
              <a:chExt cx="2982888" cy="1039820"/>
            </a:xfrm>
          </p:grpSpPr>
          <p:grpSp>
            <p:nvGrpSpPr>
              <p:cNvPr id="36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38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9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7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1" name="Группа 30"/>
            <p:cNvGrpSpPr/>
            <p:nvPr/>
          </p:nvGrpSpPr>
          <p:grpSpPr>
            <a:xfrm rot="10800000">
              <a:off x="4275614" y="2665412"/>
              <a:ext cx="1428761" cy="660249"/>
              <a:chOff x="-71470" y="4683195"/>
              <a:chExt cx="2982888" cy="1067810"/>
            </a:xfrm>
          </p:grpSpPr>
          <p:grpSp>
            <p:nvGrpSpPr>
              <p:cNvPr id="32" name="Group 27"/>
              <p:cNvGrpSpPr>
                <a:grpSpLocks/>
              </p:cNvGrpSpPr>
              <p:nvPr/>
            </p:nvGrpSpPr>
            <p:grpSpPr bwMode="auto">
              <a:xfrm>
                <a:off x="911410" y="4700599"/>
                <a:ext cx="2000008" cy="1050406"/>
                <a:chOff x="1168" y="3682"/>
                <a:chExt cx="1401" cy="638"/>
              </a:xfrm>
            </p:grpSpPr>
            <p:sp>
              <p:nvSpPr>
                <p:cNvPr id="34" name="Freeform 28"/>
                <p:cNvSpPr>
                  <a:spLocks/>
                </p:cNvSpPr>
                <p:nvPr/>
              </p:nvSpPr>
              <p:spPr bwMode="auto">
                <a:xfrm flipV="1">
                  <a:off x="1168" y="3991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5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3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4572000" y="2340169"/>
            <a:ext cx="5000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flipV="1">
            <a:off x="642910" y="3000372"/>
            <a:ext cx="4214842" cy="107157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714348" y="3000372"/>
            <a:ext cx="4143404" cy="2643206"/>
          </a:xfrm>
          <a:prstGeom prst="line">
            <a:avLst/>
          </a:prstGeom>
          <a:ln w="28575">
            <a:solidFill>
              <a:srgbClr val="0014A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Box 5"/>
          <p:cNvSpPr txBox="1">
            <a:spLocks noChangeArrowheads="1"/>
          </p:cNvSpPr>
          <p:nvPr/>
        </p:nvSpPr>
        <p:spPr bwMode="auto">
          <a:xfrm>
            <a:off x="2071670" y="2857496"/>
            <a:ext cx="85725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5"/>
          <p:cNvSpPr txBox="1">
            <a:spLocks noChangeArrowheads="1"/>
          </p:cNvSpPr>
          <p:nvPr/>
        </p:nvSpPr>
        <p:spPr bwMode="auto">
          <a:xfrm>
            <a:off x="682449" y="5394372"/>
            <a:ext cx="857256" cy="428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rot="16200000" flipH="1">
            <a:off x="332072" y="4393413"/>
            <a:ext cx="1214446" cy="57150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5394298" y="3956863"/>
            <a:ext cx="378621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-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греб.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впад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MIN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(2k+1)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60" name="Группа 59"/>
          <p:cNvGrpSpPr/>
          <p:nvPr/>
        </p:nvGrpSpPr>
        <p:grpSpPr>
          <a:xfrm rot="1488064">
            <a:off x="475065" y="4784785"/>
            <a:ext cx="4275647" cy="428627"/>
            <a:chOff x="2857488" y="2643182"/>
            <a:chExt cx="4275647" cy="682479"/>
          </a:xfrm>
        </p:grpSpPr>
        <p:grpSp>
          <p:nvGrpSpPr>
            <p:cNvPr id="61" name="Группа 60"/>
            <p:cNvGrpSpPr/>
            <p:nvPr/>
          </p:nvGrpSpPr>
          <p:grpSpPr>
            <a:xfrm>
              <a:off x="2857488" y="2643182"/>
              <a:ext cx="1428761" cy="642942"/>
              <a:chOff x="-71470" y="4683195"/>
              <a:chExt cx="2982888" cy="1039820"/>
            </a:xfrm>
          </p:grpSpPr>
          <p:grpSp>
            <p:nvGrpSpPr>
              <p:cNvPr id="72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74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5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73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2" name="Группа 61"/>
            <p:cNvGrpSpPr/>
            <p:nvPr/>
          </p:nvGrpSpPr>
          <p:grpSpPr>
            <a:xfrm>
              <a:off x="5704375" y="2675081"/>
              <a:ext cx="1428761" cy="642942"/>
              <a:chOff x="-71470" y="4683195"/>
              <a:chExt cx="2982888" cy="1039820"/>
            </a:xfrm>
          </p:grpSpPr>
          <p:grpSp>
            <p:nvGrpSpPr>
              <p:cNvPr id="68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70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1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9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3" name="Группа 62"/>
            <p:cNvGrpSpPr/>
            <p:nvPr/>
          </p:nvGrpSpPr>
          <p:grpSpPr>
            <a:xfrm rot="10800000">
              <a:off x="4275614" y="2665412"/>
              <a:ext cx="1428761" cy="660249"/>
              <a:chOff x="-71470" y="4683195"/>
              <a:chExt cx="2982888" cy="1067810"/>
            </a:xfrm>
          </p:grpSpPr>
          <p:grpSp>
            <p:nvGrpSpPr>
              <p:cNvPr id="64" name="Group 27"/>
              <p:cNvGrpSpPr>
                <a:grpSpLocks/>
              </p:cNvGrpSpPr>
              <p:nvPr/>
            </p:nvGrpSpPr>
            <p:grpSpPr bwMode="auto">
              <a:xfrm>
                <a:off x="911410" y="4700599"/>
                <a:ext cx="2000008" cy="1050406"/>
                <a:chOff x="1168" y="3682"/>
                <a:chExt cx="1401" cy="638"/>
              </a:xfrm>
            </p:grpSpPr>
            <p:sp>
              <p:nvSpPr>
                <p:cNvPr id="66" name="Freeform 28"/>
                <p:cNvSpPr>
                  <a:spLocks/>
                </p:cNvSpPr>
                <p:nvPr/>
              </p:nvSpPr>
              <p:spPr bwMode="auto">
                <a:xfrm flipV="1">
                  <a:off x="1168" y="3991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7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5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76" name="Группа 75"/>
          <p:cNvGrpSpPr/>
          <p:nvPr/>
        </p:nvGrpSpPr>
        <p:grpSpPr>
          <a:xfrm rot="21429488">
            <a:off x="710927" y="5257265"/>
            <a:ext cx="4925045" cy="428627"/>
            <a:chOff x="2857488" y="2643182"/>
            <a:chExt cx="4275647" cy="682479"/>
          </a:xfrm>
        </p:grpSpPr>
        <p:grpSp>
          <p:nvGrpSpPr>
            <p:cNvPr id="77" name="Группа 76"/>
            <p:cNvGrpSpPr/>
            <p:nvPr/>
          </p:nvGrpSpPr>
          <p:grpSpPr>
            <a:xfrm>
              <a:off x="2857488" y="2643182"/>
              <a:ext cx="1428761" cy="642942"/>
              <a:chOff x="-71470" y="4683195"/>
              <a:chExt cx="2982888" cy="1039820"/>
            </a:xfrm>
          </p:grpSpPr>
          <p:grpSp>
            <p:nvGrpSpPr>
              <p:cNvPr id="88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90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1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89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8" name="Группа 77"/>
            <p:cNvGrpSpPr/>
            <p:nvPr/>
          </p:nvGrpSpPr>
          <p:grpSpPr>
            <a:xfrm>
              <a:off x="5704375" y="2675081"/>
              <a:ext cx="1428761" cy="642942"/>
              <a:chOff x="-71470" y="4683195"/>
              <a:chExt cx="2982888" cy="1039820"/>
            </a:xfrm>
          </p:grpSpPr>
          <p:grpSp>
            <p:nvGrpSpPr>
              <p:cNvPr id="84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86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7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85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9" name="Группа 78"/>
            <p:cNvGrpSpPr/>
            <p:nvPr/>
          </p:nvGrpSpPr>
          <p:grpSpPr>
            <a:xfrm rot="10800000">
              <a:off x="4275614" y="2665412"/>
              <a:ext cx="1428761" cy="660249"/>
              <a:chOff x="-71470" y="4683195"/>
              <a:chExt cx="2982888" cy="1067810"/>
            </a:xfrm>
          </p:grpSpPr>
          <p:grpSp>
            <p:nvGrpSpPr>
              <p:cNvPr id="80" name="Group 27"/>
              <p:cNvGrpSpPr>
                <a:grpSpLocks/>
              </p:cNvGrpSpPr>
              <p:nvPr/>
            </p:nvGrpSpPr>
            <p:grpSpPr bwMode="auto">
              <a:xfrm>
                <a:off x="911410" y="4700599"/>
                <a:ext cx="2000008" cy="1050406"/>
                <a:chOff x="1168" y="3682"/>
                <a:chExt cx="1401" cy="638"/>
              </a:xfrm>
            </p:grpSpPr>
            <p:sp>
              <p:nvSpPr>
                <p:cNvPr id="82" name="Freeform 28"/>
                <p:cNvSpPr>
                  <a:spLocks/>
                </p:cNvSpPr>
                <p:nvPr/>
              </p:nvSpPr>
              <p:spPr bwMode="auto">
                <a:xfrm flipV="1">
                  <a:off x="1168" y="3991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3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81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92" name="Прямая соединительная линия 91"/>
          <p:cNvCxnSpPr/>
          <p:nvPr/>
        </p:nvCxnSpPr>
        <p:spPr>
          <a:xfrm>
            <a:off x="642910" y="4093208"/>
            <a:ext cx="3071834" cy="1336056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flipV="1">
            <a:off x="714348" y="5429264"/>
            <a:ext cx="2857520" cy="214314"/>
          </a:xfrm>
          <a:prstGeom prst="line">
            <a:avLst/>
          </a:prstGeom>
          <a:ln w="28575">
            <a:solidFill>
              <a:srgbClr val="0014A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8"/>
          <p:cNvSpPr>
            <a:spLocks noChangeArrowheads="1"/>
          </p:cNvSpPr>
          <p:nvPr/>
        </p:nvSpPr>
        <p:spPr bwMode="auto">
          <a:xfrm>
            <a:off x="3643306" y="4929198"/>
            <a:ext cx="5000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 Box 5"/>
          <p:cNvSpPr txBox="1">
            <a:spLocks noChangeArrowheads="1"/>
          </p:cNvSpPr>
          <p:nvPr/>
        </p:nvSpPr>
        <p:spPr bwMode="auto">
          <a:xfrm>
            <a:off x="1643042" y="4714884"/>
            <a:ext cx="85725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 Box 5"/>
          <p:cNvSpPr txBox="1">
            <a:spLocks noChangeArrowheads="1"/>
          </p:cNvSpPr>
          <p:nvPr/>
        </p:nvSpPr>
        <p:spPr bwMode="auto">
          <a:xfrm>
            <a:off x="1714480" y="5572140"/>
            <a:ext cx="85725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5111966" y="1628800"/>
            <a:ext cx="4140554" cy="156966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или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греб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греб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MAX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2k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104" name="Прямая соединительная линия 103"/>
          <p:cNvCxnSpPr/>
          <p:nvPr/>
        </p:nvCxnSpPr>
        <p:spPr>
          <a:xfrm rot="5400000">
            <a:off x="505353" y="4688303"/>
            <a:ext cx="1182544" cy="807083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 Box 5"/>
          <p:cNvSpPr txBox="1">
            <a:spLocks noChangeArrowheads="1"/>
          </p:cNvSpPr>
          <p:nvPr/>
        </p:nvSpPr>
        <p:spPr bwMode="auto">
          <a:xfrm>
            <a:off x="857224" y="3933056"/>
            <a:ext cx="857256" cy="517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5934268" y="2204864"/>
            <a:ext cx="2571768" cy="950145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Скругленный прямоугольник 109"/>
          <p:cNvSpPr/>
          <p:nvPr/>
        </p:nvSpPr>
        <p:spPr>
          <a:xfrm>
            <a:off x="6028817" y="4369690"/>
            <a:ext cx="2477219" cy="750478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6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6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6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6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400"/>
                                        <p:tgtEl>
                                          <p:spTgt spid="615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400"/>
                                        <p:tgtEl>
                                          <p:spTgt spid="615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400"/>
                                        <p:tgtEl>
                                          <p:spTgt spid="615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400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400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400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4" dur="400"/>
                                        <p:tgtEl>
                                          <p:spTgt spid="6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5" dur="400"/>
                                        <p:tgtEl>
                                          <p:spTgt spid="6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400"/>
                                        <p:tgtEl>
                                          <p:spTgt spid="6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400"/>
                                        <p:tgtEl>
                                          <p:spTgt spid="6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400"/>
                                        <p:tgtEl>
                                          <p:spTgt spid="6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400"/>
                                        <p:tgtEl>
                                          <p:spTgt spid="6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800"/>
                            </p:stCondLst>
                            <p:childTnLst>
                              <p:par>
                                <p:cTn id="1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3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3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000"/>
                            </p:stCondLst>
                            <p:childTnLst>
                              <p:par>
                                <p:cTn id="2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1" dur="400"/>
                                        <p:tgtEl>
                                          <p:spTgt spid="615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2" dur="400"/>
                                        <p:tgtEl>
                                          <p:spTgt spid="615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3" dur="400"/>
                                        <p:tgtEl>
                                          <p:spTgt spid="615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8" dur="400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9" dur="400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" dur="400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5" dur="400"/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6" dur="400"/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7" dur="400"/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2" dur="400"/>
                                        <p:tgtEl>
                                          <p:spTgt spid="6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3" dur="400"/>
                                        <p:tgtEl>
                                          <p:spTgt spid="6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400"/>
                                        <p:tgtEl>
                                          <p:spTgt spid="6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3600"/>
                            </p:stCondLst>
                            <p:childTnLst>
                              <p:par>
                                <p:cTn id="2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0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4600"/>
                            </p:stCondLst>
                            <p:childTnLst>
                              <p:par>
                                <p:cTn id="24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3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45" dur="2000" fill="hold"/>
                                        <p:tgtEl>
                                          <p:spTgt spid="6153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47" dur="2000" fill="hold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49" dur="2000" fill="hold"/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51" dur="2000" fill="hold"/>
                                        <p:tgtEl>
                                          <p:spTgt spid="6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53" dur="2000" fill="hold"/>
                                        <p:tgtEl>
                                          <p:spTgt spid="6154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55" dur="2000" fill="hold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57" dur="2000" fill="hold"/>
                                        <p:tgtEl>
                                          <p:spTgt spid="6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59" dur="2000" fill="hold"/>
                                        <p:tgtEl>
                                          <p:spTgt spid="6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6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1" dur="2000" fill="hold"/>
                                        <p:tgtEl>
                                          <p:spTgt spid="11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 build="p"/>
      <p:bldP spid="6146" grpId="0" animBg="1"/>
      <p:bldP spid="6146" grpId="1" animBg="1"/>
      <p:bldP spid="6149" grpId="0"/>
      <p:bldP spid="6150" grpId="0"/>
      <p:bldP spid="26" grpId="0"/>
      <p:bldP spid="27" grpId="0" animBg="1"/>
      <p:bldP spid="27" grpId="1" animBg="1"/>
      <p:bldP spid="6152" grpId="0"/>
      <p:bldP spid="51" grpId="0"/>
      <p:bldP spid="52" grpId="0" animBg="1"/>
      <p:bldP spid="6153" grpId="0" build="p" animBg="1"/>
      <p:bldP spid="6153" grpId="1" build="allAtOnce" animBg="1"/>
      <p:bldP spid="98" grpId="0"/>
      <p:bldP spid="101" grpId="0"/>
      <p:bldP spid="102" grpId="0"/>
      <p:bldP spid="6154" grpId="0" uiExpand="1" build="p" animBg="1"/>
      <p:bldP spid="6154" grpId="1" uiExpand="1" build="allAtOnce" animBg="1"/>
      <p:bldP spid="108" grpId="0" animBg="1"/>
      <p:bldP spid="59" grpId="0" animBg="1"/>
      <p:bldP spid="59" grpId="1" animBg="1"/>
      <p:bldP spid="110" grpId="0" animBg="1"/>
      <p:bldP spid="11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6813550" y="0"/>
            <a:ext cx="2330450" cy="884238"/>
          </a:xfrm>
          <a:prstGeom prst="rect">
            <a:avLst/>
          </a:prstGeom>
          <a:gradFill rotWithShape="0">
            <a:gsLst>
              <a:gs pos="0">
                <a:srgbClr val="FFFF99"/>
              </a:gs>
              <a:gs pos="100000">
                <a:srgbClr val="CCFFCC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6500826" cy="1328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Свет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волна?</a:t>
            </a:r>
          </a:p>
          <a:p>
            <a:pPr lvl="0" algn="ctr">
              <a:spcAft>
                <a:spcPts val="1000"/>
              </a:spcAft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ИНТЕРФЕРЕНЦИЯ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2071678"/>
            <a:ext cx="7143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43636" y="1500174"/>
            <a:ext cx="28746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два источника</a:t>
            </a:r>
            <a:endParaRPr lang="ru-RU" sz="36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 rot="476385">
            <a:off x="601648" y="2459459"/>
            <a:ext cx="2714644" cy="785818"/>
            <a:chOff x="1515" y="2301"/>
            <a:chExt cx="1512" cy="397"/>
          </a:xfrm>
        </p:grpSpPr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1515" y="2336"/>
              <a:ext cx="776" cy="362"/>
              <a:chOff x="867" y="3368"/>
              <a:chExt cx="1398" cy="1192"/>
            </a:xfrm>
          </p:grpSpPr>
          <p:sp>
            <p:nvSpPr>
              <p:cNvPr id="1029" name="Freeform 5"/>
              <p:cNvSpPr>
                <a:spLocks/>
              </p:cNvSpPr>
              <p:nvPr/>
            </p:nvSpPr>
            <p:spPr bwMode="auto">
              <a:xfrm>
                <a:off x="1523" y="3368"/>
                <a:ext cx="742" cy="635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" name="Freeform 6"/>
              <p:cNvSpPr>
                <a:spLocks/>
              </p:cNvSpPr>
              <p:nvPr/>
            </p:nvSpPr>
            <p:spPr bwMode="auto">
              <a:xfrm flipV="1">
                <a:off x="867" y="3982"/>
                <a:ext cx="657" cy="578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31" name="Group 7"/>
            <p:cNvGrpSpPr>
              <a:grpSpLocks/>
            </p:cNvGrpSpPr>
            <p:nvPr/>
          </p:nvGrpSpPr>
          <p:grpSpPr bwMode="auto">
            <a:xfrm>
              <a:off x="2251" y="2301"/>
              <a:ext cx="776" cy="362"/>
              <a:chOff x="867" y="3368"/>
              <a:chExt cx="1398" cy="1192"/>
            </a:xfrm>
          </p:grpSpPr>
          <p:sp>
            <p:nvSpPr>
              <p:cNvPr id="1032" name="Freeform 8"/>
              <p:cNvSpPr>
                <a:spLocks/>
              </p:cNvSpPr>
              <p:nvPr/>
            </p:nvSpPr>
            <p:spPr bwMode="auto">
              <a:xfrm>
                <a:off x="1523" y="3368"/>
                <a:ext cx="742" cy="635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Freeform 9"/>
              <p:cNvSpPr>
                <a:spLocks/>
              </p:cNvSpPr>
              <p:nvPr/>
            </p:nvSpPr>
            <p:spPr bwMode="auto">
              <a:xfrm flipV="1">
                <a:off x="867" y="3982"/>
                <a:ext cx="657" cy="578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3" name="Прямоугольник 12"/>
          <p:cNvSpPr/>
          <p:nvPr/>
        </p:nvSpPr>
        <p:spPr>
          <a:xfrm rot="558806">
            <a:off x="1412640" y="3223034"/>
            <a:ext cx="10486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цуг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5340036"/>
            <a:ext cx="7143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8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*</a:t>
            </a:r>
          </a:p>
        </p:txBody>
      </p:sp>
      <p:grpSp>
        <p:nvGrpSpPr>
          <p:cNvPr id="18" name="Group 3"/>
          <p:cNvGrpSpPr>
            <a:grpSpLocks/>
          </p:cNvGrpSpPr>
          <p:nvPr/>
        </p:nvGrpSpPr>
        <p:grpSpPr bwMode="auto">
          <a:xfrm rot="21134955">
            <a:off x="755610" y="5184360"/>
            <a:ext cx="2714644" cy="785818"/>
            <a:chOff x="1515" y="2301"/>
            <a:chExt cx="1512" cy="397"/>
          </a:xfrm>
        </p:grpSpPr>
        <p:grpSp>
          <p:nvGrpSpPr>
            <p:cNvPr id="19" name="Group 4"/>
            <p:cNvGrpSpPr>
              <a:grpSpLocks/>
            </p:cNvGrpSpPr>
            <p:nvPr/>
          </p:nvGrpSpPr>
          <p:grpSpPr bwMode="auto">
            <a:xfrm>
              <a:off x="1515" y="2336"/>
              <a:ext cx="776" cy="362"/>
              <a:chOff x="867" y="3368"/>
              <a:chExt cx="1398" cy="1192"/>
            </a:xfrm>
          </p:grpSpPr>
          <p:sp>
            <p:nvSpPr>
              <p:cNvPr id="23" name="Freeform 5"/>
              <p:cNvSpPr>
                <a:spLocks/>
              </p:cNvSpPr>
              <p:nvPr/>
            </p:nvSpPr>
            <p:spPr bwMode="auto">
              <a:xfrm>
                <a:off x="1523" y="3368"/>
                <a:ext cx="742" cy="635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Freeform 6"/>
              <p:cNvSpPr>
                <a:spLocks/>
              </p:cNvSpPr>
              <p:nvPr/>
            </p:nvSpPr>
            <p:spPr bwMode="auto">
              <a:xfrm flipV="1">
                <a:off x="867" y="3982"/>
                <a:ext cx="657" cy="578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" name="Group 7"/>
            <p:cNvGrpSpPr>
              <a:grpSpLocks/>
            </p:cNvGrpSpPr>
            <p:nvPr/>
          </p:nvGrpSpPr>
          <p:grpSpPr bwMode="auto">
            <a:xfrm>
              <a:off x="2251" y="2301"/>
              <a:ext cx="776" cy="362"/>
              <a:chOff x="867" y="3368"/>
              <a:chExt cx="1398" cy="1192"/>
            </a:xfrm>
          </p:grpSpPr>
          <p:sp>
            <p:nvSpPr>
              <p:cNvPr id="21" name="Freeform 8"/>
              <p:cNvSpPr>
                <a:spLocks/>
              </p:cNvSpPr>
              <p:nvPr/>
            </p:nvSpPr>
            <p:spPr bwMode="auto">
              <a:xfrm>
                <a:off x="1523" y="3368"/>
                <a:ext cx="742" cy="635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9"/>
              <p:cNvSpPr>
                <a:spLocks/>
              </p:cNvSpPr>
              <p:nvPr/>
            </p:nvSpPr>
            <p:spPr bwMode="auto">
              <a:xfrm flipV="1">
                <a:off x="867" y="3982"/>
                <a:ext cx="657" cy="578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5" name="Прямоугольник 24"/>
          <p:cNvSpPr/>
          <p:nvPr/>
        </p:nvSpPr>
        <p:spPr>
          <a:xfrm>
            <a:off x="6148821" y="2428868"/>
            <a:ext cx="29951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некогерентные</a:t>
            </a:r>
            <a:endParaRPr lang="ru-RU" sz="36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7.40741E-7 L 0.78576 0.1368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00" y="6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63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44444E-6 L 0.76892 -0.25023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400" y="-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13" grpId="0"/>
      <p:bldP spid="17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92333"/>
            <a:ext cx="478631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тонких пленках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</a:t>
            </a:r>
            <a:endParaRPr kumimoji="0" lang="ru-RU" sz="4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86364" y="0"/>
            <a:ext cx="38576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Сложение  на сетчатке   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250" y="3834105"/>
            <a:ext cx="5829222" cy="1365462"/>
          </a:xfrm>
          <a:prstGeom prst="rect">
            <a:avLst/>
          </a:prstGeom>
          <a:solidFill>
            <a:srgbClr val="CCFFCC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635270" y="2131664"/>
            <a:ext cx="1929120" cy="1728533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>
            <a:off x="2527467" y="3790695"/>
            <a:ext cx="401173" cy="1404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 flipV="1">
            <a:off x="2886778" y="3834104"/>
            <a:ext cx="404662" cy="1332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 flipV="1">
            <a:off x="3312706" y="2163563"/>
            <a:ext cx="1444224" cy="163776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 flipV="1">
            <a:off x="2561103" y="2159058"/>
            <a:ext cx="1444224" cy="163776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3" name="Line 11"/>
          <p:cNvSpPr>
            <a:spLocks noChangeShapeType="1"/>
          </p:cNvSpPr>
          <p:nvPr/>
        </p:nvSpPr>
        <p:spPr bwMode="auto">
          <a:xfrm>
            <a:off x="687096" y="2129489"/>
            <a:ext cx="2956210" cy="172813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>
            <a:off x="3625378" y="3861075"/>
            <a:ext cx="557533" cy="136151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5" name="Line 13"/>
          <p:cNvSpPr>
            <a:spLocks noChangeShapeType="1"/>
          </p:cNvSpPr>
          <p:nvPr/>
        </p:nvSpPr>
        <p:spPr bwMode="auto">
          <a:xfrm flipV="1">
            <a:off x="4192034" y="3857627"/>
            <a:ext cx="633819" cy="130747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 flipV="1">
            <a:off x="4850896" y="2193288"/>
            <a:ext cx="2007120" cy="163776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 flipV="1">
            <a:off x="3601652" y="2196340"/>
            <a:ext cx="2007120" cy="163776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088" name="Group 16"/>
          <p:cNvGrpSpPr>
            <a:grpSpLocks/>
          </p:cNvGrpSpPr>
          <p:nvPr/>
        </p:nvGrpSpPr>
        <p:grpSpPr bwMode="auto">
          <a:xfrm rot="20520173">
            <a:off x="5909291" y="465150"/>
            <a:ext cx="2397516" cy="2099712"/>
            <a:chOff x="8343" y="1577"/>
            <a:chExt cx="1051" cy="572"/>
          </a:xfrm>
        </p:grpSpPr>
        <p:grpSp>
          <p:nvGrpSpPr>
            <p:cNvPr id="3089" name="Group 17"/>
            <p:cNvGrpSpPr>
              <a:grpSpLocks/>
            </p:cNvGrpSpPr>
            <p:nvPr/>
          </p:nvGrpSpPr>
          <p:grpSpPr bwMode="auto">
            <a:xfrm>
              <a:off x="8343" y="1577"/>
              <a:ext cx="1051" cy="572"/>
              <a:chOff x="8343" y="1577"/>
              <a:chExt cx="1051" cy="572"/>
            </a:xfrm>
          </p:grpSpPr>
          <p:sp>
            <p:nvSpPr>
              <p:cNvPr id="3090" name="Line 18"/>
              <p:cNvSpPr>
                <a:spLocks noChangeShapeType="1"/>
              </p:cNvSpPr>
              <p:nvPr/>
            </p:nvSpPr>
            <p:spPr bwMode="auto">
              <a:xfrm flipH="1">
                <a:off x="8343" y="1600"/>
                <a:ext cx="102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1" name="Line 19"/>
              <p:cNvSpPr>
                <a:spLocks noChangeShapeType="1"/>
              </p:cNvSpPr>
              <p:nvPr/>
            </p:nvSpPr>
            <p:spPr bwMode="auto">
              <a:xfrm flipH="1">
                <a:off x="8731" y="1577"/>
                <a:ext cx="663" cy="57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2" name="Arc 20"/>
              <p:cNvSpPr>
                <a:spLocks/>
              </p:cNvSpPr>
              <p:nvPr/>
            </p:nvSpPr>
            <p:spPr bwMode="auto">
              <a:xfrm flipH="1" flipV="1">
                <a:off x="8617" y="1577"/>
                <a:ext cx="274" cy="453"/>
              </a:xfrm>
              <a:custGeom>
                <a:avLst/>
                <a:gdLst>
                  <a:gd name="G0" fmla="+- 0 0 0"/>
                  <a:gd name="G1" fmla="+- 21427 0 0"/>
                  <a:gd name="G2" fmla="+- 21600 0 0"/>
                  <a:gd name="T0" fmla="*/ 2731 w 21600"/>
                  <a:gd name="T1" fmla="*/ 0 h 21427"/>
                  <a:gd name="T2" fmla="*/ 21600 w 21600"/>
                  <a:gd name="T3" fmla="*/ 21427 h 21427"/>
                  <a:gd name="T4" fmla="*/ 0 w 21600"/>
                  <a:gd name="T5" fmla="*/ 21427 h 2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427" fill="none" extrusionOk="0">
                    <a:moveTo>
                      <a:pt x="2730" y="0"/>
                    </a:moveTo>
                    <a:cubicBezTo>
                      <a:pt x="13517" y="1375"/>
                      <a:pt x="21600" y="10553"/>
                      <a:pt x="21600" y="21427"/>
                    </a:cubicBezTo>
                  </a:path>
                  <a:path w="21600" h="21427" stroke="0" extrusionOk="0">
                    <a:moveTo>
                      <a:pt x="2730" y="0"/>
                    </a:moveTo>
                    <a:cubicBezTo>
                      <a:pt x="13517" y="1375"/>
                      <a:pt x="21600" y="10553"/>
                      <a:pt x="21600" y="21427"/>
                    </a:cubicBezTo>
                    <a:lnTo>
                      <a:pt x="0" y="21427"/>
                    </a:lnTo>
                    <a:close/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093" name="Oval 21"/>
            <p:cNvSpPr>
              <a:spLocks noChangeArrowheads="1"/>
            </p:cNvSpPr>
            <p:nvPr/>
          </p:nvSpPr>
          <p:spPr bwMode="auto">
            <a:xfrm>
              <a:off x="8675" y="1739"/>
              <a:ext cx="150" cy="196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285720" y="1482384"/>
            <a:ext cx="7143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</a:p>
        </p:txBody>
      </p:sp>
      <p:sp>
        <p:nvSpPr>
          <p:cNvPr id="22" name="Rectangle 22"/>
          <p:cNvSpPr>
            <a:spLocks noChangeArrowheads="1"/>
          </p:cNvSpPr>
          <p:nvPr/>
        </p:nvSpPr>
        <p:spPr bwMode="auto">
          <a:xfrm rot="10800000" flipH="1">
            <a:off x="7572396" y="642918"/>
            <a:ext cx="1357321" cy="810755"/>
          </a:xfrm>
          <a:prstGeom prst="rect">
            <a:avLst/>
          </a:prstGeom>
          <a:gradFill flip="none" rotWithShape="1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10800000" scaled="1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7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5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  <p:bldP spid="3" grpId="0"/>
      <p:bldP spid="3075" grpId="0" animBg="1"/>
      <p:bldP spid="3077" grpId="0" animBg="1"/>
      <p:bldP spid="3078" grpId="0" animBg="1"/>
      <p:bldP spid="3078" grpId="1" animBg="1"/>
      <p:bldP spid="3079" grpId="0" animBg="1"/>
      <p:bldP spid="3079" grpId="1" animBg="1"/>
      <p:bldP spid="3080" grpId="0" animBg="1"/>
      <p:bldP spid="3081" grpId="0" animBg="1"/>
      <p:bldP spid="3083" grpId="0" animBg="1"/>
      <p:bldP spid="3084" grpId="0" animBg="1"/>
      <p:bldP spid="3084" grpId="1" animBg="1"/>
      <p:bldP spid="3085" grpId="0" animBg="1"/>
      <p:bldP spid="3085" grpId="1" animBg="1"/>
      <p:bldP spid="3086" grpId="0" animBg="1"/>
      <p:bldP spid="3087" grpId="0" animBg="1"/>
      <p:bldP spid="26" grpId="0"/>
      <p:bldP spid="22" grpId="0" animBg="1"/>
      <p:bldP spid="22" grpId="1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8638</TotalTime>
  <Words>1076</Words>
  <Application>Microsoft Office PowerPoint</Application>
  <PresentationFormat>Экран (4:3)</PresentationFormat>
  <Paragraphs>197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Трек</vt:lpstr>
      <vt:lpstr>Слайд 1</vt:lpstr>
      <vt:lpstr>Слайд 2</vt:lpstr>
      <vt:lpstr>Слайд 3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Домашнее задание.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1142</cp:revision>
  <dcterms:created xsi:type="dcterms:W3CDTF">2009-11-04T14:29:22Z</dcterms:created>
  <dcterms:modified xsi:type="dcterms:W3CDTF">2020-01-22T08:53:35Z</dcterms:modified>
</cp:coreProperties>
</file>