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5"/>
  </p:notesMasterIdLst>
  <p:sldIdLst>
    <p:sldId id="373" r:id="rId2"/>
    <p:sldId id="396" r:id="rId3"/>
    <p:sldId id="403" r:id="rId4"/>
    <p:sldId id="311" r:id="rId5"/>
    <p:sldId id="316" r:id="rId6"/>
    <p:sldId id="377" r:id="rId7"/>
    <p:sldId id="382" r:id="rId8"/>
    <p:sldId id="388" r:id="rId9"/>
    <p:sldId id="389" r:id="rId10"/>
    <p:sldId id="391" r:id="rId11"/>
    <p:sldId id="387" r:id="rId12"/>
    <p:sldId id="392" r:id="rId13"/>
    <p:sldId id="393" r:id="rId14"/>
    <p:sldId id="395" r:id="rId15"/>
    <p:sldId id="394" r:id="rId16"/>
    <p:sldId id="397" r:id="rId17"/>
    <p:sldId id="400" r:id="rId18"/>
    <p:sldId id="399" r:id="rId19"/>
    <p:sldId id="401" r:id="rId20"/>
    <p:sldId id="376" r:id="rId21"/>
    <p:sldId id="384" r:id="rId22"/>
    <p:sldId id="398" r:id="rId23"/>
    <p:sldId id="40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6600"/>
    <a:srgbClr val="0033CC"/>
    <a:srgbClr val="0014AC"/>
    <a:srgbClr val="003300"/>
    <a:srgbClr val="66CCFF"/>
    <a:srgbClr val="220FB1"/>
    <a:srgbClr val="000000"/>
    <a:srgbClr val="365D21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780" autoAdjust="0"/>
    <p:restoredTop sz="94660" autoAdjust="0"/>
  </p:normalViewPr>
  <p:slideViewPr>
    <p:cSldViewPr>
      <p:cViewPr>
        <p:scale>
          <a:sx n="40" d="100"/>
          <a:sy n="40" d="100"/>
        </p:scale>
        <p:origin x="-64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066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hyperlink" Target="../../../&#1092;&#1080;&#1083;&#1100;&#1084;&#1099;%2011&#1082;&#1083;/&#1086;&#1087;&#1090;&#1080;&#1082;&#1072;/&#1050;&#1086;&#1090;&#1083;&#1100;&#1094;&#1072;%20&#1053;&#1100;&#1102;&#1090;&#1086;&#1085;&#1072;%202%20&#1084;&#1080;&#1085;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hyperlink" Target="../../../&#1092;&#1080;&#1083;&#1100;&#1084;&#1099;%2011&#1082;&#1083;/&#1086;&#1087;&#1090;&#1080;&#1082;&#1072;/&#1080;&#1085;&#1090;&#1077;&#1088;&#1092;&#1077;&#1088;&#1077;&#1085;&#1094;&#1080;&#1103;%20&#1089;&#1074;&#1077;&#1090;&#1072;%207%20&#1084;&#1080;&#1085;.avi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4" Type="http://schemas.openxmlformats.org/officeDocument/2006/relationships/audio" Target="../media/audio8.wav"/><Relationship Id="rId9" Type="http://schemas.openxmlformats.org/officeDocument/2006/relationships/hyperlink" Target="file:///C:\Documents%20and%20Settings\&#1091;&#1095;&#1080;&#1090;&#1077;&#1083;&#1100;\&#1056;&#1072;&#1073;&#1086;&#1095;&#1080;&#1081;%20&#1089;&#1090;&#1086;&#1083;\&#1042;&#1057;&#1042;\&#1041;&#1080;&#1073;&#1083;&#1080;&#1086;&#1090;&#1077;&#1082;&#1072;%20&#1085;&#1072;&#1075;&#1083;&#1103;&#1076;&#1085;&#1099;&#1093;%20&#1087;&#1086;&#1089;&#1086;&#1073;&#1080;&#1081;%20(2).l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931920"/>
          <a:ext cx="9144000" cy="2926080"/>
        </p:xfrm>
        <a:graphic>
          <a:graphicData uri="http://schemas.openxmlformats.org/drawingml/2006/table">
            <a:tbl>
              <a:tblPr/>
              <a:tblGrid>
                <a:gridCol w="8086998"/>
                <a:gridCol w="105700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1. Консультация по гр. №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2. Проблемный опыт по интерференции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3. Самостоятельная работа с учебником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    ( $ 46, 47 )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4"/>
                      </a:pPr>
                      <a:r>
                        <a:rPr lang="ru-RU" sz="2400" u="none" strike="noStrike">
                          <a:latin typeface="Times New Roman"/>
                          <a:ea typeface="Times New Roman"/>
                        </a:rPr>
                        <a:t>Тема № 20.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5.Первичная обратная  связь по ???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№ 1(стр. 113) ??? 1-5 (стр. 117)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Д.З.       $  46, 47.  ( т.№20)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311615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- 12    (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\2у13н\  №50.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\Т.20 \  ИНТЕРФЕРЕНЦИЯ СВЕТА И ЕЕ ИСПОЛЬЗОВАНИЕ.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Изучить явление интерференции.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Доказать волновую природу света.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3.Изучить условия наблюдения интерференции.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Изучить применение интерференции света.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Интерференция в тонких пленках.   (Мыльный пузырь)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Интерференция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бипризме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Френеля.           3. Интерференция  на зеркале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Лойда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buFontTx/>
              <a:buChar char="•"/>
            </a:pP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кф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Колебания и волны (10.37)    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кфр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Гюйгенса.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БНП (Оптика/ анимации №4,5)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80486" y="4405068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0,4мкм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420121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кольца Ньютона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5016"/>
            <a:ext cx="4786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окружностях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962054"/>
            <a:ext cx="2116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-!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-!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643314"/>
            <a:ext cx="2089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44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0,8</a:t>
            </a:r>
            <a:endParaRPr lang="ru-RU" sz="2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 rot="16200000">
            <a:off x="2420364" y="1575150"/>
            <a:ext cx="1618825" cy="5541972"/>
          </a:xfrm>
          <a:prstGeom prst="moon">
            <a:avLst>
              <a:gd name="adj" fmla="val 87500"/>
            </a:avLst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304341"/>
            <a:ext cx="6858016" cy="339237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478768" y="2172022"/>
            <a:ext cx="722020" cy="151164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357291" y="4714884"/>
            <a:ext cx="285752" cy="57150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1643042" y="4929198"/>
            <a:ext cx="142876" cy="33186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1500174"/>
            <a:ext cx="7143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182515" y="3664580"/>
            <a:ext cx="214314" cy="10715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V="1">
            <a:off x="2071670" y="2928934"/>
            <a:ext cx="1000132" cy="78050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2854495" y="2868128"/>
            <a:ext cx="1428760" cy="85194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20684490">
            <a:off x="4020219" y="492763"/>
            <a:ext cx="2397516" cy="2099712"/>
            <a:chOff x="8343" y="1577"/>
            <a:chExt cx="1051" cy="572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8343" y="1577"/>
              <a:ext cx="1051" cy="572"/>
              <a:chOff x="8343" y="1577"/>
              <a:chExt cx="1051" cy="572"/>
            </a:xfrm>
          </p:grpSpPr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H="1">
                <a:off x="8343" y="1600"/>
                <a:ext cx="102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 flipH="1">
                <a:off x="8731" y="1577"/>
                <a:ext cx="663" cy="5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Arc 20"/>
              <p:cNvSpPr>
                <a:spLocks/>
              </p:cNvSpPr>
              <p:nvPr/>
            </p:nvSpPr>
            <p:spPr bwMode="auto">
              <a:xfrm flipH="1" flipV="1">
                <a:off x="8617" y="1577"/>
                <a:ext cx="274" cy="453"/>
              </a:xfrm>
              <a:custGeom>
                <a:avLst/>
                <a:gdLst>
                  <a:gd name="G0" fmla="+- 0 0 0"/>
                  <a:gd name="G1" fmla="+- 21427 0 0"/>
                  <a:gd name="G2" fmla="+- 21600 0 0"/>
                  <a:gd name="T0" fmla="*/ 2731 w 21600"/>
                  <a:gd name="T1" fmla="*/ 0 h 21427"/>
                  <a:gd name="T2" fmla="*/ 21600 w 21600"/>
                  <a:gd name="T3" fmla="*/ 21427 h 21427"/>
                  <a:gd name="T4" fmla="*/ 0 w 21600"/>
                  <a:gd name="T5" fmla="*/ 21427 h 2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27" fill="none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</a:path>
                  <a:path w="21600" h="21427" stroke="0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  <a:lnTo>
                      <a:pt x="0" y="2142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8675" y="1739"/>
              <a:ext cx="150" cy="1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Овал 34"/>
          <p:cNvSpPr/>
          <p:nvPr/>
        </p:nvSpPr>
        <p:spPr>
          <a:xfrm>
            <a:off x="1389189" y="4550742"/>
            <a:ext cx="3714776" cy="2857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4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428596" y="2143116"/>
            <a:ext cx="579144" cy="15116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988376" y="3595324"/>
            <a:ext cx="226038" cy="10481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1214414" y="4643446"/>
            <a:ext cx="214314" cy="6429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 flipV="1">
            <a:off x="1428728" y="4857760"/>
            <a:ext cx="214314" cy="4033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1874942" y="2857496"/>
            <a:ext cx="911108" cy="7922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V="1">
            <a:off x="2714612" y="2786057"/>
            <a:ext cx="1357322" cy="9233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220276" y="4464304"/>
            <a:ext cx="4071966" cy="2857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 flipV="1">
            <a:off x="1643042" y="3714751"/>
            <a:ext cx="1071570" cy="11376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1214414" y="3643314"/>
            <a:ext cx="674841" cy="9948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1396829" y="3714751"/>
            <a:ext cx="674841" cy="99482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1785918" y="3714751"/>
            <a:ext cx="1071570" cy="12091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2285992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окружностях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 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  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6845953" y="333228"/>
            <a:ext cx="1857388" cy="1809888"/>
            <a:chOff x="6845953" y="368853"/>
            <a:chExt cx="1857388" cy="1809888"/>
          </a:xfrm>
        </p:grpSpPr>
        <p:sp>
          <p:nvSpPr>
            <p:cNvPr id="45" name="Овал 44"/>
            <p:cNvSpPr/>
            <p:nvPr/>
          </p:nvSpPr>
          <p:spPr>
            <a:xfrm>
              <a:off x="7072330" y="642918"/>
              <a:ext cx="1357322" cy="1285884"/>
            </a:xfrm>
            <a:prstGeom prst="ellipse">
              <a:avLst/>
            </a:prstGeom>
            <a:noFill/>
            <a:ln w="762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7001080" y="583543"/>
              <a:ext cx="1500198" cy="1404822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6905704" y="476104"/>
              <a:ext cx="1714512" cy="1643074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6845953" y="368853"/>
              <a:ext cx="1857388" cy="180988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939772" y="-469596"/>
            <a:ext cx="3714776" cy="3500462"/>
            <a:chOff x="6845953" y="368853"/>
            <a:chExt cx="1857388" cy="1809888"/>
          </a:xfrm>
        </p:grpSpPr>
        <p:sp>
          <p:nvSpPr>
            <p:cNvPr id="50" name="Овал 49"/>
            <p:cNvSpPr/>
            <p:nvPr/>
          </p:nvSpPr>
          <p:spPr>
            <a:xfrm>
              <a:off x="6947885" y="500832"/>
              <a:ext cx="1643074" cy="1551333"/>
            </a:xfrm>
            <a:prstGeom prst="ellipse">
              <a:avLst/>
            </a:prstGeom>
            <a:noFill/>
            <a:ln w="762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912166" y="463896"/>
              <a:ext cx="1714512" cy="1625206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6876447" y="426959"/>
              <a:ext cx="1785950" cy="1699079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6845953" y="368853"/>
              <a:ext cx="1857388" cy="180988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6708425" y="6439702"/>
            <a:ext cx="249517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action="ppaction://hlinkfile"/>
              </a:rPr>
              <a:t>кольца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action="ppaction://hlinkfile"/>
              </a:rPr>
              <a:t>Ньютона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 build="p" animBg="1"/>
      <p:bldP spid="4" grpId="0"/>
      <p:bldP spid="6" grpId="0"/>
      <p:bldP spid="2050" grpId="0" animBg="1"/>
      <p:bldP spid="2051" grpId="0" animBg="1"/>
      <p:bldP spid="20" grpId="0" animBg="1"/>
      <p:bldP spid="21" grpId="0" animBg="1"/>
      <p:bldP spid="21" grpId="1" animBg="1"/>
      <p:bldP spid="22" grpId="0" animBg="1"/>
      <p:bldP spid="25" grpId="0"/>
      <p:bldP spid="26" grpId="0" animBg="1"/>
      <p:bldP spid="27" grpId="0" animBg="1"/>
      <p:bldP spid="28" grpId="0" animBg="1"/>
      <p:bldP spid="35" grpId="0" animBg="1"/>
      <p:bldP spid="29" grpId="0" animBg="1"/>
      <p:bldP spid="30" grpId="0" animBg="1"/>
      <p:bldP spid="36" grpId="0" animBg="1"/>
      <p:bldP spid="36" grpId="1" animBg="1"/>
      <p:bldP spid="38" grpId="0" animBg="1"/>
      <p:bldP spid="40" grpId="0" animBg="1"/>
      <p:bldP spid="41" grpId="0" animBg="1"/>
      <p:bldP spid="42" grpId="0" animBg="1"/>
      <p:bldP spid="39" grpId="0" animBg="1"/>
      <p:bldP spid="23" grpId="0" animBg="1"/>
      <p:bldP spid="43" grpId="0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7072330" y="142852"/>
            <a:ext cx="2071702" cy="1357322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071810"/>
            <a:ext cx="9144000" cy="2428892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92706" y="2143116"/>
            <a:ext cx="7208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воздух(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                                     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54511" y="3071810"/>
            <a:ext cx="7646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H2O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v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203720" y="748278"/>
            <a:ext cx="2797172" cy="4621580"/>
            <a:chOff x="2382" y="5964"/>
            <a:chExt cx="795" cy="1291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 rot="-5400000">
              <a:off x="2453" y="5893"/>
              <a:ext cx="653" cy="795"/>
              <a:chOff x="14088" y="6493"/>
              <a:chExt cx="1234" cy="1210"/>
            </a:xfrm>
          </p:grpSpPr>
          <p:grpSp>
            <p:nvGrpSpPr>
              <p:cNvPr id="6148" name="Group 4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6149" name="Freeform 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0" name="Freeform 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151" name="Group 7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6152" name="Freeform 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3" name="Freeform 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154" name="Group 10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6155" name="Freeform 1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6" name="Freeform 1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157" name="Group 13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6158" name="Freeform 1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9" name="Freeform 1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160" name="Group 16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6161" name="Freeform 17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2" name="Freeform 1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163" name="Group 19"/>
            <p:cNvGrpSpPr>
              <a:grpSpLocks/>
            </p:cNvGrpSpPr>
            <p:nvPr/>
          </p:nvGrpSpPr>
          <p:grpSpPr bwMode="auto">
            <a:xfrm rot="-5400000">
              <a:off x="2526" y="6747"/>
              <a:ext cx="648" cy="367"/>
              <a:chOff x="14066" y="6453"/>
              <a:chExt cx="1225" cy="1200"/>
            </a:xfrm>
          </p:grpSpPr>
          <p:grpSp>
            <p:nvGrpSpPr>
              <p:cNvPr id="6164" name="Group 20"/>
              <p:cNvGrpSpPr>
                <a:grpSpLocks/>
              </p:cNvGrpSpPr>
              <p:nvPr/>
            </p:nvGrpSpPr>
            <p:grpSpPr bwMode="auto">
              <a:xfrm>
                <a:off x="14066" y="6465"/>
                <a:ext cx="249" cy="1188"/>
                <a:chOff x="745" y="3322"/>
                <a:chExt cx="1406" cy="1188"/>
              </a:xfrm>
            </p:grpSpPr>
            <p:sp>
              <p:nvSpPr>
                <p:cNvPr id="6165" name="Freeform 21"/>
                <p:cNvSpPr>
                  <a:spLocks/>
                </p:cNvSpPr>
                <p:nvPr/>
              </p:nvSpPr>
              <p:spPr bwMode="auto">
                <a:xfrm>
                  <a:off x="1405" y="3322"/>
                  <a:ext cx="746" cy="633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6" name="Freeform 22"/>
                <p:cNvSpPr>
                  <a:spLocks/>
                </p:cNvSpPr>
                <p:nvPr/>
              </p:nvSpPr>
              <p:spPr bwMode="auto">
                <a:xfrm flipV="1">
                  <a:off x="745" y="3934"/>
                  <a:ext cx="661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167" name="Group 23"/>
              <p:cNvGrpSpPr>
                <a:grpSpLocks/>
              </p:cNvGrpSpPr>
              <p:nvPr/>
            </p:nvGrpSpPr>
            <p:grpSpPr bwMode="auto">
              <a:xfrm>
                <a:off x="14314" y="6453"/>
                <a:ext cx="249" cy="1194"/>
                <a:chOff x="749" y="3316"/>
                <a:chExt cx="1390" cy="1194"/>
              </a:xfrm>
            </p:grpSpPr>
            <p:sp>
              <p:nvSpPr>
                <p:cNvPr id="6168" name="Freeform 24"/>
                <p:cNvSpPr>
                  <a:spLocks/>
                </p:cNvSpPr>
                <p:nvPr/>
              </p:nvSpPr>
              <p:spPr bwMode="auto">
                <a:xfrm>
                  <a:off x="1401" y="3316"/>
                  <a:ext cx="738" cy="632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9" name="Freeform 25"/>
                <p:cNvSpPr>
                  <a:spLocks/>
                </p:cNvSpPr>
                <p:nvPr/>
              </p:nvSpPr>
              <p:spPr bwMode="auto">
                <a:xfrm flipV="1">
                  <a:off x="749" y="3934"/>
                  <a:ext cx="654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170" name="Group 26"/>
              <p:cNvGrpSpPr>
                <a:grpSpLocks/>
              </p:cNvGrpSpPr>
              <p:nvPr/>
            </p:nvGrpSpPr>
            <p:grpSpPr bwMode="auto">
              <a:xfrm>
                <a:off x="14557" y="6454"/>
                <a:ext cx="249" cy="1181"/>
                <a:chOff x="746" y="3323"/>
                <a:chExt cx="1398" cy="1181"/>
              </a:xfrm>
            </p:grpSpPr>
            <p:sp>
              <p:nvSpPr>
                <p:cNvPr id="6171" name="Freeform 27"/>
                <p:cNvSpPr>
                  <a:spLocks/>
                </p:cNvSpPr>
                <p:nvPr/>
              </p:nvSpPr>
              <p:spPr bwMode="auto">
                <a:xfrm>
                  <a:off x="1399" y="3323"/>
                  <a:ext cx="745" cy="633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2" name="Freeform 28"/>
                <p:cNvSpPr>
                  <a:spLocks/>
                </p:cNvSpPr>
                <p:nvPr/>
              </p:nvSpPr>
              <p:spPr bwMode="auto">
                <a:xfrm flipV="1">
                  <a:off x="746" y="3928"/>
                  <a:ext cx="659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173" name="Group 29"/>
              <p:cNvGrpSpPr>
                <a:grpSpLocks/>
              </p:cNvGrpSpPr>
              <p:nvPr/>
            </p:nvGrpSpPr>
            <p:grpSpPr bwMode="auto">
              <a:xfrm>
                <a:off x="14802" y="6456"/>
                <a:ext cx="249" cy="1180"/>
                <a:chOff x="744" y="3331"/>
                <a:chExt cx="1404" cy="1180"/>
              </a:xfrm>
            </p:grpSpPr>
            <p:sp>
              <p:nvSpPr>
                <p:cNvPr id="6174" name="Freeform 30"/>
                <p:cNvSpPr>
                  <a:spLocks/>
                </p:cNvSpPr>
                <p:nvPr/>
              </p:nvSpPr>
              <p:spPr bwMode="auto">
                <a:xfrm>
                  <a:off x="1403" y="3331"/>
                  <a:ext cx="745" cy="63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/>
              </p:nvSpPr>
              <p:spPr bwMode="auto">
                <a:xfrm flipV="1">
                  <a:off x="744" y="3935"/>
                  <a:ext cx="659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176" name="Group 32"/>
              <p:cNvGrpSpPr>
                <a:grpSpLocks/>
              </p:cNvGrpSpPr>
              <p:nvPr/>
            </p:nvGrpSpPr>
            <p:grpSpPr bwMode="auto">
              <a:xfrm>
                <a:off x="15051" y="6461"/>
                <a:ext cx="240" cy="1185"/>
                <a:chOff x="739" y="3336"/>
                <a:chExt cx="1343" cy="1185"/>
              </a:xfrm>
            </p:grpSpPr>
            <p:sp>
              <p:nvSpPr>
                <p:cNvPr id="6177" name="Freeform 33"/>
                <p:cNvSpPr>
                  <a:spLocks/>
                </p:cNvSpPr>
                <p:nvPr/>
              </p:nvSpPr>
              <p:spPr bwMode="auto">
                <a:xfrm>
                  <a:off x="1342" y="3336"/>
                  <a:ext cx="740" cy="63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/>
              </p:nvSpPr>
              <p:spPr bwMode="auto">
                <a:xfrm flipV="1">
                  <a:off x="739" y="3944"/>
                  <a:ext cx="655" cy="577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179" name="Group 35"/>
          <p:cNvGrpSpPr>
            <a:grpSpLocks/>
          </p:cNvGrpSpPr>
          <p:nvPr/>
        </p:nvGrpSpPr>
        <p:grpSpPr bwMode="auto">
          <a:xfrm>
            <a:off x="7168250" y="142852"/>
            <a:ext cx="1975750" cy="1233504"/>
            <a:chOff x="5738" y="915"/>
            <a:chExt cx="1530" cy="841"/>
          </a:xfrm>
        </p:grpSpPr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5738" y="1111"/>
              <a:ext cx="738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 =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81" name="Group 37"/>
            <p:cNvGrpSpPr>
              <a:grpSpLocks/>
            </p:cNvGrpSpPr>
            <p:nvPr/>
          </p:nvGrpSpPr>
          <p:grpSpPr bwMode="auto">
            <a:xfrm>
              <a:off x="6185" y="915"/>
              <a:ext cx="1083" cy="841"/>
              <a:chOff x="2761" y="3336"/>
              <a:chExt cx="1083" cy="841"/>
            </a:xfrm>
          </p:grpSpPr>
          <p:grpSp>
            <p:nvGrpSpPr>
              <p:cNvPr id="6182" name="Group 38"/>
              <p:cNvGrpSpPr>
                <a:grpSpLocks/>
              </p:cNvGrpSpPr>
              <p:nvPr/>
            </p:nvGrpSpPr>
            <p:grpSpPr bwMode="auto">
              <a:xfrm>
                <a:off x="2761" y="3336"/>
                <a:ext cx="1083" cy="841"/>
                <a:chOff x="11362" y="3511"/>
                <a:chExt cx="1311" cy="812"/>
              </a:xfrm>
            </p:grpSpPr>
            <p:sp>
              <p:nvSpPr>
                <p:cNvPr id="6183" name="Line 39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184" name="Group 40"/>
                <p:cNvGrpSpPr>
                  <a:grpSpLocks/>
                </p:cNvGrpSpPr>
                <p:nvPr/>
              </p:nvGrpSpPr>
              <p:grpSpPr bwMode="auto">
                <a:xfrm>
                  <a:off x="11362" y="3511"/>
                  <a:ext cx="1311" cy="812"/>
                  <a:chOff x="10875" y="3779"/>
                  <a:chExt cx="1048" cy="812"/>
                </a:xfrm>
              </p:grpSpPr>
              <p:sp>
                <p:nvSpPr>
                  <p:cNvPr id="6185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79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</a:t>
                    </a:r>
                    <a:r>
                      <a:rPr kumimoji="0" lang="ru-RU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86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1025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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6187" name="Line 43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-32" y="0"/>
            <a:ext cx="1808700" cy="1200494"/>
            <a:chOff x="1357290" y="5500702"/>
            <a:chExt cx="1808700" cy="1200494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357290" y="5500702"/>
              <a:ext cx="1808700" cy="1200494"/>
              <a:chOff x="1357290" y="5500702"/>
              <a:chExt cx="1808700" cy="1200494"/>
            </a:xfrm>
          </p:grpSpPr>
          <p:sp>
            <p:nvSpPr>
              <p:cNvPr id="47" name="Text Box 9"/>
              <p:cNvSpPr txBox="1">
                <a:spLocks noChangeArrowheads="1"/>
              </p:cNvSpPr>
              <p:nvPr/>
            </p:nvSpPr>
            <p:spPr bwMode="auto">
              <a:xfrm>
                <a:off x="1357290" y="5871540"/>
                <a:ext cx="890253" cy="753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n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 Box 14"/>
              <p:cNvSpPr txBox="1">
                <a:spLocks noChangeArrowheads="1"/>
              </p:cNvSpPr>
              <p:nvPr/>
            </p:nvSpPr>
            <p:spPr bwMode="auto">
              <a:xfrm>
                <a:off x="2043797" y="5500702"/>
                <a:ext cx="999748" cy="634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 Box 15"/>
              <p:cNvSpPr txBox="1">
                <a:spLocks noChangeArrowheads="1"/>
              </p:cNvSpPr>
              <p:nvPr/>
            </p:nvSpPr>
            <p:spPr bwMode="auto">
              <a:xfrm>
                <a:off x="2003430" y="5957088"/>
                <a:ext cx="1162560" cy="744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v</a:t>
                </a:r>
                <a:r>
                  <a:rPr kumimoji="0" lang="en-US" sz="4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2197407" y="6180831"/>
              <a:ext cx="7589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000232" y="0"/>
            <a:ext cx="1505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36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785918" y="642918"/>
            <a:ext cx="243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145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9" name="Rectangle 17"/>
          <p:cNvSpPr>
            <a:spLocks noChangeArrowheads="1"/>
          </p:cNvSpPr>
          <p:nvPr/>
        </p:nvSpPr>
        <p:spPr bwMode="auto">
          <a:xfrm rot="2260407">
            <a:off x="4179552" y="2427503"/>
            <a:ext cx="205930" cy="1021563"/>
          </a:xfrm>
          <a:prstGeom prst="rect">
            <a:avLst/>
          </a:prstGeom>
          <a:solidFill>
            <a:srgbClr val="00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-125341"/>
            <a:ext cx="5357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ИНТЕРФЕРОМЕТР 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785918" y="2655088"/>
            <a:ext cx="373527" cy="333377"/>
            <a:chOff x="9377" y="1900"/>
            <a:chExt cx="496" cy="507"/>
          </a:xfrm>
        </p:grpSpPr>
        <p:sp>
          <p:nvSpPr>
            <p:cNvPr id="33795" name="Line 3"/>
            <p:cNvSpPr>
              <a:spLocks noChangeShapeType="1"/>
            </p:cNvSpPr>
            <p:nvPr/>
          </p:nvSpPr>
          <p:spPr bwMode="auto">
            <a:xfrm rot="19221798" flipV="1">
              <a:off x="9412" y="1923"/>
              <a:ext cx="414" cy="4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3796" name="Group 4"/>
            <p:cNvGrpSpPr>
              <a:grpSpLocks/>
            </p:cNvGrpSpPr>
            <p:nvPr/>
          </p:nvGrpSpPr>
          <p:grpSpPr bwMode="auto">
            <a:xfrm>
              <a:off x="9377" y="1900"/>
              <a:ext cx="496" cy="484"/>
              <a:chOff x="9377" y="1900"/>
              <a:chExt cx="496" cy="484"/>
            </a:xfrm>
          </p:grpSpPr>
          <p:sp>
            <p:nvSpPr>
              <p:cNvPr id="33797" name="Line 5"/>
              <p:cNvSpPr>
                <a:spLocks noChangeShapeType="1"/>
              </p:cNvSpPr>
              <p:nvPr/>
            </p:nvSpPr>
            <p:spPr bwMode="auto">
              <a:xfrm rot="2960152" flipV="1">
                <a:off x="9424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98" name="Line 6"/>
              <p:cNvSpPr>
                <a:spLocks noChangeShapeType="1"/>
              </p:cNvSpPr>
              <p:nvPr/>
            </p:nvSpPr>
            <p:spPr bwMode="auto">
              <a:xfrm flipV="1">
                <a:off x="9424" y="1900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99" name="Line 7"/>
              <p:cNvSpPr>
                <a:spLocks noChangeShapeType="1"/>
              </p:cNvSpPr>
              <p:nvPr/>
            </p:nvSpPr>
            <p:spPr bwMode="auto">
              <a:xfrm rot="16200000" flipV="1">
                <a:off x="9412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2222768" y="2864093"/>
            <a:ext cx="4691229" cy="1225"/>
            <a:chOff x="4718" y="5683131"/>
            <a:chExt cx="1854" cy="97433"/>
          </a:xfrm>
        </p:grpSpPr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 flipV="1">
              <a:off x="4718" y="5683131"/>
              <a:ext cx="1854" cy="19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4994" y="5685115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6105" y="5780564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4375274" y="2976559"/>
            <a:ext cx="2519714" cy="11906"/>
            <a:chOff x="5568" y="2945"/>
            <a:chExt cx="996" cy="4"/>
          </a:xfrm>
        </p:grpSpPr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 flipH="1">
              <a:off x="5568" y="2949"/>
              <a:ext cx="9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5837" y="2945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 flipH="1">
            <a:off x="6955684" y="2181216"/>
            <a:ext cx="116571" cy="1112052"/>
            <a:chOff x="7054" y="2551"/>
            <a:chExt cx="46" cy="467"/>
          </a:xfrm>
        </p:grpSpPr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813" name="Group 21"/>
          <p:cNvGrpSpPr>
            <a:grpSpLocks/>
          </p:cNvGrpSpPr>
          <p:nvPr/>
        </p:nvGrpSpPr>
        <p:grpSpPr bwMode="auto">
          <a:xfrm rot="16200000" flipH="1">
            <a:off x="4108823" y="248841"/>
            <a:ext cx="109538" cy="1183447"/>
            <a:chOff x="7054" y="2551"/>
            <a:chExt cx="46" cy="467"/>
          </a:xfrm>
        </p:grpSpPr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7620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76200">
              <a:solidFill>
                <a:srgbClr val="0014AC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191693" y="876921"/>
            <a:ext cx="11488" cy="1980000"/>
            <a:chOff x="4158240" y="816656"/>
            <a:chExt cx="11488" cy="1862151"/>
          </a:xfrm>
        </p:grpSpPr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4169728" y="816656"/>
              <a:ext cx="0" cy="1862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 flipV="1">
              <a:off x="4158240" y="1378729"/>
              <a:ext cx="0" cy="2190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318330" y="885807"/>
            <a:ext cx="1785" cy="4031485"/>
            <a:chOff x="4318330" y="885807"/>
            <a:chExt cx="1785" cy="4031485"/>
          </a:xfrm>
        </p:grpSpPr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4320115" y="885807"/>
              <a:ext cx="0" cy="40314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 flipV="1">
              <a:off x="4318330" y="1964521"/>
              <a:ext cx="0" cy="2190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821" name="Group 29"/>
          <p:cNvGrpSpPr>
            <a:grpSpLocks/>
          </p:cNvGrpSpPr>
          <p:nvPr/>
        </p:nvGrpSpPr>
        <p:grpSpPr bwMode="auto">
          <a:xfrm rot="6104117">
            <a:off x="3690524" y="4945795"/>
            <a:ext cx="1065615" cy="886332"/>
            <a:chOff x="8343" y="1577"/>
            <a:chExt cx="1051" cy="572"/>
          </a:xfrm>
        </p:grpSpPr>
        <p:grpSp>
          <p:nvGrpSpPr>
            <p:cNvPr id="33822" name="Group 30"/>
            <p:cNvGrpSpPr>
              <a:grpSpLocks/>
            </p:cNvGrpSpPr>
            <p:nvPr/>
          </p:nvGrpSpPr>
          <p:grpSpPr bwMode="auto">
            <a:xfrm>
              <a:off x="8343" y="1577"/>
              <a:ext cx="1051" cy="572"/>
              <a:chOff x="8343" y="1577"/>
              <a:chExt cx="1051" cy="572"/>
            </a:xfrm>
          </p:grpSpPr>
          <p:sp>
            <p:nvSpPr>
              <p:cNvPr id="33823" name="Line 31"/>
              <p:cNvSpPr>
                <a:spLocks noChangeShapeType="1"/>
              </p:cNvSpPr>
              <p:nvPr/>
            </p:nvSpPr>
            <p:spPr bwMode="auto">
              <a:xfrm flipH="1">
                <a:off x="8343" y="1600"/>
                <a:ext cx="102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24" name="Line 32"/>
              <p:cNvSpPr>
                <a:spLocks noChangeShapeType="1"/>
              </p:cNvSpPr>
              <p:nvPr/>
            </p:nvSpPr>
            <p:spPr bwMode="auto">
              <a:xfrm flipH="1">
                <a:off x="8731" y="1577"/>
                <a:ext cx="663" cy="57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25" name="Arc 33"/>
              <p:cNvSpPr>
                <a:spLocks/>
              </p:cNvSpPr>
              <p:nvPr/>
            </p:nvSpPr>
            <p:spPr bwMode="auto">
              <a:xfrm flipH="1" flipV="1">
                <a:off x="8617" y="1577"/>
                <a:ext cx="274" cy="453"/>
              </a:xfrm>
              <a:custGeom>
                <a:avLst/>
                <a:gdLst>
                  <a:gd name="G0" fmla="+- 0 0 0"/>
                  <a:gd name="G1" fmla="+- 21427 0 0"/>
                  <a:gd name="G2" fmla="+- 21600 0 0"/>
                  <a:gd name="T0" fmla="*/ 2731 w 21600"/>
                  <a:gd name="T1" fmla="*/ 0 h 21427"/>
                  <a:gd name="T2" fmla="*/ 21600 w 21600"/>
                  <a:gd name="T3" fmla="*/ 21427 h 21427"/>
                  <a:gd name="T4" fmla="*/ 0 w 21600"/>
                  <a:gd name="T5" fmla="*/ 21427 h 2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27" fill="none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</a:path>
                  <a:path w="21600" h="21427" stroke="0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  <a:lnTo>
                      <a:pt x="0" y="21427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3826" name="Oval 34"/>
            <p:cNvSpPr>
              <a:spLocks noChangeArrowheads="1"/>
            </p:cNvSpPr>
            <p:nvPr/>
          </p:nvSpPr>
          <p:spPr bwMode="auto">
            <a:xfrm>
              <a:off x="8675" y="1739"/>
              <a:ext cx="150" cy="19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786314" y="357166"/>
            <a:ext cx="857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rgbClr val="0014AC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3702" y="1285860"/>
            <a:ext cx="857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rgbClr val="00B050"/>
              </a:solidFill>
            </a:endParaRPr>
          </a:p>
        </p:txBody>
      </p:sp>
      <p:grpSp>
        <p:nvGrpSpPr>
          <p:cNvPr id="39" name="Group 13"/>
          <p:cNvGrpSpPr>
            <a:grpSpLocks/>
          </p:cNvGrpSpPr>
          <p:nvPr/>
        </p:nvGrpSpPr>
        <p:grpSpPr bwMode="auto">
          <a:xfrm rot="16200000">
            <a:off x="3313671" y="4054912"/>
            <a:ext cx="2124000" cy="11906"/>
            <a:chOff x="5568" y="2945"/>
            <a:chExt cx="996" cy="4"/>
          </a:xfrm>
        </p:grpSpPr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5568" y="2949"/>
              <a:ext cx="9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5837" y="2945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Овал 43"/>
          <p:cNvSpPr/>
          <p:nvPr/>
        </p:nvSpPr>
        <p:spPr>
          <a:xfrm>
            <a:off x="5000628" y="4786322"/>
            <a:ext cx="1928826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5572132" y="4857760"/>
            <a:ext cx="714380" cy="1285884"/>
            <a:chOff x="5572132" y="4857760"/>
            <a:chExt cx="714380" cy="128588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572132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786446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000760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215074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650135" y="3548240"/>
            <a:ext cx="714380" cy="1285884"/>
            <a:chOff x="5572132" y="4857760"/>
            <a:chExt cx="714380" cy="128588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572132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786446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000760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215074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Прямоугольник 55"/>
          <p:cNvSpPr/>
          <p:nvPr/>
        </p:nvSpPr>
        <p:spPr>
          <a:xfrm rot="952844">
            <a:off x="5731536" y="3409603"/>
            <a:ext cx="3342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точностью до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958375" y="3357562"/>
            <a:ext cx="285752" cy="1588"/>
          </a:xfrm>
          <a:prstGeom prst="straightConnector1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6429356" y="4286256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мкм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579 L 0.03108 0.001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nimBg="1"/>
      <p:bldP spid="33793" grpId="0"/>
      <p:bldP spid="44" grpId="0" animBg="1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8997" y="0"/>
            <a:ext cx="65161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ДЕФЕКТОСКОПИЯ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 rot="21279330" flipV="1">
            <a:off x="445272" y="1873058"/>
            <a:ext cx="4032034" cy="546249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480849" y="2660640"/>
            <a:ext cx="4037965" cy="1071570"/>
            <a:chOff x="2962927" y="4572008"/>
            <a:chExt cx="4037965" cy="1071570"/>
          </a:xfrm>
        </p:grpSpPr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2962927" y="4589419"/>
              <a:ext cx="4037965" cy="1054159"/>
              <a:chOff x="4626" y="4834"/>
              <a:chExt cx="1701" cy="275"/>
            </a:xfrm>
          </p:grpSpPr>
          <p:sp>
            <p:nvSpPr>
              <p:cNvPr id="32778" name="Rectangle 10"/>
              <p:cNvSpPr>
                <a:spLocks noChangeArrowheads="1"/>
              </p:cNvSpPr>
              <p:nvPr/>
            </p:nvSpPr>
            <p:spPr bwMode="auto">
              <a:xfrm>
                <a:off x="4626" y="4871"/>
                <a:ext cx="1701" cy="238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79" name="AutoShape 11"/>
              <p:cNvSpPr>
                <a:spLocks noChangeArrowheads="1"/>
              </p:cNvSpPr>
              <p:nvPr/>
            </p:nvSpPr>
            <p:spPr bwMode="auto">
              <a:xfrm rot="16200000">
                <a:off x="5743" y="4729"/>
                <a:ext cx="141" cy="352"/>
              </a:xfrm>
              <a:prstGeom prst="moon">
                <a:avLst>
                  <a:gd name="adj" fmla="val 87500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5317745" y="4572008"/>
              <a:ext cx="1006751" cy="120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37419" y="714356"/>
            <a:ext cx="2763129" cy="2357453"/>
            <a:chOff x="3419497" y="2733611"/>
            <a:chExt cx="2763129" cy="1122683"/>
          </a:xfrm>
        </p:grpSpPr>
        <p:sp>
          <p:nvSpPr>
            <p:cNvPr id="32771" name="Line 3"/>
            <p:cNvSpPr>
              <a:spLocks noChangeShapeType="1"/>
            </p:cNvSpPr>
            <p:nvPr/>
          </p:nvSpPr>
          <p:spPr bwMode="auto">
            <a:xfrm>
              <a:off x="3419497" y="2815073"/>
              <a:ext cx="0" cy="93915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2" name="Line 4"/>
            <p:cNvSpPr>
              <a:spLocks noChangeShapeType="1"/>
            </p:cNvSpPr>
            <p:nvPr/>
          </p:nvSpPr>
          <p:spPr bwMode="auto">
            <a:xfrm>
              <a:off x="4000584" y="2794473"/>
              <a:ext cx="0" cy="93915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>
              <a:off x="4546095" y="2781053"/>
              <a:ext cx="0" cy="93915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5162759" y="2797353"/>
              <a:ext cx="0" cy="93915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6182626" y="2773909"/>
              <a:ext cx="0" cy="93915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5625318" y="2733611"/>
              <a:ext cx="29584" cy="112268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2071670" y="3375030"/>
            <a:ext cx="2297125" cy="1982796"/>
            <a:chOff x="6350" y="4358"/>
            <a:chExt cx="1087" cy="1095"/>
          </a:xfrm>
        </p:grpSpPr>
        <p:grpSp>
          <p:nvGrpSpPr>
            <p:cNvPr id="32781" name="Group 13"/>
            <p:cNvGrpSpPr>
              <a:grpSpLocks/>
            </p:cNvGrpSpPr>
            <p:nvPr/>
          </p:nvGrpSpPr>
          <p:grpSpPr bwMode="auto">
            <a:xfrm>
              <a:off x="6426" y="4427"/>
              <a:ext cx="828" cy="897"/>
              <a:chOff x="6426" y="4427"/>
              <a:chExt cx="828" cy="897"/>
            </a:xfrm>
          </p:grpSpPr>
          <p:sp>
            <p:nvSpPr>
              <p:cNvPr id="32782" name="Line 14"/>
              <p:cNvSpPr>
                <a:spLocks noChangeShapeType="1"/>
              </p:cNvSpPr>
              <p:nvPr/>
            </p:nvSpPr>
            <p:spPr bwMode="auto">
              <a:xfrm flipV="1">
                <a:off x="6426" y="4979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83" name="Line 15"/>
              <p:cNvSpPr>
                <a:spLocks noChangeShapeType="1"/>
              </p:cNvSpPr>
              <p:nvPr/>
            </p:nvSpPr>
            <p:spPr bwMode="auto">
              <a:xfrm flipV="1">
                <a:off x="6924" y="4427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84" name="Arc 16"/>
              <p:cNvSpPr>
                <a:spLocks/>
              </p:cNvSpPr>
              <p:nvPr/>
            </p:nvSpPr>
            <p:spPr bwMode="auto">
              <a:xfrm flipV="1">
                <a:off x="6757" y="4774"/>
                <a:ext cx="186" cy="214"/>
              </a:xfrm>
              <a:custGeom>
                <a:avLst/>
                <a:gdLst>
                  <a:gd name="G0" fmla="+- 6967 0 0"/>
                  <a:gd name="G1" fmla="+- 21600 0 0"/>
                  <a:gd name="G2" fmla="+- 21600 0 0"/>
                  <a:gd name="T0" fmla="*/ 0 w 28567"/>
                  <a:gd name="T1" fmla="*/ 1154 h 32762"/>
                  <a:gd name="T2" fmla="*/ 25459 w 28567"/>
                  <a:gd name="T3" fmla="*/ 32762 h 32762"/>
                  <a:gd name="T4" fmla="*/ 6967 w 28567"/>
                  <a:gd name="T5" fmla="*/ 21600 h 3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67" h="32762" fill="none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</a:path>
                  <a:path w="28567" h="32762" stroke="0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  <a:lnTo>
                      <a:pt x="696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785" name="Group 17"/>
            <p:cNvGrpSpPr>
              <a:grpSpLocks/>
            </p:cNvGrpSpPr>
            <p:nvPr/>
          </p:nvGrpSpPr>
          <p:grpSpPr bwMode="auto">
            <a:xfrm>
              <a:off x="6518" y="4480"/>
              <a:ext cx="828" cy="897"/>
              <a:chOff x="6426" y="4427"/>
              <a:chExt cx="828" cy="897"/>
            </a:xfrm>
          </p:grpSpPr>
          <p:sp>
            <p:nvSpPr>
              <p:cNvPr id="32786" name="Line 18"/>
              <p:cNvSpPr>
                <a:spLocks noChangeShapeType="1"/>
              </p:cNvSpPr>
              <p:nvPr/>
            </p:nvSpPr>
            <p:spPr bwMode="auto">
              <a:xfrm flipV="1">
                <a:off x="6426" y="4979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87" name="Line 19"/>
              <p:cNvSpPr>
                <a:spLocks noChangeShapeType="1"/>
              </p:cNvSpPr>
              <p:nvPr/>
            </p:nvSpPr>
            <p:spPr bwMode="auto">
              <a:xfrm flipV="1">
                <a:off x="6924" y="4427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88" name="Arc 20"/>
              <p:cNvSpPr>
                <a:spLocks/>
              </p:cNvSpPr>
              <p:nvPr/>
            </p:nvSpPr>
            <p:spPr bwMode="auto">
              <a:xfrm flipV="1">
                <a:off x="6757" y="4774"/>
                <a:ext cx="186" cy="214"/>
              </a:xfrm>
              <a:custGeom>
                <a:avLst/>
                <a:gdLst>
                  <a:gd name="G0" fmla="+- 6967 0 0"/>
                  <a:gd name="G1" fmla="+- 21600 0 0"/>
                  <a:gd name="G2" fmla="+- 21600 0 0"/>
                  <a:gd name="T0" fmla="*/ 0 w 28567"/>
                  <a:gd name="T1" fmla="*/ 1154 h 32762"/>
                  <a:gd name="T2" fmla="*/ 25459 w 28567"/>
                  <a:gd name="T3" fmla="*/ 32762 h 32762"/>
                  <a:gd name="T4" fmla="*/ 6967 w 28567"/>
                  <a:gd name="T5" fmla="*/ 21600 h 3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67" h="32762" fill="none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</a:path>
                  <a:path w="28567" h="32762" stroke="0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  <a:lnTo>
                      <a:pt x="696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789" name="Group 21"/>
            <p:cNvGrpSpPr>
              <a:grpSpLocks/>
            </p:cNvGrpSpPr>
            <p:nvPr/>
          </p:nvGrpSpPr>
          <p:grpSpPr bwMode="auto">
            <a:xfrm>
              <a:off x="6609" y="4556"/>
              <a:ext cx="828" cy="897"/>
              <a:chOff x="6426" y="4427"/>
              <a:chExt cx="828" cy="897"/>
            </a:xfrm>
          </p:grpSpPr>
          <p:sp>
            <p:nvSpPr>
              <p:cNvPr id="32790" name="Line 22"/>
              <p:cNvSpPr>
                <a:spLocks noChangeShapeType="1"/>
              </p:cNvSpPr>
              <p:nvPr/>
            </p:nvSpPr>
            <p:spPr bwMode="auto">
              <a:xfrm flipV="1">
                <a:off x="6426" y="4979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91" name="Line 23"/>
              <p:cNvSpPr>
                <a:spLocks noChangeShapeType="1"/>
              </p:cNvSpPr>
              <p:nvPr/>
            </p:nvSpPr>
            <p:spPr bwMode="auto">
              <a:xfrm flipV="1">
                <a:off x="6924" y="4427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92" name="Arc 24"/>
              <p:cNvSpPr>
                <a:spLocks/>
              </p:cNvSpPr>
              <p:nvPr/>
            </p:nvSpPr>
            <p:spPr bwMode="auto">
              <a:xfrm flipV="1">
                <a:off x="6757" y="4774"/>
                <a:ext cx="186" cy="214"/>
              </a:xfrm>
              <a:custGeom>
                <a:avLst/>
                <a:gdLst>
                  <a:gd name="G0" fmla="+- 6967 0 0"/>
                  <a:gd name="G1" fmla="+- 21600 0 0"/>
                  <a:gd name="G2" fmla="+- 21600 0 0"/>
                  <a:gd name="T0" fmla="*/ 0 w 28567"/>
                  <a:gd name="T1" fmla="*/ 1154 h 32762"/>
                  <a:gd name="T2" fmla="*/ 25459 w 28567"/>
                  <a:gd name="T3" fmla="*/ 32762 h 32762"/>
                  <a:gd name="T4" fmla="*/ 6967 w 28567"/>
                  <a:gd name="T5" fmla="*/ 21600 h 3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67" h="32762" fill="none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</a:path>
                  <a:path w="28567" h="32762" stroke="0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  <a:lnTo>
                      <a:pt x="696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2793" name="Oval 25"/>
            <p:cNvSpPr>
              <a:spLocks noChangeArrowheads="1"/>
            </p:cNvSpPr>
            <p:nvPr/>
          </p:nvSpPr>
          <p:spPr bwMode="auto">
            <a:xfrm>
              <a:off x="6647" y="4626"/>
              <a:ext cx="575" cy="57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 flipV="1">
              <a:off x="6350" y="4358"/>
              <a:ext cx="812" cy="85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 rot="952844">
            <a:off x="4513677" y="2695223"/>
            <a:ext cx="3064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точностью до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5072066" y="3786190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мкм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-30778"/>
            <a:ext cx="629448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ПРОСВЕТЛЕНИЕ ОПТИКИ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34387" y="571480"/>
            <a:ext cx="5526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линз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80%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отражается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131824" y="1000108"/>
            <a:ext cx="190091" cy="1114299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320760" y="2115350"/>
            <a:ext cx="117060" cy="822174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1459059" y="2119262"/>
            <a:ext cx="118078" cy="792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1588288" y="1126358"/>
            <a:ext cx="421416" cy="98899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1345236" y="1071546"/>
            <a:ext cx="421416" cy="98899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00034" y="2963738"/>
            <a:ext cx="2000264" cy="1179641"/>
          </a:xfrm>
          <a:prstGeom prst="rect">
            <a:avLst/>
          </a:prstGeom>
          <a:solidFill>
            <a:srgbClr val="00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4400" b="1" i="0" u="none" strike="noStrike" cap="none" normalizeH="0" baseline="-25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ст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1428728" y="2880329"/>
            <a:ext cx="14601" cy="1548803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21971" y="2112967"/>
            <a:ext cx="1987222" cy="822174"/>
            <a:chOff x="521971" y="2112967"/>
            <a:chExt cx="1987222" cy="822174"/>
          </a:xfrm>
        </p:grpSpPr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521971" y="2112967"/>
              <a:ext cx="1930464" cy="82217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785918" y="2285992"/>
              <a:ext cx="7232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пл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500430" y="1500174"/>
            <a:ext cx="2993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2= </a:t>
            </a:r>
            <a:r>
              <a:rPr lang="en-US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sz="5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618496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428992" y="2428868"/>
            <a:ext cx="407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/2                    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714744" y="3214686"/>
            <a:ext cx="2504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/n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7143768" y="2928934"/>
            <a:ext cx="1571344" cy="1072847"/>
            <a:chOff x="5858" y="1004"/>
            <a:chExt cx="1245" cy="767"/>
          </a:xfrm>
        </p:grpSpPr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5858" y="1144"/>
              <a:ext cx="738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 =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856" name="Group 16"/>
            <p:cNvGrpSpPr>
              <a:grpSpLocks/>
            </p:cNvGrpSpPr>
            <p:nvPr/>
          </p:nvGrpSpPr>
          <p:grpSpPr bwMode="auto">
            <a:xfrm>
              <a:off x="6173" y="1004"/>
              <a:ext cx="930" cy="767"/>
              <a:chOff x="2749" y="3425"/>
              <a:chExt cx="930" cy="767"/>
            </a:xfrm>
          </p:grpSpPr>
          <p:grpSp>
            <p:nvGrpSpPr>
              <p:cNvPr id="35857" name="Group 17"/>
              <p:cNvGrpSpPr>
                <a:grpSpLocks/>
              </p:cNvGrpSpPr>
              <p:nvPr/>
            </p:nvGrpSpPr>
            <p:grpSpPr bwMode="auto">
              <a:xfrm>
                <a:off x="2749" y="3425"/>
                <a:ext cx="930" cy="767"/>
                <a:chOff x="11348" y="3585"/>
                <a:chExt cx="1126" cy="738"/>
              </a:xfrm>
            </p:grpSpPr>
            <p:sp>
              <p:nvSpPr>
                <p:cNvPr id="35858" name="Line 18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5859" name="Group 19"/>
                <p:cNvGrpSpPr>
                  <a:grpSpLocks/>
                </p:cNvGrpSpPr>
                <p:nvPr/>
              </p:nvGrpSpPr>
              <p:grpSpPr bwMode="auto">
                <a:xfrm>
                  <a:off x="11348" y="3585"/>
                  <a:ext cx="1126" cy="738"/>
                  <a:chOff x="10862" y="3853"/>
                  <a:chExt cx="900" cy="738"/>
                </a:xfrm>
              </p:grpSpPr>
              <p:sp>
                <p:nvSpPr>
                  <p:cNvPr id="3586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62" y="3853"/>
                    <a:ext cx="864" cy="4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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86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28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пл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5862" name="Line 22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5643570" y="4286256"/>
            <a:ext cx="2358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зеленого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Рамка 30"/>
          <p:cNvSpPr/>
          <p:nvPr/>
        </p:nvSpPr>
        <p:spPr>
          <a:xfrm>
            <a:off x="7000892" y="2714620"/>
            <a:ext cx="1785950" cy="15001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animBg="1"/>
      <p:bldP spid="3" grpId="0"/>
      <p:bldP spid="35845" grpId="0" animBg="1"/>
      <p:bldP spid="35845" grpId="1" animBg="1"/>
      <p:bldP spid="35845" grpId="2" animBg="1"/>
      <p:bldP spid="35846" grpId="0" animBg="1"/>
      <p:bldP spid="35846" grpId="1" animBg="1"/>
      <p:bldP spid="35846" grpId="2" animBg="1"/>
      <p:bldP spid="35846" grpId="3" animBg="1"/>
      <p:bldP spid="35847" grpId="0" animBg="1"/>
      <p:bldP spid="35847" grpId="1" animBg="1"/>
      <p:bldP spid="35848" grpId="0" animBg="1"/>
      <p:bldP spid="35849" grpId="0" animBg="1"/>
      <p:bldP spid="35851" grpId="0" animBg="1"/>
      <p:bldP spid="35852" grpId="0" animBg="1"/>
      <p:bldP spid="35852" grpId="1" animBg="1"/>
      <p:bldP spid="35852" grpId="2" animBg="1"/>
      <p:bldP spid="17" grpId="0"/>
      <p:bldP spid="18" grpId="0"/>
      <p:bldP spid="35853" grpId="0"/>
      <p:bldP spid="20" grpId="0"/>
      <p:bldP spid="35863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500042"/>
            <a:ext cx="6715172" cy="364333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№20</a:t>
            </a:r>
          </a:p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§§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Гр3,  бр№3</a:t>
            </a:r>
          </a:p>
          <a:p>
            <a:pPr algn="ctr">
              <a:lnSpc>
                <a:spcPts val="4000"/>
              </a:lnSpc>
              <a:spcBef>
                <a:spcPts val="600"/>
              </a:spcBef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1407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1408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1412рис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1406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1404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928934"/>
          <a:ext cx="9144000" cy="3535680"/>
        </p:xfrm>
        <a:graphic>
          <a:graphicData uri="http://schemas.openxmlformats.org/drawingml/2006/table">
            <a:tbl>
              <a:tblPr/>
              <a:tblGrid>
                <a:gridCol w="8170870"/>
                <a:gridCol w="973130"/>
              </a:tblGrid>
              <a:tr h="1626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1. Консультация по теме 20.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-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наблюдение интерференции света;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- использование интерференции света.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3. Л.Р.  «Наблюдение интерференции света»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- ( на воздушной пленке между стеклами 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4. Повторить  опыты по интерференции 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эл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м. Волн. (метод Френеля)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- объясните методы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-  Интерференция на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бипризме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Френеля.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- Интерференция  на зеркале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Лойда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6556" marR="66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6556" marR="66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Д.З.   гр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№3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( </a:t>
                      </a:r>
                    </a:p>
                  </a:txBody>
                  <a:tcPr marL="66556" marR="66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6556" marR="66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2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- 13  (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o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\3у13н\  №51.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\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З.Т.№20 \  ИСПОЛЬЗОВАНИЕ ИНТЕРФЕРЕНЦИИ СВЕТА.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Л.Р.4 «НАБЛЮДЕНИЕ ИНТЕРФЕРЕНЦИИ СВЕТА»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Закрепить знания по теме № 20.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аудиальные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навыки.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Развивать практические навыки.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Убедиться в волновой природе света.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flipH="1">
            <a:off x="821407" y="3071810"/>
            <a:ext cx="4464971" cy="1785950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ый треугольник 48"/>
          <p:cNvSpPr/>
          <p:nvPr/>
        </p:nvSpPr>
        <p:spPr>
          <a:xfrm flipH="1">
            <a:off x="857224" y="3000372"/>
            <a:ext cx="4429156" cy="7143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310506" y="2357430"/>
            <a:ext cx="642942" cy="4143404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31"/>
          <p:cNvGrpSpPr/>
          <p:nvPr/>
        </p:nvGrpSpPr>
        <p:grpSpPr>
          <a:xfrm>
            <a:off x="785787" y="2571744"/>
            <a:ext cx="4500594" cy="3500462"/>
            <a:chOff x="3025491" y="2571744"/>
            <a:chExt cx="2260889" cy="3500462"/>
          </a:xfrm>
        </p:grpSpPr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3025491" y="2571744"/>
              <a:ext cx="0" cy="3500462"/>
              <a:chOff x="10167" y="2661"/>
              <a:chExt cx="0" cy="1359"/>
            </a:xfrm>
          </p:grpSpPr>
          <p:sp>
            <p:nvSpPr>
              <p:cNvPr id="19470" name="Line 14"/>
              <p:cNvSpPr>
                <a:spLocks noChangeShapeType="1"/>
              </p:cNvSpPr>
              <p:nvPr/>
            </p:nvSpPr>
            <p:spPr bwMode="auto">
              <a:xfrm>
                <a:off x="10167" y="2661"/>
                <a:ext cx="0" cy="40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71" name="Line 15"/>
              <p:cNvSpPr>
                <a:spLocks noChangeShapeType="1"/>
              </p:cNvSpPr>
              <p:nvPr/>
            </p:nvSpPr>
            <p:spPr bwMode="auto">
              <a:xfrm>
                <a:off x="10167" y="3133"/>
                <a:ext cx="0" cy="40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>
                <a:off x="10167" y="3617"/>
                <a:ext cx="0" cy="40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5286380" y="2726176"/>
              <a:ext cx="0" cy="33202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5297828" y="2452994"/>
            <a:ext cx="656328" cy="3500462"/>
            <a:chOff x="10654" y="3186"/>
            <a:chExt cx="283" cy="493"/>
          </a:xfrm>
        </p:grpSpPr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10654" y="3439"/>
              <a:ext cx="21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10712" y="3356"/>
              <a:ext cx="21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10718" y="3520"/>
              <a:ext cx="21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10677" y="3270"/>
              <a:ext cx="219" cy="0"/>
            </a:xfrm>
            <a:prstGeom prst="line">
              <a:avLst/>
            </a:pr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10697" y="3186"/>
              <a:ext cx="21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>
              <a:off x="10670" y="3611"/>
              <a:ext cx="219" cy="0"/>
            </a:xfrm>
            <a:prstGeom prst="line">
              <a:avLst/>
            </a:pr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10685" y="3679"/>
              <a:ext cx="21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4" name="Arc 5"/>
          <p:cNvSpPr>
            <a:spLocks/>
          </p:cNvSpPr>
          <p:nvPr/>
        </p:nvSpPr>
        <p:spPr bwMode="auto">
          <a:xfrm>
            <a:off x="785786" y="2143116"/>
            <a:ext cx="785818" cy="3071834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Arc 5"/>
          <p:cNvSpPr>
            <a:spLocks/>
          </p:cNvSpPr>
          <p:nvPr/>
        </p:nvSpPr>
        <p:spPr bwMode="auto">
          <a:xfrm>
            <a:off x="785786" y="3500438"/>
            <a:ext cx="785818" cy="3071834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3929058" y="2786058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2500298" y="3583751"/>
            <a:ext cx="5318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785786" y="3000372"/>
            <a:ext cx="4500594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785786" y="3000372"/>
            <a:ext cx="4500594" cy="1857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6072198" y="2357430"/>
            <a:ext cx="2906565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] =2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46642" y="6429396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http://skillopedia.ru/material.php?id=4177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Найдите  среднее значение длины волны белого света, используя интерференционную картину, полученную от двух узких щелей,  расположенных на расстоянии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0,02 см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от другой. Расстояние между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вторыми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светлыми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полосами на экране равно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расстояние от щелей до экрана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  см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8*10 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–7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 б) 10 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–5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  в)4*10 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–4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 г)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.5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*10 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–5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 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4,9*10 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–7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60000" flipV="1">
            <a:off x="857224" y="4813618"/>
            <a:ext cx="442915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авая фигурная скобка 29"/>
          <p:cNvSpPr/>
          <p:nvPr/>
        </p:nvSpPr>
        <p:spPr>
          <a:xfrm>
            <a:off x="6000760" y="3000372"/>
            <a:ext cx="428628" cy="2428892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357950" y="385762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1см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авая фигурная скобка 31"/>
          <p:cNvSpPr/>
          <p:nvPr/>
        </p:nvSpPr>
        <p:spPr>
          <a:xfrm flipH="1">
            <a:off x="420658" y="3752852"/>
            <a:ext cx="285752" cy="1143008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466708" y="3962735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r=0.02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57422" y="264318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L=200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57158" y="3357562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428596" y="4786322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4714876" y="2643182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4857752" y="5429264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14348" y="3714752"/>
            <a:ext cx="4572032" cy="178595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85786" y="4929198"/>
            <a:ext cx="4500594" cy="571504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4929190" y="4714884"/>
            <a:ext cx="428628" cy="36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4869627" y="3583939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60000" flipV="1">
            <a:off x="857224" y="3670610"/>
            <a:ext cx="442915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utoShape 6"/>
          <p:cNvSpPr>
            <a:spLocks noChangeArrowheads="1"/>
          </p:cNvSpPr>
          <p:nvPr/>
        </p:nvSpPr>
        <p:spPr bwMode="auto">
          <a:xfrm>
            <a:off x="6933151" y="3000372"/>
            <a:ext cx="357190" cy="428628"/>
          </a:xfrm>
          <a:prstGeom prst="triangle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290341" y="2928934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auto">
          <a:xfrm>
            <a:off x="7528022" y="4334540"/>
            <a:ext cx="357190" cy="42862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885212" y="4263102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42204" y="4714884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Д=(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b-r)/2+r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00892" y="3429000"/>
            <a:ext cx="197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Д=(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b-r)/2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71538" y="641725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БНП/оптика/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модели№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 /+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ФвК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486557" y="3834474"/>
            <a:ext cx="800219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072330" y="5214950"/>
            <a:ext cx="800219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rot="16200000" flipV="1">
            <a:off x="6893735" y="3178967"/>
            <a:ext cx="1071570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6200000" flipV="1">
            <a:off x="5607851" y="3679033"/>
            <a:ext cx="2428892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7871796" y="2357430"/>
            <a:ext cx="357190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4342 0.0055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16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4342 -0.0136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-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9" grpId="0" animBg="1"/>
      <p:bldP spid="63" grpId="0" animBg="1"/>
      <p:bldP spid="54" grpId="0" animBg="1"/>
      <p:bldP spid="54" grpId="1" animBg="1"/>
      <p:bldP spid="55" grpId="0" animBg="1"/>
      <p:bldP spid="55" grpId="1" animBg="1"/>
      <p:bldP spid="19500" grpId="0"/>
      <p:bldP spid="19501" grpId="0"/>
      <p:bldP spid="62" grpId="0" animBg="1"/>
      <p:bldP spid="62" grpId="1" animBg="1"/>
      <p:bldP spid="44" grpId="0"/>
      <p:bldP spid="30" grpId="0" animBg="1"/>
      <p:bldP spid="31" grpId="0"/>
      <p:bldP spid="32" grpId="0" animBg="1"/>
      <p:bldP spid="33" grpId="0"/>
      <p:bldP spid="34" grpId="0"/>
      <p:bldP spid="38" grpId="0"/>
      <p:bldP spid="39" grpId="0"/>
      <p:bldP spid="40" grpId="0"/>
      <p:bldP spid="41" grpId="0"/>
      <p:bldP spid="50" grpId="0"/>
      <p:bldP spid="51" grpId="0"/>
      <p:bldP spid="57" grpId="0" animBg="1"/>
      <p:bldP spid="61" grpId="0" animBg="1"/>
      <p:bldP spid="65" grpId="0" animBg="1"/>
      <p:bldP spid="66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lum bright="9000" contrast="58000"/>
          </a:blip>
          <a:srcRect/>
          <a:stretch>
            <a:fillRect/>
          </a:stretch>
        </p:blipFill>
        <p:spPr bwMode="auto">
          <a:xfrm>
            <a:off x="-1" y="0"/>
            <a:ext cx="869257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lum bright="12000" contrast="82000"/>
          </a:blip>
          <a:srcRect/>
          <a:stretch>
            <a:fillRect/>
          </a:stretch>
        </p:blipFill>
        <p:spPr bwMode="auto">
          <a:xfrm>
            <a:off x="2744818" y="5072074"/>
            <a:ext cx="61849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628" y="1571612"/>
            <a:ext cx="1571636" cy="1785950"/>
          </a:xfrm>
          <a:prstGeom prst="rect">
            <a:avLst/>
          </a:prstGeom>
          <a:solidFill>
            <a:schemeClr val="accent1">
              <a:alpha val="34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10516" y="857232"/>
            <a:ext cx="1309822" cy="571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86710" y="6191332"/>
            <a:ext cx="11430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428736"/>
            <a:ext cx="4286280" cy="4143404"/>
          </a:xfrm>
          <a:prstGeom prst="rect">
            <a:avLst/>
          </a:prstGeom>
          <a:solidFill>
            <a:schemeClr val="bg1">
              <a:lumMod val="75000"/>
              <a:alpha val="8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lum bright="17000" contrast="73000"/>
          </a:blip>
          <a:srcRect/>
          <a:stretch>
            <a:fillRect/>
          </a:stretch>
        </p:blipFill>
        <p:spPr bwMode="auto">
          <a:xfrm>
            <a:off x="4400462" y="-24"/>
            <a:ext cx="48623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2822 L -0.0007 0.297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0.18039 L -0.00607 0.5134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8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7000" contrast="73000"/>
          </a:blip>
          <a:srcRect/>
          <a:stretch>
            <a:fillRect/>
          </a:stretch>
        </p:blipFill>
        <p:spPr bwMode="auto">
          <a:xfrm>
            <a:off x="-16804" y="0"/>
            <a:ext cx="76557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Какую среду называют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диспергирующей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Будет ли происходить дисперсия света при прохождении через вакуум?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Почему радуга имеет форму дуги?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(Радуга образуется вследствие полного отражения и дисперсии лучей в дождевых каплях. При этом лучи рассеиваются наиболее интенсивно в направлении, образующем 42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направлением солнечных лучей. .....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ли увидеть радугу в полдень в июне у нас на Урале?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Можно ли оказаться у одного края радуги?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(Нельзя)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Когда радуга выше в 16 или 17 часов ?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(В 17 ч.)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500298" y="4857760"/>
            <a:ext cx="5357850" cy="2643182"/>
            <a:chOff x="3586163" y="5788025"/>
            <a:chExt cx="2103437" cy="1069975"/>
          </a:xfrm>
        </p:grpSpPr>
        <p:sp>
          <p:nvSpPr>
            <p:cNvPr id="1026" name="Oval 2"/>
            <p:cNvSpPr>
              <a:spLocks noChangeArrowheads="1"/>
            </p:cNvSpPr>
            <p:nvPr/>
          </p:nvSpPr>
          <p:spPr bwMode="auto">
            <a:xfrm>
              <a:off x="5162550" y="5986463"/>
              <a:ext cx="527050" cy="525462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3586163" y="5788025"/>
              <a:ext cx="1768475" cy="1984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5343525" y="5994400"/>
              <a:ext cx="311150" cy="127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5648325" y="6115050"/>
              <a:ext cx="0" cy="2905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5313363" y="6410325"/>
              <a:ext cx="325437" cy="4476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5346947" y="5998471"/>
              <a:ext cx="339198" cy="21859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5486400" y="6216650"/>
              <a:ext cx="182563" cy="2857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H="1">
              <a:off x="4891088" y="6507163"/>
              <a:ext cx="595312" cy="32543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32" y="633480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Стр.23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Найдите  среднее значение длины волны белого света, используя интерференционную картину, полученную от двух узких щелей,  расположенных на расстоянии 0,02 см одна от другой. Расстояние между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первыми тёмными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полосами на экране равно 0,49 см, а расстояние от щелей до экрана 200  см.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8*10 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–7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 б) 10 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–5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  в)4*10 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–4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 г) 2*10 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–5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 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4,9*10 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–7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1643042" y="0"/>
            <a:ext cx="6000792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14876" y="1500174"/>
            <a:ext cx="442912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21842" y="6275887"/>
            <a:ext cx="6143668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54169" y="0"/>
            <a:ext cx="61039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ДИФРАКЦИЯ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явление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отклонения…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-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огибания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246313" y="1671956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42910" y="1428736"/>
            <a:ext cx="2495541" cy="2143140"/>
            <a:chOff x="12314" y="7508"/>
            <a:chExt cx="841" cy="855"/>
          </a:xfrm>
        </p:grpSpPr>
        <p:sp>
          <p:nvSpPr>
            <p:cNvPr id="4099" name="Line 3"/>
            <p:cNvSpPr>
              <a:spLocks noChangeShapeType="1"/>
            </p:cNvSpPr>
            <p:nvPr/>
          </p:nvSpPr>
          <p:spPr bwMode="auto">
            <a:xfrm flipV="1">
              <a:off x="12314" y="8179"/>
              <a:ext cx="161" cy="1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0" name="Line 4"/>
            <p:cNvSpPr>
              <a:spLocks noChangeShapeType="1"/>
            </p:cNvSpPr>
            <p:nvPr/>
          </p:nvSpPr>
          <p:spPr bwMode="auto">
            <a:xfrm flipV="1">
              <a:off x="12994" y="7508"/>
              <a:ext cx="161" cy="1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1" name="Oval 5"/>
          <p:cNvSpPr>
            <a:spLocks noChangeArrowheads="1"/>
          </p:cNvSpPr>
          <p:nvPr/>
        </p:nvSpPr>
        <p:spPr bwMode="auto">
          <a:xfrm rot="342171">
            <a:off x="3798113" y="2133161"/>
            <a:ext cx="680723" cy="1711861"/>
          </a:xfrm>
          <a:prstGeom prst="ellipse">
            <a:avLst/>
          </a:prstGeom>
          <a:solidFill>
            <a:schemeClr val="tx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214546" y="3500438"/>
            <a:ext cx="475506" cy="428628"/>
          </a:xfrm>
          <a:prstGeom prst="ellipse">
            <a:avLst/>
          </a:prstGeom>
          <a:solidFill>
            <a:schemeClr val="tx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 rot="1747945">
            <a:off x="679501" y="4450778"/>
            <a:ext cx="2720740" cy="1444418"/>
            <a:chOff x="12407" y="8589"/>
            <a:chExt cx="365" cy="431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V="1">
              <a:off x="12407" y="8824"/>
              <a:ext cx="161" cy="19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 flipV="1">
              <a:off x="12611" y="8589"/>
              <a:ext cx="161" cy="19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1428728" y="1743956"/>
            <a:ext cx="2967373" cy="3991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57290" y="1785926"/>
            <a:ext cx="3143272" cy="24288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8205046">
            <a:off x="626281" y="2142722"/>
            <a:ext cx="2530708" cy="954694"/>
          </a:xfrm>
          <a:prstGeom prst="arc">
            <a:avLst>
              <a:gd name="adj1" fmla="val 10899740"/>
              <a:gd name="adj2" fmla="val 2158626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6041" y="693090"/>
            <a:ext cx="2285984" cy="2071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205046">
            <a:off x="978903" y="2697083"/>
            <a:ext cx="3488489" cy="960486"/>
          </a:xfrm>
          <a:prstGeom prst="arc">
            <a:avLst>
              <a:gd name="adj1" fmla="val 10899740"/>
              <a:gd name="adj2" fmla="val 2158626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8205046">
            <a:off x="2538686" y="3911198"/>
            <a:ext cx="1900566" cy="1003202"/>
          </a:xfrm>
          <a:prstGeom prst="arc">
            <a:avLst>
              <a:gd name="adj1" fmla="val 10899740"/>
              <a:gd name="adj2" fmla="val 2158626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Arc 5"/>
          <p:cNvSpPr>
            <a:spLocks/>
          </p:cNvSpPr>
          <p:nvPr/>
        </p:nvSpPr>
        <p:spPr bwMode="auto">
          <a:xfrm rot="5460000">
            <a:off x="1893723" y="4913462"/>
            <a:ext cx="396740" cy="952507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rot="5460000">
            <a:off x="1781633" y="4838520"/>
            <a:ext cx="648000" cy="1404000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rc 5"/>
          <p:cNvSpPr>
            <a:spLocks/>
          </p:cNvSpPr>
          <p:nvPr/>
        </p:nvSpPr>
        <p:spPr bwMode="auto">
          <a:xfrm rot="5460000">
            <a:off x="1627009" y="4706888"/>
            <a:ext cx="972000" cy="1980000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-464379" y="3247412"/>
            <a:ext cx="3214710" cy="2857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3" idx="4"/>
          </p:cNvCxnSpPr>
          <p:nvPr/>
        </p:nvCxnSpPr>
        <p:spPr>
          <a:xfrm rot="16200000" flipH="1">
            <a:off x="-4507" y="3138775"/>
            <a:ext cx="3327558" cy="681919"/>
          </a:xfrm>
          <a:prstGeom prst="line">
            <a:avLst/>
          </a:prstGeom>
          <a:ln w="57150">
            <a:solidFill>
              <a:srgbClr val="00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000234" y="5143512"/>
            <a:ext cx="1428758" cy="357190"/>
          </a:xfrm>
          <a:prstGeom prst="line">
            <a:avLst/>
          </a:prstGeom>
          <a:ln w="57150">
            <a:solidFill>
              <a:srgbClr val="00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57158" y="5143512"/>
            <a:ext cx="1643074" cy="428628"/>
          </a:xfrm>
          <a:prstGeom prst="line">
            <a:avLst/>
          </a:prstGeom>
          <a:ln w="57150">
            <a:solidFill>
              <a:srgbClr val="00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143108" y="6150114"/>
            <a:ext cx="59815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ВОЛНА!!!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 rot="7959727">
            <a:off x="4756921" y="3646114"/>
            <a:ext cx="4275647" cy="428627"/>
            <a:chOff x="2857488" y="2643182"/>
            <a:chExt cx="4275647" cy="682479"/>
          </a:xfrm>
        </p:grpSpPr>
        <p:grpSp>
          <p:nvGrpSpPr>
            <p:cNvPr id="45" name="Группа 60"/>
            <p:cNvGrpSpPr/>
            <p:nvPr/>
          </p:nvGrpSpPr>
          <p:grpSpPr>
            <a:xfrm>
              <a:off x="2857488" y="2643182"/>
              <a:ext cx="1428761" cy="642942"/>
              <a:chOff x="-71470" y="4683195"/>
              <a:chExt cx="2982888" cy="1039820"/>
            </a:xfrm>
          </p:grpSpPr>
          <p:grpSp>
            <p:nvGrpSpPr>
              <p:cNvPr id="56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58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7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" name="Группа 61"/>
            <p:cNvGrpSpPr/>
            <p:nvPr/>
          </p:nvGrpSpPr>
          <p:grpSpPr>
            <a:xfrm>
              <a:off x="5704375" y="2675081"/>
              <a:ext cx="1428761" cy="642942"/>
              <a:chOff x="-71470" y="4683195"/>
              <a:chExt cx="2982888" cy="1039820"/>
            </a:xfrm>
          </p:grpSpPr>
          <p:grpSp>
            <p:nvGrpSpPr>
              <p:cNvPr id="52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54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" name="Группа 62"/>
            <p:cNvGrpSpPr/>
            <p:nvPr/>
          </p:nvGrpSpPr>
          <p:grpSpPr>
            <a:xfrm rot="10800000">
              <a:off x="4275614" y="2665412"/>
              <a:ext cx="1428761" cy="660249"/>
              <a:chOff x="-71470" y="4683195"/>
              <a:chExt cx="2982888" cy="1067810"/>
            </a:xfrm>
          </p:grpSpPr>
          <p:grpSp>
            <p:nvGrpSpPr>
              <p:cNvPr id="48" name="Group 27"/>
              <p:cNvGrpSpPr>
                <a:grpSpLocks/>
              </p:cNvGrpSpPr>
              <p:nvPr/>
            </p:nvGrpSpPr>
            <p:grpSpPr bwMode="auto">
              <a:xfrm>
                <a:off x="911410" y="4700599"/>
                <a:ext cx="2000008" cy="1050406"/>
                <a:chOff x="1168" y="3682"/>
                <a:chExt cx="1401" cy="638"/>
              </a:xfrm>
            </p:grpSpPr>
            <p:sp>
              <p:nvSpPr>
                <p:cNvPr id="50" name="Freeform 28"/>
                <p:cNvSpPr>
                  <a:spLocks/>
                </p:cNvSpPr>
                <p:nvPr/>
              </p:nvSpPr>
              <p:spPr bwMode="auto">
                <a:xfrm flipV="1">
                  <a:off x="1168" y="3991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 rot="3039524">
            <a:off x="4189467" y="4120539"/>
            <a:ext cx="4947088" cy="428627"/>
            <a:chOff x="2857488" y="2643182"/>
            <a:chExt cx="4275647" cy="682479"/>
          </a:xfrm>
        </p:grpSpPr>
        <p:grpSp>
          <p:nvGrpSpPr>
            <p:cNvPr id="61" name="Группа 76"/>
            <p:cNvGrpSpPr/>
            <p:nvPr/>
          </p:nvGrpSpPr>
          <p:grpSpPr>
            <a:xfrm>
              <a:off x="2857488" y="2643182"/>
              <a:ext cx="1428761" cy="642942"/>
              <a:chOff x="-71470" y="4683195"/>
              <a:chExt cx="2982888" cy="1039820"/>
            </a:xfrm>
          </p:grpSpPr>
          <p:grpSp>
            <p:nvGrpSpPr>
              <p:cNvPr id="72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74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5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" name="Группа 77"/>
            <p:cNvGrpSpPr/>
            <p:nvPr/>
          </p:nvGrpSpPr>
          <p:grpSpPr>
            <a:xfrm>
              <a:off x="5704375" y="2675081"/>
              <a:ext cx="1428761" cy="642942"/>
              <a:chOff x="-71470" y="4683195"/>
              <a:chExt cx="2982888" cy="1039820"/>
            </a:xfrm>
          </p:grpSpPr>
          <p:grpSp>
            <p:nvGrpSpPr>
              <p:cNvPr id="68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70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9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" name="Группа 78"/>
            <p:cNvGrpSpPr/>
            <p:nvPr/>
          </p:nvGrpSpPr>
          <p:grpSpPr>
            <a:xfrm rot="10800000">
              <a:off x="4275614" y="2665412"/>
              <a:ext cx="1428761" cy="660249"/>
              <a:chOff x="-71470" y="4683195"/>
              <a:chExt cx="2982888" cy="1067810"/>
            </a:xfrm>
          </p:grpSpPr>
          <p:grpSp>
            <p:nvGrpSpPr>
              <p:cNvPr id="64" name="Group 27"/>
              <p:cNvGrpSpPr>
                <a:grpSpLocks/>
              </p:cNvGrpSpPr>
              <p:nvPr/>
            </p:nvGrpSpPr>
            <p:grpSpPr bwMode="auto">
              <a:xfrm>
                <a:off x="911410" y="4700599"/>
                <a:ext cx="2000008" cy="1050406"/>
                <a:chOff x="1168" y="3682"/>
                <a:chExt cx="1401" cy="638"/>
              </a:xfrm>
            </p:grpSpPr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 flipV="1">
                  <a:off x="1168" y="3991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5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572000" y="1652649"/>
            <a:ext cx="43118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СУПЕРПОЗИЦИЯ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камня…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1,2,3…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а,б,в,г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оркестр..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20D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20D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20D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3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20D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3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3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3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20D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3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3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3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20D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3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3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3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20D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3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3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1" grpId="0" animBg="1"/>
      <p:bldP spid="41" grpId="1" animBg="1"/>
      <p:bldP spid="4097" grpId="0" build="p"/>
      <p:bldP spid="3" grpId="0" animBg="1"/>
      <p:bldP spid="3" grpId="1" animBg="1"/>
      <p:bldP spid="4101" grpId="0" animBg="1"/>
      <p:bldP spid="4102" grpId="0" animBg="1"/>
      <p:bldP spid="4102" grpId="1" animBg="1"/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4107" grpId="0" build="allAtOnce"/>
      <p:bldP spid="410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для анимашек\PIC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для анимашек\PIC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3100" y="0"/>
            <a:ext cx="850900" cy="965200"/>
          </a:xfrm>
          <a:prstGeom prst="rect">
            <a:avLst/>
          </a:prstGeom>
          <a:noFill/>
        </p:spPr>
      </p:pic>
      <p:pic>
        <p:nvPicPr>
          <p:cNvPr id="2051" name="Picture 3" descr="D:\фото\для анимашек\интер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29100" cy="309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162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Длина волны красного цвета в воде равна длине зеленого в вакууме. Какой цвет увидит человек в воде, если она освещена красным светом?</a:t>
            </a:r>
          </a:p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грязный снег быстрее тает?</a:t>
            </a:r>
          </a:p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Почему зрачок кажется черным?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не видно лица человека закрытого частой сеткой, а он сам все видит?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500298" y="4857760"/>
            <a:ext cx="5357850" cy="2643182"/>
            <a:chOff x="3586163" y="5788025"/>
            <a:chExt cx="2103437" cy="1069975"/>
          </a:xfrm>
        </p:grpSpPr>
        <p:sp>
          <p:nvSpPr>
            <p:cNvPr id="1026" name="Oval 2"/>
            <p:cNvSpPr>
              <a:spLocks noChangeArrowheads="1"/>
            </p:cNvSpPr>
            <p:nvPr/>
          </p:nvSpPr>
          <p:spPr bwMode="auto">
            <a:xfrm>
              <a:off x="5162550" y="5986463"/>
              <a:ext cx="527050" cy="525462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3586163" y="5788025"/>
              <a:ext cx="1768475" cy="1984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5343525" y="5994400"/>
              <a:ext cx="311150" cy="127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5648325" y="6115050"/>
              <a:ext cx="0" cy="2905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5313363" y="6410325"/>
              <a:ext cx="325437" cy="4476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5346947" y="5998471"/>
              <a:ext cx="339198" cy="21859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5486400" y="6216650"/>
              <a:ext cx="182563" cy="2857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H="1">
              <a:off x="4891088" y="6507163"/>
              <a:ext cx="595312" cy="32543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357166"/>
            <a:ext cx="6715172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№20</a:t>
            </a:r>
          </a:p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§§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ПРЗ№14, стр. 42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1214422"/>
            <a:ext cx="8358246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волновые </a:t>
            </a:r>
            <a:r>
              <a:rPr lang="ru-RU" sz="60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6273225"/>
            <a:ext cx="5429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3980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№20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5370456" y="5143512"/>
            <a:ext cx="3773544" cy="57150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суперпозиция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5323953" y="5786454"/>
            <a:ext cx="3820047" cy="4286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Дифракция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214282" y="2000240"/>
            <a:ext cx="8358246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406545" y="3110753"/>
            <a:ext cx="8370579" cy="202708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интерференция 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hlinkClick r:id="rId7" action="ppaction://hlinkfile"/>
          </p:cNvPr>
          <p:cNvSpPr/>
          <p:nvPr/>
        </p:nvSpPr>
        <p:spPr>
          <a:xfrm>
            <a:off x="428596" y="6273225"/>
            <a:ext cx="2786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Фильм 7 мин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99698"/>
            <a:ext cx="6858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Гюйгенса -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Френеля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rc 4"/>
          <p:cNvSpPr>
            <a:spLocks/>
          </p:cNvSpPr>
          <p:nvPr/>
        </p:nvSpPr>
        <p:spPr bwMode="auto">
          <a:xfrm rot="21553494">
            <a:off x="4304930" y="2430365"/>
            <a:ext cx="240087" cy="2763539"/>
          </a:xfrm>
          <a:custGeom>
            <a:avLst/>
            <a:gdLst>
              <a:gd name="G0" fmla="+- 0 0 0"/>
              <a:gd name="G1" fmla="+- 20430 0 0"/>
              <a:gd name="G2" fmla="+- 21600 0 0"/>
              <a:gd name="T0" fmla="*/ 7013 w 21600"/>
              <a:gd name="T1" fmla="*/ 0 h 37664"/>
              <a:gd name="T2" fmla="*/ 13022 w 21600"/>
              <a:gd name="T3" fmla="*/ 37664 h 37664"/>
              <a:gd name="T4" fmla="*/ 0 w 21600"/>
              <a:gd name="T5" fmla="*/ 20430 h 37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664" fill="none" extrusionOk="0">
                <a:moveTo>
                  <a:pt x="7012" y="0"/>
                </a:moveTo>
                <a:cubicBezTo>
                  <a:pt x="15739" y="2995"/>
                  <a:pt x="21600" y="11203"/>
                  <a:pt x="21600" y="20430"/>
                </a:cubicBezTo>
                <a:cubicBezTo>
                  <a:pt x="21600" y="27201"/>
                  <a:pt x="18424" y="33581"/>
                  <a:pt x="13021" y="37663"/>
                </a:cubicBezTo>
              </a:path>
              <a:path w="21600" h="37664" stroke="0" extrusionOk="0">
                <a:moveTo>
                  <a:pt x="7012" y="0"/>
                </a:moveTo>
                <a:cubicBezTo>
                  <a:pt x="15739" y="2995"/>
                  <a:pt x="21600" y="11203"/>
                  <a:pt x="21600" y="20430"/>
                </a:cubicBezTo>
                <a:cubicBezTo>
                  <a:pt x="21600" y="27201"/>
                  <a:pt x="18424" y="33581"/>
                  <a:pt x="13021" y="37663"/>
                </a:cubicBezTo>
                <a:lnTo>
                  <a:pt x="0" y="2043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rc 5"/>
          <p:cNvSpPr>
            <a:spLocks/>
          </p:cNvSpPr>
          <p:nvPr/>
        </p:nvSpPr>
        <p:spPr bwMode="auto">
          <a:xfrm rot="21119859">
            <a:off x="4022103" y="2459333"/>
            <a:ext cx="396740" cy="952507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rc 7"/>
          <p:cNvSpPr>
            <a:spLocks/>
          </p:cNvSpPr>
          <p:nvPr/>
        </p:nvSpPr>
        <p:spPr bwMode="auto">
          <a:xfrm rot="21490504">
            <a:off x="3838742" y="2385754"/>
            <a:ext cx="240087" cy="2778779"/>
          </a:xfrm>
          <a:custGeom>
            <a:avLst/>
            <a:gdLst>
              <a:gd name="G0" fmla="+- 0 0 0"/>
              <a:gd name="G1" fmla="+- 20430 0 0"/>
              <a:gd name="G2" fmla="+- 21600 0 0"/>
              <a:gd name="T0" fmla="*/ 7013 w 21600"/>
              <a:gd name="T1" fmla="*/ 0 h 34626"/>
              <a:gd name="T2" fmla="*/ 16280 w 21600"/>
              <a:gd name="T3" fmla="*/ 34626 h 34626"/>
              <a:gd name="T4" fmla="*/ 0 w 21600"/>
              <a:gd name="T5" fmla="*/ 20430 h 34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626" fill="none" extrusionOk="0">
                <a:moveTo>
                  <a:pt x="7012" y="0"/>
                </a:moveTo>
                <a:cubicBezTo>
                  <a:pt x="15739" y="2995"/>
                  <a:pt x="21600" y="11203"/>
                  <a:pt x="21600" y="20430"/>
                </a:cubicBezTo>
                <a:cubicBezTo>
                  <a:pt x="21600" y="25649"/>
                  <a:pt x="19710" y="30692"/>
                  <a:pt x="16279" y="34625"/>
                </a:cubicBezTo>
              </a:path>
              <a:path w="21600" h="34626" stroke="0" extrusionOk="0">
                <a:moveTo>
                  <a:pt x="7012" y="0"/>
                </a:moveTo>
                <a:cubicBezTo>
                  <a:pt x="15739" y="2995"/>
                  <a:pt x="21600" y="11203"/>
                  <a:pt x="21600" y="20430"/>
                </a:cubicBezTo>
                <a:cubicBezTo>
                  <a:pt x="21600" y="25649"/>
                  <a:pt x="19710" y="30692"/>
                  <a:pt x="16279" y="34625"/>
                </a:cubicBezTo>
                <a:lnTo>
                  <a:pt x="0" y="2043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rc 8"/>
          <p:cNvSpPr>
            <a:spLocks/>
          </p:cNvSpPr>
          <p:nvPr/>
        </p:nvSpPr>
        <p:spPr bwMode="auto">
          <a:xfrm rot="21490504">
            <a:off x="4764048" y="2360552"/>
            <a:ext cx="240087" cy="2763539"/>
          </a:xfrm>
          <a:custGeom>
            <a:avLst/>
            <a:gdLst>
              <a:gd name="G0" fmla="+- 0 0 0"/>
              <a:gd name="G1" fmla="+- 20430 0 0"/>
              <a:gd name="G2" fmla="+- 21600 0 0"/>
              <a:gd name="T0" fmla="*/ 7013 w 21600"/>
              <a:gd name="T1" fmla="*/ 0 h 37664"/>
              <a:gd name="T2" fmla="*/ 13022 w 21600"/>
              <a:gd name="T3" fmla="*/ 37664 h 37664"/>
              <a:gd name="T4" fmla="*/ 0 w 21600"/>
              <a:gd name="T5" fmla="*/ 20430 h 37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664" fill="none" extrusionOk="0">
                <a:moveTo>
                  <a:pt x="7012" y="0"/>
                </a:moveTo>
                <a:cubicBezTo>
                  <a:pt x="15739" y="2995"/>
                  <a:pt x="21600" y="11203"/>
                  <a:pt x="21600" y="20430"/>
                </a:cubicBezTo>
                <a:cubicBezTo>
                  <a:pt x="21600" y="27201"/>
                  <a:pt x="18424" y="33581"/>
                  <a:pt x="13021" y="37663"/>
                </a:cubicBezTo>
              </a:path>
              <a:path w="21600" h="37664" stroke="0" extrusionOk="0">
                <a:moveTo>
                  <a:pt x="7012" y="0"/>
                </a:moveTo>
                <a:cubicBezTo>
                  <a:pt x="15739" y="2995"/>
                  <a:pt x="21600" y="11203"/>
                  <a:pt x="21600" y="20430"/>
                </a:cubicBezTo>
                <a:cubicBezTo>
                  <a:pt x="21600" y="27201"/>
                  <a:pt x="18424" y="33581"/>
                  <a:pt x="13021" y="37663"/>
                </a:cubicBezTo>
                <a:lnTo>
                  <a:pt x="0" y="2043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0" y="2928934"/>
            <a:ext cx="4067709" cy="1500198"/>
            <a:chOff x="9774" y="1547"/>
            <a:chExt cx="3754" cy="873"/>
          </a:xfrm>
        </p:grpSpPr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V="1">
              <a:off x="9789" y="1547"/>
              <a:ext cx="3655" cy="4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11083" y="1831"/>
              <a:ext cx="215" cy="3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9774" y="2037"/>
              <a:ext cx="3754" cy="383"/>
              <a:chOff x="9774" y="2037"/>
              <a:chExt cx="3754" cy="383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>
                <a:off x="9774" y="2037"/>
                <a:ext cx="3754" cy="38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>
                <a:off x="11144" y="2175"/>
                <a:ext cx="222" cy="3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Arc 5"/>
          <p:cNvSpPr>
            <a:spLocks/>
          </p:cNvSpPr>
          <p:nvPr/>
        </p:nvSpPr>
        <p:spPr bwMode="auto">
          <a:xfrm rot="21289198">
            <a:off x="4064865" y="2880475"/>
            <a:ext cx="396740" cy="952507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5"/>
          <p:cNvSpPr>
            <a:spLocks/>
          </p:cNvSpPr>
          <p:nvPr/>
        </p:nvSpPr>
        <p:spPr bwMode="auto">
          <a:xfrm rot="21374969">
            <a:off x="4064866" y="3309103"/>
            <a:ext cx="396740" cy="952507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5"/>
          <p:cNvSpPr>
            <a:spLocks/>
          </p:cNvSpPr>
          <p:nvPr/>
        </p:nvSpPr>
        <p:spPr bwMode="auto">
          <a:xfrm>
            <a:off x="4094385" y="3655270"/>
            <a:ext cx="396740" cy="952507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rc 5"/>
          <p:cNvSpPr>
            <a:spLocks/>
          </p:cNvSpPr>
          <p:nvPr/>
        </p:nvSpPr>
        <p:spPr bwMode="auto">
          <a:xfrm>
            <a:off x="4105038" y="4000504"/>
            <a:ext cx="396740" cy="952507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rc 5"/>
          <p:cNvSpPr>
            <a:spLocks/>
          </p:cNvSpPr>
          <p:nvPr/>
        </p:nvSpPr>
        <p:spPr bwMode="auto">
          <a:xfrm rot="21119859">
            <a:off x="4489065" y="2459333"/>
            <a:ext cx="396740" cy="952507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rc 5"/>
          <p:cNvSpPr>
            <a:spLocks/>
          </p:cNvSpPr>
          <p:nvPr/>
        </p:nvSpPr>
        <p:spPr bwMode="auto">
          <a:xfrm rot="21289198">
            <a:off x="4531827" y="2880475"/>
            <a:ext cx="396740" cy="952507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rc 5"/>
          <p:cNvSpPr>
            <a:spLocks/>
          </p:cNvSpPr>
          <p:nvPr/>
        </p:nvSpPr>
        <p:spPr bwMode="auto">
          <a:xfrm rot="21374969">
            <a:off x="4531828" y="3309103"/>
            <a:ext cx="396740" cy="952507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rc 5"/>
          <p:cNvSpPr>
            <a:spLocks/>
          </p:cNvSpPr>
          <p:nvPr/>
        </p:nvSpPr>
        <p:spPr bwMode="auto">
          <a:xfrm>
            <a:off x="4561347" y="3655270"/>
            <a:ext cx="396740" cy="952507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rc 5"/>
          <p:cNvSpPr>
            <a:spLocks/>
          </p:cNvSpPr>
          <p:nvPr/>
        </p:nvSpPr>
        <p:spPr bwMode="auto">
          <a:xfrm rot="192256">
            <a:off x="4559586" y="4037785"/>
            <a:ext cx="396740" cy="952507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971600" y="4941168"/>
            <a:ext cx="7143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волн. фронт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=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 интерференции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142976" y="928670"/>
            <a:ext cx="7143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ист. вторичных волн</a:t>
            </a: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214414" y="1500174"/>
            <a:ext cx="7143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волн. фронт = огибающая..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2844" y="-142900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распространяется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волна?</a:t>
            </a:r>
          </a:p>
        </p:txBody>
      </p:sp>
      <p:sp>
        <p:nvSpPr>
          <p:cNvPr id="29" name="Прямоугольник 28">
            <a:hlinkClick r:id="rId9" action="ppaction://hlinkfile"/>
          </p:cNvPr>
          <p:cNvSpPr/>
          <p:nvPr/>
        </p:nvSpPr>
        <p:spPr>
          <a:xfrm>
            <a:off x="4594230" y="6423719"/>
            <a:ext cx="4586282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БНП оптика </a:t>
            </a:r>
            <a:r>
              <a:rPr lang="ru-RU" sz="2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аним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4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4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4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4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8" grpId="0" animBg="1"/>
      <p:bldP spid="1029" grpId="0" animBg="1"/>
      <p:bldP spid="1031" grpId="0" animBg="1"/>
      <p:bldP spid="103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39" grpId="0"/>
      <p:bldP spid="26" grpId="0"/>
      <p:bldP spid="26" grpId="1"/>
      <p:bldP spid="27" grpId="0"/>
      <p:bldP spid="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628651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ИНТЕРФЕРЕНЦИЯ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явление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перераспределения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энергии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сложении 2-х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когерентных…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600046" y="4041778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928926" y="4286256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5720" y="342900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 rot="20700000">
            <a:off x="598563" y="3311622"/>
            <a:ext cx="4275647" cy="428627"/>
            <a:chOff x="2857488" y="2643182"/>
            <a:chExt cx="4275647" cy="68247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857488" y="2643182"/>
              <a:ext cx="1428760" cy="642942"/>
              <a:chOff x="-71470" y="4683195"/>
              <a:chExt cx="2982888" cy="1039820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12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1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5704375" y="2675081"/>
              <a:ext cx="1428760" cy="642942"/>
              <a:chOff x="-71470" y="4683195"/>
              <a:chExt cx="2982888" cy="1039820"/>
            </a:xfrm>
          </p:grpSpPr>
          <p:grpSp>
            <p:nvGrpSpPr>
              <p:cNvPr id="15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17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 rot="10800000">
              <a:off x="4275615" y="2665412"/>
              <a:ext cx="1428760" cy="660249"/>
              <a:chOff x="-71470" y="4683195"/>
              <a:chExt cx="2982888" cy="1067810"/>
            </a:xfrm>
          </p:grpSpPr>
          <p:grpSp>
            <p:nvGrpSpPr>
              <p:cNvPr id="20" name="Group 27"/>
              <p:cNvGrpSpPr>
                <a:grpSpLocks/>
              </p:cNvGrpSpPr>
              <p:nvPr/>
            </p:nvGrpSpPr>
            <p:grpSpPr bwMode="auto">
              <a:xfrm>
                <a:off x="911410" y="4700599"/>
                <a:ext cx="2000008" cy="1050406"/>
                <a:chOff x="1168" y="3682"/>
                <a:chExt cx="1401" cy="638"/>
              </a:xfrm>
            </p:grpSpPr>
            <p:sp>
              <p:nvSpPr>
                <p:cNvPr id="22" name="Freeform 28"/>
                <p:cNvSpPr>
                  <a:spLocks/>
                </p:cNvSpPr>
                <p:nvPr/>
              </p:nvSpPr>
              <p:spPr bwMode="auto">
                <a:xfrm flipV="1">
                  <a:off x="1168" y="3991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2844" y="500063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642909" y="5572140"/>
            <a:ext cx="144000" cy="144000"/>
          </a:xfrm>
          <a:prstGeom prst="ellipse">
            <a:avLst/>
          </a:prstGeom>
          <a:solidFill>
            <a:srgbClr val="0014AC"/>
          </a:solidFill>
          <a:ln w="9525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 rot="19684743">
            <a:off x="334162" y="4078428"/>
            <a:ext cx="4892814" cy="428627"/>
            <a:chOff x="2857488" y="2643182"/>
            <a:chExt cx="4275647" cy="682479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857488" y="2643182"/>
              <a:ext cx="1428761" cy="642942"/>
              <a:chOff x="-71470" y="4683195"/>
              <a:chExt cx="2982888" cy="1039820"/>
            </a:xfrm>
          </p:grpSpPr>
          <p:grpSp>
            <p:nvGrpSpPr>
              <p:cNvPr id="40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42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5704375" y="2675081"/>
              <a:ext cx="1428761" cy="642942"/>
              <a:chOff x="-71470" y="4683195"/>
              <a:chExt cx="2982888" cy="1039820"/>
            </a:xfrm>
          </p:grpSpPr>
          <p:grpSp>
            <p:nvGrpSpPr>
              <p:cNvPr id="36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38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 rot="10800000">
              <a:off x="4275614" y="2665412"/>
              <a:ext cx="1428761" cy="660249"/>
              <a:chOff x="-71470" y="4683195"/>
              <a:chExt cx="2982888" cy="1067810"/>
            </a:xfrm>
          </p:grpSpPr>
          <p:grpSp>
            <p:nvGrpSpPr>
              <p:cNvPr id="32" name="Group 27"/>
              <p:cNvGrpSpPr>
                <a:grpSpLocks/>
              </p:cNvGrpSpPr>
              <p:nvPr/>
            </p:nvGrpSpPr>
            <p:grpSpPr bwMode="auto">
              <a:xfrm>
                <a:off x="911410" y="4700599"/>
                <a:ext cx="2000008" cy="1050406"/>
                <a:chOff x="1168" y="3682"/>
                <a:chExt cx="1401" cy="638"/>
              </a:xfrm>
            </p:grpSpPr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 flipV="1">
                  <a:off x="1168" y="3991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572000" y="2340169"/>
            <a:ext cx="50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642910" y="3000372"/>
            <a:ext cx="4214842" cy="107157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714348" y="3000372"/>
            <a:ext cx="4143404" cy="2643206"/>
          </a:xfrm>
          <a:prstGeom prst="line">
            <a:avLst/>
          </a:prstGeom>
          <a:ln w="28575">
            <a:solidFill>
              <a:srgbClr val="0014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071670" y="2857496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682449" y="5394372"/>
            <a:ext cx="857256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332072" y="4393413"/>
            <a:ext cx="1214446" cy="5715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394298" y="3956863"/>
            <a:ext cx="378621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греб.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впад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(2k+1)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0" name="Группа 59"/>
          <p:cNvGrpSpPr/>
          <p:nvPr/>
        </p:nvGrpSpPr>
        <p:grpSpPr>
          <a:xfrm rot="1488064">
            <a:off x="475065" y="4784785"/>
            <a:ext cx="4275647" cy="428627"/>
            <a:chOff x="2857488" y="2643182"/>
            <a:chExt cx="4275647" cy="682479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857488" y="2643182"/>
              <a:ext cx="1428761" cy="642942"/>
              <a:chOff x="-71470" y="4683195"/>
              <a:chExt cx="2982888" cy="1039820"/>
            </a:xfrm>
          </p:grpSpPr>
          <p:grpSp>
            <p:nvGrpSpPr>
              <p:cNvPr id="72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74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5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5704375" y="2675081"/>
              <a:ext cx="1428761" cy="642942"/>
              <a:chOff x="-71470" y="4683195"/>
              <a:chExt cx="2982888" cy="1039820"/>
            </a:xfrm>
          </p:grpSpPr>
          <p:grpSp>
            <p:nvGrpSpPr>
              <p:cNvPr id="68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70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9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 rot="10800000">
              <a:off x="4275614" y="2665412"/>
              <a:ext cx="1428761" cy="660249"/>
              <a:chOff x="-71470" y="4683195"/>
              <a:chExt cx="2982888" cy="1067810"/>
            </a:xfrm>
          </p:grpSpPr>
          <p:grpSp>
            <p:nvGrpSpPr>
              <p:cNvPr id="64" name="Group 27"/>
              <p:cNvGrpSpPr>
                <a:grpSpLocks/>
              </p:cNvGrpSpPr>
              <p:nvPr/>
            </p:nvGrpSpPr>
            <p:grpSpPr bwMode="auto">
              <a:xfrm>
                <a:off x="911410" y="4700599"/>
                <a:ext cx="2000008" cy="1050406"/>
                <a:chOff x="1168" y="3682"/>
                <a:chExt cx="1401" cy="638"/>
              </a:xfrm>
            </p:grpSpPr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 flipV="1">
                  <a:off x="1168" y="3991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5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 rot="21429488">
            <a:off x="710927" y="5257265"/>
            <a:ext cx="4925045" cy="428627"/>
            <a:chOff x="2857488" y="2643182"/>
            <a:chExt cx="4275647" cy="682479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2857488" y="2643182"/>
              <a:ext cx="1428761" cy="642942"/>
              <a:chOff x="-71470" y="4683195"/>
              <a:chExt cx="2982888" cy="1039820"/>
            </a:xfrm>
          </p:grpSpPr>
          <p:grpSp>
            <p:nvGrpSpPr>
              <p:cNvPr id="88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90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1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9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5704375" y="2675081"/>
              <a:ext cx="1428761" cy="642942"/>
              <a:chOff x="-71470" y="4683195"/>
              <a:chExt cx="2982888" cy="1039820"/>
            </a:xfrm>
          </p:grpSpPr>
          <p:grpSp>
            <p:nvGrpSpPr>
              <p:cNvPr id="84" name="Group 27"/>
              <p:cNvGrpSpPr>
                <a:grpSpLocks/>
              </p:cNvGrpSpPr>
              <p:nvPr/>
            </p:nvGrpSpPr>
            <p:grpSpPr bwMode="auto">
              <a:xfrm>
                <a:off x="911410" y="4700598"/>
                <a:ext cx="2000008" cy="1022417"/>
                <a:chOff x="1168" y="3682"/>
                <a:chExt cx="1401" cy="621"/>
              </a:xfrm>
            </p:grpSpPr>
            <p:sp>
              <p:nvSpPr>
                <p:cNvPr id="86" name="Freeform 28"/>
                <p:cNvSpPr>
                  <a:spLocks/>
                </p:cNvSpPr>
                <p:nvPr/>
              </p:nvSpPr>
              <p:spPr bwMode="auto">
                <a:xfrm flipV="1">
                  <a:off x="1168" y="3974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5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 rot="10800000">
              <a:off x="4275614" y="2665412"/>
              <a:ext cx="1428761" cy="660249"/>
              <a:chOff x="-71470" y="4683195"/>
              <a:chExt cx="2982888" cy="1067810"/>
            </a:xfrm>
          </p:grpSpPr>
          <p:grpSp>
            <p:nvGrpSpPr>
              <p:cNvPr id="80" name="Group 27"/>
              <p:cNvGrpSpPr>
                <a:grpSpLocks/>
              </p:cNvGrpSpPr>
              <p:nvPr/>
            </p:nvGrpSpPr>
            <p:grpSpPr bwMode="auto">
              <a:xfrm>
                <a:off x="911410" y="4700599"/>
                <a:ext cx="2000008" cy="1050406"/>
                <a:chOff x="1168" y="3682"/>
                <a:chExt cx="1401" cy="638"/>
              </a:xfrm>
            </p:grpSpPr>
            <p:sp>
              <p:nvSpPr>
                <p:cNvPr id="82" name="Freeform 28"/>
                <p:cNvSpPr>
                  <a:spLocks/>
                </p:cNvSpPr>
                <p:nvPr/>
              </p:nvSpPr>
              <p:spPr bwMode="auto">
                <a:xfrm flipV="1">
                  <a:off x="1168" y="3991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Freeform 29"/>
                <p:cNvSpPr>
                  <a:spLocks/>
                </p:cNvSpPr>
                <p:nvPr/>
              </p:nvSpPr>
              <p:spPr bwMode="auto">
                <a:xfrm>
                  <a:off x="1860" y="3682"/>
                  <a:ext cx="709" cy="329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-71470" y="4683195"/>
                <a:ext cx="1012138" cy="54166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92" name="Прямая соединительная линия 91"/>
          <p:cNvCxnSpPr/>
          <p:nvPr/>
        </p:nvCxnSpPr>
        <p:spPr>
          <a:xfrm>
            <a:off x="642910" y="4093208"/>
            <a:ext cx="3071834" cy="13360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714348" y="5429264"/>
            <a:ext cx="2857520" cy="214314"/>
          </a:xfrm>
          <a:prstGeom prst="line">
            <a:avLst/>
          </a:prstGeom>
          <a:ln w="28575">
            <a:solidFill>
              <a:srgbClr val="0014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3643306" y="4929198"/>
            <a:ext cx="50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/>
        </p:nvSpPr>
        <p:spPr bwMode="auto">
          <a:xfrm>
            <a:off x="1643042" y="4714884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1714480" y="5572140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111966" y="1628800"/>
            <a:ext cx="4140554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греб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2k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rot="5400000">
            <a:off x="505353" y="4688303"/>
            <a:ext cx="1182544" cy="80708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857224" y="3933056"/>
            <a:ext cx="857256" cy="517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934268" y="2204864"/>
            <a:ext cx="2571768" cy="95014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028817" y="4369690"/>
            <a:ext cx="2477219" cy="75047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400"/>
                                        <p:tgtEl>
                                          <p:spTgt spid="615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400"/>
                                        <p:tgtEl>
                                          <p:spTgt spid="615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400"/>
                                        <p:tgtEl>
                                          <p:spTgt spid="615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4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4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4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4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4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4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4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4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4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0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400"/>
                                        <p:tgtEl>
                                          <p:spTgt spid="615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400"/>
                                        <p:tgtEl>
                                          <p:spTgt spid="615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400"/>
                                        <p:tgtEl>
                                          <p:spTgt spid="615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8" dur="4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9" dur="4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4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5" dur="4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6" dur="4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4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400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400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400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600"/>
                            </p:stCondLst>
                            <p:childTnLst>
                              <p:par>
                                <p:cTn id="2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600"/>
                            </p:stCondLst>
                            <p:childTnLst>
                              <p:par>
                                <p:cTn id="2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3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5" dur="2000" fill="hold"/>
                                        <p:tgtEl>
                                          <p:spTgt spid="6153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7" dur="2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6154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5" dur="2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7" dur="20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9" dur="20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1" dur="2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p"/>
      <p:bldP spid="6146" grpId="0" animBg="1"/>
      <p:bldP spid="6146" grpId="1" animBg="1"/>
      <p:bldP spid="6149" grpId="0"/>
      <p:bldP spid="6150" grpId="0"/>
      <p:bldP spid="26" grpId="0"/>
      <p:bldP spid="27" grpId="0" animBg="1"/>
      <p:bldP spid="27" grpId="1" animBg="1"/>
      <p:bldP spid="6152" grpId="0"/>
      <p:bldP spid="51" grpId="0"/>
      <p:bldP spid="52" grpId="0" animBg="1"/>
      <p:bldP spid="6153" grpId="0" build="p" animBg="1"/>
      <p:bldP spid="6153" grpId="1" build="allAtOnce" animBg="1"/>
      <p:bldP spid="98" grpId="0"/>
      <p:bldP spid="101" grpId="0"/>
      <p:bldP spid="102" grpId="0"/>
      <p:bldP spid="6154" grpId="0" uiExpand="1" build="p" animBg="1"/>
      <p:bldP spid="6154" grpId="1" uiExpand="1" build="allAtOnce" animBg="1"/>
      <p:bldP spid="108" grpId="0" animBg="1"/>
      <p:bldP spid="59" grpId="0" animBg="1"/>
      <p:bldP spid="59" grpId="1" animBg="1"/>
      <p:bldP spid="110" grpId="0" animBg="1"/>
      <p:bldP spid="1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13550" y="0"/>
            <a:ext cx="2330450" cy="88423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CCFFCC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50082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волна?</a:t>
            </a:r>
          </a:p>
          <a:p>
            <a:pPr lvl="0" algn="ctr">
              <a:spcAft>
                <a:spcPts val="100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ИНТЕРФЕРЕНЦИЯ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071678"/>
            <a:ext cx="7143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1500174"/>
            <a:ext cx="2874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два источника</a:t>
            </a:r>
            <a:endParaRPr lang="ru-RU" sz="3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 rot="476385">
            <a:off x="601648" y="2459459"/>
            <a:ext cx="2714644" cy="785818"/>
            <a:chOff x="1515" y="2301"/>
            <a:chExt cx="1512" cy="397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1515" y="2336"/>
              <a:ext cx="776" cy="362"/>
              <a:chOff x="867" y="3368"/>
              <a:chExt cx="1398" cy="1192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251" y="2301"/>
              <a:ext cx="776" cy="362"/>
              <a:chOff x="867" y="3368"/>
              <a:chExt cx="1398" cy="1192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 rot="558806">
            <a:off x="1412640" y="3223034"/>
            <a:ext cx="10486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цуг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340036"/>
            <a:ext cx="7143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8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 rot="21134955">
            <a:off x="755610" y="5184360"/>
            <a:ext cx="2714644" cy="785818"/>
            <a:chOff x="1515" y="2301"/>
            <a:chExt cx="1512" cy="397"/>
          </a:xfrm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1515" y="2336"/>
              <a:ext cx="776" cy="362"/>
              <a:chOff x="867" y="3368"/>
              <a:chExt cx="1398" cy="1192"/>
            </a:xfrm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2251" y="2301"/>
              <a:ext cx="776" cy="362"/>
              <a:chOff x="867" y="3368"/>
              <a:chExt cx="1398" cy="1192"/>
            </a:xfrm>
          </p:grpSpPr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5" name="Прямоугольник 24"/>
          <p:cNvSpPr/>
          <p:nvPr/>
        </p:nvSpPr>
        <p:spPr>
          <a:xfrm>
            <a:off x="6148821" y="2428868"/>
            <a:ext cx="2995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некогерентные</a:t>
            </a:r>
            <a:endParaRPr lang="ru-RU" sz="3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78576 0.136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0" y="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76892 -0.25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0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3" grpId="0"/>
      <p:bldP spid="17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92333"/>
            <a:ext cx="47863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тонких пленках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64" y="0"/>
            <a:ext cx="3857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Сложение  на сетчатке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250" y="3834105"/>
            <a:ext cx="5829222" cy="1365462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635270" y="2131664"/>
            <a:ext cx="1929120" cy="172853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527467" y="3790695"/>
            <a:ext cx="401173" cy="140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2886778" y="3834104"/>
            <a:ext cx="404662" cy="133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3312706" y="2163563"/>
            <a:ext cx="1444224" cy="163776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2561103" y="2159058"/>
            <a:ext cx="1444224" cy="163776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87096" y="2129489"/>
            <a:ext cx="2956210" cy="17281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625378" y="3861075"/>
            <a:ext cx="557533" cy="13615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4192034" y="3857627"/>
            <a:ext cx="633819" cy="13074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4850896" y="2193288"/>
            <a:ext cx="2007120" cy="16377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3601652" y="2196340"/>
            <a:ext cx="2007120" cy="16377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 rot="20520173">
            <a:off x="5909291" y="465150"/>
            <a:ext cx="2397516" cy="2099712"/>
            <a:chOff x="8343" y="1577"/>
            <a:chExt cx="1051" cy="572"/>
          </a:xfrm>
        </p:grpSpPr>
        <p:grpSp>
          <p:nvGrpSpPr>
            <p:cNvPr id="3089" name="Group 17"/>
            <p:cNvGrpSpPr>
              <a:grpSpLocks/>
            </p:cNvGrpSpPr>
            <p:nvPr/>
          </p:nvGrpSpPr>
          <p:grpSpPr bwMode="auto">
            <a:xfrm>
              <a:off x="8343" y="1577"/>
              <a:ext cx="1051" cy="572"/>
              <a:chOff x="8343" y="1577"/>
              <a:chExt cx="1051" cy="572"/>
            </a:xfrm>
          </p:grpSpPr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 flipH="1">
                <a:off x="8343" y="1600"/>
                <a:ext cx="102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 flipH="1">
                <a:off x="8731" y="1577"/>
                <a:ext cx="663" cy="5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2" name="Arc 20"/>
              <p:cNvSpPr>
                <a:spLocks/>
              </p:cNvSpPr>
              <p:nvPr/>
            </p:nvSpPr>
            <p:spPr bwMode="auto">
              <a:xfrm flipH="1" flipV="1">
                <a:off x="8617" y="1577"/>
                <a:ext cx="274" cy="453"/>
              </a:xfrm>
              <a:custGeom>
                <a:avLst/>
                <a:gdLst>
                  <a:gd name="G0" fmla="+- 0 0 0"/>
                  <a:gd name="G1" fmla="+- 21427 0 0"/>
                  <a:gd name="G2" fmla="+- 21600 0 0"/>
                  <a:gd name="T0" fmla="*/ 2731 w 21600"/>
                  <a:gd name="T1" fmla="*/ 0 h 21427"/>
                  <a:gd name="T2" fmla="*/ 21600 w 21600"/>
                  <a:gd name="T3" fmla="*/ 21427 h 21427"/>
                  <a:gd name="T4" fmla="*/ 0 w 21600"/>
                  <a:gd name="T5" fmla="*/ 21427 h 2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27" fill="none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</a:path>
                  <a:path w="21600" h="21427" stroke="0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  <a:lnTo>
                      <a:pt x="0" y="2142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93" name="Oval 21"/>
            <p:cNvSpPr>
              <a:spLocks noChangeArrowheads="1"/>
            </p:cNvSpPr>
            <p:nvPr/>
          </p:nvSpPr>
          <p:spPr bwMode="auto">
            <a:xfrm>
              <a:off x="8675" y="1739"/>
              <a:ext cx="150" cy="1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85720" y="1482384"/>
            <a:ext cx="7143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 rot="10800000" flipH="1">
            <a:off x="7572396" y="642918"/>
            <a:ext cx="1357321" cy="810755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108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7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" grpId="0"/>
      <p:bldP spid="3075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1" grpId="0" animBg="1"/>
      <p:bldP spid="3083" grpId="0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7" grpId="0" animBg="1"/>
      <p:bldP spid="26" grpId="0"/>
      <p:bldP spid="22" grpId="0" animBg="1"/>
      <p:bldP spid="2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8638</TotalTime>
  <Words>1076</Words>
  <Application>Microsoft Office PowerPoint</Application>
  <PresentationFormat>Экран (4:3)</PresentationFormat>
  <Paragraphs>197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1142</cp:revision>
  <dcterms:created xsi:type="dcterms:W3CDTF">2009-11-04T14:29:22Z</dcterms:created>
  <dcterms:modified xsi:type="dcterms:W3CDTF">2020-01-22T08:53:35Z</dcterms:modified>
</cp:coreProperties>
</file>